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03" r:id="rId3"/>
    <p:sldId id="304" r:id="rId4"/>
    <p:sldId id="305" r:id="rId5"/>
    <p:sldId id="309" r:id="rId6"/>
    <p:sldId id="306" r:id="rId7"/>
    <p:sldId id="307" r:id="rId8"/>
    <p:sldId id="308"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202"/>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52032-6C04-410A-8837-22FF002DCE17}" type="datetimeFigureOut">
              <a:rPr lang="en-IN" smtClean="0"/>
              <a:t>14-07-2021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D387B-7474-4A9F-B9D1-98A61F986C3C}" type="slidenum">
              <a:rPr lang="en-IN" smtClean="0"/>
              <a:t>‹#›</a:t>
            </a:fld>
            <a:endParaRPr lang="en-IN"/>
          </a:p>
        </p:txBody>
      </p:sp>
    </p:spTree>
    <p:extLst>
      <p:ext uri="{BB962C8B-B14F-4D97-AF65-F5344CB8AC3E}">
        <p14:creationId xmlns:p14="http://schemas.microsoft.com/office/powerpoint/2010/main" val="355557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here to present on</a:t>
            </a:r>
            <a:endParaRPr lang="en-IN" dirty="0"/>
          </a:p>
        </p:txBody>
      </p:sp>
      <p:sp>
        <p:nvSpPr>
          <p:cNvPr id="4" name="Slide Number Placeholder 3"/>
          <p:cNvSpPr>
            <a:spLocks noGrp="1"/>
          </p:cNvSpPr>
          <p:nvPr>
            <p:ph type="sldNum" sz="quarter" idx="5"/>
          </p:nvPr>
        </p:nvSpPr>
        <p:spPr/>
        <p:txBody>
          <a:bodyPr/>
          <a:lstStyle/>
          <a:p>
            <a:fld id="{52A39EA3-EAF0-46C1-B949-383FB83A7F55}" type="slidenum">
              <a:rPr lang="en-IN" smtClean="0"/>
              <a:t>1</a:t>
            </a:fld>
            <a:endParaRPr lang="en-IN"/>
          </a:p>
        </p:txBody>
      </p:sp>
    </p:spTree>
    <p:extLst>
      <p:ext uri="{BB962C8B-B14F-4D97-AF65-F5344CB8AC3E}">
        <p14:creationId xmlns:p14="http://schemas.microsoft.com/office/powerpoint/2010/main" val="419022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16C1-8A70-45BD-BDF6-00CA11D8C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AAA788-EE88-45DE-BA58-9BE7A3CC2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6DDD22-4615-4AF2-818C-1BC62E1D1215}"/>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5" name="Footer Placeholder 4">
            <a:extLst>
              <a:ext uri="{FF2B5EF4-FFF2-40B4-BE49-F238E27FC236}">
                <a16:creationId xmlns:a16="http://schemas.microsoft.com/office/drawing/2014/main" id="{640E506F-5A3A-4093-A45F-3D4B7343D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DCA2B-DB97-445E-B937-BE9F9662A47F}"/>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268376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1333-241F-4C4E-8D25-BC1C36844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3201B4-AFE6-420E-B48C-D64E74C55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BC1202-8F33-4DD0-8785-C5E003709400}"/>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5" name="Footer Placeholder 4">
            <a:extLst>
              <a:ext uri="{FF2B5EF4-FFF2-40B4-BE49-F238E27FC236}">
                <a16:creationId xmlns:a16="http://schemas.microsoft.com/office/drawing/2014/main" id="{B1965959-05CE-44AD-B2C7-52E1B1B05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8F844-ED04-497C-8867-BA576C777ADD}"/>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112254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96E4E-27AB-4987-A88A-D29707A678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24E3E1-E09F-4EBF-89CF-253052364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A2357-FD21-4EB3-892E-8D10542D80E5}"/>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5" name="Footer Placeholder 4">
            <a:extLst>
              <a:ext uri="{FF2B5EF4-FFF2-40B4-BE49-F238E27FC236}">
                <a16:creationId xmlns:a16="http://schemas.microsoft.com/office/drawing/2014/main" id="{7FD44608-107A-4637-ACFF-B3B9454FF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FEE8B-4200-44F4-AE84-E8429DE5CD14}"/>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317189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17EC-ADED-4CB9-A9F6-792E12B6B8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864904-1B13-42C8-B2B2-2799C00D9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A3D14-A6A8-408C-B36A-1468DBB66DF2}"/>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5" name="Footer Placeholder 4">
            <a:extLst>
              <a:ext uri="{FF2B5EF4-FFF2-40B4-BE49-F238E27FC236}">
                <a16:creationId xmlns:a16="http://schemas.microsoft.com/office/drawing/2014/main" id="{30CA5703-6BD5-4C92-B57D-578C43F66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135BE-A104-4C15-AB19-96C6EF50CE56}"/>
              </a:ext>
            </a:extLst>
          </p:cNvPr>
          <p:cNvSpPr>
            <a:spLocks noGrp="1"/>
          </p:cNvSpPr>
          <p:nvPr>
            <p:ph type="sldNum" sz="quarter" idx="12"/>
          </p:nvPr>
        </p:nvSpPr>
        <p:spPr/>
        <p:txBody>
          <a:bodyPr/>
          <a:lstStyle/>
          <a:p>
            <a:fld id="{6F5B8048-1631-4698-8DD0-E13201E4E34C}" type="slidenum">
              <a:rPr lang="en-IN" smtClean="0"/>
              <a:t>‹#›</a:t>
            </a:fld>
            <a:endParaRPr lang="en-IN"/>
          </a:p>
        </p:txBody>
      </p:sp>
      <p:pic>
        <p:nvPicPr>
          <p:cNvPr id="8" name="Picture 7">
            <a:extLst>
              <a:ext uri="{FF2B5EF4-FFF2-40B4-BE49-F238E27FC236}">
                <a16:creationId xmlns:a16="http://schemas.microsoft.com/office/drawing/2014/main" id="{79212B86-9362-417A-813D-77ACCEFF2E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spTree>
    <p:extLst>
      <p:ext uri="{BB962C8B-B14F-4D97-AF65-F5344CB8AC3E}">
        <p14:creationId xmlns:p14="http://schemas.microsoft.com/office/powerpoint/2010/main" val="34847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F531-9681-43A7-8AC7-F97243425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194576-805A-409B-96CF-A5C9496F9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821437-3B34-4A69-A68C-74AA25279035}"/>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5" name="Footer Placeholder 4">
            <a:extLst>
              <a:ext uri="{FF2B5EF4-FFF2-40B4-BE49-F238E27FC236}">
                <a16:creationId xmlns:a16="http://schemas.microsoft.com/office/drawing/2014/main" id="{822084B0-5204-4EAD-846B-FB6B24060F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97781-E2F0-4823-8ADC-AC02C9ECA835}"/>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412065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4D28-1893-4DBC-8D9F-7A00A5C9AD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726512-C4B1-45E5-88E3-E337C6807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2F90C2-0DDE-4B5C-9762-63F54D902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16C56F-F8F4-4DB6-A69A-310E5BEEF25E}"/>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6" name="Footer Placeholder 5">
            <a:extLst>
              <a:ext uri="{FF2B5EF4-FFF2-40B4-BE49-F238E27FC236}">
                <a16:creationId xmlns:a16="http://schemas.microsoft.com/office/drawing/2014/main" id="{3143175E-AA98-4D86-AAF0-BFAC043D52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D5AB1-D204-424E-BB83-40D41AA410AF}"/>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410833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6787-EFF3-47C2-B652-E02DB2891F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01A99-5E9E-4035-8518-22B82904E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0F105C-C1F3-438B-B787-F3BA60DE32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845C80-F6DB-45E5-8568-537814FAF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57E79-193C-4DAF-8BFD-D13F3EE46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7AA19C-FD84-4252-9A49-7E20BECF9B27}"/>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8" name="Footer Placeholder 7">
            <a:extLst>
              <a:ext uri="{FF2B5EF4-FFF2-40B4-BE49-F238E27FC236}">
                <a16:creationId xmlns:a16="http://schemas.microsoft.com/office/drawing/2014/main" id="{F0704EB8-80CB-49F9-A091-4F24BCF5FB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F57B0C-FA16-4A5A-A7C9-A2C96C9E5392}"/>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35811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6BF3-3B9E-486F-8971-7D6D5A51D0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FF5720-51F1-4384-9196-AC9228C14C20}"/>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4" name="Footer Placeholder 3">
            <a:extLst>
              <a:ext uri="{FF2B5EF4-FFF2-40B4-BE49-F238E27FC236}">
                <a16:creationId xmlns:a16="http://schemas.microsoft.com/office/drawing/2014/main" id="{0A0E34EE-38D7-4AC0-A288-2A768F9E30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AE20C2-C9C8-488D-962E-109CE129F2A5}"/>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383707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EA3DA-E43E-47FE-B68D-A1BF627C19FC}"/>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3" name="Footer Placeholder 2">
            <a:extLst>
              <a:ext uri="{FF2B5EF4-FFF2-40B4-BE49-F238E27FC236}">
                <a16:creationId xmlns:a16="http://schemas.microsoft.com/office/drawing/2014/main" id="{1D89CF64-380D-4A4E-9BE9-E13C73221C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67FDD-12C1-49C4-8124-BC1E57DA1F59}"/>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377224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C887-BE40-4B41-BE4C-EED330838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0ADF8-E82B-4512-91D8-F4ECD99D3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5D0267-5EAD-415E-A63D-C28B2E713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AB91E-4868-4126-9832-0DC3131D220F}"/>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6" name="Footer Placeholder 5">
            <a:extLst>
              <a:ext uri="{FF2B5EF4-FFF2-40B4-BE49-F238E27FC236}">
                <a16:creationId xmlns:a16="http://schemas.microsoft.com/office/drawing/2014/main" id="{1135F82C-D6B7-4326-810F-8A859395B3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1EE81-095D-464B-A285-327B2F7B339C}"/>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35010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12E5-FDDE-4413-B37F-709802BD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8A37B3-8802-4500-A92A-5B8C1D8B5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BEF9F9-2252-4DD7-839E-A1E4A8691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3A1CE-6AB1-480A-8E49-3AC71BFD3637}"/>
              </a:ext>
            </a:extLst>
          </p:cNvPr>
          <p:cNvSpPr>
            <a:spLocks noGrp="1"/>
          </p:cNvSpPr>
          <p:nvPr>
            <p:ph type="dt" sz="half" idx="10"/>
          </p:nvPr>
        </p:nvSpPr>
        <p:spPr/>
        <p:txBody>
          <a:bodyPr/>
          <a:lstStyle/>
          <a:p>
            <a:fld id="{460B5A91-D247-4DF4-BD2D-CD5771ED672E}" type="datetimeFigureOut">
              <a:rPr lang="en-IN" smtClean="0"/>
              <a:t>14-07-2021</a:t>
            </a:fld>
            <a:endParaRPr lang="en-IN"/>
          </a:p>
        </p:txBody>
      </p:sp>
      <p:sp>
        <p:nvSpPr>
          <p:cNvPr id="6" name="Footer Placeholder 5">
            <a:extLst>
              <a:ext uri="{FF2B5EF4-FFF2-40B4-BE49-F238E27FC236}">
                <a16:creationId xmlns:a16="http://schemas.microsoft.com/office/drawing/2014/main" id="{FAE8CC8B-8FDD-470D-896C-19AB1A396E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A2464F-67A7-41DF-B8B0-8CC2DC6AFE01}"/>
              </a:ext>
            </a:extLst>
          </p:cNvPr>
          <p:cNvSpPr>
            <a:spLocks noGrp="1"/>
          </p:cNvSpPr>
          <p:nvPr>
            <p:ph type="sldNum" sz="quarter" idx="12"/>
          </p:nvPr>
        </p:nvSpPr>
        <p:spPr/>
        <p:txBody>
          <a:bodyPr/>
          <a:lstStyle/>
          <a:p>
            <a:fld id="{6F5B8048-1631-4698-8DD0-E13201E4E34C}" type="slidenum">
              <a:rPr lang="en-IN" smtClean="0"/>
              <a:t>‹#›</a:t>
            </a:fld>
            <a:endParaRPr lang="en-IN"/>
          </a:p>
        </p:txBody>
      </p:sp>
    </p:spTree>
    <p:extLst>
      <p:ext uri="{BB962C8B-B14F-4D97-AF65-F5344CB8AC3E}">
        <p14:creationId xmlns:p14="http://schemas.microsoft.com/office/powerpoint/2010/main" val="201565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5E9C4-3288-4BF4-B80E-C97E39D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23508-83B7-49FA-9045-BA0FD7D8F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A9867-C73B-4ACD-A6DB-DB998E4AA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B5A91-D247-4DF4-BD2D-CD5771ED672E}" type="datetimeFigureOut">
              <a:rPr lang="en-IN" smtClean="0"/>
              <a:t>14-07-2021</a:t>
            </a:fld>
            <a:endParaRPr lang="en-IN"/>
          </a:p>
        </p:txBody>
      </p:sp>
      <p:sp>
        <p:nvSpPr>
          <p:cNvPr id="5" name="Footer Placeholder 4">
            <a:extLst>
              <a:ext uri="{FF2B5EF4-FFF2-40B4-BE49-F238E27FC236}">
                <a16:creationId xmlns:a16="http://schemas.microsoft.com/office/drawing/2014/main" id="{78A69EEE-F7B5-433C-852F-937E8B9F7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87923-F099-431B-A732-325D5D772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B8048-1631-4698-8DD0-E13201E4E34C}" type="slidenum">
              <a:rPr lang="en-IN" smtClean="0"/>
              <a:t>‹#›</a:t>
            </a:fld>
            <a:endParaRPr lang="en-IN"/>
          </a:p>
        </p:txBody>
      </p:sp>
    </p:spTree>
    <p:extLst>
      <p:ext uri="{BB962C8B-B14F-4D97-AF65-F5344CB8AC3E}">
        <p14:creationId xmlns:p14="http://schemas.microsoft.com/office/powerpoint/2010/main" val="1680845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C2B4-B2D4-4AB8-8313-A893EE079C85}"/>
              </a:ext>
            </a:extLst>
          </p:cNvPr>
          <p:cNvSpPr>
            <a:spLocks noGrp="1"/>
          </p:cNvSpPr>
          <p:nvPr>
            <p:ph type="ctrTitle"/>
          </p:nvPr>
        </p:nvSpPr>
        <p:spPr>
          <a:xfrm>
            <a:off x="1524000" y="1613501"/>
            <a:ext cx="9144000" cy="1815499"/>
          </a:xfrm>
        </p:spPr>
        <p:txBody>
          <a:bodyPr>
            <a:normAutofit/>
          </a:bodyPr>
          <a:lstStyle/>
          <a:p>
            <a:r>
              <a:rPr lang="en-US" sz="6000" dirty="0"/>
              <a:t>Detecting fake News using Machine Learning</a:t>
            </a:r>
            <a:endParaRPr lang="en-IN" b="1" dirty="0"/>
          </a:p>
        </p:txBody>
      </p:sp>
      <p:sp>
        <p:nvSpPr>
          <p:cNvPr id="3" name="Subtitle 2">
            <a:extLst>
              <a:ext uri="{FF2B5EF4-FFF2-40B4-BE49-F238E27FC236}">
                <a16:creationId xmlns:a16="http://schemas.microsoft.com/office/drawing/2014/main" id="{FE695AB7-5B16-4B83-B237-BE1F206ECCFE}"/>
              </a:ext>
            </a:extLst>
          </p:cNvPr>
          <p:cNvSpPr>
            <a:spLocks noGrp="1"/>
          </p:cNvSpPr>
          <p:nvPr>
            <p:ph type="subTitle" idx="1"/>
          </p:nvPr>
        </p:nvSpPr>
        <p:spPr>
          <a:xfrm>
            <a:off x="2724540" y="4137991"/>
            <a:ext cx="6111550" cy="1933052"/>
          </a:xfrm>
        </p:spPr>
        <p:txBody>
          <a:bodyPr>
            <a:normAutofit/>
          </a:bodyPr>
          <a:lstStyle/>
          <a:p>
            <a:r>
              <a:rPr lang="en-US" dirty="0"/>
              <a:t>By </a:t>
            </a:r>
          </a:p>
          <a:p>
            <a:r>
              <a:rPr lang="en-US" dirty="0"/>
              <a:t>Team no. : 05</a:t>
            </a:r>
          </a:p>
          <a:p>
            <a:r>
              <a:rPr lang="en-US" dirty="0"/>
              <a:t>Team members name : </a:t>
            </a:r>
            <a:r>
              <a:rPr lang="en-IN" sz="2400" dirty="0">
                <a:solidFill>
                  <a:schemeClr val="bg2">
                    <a:lumMod val="10000"/>
                  </a:schemeClr>
                </a:solidFill>
                <a:ea typeface="Roboto Slab Regular"/>
                <a:cs typeface="Roboto Slab Regular"/>
                <a:sym typeface="Roboto Slab Regular"/>
              </a:rPr>
              <a:t>Arya </a:t>
            </a:r>
            <a:r>
              <a:rPr lang="en-IN" sz="2400" dirty="0" err="1">
                <a:solidFill>
                  <a:schemeClr val="bg2">
                    <a:lumMod val="10000"/>
                  </a:schemeClr>
                </a:solidFill>
                <a:ea typeface="Roboto Slab Regular"/>
                <a:cs typeface="Roboto Slab Regular"/>
                <a:sym typeface="Roboto Slab Regular"/>
              </a:rPr>
              <a:t>Jad</a:t>
            </a:r>
            <a:r>
              <a:rPr lang="en-IN" sz="2400" dirty="0">
                <a:solidFill>
                  <a:schemeClr val="bg2">
                    <a:lumMod val="10000"/>
                  </a:schemeClr>
                </a:solidFill>
                <a:ea typeface="Roboto Slab Regular"/>
                <a:cs typeface="Roboto Slab Regular"/>
                <a:sym typeface="Roboto Slab Regular"/>
              </a:rPr>
              <a:t>, </a:t>
            </a:r>
            <a:r>
              <a:rPr lang="en-IN" sz="2400" dirty="0" err="1">
                <a:solidFill>
                  <a:schemeClr val="bg2">
                    <a:lumMod val="10000"/>
                  </a:schemeClr>
                </a:solidFill>
                <a:ea typeface="Roboto Slab Regular"/>
                <a:cs typeface="Roboto Slab Regular"/>
                <a:sym typeface="Roboto Slab Regular"/>
              </a:rPr>
              <a:t>Nishtha</a:t>
            </a:r>
            <a:r>
              <a:rPr lang="en-IN" sz="2400" dirty="0">
                <a:solidFill>
                  <a:schemeClr val="bg2">
                    <a:lumMod val="10000"/>
                  </a:schemeClr>
                </a:solidFill>
                <a:ea typeface="Roboto Slab Regular"/>
                <a:cs typeface="Roboto Slab Regular"/>
                <a:sym typeface="Roboto Slab Regular"/>
              </a:rPr>
              <a:t> Singh, Neha Rani, Tulsi Kharke, </a:t>
            </a:r>
            <a:r>
              <a:rPr lang="en-IN" dirty="0" err="1">
                <a:solidFill>
                  <a:schemeClr val="bg2">
                    <a:lumMod val="10000"/>
                  </a:schemeClr>
                </a:solidFill>
                <a:ea typeface="Roboto Slab Regular"/>
                <a:cs typeface="Roboto Slab Regular"/>
                <a:sym typeface="Roboto Slab Regular"/>
              </a:rPr>
              <a:t>Prerna</a:t>
            </a:r>
            <a:r>
              <a:rPr lang="en-IN" dirty="0">
                <a:solidFill>
                  <a:schemeClr val="bg2">
                    <a:lumMod val="10000"/>
                  </a:schemeClr>
                </a:solidFill>
                <a:ea typeface="Roboto Slab Regular"/>
                <a:cs typeface="Roboto Slab Regular"/>
                <a:sym typeface="Roboto Slab Regular"/>
              </a:rPr>
              <a:t> </a:t>
            </a:r>
            <a:endParaRPr lang="en-IN" sz="2400" dirty="0">
              <a:solidFill>
                <a:schemeClr val="bg2">
                  <a:lumMod val="10000"/>
                </a:schemeClr>
              </a:solidFill>
              <a:ea typeface="Roboto Slab Regular"/>
              <a:cs typeface="Roboto Slab Regular"/>
              <a:sym typeface="Roboto Slab Regular"/>
            </a:endParaRPr>
          </a:p>
          <a:p>
            <a:endParaRPr lang="en-IN" dirty="0"/>
          </a:p>
        </p:txBody>
      </p:sp>
      <p:sp>
        <p:nvSpPr>
          <p:cNvPr id="4" name="Title 1">
            <a:extLst>
              <a:ext uri="{FF2B5EF4-FFF2-40B4-BE49-F238E27FC236}">
                <a16:creationId xmlns:a16="http://schemas.microsoft.com/office/drawing/2014/main" id="{7DC82685-051D-4F4F-B47D-BE62F87D446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bg1"/>
                </a:solidFill>
              </a:rPr>
              <a:t>         SUMMER TRAINING CUM INTERNSHIP 2021</a:t>
            </a:r>
            <a:endParaRPr lang="en-IN" sz="4800" dirty="0">
              <a:solidFill>
                <a:schemeClr val="bg1"/>
              </a:solidFill>
            </a:endParaRPr>
          </a:p>
        </p:txBody>
      </p:sp>
      <p:sp>
        <p:nvSpPr>
          <p:cNvPr id="5" name="Title 1">
            <a:extLst>
              <a:ext uri="{FF2B5EF4-FFF2-40B4-BE49-F238E27FC236}">
                <a16:creationId xmlns:a16="http://schemas.microsoft.com/office/drawing/2014/main" id="{7CE2C41E-28F5-42C5-8B1E-5B492D22F850}"/>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pic>
        <p:nvPicPr>
          <p:cNvPr id="6" name="Picture 5">
            <a:extLst>
              <a:ext uri="{FF2B5EF4-FFF2-40B4-BE49-F238E27FC236}">
                <a16:creationId xmlns:a16="http://schemas.microsoft.com/office/drawing/2014/main" id="{79212B86-9362-417A-813D-77ACCEFF2EE4}"/>
              </a:ext>
            </a:extLst>
          </p:cNvPr>
          <p:cNvPicPr>
            <a:picLocks noChangeAspect="1"/>
          </p:cNvPicPr>
          <p:nvPr/>
        </p:nvPicPr>
        <p:blipFill rotWithShape="1">
          <a:blip r:embed="rId3">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spTree>
    <p:extLst>
      <p:ext uri="{BB962C8B-B14F-4D97-AF65-F5344CB8AC3E}">
        <p14:creationId xmlns:p14="http://schemas.microsoft.com/office/powerpoint/2010/main" val="36269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70199-F5A9-4228-BBD8-294F5877E49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PROBLEM STATEMENT</a:t>
            </a:r>
          </a:p>
        </p:txBody>
      </p:sp>
      <p:sp>
        <p:nvSpPr>
          <p:cNvPr id="7" name="Title 1">
            <a:extLst>
              <a:ext uri="{FF2B5EF4-FFF2-40B4-BE49-F238E27FC236}">
                <a16:creationId xmlns:a16="http://schemas.microsoft.com/office/drawing/2014/main" id="{3E1933C5-FEFD-4CA7-B8E1-687448664858}"/>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sp>
        <p:nvSpPr>
          <p:cNvPr id="6" name="Content Placeholder 2"/>
          <p:cNvSpPr>
            <a:spLocks noGrp="1"/>
          </p:cNvSpPr>
          <p:nvPr>
            <p:ph idx="1"/>
          </p:nvPr>
        </p:nvSpPr>
        <p:spPr>
          <a:xfrm>
            <a:off x="335747" y="783772"/>
            <a:ext cx="11314969" cy="3219062"/>
          </a:xfrm>
        </p:spPr>
        <p:txBody>
          <a:bodyPr>
            <a:normAutofit fontScale="92500" lnSpcReduction="10000"/>
          </a:bodyPr>
          <a:lstStyle/>
          <a:p>
            <a:pPr algn="l"/>
            <a:endParaRPr lang="en-US" sz="1600" i="0" dirty="0">
              <a:solidFill>
                <a:schemeClr val="tx2">
                  <a:lumMod val="10000"/>
                </a:schemeClr>
              </a:solidFill>
              <a:effectLst/>
            </a:endParaRPr>
          </a:p>
          <a:p>
            <a:pPr algn="l"/>
            <a:endParaRPr lang="en-US" sz="1600" dirty="0">
              <a:solidFill>
                <a:schemeClr val="tx2">
                  <a:lumMod val="10000"/>
                </a:schemeClr>
              </a:solidFill>
            </a:endParaRPr>
          </a:p>
          <a:p>
            <a:pPr algn="l"/>
            <a:endParaRPr lang="en-US" sz="1600" i="0" dirty="0">
              <a:solidFill>
                <a:schemeClr val="tx2">
                  <a:lumMod val="10000"/>
                </a:schemeClr>
              </a:solidFill>
              <a:effectLst/>
            </a:endParaRPr>
          </a:p>
          <a:p>
            <a:pPr algn="l"/>
            <a:r>
              <a:rPr lang="en-US" sz="2400" i="0" dirty="0">
                <a:solidFill>
                  <a:schemeClr val="tx2">
                    <a:lumMod val="10000"/>
                  </a:schemeClr>
                </a:solidFill>
                <a:effectLst/>
              </a:rPr>
              <a:t>In our modern era where the internet is ubiquitous, everyone relies on various online resources for news. Along with the increase in the use of social media platforms like Facebook, Twitter, etc. news spread rapidly among millions of users within a very short span of time. A fake are those news stories that are false: the story itself is fabricated, with no verifiable facts, sources, or quotes</a:t>
            </a:r>
            <a:r>
              <a:rPr lang="en-US" sz="2400" i="0" dirty="0">
                <a:solidFill>
                  <a:srgbClr val="292929"/>
                </a:solidFill>
                <a:effectLst/>
              </a:rPr>
              <a:t>.</a:t>
            </a:r>
          </a:p>
          <a:p>
            <a:pPr algn="l"/>
            <a:endParaRPr lang="en-US" sz="2400" i="0" dirty="0">
              <a:solidFill>
                <a:srgbClr val="292929"/>
              </a:solidFill>
              <a:effectLst/>
            </a:endParaRPr>
          </a:p>
          <a:p>
            <a:pPr algn="l"/>
            <a:r>
              <a:rPr lang="en-US" sz="2400" i="0" dirty="0">
                <a:solidFill>
                  <a:schemeClr val="tx2">
                    <a:lumMod val="10000"/>
                  </a:schemeClr>
                </a:solidFill>
                <a:effectLst/>
              </a:rPr>
              <a:t>We aim to provide the user with the ability to classify the news as fake or real.</a:t>
            </a:r>
            <a:endParaRPr lang="en-US" sz="2400" i="0" dirty="0">
              <a:solidFill>
                <a:srgbClr val="000000"/>
              </a:solidFill>
              <a:effectLst/>
            </a:endParaRPr>
          </a:p>
          <a:p>
            <a:pPr fontAlgn="base">
              <a:lnSpc>
                <a:spcPct val="150000"/>
              </a:lnSpc>
            </a:pPr>
            <a:endParaRPr lang="en-IN" dirty="0"/>
          </a:p>
        </p:txBody>
      </p:sp>
      <p:pic>
        <p:nvPicPr>
          <p:cNvPr id="8" name="Picture 7">
            <a:extLst>
              <a:ext uri="{FF2B5EF4-FFF2-40B4-BE49-F238E27FC236}">
                <a16:creationId xmlns:a16="http://schemas.microsoft.com/office/drawing/2014/main" id="{EF5B422A-3C06-1E4A-AFFA-2FD6C3F6781A}"/>
              </a:ext>
            </a:extLst>
          </p:cNvPr>
          <p:cNvPicPr>
            <a:picLocks noChangeAspect="1"/>
          </p:cNvPicPr>
          <p:nvPr/>
        </p:nvPicPr>
        <p:blipFill rotWithShape="1">
          <a:blip r:embed="rId2">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spTree>
    <p:extLst>
      <p:ext uri="{BB962C8B-B14F-4D97-AF65-F5344CB8AC3E}">
        <p14:creationId xmlns:p14="http://schemas.microsoft.com/office/powerpoint/2010/main" val="184563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70199-F5A9-4228-BBD8-294F5877E49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PROPOSED SOLUTION</a:t>
            </a:r>
          </a:p>
        </p:txBody>
      </p:sp>
      <p:sp>
        <p:nvSpPr>
          <p:cNvPr id="7" name="Title 1">
            <a:extLst>
              <a:ext uri="{FF2B5EF4-FFF2-40B4-BE49-F238E27FC236}">
                <a16:creationId xmlns:a16="http://schemas.microsoft.com/office/drawing/2014/main" id="{3E1933C5-FEFD-4CA7-B8E1-687448664858}"/>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sp>
        <p:nvSpPr>
          <p:cNvPr id="6" name="Content Placeholder 2"/>
          <p:cNvSpPr>
            <a:spLocks noGrp="1"/>
          </p:cNvSpPr>
          <p:nvPr>
            <p:ph idx="1"/>
          </p:nvPr>
        </p:nvSpPr>
        <p:spPr>
          <a:xfrm>
            <a:off x="438515" y="1824055"/>
            <a:ext cx="11314969" cy="4348089"/>
          </a:xfrm>
        </p:spPr>
        <p:txBody>
          <a:bodyPr>
            <a:normAutofit/>
          </a:bodyPr>
          <a:lstStyle/>
          <a:p>
            <a:pPr marL="0" lvl="0" indent="0" rtl="0">
              <a:spcBef>
                <a:spcPts val="600"/>
              </a:spcBef>
              <a:spcAft>
                <a:spcPts val="0"/>
              </a:spcAft>
              <a:buNone/>
            </a:pPr>
            <a:r>
              <a:rPr lang="en-US" sz="2000" dirty="0">
                <a:solidFill>
                  <a:schemeClr val="bg2">
                    <a:lumMod val="10000"/>
                  </a:schemeClr>
                </a:solidFill>
              </a:rPr>
              <a:t>we aim to evaluate various machine learning algorithms that  can be used to quickly and effectively detect</a:t>
            </a:r>
          </a:p>
          <a:p>
            <a:pPr marL="0" lvl="0" indent="0" rtl="0">
              <a:spcBef>
                <a:spcPts val="600"/>
              </a:spcBef>
              <a:spcAft>
                <a:spcPts val="0"/>
              </a:spcAft>
              <a:buNone/>
            </a:pPr>
            <a:r>
              <a:rPr lang="en-US" sz="2000" dirty="0">
                <a:solidFill>
                  <a:schemeClr val="bg2">
                    <a:lumMod val="10000"/>
                  </a:schemeClr>
                </a:solidFill>
              </a:rPr>
              <a:t>Fake News.</a:t>
            </a:r>
          </a:p>
          <a:p>
            <a:pPr marL="0" lvl="0" indent="0" rtl="0">
              <a:spcBef>
                <a:spcPts val="1000"/>
              </a:spcBef>
              <a:spcAft>
                <a:spcPts val="0"/>
              </a:spcAft>
              <a:buNone/>
            </a:pPr>
            <a:r>
              <a:rPr lang="en-US" sz="2000" dirty="0">
                <a:solidFill>
                  <a:schemeClr val="bg2">
                    <a:lumMod val="10000"/>
                  </a:schemeClr>
                </a:solidFill>
              </a:rPr>
              <a:t>Here , we will e</a:t>
            </a:r>
            <a:r>
              <a:rPr lang="en-US" sz="2000" i="0" dirty="0">
                <a:solidFill>
                  <a:schemeClr val="bg2">
                    <a:lumMod val="10000"/>
                  </a:schemeClr>
                </a:solidFill>
                <a:effectLst/>
                <a:latin typeface="charter"/>
              </a:rPr>
              <a:t>xplain the Python code to load, clean, and analyze data.</a:t>
            </a:r>
          </a:p>
          <a:p>
            <a:pPr marL="0" lvl="0" indent="0" rtl="0">
              <a:spcBef>
                <a:spcPts val="1000"/>
              </a:spcBef>
              <a:spcAft>
                <a:spcPts val="0"/>
              </a:spcAft>
              <a:buNone/>
            </a:pPr>
            <a:r>
              <a:rPr lang="en-US" sz="2000" dirty="0"/>
              <a:t>we decided to focus on how a machine learning can solve the fake news problem using supervised learning</a:t>
            </a:r>
          </a:p>
          <a:p>
            <a:pPr marL="0" lvl="0" indent="0" rtl="0">
              <a:spcBef>
                <a:spcPts val="1000"/>
              </a:spcBef>
              <a:spcAft>
                <a:spcPts val="0"/>
              </a:spcAft>
              <a:buNone/>
            </a:pPr>
            <a:r>
              <a:rPr lang="en-US" sz="2000" dirty="0"/>
              <a:t>that extracts features of the language and content only within the source in question.</a:t>
            </a:r>
            <a:endParaRPr lang="en-IN" sz="4400" dirty="0"/>
          </a:p>
        </p:txBody>
      </p:sp>
      <p:pic>
        <p:nvPicPr>
          <p:cNvPr id="8" name="Picture 7">
            <a:extLst>
              <a:ext uri="{FF2B5EF4-FFF2-40B4-BE49-F238E27FC236}">
                <a16:creationId xmlns:a16="http://schemas.microsoft.com/office/drawing/2014/main" id="{9574DEC6-7EEF-E24E-9B5C-B55966C8AA84}"/>
              </a:ext>
            </a:extLst>
          </p:cNvPr>
          <p:cNvPicPr>
            <a:picLocks noChangeAspect="1"/>
          </p:cNvPicPr>
          <p:nvPr/>
        </p:nvPicPr>
        <p:blipFill rotWithShape="1">
          <a:blip r:embed="rId2">
            <a:extLst>
              <a:ext uri="{28A0092B-C50C-407E-A947-70E740481C1C}">
                <a14:useLocalDpi xmlns:a14="http://schemas.microsoft.com/office/drawing/2010/main" val="0"/>
              </a:ext>
            </a:extLst>
          </a:blip>
          <a:srcRect l="10451" r="10633"/>
          <a:stretch/>
        </p:blipFill>
        <p:spPr>
          <a:xfrm>
            <a:off x="212019" y="92870"/>
            <a:ext cx="808398" cy="791565"/>
          </a:xfrm>
          <a:prstGeom prst="rect">
            <a:avLst/>
          </a:prstGeom>
        </p:spPr>
      </p:pic>
    </p:spTree>
    <p:extLst>
      <p:ext uri="{BB962C8B-B14F-4D97-AF65-F5344CB8AC3E}">
        <p14:creationId xmlns:p14="http://schemas.microsoft.com/office/powerpoint/2010/main" val="158200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70199-F5A9-4228-BBD8-294F5877E49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COMPONENTS USED (H/w &amp; S/w)</a:t>
            </a:r>
          </a:p>
        </p:txBody>
      </p:sp>
      <p:sp>
        <p:nvSpPr>
          <p:cNvPr id="7" name="Title 1">
            <a:extLst>
              <a:ext uri="{FF2B5EF4-FFF2-40B4-BE49-F238E27FC236}">
                <a16:creationId xmlns:a16="http://schemas.microsoft.com/office/drawing/2014/main" id="{3E1933C5-FEFD-4CA7-B8E1-687448664858}"/>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sp>
        <p:nvSpPr>
          <p:cNvPr id="6" name="Content Placeholder 2"/>
          <p:cNvSpPr>
            <a:spLocks noGrp="1"/>
          </p:cNvSpPr>
          <p:nvPr>
            <p:ph idx="1"/>
          </p:nvPr>
        </p:nvSpPr>
        <p:spPr>
          <a:xfrm>
            <a:off x="335747" y="1609451"/>
            <a:ext cx="11314969" cy="4348089"/>
          </a:xfrm>
        </p:spPr>
        <p:txBody>
          <a:bodyPr>
            <a:normAutofit/>
          </a:bodyPr>
          <a:lstStyle/>
          <a:p>
            <a:pPr fontAlgn="base">
              <a:lnSpc>
                <a:spcPct val="150000"/>
              </a:lnSpc>
            </a:pPr>
            <a:r>
              <a:rPr lang="en-US" dirty="0"/>
              <a:t>VS Code</a:t>
            </a:r>
          </a:p>
          <a:p>
            <a:pPr fontAlgn="base">
              <a:lnSpc>
                <a:spcPct val="150000"/>
              </a:lnSpc>
            </a:pPr>
            <a:r>
              <a:rPr lang="en-US" dirty="0"/>
              <a:t>Python</a:t>
            </a:r>
            <a:endParaRPr lang="en-IN" dirty="0"/>
          </a:p>
        </p:txBody>
      </p:sp>
      <p:pic>
        <p:nvPicPr>
          <p:cNvPr id="8" name="Picture 7">
            <a:extLst>
              <a:ext uri="{FF2B5EF4-FFF2-40B4-BE49-F238E27FC236}">
                <a16:creationId xmlns:a16="http://schemas.microsoft.com/office/drawing/2014/main" id="{31453ED7-A534-BE46-A330-7AD9445B6991}"/>
              </a:ext>
            </a:extLst>
          </p:cNvPr>
          <p:cNvPicPr>
            <a:picLocks noChangeAspect="1"/>
          </p:cNvPicPr>
          <p:nvPr/>
        </p:nvPicPr>
        <p:blipFill rotWithShape="1">
          <a:blip r:embed="rId2">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spTree>
    <p:extLst>
      <p:ext uri="{BB962C8B-B14F-4D97-AF65-F5344CB8AC3E}">
        <p14:creationId xmlns:p14="http://schemas.microsoft.com/office/powerpoint/2010/main" val="227506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70199-F5A9-4228-BBD8-294F5877E49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   ARCHITECTURE/BLOCK DIAGRAM</a:t>
            </a:r>
          </a:p>
        </p:txBody>
      </p:sp>
      <p:sp>
        <p:nvSpPr>
          <p:cNvPr id="7" name="Title 1">
            <a:extLst>
              <a:ext uri="{FF2B5EF4-FFF2-40B4-BE49-F238E27FC236}">
                <a16:creationId xmlns:a16="http://schemas.microsoft.com/office/drawing/2014/main" id="{3E1933C5-FEFD-4CA7-B8E1-687448664858}"/>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pic>
        <p:nvPicPr>
          <p:cNvPr id="8" name="Picture 7">
            <a:extLst>
              <a:ext uri="{FF2B5EF4-FFF2-40B4-BE49-F238E27FC236}">
                <a16:creationId xmlns:a16="http://schemas.microsoft.com/office/drawing/2014/main" id="{25470167-A2D9-0B46-BC4B-53E709C0ACE1}"/>
              </a:ext>
            </a:extLst>
          </p:cNvPr>
          <p:cNvPicPr>
            <a:picLocks noChangeAspect="1"/>
          </p:cNvPicPr>
          <p:nvPr/>
        </p:nvPicPr>
        <p:blipFill rotWithShape="1">
          <a:blip r:embed="rId2">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pic>
        <p:nvPicPr>
          <p:cNvPr id="14" name="Picture 13">
            <a:extLst>
              <a:ext uri="{FF2B5EF4-FFF2-40B4-BE49-F238E27FC236}">
                <a16:creationId xmlns:a16="http://schemas.microsoft.com/office/drawing/2014/main" id="{88D64C4E-5E94-4C88-87A9-FE7E5E636F53}"/>
              </a:ext>
            </a:extLst>
          </p:cNvPr>
          <p:cNvPicPr>
            <a:picLocks noChangeAspect="1"/>
          </p:cNvPicPr>
          <p:nvPr/>
        </p:nvPicPr>
        <p:blipFill rotWithShape="1">
          <a:blip r:embed="rId3">
            <a:extLst>
              <a:ext uri="{28A0092B-C50C-407E-A947-70E740481C1C}">
                <a14:useLocalDpi xmlns:a14="http://schemas.microsoft.com/office/drawing/2010/main" val="0"/>
              </a:ext>
            </a:extLst>
          </a:blip>
          <a:srcRect l="44082" t="37552" r="25459" b="25034"/>
          <a:stretch/>
        </p:blipFill>
        <p:spPr>
          <a:xfrm>
            <a:off x="2649893" y="1259631"/>
            <a:ext cx="7251618" cy="5010540"/>
          </a:xfrm>
          <a:prstGeom prst="rect">
            <a:avLst/>
          </a:prstGeom>
        </p:spPr>
      </p:pic>
    </p:spTree>
    <p:extLst>
      <p:ext uri="{BB962C8B-B14F-4D97-AF65-F5344CB8AC3E}">
        <p14:creationId xmlns:p14="http://schemas.microsoft.com/office/powerpoint/2010/main" val="17959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70199-F5A9-4228-BBD8-294F5877E49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FLOW CHART</a:t>
            </a:r>
          </a:p>
        </p:txBody>
      </p:sp>
      <p:sp>
        <p:nvSpPr>
          <p:cNvPr id="7" name="Title 1">
            <a:extLst>
              <a:ext uri="{FF2B5EF4-FFF2-40B4-BE49-F238E27FC236}">
                <a16:creationId xmlns:a16="http://schemas.microsoft.com/office/drawing/2014/main" id="{3E1933C5-FEFD-4CA7-B8E1-687448664858}"/>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pic>
        <p:nvPicPr>
          <p:cNvPr id="8" name="Picture 7">
            <a:extLst>
              <a:ext uri="{FF2B5EF4-FFF2-40B4-BE49-F238E27FC236}">
                <a16:creationId xmlns:a16="http://schemas.microsoft.com/office/drawing/2014/main" id="{4C9B0159-D541-0D42-9BF2-5C767796D6AA}"/>
              </a:ext>
            </a:extLst>
          </p:cNvPr>
          <p:cNvPicPr>
            <a:picLocks noChangeAspect="1"/>
          </p:cNvPicPr>
          <p:nvPr/>
        </p:nvPicPr>
        <p:blipFill rotWithShape="1">
          <a:blip r:embed="rId2">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sp>
        <p:nvSpPr>
          <p:cNvPr id="2" name="Rectangle 1">
            <a:extLst>
              <a:ext uri="{FF2B5EF4-FFF2-40B4-BE49-F238E27FC236}">
                <a16:creationId xmlns:a16="http://schemas.microsoft.com/office/drawing/2014/main" id="{E9E8C4F5-4E0A-4EAC-BC97-7695FD4A3242}"/>
              </a:ext>
            </a:extLst>
          </p:cNvPr>
          <p:cNvSpPr/>
          <p:nvPr/>
        </p:nvSpPr>
        <p:spPr>
          <a:xfrm>
            <a:off x="2845838" y="1334279"/>
            <a:ext cx="6913982" cy="4660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Content Placeholder 9">
            <a:extLst>
              <a:ext uri="{FF2B5EF4-FFF2-40B4-BE49-F238E27FC236}">
                <a16:creationId xmlns:a16="http://schemas.microsoft.com/office/drawing/2014/main" id="{07485BB0-8614-4B36-92E9-8C82ED33425E}"/>
              </a:ext>
            </a:extLst>
          </p:cNvPr>
          <p:cNvPicPr>
            <a:picLocks noGrp="1" noChangeAspect="1"/>
          </p:cNvPicPr>
          <p:nvPr>
            <p:ph idx="1"/>
          </p:nvPr>
        </p:nvPicPr>
        <p:blipFill rotWithShape="1">
          <a:blip r:embed="rId3"/>
          <a:srcRect t="8746"/>
          <a:stretch/>
        </p:blipFill>
        <p:spPr>
          <a:xfrm>
            <a:off x="3090011" y="1408787"/>
            <a:ext cx="6425636" cy="4281004"/>
          </a:xfrm>
          <a:prstGeom prst="rect">
            <a:avLst/>
          </a:prstGeom>
        </p:spPr>
      </p:pic>
    </p:spTree>
    <p:extLst>
      <p:ext uri="{BB962C8B-B14F-4D97-AF65-F5344CB8AC3E}">
        <p14:creationId xmlns:p14="http://schemas.microsoft.com/office/powerpoint/2010/main" val="199630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70199-F5A9-4228-BBD8-294F5877E49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RESULTS</a:t>
            </a:r>
          </a:p>
        </p:txBody>
      </p:sp>
      <p:sp>
        <p:nvSpPr>
          <p:cNvPr id="7" name="Title 1">
            <a:extLst>
              <a:ext uri="{FF2B5EF4-FFF2-40B4-BE49-F238E27FC236}">
                <a16:creationId xmlns:a16="http://schemas.microsoft.com/office/drawing/2014/main" id="{3E1933C5-FEFD-4CA7-B8E1-687448664858}"/>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sp>
        <p:nvSpPr>
          <p:cNvPr id="6" name="Content Placeholder 2"/>
          <p:cNvSpPr>
            <a:spLocks noGrp="1"/>
          </p:cNvSpPr>
          <p:nvPr>
            <p:ph idx="1"/>
          </p:nvPr>
        </p:nvSpPr>
        <p:spPr>
          <a:xfrm>
            <a:off x="335747" y="1609451"/>
            <a:ext cx="11314969" cy="4348089"/>
          </a:xfrm>
        </p:spPr>
        <p:txBody>
          <a:bodyPr>
            <a:normAutofit/>
          </a:bodyPr>
          <a:lstStyle/>
          <a:p>
            <a:pPr fontAlgn="base">
              <a:lnSpc>
                <a:spcPct val="150000"/>
              </a:lnSpc>
            </a:pPr>
            <a:r>
              <a:rPr lang="en-US" sz="2400" dirty="0"/>
              <a:t>In this project we have use three algorithms : </a:t>
            </a:r>
          </a:p>
          <a:p>
            <a:pPr marL="514350" indent="-514350" fontAlgn="base">
              <a:lnSpc>
                <a:spcPct val="150000"/>
              </a:lnSpc>
              <a:buFont typeface="+mj-lt"/>
              <a:buAutoNum type="arabicPeriod"/>
            </a:pPr>
            <a:r>
              <a:rPr lang="en-IN" sz="2000" b="1" dirty="0"/>
              <a:t>Logistic Regression Model Algorithm </a:t>
            </a:r>
            <a:r>
              <a:rPr lang="en-IN" sz="2400" b="1" dirty="0"/>
              <a:t>:</a:t>
            </a:r>
            <a:r>
              <a:rPr lang="en-IN" sz="2400" dirty="0"/>
              <a:t> </a:t>
            </a:r>
            <a:r>
              <a:rPr lang="en-US" sz="2000" dirty="0"/>
              <a:t>Compilation Time: 9.141 sec , Accuracy Rate: 99.04% </a:t>
            </a:r>
          </a:p>
          <a:p>
            <a:pPr marL="514350" indent="-514350" fontAlgn="base">
              <a:lnSpc>
                <a:spcPct val="150000"/>
              </a:lnSpc>
              <a:buFont typeface="+mj-lt"/>
              <a:buAutoNum type="arabicPeriod"/>
            </a:pPr>
            <a:r>
              <a:rPr lang="en-IN" sz="2000" b="1" dirty="0"/>
              <a:t>Decision Tree Classification Algorithm </a:t>
            </a:r>
            <a:r>
              <a:rPr lang="en-IN" sz="2400" b="1" dirty="0"/>
              <a:t>:</a:t>
            </a:r>
            <a:r>
              <a:rPr lang="en-IN" sz="2400" dirty="0"/>
              <a:t> </a:t>
            </a:r>
            <a:r>
              <a:rPr lang="en-US" sz="2000" dirty="0"/>
              <a:t>Compilation Time: 18.992 sec Accuracy Rate: 99.68 % </a:t>
            </a:r>
          </a:p>
          <a:p>
            <a:pPr marL="514350" indent="-514350" fontAlgn="base">
              <a:lnSpc>
                <a:spcPct val="150000"/>
              </a:lnSpc>
              <a:buFont typeface="+mj-lt"/>
              <a:buAutoNum type="arabicPeriod"/>
            </a:pPr>
            <a:r>
              <a:rPr lang="en-IN" sz="2000" b="1" dirty="0"/>
              <a:t>Random Forest Algorithm</a:t>
            </a:r>
            <a:r>
              <a:rPr lang="en-US" sz="2000" b="1" dirty="0"/>
              <a:t> : </a:t>
            </a:r>
            <a:r>
              <a:rPr lang="en-US" sz="2000" dirty="0"/>
              <a:t>Compilation Time: 44.727 sec Accuracy Rate: 98.93%</a:t>
            </a:r>
          </a:p>
          <a:p>
            <a:pPr marL="0" indent="0" fontAlgn="base">
              <a:lnSpc>
                <a:spcPct val="150000"/>
              </a:lnSpc>
              <a:buNone/>
            </a:pPr>
            <a:r>
              <a:rPr lang="en-US" sz="2000" dirty="0"/>
              <a:t>Here, Decision Tree Classification algo is more better because , it is giving more accuracy then other two.</a:t>
            </a:r>
            <a:endParaRPr lang="en-IN" sz="2000" dirty="0"/>
          </a:p>
        </p:txBody>
      </p:sp>
      <p:pic>
        <p:nvPicPr>
          <p:cNvPr id="8" name="Picture 7">
            <a:extLst>
              <a:ext uri="{FF2B5EF4-FFF2-40B4-BE49-F238E27FC236}">
                <a16:creationId xmlns:a16="http://schemas.microsoft.com/office/drawing/2014/main" id="{7AA74905-7BCD-F344-83A6-FA932BE1EA8A}"/>
              </a:ext>
            </a:extLst>
          </p:cNvPr>
          <p:cNvPicPr>
            <a:picLocks noChangeAspect="1"/>
          </p:cNvPicPr>
          <p:nvPr/>
        </p:nvPicPr>
        <p:blipFill rotWithShape="1">
          <a:blip r:embed="rId2">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spTree>
    <p:extLst>
      <p:ext uri="{BB962C8B-B14F-4D97-AF65-F5344CB8AC3E}">
        <p14:creationId xmlns:p14="http://schemas.microsoft.com/office/powerpoint/2010/main" val="19191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70199-F5A9-4228-BBD8-294F5877E49C}"/>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FUTURE WORK</a:t>
            </a:r>
          </a:p>
        </p:txBody>
      </p:sp>
      <p:sp>
        <p:nvSpPr>
          <p:cNvPr id="7" name="Title 1">
            <a:extLst>
              <a:ext uri="{FF2B5EF4-FFF2-40B4-BE49-F238E27FC236}">
                <a16:creationId xmlns:a16="http://schemas.microsoft.com/office/drawing/2014/main" id="{3E1933C5-FEFD-4CA7-B8E1-687448664858}"/>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sp>
        <p:nvSpPr>
          <p:cNvPr id="6" name="Content Placeholder 2"/>
          <p:cNvSpPr>
            <a:spLocks noGrp="1"/>
          </p:cNvSpPr>
          <p:nvPr>
            <p:ph idx="1"/>
          </p:nvPr>
        </p:nvSpPr>
        <p:spPr>
          <a:xfrm>
            <a:off x="335747" y="1110343"/>
            <a:ext cx="11314969" cy="5355771"/>
          </a:xfrm>
        </p:spPr>
        <p:txBody>
          <a:bodyPr>
            <a:normAutofit/>
          </a:bodyPr>
          <a:lstStyle/>
          <a:p>
            <a:pPr fontAlgn="base">
              <a:lnSpc>
                <a:spcPct val="150000"/>
              </a:lnSpc>
            </a:pPr>
            <a:r>
              <a:rPr lang="en-US" sz="1400" dirty="0"/>
              <a:t>Through the work done in this project, we have shown that machine learning certainly, does have the capacity to pick up on sometimes subtle language patterns that may be difficult for humans to pick up on. The next steps involved in this project come in three different aspects. The rest of aspect that could be improved in this project is augmenting and increasing the size of the dataset. We feel that more data would be beneficial in ridding the model of any bias based on specific patterns in the source. There is also question as to whether or not the size of our dataset is sufficient.</a:t>
            </a:r>
          </a:p>
          <a:p>
            <a:pPr fontAlgn="base">
              <a:lnSpc>
                <a:spcPct val="150000"/>
              </a:lnSpc>
            </a:pPr>
            <a:r>
              <a:rPr lang="en-US" sz="1400" dirty="0"/>
              <a:t>The second aspect in which this project could be expanded is by comparing it to humans performing the same task. Comparing the accuracies would be beneficial in deciding whether or not the dataset is representative of how difficult the task of separating fake from real news is. If humans are more accurate than the model, it may mean that we need to choose more deceptive fake news examples. Because we acknowledge that this is only one tool in a toolbox that would really be required for an end-to-end system for classifying fake news, we expect that its accuracy will never reach perfect. However, it may be beneficial as a stand-alone application if its accuracy is already higher than human accuracy at the same task. In addition to comparing the accuracy to human accuracy, it would also be interesting to compare the phrases/trigrams that a human would point out if asked what they based their classification decision on. Then, we could quantify how similar these patterns are to those that humans and indicative of fake and real news. </a:t>
            </a:r>
          </a:p>
          <a:p>
            <a:pPr fontAlgn="base">
              <a:lnSpc>
                <a:spcPct val="150000"/>
              </a:lnSpc>
            </a:pPr>
            <a:r>
              <a:rPr lang="en-US" sz="1400" dirty="0"/>
              <a:t>Finally, as we have mentioned throughout, this application is only one that would be necessary in a larger toolbox that could function as a highly accurate fake- news classier. Other tools that would need to be built may include a fact detector and a stance detector. In order to combine all of these \routines," there would need to be some type of model that combines all of the tools and learns how to weight each of them in its final decision.</a:t>
            </a:r>
            <a:endParaRPr lang="en-US" sz="2000" dirty="0"/>
          </a:p>
        </p:txBody>
      </p:sp>
      <p:pic>
        <p:nvPicPr>
          <p:cNvPr id="8" name="Picture 7">
            <a:extLst>
              <a:ext uri="{FF2B5EF4-FFF2-40B4-BE49-F238E27FC236}">
                <a16:creationId xmlns:a16="http://schemas.microsoft.com/office/drawing/2014/main" id="{EF839278-8CC6-3D46-B841-C181EA5B29E5}"/>
              </a:ext>
            </a:extLst>
          </p:cNvPr>
          <p:cNvPicPr>
            <a:picLocks noChangeAspect="1"/>
          </p:cNvPicPr>
          <p:nvPr/>
        </p:nvPicPr>
        <p:blipFill rotWithShape="1">
          <a:blip r:embed="rId2">
            <a:extLst>
              <a:ext uri="{28A0092B-C50C-407E-A947-70E740481C1C}">
                <a14:useLocalDpi xmlns:a14="http://schemas.microsoft.com/office/drawing/2010/main" val="0"/>
              </a:ext>
            </a:extLst>
          </a:blip>
          <a:srcRect l="10451" r="10633"/>
          <a:stretch/>
        </p:blipFill>
        <p:spPr>
          <a:xfrm>
            <a:off x="212019" y="81295"/>
            <a:ext cx="808398" cy="791565"/>
          </a:xfrm>
          <a:prstGeom prst="rect">
            <a:avLst/>
          </a:prstGeom>
        </p:spPr>
      </p:pic>
    </p:spTree>
    <p:extLst>
      <p:ext uri="{BB962C8B-B14F-4D97-AF65-F5344CB8AC3E}">
        <p14:creationId xmlns:p14="http://schemas.microsoft.com/office/powerpoint/2010/main" val="291418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72268-B00A-43C7-AA40-73BA63982C41}"/>
              </a:ext>
            </a:extLst>
          </p:cNvPr>
          <p:cNvSpPr>
            <a:spLocks noGrp="1"/>
          </p:cNvSpPr>
          <p:nvPr>
            <p:ph idx="1"/>
          </p:nvPr>
        </p:nvSpPr>
        <p:spPr>
          <a:xfrm>
            <a:off x="4454387" y="2912303"/>
            <a:ext cx="3283226" cy="1384399"/>
          </a:xfrm>
        </p:spPr>
        <p:txBody>
          <a:bodyPr>
            <a:normAutofit/>
          </a:bodyPr>
          <a:lstStyle/>
          <a:p>
            <a:pPr marL="0" indent="0" algn="ctr">
              <a:buNone/>
            </a:pPr>
            <a:r>
              <a:rPr lang="en-US" sz="5400" dirty="0"/>
              <a:t>Thank You</a:t>
            </a:r>
          </a:p>
        </p:txBody>
      </p:sp>
      <p:sp>
        <p:nvSpPr>
          <p:cNvPr id="6" name="Title 1">
            <a:extLst>
              <a:ext uri="{FF2B5EF4-FFF2-40B4-BE49-F238E27FC236}">
                <a16:creationId xmlns:a16="http://schemas.microsoft.com/office/drawing/2014/main" id="{761428A3-105E-45A5-9FB3-C5CAEFFF23D9}"/>
              </a:ext>
            </a:extLst>
          </p:cNvPr>
          <p:cNvSpPr txBox="1">
            <a:spLocks/>
          </p:cNvSpPr>
          <p:nvPr/>
        </p:nvSpPr>
        <p:spPr>
          <a:xfrm>
            <a:off x="0" y="0"/>
            <a:ext cx="12192000" cy="954157"/>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solidFill>
                <a:schemeClr val="bg1"/>
              </a:solidFill>
            </a:endParaRPr>
          </a:p>
        </p:txBody>
      </p:sp>
      <p:sp>
        <p:nvSpPr>
          <p:cNvPr id="7" name="Title 1">
            <a:extLst>
              <a:ext uri="{FF2B5EF4-FFF2-40B4-BE49-F238E27FC236}">
                <a16:creationId xmlns:a16="http://schemas.microsoft.com/office/drawing/2014/main" id="{8BFB2E64-AEFD-4B55-AD76-80290922FFCB}"/>
              </a:ext>
            </a:extLst>
          </p:cNvPr>
          <p:cNvSpPr txBox="1">
            <a:spLocks/>
          </p:cNvSpPr>
          <p:nvPr/>
        </p:nvSpPr>
        <p:spPr>
          <a:xfrm>
            <a:off x="0" y="6612834"/>
            <a:ext cx="12192000" cy="245165"/>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chemeClr val="bg1"/>
                </a:solidFill>
              </a:rPr>
              <a:t>© </a:t>
            </a:r>
            <a:r>
              <a:rPr lang="en-US" sz="1600" dirty="0">
                <a:solidFill>
                  <a:schemeClr val="bg1"/>
                </a:solidFill>
              </a:rPr>
              <a:t>ETI Labs</a:t>
            </a:r>
            <a:endParaRPr lang="en-IN" sz="1600" dirty="0">
              <a:solidFill>
                <a:schemeClr val="bg1"/>
              </a:solidFill>
            </a:endParaRPr>
          </a:p>
        </p:txBody>
      </p:sp>
    </p:spTree>
    <p:extLst>
      <p:ext uri="{BB962C8B-B14F-4D97-AF65-F5344CB8AC3E}">
        <p14:creationId xmlns:p14="http://schemas.microsoft.com/office/powerpoint/2010/main" val="1904346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4148</TotalTime>
  <Words>731</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charter</vt:lpstr>
      <vt:lpstr>Office Theme</vt:lpstr>
      <vt:lpstr>Detecting fake News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IoT using Python</dc:title>
  <dc:creator>Rachit Thukral</dc:creator>
  <cp:lastModifiedBy>Tulsi kharke</cp:lastModifiedBy>
  <cp:revision>106</cp:revision>
  <dcterms:created xsi:type="dcterms:W3CDTF">2020-09-14T08:10:11Z</dcterms:created>
  <dcterms:modified xsi:type="dcterms:W3CDTF">2021-07-14T14:12:26Z</dcterms:modified>
</cp:coreProperties>
</file>