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9" r:id="rId3"/>
    <p:sldId id="264" r:id="rId4"/>
    <p:sldId id="257" r:id="rId5"/>
    <p:sldId id="265" r:id="rId6"/>
    <p:sldId id="271" r:id="rId7"/>
    <p:sldId id="259" r:id="rId8"/>
    <p:sldId id="260" r:id="rId9"/>
    <p:sldId id="273" r:id="rId10"/>
    <p:sldId id="274" r:id="rId11"/>
    <p:sldId id="275" r:id="rId12"/>
    <p:sldId id="272" r:id="rId13"/>
    <p:sldId id="262" r:id="rId14"/>
    <p:sldId id="267" r:id="rId15"/>
    <p:sldId id="268" r:id="rId16"/>
    <p:sldId id="261"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2F98D5-DB73-4F21-BF1D-CE5F2683EF86}">
          <p14:sldIdLst>
            <p14:sldId id="256"/>
            <p14:sldId id="269"/>
          </p14:sldIdLst>
        </p14:section>
        <p14:section name="Untitled Section" id="{6DEC0B3D-2DCD-440F-B6D2-CDEF751A615D}">
          <p14:sldIdLst>
            <p14:sldId id="264"/>
            <p14:sldId id="257"/>
            <p14:sldId id="265"/>
            <p14:sldId id="271"/>
            <p14:sldId id="259"/>
            <p14:sldId id="260"/>
            <p14:sldId id="273"/>
            <p14:sldId id="274"/>
            <p14:sldId id="275"/>
            <p14:sldId id="272"/>
            <p14:sldId id="262"/>
            <p14:sldId id="267"/>
            <p14:sldId id="268"/>
            <p14:sldId id="261"/>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85" d="100"/>
          <a:sy n="85" d="100"/>
        </p:scale>
        <p:origin x="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thel\Documents\Book41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3.xlsx]Sheet2!PivotTable5</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No.</a:t>
            </a:r>
            <a:r>
              <a:rPr lang="en-US" baseline="0" dirty="0" smtClean="0"/>
              <a:t> of able bodied people who are not working</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Sheet2!$A$4:$A$10</c:f>
              <c:strCache>
                <c:ptCount val="6"/>
                <c:pt idx="0">
                  <c:v>Birnin kudu</c:v>
                </c:pt>
                <c:pt idx="1">
                  <c:v>Dutse</c:v>
                </c:pt>
                <c:pt idx="2">
                  <c:v>Kafin Hausa</c:v>
                </c:pt>
                <c:pt idx="3">
                  <c:v>Kazaure</c:v>
                </c:pt>
                <c:pt idx="4">
                  <c:v>Kiyawa</c:v>
                </c:pt>
                <c:pt idx="5">
                  <c:v>Ringim</c:v>
                </c:pt>
              </c:strCache>
            </c:strRef>
          </c:cat>
          <c:val>
            <c:numRef>
              <c:f>Sheet2!$B$4:$B$10</c:f>
              <c:numCache>
                <c:formatCode>General</c:formatCode>
                <c:ptCount val="6"/>
                <c:pt idx="0">
                  <c:v>192</c:v>
                </c:pt>
                <c:pt idx="1">
                  <c:v>39</c:v>
                </c:pt>
                <c:pt idx="2">
                  <c:v>70</c:v>
                </c:pt>
                <c:pt idx="3">
                  <c:v>148</c:v>
                </c:pt>
                <c:pt idx="4">
                  <c:v>125</c:v>
                </c:pt>
                <c:pt idx="5">
                  <c:v>316</c:v>
                </c:pt>
              </c:numCache>
            </c:numRef>
          </c:val>
          <c:extLst>
            <c:ext xmlns:c16="http://schemas.microsoft.com/office/drawing/2014/chart" uri="{C3380CC4-5D6E-409C-BE32-E72D297353CC}">
              <c16:uniqueId val="{00000000-3647-4EF9-AC32-A511D97B9057}"/>
            </c:ext>
          </c:extLst>
        </c:ser>
        <c:dLbls>
          <c:dLblPos val="inEnd"/>
          <c:showLegendKey val="0"/>
          <c:showVal val="1"/>
          <c:showCatName val="0"/>
          <c:showSerName val="0"/>
          <c:showPercent val="0"/>
          <c:showBubbleSize val="0"/>
        </c:dLbls>
        <c:gapWidth val="65"/>
        <c:axId val="413739584"/>
        <c:axId val="413739168"/>
      </c:barChart>
      <c:catAx>
        <c:axId val="4137395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3739168"/>
        <c:crosses val="autoZero"/>
        <c:auto val="1"/>
        <c:lblAlgn val="ctr"/>
        <c:lblOffset val="100"/>
        <c:noMultiLvlLbl val="0"/>
      </c:catAx>
      <c:valAx>
        <c:axId val="4137391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373958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3.xlsx]Sheet4!PivotTable6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No</a:t>
            </a:r>
            <a:r>
              <a:rPr lang="en-US" baseline="0" dirty="0" smtClean="0"/>
              <a:t>. of employed and unemployed</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8"/>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9"/>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0"/>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3"/>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4"/>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6"/>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7"/>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8"/>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9"/>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20"/>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s>
    <c:plotArea>
      <c:layout>
        <c:manualLayout>
          <c:layoutTarget val="inner"/>
          <c:xMode val="edge"/>
          <c:yMode val="edge"/>
          <c:x val="2.465277972493278E-2"/>
          <c:y val="6.0567016967110601E-2"/>
          <c:w val="0.69904348077406708"/>
          <c:h val="0.82739274491390069"/>
        </c:manualLayout>
      </c:layout>
      <c:lineChart>
        <c:grouping val="standard"/>
        <c:varyColors val="0"/>
        <c:ser>
          <c:idx val="0"/>
          <c:order val="0"/>
          <c:tx>
            <c:strRef>
              <c:f>Sheet4!$B$3:$B$4</c:f>
              <c:strCache>
                <c:ptCount val="1"/>
                <c:pt idx="0">
                  <c:v>Employed</c:v>
                </c:pt>
              </c:strCache>
            </c:strRef>
          </c:tx>
          <c:spPr>
            <a:ln w="31750" cap="rnd">
              <a:solidFill>
                <a:schemeClr val="accent1"/>
              </a:solidFill>
              <a:round/>
            </a:ln>
            <a:effectLst/>
          </c:spPr>
          <c:marker>
            <c:symbol val="circle"/>
            <c:size val="17"/>
            <c:spPr>
              <a:solidFill>
                <a:schemeClr val="accent1"/>
              </a:solidFill>
              <a:ln>
                <a:noFill/>
              </a:ln>
              <a:effectLst/>
            </c:spPr>
          </c:marker>
          <c:cat>
            <c:strRef>
              <c:f>Sheet4!$A$5:$A$10</c:f>
              <c:strCache>
                <c:ptCount val="5"/>
                <c:pt idx="0">
                  <c:v>18-Mar</c:v>
                </c:pt>
                <c:pt idx="1">
                  <c:v>19-Mar</c:v>
                </c:pt>
                <c:pt idx="2">
                  <c:v>20-Mar</c:v>
                </c:pt>
                <c:pt idx="3">
                  <c:v>21-Mar</c:v>
                </c:pt>
                <c:pt idx="4">
                  <c:v>22-Mar</c:v>
                </c:pt>
              </c:strCache>
            </c:strRef>
          </c:cat>
          <c:val>
            <c:numRef>
              <c:f>Sheet4!$B$5:$B$10</c:f>
              <c:numCache>
                <c:formatCode>General</c:formatCode>
                <c:ptCount val="5"/>
                <c:pt idx="1">
                  <c:v>22</c:v>
                </c:pt>
                <c:pt idx="2">
                  <c:v>11</c:v>
                </c:pt>
                <c:pt idx="3">
                  <c:v>1</c:v>
                </c:pt>
              </c:numCache>
            </c:numRef>
          </c:val>
          <c:smooth val="0"/>
          <c:extLst>
            <c:ext xmlns:c16="http://schemas.microsoft.com/office/drawing/2014/chart" uri="{C3380CC4-5D6E-409C-BE32-E72D297353CC}">
              <c16:uniqueId val="{00000000-AF6D-442F-9464-470B3E3F381A}"/>
            </c:ext>
          </c:extLst>
        </c:ser>
        <c:ser>
          <c:idx val="1"/>
          <c:order val="1"/>
          <c:tx>
            <c:strRef>
              <c:f>Sheet4!$C$3:$C$4</c:f>
              <c:strCache>
                <c:ptCount val="1"/>
                <c:pt idx="0">
                  <c:v>Self Employed</c:v>
                </c:pt>
              </c:strCache>
            </c:strRef>
          </c:tx>
          <c:spPr>
            <a:ln w="31750" cap="rnd">
              <a:solidFill>
                <a:schemeClr val="accent2"/>
              </a:solidFill>
              <a:round/>
            </a:ln>
            <a:effectLst/>
          </c:spPr>
          <c:marker>
            <c:symbol val="circle"/>
            <c:size val="17"/>
            <c:spPr>
              <a:solidFill>
                <a:schemeClr val="accent2"/>
              </a:solidFill>
              <a:ln>
                <a:noFill/>
              </a:ln>
              <a:effectLst/>
            </c:spPr>
          </c:marker>
          <c:cat>
            <c:strRef>
              <c:f>Sheet4!$A$5:$A$10</c:f>
              <c:strCache>
                <c:ptCount val="5"/>
                <c:pt idx="0">
                  <c:v>18-Mar</c:v>
                </c:pt>
                <c:pt idx="1">
                  <c:v>19-Mar</c:v>
                </c:pt>
                <c:pt idx="2">
                  <c:v>20-Mar</c:v>
                </c:pt>
                <c:pt idx="3">
                  <c:v>21-Mar</c:v>
                </c:pt>
                <c:pt idx="4">
                  <c:v>22-Mar</c:v>
                </c:pt>
              </c:strCache>
            </c:strRef>
          </c:cat>
          <c:val>
            <c:numRef>
              <c:f>Sheet4!$C$5:$C$10</c:f>
              <c:numCache>
                <c:formatCode>General</c:formatCode>
                <c:ptCount val="5"/>
                <c:pt idx="0">
                  <c:v>2</c:v>
                </c:pt>
                <c:pt idx="1">
                  <c:v>86</c:v>
                </c:pt>
                <c:pt idx="2">
                  <c:v>99</c:v>
                </c:pt>
                <c:pt idx="3">
                  <c:v>47</c:v>
                </c:pt>
                <c:pt idx="4">
                  <c:v>21</c:v>
                </c:pt>
              </c:numCache>
            </c:numRef>
          </c:val>
          <c:smooth val="0"/>
          <c:extLst>
            <c:ext xmlns:c16="http://schemas.microsoft.com/office/drawing/2014/chart" uri="{C3380CC4-5D6E-409C-BE32-E72D297353CC}">
              <c16:uniqueId val="{00000001-AF6D-442F-9464-470B3E3F381A}"/>
            </c:ext>
          </c:extLst>
        </c:ser>
        <c:ser>
          <c:idx val="2"/>
          <c:order val="2"/>
          <c:tx>
            <c:strRef>
              <c:f>Sheet4!$D$3:$D$4</c:f>
              <c:strCache>
                <c:ptCount val="1"/>
                <c:pt idx="0">
                  <c:v>Unemployed</c:v>
                </c:pt>
              </c:strCache>
            </c:strRef>
          </c:tx>
          <c:spPr>
            <a:ln w="31750" cap="rnd">
              <a:solidFill>
                <a:schemeClr val="accent3"/>
              </a:solidFill>
              <a:round/>
            </a:ln>
            <a:effectLst/>
          </c:spPr>
          <c:marker>
            <c:symbol val="circle"/>
            <c:size val="17"/>
            <c:spPr>
              <a:solidFill>
                <a:schemeClr val="accent3"/>
              </a:solidFill>
              <a:ln>
                <a:noFill/>
              </a:ln>
              <a:effectLst/>
            </c:spPr>
          </c:marker>
          <c:cat>
            <c:strRef>
              <c:f>Sheet4!$A$5:$A$10</c:f>
              <c:strCache>
                <c:ptCount val="5"/>
                <c:pt idx="0">
                  <c:v>18-Mar</c:v>
                </c:pt>
                <c:pt idx="1">
                  <c:v>19-Mar</c:v>
                </c:pt>
                <c:pt idx="2">
                  <c:v>20-Mar</c:v>
                </c:pt>
                <c:pt idx="3">
                  <c:v>21-Mar</c:v>
                </c:pt>
                <c:pt idx="4">
                  <c:v>22-Mar</c:v>
                </c:pt>
              </c:strCache>
            </c:strRef>
          </c:cat>
          <c:val>
            <c:numRef>
              <c:f>Sheet4!$D$5:$D$10</c:f>
              <c:numCache>
                <c:formatCode>General</c:formatCode>
                <c:ptCount val="5"/>
                <c:pt idx="1">
                  <c:v>2</c:v>
                </c:pt>
                <c:pt idx="2">
                  <c:v>5</c:v>
                </c:pt>
                <c:pt idx="3">
                  <c:v>2</c:v>
                </c:pt>
              </c:numCache>
            </c:numRef>
          </c:val>
          <c:smooth val="0"/>
          <c:extLst>
            <c:ext xmlns:c16="http://schemas.microsoft.com/office/drawing/2014/chart" uri="{C3380CC4-5D6E-409C-BE32-E72D297353CC}">
              <c16:uniqueId val="{00000002-AF6D-442F-9464-470B3E3F381A}"/>
            </c:ext>
          </c:extLst>
        </c:ser>
        <c:dLbls>
          <c:showLegendKey val="0"/>
          <c:showVal val="0"/>
          <c:showCatName val="0"/>
          <c:showSerName val="0"/>
          <c:showPercent val="0"/>
          <c:showBubbleSize val="0"/>
        </c:dLbls>
        <c:marker val="1"/>
        <c:smooth val="0"/>
        <c:axId val="412499056"/>
        <c:axId val="412499472"/>
      </c:lineChart>
      <c:catAx>
        <c:axId val="4124990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2499472"/>
        <c:crosses val="autoZero"/>
        <c:auto val="1"/>
        <c:lblAlgn val="ctr"/>
        <c:lblOffset val="100"/>
        <c:noMultiLvlLbl val="0"/>
      </c:catAx>
      <c:valAx>
        <c:axId val="4124994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2499056"/>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3.xlsx]Sheet5!PivotTable7</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Number</a:t>
            </a:r>
            <a:r>
              <a:rPr lang="en-US" baseline="0" dirty="0" smtClean="0"/>
              <a:t> of skilled and unskilled </a:t>
            </a:r>
            <a:r>
              <a:rPr lang="en-US" baseline="0" dirty="0" err="1" smtClean="0"/>
              <a:t>labour</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6">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2108797008050897E-2"/>
          <c:y val="0.14658518499207776"/>
          <c:w val="0.7270556389073779"/>
          <c:h val="0.74566110439291766"/>
        </c:manualLayout>
      </c:layout>
      <c:barChart>
        <c:barDir val="col"/>
        <c:grouping val="clustered"/>
        <c:varyColors val="0"/>
        <c:ser>
          <c:idx val="0"/>
          <c:order val="0"/>
          <c:tx>
            <c:strRef>
              <c:f>Sheet5!$B$3:$B$4</c:f>
              <c:strCache>
                <c:ptCount val="1"/>
                <c:pt idx="0">
                  <c:v>Birnin kudu</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Sheet5!$B$5:$B$7</c:f>
              <c:numCache>
                <c:formatCode>General</c:formatCode>
                <c:ptCount val="2"/>
                <c:pt idx="0">
                  <c:v>55</c:v>
                </c:pt>
                <c:pt idx="1">
                  <c:v>11</c:v>
                </c:pt>
              </c:numCache>
            </c:numRef>
          </c:val>
          <c:extLst>
            <c:ext xmlns:c16="http://schemas.microsoft.com/office/drawing/2014/chart" uri="{C3380CC4-5D6E-409C-BE32-E72D297353CC}">
              <c16:uniqueId val="{00000000-821B-474D-8056-9F7ED4AA80CC}"/>
            </c:ext>
          </c:extLst>
        </c:ser>
        <c:ser>
          <c:idx val="1"/>
          <c:order val="1"/>
          <c:tx>
            <c:strRef>
              <c:f>Sheet5!$C$3:$C$4</c:f>
              <c:strCache>
                <c:ptCount val="1"/>
                <c:pt idx="0">
                  <c:v>Dutse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Sheet5!$C$5:$C$7</c:f>
              <c:numCache>
                <c:formatCode>General</c:formatCode>
                <c:ptCount val="2"/>
                <c:pt idx="0">
                  <c:v>15</c:v>
                </c:pt>
                <c:pt idx="1">
                  <c:v>2</c:v>
                </c:pt>
              </c:numCache>
            </c:numRef>
          </c:val>
          <c:extLst>
            <c:ext xmlns:c16="http://schemas.microsoft.com/office/drawing/2014/chart" uri="{C3380CC4-5D6E-409C-BE32-E72D297353CC}">
              <c16:uniqueId val="{00000001-821B-474D-8056-9F7ED4AA80CC}"/>
            </c:ext>
          </c:extLst>
        </c:ser>
        <c:ser>
          <c:idx val="2"/>
          <c:order val="2"/>
          <c:tx>
            <c:strRef>
              <c:f>Sheet5!$D$3:$D$4</c:f>
              <c:strCache>
                <c:ptCount val="1"/>
                <c:pt idx="0">
                  <c:v>Kafin Hausa</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Sheet5!$D$5:$D$7</c:f>
              <c:numCache>
                <c:formatCode>General</c:formatCode>
                <c:ptCount val="2"/>
                <c:pt idx="0">
                  <c:v>17</c:v>
                </c:pt>
                <c:pt idx="1">
                  <c:v>6</c:v>
                </c:pt>
              </c:numCache>
            </c:numRef>
          </c:val>
          <c:extLst>
            <c:ext xmlns:c16="http://schemas.microsoft.com/office/drawing/2014/chart" uri="{C3380CC4-5D6E-409C-BE32-E72D297353CC}">
              <c16:uniqueId val="{00000002-821B-474D-8056-9F7ED4AA80CC}"/>
            </c:ext>
          </c:extLst>
        </c:ser>
        <c:ser>
          <c:idx val="3"/>
          <c:order val="3"/>
          <c:tx>
            <c:strRef>
              <c:f>Sheet5!$E$3:$E$4</c:f>
              <c:strCache>
                <c:ptCount val="1"/>
                <c:pt idx="0">
                  <c:v>Kazaure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Sheet5!$E$5:$E$7</c:f>
              <c:numCache>
                <c:formatCode>General</c:formatCode>
                <c:ptCount val="2"/>
                <c:pt idx="0">
                  <c:v>30</c:v>
                </c:pt>
                <c:pt idx="1">
                  <c:v>10</c:v>
                </c:pt>
              </c:numCache>
            </c:numRef>
          </c:val>
          <c:extLst>
            <c:ext xmlns:c16="http://schemas.microsoft.com/office/drawing/2014/chart" uri="{C3380CC4-5D6E-409C-BE32-E72D297353CC}">
              <c16:uniqueId val="{00000003-821B-474D-8056-9F7ED4AA80CC}"/>
            </c:ext>
          </c:extLst>
        </c:ser>
        <c:ser>
          <c:idx val="4"/>
          <c:order val="4"/>
          <c:tx>
            <c:strRef>
              <c:f>Sheet5!$F$3:$F$4</c:f>
              <c:strCache>
                <c:ptCount val="1"/>
                <c:pt idx="0">
                  <c:v>Kiyawa</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Sheet5!$F$5:$F$7</c:f>
              <c:numCache>
                <c:formatCode>General</c:formatCode>
                <c:ptCount val="2"/>
                <c:pt idx="0">
                  <c:v>40</c:v>
                </c:pt>
                <c:pt idx="1">
                  <c:v>11</c:v>
                </c:pt>
              </c:numCache>
            </c:numRef>
          </c:val>
          <c:extLst>
            <c:ext xmlns:c16="http://schemas.microsoft.com/office/drawing/2014/chart" uri="{C3380CC4-5D6E-409C-BE32-E72D297353CC}">
              <c16:uniqueId val="{00000004-821B-474D-8056-9F7ED4AA80CC}"/>
            </c:ext>
          </c:extLst>
        </c:ser>
        <c:ser>
          <c:idx val="5"/>
          <c:order val="5"/>
          <c:tx>
            <c:strRef>
              <c:f>Sheet5!$G$3:$G$4</c:f>
              <c:strCache>
                <c:ptCount val="1"/>
                <c:pt idx="0">
                  <c:v>Ringim</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Sheet5!$G$5:$G$7</c:f>
              <c:numCache>
                <c:formatCode>General</c:formatCode>
                <c:ptCount val="2"/>
                <c:pt idx="0">
                  <c:v>75</c:v>
                </c:pt>
                <c:pt idx="1">
                  <c:v>26</c:v>
                </c:pt>
              </c:numCache>
            </c:numRef>
          </c:val>
          <c:extLst>
            <c:ext xmlns:c16="http://schemas.microsoft.com/office/drawing/2014/chart" uri="{C3380CC4-5D6E-409C-BE32-E72D297353CC}">
              <c16:uniqueId val="{00000005-821B-474D-8056-9F7ED4AA80CC}"/>
            </c:ext>
          </c:extLst>
        </c:ser>
        <c:dLbls>
          <c:dLblPos val="inEnd"/>
          <c:showLegendKey val="0"/>
          <c:showVal val="1"/>
          <c:showCatName val="0"/>
          <c:showSerName val="0"/>
          <c:showPercent val="0"/>
          <c:showBubbleSize val="0"/>
        </c:dLbls>
        <c:gapWidth val="65"/>
        <c:axId val="412500720"/>
        <c:axId val="412500304"/>
      </c:barChart>
      <c:catAx>
        <c:axId val="4125007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2500304"/>
        <c:crosses val="autoZero"/>
        <c:auto val="1"/>
        <c:lblAlgn val="ctr"/>
        <c:lblOffset val="100"/>
        <c:noMultiLvlLbl val="0"/>
      </c:catAx>
      <c:valAx>
        <c:axId val="4125003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2500720"/>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[Book419.xlsx]Sheet2!PivotTable2</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main source of livelihood</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15038691707391563"/>
          <c:y val="0.1804399970836979"/>
          <c:w val="0.44655760489725421"/>
          <c:h val="0.75474518810148727"/>
        </c:manualLayout>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756-4426-900D-5222B6595C4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756-4426-900D-5222B6595C4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756-4426-900D-5222B6595C4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Sheet2!$A$4:$A$7</c:f>
              <c:strCache>
                <c:ptCount val="3"/>
                <c:pt idx="0">
                  <c:v>Civil servant</c:v>
                </c:pt>
                <c:pt idx="1">
                  <c:v>Farming</c:v>
                </c:pt>
                <c:pt idx="2">
                  <c:v>Trade</c:v>
                </c:pt>
              </c:strCache>
            </c:strRef>
          </c:cat>
          <c:val>
            <c:numRef>
              <c:f>Sheet2!$B$4:$B$7</c:f>
              <c:numCache>
                <c:formatCode>General</c:formatCode>
                <c:ptCount val="3"/>
                <c:pt idx="0">
                  <c:v>3949000</c:v>
                </c:pt>
                <c:pt idx="1">
                  <c:v>8595053</c:v>
                </c:pt>
                <c:pt idx="2">
                  <c:v>5561000</c:v>
                </c:pt>
              </c:numCache>
            </c:numRef>
          </c:val>
          <c:extLst>
            <c:ext xmlns:c16="http://schemas.microsoft.com/office/drawing/2014/chart" uri="{C3380CC4-5D6E-409C-BE32-E72D297353CC}">
              <c16:uniqueId val="{00000006-7756-4426-900D-5222B6595C4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306765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22363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6087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53847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90AF90-74E4-411C-A218-F9C73E474356}"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74473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0AF90-74E4-411C-A218-F9C73E474356}"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97034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90AF90-74E4-411C-A218-F9C73E474356}"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79128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90AF90-74E4-411C-A218-F9C73E474356}"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417723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0AF90-74E4-411C-A218-F9C73E474356}" type="datetimeFigureOut">
              <a:rPr lang="en-US" smtClean="0"/>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520435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0AF90-74E4-411C-A218-F9C73E474356}"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24146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0AF90-74E4-411C-A218-F9C73E474356}"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19203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0AF90-74E4-411C-A218-F9C73E474356}" type="datetimeFigureOut">
              <a:rPr lang="en-US" smtClean="0"/>
              <a:t>4/7/2024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AD441-CB2A-41F8-8767-5EEAFD2C360F}" type="slidenum">
              <a:rPr lang="en-US" smtClean="0"/>
              <a:t>‹#›</a:t>
            </a:fld>
            <a:endParaRPr lang="en-US"/>
          </a:p>
        </p:txBody>
      </p:sp>
    </p:spTree>
    <p:extLst>
      <p:ext uri="{BB962C8B-B14F-4D97-AF65-F5344CB8AC3E}">
        <p14:creationId xmlns:p14="http://schemas.microsoft.com/office/powerpoint/2010/main" val="28993727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006" y="400050"/>
            <a:ext cx="11329988" cy="2085573"/>
          </a:xfrm>
        </p:spPr>
        <p:txBody>
          <a:bodyPr>
            <a:normAutofit fontScale="90000"/>
          </a:bodyPr>
          <a:lstStyle/>
          <a:p>
            <a:r>
              <a:rPr lang="en-US" dirty="0" smtClean="0"/>
              <a:t> </a:t>
            </a:r>
            <a:r>
              <a:rPr lang="en-US" sz="4400" b="1" dirty="0" smtClean="0"/>
              <a:t>DETERMINANT OF FOOD INSECURITY AMONG FARMING HOUSEHOLD IN JIGAWA STATE</a:t>
            </a:r>
            <a:r>
              <a:rPr lang="en-US" sz="4400" dirty="0" smtClean="0"/>
              <a:t/>
            </a:r>
            <a:br>
              <a:rPr lang="en-US" sz="4400" dirty="0" smtClean="0"/>
            </a:br>
            <a:endParaRPr lang="en-US" sz="4400" dirty="0"/>
          </a:p>
        </p:txBody>
      </p:sp>
      <p:sp>
        <p:nvSpPr>
          <p:cNvPr id="3" name="Subtitle 2"/>
          <p:cNvSpPr>
            <a:spLocks noGrp="1"/>
          </p:cNvSpPr>
          <p:nvPr>
            <p:ph type="subTitle" idx="1"/>
          </p:nvPr>
        </p:nvSpPr>
        <p:spPr>
          <a:xfrm>
            <a:off x="0" y="2286000"/>
            <a:ext cx="11760994" cy="4571999"/>
          </a:xfrm>
        </p:spPr>
        <p:txBody>
          <a:bodyPr>
            <a:normAutofit/>
          </a:bodyPr>
          <a:lstStyle/>
          <a:p>
            <a:r>
              <a:rPr lang="en-US" b="1" dirty="0" err="1" smtClean="0"/>
              <a:t>Nwachukwu</a:t>
            </a:r>
            <a:r>
              <a:rPr lang="en-US" b="1" dirty="0" smtClean="0"/>
              <a:t> Ethel </a:t>
            </a:r>
            <a:r>
              <a:rPr lang="en-US" b="1" dirty="0" err="1" smtClean="0"/>
              <a:t>Izuchukwu</a:t>
            </a:r>
            <a:r>
              <a:rPr lang="en-US" b="1" dirty="0" smtClean="0"/>
              <a:t> </a:t>
            </a:r>
          </a:p>
          <a:p>
            <a:r>
              <a:rPr lang="en-US" b="1" dirty="0" smtClean="0"/>
              <a:t>	</a:t>
            </a:r>
          </a:p>
          <a:p>
            <a:r>
              <a:rPr lang="en-US" b="1" dirty="0" smtClean="0"/>
              <a:t>FE/23/31409040</a:t>
            </a:r>
          </a:p>
        </p:txBody>
      </p:sp>
    </p:spTree>
    <p:extLst>
      <p:ext uri="{BB962C8B-B14F-4D97-AF65-F5344CB8AC3E}">
        <p14:creationId xmlns:p14="http://schemas.microsoft.com/office/powerpoint/2010/main" val="2351804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2889"/>
            <a:ext cx="9144000" cy="914400"/>
          </a:xfrm>
        </p:spPr>
        <p:txBody>
          <a:bodyPr>
            <a:normAutofit/>
          </a:bodyPr>
          <a:lstStyle/>
          <a:p>
            <a:r>
              <a:rPr lang="en-US" dirty="0" smtClean="0"/>
              <a:t>HISTOGRAM</a:t>
            </a:r>
            <a:endParaRPr lang="en-US" dirty="0"/>
          </a:p>
        </p:txBody>
      </p:sp>
      <p:sp>
        <p:nvSpPr>
          <p:cNvPr id="3" name="Subtitle 2"/>
          <p:cNvSpPr>
            <a:spLocks noGrp="1"/>
          </p:cNvSpPr>
          <p:nvPr>
            <p:ph type="subTitle" idx="1"/>
          </p:nvPr>
        </p:nvSpPr>
        <p:spPr>
          <a:xfrm>
            <a:off x="185737" y="1585913"/>
            <a:ext cx="11687175" cy="5272087"/>
          </a:xfrm>
        </p:spPr>
        <p:txBody>
          <a:bodyPr/>
          <a:lstStyle/>
          <a:p>
            <a:r>
              <a:rPr lang="en-US" dirty="0"/>
              <a:t>The histogram shows the number of skilled and unskilled respondents in various local governments</a:t>
            </a:r>
          </a:p>
          <a:p>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237173098"/>
              </p:ext>
            </p:extLst>
          </p:nvPr>
        </p:nvGraphicFramePr>
        <p:xfrm>
          <a:off x="342900" y="2486025"/>
          <a:ext cx="8858249" cy="40576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3721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3" y="128589"/>
            <a:ext cx="11830049" cy="914399"/>
          </a:xfrm>
        </p:spPr>
        <p:txBody>
          <a:bodyPr>
            <a:normAutofit fontScale="90000"/>
          </a:bodyPr>
          <a:lstStyle/>
          <a:p>
            <a:r>
              <a:rPr lang="en-US" dirty="0" smtClean="0"/>
              <a:t>PIE CHART</a:t>
            </a:r>
            <a:endParaRPr lang="en-US" dirty="0"/>
          </a:p>
        </p:txBody>
      </p:sp>
      <p:sp>
        <p:nvSpPr>
          <p:cNvPr id="3" name="Subtitle 2"/>
          <p:cNvSpPr>
            <a:spLocks noGrp="1"/>
          </p:cNvSpPr>
          <p:nvPr>
            <p:ph type="subTitle" idx="1"/>
          </p:nvPr>
        </p:nvSpPr>
        <p:spPr>
          <a:xfrm>
            <a:off x="114300" y="1800225"/>
            <a:ext cx="12077700" cy="5057775"/>
          </a:xfrm>
        </p:spPr>
        <p:txBody>
          <a:bodyPr/>
          <a:lstStyle/>
          <a:p>
            <a:pPr marL="457200" indent="-457200" algn="just">
              <a:buFont typeface="Arial" panose="020B0604020202020204" pitchFamily="34" charset="0"/>
              <a:buChar char="•"/>
            </a:pPr>
            <a:r>
              <a:rPr lang="en-US" dirty="0"/>
              <a:t>The pie chart shows the main source of income of the respondent in this data set, which are as follows: </a:t>
            </a:r>
          </a:p>
          <a:p>
            <a:pPr marL="342900" indent="-342900" algn="just">
              <a:buFont typeface="Courier New" panose="02070309020205020404" pitchFamily="49" charset="0"/>
              <a:buChar char="o"/>
            </a:pPr>
            <a:r>
              <a:rPr lang="en-US" dirty="0"/>
              <a:t>Farming 47%</a:t>
            </a:r>
          </a:p>
          <a:p>
            <a:pPr marL="342900" indent="-342900" algn="just">
              <a:buFont typeface="Courier New" panose="02070309020205020404" pitchFamily="49" charset="0"/>
              <a:buChar char="o"/>
            </a:pPr>
            <a:r>
              <a:rPr lang="en-US" dirty="0"/>
              <a:t>Trade 31%</a:t>
            </a:r>
          </a:p>
          <a:p>
            <a:pPr marL="342900" indent="-342900" algn="just">
              <a:buFont typeface="Courier New" panose="02070309020205020404" pitchFamily="49" charset="0"/>
              <a:buChar char="o"/>
            </a:pPr>
            <a:r>
              <a:rPr lang="en-US" dirty="0"/>
              <a:t>Civil servant 22%</a:t>
            </a:r>
          </a:p>
          <a:p>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51211351"/>
              </p:ext>
            </p:extLst>
          </p:nvPr>
        </p:nvGraphicFramePr>
        <p:xfrm>
          <a:off x="2743200" y="2514600"/>
          <a:ext cx="7924800" cy="4086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8085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0063"/>
          </a:xfrm>
        </p:spPr>
        <p:txBody>
          <a:bodyPr>
            <a:normAutofit fontScale="90000"/>
          </a:bodyPr>
          <a:lstStyle/>
          <a:p>
            <a:pPr algn="ctr"/>
            <a:r>
              <a:rPr lang="en-US" b="1" dirty="0" smtClean="0"/>
              <a:t>GALARY</a:t>
            </a:r>
            <a:endParaRPr lang="en-US" b="1" dirty="0"/>
          </a:p>
        </p:txBody>
      </p:sp>
      <p:sp>
        <p:nvSpPr>
          <p:cNvPr id="11" name="Content Placeholder 10"/>
          <p:cNvSpPr>
            <a:spLocks noGrp="1"/>
          </p:cNvSpPr>
          <p:nvPr>
            <p:ph idx="1"/>
          </p:nvPr>
        </p:nvSpPr>
        <p:spPr>
          <a:xfrm flipH="1">
            <a:off x="0" y="985838"/>
            <a:ext cx="12615862" cy="5772149"/>
          </a:xfrm>
        </p:spPr>
        <p:txBody>
          <a:bodyPr/>
          <a:lstStyle/>
          <a:p>
            <a:r>
              <a:rPr lang="en-US" dirty="0" smtClean="0"/>
              <a:t>Pictorial proof on how the data sets are being collected</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1914525"/>
            <a:ext cx="5598319" cy="484346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5481" y="1914525"/>
            <a:ext cx="5800725" cy="4843462"/>
          </a:xfrm>
          <a:prstGeom prst="rect">
            <a:avLst/>
          </a:prstGeom>
        </p:spPr>
      </p:pic>
    </p:spTree>
    <p:extLst>
      <p:ext uri="{BB962C8B-B14F-4D97-AF65-F5344CB8AC3E}">
        <p14:creationId xmlns:p14="http://schemas.microsoft.com/office/powerpoint/2010/main" val="337803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668"/>
            <a:ext cx="9144000" cy="1146219"/>
          </a:xfrm>
        </p:spPr>
        <p:txBody>
          <a:bodyPr>
            <a:normAutofit/>
          </a:bodyPr>
          <a:lstStyle/>
          <a:p>
            <a:r>
              <a:rPr lang="en-US" sz="4400" b="1" dirty="0" smtClean="0"/>
              <a:t>OBSERVATION</a:t>
            </a:r>
            <a:endParaRPr lang="en-US" sz="4400" b="1" dirty="0"/>
          </a:p>
        </p:txBody>
      </p:sp>
      <p:sp>
        <p:nvSpPr>
          <p:cNvPr id="3" name="Subtitle 2"/>
          <p:cNvSpPr>
            <a:spLocks noGrp="1"/>
          </p:cNvSpPr>
          <p:nvPr>
            <p:ph type="subTitle" idx="1"/>
          </p:nvPr>
        </p:nvSpPr>
        <p:spPr>
          <a:xfrm>
            <a:off x="528638" y="1416675"/>
            <a:ext cx="11087100" cy="5012699"/>
          </a:xfrm>
        </p:spPr>
        <p:txBody>
          <a:bodyPr>
            <a:normAutofit/>
          </a:bodyPr>
          <a:lstStyle/>
          <a:p>
            <a:pPr marL="457200" indent="-457200" algn="just">
              <a:buFont typeface="Arial" panose="020B0604020202020204" pitchFamily="34" charset="0"/>
              <a:buChar char="•"/>
            </a:pPr>
            <a:r>
              <a:rPr lang="en-US" dirty="0" smtClean="0"/>
              <a:t>Majority of the farmers are illiterate which makes most of them not to adapt to new innovations relating to agriculture</a:t>
            </a:r>
          </a:p>
          <a:p>
            <a:pPr marL="457200" indent="-457200" algn="just">
              <a:buFont typeface="Arial" panose="020B0604020202020204" pitchFamily="34" charset="0"/>
              <a:buChar char="•"/>
            </a:pPr>
            <a:r>
              <a:rPr lang="en-US" dirty="0" smtClean="0"/>
              <a:t>Majority of the rural dwellers don’t have skills which makes farming the predominant source of income</a:t>
            </a:r>
          </a:p>
          <a:p>
            <a:pPr marL="457200" indent="-457200" algn="just">
              <a:buFont typeface="Arial" panose="020B0604020202020204" pitchFamily="34" charset="0"/>
              <a:buChar char="•"/>
            </a:pPr>
            <a:r>
              <a:rPr lang="en-US" dirty="0" smtClean="0"/>
              <a:t>Most farmers get low yield from their farm which is as a result of poor aid, subsidy, weather conditions etc.</a:t>
            </a:r>
          </a:p>
          <a:p>
            <a:pPr marL="457200" indent="-457200" algn="just">
              <a:buFont typeface="Arial" panose="020B0604020202020204" pitchFamily="34" charset="0"/>
              <a:buChar char="•"/>
            </a:pPr>
            <a:r>
              <a:rPr lang="en-US" dirty="0" smtClean="0"/>
              <a:t>Most farmers don’t make use of mechanized implement in their farm due to lack of resources</a:t>
            </a:r>
          </a:p>
          <a:p>
            <a:pPr marL="457200" indent="-457200" algn="just">
              <a:buFont typeface="Arial" panose="020B0604020202020204" pitchFamily="34" charset="0"/>
              <a:buChar char="•"/>
            </a:pPr>
            <a:r>
              <a:rPr lang="en-US" dirty="0" smtClean="0"/>
              <a:t>The rural dwellers don’t eat balance diet rather more of carbohydrate due to poverty</a:t>
            </a:r>
          </a:p>
          <a:p>
            <a:pPr marL="457200" indent="-457200" algn="just">
              <a:buFont typeface="Arial" panose="020B0604020202020204" pitchFamily="34" charset="0"/>
              <a:buChar char="•"/>
            </a:pPr>
            <a:r>
              <a:rPr lang="en-US" dirty="0" smtClean="0"/>
              <a:t>Unemployment is predominant which makes it difficult for farmers to fund their farm work</a:t>
            </a:r>
            <a:endParaRPr lang="en-US" dirty="0"/>
          </a:p>
        </p:txBody>
      </p:sp>
    </p:spTree>
    <p:extLst>
      <p:ext uri="{BB962C8B-B14F-4D97-AF65-F5344CB8AC3E}">
        <p14:creationId xmlns:p14="http://schemas.microsoft.com/office/powerpoint/2010/main" val="1969865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57263"/>
          </a:xfrm>
        </p:spPr>
        <p:txBody>
          <a:bodyPr>
            <a:noAutofit/>
          </a:bodyPr>
          <a:lstStyle/>
          <a:p>
            <a:r>
              <a:rPr lang="en-US" sz="4400" b="1" dirty="0" smtClean="0"/>
              <a:t>PROBLEM SOLVING/RECOMMENDATION</a:t>
            </a:r>
            <a:endParaRPr lang="en-US" sz="4400" b="1" dirty="0"/>
          </a:p>
        </p:txBody>
      </p:sp>
      <p:sp>
        <p:nvSpPr>
          <p:cNvPr id="3" name="Subtitle 2"/>
          <p:cNvSpPr>
            <a:spLocks noGrp="1"/>
          </p:cNvSpPr>
          <p:nvPr>
            <p:ph type="subTitle" idx="1"/>
          </p:nvPr>
        </p:nvSpPr>
        <p:spPr>
          <a:xfrm>
            <a:off x="195262" y="957262"/>
            <a:ext cx="11801475" cy="5786437"/>
          </a:xfrm>
        </p:spPr>
        <p:txBody>
          <a:bodyPr>
            <a:normAutofit fontScale="25000" lnSpcReduction="20000"/>
          </a:bodyPr>
          <a:lstStyle/>
          <a:p>
            <a:pPr lvl="0" algn="just">
              <a:lnSpc>
                <a:spcPct val="120000"/>
              </a:lnSpc>
            </a:pPr>
            <a:r>
              <a:rPr lang="en-US" sz="9600" b="1" dirty="0" smtClean="0"/>
              <a:t>Educational </a:t>
            </a:r>
            <a:r>
              <a:rPr lang="en-US" sz="9600" b="1" dirty="0"/>
              <a:t>Programs: </a:t>
            </a:r>
            <a:r>
              <a:rPr lang="en-US" sz="9600" dirty="0"/>
              <a:t>Utilize data analytics to identify areas with low literacy rates among farmers and their children. Collaborate with educational institutions to develop targeted literacy and skills development programs.</a:t>
            </a:r>
          </a:p>
          <a:p>
            <a:pPr lvl="0" algn="just">
              <a:lnSpc>
                <a:spcPct val="120000"/>
              </a:lnSpc>
            </a:pPr>
            <a:r>
              <a:rPr lang="en-US" sz="9600" dirty="0" smtClean="0"/>
              <a:t> </a:t>
            </a:r>
            <a:r>
              <a:rPr lang="en-US" sz="9600" b="1" dirty="0" smtClean="0"/>
              <a:t>Skill </a:t>
            </a:r>
            <a:r>
              <a:rPr lang="en-US" sz="9600" b="1" dirty="0"/>
              <a:t>Development Platforms: </a:t>
            </a:r>
            <a:r>
              <a:rPr lang="en-US" sz="9600" dirty="0"/>
              <a:t>Create online or mobile-based platforms offering vocational training and skill development courses tailored to the needs of farmers and their children. Analyze data to identify the most in-demand skills in the region</a:t>
            </a:r>
            <a:r>
              <a:rPr lang="en-US" sz="9600" dirty="0" smtClean="0"/>
              <a:t>.</a:t>
            </a:r>
          </a:p>
          <a:p>
            <a:pPr lvl="0" algn="just">
              <a:lnSpc>
                <a:spcPct val="120000"/>
              </a:lnSpc>
            </a:pPr>
            <a:r>
              <a:rPr lang="en-US" sz="9600" b="1" dirty="0" smtClean="0"/>
              <a:t>Agricultural </a:t>
            </a:r>
            <a:r>
              <a:rPr lang="en-US" sz="9600" b="1" dirty="0"/>
              <a:t>Technology Adoption: </a:t>
            </a:r>
            <a:r>
              <a:rPr lang="en-US" sz="9600" dirty="0"/>
              <a:t>Use data analytics to identify modern agricultural practices suitable for the region's climate and soil conditions. Introduce technologies such as precision farming, crop monitoring systems, and efficient irrigation techniques to improve productivity and reduce reliance on manual labor</a:t>
            </a:r>
            <a:r>
              <a:rPr lang="en-US" sz="9600" dirty="0" smtClean="0"/>
              <a:t>.</a:t>
            </a:r>
          </a:p>
          <a:p>
            <a:pPr algn="just">
              <a:lnSpc>
                <a:spcPct val="120000"/>
              </a:lnSpc>
            </a:pPr>
            <a:r>
              <a:rPr lang="en-US" sz="9600" dirty="0" smtClean="0"/>
              <a:t> </a:t>
            </a:r>
            <a:r>
              <a:rPr lang="en-US" sz="9600" b="1" dirty="0"/>
              <a:t>Access to Market Information</a:t>
            </a:r>
            <a:r>
              <a:rPr lang="en-US" sz="9600" dirty="0"/>
              <a:t>: Develop digital platforms or mobile applications providing real-time market information, including crop prices, market demand, and supply chain logistics. This empowers farmers to make informed decisions and negotiate better prices for their produce.</a:t>
            </a:r>
          </a:p>
          <a:p>
            <a:pPr marL="1143000" lvl="0" indent="-1143000" algn="just">
              <a:lnSpc>
                <a:spcPct val="120000"/>
              </a:lnSpc>
              <a:buFont typeface="Arial" panose="020B0604020202020204" pitchFamily="34" charset="0"/>
              <a:buChar char="•"/>
            </a:pPr>
            <a:endParaRPr lang="en-US" sz="9600" dirty="0"/>
          </a:p>
          <a:p>
            <a:pPr marL="1143000" lvl="0" indent="-1143000" algn="just">
              <a:lnSpc>
                <a:spcPct val="120000"/>
              </a:lnSpc>
              <a:buFont typeface="Arial" panose="020B0604020202020204" pitchFamily="34" charset="0"/>
              <a:buChar char="•"/>
            </a:pPr>
            <a:endParaRPr lang="en-US" sz="9600" dirty="0" smtClean="0"/>
          </a:p>
          <a:p>
            <a:pPr marL="457200" indent="-457200" algn="just">
              <a:lnSpc>
                <a:spcPct val="120000"/>
              </a:lnSpc>
              <a:buFont typeface="Arial" panose="020B0604020202020204" pitchFamily="34" charset="0"/>
              <a:buChar char="•"/>
            </a:pPr>
            <a:r>
              <a:rPr lang="en-US" sz="2800" dirty="0"/>
              <a:t> </a:t>
            </a:r>
          </a:p>
          <a:p>
            <a:pPr marL="457200" lvl="0" indent="-457200" algn="just">
              <a:lnSpc>
                <a:spcPct val="120000"/>
              </a:lnSpc>
              <a:buFont typeface="Arial" panose="020B0604020202020204" pitchFamily="34" charset="0"/>
              <a:buChar char="•"/>
            </a:pPr>
            <a:r>
              <a:rPr lang="en-US" sz="2800" dirty="0"/>
              <a:t> </a:t>
            </a:r>
          </a:p>
          <a:p>
            <a:pPr marL="342900" indent="-342900" algn="just">
              <a:lnSpc>
                <a:spcPct val="120000"/>
              </a:lnSpc>
              <a:buFont typeface="Arial" panose="020B0604020202020204" pitchFamily="34" charset="0"/>
              <a:buChar char="•"/>
            </a:pPr>
            <a:endParaRPr lang="en-US" dirty="0"/>
          </a:p>
        </p:txBody>
      </p:sp>
    </p:spTree>
    <p:extLst>
      <p:ext uri="{BB962C8B-B14F-4D97-AF65-F5344CB8AC3E}">
        <p14:creationId xmlns:p14="http://schemas.microsoft.com/office/powerpoint/2010/main" val="1894230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6257"/>
            <a:ext cx="11815763" cy="6370975"/>
          </a:xfrm>
          <a:prstGeom prst="rect">
            <a:avLst/>
          </a:prstGeom>
        </p:spPr>
        <p:txBody>
          <a:bodyPr wrap="square">
            <a:spAutoFit/>
          </a:bodyPr>
          <a:lstStyle/>
          <a:p>
            <a:pPr marL="342900" lvl="0" indent="-342900" algn="just">
              <a:buFont typeface="Arial" panose="020B0604020202020204" pitchFamily="34" charset="0"/>
              <a:buChar char="•"/>
            </a:pPr>
            <a:r>
              <a:rPr lang="en-US" sz="2400" b="1" dirty="0" smtClean="0"/>
              <a:t>Microfinance </a:t>
            </a:r>
            <a:r>
              <a:rPr lang="en-US" sz="2400" b="1" dirty="0"/>
              <a:t>and Access to Credit</a:t>
            </a:r>
            <a:r>
              <a:rPr lang="en-US" sz="2400" dirty="0"/>
              <a:t>: Analyze financial data to identify viable microfinance opportunities for farmers to invest in modernizing their farming practices or starting small businesses. Facilitate access to credit and financial services to empower farmers economically.</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dirty="0" smtClean="0"/>
              <a:t> </a:t>
            </a:r>
            <a:r>
              <a:rPr lang="en-US" sz="2400" b="1" dirty="0"/>
              <a:t>Community Engagement and Awareness Programs</a:t>
            </a:r>
            <a:r>
              <a:rPr lang="en-US" sz="2400" dirty="0"/>
              <a:t>: Utilize data analytics to understand community dynamics and preferences. Design targeted awareness campaigns on the importance of education, skill development, and technological advancement in agriculture to encourage participation and adoption.</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b="1" dirty="0" smtClean="0"/>
              <a:t>Collaborative </a:t>
            </a:r>
            <a:r>
              <a:rPr lang="en-US" sz="2400" b="1" dirty="0"/>
              <a:t>Platforms</a:t>
            </a:r>
            <a:r>
              <a:rPr lang="en-US" sz="2400" dirty="0"/>
              <a:t>: Establish partnerships with government agencies, NGOs, and private sector organizations to leverage resources and expertise in addressing the multifaceted challenges faced by farmers and their families.</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dirty="0" smtClean="0"/>
              <a:t>By </a:t>
            </a:r>
            <a:r>
              <a:rPr lang="en-US" sz="2400" dirty="0"/>
              <a:t>leveraging scientific and technological methods through data analytics, you can contribute to uplifting the socioeconomic conditions of farmers in Jigawa and improving the prospects of their children</a:t>
            </a:r>
            <a:r>
              <a:rPr lang="en-US" sz="2400" dirty="0" smtClean="0"/>
              <a:t>.</a:t>
            </a:r>
            <a:r>
              <a:rPr lang="en-US" sz="2400" dirty="0"/>
              <a:t> </a:t>
            </a:r>
          </a:p>
        </p:txBody>
      </p:sp>
    </p:spTree>
    <p:extLst>
      <p:ext uri="{BB962C8B-B14F-4D97-AF65-F5344CB8AC3E}">
        <p14:creationId xmlns:p14="http://schemas.microsoft.com/office/powerpoint/2010/main" val="2907082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1"/>
            <a:ext cx="9144000" cy="1843088"/>
          </a:xfrm>
        </p:spPr>
        <p:txBody>
          <a:bodyPr>
            <a:normAutofit/>
          </a:bodyPr>
          <a:lstStyle/>
          <a:p>
            <a:r>
              <a:rPr lang="en-US" sz="4400" b="1" dirty="0" smtClean="0"/>
              <a:t>CONCLUSION</a:t>
            </a:r>
            <a:br>
              <a:rPr lang="en-US" sz="4400" b="1" dirty="0" smtClean="0"/>
            </a:br>
            <a:endParaRPr lang="en-US" sz="4400" b="1" dirty="0"/>
          </a:p>
        </p:txBody>
      </p:sp>
      <p:sp>
        <p:nvSpPr>
          <p:cNvPr id="3" name="Subtitle 2"/>
          <p:cNvSpPr>
            <a:spLocks noGrp="1"/>
          </p:cNvSpPr>
          <p:nvPr>
            <p:ph type="subTitle" idx="1"/>
          </p:nvPr>
        </p:nvSpPr>
        <p:spPr>
          <a:xfrm>
            <a:off x="1" y="1557338"/>
            <a:ext cx="11358562" cy="5300661"/>
          </a:xfrm>
        </p:spPr>
        <p:txBody>
          <a:bodyPr>
            <a:normAutofit/>
          </a:bodyPr>
          <a:lstStyle/>
          <a:p>
            <a:pPr marL="342900" indent="-342900" algn="just">
              <a:buFont typeface="Arial" panose="020B0604020202020204" pitchFamily="34" charset="0"/>
              <a:buChar char="•"/>
            </a:pPr>
            <a:r>
              <a:rPr lang="en-US" dirty="0"/>
              <a:t>To address food insecurity in Jigawa State stemming from poverty and unemployment</a:t>
            </a:r>
            <a:r>
              <a:rPr lang="en-US" dirty="0" smtClean="0"/>
              <a:t>, </a:t>
            </a:r>
            <a:r>
              <a:rPr lang="en-US" dirty="0"/>
              <a:t>long-term plan is essential. </a:t>
            </a:r>
            <a:endParaRPr lang="en-US" dirty="0" smtClean="0"/>
          </a:p>
          <a:p>
            <a:pPr marL="342900" indent="-342900" algn="just">
              <a:buFont typeface="Arial" panose="020B0604020202020204" pitchFamily="34" charset="0"/>
              <a:buChar char="•"/>
            </a:pPr>
            <a:r>
              <a:rPr lang="en-US" dirty="0" smtClean="0"/>
              <a:t>Firstly</a:t>
            </a:r>
            <a:r>
              <a:rPr lang="en-US" dirty="0"/>
              <a:t>, fostering economic diversification through investment in agriculture, renewable energy, and small-scale industries can create employment opportunities. This can be facilitated through government initiatives, private sector partnerships, and entrepreneurship programs</a:t>
            </a:r>
            <a:r>
              <a:rPr lang="en-US" dirty="0" smtClean="0"/>
              <a:t>.</a:t>
            </a:r>
          </a:p>
          <a:p>
            <a:pPr marL="342900" indent="-342900" algn="just">
              <a:buFont typeface="Arial" panose="020B0604020202020204" pitchFamily="34" charset="0"/>
              <a:buChar char="•"/>
            </a:pPr>
            <a:r>
              <a:rPr lang="en-US" dirty="0" smtClean="0"/>
              <a:t>Education </a:t>
            </a:r>
            <a:r>
              <a:rPr lang="en-US" dirty="0"/>
              <a:t>and skill development programs tailored to the needs of the local economy can empower individuals to access better employment opportunities, breaking the cycle of poverty. Additionally, promoting financial inclusion and microfinance initiatives can support smallholder farmers and budding entrepreneurs.</a:t>
            </a:r>
          </a:p>
        </p:txBody>
      </p:sp>
    </p:spTree>
    <p:extLst>
      <p:ext uri="{BB962C8B-B14F-4D97-AF65-F5344CB8AC3E}">
        <p14:creationId xmlns:p14="http://schemas.microsoft.com/office/powerpoint/2010/main" val="2156491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900" y="300037"/>
            <a:ext cx="11544300" cy="6529387"/>
          </a:xfrm>
        </p:spPr>
        <p:txBody>
          <a:bodyPr>
            <a:noAutofit/>
          </a:bodyPr>
          <a:lstStyle/>
          <a:p>
            <a:r>
              <a:rPr lang="en-US" sz="4800" b="1" dirty="0" smtClean="0"/>
              <a:t>THANK YOU </a:t>
            </a:r>
          </a:p>
          <a:p>
            <a:endParaRPr lang="en-US" sz="4800" b="1" dirty="0" smtClean="0"/>
          </a:p>
          <a:p>
            <a:r>
              <a:rPr lang="en-US" sz="4800" b="1" dirty="0" smtClean="0"/>
              <a:t>FOR YOUR TIME</a:t>
            </a:r>
          </a:p>
          <a:p>
            <a:endParaRPr lang="en-US" sz="4800" b="1" dirty="0" smtClean="0"/>
          </a:p>
          <a:p>
            <a:r>
              <a:rPr lang="en-US" sz="4800" b="1" dirty="0" smtClean="0"/>
              <a:t>REMAIN BLESSED</a:t>
            </a:r>
            <a:endParaRPr lang="en-US" sz="4800" b="1" dirty="0"/>
          </a:p>
        </p:txBody>
      </p:sp>
    </p:spTree>
    <p:extLst>
      <p:ext uri="{BB962C8B-B14F-4D97-AF65-F5344CB8AC3E}">
        <p14:creationId xmlns:p14="http://schemas.microsoft.com/office/powerpoint/2010/main" val="3266553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TABLE OF CONTENT</a:t>
            </a:r>
            <a:endParaRPr lang="en-US" sz="4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3103171"/>
              </p:ext>
            </p:extLst>
          </p:nvPr>
        </p:nvGraphicFramePr>
        <p:xfrm>
          <a:off x="628650" y="1371601"/>
          <a:ext cx="10725150" cy="4557712"/>
        </p:xfrm>
        <a:graphic>
          <a:graphicData uri="http://schemas.openxmlformats.org/drawingml/2006/table">
            <a:tbl>
              <a:tblPr firstRow="1" bandRow="1">
                <a:tableStyleId>{073A0DAA-6AF3-43AB-8588-CEC1D06C72B9}</a:tableStyleId>
              </a:tblPr>
              <a:tblGrid>
                <a:gridCol w="5362575">
                  <a:extLst>
                    <a:ext uri="{9D8B030D-6E8A-4147-A177-3AD203B41FA5}">
                      <a16:colId xmlns:a16="http://schemas.microsoft.com/office/drawing/2014/main" val="2544034035"/>
                    </a:ext>
                  </a:extLst>
                </a:gridCol>
                <a:gridCol w="5362575">
                  <a:extLst>
                    <a:ext uri="{9D8B030D-6E8A-4147-A177-3AD203B41FA5}">
                      <a16:colId xmlns:a16="http://schemas.microsoft.com/office/drawing/2014/main" val="900711894"/>
                    </a:ext>
                  </a:extLst>
                </a:gridCol>
              </a:tblGrid>
              <a:tr h="569714">
                <a:tc>
                  <a:txBody>
                    <a:bodyPr/>
                    <a:lstStyle/>
                    <a:p>
                      <a:r>
                        <a:rPr lang="en-US" dirty="0" smtClean="0"/>
                        <a:t>CONTENT</a:t>
                      </a:r>
                      <a:endParaRPr lang="en-US" dirty="0"/>
                    </a:p>
                  </a:txBody>
                  <a:tcPr/>
                </a:tc>
                <a:tc>
                  <a:txBody>
                    <a:bodyPr/>
                    <a:lstStyle/>
                    <a:p>
                      <a:r>
                        <a:rPr lang="en-US" dirty="0" smtClean="0"/>
                        <a:t>PAGES</a:t>
                      </a:r>
                      <a:endParaRPr lang="en-US" dirty="0"/>
                    </a:p>
                  </a:txBody>
                  <a:tcPr/>
                </a:tc>
                <a:extLst>
                  <a:ext uri="{0D108BD9-81ED-4DB2-BD59-A6C34878D82A}">
                    <a16:rowId xmlns:a16="http://schemas.microsoft.com/office/drawing/2014/main" val="2783440270"/>
                  </a:ext>
                </a:extLst>
              </a:tr>
              <a:tr h="569714">
                <a:tc>
                  <a:txBody>
                    <a:bodyPr/>
                    <a:lstStyle/>
                    <a:p>
                      <a:r>
                        <a:rPr lang="en-US" dirty="0" smtClean="0"/>
                        <a:t>1. Introduction</a:t>
                      </a:r>
                      <a:endParaRPr lang="en-US" dirty="0"/>
                    </a:p>
                  </a:txBody>
                  <a:tcPr/>
                </a:tc>
                <a:tc>
                  <a:txBody>
                    <a:bodyPr/>
                    <a:lstStyle/>
                    <a:p>
                      <a:r>
                        <a:rPr lang="en-US" dirty="0" smtClean="0"/>
                        <a:t>                                                                                             3</a:t>
                      </a:r>
                      <a:endParaRPr lang="en-US" dirty="0"/>
                    </a:p>
                  </a:txBody>
                  <a:tcPr/>
                </a:tc>
                <a:extLst>
                  <a:ext uri="{0D108BD9-81ED-4DB2-BD59-A6C34878D82A}">
                    <a16:rowId xmlns:a16="http://schemas.microsoft.com/office/drawing/2014/main" val="2945706659"/>
                  </a:ext>
                </a:extLst>
              </a:tr>
              <a:tr h="569714">
                <a:tc>
                  <a:txBody>
                    <a:bodyPr/>
                    <a:lstStyle/>
                    <a:p>
                      <a:r>
                        <a:rPr lang="en-US" dirty="0" smtClean="0"/>
                        <a:t>2. Aims and objectives</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1643729609"/>
                  </a:ext>
                </a:extLst>
              </a:tr>
              <a:tr h="569714">
                <a:tc>
                  <a:txBody>
                    <a:bodyPr/>
                    <a:lstStyle/>
                    <a:p>
                      <a:r>
                        <a:rPr lang="en-US" dirty="0" smtClean="0"/>
                        <a:t>3. About</a:t>
                      </a:r>
                      <a:r>
                        <a:rPr lang="en-US" baseline="0" dirty="0" smtClean="0"/>
                        <a:t> the data</a:t>
                      </a:r>
                    </a:p>
                  </a:txBody>
                  <a:tcPr/>
                </a:tc>
                <a:tc>
                  <a:txBody>
                    <a:bodyPr/>
                    <a:lstStyle/>
                    <a:p>
                      <a:r>
                        <a:rPr lang="en-US" dirty="0" smtClean="0"/>
                        <a:t>                                                                                             5</a:t>
                      </a:r>
                      <a:endParaRPr lang="en-US" dirty="0"/>
                    </a:p>
                  </a:txBody>
                  <a:tcPr/>
                </a:tc>
                <a:extLst>
                  <a:ext uri="{0D108BD9-81ED-4DB2-BD59-A6C34878D82A}">
                    <a16:rowId xmlns:a16="http://schemas.microsoft.com/office/drawing/2014/main" val="87488878"/>
                  </a:ext>
                </a:extLst>
              </a:tr>
              <a:tr h="569714">
                <a:tc>
                  <a:txBody>
                    <a:bodyPr/>
                    <a:lstStyle/>
                    <a:p>
                      <a:r>
                        <a:rPr lang="en-US" dirty="0" smtClean="0"/>
                        <a:t>4. Methodology</a:t>
                      </a:r>
                      <a:endParaRPr lang="en-US" dirty="0"/>
                    </a:p>
                  </a:txBody>
                  <a:tcPr/>
                </a:tc>
                <a:tc>
                  <a:txBody>
                    <a:bodyPr/>
                    <a:lstStyle/>
                    <a:p>
                      <a:r>
                        <a:rPr lang="en-US" dirty="0" smtClean="0"/>
                        <a:t>                                                                                             7</a:t>
                      </a:r>
                      <a:endParaRPr lang="en-US" dirty="0"/>
                    </a:p>
                  </a:txBody>
                  <a:tcPr/>
                </a:tc>
                <a:extLst>
                  <a:ext uri="{0D108BD9-81ED-4DB2-BD59-A6C34878D82A}">
                    <a16:rowId xmlns:a16="http://schemas.microsoft.com/office/drawing/2014/main" val="1416406924"/>
                  </a:ext>
                </a:extLst>
              </a:tr>
              <a:tr h="569714">
                <a:tc>
                  <a:txBody>
                    <a:bodyPr/>
                    <a:lstStyle/>
                    <a:p>
                      <a:r>
                        <a:rPr lang="en-US" dirty="0" smtClean="0"/>
                        <a:t>5.Result and insight</a:t>
                      </a:r>
                      <a:endParaRPr lang="en-US" dirty="0"/>
                    </a:p>
                  </a:txBody>
                  <a:tcPr/>
                </a:tc>
                <a:tc>
                  <a:txBody>
                    <a:bodyPr/>
                    <a:lstStyle/>
                    <a:p>
                      <a:r>
                        <a:rPr lang="en-US" dirty="0" smtClean="0"/>
                        <a:t>                                                                                        8 -</a:t>
                      </a:r>
                      <a:r>
                        <a:rPr lang="en-US" baseline="0" dirty="0" smtClean="0"/>
                        <a:t> 12</a:t>
                      </a:r>
                      <a:endParaRPr lang="en-US" dirty="0"/>
                    </a:p>
                  </a:txBody>
                  <a:tcPr/>
                </a:tc>
                <a:extLst>
                  <a:ext uri="{0D108BD9-81ED-4DB2-BD59-A6C34878D82A}">
                    <a16:rowId xmlns:a16="http://schemas.microsoft.com/office/drawing/2014/main" val="1141272983"/>
                  </a:ext>
                </a:extLst>
              </a:tr>
              <a:tr h="569714">
                <a:tc>
                  <a:txBody>
                    <a:bodyPr/>
                    <a:lstStyle/>
                    <a:p>
                      <a:r>
                        <a:rPr lang="en-US" dirty="0" smtClean="0"/>
                        <a:t>6. Observation</a:t>
                      </a:r>
                      <a:endParaRPr lang="en-US" dirty="0"/>
                    </a:p>
                  </a:txBody>
                  <a:tcPr/>
                </a:tc>
                <a:tc>
                  <a:txBody>
                    <a:bodyPr/>
                    <a:lstStyle/>
                    <a:p>
                      <a:r>
                        <a:rPr lang="en-US" dirty="0" smtClean="0"/>
                        <a:t>                                                                                            13</a:t>
                      </a:r>
                      <a:endParaRPr lang="en-US" dirty="0"/>
                    </a:p>
                  </a:txBody>
                  <a:tcPr/>
                </a:tc>
                <a:extLst>
                  <a:ext uri="{0D108BD9-81ED-4DB2-BD59-A6C34878D82A}">
                    <a16:rowId xmlns:a16="http://schemas.microsoft.com/office/drawing/2014/main" val="4084660511"/>
                  </a:ext>
                </a:extLst>
              </a:tr>
              <a:tr h="569714">
                <a:tc>
                  <a:txBody>
                    <a:bodyPr/>
                    <a:lstStyle/>
                    <a:p>
                      <a:r>
                        <a:rPr lang="en-US" dirty="0" smtClean="0"/>
                        <a:t>7. Recommendation</a:t>
                      </a:r>
                      <a:endParaRPr lang="en-US" dirty="0"/>
                    </a:p>
                  </a:txBody>
                  <a:tcPr/>
                </a:tc>
                <a:tc>
                  <a:txBody>
                    <a:bodyPr/>
                    <a:lstStyle/>
                    <a:p>
                      <a:r>
                        <a:rPr lang="en-US" dirty="0" smtClean="0"/>
                        <a:t>                                                                                      12 -</a:t>
                      </a:r>
                      <a:r>
                        <a:rPr lang="en-US" baseline="0" dirty="0" smtClean="0"/>
                        <a:t> 15</a:t>
                      </a:r>
                      <a:endParaRPr lang="en-US" dirty="0"/>
                    </a:p>
                  </a:txBody>
                  <a:tcPr/>
                </a:tc>
                <a:extLst>
                  <a:ext uri="{0D108BD9-81ED-4DB2-BD59-A6C34878D82A}">
                    <a16:rowId xmlns:a16="http://schemas.microsoft.com/office/drawing/2014/main" val="28141228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48206123"/>
              </p:ext>
            </p:extLst>
          </p:nvPr>
        </p:nvGraphicFramePr>
        <p:xfrm>
          <a:off x="628650" y="5929312"/>
          <a:ext cx="10725150" cy="485775"/>
        </p:xfrm>
        <a:graphic>
          <a:graphicData uri="http://schemas.openxmlformats.org/drawingml/2006/table">
            <a:tbl>
              <a:tblPr firstRow="1" bandRow="1">
                <a:tableStyleId>{C083E6E3-FA7D-4D7B-A595-EF9225AFEA82}</a:tableStyleId>
              </a:tblPr>
              <a:tblGrid>
                <a:gridCol w="5362575">
                  <a:extLst>
                    <a:ext uri="{9D8B030D-6E8A-4147-A177-3AD203B41FA5}">
                      <a16:colId xmlns:a16="http://schemas.microsoft.com/office/drawing/2014/main" val="3191650910"/>
                    </a:ext>
                  </a:extLst>
                </a:gridCol>
                <a:gridCol w="5362575">
                  <a:extLst>
                    <a:ext uri="{9D8B030D-6E8A-4147-A177-3AD203B41FA5}">
                      <a16:colId xmlns:a16="http://schemas.microsoft.com/office/drawing/2014/main" val="350364223"/>
                    </a:ext>
                  </a:extLst>
                </a:gridCol>
              </a:tblGrid>
              <a:tr h="485775">
                <a:tc>
                  <a:txBody>
                    <a:bodyPr/>
                    <a:lstStyle/>
                    <a:p>
                      <a:r>
                        <a:rPr lang="en-US" b="0" dirty="0" smtClean="0"/>
                        <a:t>8.</a:t>
                      </a:r>
                      <a:r>
                        <a:rPr lang="en-US" b="0" baseline="0" dirty="0" smtClean="0"/>
                        <a:t> Conclusion</a:t>
                      </a:r>
                      <a:endParaRPr lang="en-US" b="0" dirty="0"/>
                    </a:p>
                  </a:txBody>
                  <a:tcPr>
                    <a:solidFill>
                      <a:schemeClr val="dk1">
                        <a:tint val="20000"/>
                      </a:schemeClr>
                    </a:solidFill>
                  </a:tcPr>
                </a:tc>
                <a:tc>
                  <a:txBody>
                    <a:bodyPr/>
                    <a:lstStyle/>
                    <a:p>
                      <a:r>
                        <a:rPr lang="en-US" b="0" dirty="0" smtClean="0"/>
                        <a:t>                                                                                            16</a:t>
                      </a:r>
                      <a:endParaRPr lang="en-US" b="0" dirty="0"/>
                    </a:p>
                  </a:txBody>
                  <a:tcPr>
                    <a:solidFill>
                      <a:schemeClr val="dk1">
                        <a:tint val="20000"/>
                      </a:schemeClr>
                    </a:solidFill>
                  </a:tcPr>
                </a:tc>
                <a:extLst>
                  <a:ext uri="{0D108BD9-81ED-4DB2-BD59-A6C34878D82A}">
                    <a16:rowId xmlns:a16="http://schemas.microsoft.com/office/drawing/2014/main" val="304940920"/>
                  </a:ext>
                </a:extLst>
              </a:tr>
            </a:tbl>
          </a:graphicData>
        </a:graphic>
      </p:graphicFrame>
    </p:spTree>
    <p:extLst>
      <p:ext uri="{BB962C8B-B14F-4D97-AF65-F5344CB8AC3E}">
        <p14:creationId xmlns:p14="http://schemas.microsoft.com/office/powerpoint/2010/main" val="24239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89"/>
            <a:ext cx="9144000" cy="927279"/>
          </a:xfrm>
        </p:spPr>
        <p:txBody>
          <a:bodyPr/>
          <a:lstStyle/>
          <a:p>
            <a:r>
              <a:rPr lang="en-US" sz="4400" b="1" dirty="0" smtClean="0"/>
              <a:t>INTRODUCTION</a:t>
            </a:r>
            <a:endParaRPr lang="en-US" sz="4400" b="1" dirty="0"/>
          </a:p>
        </p:txBody>
      </p:sp>
      <p:sp>
        <p:nvSpPr>
          <p:cNvPr id="3" name="Subtitle 2"/>
          <p:cNvSpPr>
            <a:spLocks noGrp="1"/>
          </p:cNvSpPr>
          <p:nvPr>
            <p:ph type="subTitle" idx="1"/>
          </p:nvPr>
        </p:nvSpPr>
        <p:spPr>
          <a:xfrm>
            <a:off x="193183" y="1056068"/>
            <a:ext cx="10474817" cy="5801932"/>
          </a:xfrm>
        </p:spPr>
        <p:txBody>
          <a:bodyPr>
            <a:normAutofit/>
          </a:bodyPr>
          <a:lstStyle/>
          <a:p>
            <a:pPr marL="342900" indent="-342900" algn="l">
              <a:buFont typeface="Arial" panose="020B0604020202020204" pitchFamily="34" charset="0"/>
              <a:buChar char="•"/>
            </a:pPr>
            <a:r>
              <a:rPr lang="en-US" b="1" dirty="0" smtClean="0"/>
              <a:t>Introduction</a:t>
            </a:r>
            <a:endParaRPr lang="en-US" dirty="0"/>
          </a:p>
          <a:p>
            <a:pPr algn="just"/>
            <a:r>
              <a:rPr lang="en-US" dirty="0"/>
              <a:t>	</a:t>
            </a:r>
            <a:r>
              <a:rPr lang="en-US" dirty="0" smtClean="0"/>
              <a:t>This data is projected to examine rural dwellers to ascertain their 	predominant occupation, treats, challenges and how to assist them, using 	some local governments in Jigawa state as case study.</a:t>
            </a:r>
          </a:p>
          <a:p>
            <a:pPr algn="just"/>
            <a:endParaRPr lang="en-US" dirty="0" smtClean="0"/>
          </a:p>
          <a:p>
            <a:pPr marL="342900" indent="-342900" algn="l">
              <a:buFont typeface="Arial" panose="020B0604020202020204" pitchFamily="34" charset="0"/>
              <a:buChar char="•"/>
            </a:pPr>
            <a:r>
              <a:rPr lang="en-US" dirty="0" smtClean="0"/>
              <a:t> </a:t>
            </a:r>
            <a:r>
              <a:rPr lang="en-US" b="1" dirty="0" smtClean="0"/>
              <a:t>Problems </a:t>
            </a:r>
            <a:r>
              <a:rPr lang="en-US" b="1" dirty="0"/>
              <a:t>we </a:t>
            </a:r>
            <a:r>
              <a:rPr lang="en-US" b="1" dirty="0" smtClean="0"/>
              <a:t>are trying </a:t>
            </a:r>
            <a:r>
              <a:rPr lang="en-US" b="1" dirty="0"/>
              <a:t>to </a:t>
            </a:r>
            <a:r>
              <a:rPr lang="en-US" b="1" dirty="0" smtClean="0"/>
              <a:t>solve</a:t>
            </a:r>
            <a:r>
              <a:rPr lang="en-US" dirty="0" smtClean="0">
                <a:effectLst/>
              </a:rPr>
              <a:t/>
            </a:r>
            <a:br>
              <a:rPr lang="en-US" dirty="0" smtClean="0">
                <a:effectLst/>
              </a:rPr>
            </a:br>
            <a:r>
              <a:rPr lang="en-US" dirty="0"/>
              <a:t>	</a:t>
            </a:r>
            <a:r>
              <a:rPr lang="en-US" dirty="0" smtClean="0"/>
              <a:t>• we </a:t>
            </a:r>
            <a:r>
              <a:rPr lang="en-US" dirty="0"/>
              <a:t>are trying to know </a:t>
            </a:r>
            <a:r>
              <a:rPr lang="en-US" dirty="0" smtClean="0"/>
              <a:t>the exact </a:t>
            </a:r>
            <a:r>
              <a:rPr lang="en-US" dirty="0"/>
              <a:t>issue </a:t>
            </a:r>
            <a:r>
              <a:rPr lang="en-US" dirty="0" smtClean="0"/>
              <a:t>causing food insecurity</a:t>
            </a:r>
            <a:r>
              <a:rPr lang="en-US" dirty="0" smtClean="0">
                <a:effectLst/>
              </a:rPr>
              <a:t/>
            </a:r>
            <a:br>
              <a:rPr lang="en-US" dirty="0" smtClean="0">
                <a:effectLst/>
              </a:rPr>
            </a:br>
            <a:r>
              <a:rPr lang="en-US" dirty="0" smtClean="0">
                <a:effectLst/>
              </a:rPr>
              <a:t>	</a:t>
            </a:r>
            <a:r>
              <a:rPr lang="en-US" dirty="0" smtClean="0"/>
              <a:t>• </a:t>
            </a:r>
            <a:r>
              <a:rPr lang="en-US" dirty="0"/>
              <a:t>to find the </a:t>
            </a:r>
            <a:r>
              <a:rPr lang="en-US" dirty="0" smtClean="0"/>
              <a:t>ways to solve food insecurity in Jigawa state</a:t>
            </a:r>
          </a:p>
          <a:p>
            <a:pPr algn="l"/>
            <a:endParaRPr lang="en-US" dirty="0"/>
          </a:p>
        </p:txBody>
      </p:sp>
    </p:spTree>
    <p:extLst>
      <p:ext uri="{BB962C8B-B14F-4D97-AF65-F5344CB8AC3E}">
        <p14:creationId xmlns:p14="http://schemas.microsoft.com/office/powerpoint/2010/main" val="3990278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338" y="0"/>
            <a:ext cx="9144000" cy="1995488"/>
          </a:xfrm>
        </p:spPr>
        <p:txBody>
          <a:bodyPr/>
          <a:lstStyle/>
          <a:p>
            <a:r>
              <a:rPr lang="en-US" sz="4400" b="1" dirty="0" smtClean="0"/>
              <a:t>AIMS AND OBJECTIVES</a:t>
            </a:r>
            <a:r>
              <a:rPr lang="en-US" dirty="0" smtClean="0"/>
              <a:t/>
            </a:r>
            <a:br>
              <a:rPr lang="en-US" dirty="0" smtClean="0"/>
            </a:br>
            <a:endParaRPr lang="en-US" dirty="0"/>
          </a:p>
        </p:txBody>
      </p:sp>
      <p:sp>
        <p:nvSpPr>
          <p:cNvPr id="3" name="Subtitle 2"/>
          <p:cNvSpPr>
            <a:spLocks noGrp="1"/>
          </p:cNvSpPr>
          <p:nvPr>
            <p:ph type="subTitle" idx="1"/>
          </p:nvPr>
        </p:nvSpPr>
        <p:spPr>
          <a:xfrm>
            <a:off x="357188" y="1643062"/>
            <a:ext cx="10282237" cy="3671887"/>
          </a:xfrm>
        </p:spPr>
        <p:txBody>
          <a:bodyPr>
            <a:normAutofit/>
          </a:bodyPr>
          <a:lstStyle/>
          <a:p>
            <a:pPr marL="342900" lvl="1" indent="-342900" algn="just">
              <a:spcBef>
                <a:spcPts val="1000"/>
              </a:spcBef>
              <a:buFont typeface="Arial" panose="020B0604020202020204" pitchFamily="34" charset="0"/>
              <a:buChar char="•"/>
            </a:pPr>
            <a:r>
              <a:rPr lang="en-US" sz="2800" dirty="0" smtClean="0"/>
              <a:t>To </a:t>
            </a:r>
            <a:r>
              <a:rPr lang="en-US" sz="2800" dirty="0"/>
              <a:t>determine the level of skilled and unskilled rural dwellers in some selected local </a:t>
            </a:r>
            <a:r>
              <a:rPr lang="en-US" sz="2800" dirty="0" smtClean="0"/>
              <a:t>government</a:t>
            </a:r>
            <a:endParaRPr lang="en-US" sz="2400" dirty="0" smtClean="0"/>
          </a:p>
          <a:p>
            <a:pPr marL="342900" indent="-342900" algn="just">
              <a:buFont typeface="Arial" panose="020B0604020202020204" pitchFamily="34" charset="0"/>
              <a:buChar char="•"/>
            </a:pPr>
            <a:r>
              <a:rPr lang="en-US" sz="2800" dirty="0" smtClean="0"/>
              <a:t>To determine the employment rate</a:t>
            </a:r>
          </a:p>
          <a:p>
            <a:pPr marL="342900" indent="-342900" algn="just">
              <a:buFont typeface="Arial" panose="020B0604020202020204" pitchFamily="34" charset="0"/>
              <a:buChar char="•"/>
            </a:pPr>
            <a:r>
              <a:rPr lang="en-US" sz="2800" dirty="0" smtClean="0"/>
              <a:t>To determine the number of persons above 18 years who are not working</a:t>
            </a:r>
            <a:endParaRPr lang="en-US" sz="2800" dirty="0"/>
          </a:p>
        </p:txBody>
      </p:sp>
    </p:spTree>
    <p:extLst>
      <p:ext uri="{BB962C8B-B14F-4D97-AF65-F5344CB8AC3E}">
        <p14:creationId xmlns:p14="http://schemas.microsoft.com/office/powerpoint/2010/main" val="80053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183"/>
            <a:ext cx="9144000" cy="1197735"/>
          </a:xfrm>
        </p:spPr>
        <p:txBody>
          <a:bodyPr>
            <a:normAutofit/>
          </a:bodyPr>
          <a:lstStyle/>
          <a:p>
            <a:r>
              <a:rPr lang="en-US" sz="4400" b="1" dirty="0" smtClean="0"/>
              <a:t>ABOUT THE DATA SET</a:t>
            </a:r>
            <a:endParaRPr lang="en-US" sz="4400" b="1" dirty="0"/>
          </a:p>
        </p:txBody>
      </p:sp>
      <p:sp>
        <p:nvSpPr>
          <p:cNvPr id="3" name="Subtitle 2"/>
          <p:cNvSpPr>
            <a:spLocks noGrp="1"/>
          </p:cNvSpPr>
          <p:nvPr>
            <p:ph type="subTitle" idx="1"/>
          </p:nvPr>
        </p:nvSpPr>
        <p:spPr>
          <a:xfrm>
            <a:off x="579549" y="1777285"/>
            <a:ext cx="10088451" cy="4404574"/>
          </a:xfrm>
        </p:spPr>
        <p:txBody>
          <a:bodyPr>
            <a:normAutofit/>
          </a:bodyPr>
          <a:lstStyle/>
          <a:p>
            <a:pPr marL="342900" indent="-342900" algn="l">
              <a:buFont typeface="Arial" panose="020B0604020202020204" pitchFamily="34" charset="0"/>
              <a:buChar char="•"/>
            </a:pPr>
            <a:r>
              <a:rPr lang="en-US" dirty="0" smtClean="0"/>
              <a:t>About the dataset:</a:t>
            </a:r>
            <a:r>
              <a:rPr lang="en-US" dirty="0" smtClean="0">
                <a:effectLst/>
              </a:rPr>
              <a:t/>
            </a:r>
            <a:br>
              <a:rPr lang="en-US" dirty="0" smtClean="0">
                <a:effectLst/>
              </a:rPr>
            </a:br>
            <a:r>
              <a:rPr lang="en-US" dirty="0" smtClean="0"/>
              <a:t>The dataset we have consists of records from different rural dwellers of some selected local government in Jigawa state, their major source of income, their challenges etc.</a:t>
            </a:r>
          </a:p>
          <a:p>
            <a:pPr marL="342900" indent="-342900" algn="just">
              <a:buFont typeface="Arial" panose="020B0604020202020204" pitchFamily="34" charset="0"/>
              <a:buChar char="•"/>
            </a:pPr>
            <a:r>
              <a:rPr lang="en-US" dirty="0" smtClean="0"/>
              <a:t>The dataset is so useful which help by understanding the</a:t>
            </a:r>
            <a:r>
              <a:rPr lang="en-US" dirty="0" smtClean="0">
                <a:effectLst/>
              </a:rPr>
              <a:t/>
            </a:r>
            <a:br>
              <a:rPr lang="en-US" dirty="0" smtClean="0">
                <a:effectLst/>
              </a:rPr>
            </a:br>
            <a:r>
              <a:rPr lang="en-US" dirty="0" smtClean="0"/>
              <a:t>structure of the respondents, this will give us more highlight to make an analysis base</a:t>
            </a:r>
            <a:r>
              <a:rPr lang="en-US" dirty="0"/>
              <a:t> </a:t>
            </a:r>
            <a:r>
              <a:rPr lang="en-US" dirty="0" smtClean="0"/>
              <a:t>on the given information on the dataset to use machine learning algorithm for</a:t>
            </a:r>
            <a:r>
              <a:rPr lang="en-US" dirty="0"/>
              <a:t> </a:t>
            </a:r>
            <a:r>
              <a:rPr lang="en-US" dirty="0" smtClean="0"/>
              <a:t>developing a model to predict and analyze the problems of these farmers</a:t>
            </a:r>
            <a:endParaRPr lang="en-US" dirty="0"/>
          </a:p>
        </p:txBody>
      </p:sp>
    </p:spTree>
    <p:extLst>
      <p:ext uri="{BB962C8B-B14F-4D97-AF65-F5344CB8AC3E}">
        <p14:creationId xmlns:p14="http://schemas.microsoft.com/office/powerpoint/2010/main" val="171205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3" y="0"/>
            <a:ext cx="11687175" cy="1357313"/>
          </a:xfrm>
        </p:spPr>
        <p:txBody>
          <a:bodyPr>
            <a:normAutofit/>
          </a:bodyPr>
          <a:lstStyle/>
          <a:p>
            <a:r>
              <a:rPr lang="en-US" b="1" dirty="0"/>
              <a:t>ABOUT THE DATA</a:t>
            </a:r>
            <a:endParaRPr lang="en-US" dirty="0"/>
          </a:p>
        </p:txBody>
      </p:sp>
      <p:sp>
        <p:nvSpPr>
          <p:cNvPr id="3" name="Subtitle 2"/>
          <p:cNvSpPr>
            <a:spLocks noGrp="1"/>
          </p:cNvSpPr>
          <p:nvPr>
            <p:ph type="subTitle" idx="1"/>
          </p:nvPr>
        </p:nvSpPr>
        <p:spPr>
          <a:xfrm>
            <a:off x="271463" y="1700213"/>
            <a:ext cx="11515725" cy="3557587"/>
          </a:xfrm>
        </p:spPr>
        <p:txBody>
          <a:bodyPr/>
          <a:lstStyle/>
          <a:p>
            <a:endParaRPr lang="en-US" dirty="0"/>
          </a:p>
        </p:txBody>
      </p:sp>
      <p:pic>
        <p:nvPicPr>
          <p:cNvPr id="5" name="Picture 4"/>
          <p:cNvPicPr>
            <a:picLocks noChangeAspect="1"/>
          </p:cNvPicPr>
          <p:nvPr/>
        </p:nvPicPr>
        <p:blipFill>
          <a:blip r:embed="rId2"/>
          <a:stretch>
            <a:fillRect/>
          </a:stretch>
        </p:blipFill>
        <p:spPr>
          <a:xfrm>
            <a:off x="528638" y="2157413"/>
            <a:ext cx="11144250" cy="2257426"/>
          </a:xfrm>
          <a:prstGeom prst="rect">
            <a:avLst/>
          </a:prstGeom>
        </p:spPr>
      </p:pic>
    </p:spTree>
    <p:extLst>
      <p:ext uri="{BB962C8B-B14F-4D97-AF65-F5344CB8AC3E}">
        <p14:creationId xmlns:p14="http://schemas.microsoft.com/office/powerpoint/2010/main" val="47736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3413"/>
            <a:ext cx="9144000" cy="1196787"/>
          </a:xfrm>
        </p:spPr>
        <p:txBody>
          <a:bodyPr>
            <a:normAutofit/>
          </a:bodyPr>
          <a:lstStyle/>
          <a:p>
            <a:r>
              <a:rPr lang="en-US" sz="4400" b="1" dirty="0" smtClean="0"/>
              <a:t>METHODOLOGY</a:t>
            </a:r>
            <a:endParaRPr lang="en-US" sz="4400" b="1" dirty="0"/>
          </a:p>
        </p:txBody>
      </p:sp>
      <p:sp>
        <p:nvSpPr>
          <p:cNvPr id="3" name="Subtitle 2"/>
          <p:cNvSpPr>
            <a:spLocks noGrp="1"/>
          </p:cNvSpPr>
          <p:nvPr>
            <p:ph type="subTitle" idx="1"/>
          </p:nvPr>
        </p:nvSpPr>
        <p:spPr>
          <a:xfrm>
            <a:off x="785813" y="1600199"/>
            <a:ext cx="10772775" cy="3871913"/>
          </a:xfrm>
        </p:spPr>
        <p:txBody>
          <a:bodyPr>
            <a:normAutofit/>
          </a:bodyPr>
          <a:lstStyle/>
          <a:p>
            <a:pPr algn="just"/>
            <a:r>
              <a:rPr lang="en-US" b="1" dirty="0" smtClean="0"/>
              <a:t>Tools used in collecting the data:</a:t>
            </a:r>
          </a:p>
          <a:p>
            <a:pPr marL="342900" indent="-342900" algn="just">
              <a:buFont typeface="Arial" panose="020B0604020202020204" pitchFamily="34" charset="0"/>
              <a:buChar char="•"/>
            </a:pPr>
            <a:r>
              <a:rPr lang="en-US" dirty="0"/>
              <a:t>G</a:t>
            </a:r>
            <a:r>
              <a:rPr lang="en-US" dirty="0" smtClean="0"/>
              <a:t>oogle form was used to create a questionnaire.</a:t>
            </a:r>
          </a:p>
          <a:p>
            <a:pPr marL="342900" indent="-342900" algn="just">
              <a:buFont typeface="Arial" panose="020B0604020202020204" pitchFamily="34" charset="0"/>
              <a:buChar char="•"/>
            </a:pPr>
            <a:r>
              <a:rPr lang="en-US" dirty="0" smtClean="0"/>
              <a:t>I paid some advocacy visits to some  stakeholders of the selected local government explaining to them my aim and objectives.</a:t>
            </a:r>
          </a:p>
          <a:p>
            <a:pPr marL="342900" indent="-342900" algn="just">
              <a:buFont typeface="Arial" panose="020B0604020202020204" pitchFamily="34" charset="0"/>
              <a:buChar char="•"/>
            </a:pPr>
            <a:r>
              <a:rPr lang="en-US" dirty="0" smtClean="0"/>
              <a:t>It took me four days to carry out the survey </a:t>
            </a:r>
          </a:p>
          <a:p>
            <a:pPr marL="342900" indent="-342900" algn="just">
              <a:buFont typeface="Arial" panose="020B0604020202020204" pitchFamily="34" charset="0"/>
              <a:buChar char="•"/>
            </a:pPr>
            <a:r>
              <a:rPr lang="en-US" dirty="0" smtClean="0"/>
              <a:t>I visited </a:t>
            </a:r>
            <a:r>
              <a:rPr lang="en-US" dirty="0" err="1"/>
              <a:t>K</a:t>
            </a:r>
            <a:r>
              <a:rPr lang="en-US" dirty="0" err="1" smtClean="0"/>
              <a:t>afin</a:t>
            </a:r>
            <a:r>
              <a:rPr lang="en-US" dirty="0" smtClean="0"/>
              <a:t> </a:t>
            </a:r>
            <a:r>
              <a:rPr lang="en-US" dirty="0" err="1" smtClean="0"/>
              <a:t>hausa</a:t>
            </a:r>
            <a:r>
              <a:rPr lang="en-US" dirty="0" smtClean="0"/>
              <a:t>, </a:t>
            </a:r>
            <a:r>
              <a:rPr lang="en-US" dirty="0" err="1" smtClean="0"/>
              <a:t>Birnin</a:t>
            </a:r>
            <a:r>
              <a:rPr lang="en-US" dirty="0" smtClean="0"/>
              <a:t> kudu, </a:t>
            </a:r>
            <a:r>
              <a:rPr lang="en-US" dirty="0" err="1"/>
              <a:t>R</a:t>
            </a:r>
            <a:r>
              <a:rPr lang="en-US" dirty="0" err="1" smtClean="0"/>
              <a:t>ingim</a:t>
            </a:r>
            <a:r>
              <a:rPr lang="en-US" dirty="0" smtClean="0"/>
              <a:t>, </a:t>
            </a:r>
            <a:r>
              <a:rPr lang="en-US" dirty="0" err="1"/>
              <a:t>K</a:t>
            </a:r>
            <a:r>
              <a:rPr lang="en-US" dirty="0" err="1" smtClean="0"/>
              <a:t>iyawa</a:t>
            </a:r>
            <a:r>
              <a:rPr lang="en-US" dirty="0" smtClean="0"/>
              <a:t> and </a:t>
            </a:r>
            <a:r>
              <a:rPr lang="en-US" dirty="0" err="1"/>
              <a:t>K</a:t>
            </a:r>
            <a:r>
              <a:rPr lang="en-US" dirty="0" err="1" smtClean="0"/>
              <a:t>azaure</a:t>
            </a:r>
            <a:r>
              <a:rPr lang="en-US" dirty="0" smtClean="0"/>
              <a:t> for data collection, I also got help from my friends who base in these local government</a:t>
            </a:r>
            <a:endParaRPr lang="en-US" dirty="0"/>
          </a:p>
        </p:txBody>
      </p:sp>
    </p:spTree>
    <p:extLst>
      <p:ext uri="{BB962C8B-B14F-4D97-AF65-F5344CB8AC3E}">
        <p14:creationId xmlns:p14="http://schemas.microsoft.com/office/powerpoint/2010/main" val="399468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103983"/>
            <a:ext cx="9144000" cy="1120461"/>
          </a:xfrm>
        </p:spPr>
        <p:txBody>
          <a:bodyPr>
            <a:normAutofit/>
          </a:bodyPr>
          <a:lstStyle/>
          <a:p>
            <a:r>
              <a:rPr lang="en-US" sz="4400" b="1" dirty="0" smtClean="0"/>
              <a:t>RESULT AND INSIGHT</a:t>
            </a:r>
            <a:endParaRPr lang="en-US" sz="4400" b="1" dirty="0"/>
          </a:p>
        </p:txBody>
      </p:sp>
      <p:sp>
        <p:nvSpPr>
          <p:cNvPr id="3" name="Subtitle 2"/>
          <p:cNvSpPr>
            <a:spLocks noGrp="1"/>
          </p:cNvSpPr>
          <p:nvPr>
            <p:ph type="subTitle" idx="1"/>
          </p:nvPr>
        </p:nvSpPr>
        <p:spPr>
          <a:xfrm>
            <a:off x="285751" y="1224445"/>
            <a:ext cx="10820136" cy="5462106"/>
          </a:xfrm>
        </p:spPr>
        <p:txBody>
          <a:bodyPr/>
          <a:lstStyle/>
          <a:p>
            <a:r>
              <a:rPr lang="en-US" dirty="0"/>
              <a:t>The bar charts shows the number of children above 18 years who are not working but eligible to work </a:t>
            </a:r>
          </a:p>
          <a:p>
            <a:r>
              <a:rPr lang="en-US" dirty="0" smtClean="0"/>
              <a:t> </a:t>
            </a:r>
            <a:endParaRPr lang="en-US" dirty="0"/>
          </a:p>
        </p:txBody>
      </p:sp>
      <p:sp>
        <p:nvSpPr>
          <p:cNvPr id="4" name="Title 1"/>
          <p:cNvSpPr txBox="1">
            <a:spLocks/>
          </p:cNvSpPr>
          <p:nvPr/>
        </p:nvSpPr>
        <p:spPr>
          <a:xfrm>
            <a:off x="1511122" y="1173879"/>
            <a:ext cx="9144000" cy="101130"/>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5" name="Subtitle 2"/>
          <p:cNvSpPr txBox="1">
            <a:spLocks/>
          </p:cNvSpPr>
          <p:nvPr/>
        </p:nvSpPr>
        <p:spPr>
          <a:xfrm>
            <a:off x="128588" y="1386234"/>
            <a:ext cx="11844337" cy="54717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599627516"/>
              </p:ext>
            </p:extLst>
          </p:nvPr>
        </p:nvGraphicFramePr>
        <p:xfrm>
          <a:off x="285752" y="2100263"/>
          <a:ext cx="9086848" cy="43862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1724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925" y="373487"/>
            <a:ext cx="10715625" cy="969538"/>
          </a:xfrm>
        </p:spPr>
        <p:txBody>
          <a:bodyPr>
            <a:normAutofit/>
          </a:bodyPr>
          <a:lstStyle/>
          <a:p>
            <a:r>
              <a:rPr lang="en-US" dirty="0" smtClean="0"/>
              <a:t>LINE CHART</a:t>
            </a:r>
            <a:endParaRPr lang="en-US" dirty="0"/>
          </a:p>
        </p:txBody>
      </p:sp>
      <p:sp>
        <p:nvSpPr>
          <p:cNvPr id="3" name="Subtitle 2"/>
          <p:cNvSpPr>
            <a:spLocks noGrp="1"/>
          </p:cNvSpPr>
          <p:nvPr>
            <p:ph type="subTitle" idx="1"/>
          </p:nvPr>
        </p:nvSpPr>
        <p:spPr>
          <a:xfrm>
            <a:off x="425003" y="1457325"/>
            <a:ext cx="11140225" cy="5400675"/>
          </a:xfrm>
        </p:spPr>
        <p:txBody>
          <a:bodyPr/>
          <a:lstStyle/>
          <a:p>
            <a:r>
              <a:rPr lang="en-US" dirty="0"/>
              <a:t>The line chart shows the level of employed, unemployed and self employed respondents in each local government. For the course of this data, we will assume that  all unemployed respondents are not employed but they engage in menial jobs to sustain themselves </a:t>
            </a:r>
          </a:p>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705379989"/>
              </p:ext>
            </p:extLst>
          </p:nvPr>
        </p:nvGraphicFramePr>
        <p:xfrm>
          <a:off x="228600" y="2871787"/>
          <a:ext cx="8401049" cy="3800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9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751</TotalTime>
  <Words>867</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 DETERMINANT OF FOOD INSECURITY AMONG FARMING HOUSEHOLD IN JIGAWA STATE </vt:lpstr>
      <vt:lpstr>TABLE OF CONTENT</vt:lpstr>
      <vt:lpstr>INTRODUCTION</vt:lpstr>
      <vt:lpstr>AIMS AND OBJECTIVES </vt:lpstr>
      <vt:lpstr>ABOUT THE DATA SET</vt:lpstr>
      <vt:lpstr>ABOUT THE DATA</vt:lpstr>
      <vt:lpstr>METHODOLOGY</vt:lpstr>
      <vt:lpstr>RESULT AND INSIGHT</vt:lpstr>
      <vt:lpstr>LINE CHART</vt:lpstr>
      <vt:lpstr>HISTOGRAM</vt:lpstr>
      <vt:lpstr>PIE CHART</vt:lpstr>
      <vt:lpstr>GALARY</vt:lpstr>
      <vt:lpstr>OBSERVATION</vt:lpstr>
      <vt:lpstr>PROBLEM SOLVING/RECOMMENDATION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REPORTM ON UNEMPLOYMENT AS A MAJOR SOURCE OF FOOD INSECURITY BY</dc:title>
  <dc:creator>Ethel</dc:creator>
  <cp:lastModifiedBy>Ethel</cp:lastModifiedBy>
  <cp:revision>115</cp:revision>
  <dcterms:created xsi:type="dcterms:W3CDTF">2024-03-25T09:36:02Z</dcterms:created>
  <dcterms:modified xsi:type="dcterms:W3CDTF">2024-04-07T19:52:46Z</dcterms:modified>
</cp:coreProperties>
</file>