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57" r:id="rId5"/>
    <p:sldId id="265" r:id="rId6"/>
    <p:sldId id="271" r:id="rId7"/>
    <p:sldId id="259" r:id="rId8"/>
    <p:sldId id="260" r:id="rId9"/>
    <p:sldId id="272" r:id="rId10"/>
    <p:sldId id="266" r:id="rId11"/>
    <p:sldId id="262" r:id="rId12"/>
    <p:sldId id="267" r:id="rId13"/>
    <p:sldId id="268"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2F98D5-DB73-4F21-BF1D-CE5F2683EF86}">
          <p14:sldIdLst>
            <p14:sldId id="256"/>
            <p14:sldId id="269"/>
          </p14:sldIdLst>
        </p14:section>
        <p14:section name="Untitled Section" id="{6DEC0B3D-2DCD-440F-B6D2-CDEF751A615D}">
          <p14:sldIdLst>
            <p14:sldId id="264"/>
            <p14:sldId id="257"/>
            <p14:sldId id="265"/>
            <p14:sldId id="271"/>
            <p14:sldId id="259"/>
            <p14:sldId id="260"/>
            <p14:sldId id="272"/>
            <p14:sldId id="266"/>
            <p14:sldId id="262"/>
            <p14:sldId id="267"/>
            <p14:sldId id="26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67" d="100"/>
          <a:sy n="67" d="100"/>
        </p:scale>
        <p:origin x="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thel\Documents\data\new%20data%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thel\Documents\Book419.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3.xlsx]Sheet2!PivotTable5</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No.</a:t>
            </a:r>
            <a:r>
              <a:rPr lang="en-US" baseline="0" dirty="0" smtClean="0"/>
              <a:t> of able bodied people who are not working</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Sheet2!$A$4:$A$10</c:f>
              <c:strCache>
                <c:ptCount val="6"/>
                <c:pt idx="0">
                  <c:v>Birnin kudu</c:v>
                </c:pt>
                <c:pt idx="1">
                  <c:v>Dutse</c:v>
                </c:pt>
                <c:pt idx="2">
                  <c:v>Kafin Hausa</c:v>
                </c:pt>
                <c:pt idx="3">
                  <c:v>Kazaure</c:v>
                </c:pt>
                <c:pt idx="4">
                  <c:v>Kiyawa</c:v>
                </c:pt>
                <c:pt idx="5">
                  <c:v>Ringim</c:v>
                </c:pt>
              </c:strCache>
            </c:strRef>
          </c:cat>
          <c:val>
            <c:numRef>
              <c:f>Sheet2!$B$4:$B$10</c:f>
              <c:numCache>
                <c:formatCode>General</c:formatCode>
                <c:ptCount val="6"/>
                <c:pt idx="0">
                  <c:v>192</c:v>
                </c:pt>
                <c:pt idx="1">
                  <c:v>39</c:v>
                </c:pt>
                <c:pt idx="2">
                  <c:v>70</c:v>
                </c:pt>
                <c:pt idx="3">
                  <c:v>148</c:v>
                </c:pt>
                <c:pt idx="4">
                  <c:v>125</c:v>
                </c:pt>
                <c:pt idx="5">
                  <c:v>316</c:v>
                </c:pt>
              </c:numCache>
            </c:numRef>
          </c:val>
          <c:extLst>
            <c:ext xmlns:c16="http://schemas.microsoft.com/office/drawing/2014/chart" uri="{C3380CC4-5D6E-409C-BE32-E72D297353CC}">
              <c16:uniqueId val="{00000000-3647-4EF9-AC32-A511D97B9057}"/>
            </c:ext>
          </c:extLst>
        </c:ser>
        <c:dLbls>
          <c:dLblPos val="inEnd"/>
          <c:showLegendKey val="0"/>
          <c:showVal val="1"/>
          <c:showCatName val="0"/>
          <c:showSerName val="0"/>
          <c:showPercent val="0"/>
          <c:showBubbleSize val="0"/>
        </c:dLbls>
        <c:gapWidth val="65"/>
        <c:axId val="413739584"/>
        <c:axId val="413739168"/>
      </c:barChart>
      <c:catAx>
        <c:axId val="4137395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3739168"/>
        <c:crosses val="autoZero"/>
        <c:auto val="1"/>
        <c:lblAlgn val="ctr"/>
        <c:lblOffset val="100"/>
        <c:noMultiLvlLbl val="0"/>
      </c:catAx>
      <c:valAx>
        <c:axId val="41373916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373958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3.xlsx]Sheet4!PivotTable6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No</a:t>
            </a:r>
            <a:r>
              <a:rPr lang="en-US" baseline="0" dirty="0" smtClean="0"/>
              <a:t>. of employed and unemployed</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31750" cap="rnd" cmpd="sng" algn="ctr">
            <a:solidFill>
              <a:schemeClr val="accent1"/>
            </a:solidFill>
            <a:round/>
          </a:ln>
          <a:effectLst/>
        </c:spPr>
        <c:marker>
          <c:spPr>
            <a:solidFill>
              <a:schemeClr val="accent1"/>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7"/>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8"/>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9"/>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0"/>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3"/>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4"/>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5"/>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6"/>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17"/>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
        <c:idx val="18"/>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pivotFmt>
      <c:pivotFmt>
        <c:idx val="19"/>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pivotFmt>
      <c:pivotFmt>
        <c:idx val="20"/>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pivotFmt>
    </c:pivotFmts>
    <c:plotArea>
      <c:layout>
        <c:manualLayout>
          <c:layoutTarget val="inner"/>
          <c:xMode val="edge"/>
          <c:yMode val="edge"/>
          <c:x val="2.465277972493278E-2"/>
          <c:y val="6.0567016967110601E-2"/>
          <c:w val="0.69904348077406708"/>
          <c:h val="0.82739274491390069"/>
        </c:manualLayout>
      </c:layout>
      <c:lineChart>
        <c:grouping val="standard"/>
        <c:varyColors val="0"/>
        <c:ser>
          <c:idx val="0"/>
          <c:order val="0"/>
          <c:tx>
            <c:strRef>
              <c:f>Sheet4!$B$3:$B$4</c:f>
              <c:strCache>
                <c:ptCount val="1"/>
                <c:pt idx="0">
                  <c:v>Employed</c:v>
                </c:pt>
              </c:strCache>
            </c:strRef>
          </c:tx>
          <c:spPr>
            <a:ln w="31750" cap="rnd">
              <a:solidFill>
                <a:schemeClr val="accent1"/>
              </a:solidFill>
              <a:round/>
            </a:ln>
            <a:effectLst/>
          </c:spPr>
          <c:marker>
            <c:symbol val="circle"/>
            <c:size val="17"/>
            <c:spPr>
              <a:solidFill>
                <a:schemeClr val="accent1"/>
              </a:solidFill>
              <a:ln>
                <a:noFill/>
              </a:ln>
              <a:effectLst/>
            </c:spPr>
          </c:marker>
          <c:cat>
            <c:strRef>
              <c:f>Sheet4!$A$5:$A$10</c:f>
              <c:strCache>
                <c:ptCount val="5"/>
                <c:pt idx="0">
                  <c:v>18-Mar</c:v>
                </c:pt>
                <c:pt idx="1">
                  <c:v>19-Mar</c:v>
                </c:pt>
                <c:pt idx="2">
                  <c:v>20-Mar</c:v>
                </c:pt>
                <c:pt idx="3">
                  <c:v>21-Mar</c:v>
                </c:pt>
                <c:pt idx="4">
                  <c:v>22-Mar</c:v>
                </c:pt>
              </c:strCache>
            </c:strRef>
          </c:cat>
          <c:val>
            <c:numRef>
              <c:f>Sheet4!$B$5:$B$10</c:f>
              <c:numCache>
                <c:formatCode>General</c:formatCode>
                <c:ptCount val="5"/>
                <c:pt idx="1">
                  <c:v>22</c:v>
                </c:pt>
                <c:pt idx="2">
                  <c:v>11</c:v>
                </c:pt>
                <c:pt idx="3">
                  <c:v>1</c:v>
                </c:pt>
              </c:numCache>
            </c:numRef>
          </c:val>
          <c:smooth val="0"/>
          <c:extLst>
            <c:ext xmlns:c16="http://schemas.microsoft.com/office/drawing/2014/chart" uri="{C3380CC4-5D6E-409C-BE32-E72D297353CC}">
              <c16:uniqueId val="{00000000-E7C3-4AE7-8562-04563E4367C7}"/>
            </c:ext>
          </c:extLst>
        </c:ser>
        <c:ser>
          <c:idx val="1"/>
          <c:order val="1"/>
          <c:tx>
            <c:strRef>
              <c:f>Sheet4!$C$3:$C$4</c:f>
              <c:strCache>
                <c:ptCount val="1"/>
                <c:pt idx="0">
                  <c:v>Self Employed</c:v>
                </c:pt>
              </c:strCache>
            </c:strRef>
          </c:tx>
          <c:spPr>
            <a:ln w="31750" cap="rnd">
              <a:solidFill>
                <a:schemeClr val="accent2"/>
              </a:solidFill>
              <a:round/>
            </a:ln>
            <a:effectLst/>
          </c:spPr>
          <c:marker>
            <c:symbol val="circle"/>
            <c:size val="17"/>
            <c:spPr>
              <a:solidFill>
                <a:schemeClr val="accent2"/>
              </a:solidFill>
              <a:ln>
                <a:noFill/>
              </a:ln>
              <a:effectLst/>
            </c:spPr>
          </c:marker>
          <c:cat>
            <c:strRef>
              <c:f>Sheet4!$A$5:$A$10</c:f>
              <c:strCache>
                <c:ptCount val="5"/>
                <c:pt idx="0">
                  <c:v>18-Mar</c:v>
                </c:pt>
                <c:pt idx="1">
                  <c:v>19-Mar</c:v>
                </c:pt>
                <c:pt idx="2">
                  <c:v>20-Mar</c:v>
                </c:pt>
                <c:pt idx="3">
                  <c:v>21-Mar</c:v>
                </c:pt>
                <c:pt idx="4">
                  <c:v>22-Mar</c:v>
                </c:pt>
              </c:strCache>
            </c:strRef>
          </c:cat>
          <c:val>
            <c:numRef>
              <c:f>Sheet4!$C$5:$C$10</c:f>
              <c:numCache>
                <c:formatCode>General</c:formatCode>
                <c:ptCount val="5"/>
                <c:pt idx="0">
                  <c:v>2</c:v>
                </c:pt>
                <c:pt idx="1">
                  <c:v>86</c:v>
                </c:pt>
                <c:pt idx="2">
                  <c:v>99</c:v>
                </c:pt>
                <c:pt idx="3">
                  <c:v>47</c:v>
                </c:pt>
                <c:pt idx="4">
                  <c:v>21</c:v>
                </c:pt>
              </c:numCache>
            </c:numRef>
          </c:val>
          <c:smooth val="0"/>
          <c:extLst>
            <c:ext xmlns:c16="http://schemas.microsoft.com/office/drawing/2014/chart" uri="{C3380CC4-5D6E-409C-BE32-E72D297353CC}">
              <c16:uniqueId val="{00000001-E7C3-4AE7-8562-04563E4367C7}"/>
            </c:ext>
          </c:extLst>
        </c:ser>
        <c:ser>
          <c:idx val="2"/>
          <c:order val="2"/>
          <c:tx>
            <c:strRef>
              <c:f>Sheet4!$D$3:$D$4</c:f>
              <c:strCache>
                <c:ptCount val="1"/>
                <c:pt idx="0">
                  <c:v>Unemployed</c:v>
                </c:pt>
              </c:strCache>
            </c:strRef>
          </c:tx>
          <c:spPr>
            <a:ln w="31750" cap="rnd">
              <a:solidFill>
                <a:schemeClr val="accent3"/>
              </a:solidFill>
              <a:round/>
            </a:ln>
            <a:effectLst/>
          </c:spPr>
          <c:marker>
            <c:symbol val="circle"/>
            <c:size val="17"/>
            <c:spPr>
              <a:solidFill>
                <a:schemeClr val="accent3"/>
              </a:solidFill>
              <a:ln>
                <a:noFill/>
              </a:ln>
              <a:effectLst/>
            </c:spPr>
          </c:marker>
          <c:cat>
            <c:strRef>
              <c:f>Sheet4!$A$5:$A$10</c:f>
              <c:strCache>
                <c:ptCount val="5"/>
                <c:pt idx="0">
                  <c:v>18-Mar</c:v>
                </c:pt>
                <c:pt idx="1">
                  <c:v>19-Mar</c:v>
                </c:pt>
                <c:pt idx="2">
                  <c:v>20-Mar</c:v>
                </c:pt>
                <c:pt idx="3">
                  <c:v>21-Mar</c:v>
                </c:pt>
                <c:pt idx="4">
                  <c:v>22-Mar</c:v>
                </c:pt>
              </c:strCache>
            </c:strRef>
          </c:cat>
          <c:val>
            <c:numRef>
              <c:f>Sheet4!$D$5:$D$10</c:f>
              <c:numCache>
                <c:formatCode>General</c:formatCode>
                <c:ptCount val="5"/>
                <c:pt idx="1">
                  <c:v>2</c:v>
                </c:pt>
                <c:pt idx="2">
                  <c:v>5</c:v>
                </c:pt>
                <c:pt idx="3">
                  <c:v>2</c:v>
                </c:pt>
              </c:numCache>
            </c:numRef>
          </c:val>
          <c:smooth val="0"/>
          <c:extLst>
            <c:ext xmlns:c16="http://schemas.microsoft.com/office/drawing/2014/chart" uri="{C3380CC4-5D6E-409C-BE32-E72D297353CC}">
              <c16:uniqueId val="{00000002-E7C3-4AE7-8562-04563E4367C7}"/>
            </c:ext>
          </c:extLst>
        </c:ser>
        <c:dLbls>
          <c:showLegendKey val="0"/>
          <c:showVal val="0"/>
          <c:showCatName val="0"/>
          <c:showSerName val="0"/>
          <c:showPercent val="0"/>
          <c:showBubbleSize val="0"/>
        </c:dLbls>
        <c:marker val="1"/>
        <c:smooth val="0"/>
        <c:axId val="412499056"/>
        <c:axId val="412499472"/>
      </c:lineChart>
      <c:catAx>
        <c:axId val="41249905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2499472"/>
        <c:crosses val="autoZero"/>
        <c:auto val="1"/>
        <c:lblAlgn val="ctr"/>
        <c:lblOffset val="100"/>
        <c:noMultiLvlLbl val="0"/>
      </c:catAx>
      <c:valAx>
        <c:axId val="41249947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2499056"/>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 data 3.xlsx]Sheet5!PivotTable7</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smtClean="0"/>
              <a:t>Number</a:t>
            </a:r>
            <a:r>
              <a:rPr lang="en-US" baseline="0" dirty="0" smtClean="0"/>
              <a:t> of skilled and unskilled </a:t>
            </a:r>
            <a:r>
              <a:rPr lang="en-US" baseline="0" dirty="0" err="1" smtClean="0"/>
              <a:t>labour</a:t>
            </a:r>
            <a:endParaRPr lang="en-US" dirty="0"/>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5">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6">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681397356763714E-2"/>
          <c:y val="0.1189949842911395"/>
          <c:w val="0.7270556389073779"/>
          <c:h val="0.74566110439291766"/>
        </c:manualLayout>
      </c:layout>
      <c:barChart>
        <c:barDir val="col"/>
        <c:grouping val="clustered"/>
        <c:varyColors val="0"/>
        <c:ser>
          <c:idx val="0"/>
          <c:order val="0"/>
          <c:tx>
            <c:strRef>
              <c:f>Sheet5!$B$3:$B$4</c:f>
              <c:strCache>
                <c:ptCount val="1"/>
                <c:pt idx="0">
                  <c:v>Birnin kudu</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Sheet5!$B$5:$B$7</c:f>
              <c:numCache>
                <c:formatCode>General</c:formatCode>
                <c:ptCount val="2"/>
                <c:pt idx="0">
                  <c:v>55</c:v>
                </c:pt>
                <c:pt idx="1">
                  <c:v>11</c:v>
                </c:pt>
              </c:numCache>
            </c:numRef>
          </c:val>
          <c:extLst>
            <c:ext xmlns:c16="http://schemas.microsoft.com/office/drawing/2014/chart" uri="{C3380CC4-5D6E-409C-BE32-E72D297353CC}">
              <c16:uniqueId val="{00000000-15CD-41B5-BE6D-5D4470A66904}"/>
            </c:ext>
          </c:extLst>
        </c:ser>
        <c:ser>
          <c:idx val="1"/>
          <c:order val="1"/>
          <c:tx>
            <c:strRef>
              <c:f>Sheet5!$C$3:$C$4</c:f>
              <c:strCache>
                <c:ptCount val="1"/>
                <c:pt idx="0">
                  <c:v>Dutse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Sheet5!$C$5:$C$7</c:f>
              <c:numCache>
                <c:formatCode>General</c:formatCode>
                <c:ptCount val="2"/>
                <c:pt idx="0">
                  <c:v>15</c:v>
                </c:pt>
                <c:pt idx="1">
                  <c:v>2</c:v>
                </c:pt>
              </c:numCache>
            </c:numRef>
          </c:val>
          <c:extLst>
            <c:ext xmlns:c16="http://schemas.microsoft.com/office/drawing/2014/chart" uri="{C3380CC4-5D6E-409C-BE32-E72D297353CC}">
              <c16:uniqueId val="{00000001-15CD-41B5-BE6D-5D4470A66904}"/>
            </c:ext>
          </c:extLst>
        </c:ser>
        <c:ser>
          <c:idx val="2"/>
          <c:order val="2"/>
          <c:tx>
            <c:strRef>
              <c:f>Sheet5!$D$3:$D$4</c:f>
              <c:strCache>
                <c:ptCount val="1"/>
                <c:pt idx="0">
                  <c:v>Kafin Hausa</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Sheet5!$D$5:$D$7</c:f>
              <c:numCache>
                <c:formatCode>General</c:formatCode>
                <c:ptCount val="2"/>
                <c:pt idx="0">
                  <c:v>17</c:v>
                </c:pt>
                <c:pt idx="1">
                  <c:v>6</c:v>
                </c:pt>
              </c:numCache>
            </c:numRef>
          </c:val>
          <c:extLst>
            <c:ext xmlns:c16="http://schemas.microsoft.com/office/drawing/2014/chart" uri="{C3380CC4-5D6E-409C-BE32-E72D297353CC}">
              <c16:uniqueId val="{00000002-15CD-41B5-BE6D-5D4470A66904}"/>
            </c:ext>
          </c:extLst>
        </c:ser>
        <c:ser>
          <c:idx val="3"/>
          <c:order val="3"/>
          <c:tx>
            <c:strRef>
              <c:f>Sheet5!$E$3:$E$4</c:f>
              <c:strCache>
                <c:ptCount val="1"/>
                <c:pt idx="0">
                  <c:v>Kazaure</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Sheet5!$E$5:$E$7</c:f>
              <c:numCache>
                <c:formatCode>General</c:formatCode>
                <c:ptCount val="2"/>
                <c:pt idx="0">
                  <c:v>30</c:v>
                </c:pt>
                <c:pt idx="1">
                  <c:v>10</c:v>
                </c:pt>
              </c:numCache>
            </c:numRef>
          </c:val>
          <c:extLst>
            <c:ext xmlns:c16="http://schemas.microsoft.com/office/drawing/2014/chart" uri="{C3380CC4-5D6E-409C-BE32-E72D297353CC}">
              <c16:uniqueId val="{00000003-15CD-41B5-BE6D-5D4470A66904}"/>
            </c:ext>
          </c:extLst>
        </c:ser>
        <c:ser>
          <c:idx val="4"/>
          <c:order val="4"/>
          <c:tx>
            <c:strRef>
              <c:f>Sheet5!$F$3:$F$4</c:f>
              <c:strCache>
                <c:ptCount val="1"/>
                <c:pt idx="0">
                  <c:v>Kiyawa</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Sheet5!$F$5:$F$7</c:f>
              <c:numCache>
                <c:formatCode>General</c:formatCode>
                <c:ptCount val="2"/>
                <c:pt idx="0">
                  <c:v>40</c:v>
                </c:pt>
                <c:pt idx="1">
                  <c:v>11</c:v>
                </c:pt>
              </c:numCache>
            </c:numRef>
          </c:val>
          <c:extLst>
            <c:ext xmlns:c16="http://schemas.microsoft.com/office/drawing/2014/chart" uri="{C3380CC4-5D6E-409C-BE32-E72D297353CC}">
              <c16:uniqueId val="{00000004-15CD-41B5-BE6D-5D4470A66904}"/>
            </c:ext>
          </c:extLst>
        </c:ser>
        <c:ser>
          <c:idx val="5"/>
          <c:order val="5"/>
          <c:tx>
            <c:strRef>
              <c:f>Sheet5!$G$3:$G$4</c:f>
              <c:strCache>
                <c:ptCount val="1"/>
                <c:pt idx="0">
                  <c:v>Ringim</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Sheet5!$A$5:$A$7</c:f>
              <c:strCache>
                <c:ptCount val="2"/>
                <c:pt idx="0">
                  <c:v>No</c:v>
                </c:pt>
                <c:pt idx="1">
                  <c:v>Yes</c:v>
                </c:pt>
              </c:strCache>
            </c:strRef>
          </c:cat>
          <c:val>
            <c:numRef>
              <c:f>Sheet5!$G$5:$G$7</c:f>
              <c:numCache>
                <c:formatCode>General</c:formatCode>
                <c:ptCount val="2"/>
                <c:pt idx="0">
                  <c:v>75</c:v>
                </c:pt>
                <c:pt idx="1">
                  <c:v>26</c:v>
                </c:pt>
              </c:numCache>
            </c:numRef>
          </c:val>
          <c:extLst>
            <c:ext xmlns:c16="http://schemas.microsoft.com/office/drawing/2014/chart" uri="{C3380CC4-5D6E-409C-BE32-E72D297353CC}">
              <c16:uniqueId val="{00000005-15CD-41B5-BE6D-5D4470A66904}"/>
            </c:ext>
          </c:extLst>
        </c:ser>
        <c:dLbls>
          <c:dLblPos val="inEnd"/>
          <c:showLegendKey val="0"/>
          <c:showVal val="1"/>
          <c:showCatName val="0"/>
          <c:showSerName val="0"/>
          <c:showPercent val="0"/>
          <c:showBubbleSize val="0"/>
        </c:dLbls>
        <c:gapWidth val="65"/>
        <c:axId val="412500720"/>
        <c:axId val="412500304"/>
      </c:barChart>
      <c:catAx>
        <c:axId val="4125007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12500304"/>
        <c:crosses val="autoZero"/>
        <c:auto val="1"/>
        <c:lblAlgn val="ctr"/>
        <c:lblOffset val="100"/>
        <c:noMultiLvlLbl val="0"/>
      </c:catAx>
      <c:valAx>
        <c:axId val="4125003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12500720"/>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[Book419.xlsx]Sheet2!PivotTable2</c:name>
    <c:fmtId val="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main source of livelihood</a:t>
            </a:r>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15038691707391563"/>
          <c:y val="0.1804399970836979"/>
          <c:w val="0.44655760489725421"/>
          <c:h val="0.75474518810148727"/>
        </c:manualLayout>
      </c:layout>
      <c:pieChart>
        <c:varyColors val="1"/>
        <c:ser>
          <c:idx val="0"/>
          <c:order val="0"/>
          <c:tx>
            <c:strRef>
              <c:f>Sheet2!$B$3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6607-49C8-B056-28EB6A04926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6607-49C8-B056-28EB6A04926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6607-49C8-B056-28EB6A049266}"/>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Sheet2!$A$4:$A$7</c:f>
              <c:strCache>
                <c:ptCount val="3"/>
                <c:pt idx="0">
                  <c:v>Civil servant</c:v>
                </c:pt>
                <c:pt idx="1">
                  <c:v>Farming</c:v>
                </c:pt>
                <c:pt idx="2">
                  <c:v>Trade</c:v>
                </c:pt>
              </c:strCache>
            </c:strRef>
          </c:cat>
          <c:val>
            <c:numRef>
              <c:f>Sheet2!$B$4:$B$7</c:f>
              <c:numCache>
                <c:formatCode>General</c:formatCode>
                <c:ptCount val="3"/>
                <c:pt idx="0">
                  <c:v>3949000</c:v>
                </c:pt>
                <c:pt idx="1">
                  <c:v>8595053</c:v>
                </c:pt>
                <c:pt idx="2">
                  <c:v>5561000</c:v>
                </c:pt>
              </c:numCache>
            </c:numRef>
          </c:val>
          <c:extLst>
            <c:ext xmlns:c16="http://schemas.microsoft.com/office/drawing/2014/chart" uri="{C3380CC4-5D6E-409C-BE32-E72D297353CC}">
              <c16:uniqueId val="{00000006-6607-49C8-B056-28EB6A04926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95121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37675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394490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90AF90-74E4-411C-A218-F9C73E4743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8942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90AF90-74E4-411C-A218-F9C73E47435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26165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90AF90-74E4-411C-A218-F9C73E47435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8286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90AF90-74E4-411C-A218-F9C73E474356}"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824984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90AF90-74E4-411C-A218-F9C73E474356}"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445037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0AF90-74E4-411C-A218-F9C73E474356}"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09983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0AF90-74E4-411C-A218-F9C73E47435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239246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90AF90-74E4-411C-A218-F9C73E47435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AD441-CB2A-41F8-8767-5EEAFD2C360F}" type="slidenum">
              <a:rPr lang="en-US" smtClean="0"/>
              <a:t>‹#›</a:t>
            </a:fld>
            <a:endParaRPr lang="en-US"/>
          </a:p>
        </p:txBody>
      </p:sp>
    </p:spTree>
    <p:extLst>
      <p:ext uri="{BB962C8B-B14F-4D97-AF65-F5344CB8AC3E}">
        <p14:creationId xmlns:p14="http://schemas.microsoft.com/office/powerpoint/2010/main" val="16548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0AF90-74E4-411C-A218-F9C73E474356}" type="datetimeFigureOut">
              <a:rPr lang="en-US" smtClean="0"/>
              <a:t>3/25/2024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AD441-CB2A-41F8-8767-5EEAFD2C360F}" type="slidenum">
              <a:rPr lang="en-US" smtClean="0"/>
              <a:t>‹#›</a:t>
            </a:fld>
            <a:endParaRPr lang="en-US"/>
          </a:p>
        </p:txBody>
      </p:sp>
    </p:spTree>
    <p:extLst>
      <p:ext uri="{BB962C8B-B14F-4D97-AF65-F5344CB8AC3E}">
        <p14:creationId xmlns:p14="http://schemas.microsoft.com/office/powerpoint/2010/main" val="3782201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0050"/>
            <a:ext cx="9144000" cy="3109913"/>
          </a:xfrm>
        </p:spPr>
        <p:txBody>
          <a:bodyPr>
            <a:normAutofit/>
          </a:bodyPr>
          <a:lstStyle/>
          <a:p>
            <a:r>
              <a:rPr lang="en-US" dirty="0" smtClean="0"/>
              <a:t> </a:t>
            </a:r>
            <a:r>
              <a:rPr lang="en-US" sz="4400" b="1" dirty="0" smtClean="0"/>
              <a:t>DETERMINANT OF FOOD INSECURITY AMONG FARMING HOUSEHOLD</a:t>
            </a:r>
            <a:r>
              <a:rPr lang="en-US" sz="4400" dirty="0" smtClean="0"/>
              <a:t/>
            </a:r>
            <a:br>
              <a:rPr lang="en-US" sz="4400" dirty="0" smtClean="0"/>
            </a:br>
            <a:endParaRPr lang="en-US" sz="4400" dirty="0"/>
          </a:p>
        </p:txBody>
      </p:sp>
      <p:sp>
        <p:nvSpPr>
          <p:cNvPr id="3" name="Subtitle 2"/>
          <p:cNvSpPr>
            <a:spLocks noGrp="1"/>
          </p:cNvSpPr>
          <p:nvPr>
            <p:ph type="subTitle" idx="1"/>
          </p:nvPr>
        </p:nvSpPr>
        <p:spPr>
          <a:xfrm>
            <a:off x="431006" y="3239506"/>
            <a:ext cx="11329988" cy="3105150"/>
          </a:xfrm>
        </p:spPr>
        <p:txBody>
          <a:bodyPr>
            <a:normAutofit/>
          </a:bodyPr>
          <a:lstStyle/>
          <a:p>
            <a:r>
              <a:rPr lang="en-US" dirty="0" err="1" smtClean="0"/>
              <a:t>Nwachukwu</a:t>
            </a:r>
            <a:r>
              <a:rPr lang="en-US" dirty="0" smtClean="0"/>
              <a:t> Ethel </a:t>
            </a:r>
            <a:r>
              <a:rPr lang="en-US" dirty="0" err="1" smtClean="0"/>
              <a:t>Izuchukwu</a:t>
            </a:r>
            <a:r>
              <a:rPr lang="en-US" dirty="0" smtClean="0"/>
              <a:t> 	FE/23/31409040</a:t>
            </a:r>
          </a:p>
          <a:p>
            <a:r>
              <a:rPr lang="en-US" dirty="0" err="1" smtClean="0"/>
              <a:t>Nafisa</a:t>
            </a:r>
            <a:r>
              <a:rPr lang="en-US" dirty="0" smtClean="0"/>
              <a:t> </a:t>
            </a:r>
            <a:r>
              <a:rPr lang="en-US" dirty="0" err="1" smtClean="0"/>
              <a:t>Hussaini</a:t>
            </a:r>
            <a:r>
              <a:rPr lang="en-US" dirty="0" smtClean="0"/>
              <a:t>  			FE/23/70056264</a:t>
            </a:r>
          </a:p>
          <a:p>
            <a:r>
              <a:rPr lang="en-US" dirty="0" err="1" smtClean="0"/>
              <a:t>Umma</a:t>
            </a:r>
            <a:r>
              <a:rPr lang="en-US" dirty="0" smtClean="0"/>
              <a:t> </a:t>
            </a:r>
            <a:r>
              <a:rPr lang="en-US" dirty="0" err="1" smtClean="0"/>
              <a:t>Abubakar</a:t>
            </a:r>
            <a:r>
              <a:rPr lang="en-US" dirty="0" smtClean="0"/>
              <a:t> 			 FE/23/16894955</a:t>
            </a:r>
          </a:p>
          <a:p>
            <a:r>
              <a:rPr lang="en-US" dirty="0" err="1" smtClean="0"/>
              <a:t>Maimuna</a:t>
            </a:r>
            <a:r>
              <a:rPr lang="en-US" dirty="0" smtClean="0"/>
              <a:t> </a:t>
            </a:r>
            <a:r>
              <a:rPr lang="en-US" dirty="0" err="1" smtClean="0"/>
              <a:t>Garba</a:t>
            </a:r>
            <a:r>
              <a:rPr lang="en-US" dirty="0" smtClean="0"/>
              <a:t>			 FE/23/75031931 </a:t>
            </a:r>
          </a:p>
          <a:p>
            <a:r>
              <a:rPr lang="en-US" dirty="0" smtClean="0"/>
              <a:t>Blessing </a:t>
            </a:r>
            <a:r>
              <a:rPr lang="en-US" dirty="0" err="1" smtClean="0"/>
              <a:t>Ayuba</a:t>
            </a:r>
            <a:r>
              <a:rPr lang="en-US" dirty="0" smtClean="0"/>
              <a:t> 			FE/23/49640378</a:t>
            </a:r>
          </a:p>
          <a:p>
            <a:endParaRPr lang="en-US" dirty="0"/>
          </a:p>
        </p:txBody>
      </p:sp>
    </p:spTree>
    <p:extLst>
      <p:ext uri="{BB962C8B-B14F-4D97-AF65-F5344CB8AC3E}">
        <p14:creationId xmlns:p14="http://schemas.microsoft.com/office/powerpoint/2010/main" val="235180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6850" y="142876"/>
            <a:ext cx="9144000" cy="1371600"/>
          </a:xfrm>
        </p:spPr>
        <p:txBody>
          <a:bodyPr>
            <a:normAutofit/>
          </a:bodyPr>
          <a:lstStyle/>
          <a:p>
            <a:r>
              <a:rPr lang="en-US" sz="4400" b="1" dirty="0" smtClean="0"/>
              <a:t>INTERPRETATION OF THE CHARTS ABOVE</a:t>
            </a:r>
            <a:endParaRPr lang="en-US" sz="4400" b="1" dirty="0"/>
          </a:p>
        </p:txBody>
      </p:sp>
      <p:sp>
        <p:nvSpPr>
          <p:cNvPr id="3" name="Subtitle 2"/>
          <p:cNvSpPr>
            <a:spLocks noGrp="1"/>
          </p:cNvSpPr>
          <p:nvPr>
            <p:ph type="subTitle" idx="1"/>
          </p:nvPr>
        </p:nvSpPr>
        <p:spPr>
          <a:xfrm>
            <a:off x="385763" y="1514476"/>
            <a:ext cx="11601449" cy="5129212"/>
          </a:xfrm>
        </p:spPr>
        <p:txBody>
          <a:bodyPr>
            <a:normAutofit lnSpcReduction="10000"/>
          </a:bodyPr>
          <a:lstStyle/>
          <a:p>
            <a:pPr marL="457200" indent="-457200" algn="just">
              <a:buFont typeface="Arial" panose="020B0604020202020204" pitchFamily="34" charset="0"/>
              <a:buChar char="•"/>
            </a:pPr>
            <a:r>
              <a:rPr lang="en-US" dirty="0" smtClean="0"/>
              <a:t>The bar charts shows the number </a:t>
            </a:r>
            <a:r>
              <a:rPr lang="en-US" dirty="0" smtClean="0"/>
              <a:t>of </a:t>
            </a:r>
            <a:r>
              <a:rPr lang="en-US" dirty="0" smtClean="0"/>
              <a:t>children above 18 years who are not </a:t>
            </a:r>
            <a:r>
              <a:rPr lang="en-US" dirty="0" smtClean="0"/>
              <a:t>working but eligible to work </a:t>
            </a:r>
            <a:endParaRPr lang="en-US" dirty="0" smtClean="0"/>
          </a:p>
          <a:p>
            <a:pPr marL="457200" indent="-457200" algn="just">
              <a:buFont typeface="Arial" panose="020B0604020202020204" pitchFamily="34" charset="0"/>
              <a:buChar char="•"/>
            </a:pPr>
            <a:r>
              <a:rPr lang="en-US" dirty="0" smtClean="0"/>
              <a:t>The histogram shows the number of skilled and unskilled respondents in various local </a:t>
            </a:r>
            <a:r>
              <a:rPr lang="en-US" dirty="0" smtClean="0"/>
              <a:t>governments</a:t>
            </a:r>
            <a:endParaRPr lang="en-US" dirty="0" smtClean="0"/>
          </a:p>
          <a:p>
            <a:pPr marL="457200" indent="-457200" algn="just">
              <a:buFont typeface="Arial" panose="020B0604020202020204" pitchFamily="34" charset="0"/>
              <a:buChar char="•"/>
            </a:pPr>
            <a:r>
              <a:rPr lang="en-US" dirty="0" smtClean="0"/>
              <a:t>The line chart shows the level of employed, unemployed and self employed respondents in </a:t>
            </a:r>
            <a:r>
              <a:rPr lang="en-US" dirty="0" smtClean="0"/>
              <a:t>each </a:t>
            </a:r>
            <a:r>
              <a:rPr lang="en-US" dirty="0" smtClean="0"/>
              <a:t>local </a:t>
            </a:r>
            <a:r>
              <a:rPr lang="en-US" dirty="0" smtClean="0"/>
              <a:t>government. For </a:t>
            </a:r>
            <a:r>
              <a:rPr lang="en-US" dirty="0" smtClean="0"/>
              <a:t>the course of this </a:t>
            </a:r>
            <a:r>
              <a:rPr lang="en-US" dirty="0" smtClean="0"/>
              <a:t>data, </a:t>
            </a:r>
            <a:r>
              <a:rPr lang="en-US" dirty="0" smtClean="0"/>
              <a:t>we will assume that  all unemployed respondents are not </a:t>
            </a:r>
            <a:r>
              <a:rPr lang="en-US" dirty="0" smtClean="0"/>
              <a:t>employed </a:t>
            </a:r>
            <a:r>
              <a:rPr lang="en-US" dirty="0" smtClean="0"/>
              <a:t>but</a:t>
            </a:r>
            <a:r>
              <a:rPr lang="en-US" dirty="0"/>
              <a:t> </a:t>
            </a:r>
            <a:r>
              <a:rPr lang="en-US" dirty="0" smtClean="0"/>
              <a:t>t</a:t>
            </a:r>
            <a:r>
              <a:rPr lang="en-US" dirty="0" smtClean="0"/>
              <a:t>hey engage in menial jobs </a:t>
            </a:r>
            <a:r>
              <a:rPr lang="en-US" dirty="0" smtClean="0"/>
              <a:t>to sustain themselves </a:t>
            </a:r>
          </a:p>
          <a:p>
            <a:pPr marL="457200" indent="-457200" algn="just">
              <a:buFont typeface="Arial" panose="020B0604020202020204" pitchFamily="34" charset="0"/>
              <a:buChar char="•"/>
            </a:pPr>
            <a:r>
              <a:rPr lang="en-US" dirty="0" smtClean="0"/>
              <a:t>The pie </a:t>
            </a:r>
            <a:r>
              <a:rPr lang="en-US" dirty="0" smtClean="0"/>
              <a:t>chart shows </a:t>
            </a:r>
            <a:r>
              <a:rPr lang="en-US" dirty="0" smtClean="0"/>
              <a:t>the main source of income of the respondent in this data </a:t>
            </a:r>
            <a:r>
              <a:rPr lang="en-US" dirty="0" smtClean="0"/>
              <a:t>set, which </a:t>
            </a:r>
            <a:r>
              <a:rPr lang="en-US" dirty="0" smtClean="0"/>
              <a:t>are as follows: </a:t>
            </a:r>
          </a:p>
          <a:p>
            <a:pPr marL="342900" indent="-342900" algn="just">
              <a:buFont typeface="Courier New" panose="02070309020205020404" pitchFamily="49" charset="0"/>
              <a:buChar char="o"/>
            </a:pPr>
            <a:r>
              <a:rPr lang="en-US" dirty="0" smtClean="0"/>
              <a:t>Farming</a:t>
            </a:r>
            <a:r>
              <a:rPr lang="en-US" dirty="0"/>
              <a:t> </a:t>
            </a:r>
            <a:r>
              <a:rPr lang="en-US" dirty="0" smtClean="0"/>
              <a:t>47</a:t>
            </a:r>
            <a:r>
              <a:rPr lang="en-US" dirty="0" smtClean="0"/>
              <a:t>%</a:t>
            </a:r>
          </a:p>
          <a:p>
            <a:pPr marL="342900" indent="-342900" algn="just">
              <a:buFont typeface="Courier New" panose="02070309020205020404" pitchFamily="49" charset="0"/>
              <a:buChar char="o"/>
            </a:pPr>
            <a:r>
              <a:rPr lang="en-US" dirty="0" smtClean="0"/>
              <a:t>Trade</a:t>
            </a:r>
            <a:r>
              <a:rPr lang="en-US" dirty="0"/>
              <a:t> </a:t>
            </a:r>
            <a:r>
              <a:rPr lang="en-US" dirty="0" smtClean="0"/>
              <a:t>31</a:t>
            </a:r>
            <a:r>
              <a:rPr lang="en-US" dirty="0" smtClean="0"/>
              <a:t>%</a:t>
            </a:r>
          </a:p>
          <a:p>
            <a:pPr marL="342900" indent="-342900" algn="just">
              <a:buFont typeface="Courier New" panose="02070309020205020404" pitchFamily="49" charset="0"/>
              <a:buChar char="o"/>
            </a:pPr>
            <a:r>
              <a:rPr lang="en-US" dirty="0" smtClean="0"/>
              <a:t>Civil </a:t>
            </a:r>
            <a:r>
              <a:rPr lang="en-US" dirty="0" smtClean="0"/>
              <a:t>servant </a:t>
            </a:r>
            <a:r>
              <a:rPr lang="en-US" dirty="0" smtClean="0"/>
              <a:t>22%</a:t>
            </a:r>
          </a:p>
        </p:txBody>
      </p:sp>
    </p:spTree>
    <p:extLst>
      <p:ext uri="{BB962C8B-B14F-4D97-AF65-F5344CB8AC3E}">
        <p14:creationId xmlns:p14="http://schemas.microsoft.com/office/powerpoint/2010/main" val="190527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668"/>
            <a:ext cx="9144000" cy="1146219"/>
          </a:xfrm>
        </p:spPr>
        <p:txBody>
          <a:bodyPr>
            <a:normAutofit/>
          </a:bodyPr>
          <a:lstStyle/>
          <a:p>
            <a:r>
              <a:rPr lang="en-US" sz="4400" b="1" dirty="0" smtClean="0"/>
              <a:t>OBSERVATION</a:t>
            </a:r>
            <a:endParaRPr lang="en-US" sz="4400" b="1" dirty="0"/>
          </a:p>
        </p:txBody>
      </p:sp>
      <p:sp>
        <p:nvSpPr>
          <p:cNvPr id="3" name="Subtitle 2"/>
          <p:cNvSpPr>
            <a:spLocks noGrp="1"/>
          </p:cNvSpPr>
          <p:nvPr>
            <p:ph type="subTitle" idx="1"/>
          </p:nvPr>
        </p:nvSpPr>
        <p:spPr>
          <a:xfrm>
            <a:off x="528638" y="1416675"/>
            <a:ext cx="11087100" cy="5012699"/>
          </a:xfrm>
        </p:spPr>
        <p:txBody>
          <a:bodyPr>
            <a:normAutofit/>
          </a:bodyPr>
          <a:lstStyle/>
          <a:p>
            <a:pPr marL="457200" indent="-457200" algn="just">
              <a:buFont typeface="Arial" panose="020B0604020202020204" pitchFamily="34" charset="0"/>
              <a:buChar char="•"/>
            </a:pPr>
            <a:r>
              <a:rPr lang="en-US" dirty="0" smtClean="0"/>
              <a:t>Majority of the farmers are </a:t>
            </a:r>
            <a:r>
              <a:rPr lang="en-US" dirty="0" smtClean="0"/>
              <a:t>illiterate which makes most of them not to adapt to new innovations </a:t>
            </a:r>
            <a:r>
              <a:rPr lang="en-US" dirty="0" smtClean="0"/>
              <a:t>relating to agriculture</a:t>
            </a:r>
            <a:endParaRPr lang="en-US" dirty="0" smtClean="0"/>
          </a:p>
          <a:p>
            <a:pPr marL="457200" indent="-457200" algn="just">
              <a:buFont typeface="Arial" panose="020B0604020202020204" pitchFamily="34" charset="0"/>
              <a:buChar char="•"/>
            </a:pPr>
            <a:r>
              <a:rPr lang="en-US" dirty="0" smtClean="0"/>
              <a:t>Majority of the rural dwellers don’t have </a:t>
            </a:r>
            <a:r>
              <a:rPr lang="en-US" dirty="0" smtClean="0"/>
              <a:t>skills which makes farming the predominant source of income</a:t>
            </a:r>
            <a:endParaRPr lang="en-US" dirty="0" smtClean="0"/>
          </a:p>
          <a:p>
            <a:pPr marL="457200" indent="-457200" algn="just">
              <a:buFont typeface="Arial" panose="020B0604020202020204" pitchFamily="34" charset="0"/>
              <a:buChar char="•"/>
            </a:pPr>
            <a:r>
              <a:rPr lang="en-US" dirty="0" smtClean="0"/>
              <a:t>Most farmers get low yield from their farm which is as a result of poor aid, </a:t>
            </a:r>
            <a:r>
              <a:rPr lang="en-US" dirty="0" smtClean="0"/>
              <a:t>subsidy, weather conditions </a:t>
            </a:r>
            <a:r>
              <a:rPr lang="en-US" dirty="0" smtClean="0"/>
              <a:t>etc.</a:t>
            </a:r>
          </a:p>
          <a:p>
            <a:pPr marL="457200" indent="-457200" algn="just">
              <a:buFont typeface="Arial" panose="020B0604020202020204" pitchFamily="34" charset="0"/>
              <a:buChar char="•"/>
            </a:pPr>
            <a:r>
              <a:rPr lang="en-US" dirty="0" smtClean="0"/>
              <a:t>Most farmers don’t make use of mechanized implement in their farm </a:t>
            </a:r>
            <a:r>
              <a:rPr lang="en-US" dirty="0" smtClean="0"/>
              <a:t>due to lack of resources</a:t>
            </a:r>
            <a:endParaRPr lang="en-US" dirty="0" smtClean="0"/>
          </a:p>
          <a:p>
            <a:pPr marL="457200" indent="-457200" algn="just">
              <a:buFont typeface="Arial" panose="020B0604020202020204" pitchFamily="34" charset="0"/>
              <a:buChar char="•"/>
            </a:pPr>
            <a:r>
              <a:rPr lang="en-US" dirty="0" smtClean="0"/>
              <a:t>The rural dwellers don’t eat balance diet rather more of carbohydrate due to poverty</a:t>
            </a:r>
          </a:p>
          <a:p>
            <a:pPr marL="457200" indent="-457200" algn="just">
              <a:buFont typeface="Arial" panose="020B0604020202020204" pitchFamily="34" charset="0"/>
              <a:buChar char="•"/>
            </a:pPr>
            <a:r>
              <a:rPr lang="en-US" dirty="0" smtClean="0"/>
              <a:t>Unemployment is predominant </a:t>
            </a:r>
            <a:r>
              <a:rPr lang="en-US" dirty="0" smtClean="0"/>
              <a:t>which makes it difficult for farmers to fund their farm work</a:t>
            </a:r>
            <a:endParaRPr lang="en-US" dirty="0"/>
          </a:p>
        </p:txBody>
      </p:sp>
    </p:spTree>
    <p:extLst>
      <p:ext uri="{BB962C8B-B14F-4D97-AF65-F5344CB8AC3E}">
        <p14:creationId xmlns:p14="http://schemas.microsoft.com/office/powerpoint/2010/main" val="196986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957263"/>
          </a:xfrm>
        </p:spPr>
        <p:txBody>
          <a:bodyPr>
            <a:noAutofit/>
          </a:bodyPr>
          <a:lstStyle/>
          <a:p>
            <a:r>
              <a:rPr lang="en-US" sz="4400" b="1" dirty="0" smtClean="0"/>
              <a:t>PROBLEM SOLVING/RECOMMENDATION</a:t>
            </a:r>
            <a:endParaRPr lang="en-US" sz="4400" b="1" dirty="0"/>
          </a:p>
        </p:txBody>
      </p:sp>
      <p:sp>
        <p:nvSpPr>
          <p:cNvPr id="3" name="Subtitle 2"/>
          <p:cNvSpPr>
            <a:spLocks noGrp="1"/>
          </p:cNvSpPr>
          <p:nvPr>
            <p:ph type="subTitle" idx="1"/>
          </p:nvPr>
        </p:nvSpPr>
        <p:spPr>
          <a:xfrm>
            <a:off x="195262" y="957262"/>
            <a:ext cx="11801475" cy="5786437"/>
          </a:xfrm>
        </p:spPr>
        <p:txBody>
          <a:bodyPr>
            <a:normAutofit fontScale="25000" lnSpcReduction="20000"/>
          </a:bodyPr>
          <a:lstStyle/>
          <a:p>
            <a:pPr lvl="0" algn="just">
              <a:lnSpc>
                <a:spcPct val="120000"/>
              </a:lnSpc>
            </a:pPr>
            <a:r>
              <a:rPr lang="en-US" sz="9600" b="1" dirty="0" smtClean="0"/>
              <a:t>Educational </a:t>
            </a:r>
            <a:r>
              <a:rPr lang="en-US" sz="9600" b="1" dirty="0"/>
              <a:t>Programs: </a:t>
            </a:r>
            <a:r>
              <a:rPr lang="en-US" sz="9600" dirty="0"/>
              <a:t>Utilize data analytics to identify areas with low literacy rates among farmers and their children. Collaborate with educational institutions to develop targeted literacy and skills development programs.</a:t>
            </a:r>
          </a:p>
          <a:p>
            <a:pPr lvl="0" algn="just">
              <a:lnSpc>
                <a:spcPct val="120000"/>
              </a:lnSpc>
            </a:pPr>
            <a:r>
              <a:rPr lang="en-US" sz="9600" dirty="0" smtClean="0"/>
              <a:t> </a:t>
            </a:r>
            <a:r>
              <a:rPr lang="en-US" sz="9600" b="1" dirty="0" smtClean="0"/>
              <a:t>Skill </a:t>
            </a:r>
            <a:r>
              <a:rPr lang="en-US" sz="9600" b="1" dirty="0"/>
              <a:t>Development Platforms: </a:t>
            </a:r>
            <a:r>
              <a:rPr lang="en-US" sz="9600" dirty="0"/>
              <a:t>Create online or mobile-based platforms offering vocational training and skill development courses tailored to the needs of farmers and their children. Analyze data to identify the most in-demand skills in the region</a:t>
            </a:r>
            <a:r>
              <a:rPr lang="en-US" sz="9600" dirty="0" smtClean="0"/>
              <a:t>.</a:t>
            </a:r>
            <a:endParaRPr lang="en-US" sz="9600" dirty="0" smtClean="0"/>
          </a:p>
          <a:p>
            <a:pPr lvl="0" algn="just">
              <a:lnSpc>
                <a:spcPct val="120000"/>
              </a:lnSpc>
            </a:pPr>
            <a:r>
              <a:rPr lang="en-US" sz="9600" b="1" dirty="0" smtClean="0"/>
              <a:t>Agricultural </a:t>
            </a:r>
            <a:r>
              <a:rPr lang="en-US" sz="9600" b="1" dirty="0"/>
              <a:t>Technology Adoption: </a:t>
            </a:r>
            <a:r>
              <a:rPr lang="en-US" sz="9600" dirty="0"/>
              <a:t>Use data analytics to identify modern agricultural practices suitable for the region's climate and soil conditions. Introduce technologies such as precision farming, crop monitoring systems, and efficient irrigation techniques to improve productivity and reduce reliance on manual labor</a:t>
            </a:r>
            <a:r>
              <a:rPr lang="en-US" sz="9600" dirty="0" smtClean="0"/>
              <a:t>.</a:t>
            </a:r>
          </a:p>
          <a:p>
            <a:pPr algn="just">
              <a:lnSpc>
                <a:spcPct val="120000"/>
              </a:lnSpc>
            </a:pPr>
            <a:r>
              <a:rPr lang="en-US" sz="9600" dirty="0" smtClean="0"/>
              <a:t> </a:t>
            </a:r>
            <a:r>
              <a:rPr lang="en-US" sz="9600" b="1" dirty="0"/>
              <a:t>Access to Market Information</a:t>
            </a:r>
            <a:r>
              <a:rPr lang="en-US" sz="9600" dirty="0"/>
              <a:t>: Develop digital platforms or mobile applications providing real-time market information, including crop prices, market demand, and supply chain logistics. This empowers farmers to make informed decisions and negotiate better prices for their produce.</a:t>
            </a:r>
          </a:p>
          <a:p>
            <a:pPr marL="1143000" lvl="0" indent="-1143000" algn="just">
              <a:lnSpc>
                <a:spcPct val="120000"/>
              </a:lnSpc>
              <a:buFont typeface="Arial" panose="020B0604020202020204" pitchFamily="34" charset="0"/>
              <a:buChar char="•"/>
            </a:pPr>
            <a:endParaRPr lang="en-US" sz="9600" dirty="0"/>
          </a:p>
          <a:p>
            <a:pPr marL="1143000" lvl="0" indent="-1143000" algn="just">
              <a:lnSpc>
                <a:spcPct val="120000"/>
              </a:lnSpc>
              <a:buFont typeface="Arial" panose="020B0604020202020204" pitchFamily="34" charset="0"/>
              <a:buChar char="•"/>
            </a:pPr>
            <a:endParaRPr lang="en-US" sz="9600" dirty="0" smtClean="0"/>
          </a:p>
          <a:p>
            <a:pPr marL="457200" indent="-457200" algn="just">
              <a:lnSpc>
                <a:spcPct val="120000"/>
              </a:lnSpc>
              <a:buFont typeface="Arial" panose="020B0604020202020204" pitchFamily="34" charset="0"/>
              <a:buChar char="•"/>
            </a:pPr>
            <a:r>
              <a:rPr lang="en-US" sz="2800" dirty="0"/>
              <a:t> </a:t>
            </a:r>
          </a:p>
          <a:p>
            <a:pPr marL="457200" lvl="0" indent="-457200" algn="just">
              <a:lnSpc>
                <a:spcPct val="120000"/>
              </a:lnSpc>
              <a:buFont typeface="Arial" panose="020B0604020202020204" pitchFamily="34" charset="0"/>
              <a:buChar char="•"/>
            </a:pPr>
            <a:r>
              <a:rPr lang="en-US" sz="2800" dirty="0"/>
              <a:t> </a:t>
            </a:r>
          </a:p>
          <a:p>
            <a:pPr marL="342900" indent="-342900" algn="just">
              <a:lnSpc>
                <a:spcPct val="120000"/>
              </a:lnSpc>
              <a:buFont typeface="Arial" panose="020B0604020202020204" pitchFamily="34" charset="0"/>
              <a:buChar char="•"/>
            </a:pPr>
            <a:endParaRPr lang="en-US" dirty="0"/>
          </a:p>
        </p:txBody>
      </p:sp>
    </p:spTree>
    <p:extLst>
      <p:ext uri="{BB962C8B-B14F-4D97-AF65-F5344CB8AC3E}">
        <p14:creationId xmlns:p14="http://schemas.microsoft.com/office/powerpoint/2010/main" val="1894230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6257"/>
            <a:ext cx="11815763" cy="6370975"/>
          </a:xfrm>
          <a:prstGeom prst="rect">
            <a:avLst/>
          </a:prstGeom>
        </p:spPr>
        <p:txBody>
          <a:bodyPr wrap="square">
            <a:spAutoFit/>
          </a:bodyPr>
          <a:lstStyle/>
          <a:p>
            <a:pPr marL="342900" lvl="0" indent="-342900" algn="just">
              <a:buFont typeface="Arial" panose="020B0604020202020204" pitchFamily="34" charset="0"/>
              <a:buChar char="•"/>
            </a:pPr>
            <a:r>
              <a:rPr lang="en-US" sz="2400" b="1" dirty="0" smtClean="0"/>
              <a:t>Microfinance </a:t>
            </a:r>
            <a:r>
              <a:rPr lang="en-US" sz="2400" b="1" dirty="0"/>
              <a:t>and Access to Credit</a:t>
            </a:r>
            <a:r>
              <a:rPr lang="en-US" sz="2400" dirty="0"/>
              <a:t>: Analyze financial data to identify viable microfinance opportunities for farmers to invest in modernizing their farming practices or starting small businesses. Facilitate access to credit and financial services to empower farmers economically.</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dirty="0" smtClean="0"/>
              <a:t> </a:t>
            </a:r>
            <a:r>
              <a:rPr lang="en-US" sz="2400" b="1" dirty="0"/>
              <a:t>Community Engagement and Awareness Programs</a:t>
            </a:r>
            <a:r>
              <a:rPr lang="en-US" sz="2400" dirty="0"/>
              <a:t>: Utilize data analytics to understand community dynamics and preferences. Design targeted awareness campaigns on the importance of education, skill development, and technological advancement in agriculture to encourage participation and adoption.</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b="1" dirty="0" smtClean="0"/>
              <a:t>Collaborative </a:t>
            </a:r>
            <a:r>
              <a:rPr lang="en-US" sz="2400" b="1" dirty="0"/>
              <a:t>Platforms</a:t>
            </a:r>
            <a:r>
              <a:rPr lang="en-US" sz="2400" dirty="0"/>
              <a:t>: Establish partnerships with government agencies, NGOs, and private sector organizations to leverage resources and expertise in addressing the multifaceted challenges faced by farmers and their families.</a:t>
            </a:r>
          </a:p>
          <a:p>
            <a:pPr marL="342900" lvl="0" indent="-342900" algn="just">
              <a:buFont typeface="Arial" panose="020B0604020202020204" pitchFamily="34" charset="0"/>
              <a:buChar char="•"/>
            </a:pPr>
            <a:endParaRPr lang="en-US" sz="2400" dirty="0" smtClean="0"/>
          </a:p>
          <a:p>
            <a:pPr marL="342900" lvl="0" indent="-342900" algn="just">
              <a:buFont typeface="Arial" panose="020B0604020202020204" pitchFamily="34" charset="0"/>
              <a:buChar char="•"/>
            </a:pPr>
            <a:r>
              <a:rPr lang="en-US" sz="2400" dirty="0" smtClean="0"/>
              <a:t>By </a:t>
            </a:r>
            <a:r>
              <a:rPr lang="en-US" sz="2400" dirty="0"/>
              <a:t>leveraging scientific and technological methods through data analytics, you can contribute to uplifting the socioeconomic conditions of farmers in Jigawa and improving the prospects of their children</a:t>
            </a:r>
            <a:r>
              <a:rPr lang="en-US" sz="2400" dirty="0" smtClean="0"/>
              <a:t>.</a:t>
            </a:r>
            <a:r>
              <a:rPr lang="en-US" sz="2400" dirty="0"/>
              <a:t> </a:t>
            </a:r>
          </a:p>
        </p:txBody>
      </p:sp>
    </p:spTree>
    <p:extLst>
      <p:ext uri="{BB962C8B-B14F-4D97-AF65-F5344CB8AC3E}">
        <p14:creationId xmlns:p14="http://schemas.microsoft.com/office/powerpoint/2010/main" val="290708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5751"/>
            <a:ext cx="9144000" cy="1843088"/>
          </a:xfrm>
        </p:spPr>
        <p:txBody>
          <a:bodyPr>
            <a:normAutofit/>
          </a:bodyPr>
          <a:lstStyle/>
          <a:p>
            <a:r>
              <a:rPr lang="en-US" sz="4400" b="1" dirty="0" smtClean="0"/>
              <a:t>CONCLUSION</a:t>
            </a:r>
            <a:br>
              <a:rPr lang="en-US" sz="4400" b="1" dirty="0" smtClean="0"/>
            </a:br>
            <a:endParaRPr lang="en-US" sz="4400" b="1" dirty="0"/>
          </a:p>
        </p:txBody>
      </p:sp>
      <p:sp>
        <p:nvSpPr>
          <p:cNvPr id="3" name="Subtitle 2"/>
          <p:cNvSpPr>
            <a:spLocks noGrp="1"/>
          </p:cNvSpPr>
          <p:nvPr>
            <p:ph type="subTitle" idx="1"/>
          </p:nvPr>
        </p:nvSpPr>
        <p:spPr>
          <a:xfrm>
            <a:off x="514349" y="1557339"/>
            <a:ext cx="10844213" cy="3700462"/>
          </a:xfrm>
        </p:spPr>
        <p:txBody>
          <a:bodyPr>
            <a:normAutofit/>
          </a:bodyPr>
          <a:lstStyle/>
          <a:p>
            <a:pPr marL="342900" indent="-342900" algn="just">
              <a:buFont typeface="Arial" panose="020B0604020202020204" pitchFamily="34" charset="0"/>
              <a:buChar char="•"/>
            </a:pPr>
            <a:r>
              <a:rPr lang="en-US" dirty="0" smtClean="0"/>
              <a:t>Government </a:t>
            </a:r>
            <a:r>
              <a:rPr lang="en-US" dirty="0" smtClean="0"/>
              <a:t>should create a database containing all the local farmers in </a:t>
            </a:r>
            <a:r>
              <a:rPr lang="en-US" dirty="0"/>
              <a:t>J</a:t>
            </a:r>
            <a:r>
              <a:rPr lang="en-US" dirty="0" smtClean="0"/>
              <a:t>igawa state.</a:t>
            </a:r>
            <a:endParaRPr lang="en-US" dirty="0" smtClean="0"/>
          </a:p>
          <a:p>
            <a:pPr marL="342900" indent="-342900" algn="just">
              <a:buFont typeface="Arial" panose="020B0604020202020204" pitchFamily="34" charset="0"/>
              <a:buChar char="•"/>
            </a:pPr>
            <a:r>
              <a:rPr lang="en-US" dirty="0" smtClean="0"/>
              <a:t>We </a:t>
            </a:r>
            <a:r>
              <a:rPr lang="en-US" dirty="0" smtClean="0"/>
              <a:t>will recommend conducting an intensive survey on rural farmers using ODK collect, RR collect or Kobo collect tools to get these farmers onboard database</a:t>
            </a:r>
          </a:p>
          <a:p>
            <a:pPr marL="342900" indent="-342900" algn="just">
              <a:buFont typeface="Arial" panose="020B0604020202020204" pitchFamily="34" charset="0"/>
              <a:buChar char="•"/>
            </a:pPr>
            <a:r>
              <a:rPr lang="en-US" dirty="0" smtClean="0"/>
              <a:t>Government </a:t>
            </a:r>
            <a:r>
              <a:rPr lang="en-US" dirty="0" smtClean="0"/>
              <a:t>should grant aids to farmers to expand their farm</a:t>
            </a:r>
          </a:p>
          <a:p>
            <a:pPr marL="342900" indent="-342900" algn="just">
              <a:buFont typeface="Arial" panose="020B0604020202020204" pitchFamily="34" charset="0"/>
              <a:buChar char="•"/>
            </a:pPr>
            <a:r>
              <a:rPr lang="en-US" dirty="0" smtClean="0"/>
              <a:t>Government </a:t>
            </a:r>
            <a:r>
              <a:rPr lang="en-US" dirty="0" smtClean="0"/>
              <a:t>should create an avenue for rural dwellers to acquire </a:t>
            </a:r>
            <a:r>
              <a:rPr lang="en-US" dirty="0" smtClean="0"/>
              <a:t>profitable </a:t>
            </a:r>
            <a:r>
              <a:rPr lang="en-US" dirty="0" smtClean="0"/>
              <a:t>skills   </a:t>
            </a:r>
            <a:endParaRPr lang="en-US" dirty="0"/>
          </a:p>
        </p:txBody>
      </p:sp>
    </p:spTree>
    <p:extLst>
      <p:ext uri="{BB962C8B-B14F-4D97-AF65-F5344CB8AC3E}">
        <p14:creationId xmlns:p14="http://schemas.microsoft.com/office/powerpoint/2010/main" val="215649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TABLE OF CONTENT</a:t>
            </a:r>
            <a:endParaRPr lang="en-US" sz="4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4437822"/>
              </p:ext>
            </p:extLst>
          </p:nvPr>
        </p:nvGraphicFramePr>
        <p:xfrm>
          <a:off x="628650" y="1371601"/>
          <a:ext cx="10725150" cy="4557712"/>
        </p:xfrm>
        <a:graphic>
          <a:graphicData uri="http://schemas.openxmlformats.org/drawingml/2006/table">
            <a:tbl>
              <a:tblPr firstRow="1" bandRow="1">
                <a:tableStyleId>{073A0DAA-6AF3-43AB-8588-CEC1D06C72B9}</a:tableStyleId>
              </a:tblPr>
              <a:tblGrid>
                <a:gridCol w="5362575">
                  <a:extLst>
                    <a:ext uri="{9D8B030D-6E8A-4147-A177-3AD203B41FA5}">
                      <a16:colId xmlns:a16="http://schemas.microsoft.com/office/drawing/2014/main" val="2544034035"/>
                    </a:ext>
                  </a:extLst>
                </a:gridCol>
                <a:gridCol w="5362575">
                  <a:extLst>
                    <a:ext uri="{9D8B030D-6E8A-4147-A177-3AD203B41FA5}">
                      <a16:colId xmlns:a16="http://schemas.microsoft.com/office/drawing/2014/main" val="900711894"/>
                    </a:ext>
                  </a:extLst>
                </a:gridCol>
              </a:tblGrid>
              <a:tr h="569714">
                <a:tc>
                  <a:txBody>
                    <a:bodyPr/>
                    <a:lstStyle/>
                    <a:p>
                      <a:r>
                        <a:rPr lang="en-US" dirty="0" smtClean="0"/>
                        <a:t>CONTENT</a:t>
                      </a:r>
                      <a:endParaRPr lang="en-US" dirty="0"/>
                    </a:p>
                  </a:txBody>
                  <a:tcPr/>
                </a:tc>
                <a:tc>
                  <a:txBody>
                    <a:bodyPr/>
                    <a:lstStyle/>
                    <a:p>
                      <a:r>
                        <a:rPr lang="en-US" dirty="0" smtClean="0"/>
                        <a:t>PAGES</a:t>
                      </a:r>
                      <a:endParaRPr lang="en-US" dirty="0"/>
                    </a:p>
                  </a:txBody>
                  <a:tcPr/>
                </a:tc>
                <a:extLst>
                  <a:ext uri="{0D108BD9-81ED-4DB2-BD59-A6C34878D82A}">
                    <a16:rowId xmlns:a16="http://schemas.microsoft.com/office/drawing/2014/main" val="2783440270"/>
                  </a:ext>
                </a:extLst>
              </a:tr>
              <a:tr h="569714">
                <a:tc>
                  <a:txBody>
                    <a:bodyPr/>
                    <a:lstStyle/>
                    <a:p>
                      <a:r>
                        <a:rPr lang="en-US" dirty="0" smtClean="0"/>
                        <a:t>1. </a:t>
                      </a:r>
                      <a:r>
                        <a:rPr lang="en-US" dirty="0" smtClean="0"/>
                        <a:t>Introduction</a:t>
                      </a:r>
                      <a:endParaRPr lang="en-US" dirty="0"/>
                    </a:p>
                  </a:txBody>
                  <a:tcPr/>
                </a:tc>
                <a:tc>
                  <a:txBody>
                    <a:bodyPr/>
                    <a:lstStyle/>
                    <a:p>
                      <a:r>
                        <a:rPr lang="en-US" dirty="0" smtClean="0"/>
                        <a:t>                                                                                             3</a:t>
                      </a:r>
                      <a:endParaRPr lang="en-US" dirty="0"/>
                    </a:p>
                  </a:txBody>
                  <a:tcPr/>
                </a:tc>
                <a:extLst>
                  <a:ext uri="{0D108BD9-81ED-4DB2-BD59-A6C34878D82A}">
                    <a16:rowId xmlns:a16="http://schemas.microsoft.com/office/drawing/2014/main" val="2945706659"/>
                  </a:ext>
                </a:extLst>
              </a:tr>
              <a:tr h="569714">
                <a:tc>
                  <a:txBody>
                    <a:bodyPr/>
                    <a:lstStyle/>
                    <a:p>
                      <a:r>
                        <a:rPr lang="en-US" dirty="0" smtClean="0"/>
                        <a:t>2. </a:t>
                      </a:r>
                      <a:r>
                        <a:rPr lang="en-US" dirty="0" smtClean="0"/>
                        <a:t>Aims and objectives</a:t>
                      </a:r>
                      <a:endParaRPr lang="en-US" dirty="0"/>
                    </a:p>
                  </a:txBody>
                  <a:tcPr/>
                </a:tc>
                <a:tc>
                  <a:txBody>
                    <a:bodyPr/>
                    <a:lstStyle/>
                    <a:p>
                      <a:r>
                        <a:rPr lang="en-US" dirty="0" smtClean="0"/>
                        <a:t>                                                                                             4</a:t>
                      </a:r>
                      <a:endParaRPr lang="en-US" dirty="0"/>
                    </a:p>
                  </a:txBody>
                  <a:tcPr/>
                </a:tc>
                <a:extLst>
                  <a:ext uri="{0D108BD9-81ED-4DB2-BD59-A6C34878D82A}">
                    <a16:rowId xmlns:a16="http://schemas.microsoft.com/office/drawing/2014/main" val="1643729609"/>
                  </a:ext>
                </a:extLst>
              </a:tr>
              <a:tr h="569714">
                <a:tc>
                  <a:txBody>
                    <a:bodyPr/>
                    <a:lstStyle/>
                    <a:p>
                      <a:r>
                        <a:rPr lang="en-US" dirty="0" smtClean="0"/>
                        <a:t>3. About</a:t>
                      </a:r>
                      <a:r>
                        <a:rPr lang="en-US" baseline="0" dirty="0" smtClean="0"/>
                        <a:t> the data</a:t>
                      </a:r>
                    </a:p>
                  </a:txBody>
                  <a:tcPr/>
                </a:tc>
                <a:tc>
                  <a:txBody>
                    <a:bodyPr/>
                    <a:lstStyle/>
                    <a:p>
                      <a:r>
                        <a:rPr lang="en-US" dirty="0" smtClean="0"/>
                        <a:t>                                                                                             5</a:t>
                      </a:r>
                      <a:endParaRPr lang="en-US" dirty="0"/>
                    </a:p>
                  </a:txBody>
                  <a:tcPr/>
                </a:tc>
                <a:extLst>
                  <a:ext uri="{0D108BD9-81ED-4DB2-BD59-A6C34878D82A}">
                    <a16:rowId xmlns:a16="http://schemas.microsoft.com/office/drawing/2014/main" val="87488878"/>
                  </a:ext>
                </a:extLst>
              </a:tr>
              <a:tr h="569714">
                <a:tc>
                  <a:txBody>
                    <a:bodyPr/>
                    <a:lstStyle/>
                    <a:p>
                      <a:r>
                        <a:rPr lang="en-US" dirty="0" smtClean="0"/>
                        <a:t>4. Methodology</a:t>
                      </a:r>
                      <a:endParaRPr lang="en-US" dirty="0"/>
                    </a:p>
                  </a:txBody>
                  <a:tcPr/>
                </a:tc>
                <a:tc>
                  <a:txBody>
                    <a:bodyPr/>
                    <a:lstStyle/>
                    <a:p>
                      <a:r>
                        <a:rPr lang="en-US" dirty="0" smtClean="0"/>
                        <a:t>                                                                                             7</a:t>
                      </a:r>
                      <a:endParaRPr lang="en-US" dirty="0"/>
                    </a:p>
                  </a:txBody>
                  <a:tcPr/>
                </a:tc>
                <a:extLst>
                  <a:ext uri="{0D108BD9-81ED-4DB2-BD59-A6C34878D82A}">
                    <a16:rowId xmlns:a16="http://schemas.microsoft.com/office/drawing/2014/main" val="1416406924"/>
                  </a:ext>
                </a:extLst>
              </a:tr>
              <a:tr h="569714">
                <a:tc>
                  <a:txBody>
                    <a:bodyPr/>
                    <a:lstStyle/>
                    <a:p>
                      <a:r>
                        <a:rPr lang="en-US" dirty="0" smtClean="0"/>
                        <a:t>5.Result and insight</a:t>
                      </a:r>
                      <a:endParaRPr lang="en-US" dirty="0"/>
                    </a:p>
                  </a:txBody>
                  <a:tcPr/>
                </a:tc>
                <a:tc>
                  <a:txBody>
                    <a:bodyPr/>
                    <a:lstStyle/>
                    <a:p>
                      <a:r>
                        <a:rPr lang="en-US" dirty="0" smtClean="0"/>
                        <a:t>                                                                                             8</a:t>
                      </a:r>
                      <a:endParaRPr lang="en-US" dirty="0"/>
                    </a:p>
                  </a:txBody>
                  <a:tcPr/>
                </a:tc>
                <a:extLst>
                  <a:ext uri="{0D108BD9-81ED-4DB2-BD59-A6C34878D82A}">
                    <a16:rowId xmlns:a16="http://schemas.microsoft.com/office/drawing/2014/main" val="1141272983"/>
                  </a:ext>
                </a:extLst>
              </a:tr>
              <a:tr h="569714">
                <a:tc>
                  <a:txBody>
                    <a:bodyPr/>
                    <a:lstStyle/>
                    <a:p>
                      <a:r>
                        <a:rPr lang="en-US" dirty="0" smtClean="0"/>
                        <a:t>6. Observation</a:t>
                      </a:r>
                      <a:endParaRPr lang="en-US" dirty="0"/>
                    </a:p>
                  </a:txBody>
                  <a:tcPr/>
                </a:tc>
                <a:tc>
                  <a:txBody>
                    <a:bodyPr/>
                    <a:lstStyle/>
                    <a:p>
                      <a:r>
                        <a:rPr lang="en-US" dirty="0" smtClean="0"/>
                        <a:t>                                                                                            11</a:t>
                      </a:r>
                      <a:endParaRPr lang="en-US" dirty="0"/>
                    </a:p>
                  </a:txBody>
                  <a:tcPr/>
                </a:tc>
                <a:extLst>
                  <a:ext uri="{0D108BD9-81ED-4DB2-BD59-A6C34878D82A}">
                    <a16:rowId xmlns:a16="http://schemas.microsoft.com/office/drawing/2014/main" val="4084660511"/>
                  </a:ext>
                </a:extLst>
              </a:tr>
              <a:tr h="569714">
                <a:tc>
                  <a:txBody>
                    <a:bodyPr/>
                    <a:lstStyle/>
                    <a:p>
                      <a:r>
                        <a:rPr lang="en-US" dirty="0" smtClean="0"/>
                        <a:t>7. Recommendation</a:t>
                      </a:r>
                      <a:endParaRPr lang="en-US" dirty="0"/>
                    </a:p>
                  </a:txBody>
                  <a:tcPr/>
                </a:tc>
                <a:tc>
                  <a:txBody>
                    <a:bodyPr/>
                    <a:lstStyle/>
                    <a:p>
                      <a:r>
                        <a:rPr lang="en-US" dirty="0" smtClean="0"/>
                        <a:t>                                                                                            12</a:t>
                      </a:r>
                      <a:endParaRPr lang="en-US" dirty="0"/>
                    </a:p>
                  </a:txBody>
                  <a:tcPr/>
                </a:tc>
                <a:extLst>
                  <a:ext uri="{0D108BD9-81ED-4DB2-BD59-A6C34878D82A}">
                    <a16:rowId xmlns:a16="http://schemas.microsoft.com/office/drawing/2014/main" val="28141228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36176757"/>
              </p:ext>
            </p:extLst>
          </p:nvPr>
        </p:nvGraphicFramePr>
        <p:xfrm>
          <a:off x="628650" y="5929312"/>
          <a:ext cx="10725150" cy="485775"/>
        </p:xfrm>
        <a:graphic>
          <a:graphicData uri="http://schemas.openxmlformats.org/drawingml/2006/table">
            <a:tbl>
              <a:tblPr firstRow="1" bandRow="1">
                <a:tableStyleId>{C083E6E3-FA7D-4D7B-A595-EF9225AFEA82}</a:tableStyleId>
              </a:tblPr>
              <a:tblGrid>
                <a:gridCol w="5362575">
                  <a:extLst>
                    <a:ext uri="{9D8B030D-6E8A-4147-A177-3AD203B41FA5}">
                      <a16:colId xmlns:a16="http://schemas.microsoft.com/office/drawing/2014/main" val="3191650910"/>
                    </a:ext>
                  </a:extLst>
                </a:gridCol>
                <a:gridCol w="5362575">
                  <a:extLst>
                    <a:ext uri="{9D8B030D-6E8A-4147-A177-3AD203B41FA5}">
                      <a16:colId xmlns:a16="http://schemas.microsoft.com/office/drawing/2014/main" val="350364223"/>
                    </a:ext>
                  </a:extLst>
                </a:gridCol>
              </a:tblGrid>
              <a:tr h="485775">
                <a:tc>
                  <a:txBody>
                    <a:bodyPr/>
                    <a:lstStyle/>
                    <a:p>
                      <a:r>
                        <a:rPr lang="en-US" b="0" dirty="0" smtClean="0"/>
                        <a:t>8.</a:t>
                      </a:r>
                      <a:r>
                        <a:rPr lang="en-US" b="0" baseline="0" dirty="0" smtClean="0"/>
                        <a:t> Conclusion</a:t>
                      </a:r>
                      <a:endParaRPr lang="en-US" b="0" dirty="0"/>
                    </a:p>
                  </a:txBody>
                  <a:tcPr>
                    <a:solidFill>
                      <a:schemeClr val="dk1">
                        <a:tint val="20000"/>
                      </a:schemeClr>
                    </a:solidFill>
                  </a:tcPr>
                </a:tc>
                <a:tc>
                  <a:txBody>
                    <a:bodyPr/>
                    <a:lstStyle/>
                    <a:p>
                      <a:r>
                        <a:rPr lang="en-US" b="0" dirty="0" smtClean="0"/>
                        <a:t>                                                                                            13</a:t>
                      </a:r>
                      <a:endParaRPr lang="en-US" b="0" dirty="0"/>
                    </a:p>
                  </a:txBody>
                  <a:tcPr>
                    <a:solidFill>
                      <a:schemeClr val="dk1">
                        <a:tint val="20000"/>
                      </a:schemeClr>
                    </a:solidFill>
                  </a:tcPr>
                </a:tc>
                <a:extLst>
                  <a:ext uri="{0D108BD9-81ED-4DB2-BD59-A6C34878D82A}">
                    <a16:rowId xmlns:a16="http://schemas.microsoft.com/office/drawing/2014/main" val="304940920"/>
                  </a:ext>
                </a:extLst>
              </a:tr>
            </a:tbl>
          </a:graphicData>
        </a:graphic>
      </p:graphicFrame>
    </p:spTree>
    <p:extLst>
      <p:ext uri="{BB962C8B-B14F-4D97-AF65-F5344CB8AC3E}">
        <p14:creationId xmlns:p14="http://schemas.microsoft.com/office/powerpoint/2010/main" val="24239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789"/>
            <a:ext cx="9144000" cy="927279"/>
          </a:xfrm>
        </p:spPr>
        <p:txBody>
          <a:bodyPr/>
          <a:lstStyle/>
          <a:p>
            <a:r>
              <a:rPr lang="en-US" sz="4400" b="1" dirty="0" smtClean="0"/>
              <a:t>INTRODUCTION</a:t>
            </a:r>
            <a:endParaRPr lang="en-US" sz="4400" b="1" dirty="0"/>
          </a:p>
        </p:txBody>
      </p:sp>
      <p:sp>
        <p:nvSpPr>
          <p:cNvPr id="3" name="Subtitle 2"/>
          <p:cNvSpPr>
            <a:spLocks noGrp="1"/>
          </p:cNvSpPr>
          <p:nvPr>
            <p:ph type="subTitle" idx="1"/>
          </p:nvPr>
        </p:nvSpPr>
        <p:spPr>
          <a:xfrm>
            <a:off x="193183" y="1056068"/>
            <a:ext cx="10474817" cy="5801932"/>
          </a:xfrm>
        </p:spPr>
        <p:txBody>
          <a:bodyPr>
            <a:normAutofit/>
          </a:bodyPr>
          <a:lstStyle/>
          <a:p>
            <a:pPr marL="342900" indent="-342900" algn="l">
              <a:buFont typeface="Arial" panose="020B0604020202020204" pitchFamily="34" charset="0"/>
              <a:buChar char="•"/>
            </a:pPr>
            <a:r>
              <a:rPr lang="en-US" b="1" dirty="0" smtClean="0"/>
              <a:t>Introduction</a:t>
            </a:r>
            <a:endParaRPr lang="en-US" dirty="0"/>
          </a:p>
          <a:p>
            <a:pPr algn="just"/>
            <a:r>
              <a:rPr lang="en-US" dirty="0"/>
              <a:t>	</a:t>
            </a:r>
            <a:r>
              <a:rPr lang="en-US" dirty="0" smtClean="0"/>
              <a:t>This </a:t>
            </a:r>
            <a:r>
              <a:rPr lang="en-US" dirty="0"/>
              <a:t>report, </a:t>
            </a:r>
            <a:r>
              <a:rPr lang="en-US" dirty="0" smtClean="0"/>
              <a:t>we are </a:t>
            </a:r>
            <a:r>
              <a:rPr lang="en-US" dirty="0"/>
              <a:t>going </a:t>
            </a:r>
            <a:r>
              <a:rPr lang="en-US" dirty="0" smtClean="0"/>
              <a:t>to examine rural </a:t>
            </a:r>
            <a:r>
              <a:rPr lang="en-US" dirty="0" smtClean="0"/>
              <a:t>dwellers to </a:t>
            </a:r>
            <a:r>
              <a:rPr lang="en-US" dirty="0" smtClean="0"/>
              <a:t>ascertain their </a:t>
            </a:r>
            <a:r>
              <a:rPr lang="en-US" dirty="0" smtClean="0"/>
              <a:t>	predominant occupation, treats, challenges </a:t>
            </a:r>
            <a:r>
              <a:rPr lang="en-US" dirty="0" smtClean="0"/>
              <a:t>and how to assist </a:t>
            </a:r>
            <a:r>
              <a:rPr lang="en-US" dirty="0" smtClean="0"/>
              <a:t>them, using 	some local governments in Jigawa state as case study.</a:t>
            </a:r>
          </a:p>
          <a:p>
            <a:pPr algn="just"/>
            <a:endParaRPr lang="en-US" dirty="0" smtClean="0"/>
          </a:p>
          <a:p>
            <a:pPr marL="342900" indent="-342900" algn="l">
              <a:buFont typeface="Arial" panose="020B0604020202020204" pitchFamily="34" charset="0"/>
              <a:buChar char="•"/>
            </a:pPr>
            <a:r>
              <a:rPr lang="en-US" dirty="0" smtClean="0"/>
              <a:t> </a:t>
            </a:r>
            <a:r>
              <a:rPr lang="en-US" b="1" dirty="0" smtClean="0"/>
              <a:t>Problems </a:t>
            </a:r>
            <a:r>
              <a:rPr lang="en-US" b="1" dirty="0"/>
              <a:t>we </a:t>
            </a:r>
            <a:r>
              <a:rPr lang="en-US" b="1" dirty="0" smtClean="0"/>
              <a:t>are trying </a:t>
            </a:r>
            <a:r>
              <a:rPr lang="en-US" b="1" dirty="0"/>
              <a:t>to </a:t>
            </a:r>
            <a:r>
              <a:rPr lang="en-US" b="1" dirty="0" smtClean="0"/>
              <a:t>solve</a:t>
            </a:r>
            <a:r>
              <a:rPr lang="en-US" dirty="0" smtClean="0">
                <a:effectLst/>
              </a:rPr>
              <a:t/>
            </a:r>
            <a:br>
              <a:rPr lang="en-US" dirty="0" smtClean="0">
                <a:effectLst/>
              </a:rPr>
            </a:br>
            <a:r>
              <a:rPr lang="en-US" dirty="0"/>
              <a:t>	</a:t>
            </a:r>
            <a:r>
              <a:rPr lang="en-US" dirty="0" smtClean="0"/>
              <a:t>• we </a:t>
            </a:r>
            <a:r>
              <a:rPr lang="en-US" dirty="0"/>
              <a:t>are trying to know </a:t>
            </a:r>
            <a:r>
              <a:rPr lang="en-US" dirty="0" smtClean="0"/>
              <a:t>the exact </a:t>
            </a:r>
            <a:r>
              <a:rPr lang="en-US" dirty="0"/>
              <a:t>issue </a:t>
            </a:r>
            <a:r>
              <a:rPr lang="en-US" dirty="0" smtClean="0"/>
              <a:t>causing </a:t>
            </a:r>
            <a:r>
              <a:rPr lang="en-US" dirty="0" smtClean="0"/>
              <a:t>food insecurity</a:t>
            </a:r>
            <a:r>
              <a:rPr lang="en-US" dirty="0" smtClean="0">
                <a:effectLst/>
              </a:rPr>
              <a:t/>
            </a:r>
            <a:br>
              <a:rPr lang="en-US" dirty="0" smtClean="0">
                <a:effectLst/>
              </a:rPr>
            </a:br>
            <a:r>
              <a:rPr lang="en-US" dirty="0" smtClean="0">
                <a:effectLst/>
              </a:rPr>
              <a:t>	</a:t>
            </a:r>
            <a:r>
              <a:rPr lang="en-US" dirty="0" smtClean="0"/>
              <a:t>• </a:t>
            </a:r>
            <a:r>
              <a:rPr lang="en-US" dirty="0"/>
              <a:t>to find the </a:t>
            </a:r>
            <a:r>
              <a:rPr lang="en-US" dirty="0" smtClean="0"/>
              <a:t>ways to solve food insecurity in Jigawa </a:t>
            </a:r>
            <a:r>
              <a:rPr lang="en-US" dirty="0" smtClean="0"/>
              <a:t>state</a:t>
            </a:r>
          </a:p>
          <a:p>
            <a:pPr algn="l"/>
            <a:endParaRPr lang="en-US" dirty="0"/>
          </a:p>
          <a:p>
            <a:pPr marL="342900" indent="-342900" algn="l">
              <a:buFont typeface="Arial" panose="020B0604020202020204" pitchFamily="34" charset="0"/>
              <a:buChar char="•"/>
            </a:pPr>
            <a:r>
              <a:rPr lang="en-US" b="1" dirty="0" smtClean="0"/>
              <a:t>Main </a:t>
            </a:r>
            <a:r>
              <a:rPr lang="en-US" b="1" dirty="0"/>
              <a:t>Goal</a:t>
            </a:r>
            <a:r>
              <a:rPr lang="en-US" dirty="0" smtClean="0">
                <a:effectLst/>
              </a:rPr>
              <a:t/>
            </a:r>
            <a:br>
              <a:rPr lang="en-US" dirty="0" smtClean="0">
                <a:effectLst/>
              </a:rPr>
            </a:br>
            <a:r>
              <a:rPr lang="en-US" dirty="0" smtClean="0">
                <a:effectLst/>
              </a:rPr>
              <a:t>	</a:t>
            </a:r>
            <a:r>
              <a:rPr lang="en-US" dirty="0" smtClean="0"/>
              <a:t>• </a:t>
            </a:r>
            <a:r>
              <a:rPr lang="en-US" dirty="0"/>
              <a:t>To create an easier way for the </a:t>
            </a:r>
            <a:r>
              <a:rPr lang="en-US" dirty="0" smtClean="0"/>
              <a:t>farmers.</a:t>
            </a:r>
            <a:r>
              <a:rPr lang="en-US" dirty="0" smtClean="0">
                <a:effectLst/>
              </a:rPr>
              <a:t/>
            </a:r>
            <a:br>
              <a:rPr lang="en-US" dirty="0" smtClean="0">
                <a:effectLst/>
              </a:rPr>
            </a:br>
            <a:r>
              <a:rPr lang="en-US" dirty="0" smtClean="0">
                <a:effectLst/>
              </a:rPr>
              <a:t>	</a:t>
            </a:r>
            <a:r>
              <a:rPr lang="en-US" dirty="0" smtClean="0"/>
              <a:t>• </a:t>
            </a:r>
            <a:r>
              <a:rPr lang="en-US" dirty="0"/>
              <a:t>Find other and relevant information needed to the </a:t>
            </a:r>
            <a:r>
              <a:rPr lang="en-US" dirty="0" smtClean="0"/>
              <a:t>dwellers  </a:t>
            </a:r>
            <a:r>
              <a:rPr lang="en-US" dirty="0"/>
              <a:t>before </a:t>
            </a:r>
            <a:r>
              <a:rPr lang="en-US" dirty="0" smtClean="0"/>
              <a:t>trying 	   to</a:t>
            </a:r>
            <a:r>
              <a:rPr lang="en-US" dirty="0" smtClean="0"/>
              <a:t> </a:t>
            </a:r>
            <a:r>
              <a:rPr lang="en-US" dirty="0" smtClean="0"/>
              <a:t>assist them.</a:t>
            </a:r>
            <a:endParaRPr lang="en-US" dirty="0" smtClean="0"/>
          </a:p>
        </p:txBody>
      </p:sp>
    </p:spTree>
    <p:extLst>
      <p:ext uri="{BB962C8B-B14F-4D97-AF65-F5344CB8AC3E}">
        <p14:creationId xmlns:p14="http://schemas.microsoft.com/office/powerpoint/2010/main" val="399027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338" y="0"/>
            <a:ext cx="9144000" cy="1995488"/>
          </a:xfrm>
        </p:spPr>
        <p:txBody>
          <a:bodyPr/>
          <a:lstStyle/>
          <a:p>
            <a:r>
              <a:rPr lang="en-US" sz="4400" b="1" dirty="0" smtClean="0"/>
              <a:t>AIMS AND OBJECTIVES</a:t>
            </a:r>
            <a:r>
              <a:rPr lang="en-US" dirty="0" smtClean="0"/>
              <a:t/>
            </a:r>
            <a:br>
              <a:rPr lang="en-US" dirty="0" smtClean="0"/>
            </a:br>
            <a:endParaRPr lang="en-US" dirty="0"/>
          </a:p>
        </p:txBody>
      </p:sp>
      <p:sp>
        <p:nvSpPr>
          <p:cNvPr id="3" name="Subtitle 2"/>
          <p:cNvSpPr>
            <a:spLocks noGrp="1"/>
          </p:cNvSpPr>
          <p:nvPr>
            <p:ph type="subTitle" idx="1"/>
          </p:nvPr>
        </p:nvSpPr>
        <p:spPr>
          <a:xfrm>
            <a:off x="357188" y="1643062"/>
            <a:ext cx="10282237" cy="3671887"/>
          </a:xfrm>
        </p:spPr>
        <p:txBody>
          <a:bodyPr>
            <a:normAutofit/>
          </a:bodyPr>
          <a:lstStyle/>
          <a:p>
            <a:pPr marL="342900" lvl="1" indent="-342900" algn="just">
              <a:spcBef>
                <a:spcPts val="1000"/>
              </a:spcBef>
              <a:buFont typeface="Arial" panose="020B0604020202020204" pitchFamily="34" charset="0"/>
              <a:buChar char="•"/>
            </a:pPr>
            <a:r>
              <a:rPr lang="en-US" sz="2800" dirty="0" smtClean="0"/>
              <a:t>To </a:t>
            </a:r>
            <a:r>
              <a:rPr lang="en-US" sz="2800" dirty="0"/>
              <a:t>determine the level of skilled and unskilled rural dwellers in some selected local </a:t>
            </a:r>
            <a:r>
              <a:rPr lang="en-US" sz="2800" dirty="0" smtClean="0"/>
              <a:t>government</a:t>
            </a:r>
            <a:endParaRPr lang="en-US" sz="2400" dirty="0" smtClean="0"/>
          </a:p>
          <a:p>
            <a:pPr marL="342900" indent="-342900" algn="just">
              <a:buFont typeface="Arial" panose="020B0604020202020204" pitchFamily="34" charset="0"/>
              <a:buChar char="•"/>
            </a:pPr>
            <a:r>
              <a:rPr lang="en-US" sz="2800" dirty="0" smtClean="0"/>
              <a:t>To determine the employment rate</a:t>
            </a:r>
          </a:p>
          <a:p>
            <a:pPr marL="342900" indent="-342900" algn="just">
              <a:buFont typeface="Arial" panose="020B0604020202020204" pitchFamily="34" charset="0"/>
              <a:buChar char="•"/>
            </a:pPr>
            <a:r>
              <a:rPr lang="en-US" sz="2800" dirty="0" smtClean="0"/>
              <a:t>To </a:t>
            </a:r>
            <a:r>
              <a:rPr lang="en-US" sz="2800" dirty="0" smtClean="0"/>
              <a:t>determine the number of persons above 18 years who are not working</a:t>
            </a:r>
            <a:endParaRPr lang="en-US" sz="2800" dirty="0"/>
          </a:p>
        </p:txBody>
      </p:sp>
    </p:spTree>
    <p:extLst>
      <p:ext uri="{BB962C8B-B14F-4D97-AF65-F5344CB8AC3E}">
        <p14:creationId xmlns:p14="http://schemas.microsoft.com/office/powerpoint/2010/main" val="80053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183"/>
            <a:ext cx="9144000" cy="1197735"/>
          </a:xfrm>
        </p:spPr>
        <p:txBody>
          <a:bodyPr>
            <a:normAutofit/>
          </a:bodyPr>
          <a:lstStyle/>
          <a:p>
            <a:r>
              <a:rPr lang="en-US" sz="4400" b="1" dirty="0" smtClean="0"/>
              <a:t>ABOUT THE DATA SET</a:t>
            </a:r>
            <a:endParaRPr lang="en-US" sz="4400" b="1" dirty="0"/>
          </a:p>
        </p:txBody>
      </p:sp>
      <p:sp>
        <p:nvSpPr>
          <p:cNvPr id="3" name="Subtitle 2"/>
          <p:cNvSpPr>
            <a:spLocks noGrp="1"/>
          </p:cNvSpPr>
          <p:nvPr>
            <p:ph type="subTitle" idx="1"/>
          </p:nvPr>
        </p:nvSpPr>
        <p:spPr>
          <a:xfrm>
            <a:off x="579549" y="1777285"/>
            <a:ext cx="10088451" cy="4404574"/>
          </a:xfrm>
        </p:spPr>
        <p:txBody>
          <a:bodyPr>
            <a:normAutofit/>
          </a:bodyPr>
          <a:lstStyle/>
          <a:p>
            <a:pPr marL="342900" indent="-342900" algn="l">
              <a:buFont typeface="Arial" panose="020B0604020202020204" pitchFamily="34" charset="0"/>
              <a:buChar char="•"/>
            </a:pPr>
            <a:r>
              <a:rPr lang="en-US" dirty="0" smtClean="0"/>
              <a:t>About </a:t>
            </a:r>
            <a:r>
              <a:rPr lang="en-US" dirty="0" smtClean="0"/>
              <a:t>the dataset:</a:t>
            </a:r>
            <a:r>
              <a:rPr lang="en-US" dirty="0" smtClean="0">
                <a:effectLst/>
              </a:rPr>
              <a:t/>
            </a:r>
            <a:br>
              <a:rPr lang="en-US" dirty="0" smtClean="0">
                <a:effectLst/>
              </a:rPr>
            </a:br>
            <a:r>
              <a:rPr lang="en-US" dirty="0" smtClean="0"/>
              <a:t>The dataset we have </a:t>
            </a:r>
            <a:r>
              <a:rPr lang="en-US" dirty="0" smtClean="0"/>
              <a:t>consists </a:t>
            </a:r>
            <a:r>
              <a:rPr lang="en-US" dirty="0" smtClean="0"/>
              <a:t>of records </a:t>
            </a:r>
            <a:r>
              <a:rPr lang="en-US" dirty="0" smtClean="0"/>
              <a:t>from</a:t>
            </a:r>
            <a:r>
              <a:rPr lang="en-US" dirty="0" smtClean="0"/>
              <a:t> </a:t>
            </a:r>
            <a:r>
              <a:rPr lang="en-US" dirty="0" smtClean="0"/>
              <a:t>different rural dwellers of some selected local government </a:t>
            </a:r>
            <a:r>
              <a:rPr lang="en-US" dirty="0" smtClean="0"/>
              <a:t>in </a:t>
            </a:r>
            <a:r>
              <a:rPr lang="en-US" dirty="0" smtClean="0"/>
              <a:t>Jigawa state, their major source of income, their challenges etc.</a:t>
            </a:r>
          </a:p>
          <a:p>
            <a:pPr marL="342900" indent="-342900" algn="just">
              <a:buFont typeface="Arial" panose="020B0604020202020204" pitchFamily="34" charset="0"/>
              <a:buChar char="•"/>
            </a:pPr>
            <a:r>
              <a:rPr lang="en-US" dirty="0" smtClean="0"/>
              <a:t>The </a:t>
            </a:r>
            <a:r>
              <a:rPr lang="en-US" dirty="0" smtClean="0"/>
              <a:t>dataset is so useful which help by understanding the</a:t>
            </a:r>
            <a:r>
              <a:rPr lang="en-US" dirty="0" smtClean="0">
                <a:effectLst/>
              </a:rPr>
              <a:t/>
            </a:r>
            <a:br>
              <a:rPr lang="en-US" dirty="0" smtClean="0">
                <a:effectLst/>
              </a:rPr>
            </a:br>
            <a:r>
              <a:rPr lang="en-US" dirty="0" smtClean="0"/>
              <a:t>structure of the respondents, this will give us more highlight to make an analysis base</a:t>
            </a:r>
            <a:r>
              <a:rPr lang="en-US" dirty="0"/>
              <a:t> </a:t>
            </a:r>
            <a:r>
              <a:rPr lang="en-US" dirty="0" smtClean="0"/>
              <a:t>on the given information on the dataset to use machine learning algorithm </a:t>
            </a:r>
            <a:r>
              <a:rPr lang="en-US" dirty="0" smtClean="0"/>
              <a:t>for</a:t>
            </a:r>
            <a:r>
              <a:rPr lang="en-US" dirty="0"/>
              <a:t> </a:t>
            </a:r>
            <a:r>
              <a:rPr lang="en-US" dirty="0" smtClean="0"/>
              <a:t>developing </a:t>
            </a:r>
            <a:r>
              <a:rPr lang="en-US" dirty="0" smtClean="0"/>
              <a:t>a model to predict and analyze the problems of these farmers</a:t>
            </a:r>
            <a:endParaRPr lang="en-US" dirty="0"/>
          </a:p>
        </p:txBody>
      </p:sp>
    </p:spTree>
    <p:extLst>
      <p:ext uri="{BB962C8B-B14F-4D97-AF65-F5344CB8AC3E}">
        <p14:creationId xmlns:p14="http://schemas.microsoft.com/office/powerpoint/2010/main" val="171205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3" y="0"/>
            <a:ext cx="11687175" cy="1357313"/>
          </a:xfrm>
        </p:spPr>
        <p:txBody>
          <a:bodyPr>
            <a:normAutofit/>
          </a:bodyPr>
          <a:lstStyle/>
          <a:p>
            <a:r>
              <a:rPr lang="en-US" b="1" dirty="0"/>
              <a:t>ABOUT THE DATA</a:t>
            </a:r>
            <a:endParaRPr lang="en-US" dirty="0"/>
          </a:p>
        </p:txBody>
      </p:sp>
      <p:pic>
        <p:nvPicPr>
          <p:cNvPr id="5" name="Picture 4"/>
          <p:cNvPicPr>
            <a:picLocks noChangeAspect="1"/>
          </p:cNvPicPr>
          <p:nvPr/>
        </p:nvPicPr>
        <p:blipFill>
          <a:blip r:embed="rId2"/>
          <a:stretch>
            <a:fillRect/>
          </a:stretch>
        </p:blipFill>
        <p:spPr>
          <a:xfrm>
            <a:off x="528638" y="2157413"/>
            <a:ext cx="11144250" cy="2257426"/>
          </a:xfrm>
          <a:prstGeom prst="rect">
            <a:avLst/>
          </a:prstGeom>
        </p:spPr>
      </p:pic>
      <p:sp>
        <p:nvSpPr>
          <p:cNvPr id="3" name="Subtitle 2"/>
          <p:cNvSpPr>
            <a:spLocks noGrp="1"/>
          </p:cNvSpPr>
          <p:nvPr>
            <p:ph type="subTitle" idx="1"/>
          </p:nvPr>
        </p:nvSpPr>
        <p:spPr>
          <a:xfrm>
            <a:off x="271463" y="1700213"/>
            <a:ext cx="11515725" cy="3557587"/>
          </a:xfrm>
        </p:spPr>
        <p:txBody>
          <a:bodyPr/>
          <a:lstStyle/>
          <a:p>
            <a:endParaRPr lang="en-US" dirty="0"/>
          </a:p>
        </p:txBody>
      </p:sp>
    </p:spTree>
    <p:extLst>
      <p:ext uri="{BB962C8B-B14F-4D97-AF65-F5344CB8AC3E}">
        <p14:creationId xmlns:p14="http://schemas.microsoft.com/office/powerpoint/2010/main" val="47736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3413"/>
            <a:ext cx="9144000" cy="1196787"/>
          </a:xfrm>
        </p:spPr>
        <p:txBody>
          <a:bodyPr>
            <a:normAutofit/>
          </a:bodyPr>
          <a:lstStyle/>
          <a:p>
            <a:r>
              <a:rPr lang="en-US" sz="4400" b="1" dirty="0" smtClean="0"/>
              <a:t>METHODOLOGY</a:t>
            </a:r>
            <a:endParaRPr lang="en-US" sz="4400" b="1" dirty="0"/>
          </a:p>
        </p:txBody>
      </p:sp>
      <p:sp>
        <p:nvSpPr>
          <p:cNvPr id="3" name="Subtitle 2"/>
          <p:cNvSpPr>
            <a:spLocks noGrp="1"/>
          </p:cNvSpPr>
          <p:nvPr>
            <p:ph type="subTitle" idx="1"/>
          </p:nvPr>
        </p:nvSpPr>
        <p:spPr>
          <a:xfrm>
            <a:off x="785813" y="1600199"/>
            <a:ext cx="10772775" cy="3871913"/>
          </a:xfrm>
        </p:spPr>
        <p:txBody>
          <a:bodyPr>
            <a:normAutofit/>
          </a:bodyPr>
          <a:lstStyle/>
          <a:p>
            <a:pPr algn="just"/>
            <a:r>
              <a:rPr lang="en-US" b="1" dirty="0" smtClean="0"/>
              <a:t>Tools used </a:t>
            </a:r>
            <a:r>
              <a:rPr lang="en-US" b="1" dirty="0" smtClean="0"/>
              <a:t>in collecting the </a:t>
            </a:r>
            <a:r>
              <a:rPr lang="en-US" b="1" dirty="0" smtClean="0"/>
              <a:t>data:</a:t>
            </a:r>
            <a:endParaRPr lang="en-US" b="1" dirty="0" smtClean="0"/>
          </a:p>
          <a:p>
            <a:pPr marL="342900" indent="-342900" algn="just">
              <a:buFont typeface="Arial" panose="020B0604020202020204" pitchFamily="34" charset="0"/>
              <a:buChar char="•"/>
            </a:pPr>
            <a:r>
              <a:rPr lang="en-US" dirty="0" smtClean="0"/>
              <a:t>We created </a:t>
            </a:r>
            <a:r>
              <a:rPr lang="en-US" dirty="0" smtClean="0"/>
              <a:t>and </a:t>
            </a:r>
            <a:r>
              <a:rPr lang="en-US" dirty="0" smtClean="0"/>
              <a:t>used google form as a </a:t>
            </a:r>
            <a:r>
              <a:rPr lang="en-US" dirty="0" smtClean="0"/>
              <a:t>questionnaire.</a:t>
            </a:r>
          </a:p>
          <a:p>
            <a:pPr marL="342900" indent="-342900" algn="just">
              <a:buFont typeface="Arial" panose="020B0604020202020204" pitchFamily="34" charset="0"/>
              <a:buChar char="•"/>
            </a:pPr>
            <a:r>
              <a:rPr lang="en-US" dirty="0" smtClean="0"/>
              <a:t>My team and I went for an advocacy visits to some  stakeholders of the selected local government explaining to them our aim and objectives.</a:t>
            </a:r>
          </a:p>
          <a:p>
            <a:pPr marL="342900" indent="-342900" algn="just">
              <a:buFont typeface="Arial" panose="020B0604020202020204" pitchFamily="34" charset="0"/>
              <a:buChar char="•"/>
            </a:pPr>
            <a:r>
              <a:rPr lang="en-US" dirty="0" smtClean="0"/>
              <a:t>It took my team and I four days to carry out the survey but we divided ourselves  into groups for the survey</a:t>
            </a:r>
          </a:p>
          <a:p>
            <a:pPr marL="342900" indent="-342900" algn="just">
              <a:buFont typeface="Arial" panose="020B0604020202020204" pitchFamily="34" charset="0"/>
              <a:buChar char="•"/>
            </a:pPr>
            <a:r>
              <a:rPr lang="en-US" dirty="0" smtClean="0"/>
              <a:t>My </a:t>
            </a:r>
            <a:r>
              <a:rPr lang="en-US" dirty="0" smtClean="0"/>
              <a:t>team and I visited </a:t>
            </a:r>
            <a:r>
              <a:rPr lang="en-US" dirty="0" err="1"/>
              <a:t>K</a:t>
            </a:r>
            <a:r>
              <a:rPr lang="en-US" dirty="0" err="1" smtClean="0"/>
              <a:t>afin</a:t>
            </a:r>
            <a:r>
              <a:rPr lang="en-US" dirty="0" smtClean="0"/>
              <a:t> </a:t>
            </a:r>
            <a:r>
              <a:rPr lang="en-US" dirty="0" err="1" smtClean="0"/>
              <a:t>hausa</a:t>
            </a:r>
            <a:r>
              <a:rPr lang="en-US" dirty="0" smtClean="0"/>
              <a:t>, </a:t>
            </a:r>
            <a:r>
              <a:rPr lang="en-US" dirty="0" err="1" smtClean="0"/>
              <a:t>B</a:t>
            </a:r>
            <a:r>
              <a:rPr lang="en-US" dirty="0" err="1" smtClean="0"/>
              <a:t>irnin</a:t>
            </a:r>
            <a:r>
              <a:rPr lang="en-US" dirty="0" smtClean="0"/>
              <a:t> kudu</a:t>
            </a:r>
            <a:r>
              <a:rPr lang="en-US" dirty="0" smtClean="0"/>
              <a:t>, </a:t>
            </a:r>
            <a:r>
              <a:rPr lang="en-US" dirty="0" err="1"/>
              <a:t>R</a:t>
            </a:r>
            <a:r>
              <a:rPr lang="en-US" dirty="0" err="1" smtClean="0"/>
              <a:t>ingim</a:t>
            </a:r>
            <a:r>
              <a:rPr lang="en-US" dirty="0" smtClean="0"/>
              <a:t>, </a:t>
            </a:r>
            <a:r>
              <a:rPr lang="en-US" dirty="0" err="1"/>
              <a:t>K</a:t>
            </a:r>
            <a:r>
              <a:rPr lang="en-US" dirty="0" err="1" smtClean="0"/>
              <a:t>iyawa</a:t>
            </a:r>
            <a:r>
              <a:rPr lang="en-US" dirty="0" smtClean="0"/>
              <a:t> </a:t>
            </a:r>
            <a:r>
              <a:rPr lang="en-US" dirty="0" smtClean="0"/>
              <a:t>and </a:t>
            </a:r>
            <a:r>
              <a:rPr lang="en-US" dirty="0" err="1"/>
              <a:t>K</a:t>
            </a:r>
            <a:r>
              <a:rPr lang="en-US" dirty="0" err="1" smtClean="0"/>
              <a:t>azaure</a:t>
            </a:r>
            <a:r>
              <a:rPr lang="en-US" dirty="0" smtClean="0"/>
              <a:t> </a:t>
            </a:r>
            <a:r>
              <a:rPr lang="en-US" dirty="0" smtClean="0"/>
              <a:t>for data </a:t>
            </a:r>
            <a:r>
              <a:rPr lang="en-US" dirty="0" smtClean="0"/>
              <a:t>collection.</a:t>
            </a:r>
            <a:endParaRPr lang="en-US" dirty="0"/>
          </a:p>
        </p:txBody>
      </p:sp>
    </p:spTree>
    <p:extLst>
      <p:ext uri="{BB962C8B-B14F-4D97-AF65-F5344CB8AC3E}">
        <p14:creationId xmlns:p14="http://schemas.microsoft.com/office/powerpoint/2010/main" val="399468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969" y="103983"/>
            <a:ext cx="9144000" cy="1120461"/>
          </a:xfrm>
        </p:spPr>
        <p:txBody>
          <a:bodyPr>
            <a:normAutofit/>
          </a:bodyPr>
          <a:lstStyle/>
          <a:p>
            <a:r>
              <a:rPr lang="en-US" sz="4400" b="1" dirty="0" smtClean="0"/>
              <a:t>RESULT AND INSIGHT</a:t>
            </a:r>
            <a:endParaRPr lang="en-US" sz="4400" b="1" dirty="0"/>
          </a:p>
        </p:txBody>
      </p:sp>
      <p:sp>
        <p:nvSpPr>
          <p:cNvPr id="3" name="Subtitle 2"/>
          <p:cNvSpPr>
            <a:spLocks noGrp="1"/>
          </p:cNvSpPr>
          <p:nvPr>
            <p:ph type="subTitle" idx="1"/>
          </p:nvPr>
        </p:nvSpPr>
        <p:spPr>
          <a:xfrm>
            <a:off x="811373" y="1519707"/>
            <a:ext cx="10294513" cy="5166843"/>
          </a:xfrm>
        </p:spPr>
        <p:txBody>
          <a:bodyPr/>
          <a:lstStyle/>
          <a:p>
            <a:r>
              <a:rPr lang="en-US" dirty="0" smtClean="0"/>
              <a:t> </a:t>
            </a:r>
            <a:endParaRPr lang="en-US" dirty="0"/>
          </a:p>
        </p:txBody>
      </p:sp>
      <p:sp>
        <p:nvSpPr>
          <p:cNvPr id="4" name="Title 1"/>
          <p:cNvSpPr txBox="1">
            <a:spLocks/>
          </p:cNvSpPr>
          <p:nvPr/>
        </p:nvSpPr>
        <p:spPr>
          <a:xfrm>
            <a:off x="1511122" y="1173879"/>
            <a:ext cx="9144000" cy="101130"/>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5" name="Subtitle 2"/>
          <p:cNvSpPr txBox="1">
            <a:spLocks/>
          </p:cNvSpPr>
          <p:nvPr/>
        </p:nvSpPr>
        <p:spPr>
          <a:xfrm>
            <a:off x="1652789" y="1386235"/>
            <a:ext cx="9144000" cy="45237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021599103"/>
              </p:ext>
            </p:extLst>
          </p:nvPr>
        </p:nvGraphicFramePr>
        <p:xfrm>
          <a:off x="114300" y="1293657"/>
          <a:ext cx="5736998" cy="263104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1285740548"/>
              </p:ext>
            </p:extLst>
          </p:nvPr>
        </p:nvGraphicFramePr>
        <p:xfrm>
          <a:off x="5851296" y="1317022"/>
          <a:ext cx="5551277" cy="25571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65435475"/>
              </p:ext>
            </p:extLst>
          </p:nvPr>
        </p:nvGraphicFramePr>
        <p:xfrm>
          <a:off x="114300" y="3924702"/>
          <a:ext cx="5736996" cy="27618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402887834"/>
              </p:ext>
            </p:extLst>
          </p:nvPr>
        </p:nvGraphicFramePr>
        <p:xfrm>
          <a:off x="5851297" y="3874138"/>
          <a:ext cx="5551276" cy="27886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2172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0063"/>
          </a:xfrm>
        </p:spPr>
        <p:txBody>
          <a:bodyPr>
            <a:normAutofit fontScale="90000"/>
          </a:bodyPr>
          <a:lstStyle/>
          <a:p>
            <a:pPr algn="ctr"/>
            <a:r>
              <a:rPr lang="en-US" b="1" dirty="0" smtClean="0"/>
              <a:t>RESULT AND INSIGHT CONTINUATION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7889" y="671513"/>
            <a:ext cx="5395912" cy="34290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7888" y="4100514"/>
            <a:ext cx="5395913" cy="275748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 y="671514"/>
            <a:ext cx="5800726" cy="3429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162" y="4100514"/>
            <a:ext cx="5800725" cy="2757485"/>
          </a:xfrm>
          <a:prstGeom prst="rect">
            <a:avLst/>
          </a:prstGeom>
        </p:spPr>
      </p:pic>
    </p:spTree>
    <p:extLst>
      <p:ext uri="{BB962C8B-B14F-4D97-AF65-F5344CB8AC3E}">
        <p14:creationId xmlns:p14="http://schemas.microsoft.com/office/powerpoint/2010/main" val="337803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816</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New</vt:lpstr>
      <vt:lpstr>Office Theme</vt:lpstr>
      <vt:lpstr> DETERMINANT OF FOOD INSECURITY AMONG FARMING HOUSEHOLD </vt:lpstr>
      <vt:lpstr>TABLE OF CONTENT</vt:lpstr>
      <vt:lpstr>INTRODUCTION</vt:lpstr>
      <vt:lpstr>AIMS AND OBJECTIVES </vt:lpstr>
      <vt:lpstr>ABOUT THE DATA SET</vt:lpstr>
      <vt:lpstr>ABOUT THE DATA</vt:lpstr>
      <vt:lpstr>METHODOLOGY</vt:lpstr>
      <vt:lpstr>RESULT AND INSIGHT</vt:lpstr>
      <vt:lpstr>RESULT AND INSIGHT CONTINUATION</vt:lpstr>
      <vt:lpstr>INTERPRETATION OF THE CHARTS ABOVE</vt:lpstr>
      <vt:lpstr>OBSERVATION</vt:lpstr>
      <vt:lpstr>PROBLEM SOLVING/RECOMMENDATION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REPORTM ON UNEMPLOYMENT AS A MAJOR SOURCE OF FOOD INSECURITY BY</dc:title>
  <dc:creator>Ethel</dc:creator>
  <cp:lastModifiedBy>Ethel</cp:lastModifiedBy>
  <cp:revision>93</cp:revision>
  <dcterms:created xsi:type="dcterms:W3CDTF">2024-03-25T09:36:02Z</dcterms:created>
  <dcterms:modified xsi:type="dcterms:W3CDTF">2024-03-25T21:42:50Z</dcterms:modified>
</cp:coreProperties>
</file>