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ona Kábelová" initials="IK" lastIdx="1" clrIdx="0">
    <p:extLst>
      <p:ext uri="{19B8F6BF-5375-455C-9EA6-DF929625EA0E}">
        <p15:presenceInfo xmlns:p15="http://schemas.microsoft.com/office/powerpoint/2012/main" userId="cdbb24d7165fc7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3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4687" autoAdjust="0"/>
  </p:normalViewPr>
  <p:slideViewPr>
    <p:cSldViewPr snapToGrid="0">
      <p:cViewPr varScale="1">
        <p:scale>
          <a:sx n="107" d="100"/>
          <a:sy n="107" d="100"/>
        </p:scale>
        <p:origin x="690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51EFD-FD9C-4B47-A37F-555051E25D16}" type="datetimeFigureOut">
              <a:rPr lang="cs-CZ" smtClean="0"/>
              <a:t>14.01.2023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2EE36-3407-4B2F-8F41-99E36944F84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59249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- </a:t>
            </a:r>
            <a:r>
              <a:rPr lang="cs-CZ" dirty="0" err="1"/>
              <a:t>Dakrnet</a:t>
            </a:r>
            <a:r>
              <a:rPr lang="cs-CZ" dirty="0"/>
              <a:t> je vlastně nejhlubší vrstva internetu, na které se nachází spousta nelegálního obsahu. Tvoří celkově asi 6% celého internetu</a:t>
            </a:r>
          </a:p>
          <a:p>
            <a:r>
              <a:rPr lang="cs-CZ" dirty="0"/>
              <a:t>- Je to překryvná síť internetu, ke které se dá dostat pouze se specifickými konfiguracemi, autorizací a softwarem jak už třeba TOR nebo </a:t>
            </a:r>
            <a:r>
              <a:rPr lang="cs-CZ" dirty="0" err="1"/>
              <a:t>Invisible</a:t>
            </a:r>
            <a:r>
              <a:rPr lang="cs-CZ" dirty="0"/>
              <a:t> Internet Projekt</a:t>
            </a:r>
          </a:p>
          <a:p>
            <a:r>
              <a:rPr lang="cs-CZ" dirty="0"/>
              <a:t>- </a:t>
            </a:r>
            <a:r>
              <a:rPr lang="cs-CZ" b="0" i="0" dirty="0">
                <a:solidFill>
                  <a:srgbClr val="232323"/>
                </a:solidFill>
                <a:effectLst/>
                <a:latin typeface="Helvetica" panose="020B0604020202020204" pitchFamily="34" charset="0"/>
              </a:rPr>
              <a:t>Každý uživatel na </a:t>
            </a:r>
            <a:r>
              <a:rPr lang="cs-CZ" b="0" i="0" dirty="0" err="1">
                <a:solidFill>
                  <a:srgbClr val="232323"/>
                </a:solidFill>
                <a:effectLst/>
                <a:latin typeface="Helvetica" panose="020B0604020202020204" pitchFamily="34" charset="0"/>
              </a:rPr>
              <a:t>Darknetu</a:t>
            </a:r>
            <a:r>
              <a:rPr lang="cs-CZ" b="0" i="0" dirty="0">
                <a:solidFill>
                  <a:srgbClr val="232323"/>
                </a:solidFill>
                <a:effectLst/>
                <a:latin typeface="Helvetica" panose="020B0604020202020204" pitchFamily="34" charset="0"/>
              </a:rPr>
              <a:t> je anonymní a také by měl být chráněn speciální šifrovací technologií, která uživatelská data přesměruje přes několik serverů, a proto je obtížné vystopovat konkrétního uživatele.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2EE36-3407-4B2F-8F41-99E36944F842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2658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- Původ termínu vznikl v roce 2002, kdy ho bezpečnostní inženýři Microsoftu použili v článku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Darknet</a:t>
            </a:r>
            <a:r>
              <a:rPr lang="cs-CZ" dirty="0"/>
              <a:t> and </a:t>
            </a:r>
            <a:r>
              <a:rPr lang="cs-CZ" dirty="0" err="1"/>
              <a:t>Future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Content</a:t>
            </a:r>
            <a:r>
              <a:rPr lang="cs-CZ" dirty="0"/>
              <a:t> </a:t>
            </a:r>
            <a:r>
              <a:rPr lang="cs-CZ" dirty="0" err="1"/>
              <a:t>Distribution</a:t>
            </a:r>
            <a:r>
              <a:rPr lang="cs-CZ" dirty="0"/>
              <a:t>. A v následujících letech ho definovali jako kolekci sítí a technologií sloužících ke sdílení digitálního obsahu.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-Termín</a:t>
            </a:r>
            <a:r>
              <a:rPr lang="cs-CZ" dirty="0">
                <a:effectLst/>
              </a:rPr>
              <a:t> “</a:t>
            </a:r>
            <a:r>
              <a:rPr lang="cs-CZ" dirty="0" err="1">
                <a:effectLst/>
              </a:rPr>
              <a:t>darknet</a:t>
            </a:r>
            <a:r>
              <a:rPr lang="cs-CZ" dirty="0">
                <a:effectLst/>
              </a:rPr>
              <a:t>” se začal používat roku 2009 v souvislosti s rozmachem nových peer-to-peer sítí jako Tor, </a:t>
            </a:r>
            <a:r>
              <a:rPr lang="cs-CZ" dirty="0" err="1">
                <a:effectLst/>
              </a:rPr>
              <a:t>Invisible</a:t>
            </a:r>
            <a:r>
              <a:rPr lang="cs-CZ" dirty="0">
                <a:effectLst/>
              </a:rPr>
              <a:t> Internet Projekt a </a:t>
            </a:r>
            <a:r>
              <a:rPr lang="cs-CZ" dirty="0" err="1">
                <a:effectLst/>
              </a:rPr>
              <a:t>Freenet</a:t>
            </a:r>
            <a:r>
              <a:rPr lang="cs-CZ" dirty="0">
                <a:effectLst/>
              </a:rPr>
              <a:t>.</a:t>
            </a:r>
            <a:endParaRPr lang="cs-CZ" dirty="0"/>
          </a:p>
          <a:p>
            <a:r>
              <a:rPr lang="cs-CZ" dirty="0"/>
              <a:t>které </a:t>
            </a:r>
            <a:r>
              <a:rPr lang="cs-CZ" dirty="0">
                <a:effectLst/>
              </a:rPr>
              <a:t>byly určeny k ochraně digitálních práv poskytováním bezpečnosti, anonymity nebo odolnosti proti cenzuře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2EE36-3407-4B2F-8F41-99E36944F842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3409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-</a:t>
            </a:r>
            <a:r>
              <a:rPr lang="cs-CZ" dirty="0" err="1"/>
              <a:t>Darknet</a:t>
            </a:r>
            <a:r>
              <a:rPr lang="cs-CZ" dirty="0"/>
              <a:t> je v podstatě zcela legální síť. Umožňuje lidem přístup k internetu a ke svobodným informacím s vyšší úrovní anonymity a bezpečnosti. To má však zvláštní význam například v zemích, které omezují nebo kontrolují přístup k internetu.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- Umožňuje také sdílení citlivých dokumentů nebo pro zkušenější a odborně zručné uživatele k tunelování připojení k domácí síti či jiné lokální síti, která nemá přidělenou veřejnou síť nebo nemá nastavení přesměrování portů.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- Ovšem vzhledu k tomu, že </a:t>
            </a:r>
            <a:r>
              <a:rPr lang="cs-CZ" dirty="0" err="1"/>
              <a:t>darknet</a:t>
            </a:r>
            <a:r>
              <a:rPr lang="cs-CZ" dirty="0"/>
              <a:t> nabízí anonymitu, nachází se na něm stránky s nelegálním obsahem.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0" i="0" u="non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*Síťové tunelování je technika používaná v počítačových sítích, která pro přenos jednoho nebo více </a:t>
            </a:r>
            <a:r>
              <a:rPr lang="cs-CZ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síťových spojení</a:t>
            </a:r>
            <a:r>
              <a:rPr lang="cs-CZ" b="0" i="0" u="non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používá jiné síťové spojení*</a:t>
            </a:r>
            <a:endParaRPr lang="cs-CZ" b="0" u="none" dirty="0">
              <a:solidFill>
                <a:schemeClr val="bg1"/>
              </a:solidFill>
            </a:endParaRP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2EE36-3407-4B2F-8F41-99E36944F842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3602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- </a:t>
            </a:r>
            <a:r>
              <a:rPr lang="cs-CZ" dirty="0">
                <a:solidFill>
                  <a:schemeClr val="bg1"/>
                </a:solidFill>
              </a:rPr>
              <a:t>Na </a:t>
            </a:r>
            <a:r>
              <a:rPr lang="cs-CZ" dirty="0" err="1">
                <a:solidFill>
                  <a:schemeClr val="bg1"/>
                </a:solidFill>
              </a:rPr>
              <a:t>darknetu</a:t>
            </a:r>
            <a:r>
              <a:rPr lang="cs-CZ" dirty="0">
                <a:solidFill>
                  <a:schemeClr val="bg1"/>
                </a:solidFill>
              </a:rPr>
              <a:t> jsou služby nabízeny podvodníky či lidmi pracujícími na hraně zákona.</a:t>
            </a:r>
            <a:r>
              <a:rPr lang="cs-CZ" b="0" i="0" dirty="0">
                <a:solidFill>
                  <a:srgbClr val="232323"/>
                </a:solidFill>
                <a:effectLst/>
                <a:latin typeface="Helvetica" panose="020B0604020202020204" pitchFamily="34" charset="0"/>
              </a:rPr>
              <a:t> Tito lidé nabízejí služby, které nemáte šanci za jiných okolností získat</a:t>
            </a:r>
          </a:p>
          <a:p>
            <a:r>
              <a:rPr lang="cs-CZ" b="0" i="0" dirty="0">
                <a:solidFill>
                  <a:srgbClr val="232323"/>
                </a:solidFill>
                <a:effectLst/>
                <a:latin typeface="Helvetica" panose="020B0604020202020204" pitchFamily="34" charset="0"/>
              </a:rPr>
              <a:t>- Nabízí se několik nelegálních aktivit j</a:t>
            </a:r>
            <a:r>
              <a:rPr lang="cs-CZ" dirty="0"/>
              <a:t>ako třeba obchod s drogami, zbraněmi, dětskou pornografií nebo třeba výrobou viru na zakázku. Ale nejsou výjimkou ani záběry týrání dětí, zajatců i zvířat.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2EE36-3407-4B2F-8F41-99E36944F842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0542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2EE36-3407-4B2F-8F41-99E36944F842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9044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2EE36-3407-4B2F-8F41-99E36944F842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5609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2EE36-3407-4B2F-8F41-99E36944F842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9261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2EE36-3407-4B2F-8F41-99E36944F842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4036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3497AC9-137C-4293-B07B-B01087182C33}" type="datetimeFigureOut">
              <a:rPr lang="cs-CZ" smtClean="0"/>
              <a:t>14.01.2023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C7250E3-856A-463C-AC3F-C39EB5C55D9B}" type="slidenum">
              <a:rPr lang="cs-CZ" smtClean="0"/>
              <a:t>‹#›</a:t>
            </a:fld>
            <a:endParaRPr lang="cs-CZ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9453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7AC9-137C-4293-B07B-B01087182C33}" type="datetimeFigureOut">
              <a:rPr lang="cs-CZ" smtClean="0"/>
              <a:t>14.01.2023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0E3-856A-463C-AC3F-C39EB5C55D9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259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7AC9-137C-4293-B07B-B01087182C33}" type="datetimeFigureOut">
              <a:rPr lang="cs-CZ" smtClean="0"/>
              <a:t>14.01.2023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0E3-856A-463C-AC3F-C39EB5C55D9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864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7AC9-137C-4293-B07B-B01087182C33}" type="datetimeFigureOut">
              <a:rPr lang="cs-CZ" smtClean="0"/>
              <a:t>14.01.2023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0E3-856A-463C-AC3F-C39EB5C55D9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388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7AC9-137C-4293-B07B-B01087182C33}" type="datetimeFigureOut">
              <a:rPr lang="cs-CZ" smtClean="0"/>
              <a:t>14.01.2023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0E3-856A-463C-AC3F-C39EB5C55D9B}" type="slidenum">
              <a:rPr lang="cs-CZ" smtClean="0"/>
              <a:t>‹#›</a:t>
            </a:fld>
            <a:endParaRPr lang="cs-CZ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818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7AC9-137C-4293-B07B-B01087182C33}" type="datetimeFigureOut">
              <a:rPr lang="cs-CZ" smtClean="0"/>
              <a:t>14.01.2023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0E3-856A-463C-AC3F-C39EB5C55D9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225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7AC9-137C-4293-B07B-B01087182C33}" type="datetimeFigureOut">
              <a:rPr lang="cs-CZ" smtClean="0"/>
              <a:t>14.01.2023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0E3-856A-463C-AC3F-C39EB5C55D9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807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7AC9-137C-4293-B07B-B01087182C33}" type="datetimeFigureOut">
              <a:rPr lang="cs-CZ" smtClean="0"/>
              <a:t>14.01.2023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0E3-856A-463C-AC3F-C39EB5C55D9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722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7AC9-137C-4293-B07B-B01087182C33}" type="datetimeFigureOut">
              <a:rPr lang="cs-CZ" smtClean="0"/>
              <a:t>14.01.2023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0E3-856A-463C-AC3F-C39EB5C55D9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646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7AC9-137C-4293-B07B-B01087182C33}" type="datetimeFigureOut">
              <a:rPr lang="cs-CZ" smtClean="0"/>
              <a:t>14.01.2023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0E3-856A-463C-AC3F-C39EB5C55D9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51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7AC9-137C-4293-B07B-B01087182C33}" type="datetimeFigureOut">
              <a:rPr lang="cs-CZ" smtClean="0"/>
              <a:t>14.01.2023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0E3-856A-463C-AC3F-C39EB5C55D9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313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3497AC9-137C-4293-B07B-B01087182C33}" type="datetimeFigureOut">
              <a:rPr lang="cs-CZ" smtClean="0"/>
              <a:t>14.01.2023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C7250E3-856A-463C-AC3F-C39EB5C55D9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032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8D4CD8-DAF7-A5D7-E4C3-DBA6076A4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822" y="520827"/>
            <a:ext cx="9418320" cy="4041648"/>
          </a:xfrm>
        </p:spPr>
        <p:txBody>
          <a:bodyPr>
            <a:normAutofit/>
          </a:bodyPr>
          <a:lstStyle/>
          <a:p>
            <a:r>
              <a:rPr lang="cs-CZ" sz="7000" b="1" dirty="0" err="1">
                <a:latin typeface="70"/>
                <a:cs typeface="Arial" panose="020B0604020202020204" pitchFamily="34" charset="0"/>
              </a:rPr>
              <a:t>Darknet</a:t>
            </a:r>
            <a:r>
              <a:rPr lang="cs-CZ" sz="7000" b="1" dirty="0">
                <a:latin typeface="70"/>
                <a:cs typeface="Arial" panose="020B0604020202020204" pitchFamily="34" charset="0"/>
              </a:rPr>
              <a:t> a Tor browser</a:t>
            </a:r>
            <a:br>
              <a:rPr lang="cs-CZ" dirty="0"/>
            </a:br>
            <a:br>
              <a:rPr lang="cs-CZ" dirty="0"/>
            </a:br>
            <a:endParaRPr lang="cs-CZ" dirty="0"/>
          </a:p>
        </p:txBody>
      </p:sp>
      <p:pic>
        <p:nvPicPr>
          <p:cNvPr id="1026" name="Picture 2" descr="Tor (network) - Wikipedia">
            <a:extLst>
              <a:ext uri="{FF2B5EF4-FFF2-40B4-BE49-F238E27FC236}">
                <a16:creationId xmlns:a16="http://schemas.microsoft.com/office/drawing/2014/main" id="{BA59BE7D-3DB6-BB90-061F-33543255D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9" y="3771900"/>
            <a:ext cx="3405188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45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897062-1212-022A-440E-900D1C43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B3D2060-24D2-5616-610A-591BEF9C8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6635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13B934-CDD1-08C8-1830-123A71AC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15B72A6-8CED-73D7-3FF6-C87CBB56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4731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2AEFAE-8582-FD1A-EA94-B7E9083CE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E249EE-E8C0-95D1-BB7D-D97EAB4D2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9467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E2B774-D6E7-748A-C03E-BA5720839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1D1677-7DFA-6C39-E8A4-63316C962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3469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6EF702-693A-2BF8-F2BF-3843C3930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898EB73-A083-5E59-5343-0980702E1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1281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754F9A-7B55-2FA7-16A7-08D88502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098A519-67B7-7960-4A5D-350CAC0C3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1364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8BD7CF-4D81-0C04-A457-160FC0A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F30B2FB-82D8-C6A7-6456-17D73C616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3696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A4D79E-4154-FF2F-8D72-54264B01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F9B90C8-F461-55B5-27A9-348EED504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4091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2E7EBB-F8C5-272B-1865-58935B9C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6DC693-F374-FA6E-25BF-6CCFFC504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8384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E6816C-9EA3-8FC7-CA0E-D30B44AF4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C08540-3843-B975-2F5A-DD1F6FB5C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009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Darknet Market Brings Billions Of Revenues In Crypto World, Finds Study">
            <a:extLst>
              <a:ext uri="{FF2B5EF4-FFF2-40B4-BE49-F238E27FC236}">
                <a16:creationId xmlns:a16="http://schemas.microsoft.com/office/drawing/2014/main" id="{83C2D2FB-858C-95A6-0075-2715E6D42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30841" y="-215151"/>
            <a:ext cx="17826252" cy="841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7C26962-BFE1-C39E-ADD4-D9A2CE4DB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0" y="365760"/>
            <a:ext cx="9692640" cy="1325562"/>
          </a:xfrm>
        </p:spPr>
        <p:txBody>
          <a:bodyPr>
            <a:normAutofit/>
          </a:bodyPr>
          <a:lstStyle/>
          <a:p>
            <a:r>
              <a:rPr lang="cs-CZ" sz="8000" dirty="0" err="1">
                <a:solidFill>
                  <a:schemeClr val="bg1"/>
                </a:solidFill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Darknet</a:t>
            </a:r>
            <a:endParaRPr lang="cs-CZ" sz="8000" dirty="0">
              <a:solidFill>
                <a:schemeClr val="bg1"/>
              </a:solidFill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270A74B-F9C3-395A-7C50-B4129779A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70" y="1691322"/>
            <a:ext cx="9130636" cy="5045673"/>
          </a:xfrm>
        </p:spPr>
        <p:txBody>
          <a:bodyPr/>
          <a:lstStyle/>
          <a:p>
            <a:r>
              <a:rPr lang="cs-CZ" dirty="0" err="1">
                <a:solidFill>
                  <a:schemeClr val="bg1"/>
                </a:solidFill>
              </a:rPr>
              <a:t>Darknet</a:t>
            </a:r>
            <a:r>
              <a:rPr lang="cs-CZ" dirty="0">
                <a:solidFill>
                  <a:schemeClr val="bg1"/>
                </a:solidFill>
              </a:rPr>
              <a:t> je nejhlubší vrstva internetu, na které se nachází spousta nelegálního obsahu.</a:t>
            </a:r>
          </a:p>
          <a:p>
            <a:r>
              <a:rPr lang="cs-CZ" dirty="0">
                <a:solidFill>
                  <a:schemeClr val="bg1"/>
                </a:solidFill>
              </a:rPr>
              <a:t>Je to překryvná síť v rámci internetu, ke které se dá přistoupit pouze se specifickými konfiguracemi, autorizací a softwarem.</a:t>
            </a:r>
          </a:p>
          <a:p>
            <a:r>
              <a:rPr lang="cs-CZ" dirty="0">
                <a:solidFill>
                  <a:schemeClr val="bg1"/>
                </a:solidFill>
              </a:rPr>
              <a:t>Každý uživatel na </a:t>
            </a:r>
            <a:r>
              <a:rPr lang="cs-CZ" dirty="0" err="1">
                <a:solidFill>
                  <a:schemeClr val="bg1"/>
                </a:solidFill>
              </a:rPr>
              <a:t>Darknetu</a:t>
            </a:r>
            <a:r>
              <a:rPr lang="cs-CZ" dirty="0">
                <a:solidFill>
                  <a:schemeClr val="bg1"/>
                </a:solidFill>
              </a:rPr>
              <a:t> je anonymní a také chráněn speciální šifrovací technologií.</a:t>
            </a:r>
          </a:p>
          <a:p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8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842D35-4042-AF02-FFBA-A58169F9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94A3AA4-D3C2-7105-5D7F-BEAFA100D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6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lluminating the Dark Web - Scientific American">
            <a:extLst>
              <a:ext uri="{FF2B5EF4-FFF2-40B4-BE49-F238E27FC236}">
                <a16:creationId xmlns:a16="http://schemas.microsoft.com/office/drawing/2014/main" id="{973D7851-5854-BC65-6404-7992289AD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B18A9C89-9299-3ABB-F5A8-22D83049D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Historie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8BFF7D1-AB6F-EBC3-F011-D79715299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Původ termínu vznikl v roce 2002, kdy ho bezpečnostní inženýři Microsoftu použili v článku </a:t>
            </a:r>
            <a:r>
              <a:rPr lang="cs-CZ" dirty="0" err="1">
                <a:solidFill>
                  <a:schemeClr val="bg1"/>
                </a:solidFill>
              </a:rPr>
              <a:t>The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Darknet</a:t>
            </a:r>
            <a:r>
              <a:rPr lang="cs-CZ" dirty="0">
                <a:solidFill>
                  <a:schemeClr val="bg1"/>
                </a:solidFill>
              </a:rPr>
              <a:t> and </a:t>
            </a:r>
            <a:r>
              <a:rPr lang="cs-CZ" dirty="0" err="1">
                <a:solidFill>
                  <a:schemeClr val="bg1"/>
                </a:solidFill>
              </a:rPr>
              <a:t>Future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of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Content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Distribution</a:t>
            </a:r>
            <a:r>
              <a:rPr lang="cs-CZ" dirty="0">
                <a:solidFill>
                  <a:schemeClr val="bg1"/>
                </a:solidFill>
              </a:rPr>
              <a:t>.</a:t>
            </a:r>
          </a:p>
          <a:p>
            <a:r>
              <a:rPr lang="cs-CZ" dirty="0">
                <a:solidFill>
                  <a:schemeClr val="bg1"/>
                </a:solidFill>
              </a:rPr>
              <a:t>Termín</a:t>
            </a:r>
            <a:r>
              <a:rPr lang="cs-CZ" dirty="0">
                <a:solidFill>
                  <a:schemeClr val="bg1"/>
                </a:solidFill>
                <a:effectLst/>
              </a:rPr>
              <a:t> “</a:t>
            </a:r>
            <a:r>
              <a:rPr lang="cs-CZ" dirty="0" err="1">
                <a:solidFill>
                  <a:schemeClr val="bg1"/>
                </a:solidFill>
                <a:effectLst/>
              </a:rPr>
              <a:t>darknet</a:t>
            </a:r>
            <a:r>
              <a:rPr lang="cs-CZ" dirty="0">
                <a:solidFill>
                  <a:schemeClr val="bg1"/>
                </a:solidFill>
                <a:effectLst/>
              </a:rPr>
              <a:t>” se začal používat roku 2009 v souvislosti s rozmachem nových peer-to-peer sítí jako Tor, </a:t>
            </a:r>
            <a:r>
              <a:rPr lang="cs-CZ" dirty="0" err="1">
                <a:solidFill>
                  <a:schemeClr val="bg1"/>
                </a:solidFill>
                <a:effectLst/>
              </a:rPr>
              <a:t>Invisible</a:t>
            </a:r>
            <a:r>
              <a:rPr lang="cs-CZ" dirty="0">
                <a:solidFill>
                  <a:schemeClr val="bg1"/>
                </a:solidFill>
                <a:effectLst/>
              </a:rPr>
              <a:t> Internet Projekt a </a:t>
            </a:r>
            <a:r>
              <a:rPr lang="cs-CZ" dirty="0" err="1">
                <a:solidFill>
                  <a:schemeClr val="bg1"/>
                </a:solidFill>
                <a:effectLst/>
              </a:rPr>
              <a:t>Freenet</a:t>
            </a:r>
            <a:r>
              <a:rPr lang="cs-CZ" dirty="0">
                <a:effectLst/>
              </a:rPr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3378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s the Dark Web Dangerous? What you need to know">
            <a:extLst>
              <a:ext uri="{FF2B5EF4-FFF2-40B4-BE49-F238E27FC236}">
                <a16:creationId xmlns:a16="http://schemas.microsoft.com/office/drawing/2014/main" id="{30275FF7-7A77-7CFD-49F6-D1B33F3BD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304008" cy="942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9600681-E084-EB9F-4202-B7CA0108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Legalita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C331E46-7277-86EB-8271-6771CA830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>
                <a:solidFill>
                  <a:schemeClr val="bg1"/>
                </a:solidFill>
              </a:rPr>
              <a:t>Darknet</a:t>
            </a:r>
            <a:r>
              <a:rPr lang="cs-CZ" dirty="0">
                <a:solidFill>
                  <a:schemeClr val="bg1"/>
                </a:solidFill>
              </a:rPr>
              <a:t> je v podstatě zcela legální síť. Umožňuje lidem přístup k internetu a ke svobodným informacím s vyšší úrovní anonymity a bezpečnosti.</a:t>
            </a:r>
          </a:p>
          <a:p>
            <a:r>
              <a:rPr lang="cs-CZ" dirty="0">
                <a:solidFill>
                  <a:schemeClr val="bg1"/>
                </a:solidFill>
              </a:rPr>
              <a:t>Umožňuje také sdílení citlivých dokumentů nebo pro zkušenější a odborně zručné uživatele k tunelování připojení k domácí síti či jiné lokální síti.</a:t>
            </a:r>
          </a:p>
          <a:p>
            <a:r>
              <a:rPr lang="cs-CZ" dirty="0">
                <a:solidFill>
                  <a:schemeClr val="bg1"/>
                </a:solidFill>
              </a:rPr>
              <a:t>Ovšem vzhledu k tomu, že </a:t>
            </a:r>
            <a:r>
              <a:rPr lang="cs-CZ" dirty="0" err="1">
                <a:solidFill>
                  <a:schemeClr val="bg1"/>
                </a:solidFill>
              </a:rPr>
              <a:t>darknet</a:t>
            </a:r>
            <a:r>
              <a:rPr lang="cs-CZ" dirty="0">
                <a:solidFill>
                  <a:schemeClr val="bg1"/>
                </a:solidFill>
              </a:rPr>
              <a:t> nabízí anonymitu, nachází se na něm stránky s nelegálním obsahem.</a:t>
            </a:r>
          </a:p>
        </p:txBody>
      </p:sp>
    </p:spTree>
    <p:extLst>
      <p:ext uri="{BB962C8B-B14F-4D97-AF65-F5344CB8AC3E}">
        <p14:creationId xmlns:p14="http://schemas.microsoft.com/office/powerpoint/2010/main" val="103467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at Is Dark Web Monitoring? - Experian">
            <a:extLst>
              <a:ext uri="{FF2B5EF4-FFF2-40B4-BE49-F238E27FC236}">
                <a16:creationId xmlns:a16="http://schemas.microsoft.com/office/drawing/2014/main" id="{7252D82C-2252-5DDF-884B-1CF6EDD3D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9675"/>
                    </a14:imgEffect>
                    <a14:imgEffect>
                      <a14:saturation sat="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6317" y="0"/>
            <a:ext cx="13318999" cy="791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5B947D7-2F3D-6621-D3FF-4B3543FF8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78" y="410583"/>
            <a:ext cx="9692640" cy="1325562"/>
          </a:xfrm>
        </p:spPr>
        <p:txBody>
          <a:bodyPr/>
          <a:lstStyle/>
          <a:p>
            <a:r>
              <a:rPr lang="cs-CZ" b="1" dirty="0">
                <a:solidFill>
                  <a:schemeClr val="bg1"/>
                </a:solidFill>
              </a:rPr>
              <a:t>Nelegální aktivity na </a:t>
            </a:r>
            <a:r>
              <a:rPr lang="cs-CZ" b="1" dirty="0" err="1">
                <a:solidFill>
                  <a:schemeClr val="bg1"/>
                </a:solidFill>
              </a:rPr>
              <a:t>Darknetu</a:t>
            </a:r>
            <a:endParaRPr lang="cs-CZ" b="1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4CA9AA-2900-7789-27EE-6C11F5353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3" y="1801905"/>
            <a:ext cx="7487682" cy="4351337"/>
          </a:xfrm>
        </p:spPr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Na </a:t>
            </a:r>
            <a:r>
              <a:rPr lang="cs-CZ" dirty="0" err="1">
                <a:solidFill>
                  <a:schemeClr val="bg1"/>
                </a:solidFill>
              </a:rPr>
              <a:t>darknetu</a:t>
            </a:r>
            <a:r>
              <a:rPr lang="cs-CZ" dirty="0">
                <a:solidFill>
                  <a:schemeClr val="bg1"/>
                </a:solidFill>
              </a:rPr>
              <a:t> jsou služby nabízeny podvodníky či lidmi pracujícími na hraně zákona.</a:t>
            </a:r>
          </a:p>
          <a:p>
            <a:r>
              <a:rPr lang="cs-CZ" dirty="0">
                <a:solidFill>
                  <a:schemeClr val="bg1"/>
                </a:solidFill>
              </a:rPr>
              <a:t>Nabízí se několik nelegálních aktivit.</a:t>
            </a:r>
          </a:p>
        </p:txBody>
      </p:sp>
    </p:spTree>
    <p:extLst>
      <p:ext uri="{BB962C8B-B14F-4D97-AF65-F5344CB8AC3E}">
        <p14:creationId xmlns:p14="http://schemas.microsoft.com/office/powerpoint/2010/main" val="182320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316784-2A77-8B9B-79ED-5AC7B174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D261B2-215C-494E-9556-F73A90229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0752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54C022-B76E-799B-4C14-1026E19A3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2857C58-CB88-82DA-76F9-EFCF8CE5D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2301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162563-DB1E-83E0-A84A-BBF99509A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B9D11AC-C9C0-7580-D3D0-EB255AB38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3019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17165C-BE17-49F8-B9C8-71D1B61A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FCF1662-60E3-533E-4559-FE7187C2B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3831386"/>
      </p:ext>
    </p:extLst>
  </p:cSld>
  <p:clrMapOvr>
    <a:masterClrMapping/>
  </p:clrMapOvr>
</p:sld>
</file>

<file path=ppt/theme/theme1.xml><?xml version="1.0" encoding="utf-8"?>
<a:theme xmlns:a="http://schemas.openxmlformats.org/drawingml/2006/main" name="Pohled">
  <a:themeElements>
    <a:clrScheme name="Pohled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Pohled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ohled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TM03457515[[fn=Pohled]]</Template>
  <TotalTime>134</TotalTime>
  <Words>550</Words>
  <Application>Microsoft Office PowerPoint</Application>
  <PresentationFormat>Širokoúhlá obrazovka</PresentationFormat>
  <Paragraphs>35</Paragraphs>
  <Slides>20</Slides>
  <Notes>8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7" baseType="lpstr">
      <vt:lpstr>70</vt:lpstr>
      <vt:lpstr>Arial</vt:lpstr>
      <vt:lpstr>Calibri</vt:lpstr>
      <vt:lpstr>Century Schoolbook</vt:lpstr>
      <vt:lpstr>Helvetica</vt:lpstr>
      <vt:lpstr>Wingdings 2</vt:lpstr>
      <vt:lpstr>Pohled</vt:lpstr>
      <vt:lpstr>Darknet a Tor browser  </vt:lpstr>
      <vt:lpstr>Darknet</vt:lpstr>
      <vt:lpstr>Historie</vt:lpstr>
      <vt:lpstr>Legalita</vt:lpstr>
      <vt:lpstr>Nelegální aktivity na Darknetu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Ilona Kábelová</dc:creator>
  <cp:lastModifiedBy>Ilona Kábelová</cp:lastModifiedBy>
  <cp:revision>3</cp:revision>
  <dcterms:created xsi:type="dcterms:W3CDTF">2023-01-09T18:14:33Z</dcterms:created>
  <dcterms:modified xsi:type="dcterms:W3CDTF">2023-01-14T09:48:20Z</dcterms:modified>
</cp:coreProperties>
</file>