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81" r:id="rId12"/>
    <p:sldId id="282" r:id="rId13"/>
    <p:sldId id="266" r:id="rId14"/>
    <p:sldId id="283" r:id="rId15"/>
    <p:sldId id="284" r:id="rId16"/>
    <p:sldId id="285" r:id="rId17"/>
    <p:sldId id="286" r:id="rId18"/>
    <p:sldId id="268" r:id="rId19"/>
    <p:sldId id="267" r:id="rId20"/>
    <p:sldId id="269" r:id="rId21"/>
    <p:sldId id="294" r:id="rId22"/>
    <p:sldId id="295" r:id="rId23"/>
    <p:sldId id="296" r:id="rId24"/>
    <p:sldId id="297" r:id="rId25"/>
    <p:sldId id="298" r:id="rId26"/>
    <p:sldId id="270" r:id="rId27"/>
    <p:sldId id="271" r:id="rId28"/>
    <p:sldId id="272" r:id="rId29"/>
    <p:sldId id="288" r:id="rId30"/>
    <p:sldId id="289" r:id="rId31"/>
    <p:sldId id="290" r:id="rId32"/>
    <p:sldId id="291" r:id="rId33"/>
    <p:sldId id="292" r:id="rId34"/>
    <p:sldId id="293" r:id="rId35"/>
    <p:sldId id="273" r:id="rId36"/>
    <p:sldId id="274" r:id="rId37"/>
    <p:sldId id="275" r:id="rId38"/>
    <p:sldId id="276" r:id="rId39"/>
    <p:sldId id="299" r:id="rId40"/>
    <p:sldId id="278" r:id="rId41"/>
    <p:sldId id="277" r:id="rId42"/>
    <p:sldId id="287" r:id="rId43"/>
    <p:sldId id="279" r:id="rId44"/>
    <p:sldId id="280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0" y="67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D64D-E3A9-4206-8CBD-5C4AB4C538E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48EE8-86BC-48D9-A9C2-51263CBE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376FB33-FD71-4E34-97ED-42E266BF3C3F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766928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FB9-016E-440E-ABEE-DF8D524F84FD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0074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6A11-291A-44D8-8400-54F415F7309C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4728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90B-76A7-4950-8464-703F7D855BD4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46710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C9A-3F3B-42BB-A952-7641512B0EA9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295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C1B-8840-486D-A38C-329418A6941C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800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B0E-F4A1-464C-82C6-1E4E76CE26DC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6224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A17C-6423-4051-AD83-51C7894FF7D3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9410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9795-B7CE-4E9B-B488-7B476F5FF790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8016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A5F-4286-4C65-AA1A-63907E5C87B9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563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E90C-67C4-45D1-8ED8-265B625C31D2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769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3A58-5011-4E78-908F-C56DFEF640A4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9572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E983-A836-44A4-B2DE-C78FEF9571ED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219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C8C-9A09-4B39-ADD2-FD76B61A99D1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0214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EA01-617D-4DE3-9F61-3B1782C9128E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97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C67A-FE03-4F1C-8EFF-1F6E01C16227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268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06E5-DE1B-4578-8466-84F845685057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922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31F2-448C-48F1-8667-A484B1872BF1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396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E93A-F5E7-4680-8F40-AE18FA87EAE6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07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0"/>
            <a:ext cx="11979952" cy="66440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3" name="Rectangle 12"/>
          <p:cNvSpPr/>
          <p:nvPr/>
        </p:nvSpPr>
        <p:spPr>
          <a:xfrm>
            <a:off x="1" y="5600215"/>
            <a:ext cx="1170651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593FFA0-7C68-457E-9446-7DF6A396150C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F96A4CF-DBDD-4A15-BAE3-F14E5A6D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B4F7-E803-AE3C-D250-254FD8D68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5926" y="1241390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Hotel Reservation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2B32-1FC4-7450-70D4-27EB92C42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218406" y="4651104"/>
            <a:ext cx="9755187" cy="5503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</a:t>
            </a:r>
          </a:p>
          <a:p>
            <a:r>
              <a:rPr lang="en-US" dirty="0">
                <a:solidFill>
                  <a:schemeClr val="bg1"/>
                </a:solidFill>
              </a:rPr>
              <a:t>Md. Mehedi Hasan</a:t>
            </a:r>
          </a:p>
        </p:txBody>
      </p:sp>
    </p:spTree>
    <p:extLst>
      <p:ext uri="{BB962C8B-B14F-4D97-AF65-F5344CB8AC3E}">
        <p14:creationId xmlns:p14="http://schemas.microsoft.com/office/powerpoint/2010/main" val="93528060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8E81-ECCA-D5FA-ABE1-8D41F6ED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 (Technical)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491F-3A7A-B5E2-4E90-08E692F8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cap="none" dirty="0"/>
              <a:t>MERN Stack: </a:t>
            </a:r>
            <a:r>
              <a:rPr lang="en-US" sz="2400" cap="none" dirty="0"/>
              <a:t>Robust, Scalable, And Widely Adopted For Web Development.</a:t>
            </a:r>
          </a:p>
          <a:p>
            <a:r>
              <a:rPr lang="en-US" sz="2400" b="1" cap="none" dirty="0"/>
              <a:t>Cloud Deployment: </a:t>
            </a:r>
            <a:r>
              <a:rPr lang="en-US" sz="2400" cap="none" dirty="0"/>
              <a:t>Can Be Hosted On Platforms Like Aws, Ensuring Reliability.</a:t>
            </a:r>
          </a:p>
          <a:p>
            <a:r>
              <a:rPr lang="en-US" sz="2400" b="1" cap="none" dirty="0"/>
              <a:t>Database Scalability: </a:t>
            </a:r>
            <a:r>
              <a:rPr lang="en-US" sz="2400" cap="none" dirty="0" err="1"/>
              <a:t>Mongodb</a:t>
            </a:r>
            <a:r>
              <a:rPr lang="en-US" sz="2400" cap="none" dirty="0"/>
              <a:t> Supports High-volume Data Handling.</a:t>
            </a:r>
          </a:p>
          <a:p>
            <a:r>
              <a:rPr lang="en-US" sz="2400" b="1" cap="none" dirty="0"/>
              <a:t>Role-based Security: </a:t>
            </a:r>
            <a:r>
              <a:rPr lang="en-US" sz="2400" cap="none" dirty="0"/>
              <a:t>Secure User Authentication And Access Control.</a:t>
            </a:r>
          </a:p>
          <a:p>
            <a:r>
              <a:rPr lang="en-US" sz="2400" b="1" cap="none" dirty="0"/>
              <a:t>Responsive Design: </a:t>
            </a:r>
            <a:r>
              <a:rPr lang="en-US" sz="2400" cap="none" dirty="0"/>
              <a:t>Tailwind </a:t>
            </a:r>
            <a:r>
              <a:rPr lang="en-US" sz="2400" cap="none" dirty="0" err="1"/>
              <a:t>Css</a:t>
            </a:r>
            <a:r>
              <a:rPr lang="en-US" sz="2400" cap="none" dirty="0"/>
              <a:t> Ensures Compatibility Across Devices.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52871-B568-B811-190A-693AAF19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17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8E81-ECCA-D5FA-ABE1-8D41F6ED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 (economical)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491F-3A7A-B5E2-4E90-08E692F8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cap="none" dirty="0"/>
              <a:t>Low Development Cost: </a:t>
            </a:r>
            <a:r>
              <a:rPr lang="en-GB" sz="2400" cap="none" dirty="0"/>
              <a:t>Open-source MERN Stack Minimizes Software Costs.</a:t>
            </a:r>
          </a:p>
          <a:p>
            <a:r>
              <a:rPr lang="en-GB" sz="2400" b="1" cap="none" dirty="0"/>
              <a:t>Reduced Operational Costs: </a:t>
            </a:r>
            <a:r>
              <a:rPr lang="en-GB" sz="2400" cap="none" dirty="0"/>
              <a:t>Automates Processes, Lowering Staff Workload.</a:t>
            </a:r>
          </a:p>
          <a:p>
            <a:r>
              <a:rPr lang="en-GB" sz="2400" b="1" cap="none" dirty="0"/>
              <a:t>Scalability: </a:t>
            </a:r>
            <a:r>
              <a:rPr lang="en-GB" sz="2400" cap="none" dirty="0"/>
              <a:t>Can Scale With Business Growth Without Major Reinvestment.</a:t>
            </a:r>
          </a:p>
          <a:p>
            <a:r>
              <a:rPr lang="en-GB" sz="2400" b="1" cap="none" dirty="0"/>
              <a:t>Minimal Maintenance: </a:t>
            </a:r>
            <a:r>
              <a:rPr lang="en-GB" sz="2400" cap="none" dirty="0"/>
              <a:t>Modern Tech Stack Requires Less Ongoing Maintenance.</a:t>
            </a:r>
          </a:p>
          <a:p>
            <a:r>
              <a:rPr lang="en-GB" sz="2400" b="1" cap="none" dirty="0"/>
              <a:t>Increased Revenue: </a:t>
            </a:r>
            <a:r>
              <a:rPr lang="en-GB" sz="2400" cap="none" dirty="0"/>
              <a:t>Improves Booking Efficiency, Leading To Higher Occupancy Rates.</a:t>
            </a:r>
            <a:endParaRPr lang="en-US" sz="24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C2E0A-24DF-8116-5266-6EE06A6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4663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8E81-ECCA-D5FA-ABE1-8D41F6ED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 (Operational)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491F-3A7A-B5E2-4E90-08E692F8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cap="none" dirty="0"/>
              <a:t>User-friendly: </a:t>
            </a:r>
            <a:r>
              <a:rPr lang="en-GB" sz="2200" cap="none" dirty="0"/>
              <a:t>Easy For Guests And Staff To Navigate And Use.</a:t>
            </a:r>
          </a:p>
          <a:p>
            <a:r>
              <a:rPr lang="en-GB" sz="2200" b="1" cap="none" dirty="0"/>
              <a:t>Real-time Processing: </a:t>
            </a:r>
            <a:r>
              <a:rPr lang="en-GB" sz="2200" cap="none" dirty="0"/>
              <a:t>Instant Room Booking And Payment Updates.</a:t>
            </a:r>
          </a:p>
          <a:p>
            <a:r>
              <a:rPr lang="en-GB" sz="2200" b="1" cap="none" dirty="0"/>
              <a:t>Customizable: </a:t>
            </a:r>
            <a:r>
              <a:rPr lang="en-GB" sz="2200" cap="none" dirty="0"/>
              <a:t>Adaptable To Changing Hotel Needs And Business Rules.</a:t>
            </a:r>
          </a:p>
          <a:p>
            <a:r>
              <a:rPr lang="en-GB" sz="2200" b="1" cap="none" dirty="0"/>
              <a:t>Efficient Management: </a:t>
            </a:r>
            <a:r>
              <a:rPr lang="en-GB" sz="2200" cap="none" dirty="0"/>
              <a:t>Simplifies Admin Tasks With Automated Workflows.</a:t>
            </a:r>
          </a:p>
          <a:p>
            <a:r>
              <a:rPr lang="en-GB" sz="2200" b="1" cap="none" dirty="0"/>
              <a:t>Customer Satisfaction: </a:t>
            </a:r>
            <a:r>
              <a:rPr lang="en-GB" sz="2200" cap="none" dirty="0"/>
              <a:t>Enhances Guest Experience With Seamless Interaction.</a:t>
            </a:r>
            <a:endParaRPr lang="en-US" sz="22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04E1B-58C6-EEC1-B5A5-787187CA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32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4170-4F7D-B2EB-A398-AC99300D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0A73-48B1-9529-B932-76A48C5C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User Requirement</a:t>
            </a:r>
          </a:p>
          <a:p>
            <a:r>
              <a:rPr lang="en-US" sz="3200" cap="none" dirty="0"/>
              <a:t>System Requirement</a:t>
            </a:r>
          </a:p>
          <a:p>
            <a:r>
              <a:rPr lang="en-US" sz="3200" cap="none" dirty="0"/>
              <a:t>Functional Requirement</a:t>
            </a:r>
          </a:p>
          <a:p>
            <a:r>
              <a:rPr lang="en-US" sz="3200" cap="none" dirty="0"/>
              <a:t>Non-functional Requirement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1A5B1-0CCE-B608-C03B-729EC2F6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798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721B-C323-EB30-E5BB-15B4A690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5200-6D57-6E51-D6FB-63479779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cap="none" dirty="0"/>
              <a:t>Account Management: </a:t>
            </a:r>
            <a:r>
              <a:rPr lang="en-GB" sz="2400" cap="none" dirty="0"/>
              <a:t>Users Need To Register, Log In, And Manage Their Profiles.</a:t>
            </a:r>
          </a:p>
          <a:p>
            <a:r>
              <a:rPr lang="en-GB" sz="2400" b="1" cap="none" dirty="0"/>
              <a:t>Room Booking: </a:t>
            </a:r>
            <a:r>
              <a:rPr lang="en-GB" sz="2400" cap="none" dirty="0"/>
              <a:t>Users Should Be Able To Search, Filter, And Book Rooms.</a:t>
            </a:r>
          </a:p>
          <a:p>
            <a:r>
              <a:rPr lang="en-GB" sz="2400" b="1" cap="none" dirty="0"/>
              <a:t>Payment Processing: </a:t>
            </a:r>
            <a:r>
              <a:rPr lang="en-GB" sz="2400" cap="none" dirty="0"/>
              <a:t>Users Must Provide Payment Information For Bookings.</a:t>
            </a:r>
          </a:p>
          <a:p>
            <a:r>
              <a:rPr lang="en-GB" sz="2400" b="1" cap="none" dirty="0"/>
              <a:t>Booking History: </a:t>
            </a:r>
            <a:r>
              <a:rPr lang="en-GB" sz="2400" cap="none" dirty="0"/>
              <a:t>Users Should Have Access To Their Past Booking Details.</a:t>
            </a:r>
            <a:endParaRPr lang="en-US" sz="24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16E1A-5966-1492-11E0-7C006FE9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491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721B-C323-EB30-E5BB-15B4A690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5200-6D57-6E51-D6FB-63479779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cap="none" dirty="0"/>
              <a:t>Database: </a:t>
            </a:r>
            <a:r>
              <a:rPr lang="en-GB" sz="2400" cap="none" dirty="0"/>
              <a:t>The System Should Store User, Room, Booking, And Payment Data.</a:t>
            </a:r>
          </a:p>
          <a:p>
            <a:r>
              <a:rPr lang="en-GB" sz="2400" b="1" cap="none" dirty="0"/>
              <a:t>Role-based Access: </a:t>
            </a:r>
            <a:r>
              <a:rPr lang="en-GB" sz="2400" cap="none" dirty="0"/>
              <a:t>Different User Roles (Admin, Receptionist, User) With Specific Permissions.</a:t>
            </a:r>
          </a:p>
          <a:p>
            <a:r>
              <a:rPr lang="en-GB" sz="2400" b="1" cap="none" dirty="0"/>
              <a:t>Room Availability: </a:t>
            </a:r>
            <a:r>
              <a:rPr lang="en-GB" sz="2400" cap="none" dirty="0"/>
              <a:t>System Should Handle Real-time Updates Of Room Availability.</a:t>
            </a:r>
          </a:p>
          <a:p>
            <a:r>
              <a:rPr lang="en-GB" sz="2400" b="1" cap="none" dirty="0"/>
              <a:t>Backup &amp; Recovery: </a:t>
            </a:r>
            <a:r>
              <a:rPr lang="en-GB" sz="2400" cap="none" dirty="0"/>
              <a:t>Ensure Regular Data Backup And Recovery Procedures.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CAF3-C07F-793C-71F2-BFEFBFDF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43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721B-C323-EB30-E5BB-15B4A690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5200-6D57-6E51-D6FB-63479779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cap="none" dirty="0"/>
              <a:t>User Authentication: </a:t>
            </a:r>
            <a:r>
              <a:rPr lang="en-GB" sz="2400" cap="none" dirty="0"/>
              <a:t>Secure Login And Registration For Users And Admins.</a:t>
            </a:r>
          </a:p>
          <a:p>
            <a:r>
              <a:rPr lang="en-GB" sz="2400" b="1" cap="none" dirty="0"/>
              <a:t>Room Search &amp; Filter: </a:t>
            </a:r>
            <a:r>
              <a:rPr lang="en-GB" sz="2400" cap="none" dirty="0"/>
              <a:t>Users Must Be Able To Search And Filter Rooms Based On Criteria.</a:t>
            </a:r>
          </a:p>
          <a:p>
            <a:r>
              <a:rPr lang="en-GB" sz="2400" b="1" cap="none" dirty="0"/>
              <a:t>Booking Management: </a:t>
            </a:r>
            <a:r>
              <a:rPr lang="en-GB" sz="2400" cap="none" dirty="0"/>
              <a:t>Admin Can Accept, Reject, Or Update Bookings.</a:t>
            </a:r>
          </a:p>
          <a:p>
            <a:r>
              <a:rPr lang="en-GB" sz="2400" b="1" cap="none" dirty="0"/>
              <a:t>Payment Processing: </a:t>
            </a:r>
            <a:r>
              <a:rPr lang="en-GB" sz="2400" cap="none" dirty="0"/>
              <a:t>The System Should Support Multiple Payment Methods (E.G., </a:t>
            </a:r>
            <a:r>
              <a:rPr lang="en-GB" sz="2400" cap="none" dirty="0" err="1"/>
              <a:t>Bkash</a:t>
            </a:r>
            <a:r>
              <a:rPr lang="en-GB" sz="2400" cap="none" dirty="0"/>
              <a:t>, </a:t>
            </a:r>
            <a:r>
              <a:rPr lang="en-GB" sz="2400" cap="none" dirty="0" err="1"/>
              <a:t>Nagad</a:t>
            </a:r>
            <a:r>
              <a:rPr lang="en-GB" sz="2400" cap="none" dirty="0"/>
              <a:t>).</a:t>
            </a:r>
            <a:endParaRPr lang="en-US" sz="24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CE3FC-14C0-6984-C930-7A10FCCA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229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721B-C323-EB30-E5BB-15B4A690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5200-6D57-6E51-D6FB-63479779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cap="none" dirty="0"/>
              <a:t>Performance: </a:t>
            </a:r>
            <a:r>
              <a:rPr lang="en-GB" sz="2400" cap="none" dirty="0"/>
              <a:t>Fast Loading Times For All Pages And Operations.</a:t>
            </a:r>
          </a:p>
          <a:p>
            <a:r>
              <a:rPr lang="en-GB" sz="2400" b="1" cap="none" dirty="0"/>
              <a:t>Scalability: </a:t>
            </a:r>
            <a:r>
              <a:rPr lang="en-GB" sz="2400" cap="none" dirty="0"/>
              <a:t>The System Should Handle Growing User And Booking Data.</a:t>
            </a:r>
          </a:p>
          <a:p>
            <a:r>
              <a:rPr lang="en-GB" sz="2400" b="1" cap="none" dirty="0"/>
              <a:t>Security:</a:t>
            </a:r>
            <a:r>
              <a:rPr lang="en-GB" sz="2400" cap="none" dirty="0"/>
              <a:t> Ensure Secure Data Transmission And Role-based Access Control.</a:t>
            </a:r>
          </a:p>
          <a:p>
            <a:r>
              <a:rPr lang="en-GB" sz="2400" b="1" cap="none" dirty="0"/>
              <a:t>Usability: </a:t>
            </a:r>
            <a:r>
              <a:rPr lang="en-GB" sz="2400" cap="none" dirty="0"/>
              <a:t>The System Should Have An Intuitive, User-friendly Interface.</a:t>
            </a:r>
            <a:endParaRPr lang="en-US" sz="24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4B2AC-BC53-F46E-6306-56C268CD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8034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EAAD-E213-9BCD-BB09-99176172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&amp;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6735-E5FC-DC6F-2227-A827EA8D6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F192E-6C64-B1C0-5A4C-DE86D8C9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575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669C-8344-001A-DC29-3ABD5257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35" y="2468301"/>
            <a:ext cx="3203293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92DC-3E6B-F8F9-ACD1-81C61753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D0FF8-0837-CBE2-A9B5-DAD1AA226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5575"/>
          <a:stretch/>
        </p:blipFill>
        <p:spPr>
          <a:xfrm>
            <a:off x="4339947" y="230901"/>
            <a:ext cx="5708719" cy="53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687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97AD7-70F1-AF0A-F440-CE63FEDC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4582" y="4656193"/>
            <a:ext cx="2857500" cy="538931"/>
          </a:xfrm>
        </p:spPr>
        <p:txBody>
          <a:bodyPr>
            <a:noAutofit/>
          </a:bodyPr>
          <a:lstStyle/>
          <a:p>
            <a:r>
              <a:rPr lang="en-US" sz="2400" dirty="0"/>
              <a:t>Md. Mehedi Hasan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Id# 21103032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Dept of </a:t>
            </a:r>
            <a:r>
              <a:rPr lang="en-US" sz="1600" dirty="0" err="1"/>
              <a:t>cse</a:t>
            </a:r>
            <a:r>
              <a:rPr lang="en-US" sz="1600" dirty="0"/>
              <a:t>, </a:t>
            </a:r>
            <a:r>
              <a:rPr lang="en-US" sz="1600" dirty="0" err="1"/>
              <a:t>Iubat</a:t>
            </a:r>
            <a:endParaRPr lang="en-US" sz="1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9B8762-48D8-A8D8-2F19-A3E65C18D0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35" y="2072421"/>
            <a:ext cx="2041305" cy="20413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D311F5-F4DA-3E0F-BE8F-D9122C68A0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40" y="2077501"/>
            <a:ext cx="2041305" cy="20413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C43A3-D5A3-88C3-7499-640EE5586AB5}"/>
              </a:ext>
            </a:extLst>
          </p:cNvPr>
          <p:cNvSpPr txBox="1"/>
          <p:nvPr/>
        </p:nvSpPr>
        <p:spPr>
          <a:xfrm>
            <a:off x="1906646" y="1552693"/>
            <a:ext cx="9796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3D202-6D8C-A5D1-5380-BB4CBD21620B}"/>
              </a:ext>
            </a:extLst>
          </p:cNvPr>
          <p:cNvSpPr txBox="1"/>
          <p:nvPr/>
        </p:nvSpPr>
        <p:spPr>
          <a:xfrm>
            <a:off x="7172668" y="1553584"/>
            <a:ext cx="1216476" cy="36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EE8BE4-F746-3B6C-7797-76147574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804A-6BB4-042C-F93A-06052D64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3362D42-445C-1636-86A7-FB6CAE28B9A6}"/>
              </a:ext>
            </a:extLst>
          </p:cNvPr>
          <p:cNvSpPr txBox="1">
            <a:spLocks/>
          </p:cNvSpPr>
          <p:nvPr/>
        </p:nvSpPr>
        <p:spPr>
          <a:xfrm>
            <a:off x="6740714" y="4581710"/>
            <a:ext cx="2857500" cy="538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b="0" kern="1200" cap="all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Afsana </a:t>
            </a:r>
            <a:r>
              <a:rPr lang="en-US" sz="2400" dirty="0" err="1"/>
              <a:t>akter</a:t>
            </a:r>
            <a:r>
              <a:rPr lang="en-US" sz="2400" dirty="0"/>
              <a:t> lija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lecturer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Dept of </a:t>
            </a:r>
            <a:r>
              <a:rPr lang="en-US" sz="1600" dirty="0" err="1"/>
              <a:t>cse</a:t>
            </a:r>
            <a:r>
              <a:rPr lang="en-US" sz="1600" dirty="0"/>
              <a:t>, </a:t>
            </a:r>
            <a:r>
              <a:rPr lang="en-US" sz="1600" dirty="0" err="1"/>
              <a:t>Iubat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8938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8E98-766B-94A6-BFF2-7534F789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746093"/>
            <a:ext cx="4742727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 (Authentication)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7493-3AB4-0505-B563-15A355D9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6B4B2-010B-6AB6-5D4B-B39DA4D7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63" y="605089"/>
            <a:ext cx="4572517" cy="47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447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8E98-766B-94A6-BFF2-7534F789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746093"/>
            <a:ext cx="4742727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 (Booking Request)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7493-3AB4-0505-B563-15A355D9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3AB10-F664-75CF-143A-BC2A19AB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95" y="221525"/>
            <a:ext cx="3467161" cy="50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1990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8E98-766B-94A6-BFF2-7534F789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093"/>
            <a:ext cx="4344096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 (Cancel Booking Request)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7493-3AB4-0505-B563-15A355D9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593E7-4417-06F7-3CAB-F8CEF012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60" y="289368"/>
            <a:ext cx="4744893" cy="52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5335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8E98-766B-94A6-BFF2-7534F789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093"/>
            <a:ext cx="4344096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 (Manage Booking Request)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7493-3AB4-0505-B563-15A355D9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F043D-6752-4B42-3063-180CCF8C1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98" y="328582"/>
            <a:ext cx="5223898" cy="48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1484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8E98-766B-94A6-BFF2-7534F789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093"/>
            <a:ext cx="4344096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 (Manage Rooms)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7493-3AB4-0505-B563-15A355D9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FCD66-DDB9-58DE-E4BB-0C2FFC6AB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r="2657"/>
          <a:stretch/>
        </p:blipFill>
        <p:spPr>
          <a:xfrm>
            <a:off x="5329811" y="1076613"/>
            <a:ext cx="5020627" cy="43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497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8E98-766B-94A6-BFF2-7534F789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093"/>
            <a:ext cx="4150360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 (Manage Users)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7493-3AB4-0505-B563-15A355D9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6AF6F-3F65-D0B9-5AD2-DA85E6B87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071" y="1178560"/>
            <a:ext cx="5643029" cy="40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4217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EC9E-1B3B-A15D-4114-5ED8EBD3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99" y="2714121"/>
            <a:ext cx="3920923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010CA-B41C-48F6-72D2-9534A688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F9EFE-2EFB-1C9A-DA50-14A719E8C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22" y="124188"/>
            <a:ext cx="6621683" cy="53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927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B08C-5C9B-6FF8-C4F6-7518E7EC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(level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3589F-EF74-09B5-F746-98E8F520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0BE0E-CA69-C2F4-52CF-2C2F19533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49" y="1837765"/>
            <a:ext cx="6091186" cy="37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3308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59D9-E452-846F-B8B8-C1777808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(Level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289F2-0218-69D2-C47A-6C881C27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1F378-B8E5-1757-6FA1-42ABF5B0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67" y="1600662"/>
            <a:ext cx="7337308" cy="3989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79056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5B16-A1D5-362A-1F85-883E01A7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(level 2)  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DC06B-55FF-E8D8-E8F9-27B0D9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29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FFA4F-5606-E217-BE7E-64F9C786D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2616" y="1837765"/>
            <a:ext cx="6103251" cy="365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2662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0289C6-BDDD-135F-9DF0-15D7BC1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74D413-6178-FD77-E74A-800C4EEE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3200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Organization Overview</a:t>
            </a:r>
            <a:endParaRPr lang="en-US" sz="3200" cap="none" dirty="0"/>
          </a:p>
          <a:p>
            <a:pPr marL="342900" lvl="0" indent="-342900"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3200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Project Overview</a:t>
            </a:r>
            <a:endParaRPr lang="en-US" sz="3200" cap="none" dirty="0"/>
          </a:p>
          <a:p>
            <a:pPr marL="342900" lvl="0" indent="-342900"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3200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Requirement Engineering</a:t>
            </a:r>
            <a:endParaRPr lang="en-US" sz="3200" cap="none" dirty="0"/>
          </a:p>
          <a:p>
            <a:pPr marL="342900" lvl="0" indent="-342900"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3200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System Planning</a:t>
            </a:r>
            <a:endParaRPr lang="en-US" sz="3200" cap="none" dirty="0"/>
          </a:p>
          <a:p>
            <a:pPr marL="342900" lvl="0" indent="-342900"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3200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Project Cost Estimation</a:t>
            </a:r>
            <a:endParaRPr lang="en-US" sz="3200" cap="none" dirty="0"/>
          </a:p>
          <a:p>
            <a:pPr marL="342900" lvl="0" indent="-342900"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3200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Analysis And Design</a:t>
            </a:r>
            <a:endParaRPr lang="en-US" sz="3200" cap="none" dirty="0"/>
          </a:p>
          <a:p>
            <a:pPr marL="342900" lvl="0" indent="-342900"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3200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System Testing</a:t>
            </a:r>
            <a:endParaRPr lang="en-US" sz="3200" cap="none" dirty="0"/>
          </a:p>
          <a:p>
            <a:pPr marL="342900" lvl="0" indent="-342900"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3200" cap="none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Project Demonstration</a:t>
            </a:r>
            <a:endParaRPr lang="en-US" sz="3200" cap="non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0C5DCB-E99F-FF49-1588-7ECF982C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825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5B16-A1D5-362A-1F85-883E01A7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(level 2)  room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DC06B-55FF-E8D8-E8F9-27B0D9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DFF5B-4D08-E489-C3DB-49D9E8CC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46" y="1837765"/>
            <a:ext cx="5455709" cy="3715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80334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CC9A-35C8-020E-289D-2CF498C1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(level 2)  booking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578A-F9C4-B30E-2362-7769360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99C71-6216-1604-9552-82057BB6A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77" y="1837765"/>
            <a:ext cx="4739929" cy="363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33053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D049-7887-7342-6C34-ED8BA25D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(level 2) booking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6394-910A-2C50-D14E-3735CF48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9FC32-A623-EAF6-819B-3B2E13999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085" y="1956121"/>
            <a:ext cx="4685829" cy="3541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898237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D049-7887-7342-6C34-ED8BA25D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(level 2) Manage rooms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6394-910A-2C50-D14E-3735CF48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812EA-64BF-ADC2-9149-CB1894B3A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90" y="2076304"/>
            <a:ext cx="5558685" cy="3444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57459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D049-7887-7342-6C34-ED8BA25D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(level 2) Manage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6394-910A-2C50-D14E-3735CF48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DA56F-13CE-1218-6E98-9FEBC7C6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40" y="2053155"/>
            <a:ext cx="5577361" cy="3456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269720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BADE-F7DC-89D4-3319-43730EAB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D7AA-DFE7-B6CB-9318-BA918D5FF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144A4-6F61-BB09-A408-B41767CA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864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25E2-E23F-A76D-0716-6500D393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point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3EA-E6FA-7309-F91A-3D1C6F08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</a:t>
            </a:r>
            <a:r>
              <a:rPr lang="en-US" sz="2400" dirty="0" err="1"/>
              <a:t>ufp</a:t>
            </a:r>
            <a:r>
              <a:rPr lang="en-US" sz="2400" dirty="0"/>
              <a:t> = 126</a:t>
            </a:r>
          </a:p>
          <a:p>
            <a:r>
              <a:rPr lang="en-US" sz="2400" dirty="0" err="1"/>
              <a:t>Afp</a:t>
            </a:r>
            <a:r>
              <a:rPr lang="en-US" sz="2400" dirty="0"/>
              <a:t> = </a:t>
            </a:r>
            <a:r>
              <a:rPr lang="en-US" sz="2400" dirty="0" err="1"/>
              <a:t>ufp</a:t>
            </a:r>
            <a:r>
              <a:rPr lang="en-US" sz="2400" dirty="0"/>
              <a:t>*</a:t>
            </a:r>
            <a:r>
              <a:rPr lang="en-US" sz="2400" dirty="0" err="1"/>
              <a:t>vaf</a:t>
            </a:r>
            <a:r>
              <a:rPr lang="en-US" sz="2400" dirty="0"/>
              <a:t> = 126 * 1 = 126</a:t>
            </a:r>
          </a:p>
          <a:p>
            <a:r>
              <a:rPr lang="en-US" sz="2400" dirty="0"/>
              <a:t>Effort = 126/20  = 6.3 (</a:t>
            </a:r>
            <a:r>
              <a:rPr lang="en-US" sz="2400" cap="none" dirty="0"/>
              <a:t>Person Months</a:t>
            </a:r>
            <a:r>
              <a:rPr lang="en-US" sz="2400" dirty="0"/>
              <a:t>) </a:t>
            </a:r>
          </a:p>
          <a:p>
            <a:r>
              <a:rPr lang="en-US" sz="2400" dirty="0"/>
              <a:t>Effort = 6.3*160 = 1008 (</a:t>
            </a:r>
            <a:r>
              <a:rPr lang="en-US" sz="2400" cap="none" dirty="0"/>
              <a:t>Person Hours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15A-B502-4FE3-5F71-07BEA906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507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8440-0DF3-23C3-59F5-14E3F45A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scheduling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15AD6-7B07-6353-7EDE-15EED1CB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71305-7016-9A2D-23B4-67ACB01DD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81" y="2095500"/>
            <a:ext cx="9248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1017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6D97-0380-5A51-21FB-6F429775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 (personal)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76B80C-73F3-2FE5-A13C-5F298AEB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03631"/>
              </p:ext>
            </p:extLst>
          </p:nvPr>
        </p:nvGraphicFramePr>
        <p:xfrm>
          <a:off x="685801" y="1837764"/>
          <a:ext cx="10396536" cy="359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756">
                  <a:extLst>
                    <a:ext uri="{9D8B030D-6E8A-4147-A177-3AD203B41FA5}">
                      <a16:colId xmlns:a16="http://schemas.microsoft.com/office/drawing/2014/main" val="2071328883"/>
                    </a:ext>
                  </a:extLst>
                </a:gridCol>
                <a:gridCol w="1732756">
                  <a:extLst>
                    <a:ext uri="{9D8B030D-6E8A-4147-A177-3AD203B41FA5}">
                      <a16:colId xmlns:a16="http://schemas.microsoft.com/office/drawing/2014/main" val="2391927848"/>
                    </a:ext>
                  </a:extLst>
                </a:gridCol>
                <a:gridCol w="1732756">
                  <a:extLst>
                    <a:ext uri="{9D8B030D-6E8A-4147-A177-3AD203B41FA5}">
                      <a16:colId xmlns:a16="http://schemas.microsoft.com/office/drawing/2014/main" val="506546677"/>
                    </a:ext>
                  </a:extLst>
                </a:gridCol>
                <a:gridCol w="1732756">
                  <a:extLst>
                    <a:ext uri="{9D8B030D-6E8A-4147-A177-3AD203B41FA5}">
                      <a16:colId xmlns:a16="http://schemas.microsoft.com/office/drawing/2014/main" val="1613425414"/>
                    </a:ext>
                  </a:extLst>
                </a:gridCol>
                <a:gridCol w="1732756">
                  <a:extLst>
                    <a:ext uri="{9D8B030D-6E8A-4147-A177-3AD203B41FA5}">
                      <a16:colId xmlns:a16="http://schemas.microsoft.com/office/drawing/2014/main" val="2318210809"/>
                    </a:ext>
                  </a:extLst>
                </a:gridCol>
                <a:gridCol w="1732756">
                  <a:extLst>
                    <a:ext uri="{9D8B030D-6E8A-4147-A177-3AD203B41FA5}">
                      <a16:colId xmlns:a16="http://schemas.microsoft.com/office/drawing/2014/main" val="97552702"/>
                    </a:ext>
                  </a:extLst>
                </a:gridCol>
              </a:tblGrid>
              <a:tr h="449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Task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Estimated Hours/Week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Weeks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Total Hours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Hourly Rate (BDT)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Total Cost (BDT)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286956"/>
                  </a:ext>
                </a:extLst>
              </a:tr>
              <a:tr h="4497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</a:rPr>
                        <a:t>Project Management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60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2,000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120,000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116273"/>
                  </a:ext>
                </a:extLst>
              </a:tr>
              <a:tr h="4497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Frontend Development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320,000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918907"/>
                  </a:ext>
                </a:extLst>
              </a:tr>
              <a:tr h="4497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Backend Development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320,000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76566"/>
                  </a:ext>
                </a:extLst>
              </a:tr>
              <a:tr h="4497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UI/UX Design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80,000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1009"/>
                  </a:ext>
                </a:extLst>
              </a:tr>
              <a:tr h="4497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Testing and Integration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120,000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880129"/>
                  </a:ext>
                </a:extLst>
              </a:tr>
              <a:tr h="4497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System Deployment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890611"/>
                  </a:ext>
                </a:extLst>
              </a:tr>
              <a:tr h="44973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</a:rPr>
                        <a:t>Total Personnel Cost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490 Hours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980,000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88518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8A73C-51F2-6B89-BF05-7BEF21D5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7394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6D97-0380-5A51-21FB-6F429775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 (Software)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95F9EA-CABD-9F84-5553-FE94BAB2F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033836"/>
              </p:ext>
            </p:extLst>
          </p:nvPr>
        </p:nvGraphicFramePr>
        <p:xfrm>
          <a:off x="1605280" y="1808036"/>
          <a:ext cx="8097520" cy="3497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92320">
                  <a:extLst>
                    <a:ext uri="{9D8B030D-6E8A-4147-A177-3AD203B41FA5}">
                      <a16:colId xmlns:a16="http://schemas.microsoft.com/office/drawing/2014/main" val="34114763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11367729"/>
                    </a:ext>
                  </a:extLst>
                </a:gridCol>
              </a:tblGrid>
              <a:tr h="884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Item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Cost (BDT)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extLst>
                  <a:ext uri="{0D108BD9-81ED-4DB2-BD59-A6C34878D82A}">
                    <a16:rowId xmlns:a16="http://schemas.microsoft.com/office/drawing/2014/main" val="11107204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Design Tools (e.g., Adobe XD, Figma)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15,000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extLst>
                  <a:ext uri="{0D108BD9-81ED-4DB2-BD59-A6C34878D82A}">
                    <a16:rowId xmlns:a16="http://schemas.microsoft.com/office/drawing/2014/main" val="409693177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IDEs and Development Tools (e.g., WebStorm, Visual Studio)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20,000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extLst>
                  <a:ext uri="{0D108BD9-81ED-4DB2-BD59-A6C34878D82A}">
                    <a16:rowId xmlns:a16="http://schemas.microsoft.com/office/drawing/2014/main" val="1837731704"/>
                  </a:ext>
                </a:extLst>
              </a:tr>
              <a:tr h="40847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Testing Tools (e.g., Postman)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</a:rPr>
                        <a:t>10,000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extLst>
                  <a:ext uri="{0D108BD9-81ED-4DB2-BD59-A6C34878D82A}">
                    <a16:rowId xmlns:a16="http://schemas.microsoft.com/office/drawing/2014/main" val="287597358"/>
                  </a:ext>
                </a:extLst>
              </a:tr>
              <a:tr h="54656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Version Control Hosting (e.g., GitHub)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>
                          <a:effectLst/>
                        </a:rPr>
                        <a:t>5,000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extLst>
                  <a:ext uri="{0D108BD9-81ED-4DB2-BD59-A6C34878D82A}">
                    <a16:rowId xmlns:a16="http://schemas.microsoft.com/office/drawing/2014/main" val="2081994204"/>
                  </a:ext>
                </a:extLst>
              </a:tr>
              <a:tr h="40847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</a:rPr>
                        <a:t>Total Software Cost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</a:rPr>
                        <a:t>50,000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26896" marR="26896" marT="0" marB="0"/>
                </a:tc>
                <a:extLst>
                  <a:ext uri="{0D108BD9-81ED-4DB2-BD59-A6C34878D82A}">
                    <a16:rowId xmlns:a16="http://schemas.microsoft.com/office/drawing/2014/main" val="12302626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8A73C-51F2-6B89-BF05-7BEF21D5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629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07D7-6ED1-D88A-8397-51D9D67A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ImpleVista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E76E-189E-8775-50E4-5F9426E2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cap="none" dirty="0">
                <a:solidFill>
                  <a:srgbClr val="000000"/>
                </a:solidFill>
                <a:effectLst/>
              </a:rPr>
              <a:t>Independent And Trusted Advice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cap="none" dirty="0">
                <a:solidFill>
                  <a:srgbClr val="000000"/>
                </a:solidFill>
                <a:effectLst/>
              </a:rPr>
              <a:t>Custom Solutions Built On Nouveau Technologies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cap="none" dirty="0">
                <a:solidFill>
                  <a:srgbClr val="000000"/>
                </a:solidFill>
                <a:effectLst/>
              </a:rPr>
              <a:t>Superior Utilization Of Our Skilled Professionals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93792-AE17-DF82-CCCB-68E22F21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614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672A-3140-24DC-455E-47EA882D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3D3BE-A469-7998-09E0-3C0590A7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FEA24-931E-C3CA-E6FD-994779B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43377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1035-6398-1D00-3072-DACDDEE3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2960-D98E-BC5D-4070-C9FD844A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cap="none" dirty="0"/>
              <a:t>AI Analytics: </a:t>
            </a:r>
            <a:r>
              <a:rPr lang="en-US" sz="2400" cap="none" dirty="0"/>
              <a:t>Introduce Advanced Analytics For Deeper Insights.</a:t>
            </a:r>
          </a:p>
          <a:p>
            <a:r>
              <a:rPr lang="en-US" sz="2400" b="1" cap="none" dirty="0"/>
              <a:t>Mobile App: </a:t>
            </a:r>
            <a:r>
              <a:rPr lang="en-US" sz="2400" cap="none" dirty="0"/>
              <a:t>Develop A Mobile App For Better User Experience.</a:t>
            </a:r>
          </a:p>
          <a:p>
            <a:r>
              <a:rPr lang="en-US" sz="2400" b="1" cap="none" dirty="0"/>
              <a:t>Multi-language Support: </a:t>
            </a:r>
            <a:r>
              <a:rPr lang="en-US" sz="2400" cap="none" dirty="0"/>
              <a:t>Add Support For More Languages.</a:t>
            </a:r>
          </a:p>
          <a:p>
            <a:r>
              <a:rPr lang="en-US" sz="2400" b="1" cap="none" dirty="0"/>
              <a:t>Payment Payback Options: </a:t>
            </a:r>
            <a:r>
              <a:rPr lang="en-US" sz="2400" cap="none" dirty="0"/>
              <a:t>Couldn’t Payback Cancel Booking Automatically.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AD6B3-AA83-A1F4-D6A6-25323F60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537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1035-6398-1D00-3072-DACDDEE3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2960-D98E-BC5D-4070-C9FD844A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cap="none" dirty="0"/>
          </a:p>
          <a:p>
            <a:r>
              <a:rPr lang="en-GB" sz="2400" b="1" cap="none" dirty="0"/>
              <a:t>Scalability Issues: </a:t>
            </a:r>
            <a:r>
              <a:rPr lang="en-GB" sz="2400" cap="none" dirty="0"/>
              <a:t>May Struggle With High User Volume Without Optimization.</a:t>
            </a:r>
          </a:p>
          <a:p>
            <a:r>
              <a:rPr lang="en-GB" sz="2400" b="1" cap="none" dirty="0"/>
              <a:t>AI Integration: </a:t>
            </a:r>
            <a:r>
              <a:rPr lang="en-GB" sz="2400" cap="none" dirty="0"/>
              <a:t>Implement AI Model To Increase The User Experience.</a:t>
            </a:r>
          </a:p>
          <a:p>
            <a:r>
              <a:rPr lang="en-GB" sz="2400" b="1" cap="none" dirty="0"/>
              <a:t>Automated Payback: </a:t>
            </a:r>
            <a:r>
              <a:rPr lang="en-GB" sz="2400" cap="none" dirty="0"/>
              <a:t>Cancel Booking Request Send The Payment Back To The User.</a:t>
            </a:r>
          </a:p>
          <a:p>
            <a:r>
              <a:rPr lang="en-GB" sz="2400" b="1" cap="none" dirty="0"/>
              <a:t>Basic Analytics: </a:t>
            </a:r>
            <a:r>
              <a:rPr lang="en-GB" sz="2400" cap="none" dirty="0"/>
              <a:t>Admin Dashboards Lack Advanced Insights.</a:t>
            </a:r>
          </a:p>
          <a:p>
            <a:endParaRPr lang="en-GB" sz="2400" cap="none" dirty="0"/>
          </a:p>
          <a:p>
            <a:endParaRPr lang="en-US" sz="24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B941D-2FAA-75ED-7413-DE854510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4032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FA18-EBA5-84BF-5F62-ECCB9E2B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9DB3-8567-1B6A-97CE-D9AAECC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cap="none" dirty="0"/>
              <a:t>Efficient Automation: </a:t>
            </a:r>
            <a:r>
              <a:rPr lang="en-GB" sz="2400" cap="none" dirty="0"/>
              <a:t>Streamlines Bookings, Payments, And User Management.</a:t>
            </a:r>
          </a:p>
          <a:p>
            <a:r>
              <a:rPr lang="en-GB" sz="2400" b="1" cap="none" dirty="0"/>
              <a:t>User-friendly Design: </a:t>
            </a:r>
            <a:r>
              <a:rPr lang="en-GB" sz="2400" cap="none" dirty="0"/>
              <a:t>Built With MERN Stack For A Smooth Guest And Staff Experience.</a:t>
            </a:r>
          </a:p>
          <a:p>
            <a:r>
              <a:rPr lang="en-GB" sz="2400" b="1" cap="none" dirty="0"/>
              <a:t>Potential For Growth: </a:t>
            </a:r>
            <a:r>
              <a:rPr lang="en-GB" sz="2400" cap="none" dirty="0"/>
              <a:t>Can Be Improved With Advanced Analytics And Mobile App.</a:t>
            </a:r>
          </a:p>
          <a:p>
            <a:r>
              <a:rPr lang="en-GB" sz="2400" b="1" cap="none" dirty="0"/>
              <a:t>Future Adaptability: </a:t>
            </a:r>
            <a:r>
              <a:rPr lang="en-GB" sz="2400" cap="none" dirty="0"/>
              <a:t>Enhancements Will Increase Value For Modern Hotels.</a:t>
            </a:r>
            <a:endParaRPr lang="en-US" sz="24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48928-DF8C-8C38-D770-92284556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6711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uestion mark, one line continuous drawing of a question mark linear  background vector illustration. 21085136 Vector Art at Vecteezy">
            <a:extLst>
              <a:ext uri="{FF2B5EF4-FFF2-40B4-BE49-F238E27FC236}">
                <a16:creationId xmlns:a16="http://schemas.microsoft.com/office/drawing/2014/main" id="{D5DAE637-F647-F12F-A8EE-4E74FB64DE9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1" y="1040474"/>
            <a:ext cx="5641300" cy="441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5679F4-4D5E-266A-578F-42474AF2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AF55-D2D7-AC23-0653-095F2329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2300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B2CC-932D-2D0E-5535-47730778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everyone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9F52D-D089-E461-320C-ADE836A5D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AF55-D2D7-AC23-0653-095F2329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126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88E0-A0D2-6518-CACE-5D239FC0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84110-BCC7-58FC-CA20-C613C8D07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280F-5AC3-1F83-D4AC-D76A8141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41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C08B-D7AC-9F0A-67DF-C30BE0D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898C-6C3B-8761-0A45-3CA54F97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b="1" cap="none" dirty="0"/>
              <a:t>Streamline Hotel Operations: </a:t>
            </a:r>
            <a:r>
              <a:rPr lang="en-GB" sz="2400" cap="none" dirty="0"/>
              <a:t>Automate Booking, Room Management, And Payment Processes For Efficient Hotel Management.</a:t>
            </a:r>
          </a:p>
          <a:p>
            <a:r>
              <a:rPr lang="en-GB" sz="2400" b="1" cap="none" dirty="0"/>
              <a:t>Enhance User Experience: </a:t>
            </a:r>
            <a:r>
              <a:rPr lang="en-GB" sz="2400" cap="none" dirty="0"/>
              <a:t>Provide A User-friendly Interface For Guests To Explore Rooms, Services, And Make Seamless Bookings.</a:t>
            </a:r>
          </a:p>
          <a:p>
            <a:r>
              <a:rPr lang="en-GB" sz="2400" b="1" cap="none" dirty="0"/>
              <a:t>Facilitate Role-based Access: </a:t>
            </a:r>
            <a:r>
              <a:rPr lang="en-GB" sz="2400" cap="none" dirty="0"/>
              <a:t>Enable Different Functionalities For Admins, Receptionists, And Users With Role-specific Features.</a:t>
            </a:r>
          </a:p>
          <a:p>
            <a:r>
              <a:rPr lang="en-GB" sz="2400" b="1" cap="none" dirty="0"/>
              <a:t>Real-time Data Management: </a:t>
            </a:r>
            <a:r>
              <a:rPr lang="en-GB" sz="2400" cap="none" dirty="0"/>
              <a:t>Offer Real-time Updates On Room Availability, Bookings, And Payment Statuses.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87D45-8366-932F-060F-EA47C795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5C0C-A1AE-3167-7DB8-7EE766F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C365-1AC3-1D85-FE3E-79CB0233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b="1" cap="none" dirty="0"/>
              <a:t>Web-based Platform: </a:t>
            </a:r>
            <a:r>
              <a:rPr lang="en-GB" sz="2400" cap="none" dirty="0"/>
              <a:t>Automates Hotel Bookings, Payments, And Guest Management.</a:t>
            </a:r>
          </a:p>
          <a:p>
            <a:r>
              <a:rPr lang="en-GB" sz="2400" b="1" cap="none" dirty="0"/>
              <a:t>Role-based Access: </a:t>
            </a:r>
            <a:r>
              <a:rPr lang="en-GB" sz="2400" cap="none" dirty="0"/>
              <a:t>Features Tailored For Users, Admins, And Receptionists.</a:t>
            </a:r>
          </a:p>
          <a:p>
            <a:r>
              <a:rPr lang="en-GB" sz="2400" b="1" cap="none" dirty="0"/>
              <a:t>Real-time Availability: </a:t>
            </a:r>
            <a:r>
              <a:rPr lang="en-GB" sz="2400" cap="none" dirty="0"/>
              <a:t>Instantly Shows Room Availability And Booking Status.</a:t>
            </a:r>
          </a:p>
          <a:p>
            <a:r>
              <a:rPr lang="en-GB" sz="2400" b="1" cap="none" dirty="0"/>
              <a:t>User-friendly Interface: </a:t>
            </a:r>
            <a:r>
              <a:rPr lang="en-GB" sz="2400" cap="none" dirty="0"/>
              <a:t>Easy Navigation For Searching Rooms And Booking.</a:t>
            </a:r>
          </a:p>
          <a:p>
            <a:r>
              <a:rPr lang="en-GB" sz="2400" b="1" cap="none" dirty="0"/>
              <a:t>Admin Dashboards: </a:t>
            </a:r>
            <a:r>
              <a:rPr lang="en-GB" sz="2400" cap="none" dirty="0"/>
              <a:t>Provides Insights Into Hotel Performance And Occupancy Rates.</a:t>
            </a:r>
            <a:endParaRPr lang="en-US" sz="24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A8D3B-08A7-C095-D92F-8BC0628C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23AC-331A-F72B-10DC-8A2F990C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35CD-489A-EF11-D81C-F0644BE9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b="1" cap="none" dirty="0"/>
              <a:t>Efficiency:</a:t>
            </a:r>
            <a:r>
              <a:rPr lang="en-GB" sz="2400" cap="none" dirty="0"/>
              <a:t> Automates Booking And Payment Processes, Reducing Manual Work.</a:t>
            </a:r>
          </a:p>
          <a:p>
            <a:r>
              <a:rPr lang="en-GB" sz="2400" b="1" cap="none" dirty="0"/>
              <a:t>Real-time Updates: </a:t>
            </a:r>
            <a:r>
              <a:rPr lang="en-GB" sz="2400" cap="none" dirty="0"/>
              <a:t>Instantly Reflects Room Availability And Booking Statuses.</a:t>
            </a:r>
          </a:p>
          <a:p>
            <a:r>
              <a:rPr lang="en-GB" sz="2400" b="1" cap="none" dirty="0"/>
              <a:t>Improved User Experience: </a:t>
            </a:r>
            <a:r>
              <a:rPr lang="en-GB" sz="2400" cap="none" dirty="0"/>
              <a:t>Easy Navigation And Seamless Booking Process For Guests.</a:t>
            </a:r>
          </a:p>
          <a:p>
            <a:r>
              <a:rPr lang="en-GB" sz="2400" b="1" cap="none" dirty="0"/>
              <a:t>Better Decision-making: </a:t>
            </a:r>
            <a:r>
              <a:rPr lang="en-GB" sz="2400" cap="none" dirty="0"/>
              <a:t>Admin Dashboards Provide Data-driven Insights For Management.</a:t>
            </a:r>
          </a:p>
          <a:p>
            <a:r>
              <a:rPr lang="en-GB" sz="2400" b="1" cap="none" dirty="0"/>
              <a:t>Enhanced Communication: </a:t>
            </a:r>
            <a:r>
              <a:rPr lang="en-GB" sz="2400" cap="none" dirty="0"/>
              <a:t>Direct Messaging Through Contact Forms For Better Guest Interaction.</a:t>
            </a:r>
            <a:endParaRPr lang="en-US" sz="24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8351-8F22-BAAA-2009-3FB235E3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9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16BE-3A1F-DC84-4343-8545A2B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 (Spiral)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553BB-5939-FD54-79CC-E194641E4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18013" r="16486" b="7117"/>
          <a:stretch/>
        </p:blipFill>
        <p:spPr>
          <a:xfrm>
            <a:off x="3558988" y="1810871"/>
            <a:ext cx="3860384" cy="359629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5A8FF-26D4-10DA-5167-66FE57FE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A4CF-DBDD-4A15-BAE3-F14E5A6D3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750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w Cen MT Condensed Extra Bold"/>
        <a:ea typeface=""/>
        <a:cs typeface=""/>
      </a:majorFont>
      <a:minorFont>
        <a:latin typeface="Tw Cen MT"/>
        <a:ea typeface=""/>
        <a:cs typeface="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274</TotalTime>
  <Words>1171</Words>
  <Application>Microsoft Office PowerPoint</Application>
  <PresentationFormat>Widescreen</PresentationFormat>
  <Paragraphs>233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Times New Roman</vt:lpstr>
      <vt:lpstr>Tw Cen MT</vt:lpstr>
      <vt:lpstr>Tw Cen MT Condensed Extra Bold</vt:lpstr>
      <vt:lpstr>Main Event</vt:lpstr>
      <vt:lpstr>Online Hotel Reservation Management System</vt:lpstr>
      <vt:lpstr>About us</vt:lpstr>
      <vt:lpstr>Table of Content</vt:lpstr>
      <vt:lpstr>ImpleVista</vt:lpstr>
      <vt:lpstr>Project overview</vt:lpstr>
      <vt:lpstr>Objectives</vt:lpstr>
      <vt:lpstr>Overview and Features</vt:lpstr>
      <vt:lpstr>System Benefits</vt:lpstr>
      <vt:lpstr>Process Model (Spiral)</vt:lpstr>
      <vt:lpstr>Feasibility Study (Technical) </vt:lpstr>
      <vt:lpstr>Feasibility Study (economical) </vt:lpstr>
      <vt:lpstr>Feasibility Study (Operational) </vt:lpstr>
      <vt:lpstr>Requirement Engineering</vt:lpstr>
      <vt:lpstr>User Requirements</vt:lpstr>
      <vt:lpstr>System Requirements</vt:lpstr>
      <vt:lpstr>Functional Requirement</vt:lpstr>
      <vt:lpstr>Non-Functional Requirement</vt:lpstr>
      <vt:lpstr>Analysis &amp; Design</vt:lpstr>
      <vt:lpstr>Use case diagram</vt:lpstr>
      <vt:lpstr>Activity Diagram (Authentication)</vt:lpstr>
      <vt:lpstr>Activity Diagram (Booking Request)</vt:lpstr>
      <vt:lpstr>Activity Diagram (Cancel Booking Request)</vt:lpstr>
      <vt:lpstr>Activity Diagram (Manage Booking Request)</vt:lpstr>
      <vt:lpstr>Activity Diagram (Manage Rooms)</vt:lpstr>
      <vt:lpstr>Activity Diagram (Manage Users)</vt:lpstr>
      <vt:lpstr>Entity relationship diagram</vt:lpstr>
      <vt:lpstr>DFD (level 0)</vt:lpstr>
      <vt:lpstr>Dfd (Level 1)</vt:lpstr>
      <vt:lpstr>Dfd (level 2)  Authentication</vt:lpstr>
      <vt:lpstr>Dfd (level 2)  room details</vt:lpstr>
      <vt:lpstr>Dfd (level 2)  booking request</vt:lpstr>
      <vt:lpstr>Dfd (level 2) booking details</vt:lpstr>
      <vt:lpstr>Dfd (level 2) Manage rooms</vt:lpstr>
      <vt:lpstr>Dfd (level 2) Manage users</vt:lpstr>
      <vt:lpstr>Estimation</vt:lpstr>
      <vt:lpstr>Functional point estimation</vt:lpstr>
      <vt:lpstr>Project scheduling chart</vt:lpstr>
      <vt:lpstr>Cost estimation (personal)</vt:lpstr>
      <vt:lpstr>Cost estimation (Software)</vt:lpstr>
      <vt:lpstr>Project demonstration</vt:lpstr>
      <vt:lpstr>Limitations</vt:lpstr>
      <vt:lpstr>Future Works</vt:lpstr>
      <vt:lpstr>Conclusion</vt:lpstr>
      <vt:lpstr>Any question?</vt:lpstr>
      <vt:lpstr>Thank you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Hotel Reservation Management System</dc:title>
  <dc:creator>Mehedi Hasan</dc:creator>
  <cp:lastModifiedBy>Mehedi Hasan</cp:lastModifiedBy>
  <cp:revision>62</cp:revision>
  <dcterms:created xsi:type="dcterms:W3CDTF">2024-09-16T13:09:16Z</dcterms:created>
  <dcterms:modified xsi:type="dcterms:W3CDTF">2024-10-08T13:35:05Z</dcterms:modified>
</cp:coreProperties>
</file>