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9128984-C2AA-464D-86EB-F29F35D24AB2}">
  <a:tblStyle styleId="{09128984-C2AA-464D-86EB-F29F35D24AB2}" styleName="Table_0">
    <a:wholeTbl>
      <a:tcTxStyle b="off" i="off">
        <a:schemeClr val="dk1"/>
      </a:tcTxStyle>
      <a:tcStyle>
        <a:tcBdr>
          <a:left>
            <a:ln w="12700" cap="flat">
              <a:solidFill>
                <a:schemeClr val="lt1"/>
              </a:solidFill>
              <a:prstDash val="solid"/>
              <a:round/>
              <a:headEnd type="none" w="med" len="med"/>
              <a:tailEnd type="none" w="med" len="med"/>
            </a:ln>
          </a:left>
          <a:right>
            <a:ln w="12700" cap="flat">
              <a:solidFill>
                <a:schemeClr val="lt1"/>
              </a:solidFill>
              <a:prstDash val="solid"/>
              <a:round/>
              <a:headEnd type="none" w="med" len="med"/>
              <a:tailEnd type="none" w="med" len="med"/>
            </a:ln>
          </a:right>
          <a:top>
            <a:ln w="12700" cap="flat">
              <a:solidFill>
                <a:schemeClr val="lt1"/>
              </a:solidFill>
              <a:prstDash val="solid"/>
              <a:round/>
              <a:headEnd type="none" w="med" len="med"/>
              <a:tailEnd type="none" w="med" len="med"/>
            </a:ln>
          </a:top>
          <a:bottom>
            <a:ln w="12700" cap="flat">
              <a:solidFill>
                <a:schemeClr val="lt1"/>
              </a:solidFill>
              <a:prstDash val="solid"/>
              <a:round/>
              <a:headEnd type="none" w="med" len="med"/>
              <a:tailEnd type="none" w="med" len="med"/>
            </a:ln>
          </a:bottom>
          <a:insideH>
            <a:ln w="12700" cap="flat">
              <a:solidFill>
                <a:schemeClr val="lt1"/>
              </a:solidFill>
              <a:prstDash val="solid"/>
              <a:round/>
              <a:headEnd type="none" w="med" len="med"/>
              <a:tailEnd type="none" w="med" len="med"/>
            </a:ln>
          </a:insideH>
          <a:insideV>
            <a:ln w="12700" cap="flat">
              <a:solidFill>
                <a:schemeClr val="lt1"/>
              </a:solidFill>
              <a:prstDash val="solid"/>
              <a:round/>
              <a:headEnd type="none" w="med" len="med"/>
              <a:tailEnd type="none" w="med" len="med"/>
            </a:ln>
          </a:insideV>
        </a:tcBdr>
        <a:fill>
          <a:solidFill>
            <a:srgbClr val="EFF3F9"/>
          </a:solidFill>
        </a:fill>
      </a:tcStyle>
    </a:wholeTbl>
    <a:band1H>
      <a:tcStyle>
        <a:tcBdr/>
        <a:fill>
          <a:solidFill>
            <a:srgbClr val="DBE5F1"/>
          </a:solidFill>
        </a:fill>
      </a:tcStyle>
    </a:band1H>
    <a:band1V>
      <a:tcStyle>
        <a:tcBdr/>
        <a:fill>
          <a:solidFill>
            <a:srgbClr val="DBE5F1"/>
          </a:solidFill>
        </a:fill>
      </a:tcStyle>
    </a:band1V>
    <a:lastCol>
      <a:tcTxStyle b="on" i="off">
        <a:schemeClr val="lt1"/>
      </a:tcTxStyle>
      <a:tcStyle>
        <a:tcBdr/>
        <a:fill>
          <a:solidFill>
            <a:schemeClr val="accent1"/>
          </a:solidFill>
        </a:fill>
      </a:tcStyle>
    </a:lastCol>
    <a:firstCol>
      <a:tcTxStyle b="on" i="off">
        <a:schemeClr val="lt1"/>
      </a:tcTxStyle>
      <a:tcStyle>
        <a:tcBdr/>
        <a:fill>
          <a:solidFill>
            <a:schemeClr val="accent1"/>
          </a:solidFill>
        </a:fill>
      </a:tcStyle>
    </a:firstCol>
    <a:lastRow>
      <a:tcTxStyle b="on" i="off">
        <a:schemeClr val="lt1"/>
      </a:tcTxStyle>
      <a:tcStyle>
        <a:tcBdr>
          <a:top>
            <a:ln w="38100" cap="flat">
              <a:solidFill>
                <a:schemeClr val="lt1"/>
              </a:solidFill>
              <a:prstDash val="solid"/>
              <a:round/>
              <a:headEnd type="none" w="med" len="med"/>
              <a:tailEnd type="none" w="med" len="med"/>
            </a:ln>
          </a:top>
        </a:tcBdr>
        <a:fill>
          <a:solidFill>
            <a:schemeClr val="accent1"/>
          </a:solidFill>
        </a:fill>
      </a:tcStyle>
    </a:lastRow>
    <a:firstRow>
      <a:tcTxStyle b="on" i="off">
        <a:schemeClr val="lt1"/>
      </a:tcTxStyle>
      <a:tcStyle>
        <a:tcBdr>
          <a:bottom>
            <a:ln w="38100" cap="flat">
              <a:solidFill>
                <a:schemeClr val="lt1"/>
              </a:solidFill>
              <a:prstDash val="solid"/>
              <a:round/>
              <a:headEnd type="none" w="med" len="med"/>
              <a:tailEnd type="none" w="med" len="med"/>
            </a:ln>
          </a:bottom>
        </a:tcBdr>
        <a:fill>
          <a:solidFill>
            <a:schemeClr val="accent1"/>
          </a:solidFill>
        </a:fill>
      </a:tcStyle>
    </a:firstRow>
  </a:tblStyle>
  <a:tblStyle styleId="{E555B924-AACF-4DAD-BAAA-1588F94A9FAB}" styleName="Table_1">
    <a:wholeTbl>
      <a:tcTxStyle b="off" i="off">
        <a:schemeClr val="dk1"/>
      </a:tcTxStyle>
      <a:tcStyle>
        <a:tcBdr>
          <a:left>
            <a:ln w="12700" cap="flat">
              <a:solidFill>
                <a:schemeClr val="lt1"/>
              </a:solidFill>
              <a:prstDash val="solid"/>
              <a:round/>
              <a:headEnd type="none" w="med" len="med"/>
              <a:tailEnd type="none" w="med" len="med"/>
            </a:ln>
          </a:left>
          <a:right>
            <a:ln w="12700" cap="flat">
              <a:solidFill>
                <a:schemeClr val="lt1"/>
              </a:solidFill>
              <a:prstDash val="solid"/>
              <a:round/>
              <a:headEnd type="none" w="med" len="med"/>
              <a:tailEnd type="none" w="med" len="med"/>
            </a:ln>
          </a:right>
          <a:top>
            <a:ln w="12700" cap="flat">
              <a:solidFill>
                <a:schemeClr val="lt1"/>
              </a:solidFill>
              <a:prstDash val="solid"/>
              <a:round/>
              <a:headEnd type="none" w="med" len="med"/>
              <a:tailEnd type="none" w="med" len="med"/>
            </a:ln>
          </a:top>
          <a:bottom>
            <a:ln w="12700" cap="flat">
              <a:solidFill>
                <a:schemeClr val="lt1"/>
              </a:solidFill>
              <a:prstDash val="solid"/>
              <a:round/>
              <a:headEnd type="none" w="med" len="med"/>
              <a:tailEnd type="none" w="med" len="med"/>
            </a:ln>
          </a:bottom>
          <a:insideH>
            <a:ln w="12700" cap="flat">
              <a:solidFill>
                <a:schemeClr val="lt1"/>
              </a:solidFill>
              <a:prstDash val="solid"/>
              <a:round/>
              <a:headEnd type="none" w="med" len="med"/>
              <a:tailEnd type="none" w="med" len="med"/>
            </a:ln>
          </a:insideH>
          <a:insideV>
            <a:ln w="12700" cap="flat">
              <a:solidFill>
                <a:schemeClr val="lt1"/>
              </a:solidFill>
              <a:prstDash val="solid"/>
              <a:round/>
              <a:headEnd type="none" w="med" len="med"/>
              <a:tailEnd type="none" w="med" len="med"/>
            </a:ln>
          </a:insideV>
        </a:tcBdr>
        <a:fill>
          <a:solidFill>
            <a:srgbClr val="EFF3F9"/>
          </a:solidFill>
        </a:fill>
      </a:tcStyle>
    </a:wholeTbl>
    <a:band1H>
      <a:tcStyle>
        <a:tcBdr/>
        <a:fill>
          <a:solidFill>
            <a:srgbClr val="DBE5F1"/>
          </a:solidFill>
        </a:fill>
      </a:tcStyle>
    </a:band1H>
    <a:band1V>
      <a:tcStyle>
        <a:tcBdr/>
        <a:fill>
          <a:solidFill>
            <a:srgbClr val="DBE5F1"/>
          </a:solidFill>
        </a:fill>
      </a:tcStyle>
    </a:band1V>
    <a:lastCol>
      <a:tcTxStyle b="on" i="off">
        <a:schemeClr val="lt1"/>
      </a:tcTxStyle>
      <a:tcStyle>
        <a:tcBdr/>
        <a:fill>
          <a:solidFill>
            <a:schemeClr val="accent1"/>
          </a:solidFill>
        </a:fill>
      </a:tcStyle>
    </a:lastCol>
    <a:firstCol>
      <a:tcTxStyle b="on" i="off">
        <a:schemeClr val="lt1"/>
      </a:tcTxStyle>
      <a:tcStyle>
        <a:tcBdr/>
        <a:fill>
          <a:solidFill>
            <a:schemeClr val="accent1"/>
          </a:solidFill>
        </a:fill>
      </a:tcStyle>
    </a:firstCol>
    <a:lastRow>
      <a:tcTxStyle b="on" i="off">
        <a:schemeClr val="lt1"/>
      </a:tcTxStyle>
      <a:tcStyle>
        <a:tcBdr>
          <a:top>
            <a:ln w="38100" cap="flat">
              <a:solidFill>
                <a:schemeClr val="lt1"/>
              </a:solidFill>
              <a:prstDash val="solid"/>
              <a:round/>
              <a:headEnd type="none" w="med" len="med"/>
              <a:tailEnd type="none" w="med" len="med"/>
            </a:ln>
          </a:top>
        </a:tcBdr>
        <a:fill>
          <a:solidFill>
            <a:schemeClr val="accent1"/>
          </a:solidFill>
        </a:fill>
      </a:tcStyle>
    </a:lastRow>
    <a:firstRow>
      <a:tcTxStyle b="on" i="off">
        <a:schemeClr val="lt1"/>
      </a:tcTxStyle>
      <a:tcStyle>
        <a:tcBdr>
          <a:bottom>
            <a:ln w="38100" cap="flat">
              <a:solidFill>
                <a:schemeClr val="lt1"/>
              </a:solidFill>
              <a:prstDash val="solid"/>
              <a:round/>
              <a:headEnd type="none" w="med" len="med"/>
              <a:tailEnd type="none" w="med" len="med"/>
            </a:ln>
          </a:bottom>
        </a:tcBdr>
        <a:fill>
          <a:solidFill>
            <a:schemeClr val="accent1"/>
          </a:solidFill>
        </a:fill>
      </a:tcStyle>
    </a:firstRow>
  </a:tblStyle>
  <a:tblStyle styleId="{B97F5711-7A63-45DD-A707-5BF0D6615A91}" styleName="Table_2">
    <a:wholeTbl>
      <a:tcTxStyle b="off" i="off">
        <a:schemeClr val="dk1"/>
      </a:tcTxStyle>
      <a:tcStyle>
        <a:tcBdr>
          <a:left>
            <a:ln w="12700" cap="flat">
              <a:solidFill>
                <a:schemeClr val="lt1"/>
              </a:solidFill>
              <a:prstDash val="solid"/>
              <a:round/>
              <a:headEnd type="none" w="med" len="med"/>
              <a:tailEnd type="none" w="med" len="med"/>
            </a:ln>
          </a:left>
          <a:right>
            <a:ln w="12700" cap="flat">
              <a:solidFill>
                <a:schemeClr val="lt1"/>
              </a:solidFill>
              <a:prstDash val="solid"/>
              <a:round/>
              <a:headEnd type="none" w="med" len="med"/>
              <a:tailEnd type="none" w="med" len="med"/>
            </a:ln>
          </a:right>
          <a:top>
            <a:ln w="12700" cap="flat">
              <a:solidFill>
                <a:schemeClr val="lt1"/>
              </a:solidFill>
              <a:prstDash val="solid"/>
              <a:round/>
              <a:headEnd type="none" w="med" len="med"/>
              <a:tailEnd type="none" w="med" len="med"/>
            </a:ln>
          </a:top>
          <a:bottom>
            <a:ln w="12700" cap="flat">
              <a:solidFill>
                <a:schemeClr val="lt1"/>
              </a:solidFill>
              <a:prstDash val="solid"/>
              <a:round/>
              <a:headEnd type="none" w="med" len="med"/>
              <a:tailEnd type="none" w="med" len="med"/>
            </a:ln>
          </a:bottom>
          <a:insideH>
            <a:ln w="12700" cap="flat">
              <a:solidFill>
                <a:schemeClr val="lt1"/>
              </a:solidFill>
              <a:prstDash val="solid"/>
              <a:round/>
              <a:headEnd type="none" w="med" len="med"/>
              <a:tailEnd type="none" w="med" len="med"/>
            </a:ln>
          </a:insideH>
          <a:insideV>
            <a:ln w="12700" cap="flat">
              <a:solidFill>
                <a:schemeClr val="lt1"/>
              </a:solidFill>
              <a:prstDash val="solid"/>
              <a:round/>
              <a:headEnd type="none" w="med" len="med"/>
              <a:tailEnd type="none" w="med" len="med"/>
            </a:ln>
          </a:insideV>
        </a:tcBdr>
        <a:fill>
          <a:solidFill>
            <a:srgbClr val="EFF3F9"/>
          </a:solidFill>
        </a:fill>
      </a:tcStyle>
    </a:wholeTbl>
    <a:band1H>
      <a:tcStyle>
        <a:tcBdr/>
        <a:fill>
          <a:solidFill>
            <a:srgbClr val="DBE5F1"/>
          </a:solidFill>
        </a:fill>
      </a:tcStyle>
    </a:band1H>
    <a:band1V>
      <a:tcStyle>
        <a:tcBdr/>
        <a:fill>
          <a:solidFill>
            <a:srgbClr val="DBE5F1"/>
          </a:solidFill>
        </a:fill>
      </a:tcStyle>
    </a:band1V>
    <a:lastCol>
      <a:tcTxStyle b="on" i="off">
        <a:schemeClr val="lt1"/>
      </a:tcTxStyle>
      <a:tcStyle>
        <a:tcBdr/>
        <a:fill>
          <a:solidFill>
            <a:schemeClr val="accent1"/>
          </a:solidFill>
        </a:fill>
      </a:tcStyle>
    </a:lastCol>
    <a:firstCol>
      <a:tcTxStyle b="on" i="off">
        <a:schemeClr val="lt1"/>
      </a:tcTxStyle>
      <a:tcStyle>
        <a:tcBdr/>
        <a:fill>
          <a:solidFill>
            <a:schemeClr val="accent1"/>
          </a:solidFill>
        </a:fill>
      </a:tcStyle>
    </a:firstCol>
    <a:lastRow>
      <a:tcTxStyle b="on" i="off">
        <a:schemeClr val="lt1"/>
      </a:tcTxStyle>
      <a:tcStyle>
        <a:tcBdr>
          <a:top>
            <a:ln w="38100" cap="flat">
              <a:solidFill>
                <a:schemeClr val="lt1"/>
              </a:solidFill>
              <a:prstDash val="solid"/>
              <a:round/>
              <a:headEnd type="none" w="med" len="med"/>
              <a:tailEnd type="none" w="med" len="med"/>
            </a:ln>
          </a:top>
        </a:tcBdr>
        <a:fill>
          <a:solidFill>
            <a:schemeClr val="accent1"/>
          </a:solidFill>
        </a:fill>
      </a:tcStyle>
    </a:lastRow>
    <a:firstRow>
      <a:tcTxStyle b="on" i="off">
        <a:schemeClr val="lt1"/>
      </a:tcTxStyle>
      <a:tcStyle>
        <a:tcBdr>
          <a:bottom>
            <a:ln w="38100" cap="flat">
              <a:solidFill>
                <a:schemeClr val="lt1"/>
              </a:solidFill>
              <a:prstDash val="solid"/>
              <a:round/>
              <a:headEnd type="none" w="med" len="med"/>
              <a:tailEnd type="none" w="med" len="med"/>
            </a:ln>
          </a:bottom>
        </a:tcBdr>
        <a:fill>
          <a:solidFill>
            <a:schemeClr val="accent1"/>
          </a:solidFill>
        </a:fill>
      </a:tcStyle>
    </a:firstRow>
  </a:tblStyle>
  <a:tblStyle styleId="{DB94077F-3C2D-4C75-A026-5549615CECFB}" styleName="Table_3">
    <a:wholeTbl>
      <a:tcTxStyle b="off" i="off">
        <a:schemeClr val="dk1"/>
      </a:tcTxStyle>
      <a:tcStyle>
        <a:tcBdr>
          <a:left>
            <a:ln w="12700" cap="flat">
              <a:solidFill>
                <a:schemeClr val="lt1"/>
              </a:solidFill>
              <a:prstDash val="solid"/>
              <a:round/>
              <a:headEnd type="none" w="med" len="med"/>
              <a:tailEnd type="none" w="med" len="med"/>
            </a:ln>
          </a:left>
          <a:right>
            <a:ln w="12700" cap="flat">
              <a:solidFill>
                <a:schemeClr val="lt1"/>
              </a:solidFill>
              <a:prstDash val="solid"/>
              <a:round/>
              <a:headEnd type="none" w="med" len="med"/>
              <a:tailEnd type="none" w="med" len="med"/>
            </a:ln>
          </a:right>
          <a:top>
            <a:ln w="12700" cap="flat">
              <a:solidFill>
                <a:schemeClr val="lt1"/>
              </a:solidFill>
              <a:prstDash val="solid"/>
              <a:round/>
              <a:headEnd type="none" w="med" len="med"/>
              <a:tailEnd type="none" w="med" len="med"/>
            </a:ln>
          </a:top>
          <a:bottom>
            <a:ln w="12700" cap="flat">
              <a:solidFill>
                <a:schemeClr val="lt1"/>
              </a:solidFill>
              <a:prstDash val="solid"/>
              <a:round/>
              <a:headEnd type="none" w="med" len="med"/>
              <a:tailEnd type="none" w="med" len="med"/>
            </a:ln>
          </a:bottom>
          <a:insideH>
            <a:ln w="12700" cap="flat">
              <a:solidFill>
                <a:schemeClr val="lt1"/>
              </a:solidFill>
              <a:prstDash val="solid"/>
              <a:round/>
              <a:headEnd type="none" w="med" len="med"/>
              <a:tailEnd type="none" w="med" len="med"/>
            </a:ln>
          </a:insideH>
          <a:insideV>
            <a:ln w="12700" cap="flat">
              <a:solidFill>
                <a:schemeClr val="lt1"/>
              </a:solidFill>
              <a:prstDash val="solid"/>
              <a:round/>
              <a:headEnd type="none" w="med" len="med"/>
              <a:tailEnd type="none" w="med" len="med"/>
            </a:ln>
          </a:insideV>
        </a:tcBdr>
        <a:fill>
          <a:solidFill>
            <a:srgbClr val="EFF3F9"/>
          </a:solidFill>
        </a:fill>
      </a:tcStyle>
    </a:wholeTbl>
    <a:band1H>
      <a:tcStyle>
        <a:tcBdr/>
        <a:fill>
          <a:solidFill>
            <a:srgbClr val="DBE5F1"/>
          </a:solidFill>
        </a:fill>
      </a:tcStyle>
    </a:band1H>
    <a:band1V>
      <a:tcStyle>
        <a:tcBdr/>
        <a:fill>
          <a:solidFill>
            <a:srgbClr val="DBE5F1"/>
          </a:solidFill>
        </a:fill>
      </a:tcStyle>
    </a:band1V>
    <a:lastCol>
      <a:tcTxStyle b="on" i="off">
        <a:schemeClr val="lt1"/>
      </a:tcTxStyle>
      <a:tcStyle>
        <a:tcBdr/>
        <a:fill>
          <a:solidFill>
            <a:schemeClr val="accent1"/>
          </a:solidFill>
        </a:fill>
      </a:tcStyle>
    </a:lastCol>
    <a:firstCol>
      <a:tcTxStyle b="on" i="off">
        <a:schemeClr val="lt1"/>
      </a:tcTxStyle>
      <a:tcStyle>
        <a:tcBdr/>
        <a:fill>
          <a:solidFill>
            <a:schemeClr val="accent1"/>
          </a:solidFill>
        </a:fill>
      </a:tcStyle>
    </a:firstCol>
    <a:lastRow>
      <a:tcTxStyle b="on" i="off">
        <a:schemeClr val="lt1"/>
      </a:tcTxStyle>
      <a:tcStyle>
        <a:tcBdr>
          <a:top>
            <a:ln w="38100" cap="flat">
              <a:solidFill>
                <a:schemeClr val="lt1"/>
              </a:solidFill>
              <a:prstDash val="solid"/>
              <a:round/>
              <a:headEnd type="none" w="med" len="med"/>
              <a:tailEnd type="none" w="med" len="med"/>
            </a:ln>
          </a:top>
        </a:tcBdr>
        <a:fill>
          <a:solidFill>
            <a:schemeClr val="accent1"/>
          </a:solidFill>
        </a:fill>
      </a:tcStyle>
    </a:lastRow>
    <a:firstRow>
      <a:tcTxStyle b="on" i="off">
        <a:schemeClr val="lt1"/>
      </a:tcTxStyle>
      <a:tcStyle>
        <a:tcBdr>
          <a:bottom>
            <a:ln w="38100" cap="flat">
              <a:solidFill>
                <a:schemeClr val="lt1"/>
              </a:solidFill>
              <a:prstDash val="solid"/>
              <a:round/>
              <a:headEnd type="none" w="med" len="med"/>
              <a:tailEnd type="none" w="med" len="med"/>
            </a:ln>
          </a:bottom>
        </a:tcBdr>
        <a:fill>
          <a:solidFill>
            <a:schemeClr val="accent1"/>
          </a:solidFill>
        </a:fill>
      </a:tcStyle>
    </a:firstRow>
  </a:tblStyle>
  <a:tblStyle styleId="{6230B104-52B1-4551-80B3-B8267E38B05E}" styleName="Table_4">
    <a:wholeTbl>
      <a:tcTxStyle b="off" i="off">
        <a:schemeClr val="dk1"/>
      </a:tcTxStyle>
      <a:tcStyle>
        <a:tcBdr>
          <a:left>
            <a:ln w="12700" cap="flat">
              <a:solidFill>
                <a:schemeClr val="lt1"/>
              </a:solidFill>
              <a:prstDash val="solid"/>
              <a:round/>
              <a:headEnd type="none" w="med" len="med"/>
              <a:tailEnd type="none" w="med" len="med"/>
            </a:ln>
          </a:left>
          <a:right>
            <a:ln w="12700" cap="flat">
              <a:solidFill>
                <a:schemeClr val="lt1"/>
              </a:solidFill>
              <a:prstDash val="solid"/>
              <a:round/>
              <a:headEnd type="none" w="med" len="med"/>
              <a:tailEnd type="none" w="med" len="med"/>
            </a:ln>
          </a:right>
          <a:top>
            <a:ln w="12700" cap="flat">
              <a:solidFill>
                <a:schemeClr val="lt1"/>
              </a:solidFill>
              <a:prstDash val="solid"/>
              <a:round/>
              <a:headEnd type="none" w="med" len="med"/>
              <a:tailEnd type="none" w="med" len="med"/>
            </a:ln>
          </a:top>
          <a:bottom>
            <a:ln w="12700" cap="flat">
              <a:solidFill>
                <a:schemeClr val="lt1"/>
              </a:solidFill>
              <a:prstDash val="solid"/>
              <a:round/>
              <a:headEnd type="none" w="med" len="med"/>
              <a:tailEnd type="none" w="med" len="med"/>
            </a:ln>
          </a:bottom>
          <a:insideH>
            <a:ln w="12700" cap="flat">
              <a:solidFill>
                <a:schemeClr val="lt1"/>
              </a:solidFill>
              <a:prstDash val="solid"/>
              <a:round/>
              <a:headEnd type="none" w="med" len="med"/>
              <a:tailEnd type="none" w="med" len="med"/>
            </a:ln>
          </a:insideH>
          <a:insideV>
            <a:ln w="12700" cap="flat">
              <a:solidFill>
                <a:schemeClr val="lt1"/>
              </a:solidFill>
              <a:prstDash val="solid"/>
              <a:round/>
              <a:headEnd type="none" w="med" len="med"/>
              <a:tailEnd type="none" w="med" len="med"/>
            </a:ln>
          </a:insideV>
        </a:tcBdr>
        <a:fill>
          <a:solidFill>
            <a:srgbClr val="EFF3F9"/>
          </a:solidFill>
        </a:fill>
      </a:tcStyle>
    </a:wholeTbl>
    <a:band1H>
      <a:tcStyle>
        <a:tcBdr/>
        <a:fill>
          <a:solidFill>
            <a:srgbClr val="DBE5F1"/>
          </a:solidFill>
        </a:fill>
      </a:tcStyle>
    </a:band1H>
    <a:band1V>
      <a:tcStyle>
        <a:tcBdr/>
        <a:fill>
          <a:solidFill>
            <a:srgbClr val="DBE5F1"/>
          </a:solidFill>
        </a:fill>
      </a:tcStyle>
    </a:band1V>
    <a:lastCol>
      <a:tcTxStyle b="on" i="off">
        <a:schemeClr val="lt1"/>
      </a:tcTxStyle>
      <a:tcStyle>
        <a:tcBdr/>
        <a:fill>
          <a:solidFill>
            <a:schemeClr val="accent1"/>
          </a:solidFill>
        </a:fill>
      </a:tcStyle>
    </a:lastCol>
    <a:firstCol>
      <a:tcTxStyle b="on" i="off">
        <a:schemeClr val="lt1"/>
      </a:tcTxStyle>
      <a:tcStyle>
        <a:tcBdr/>
        <a:fill>
          <a:solidFill>
            <a:schemeClr val="accent1"/>
          </a:solidFill>
        </a:fill>
      </a:tcStyle>
    </a:firstCol>
    <a:lastRow>
      <a:tcTxStyle b="on" i="off">
        <a:schemeClr val="lt1"/>
      </a:tcTxStyle>
      <a:tcStyle>
        <a:tcBdr>
          <a:top>
            <a:ln w="38100" cap="flat">
              <a:solidFill>
                <a:schemeClr val="lt1"/>
              </a:solidFill>
              <a:prstDash val="solid"/>
              <a:round/>
              <a:headEnd type="none" w="med" len="med"/>
              <a:tailEnd type="none" w="med" len="med"/>
            </a:ln>
          </a:top>
        </a:tcBdr>
        <a:fill>
          <a:solidFill>
            <a:schemeClr val="accent1"/>
          </a:solidFill>
        </a:fill>
      </a:tcStyle>
    </a:lastRow>
    <a:firstRow>
      <a:tcTxStyle b="on" i="off">
        <a:schemeClr val="lt1"/>
      </a:tcTxStyle>
      <a:tcStyle>
        <a:tcBdr>
          <a:bottom>
            <a:ln w="38100" cap="flat">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267" autoAdjust="0"/>
  </p:normalViewPr>
  <p:slideViewPr>
    <p:cSldViewPr>
      <p:cViewPr>
        <p:scale>
          <a:sx n="114" d="100"/>
          <a:sy n="114" d="100"/>
        </p:scale>
        <p:origin x="-91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 name="Shape 6"/>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indent="0" algn="l"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 name="Shape 7"/>
          <p:cNvSpPr txBox="1">
            <a:spLocks noGrp="1"/>
          </p:cNvSpPr>
          <p:nvPr>
            <p:ph type="sldNum" idx="12"/>
          </p:nvPr>
        </p:nvSpPr>
        <p:spPr>
          <a:xfrm>
            <a:off x="3884612" y="8685213"/>
            <a:ext cx="2971799" cy="457200"/>
          </a:xfrm>
          <a:prstGeom prst="rect">
            <a:avLst/>
          </a:prstGeom>
          <a:noFill/>
          <a:ln>
            <a:noFill/>
          </a:ln>
        </p:spPr>
        <p:txBody>
          <a:bodyPr lIns="91425" tIns="91425" rIns="91425" bIns="91425" anchor="b" anchorCtr="0"/>
          <a:lstStyle>
            <a:lvl1pPr marL="0" marR="0" indent="0" algn="r" rtl="0">
              <a:defRPr sz="1200" b="0" i="0" u="none" strike="noStrike" cap="none" baseline="0"/>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Tree>
    <p:extLst>
      <p:ext uri="{BB962C8B-B14F-4D97-AF65-F5344CB8AC3E}">
        <p14:creationId xmlns:p14="http://schemas.microsoft.com/office/powerpoint/2010/main" val="95657133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spAutoFit/>
          </a:bodyPr>
          <a:lstStyle/>
          <a:p>
            <a:endParaRPr/>
          </a:p>
        </p:txBody>
      </p:sp>
      <p:sp>
        <p:nvSpPr>
          <p:cNvPr id="90" name="Shape 9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spAutoFit/>
          </a:bodyPr>
          <a:lstStyle/>
          <a:p>
            <a:pPr marL="0" marR="0" lvl="0" indent="0" algn="r" rtl="0">
              <a:buSzPct val="25000"/>
              <a:buNone/>
            </a:pPr>
            <a:r>
              <a:rPr lang="x-none"/>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spAutoFit/>
          </a:bodyPr>
          <a:lstStyle/>
          <a:p>
            <a:pPr>
              <a:buNone/>
            </a:pPr>
            <a:r>
              <a:rPr lang="x-none" sz="1800" b="0" i="0" u="none" strike="noStrike" cap="none" baseline="0"/>
              <a:t>Set expectations around who you are going to need and what kind of skills they will need to have to pull this off.</a:t>
            </a:r>
          </a:p>
          <a:p>
            <a:pPr>
              <a:buNone/>
            </a:pPr>
            <a:r>
              <a:rPr lang="x-none" sz="1800" b="0" i="0" u="none" strike="noStrike" cap="none" baseline="0"/>
              <a:t>Use names if specific people are important (i.e. Billy is the only guy who can do X).</a:t>
            </a:r>
          </a:p>
        </p:txBody>
      </p:sp>
      <p:sp>
        <p:nvSpPr>
          <p:cNvPr id="180" name="Shape 18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spAutoFit/>
          </a:bodyPr>
          <a:lstStyle/>
          <a:p>
            <a:pPr marL="0" marR="0" lvl="0" indent="0" algn="r" rtl="0">
              <a:buSzPct val="25000"/>
              <a:buNone/>
            </a:pPr>
            <a:r>
              <a:rPr lang="x-none"/>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99" name="Shape 19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spAutoFit/>
          </a:bodyPr>
          <a:lstStyle/>
          <a:p>
            <a:pPr>
              <a:buNone/>
            </a:pPr>
            <a:r>
              <a:rPr lang="x-none" sz="1800" b="0" i="0" u="none" strike="noStrike" cap="none" baseline="0"/>
              <a:t>Give your sponsors some idea of how big this thing is (1, 3, or 6 monther).</a:t>
            </a:r>
          </a:p>
          <a:p>
            <a:pPr>
              <a:buNone/>
            </a:pPr>
            <a:r>
              <a:rPr lang="x-none" sz="1800" b="0" i="0" u="none" strike="noStrike" cap="none" baseline="0"/>
              <a:t>Before you can complete this slide you and the team should create and estimate a high-level story list for the project.</a:t>
            </a:r>
          </a:p>
          <a:p>
            <a:pPr>
              <a:buNone/>
            </a:pPr>
            <a:r>
              <a:rPr lang="x-none" sz="1800" b="0" i="0" u="none" strike="noStrike" cap="none" baseline="0"/>
              <a:t>This isn’t a commitment (too many unknowns). It’s just a really rough guess. Don’t treat it as anything else.</a:t>
            </a:r>
          </a:p>
        </p:txBody>
      </p:sp>
      <p:sp>
        <p:nvSpPr>
          <p:cNvPr id="200" name="Shape 20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spAutoFit/>
          </a:bodyPr>
          <a:lstStyle/>
          <a:p>
            <a:pPr marL="0" marR="0" lvl="0" indent="0" algn="r" rtl="0">
              <a:buSzPct val="25000"/>
              <a:buNone/>
            </a:pPr>
            <a:r>
              <a:rPr lang="x-none"/>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72" name="Shape 27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spAutoFit/>
          </a:bodyPr>
          <a:lstStyle/>
          <a:p>
            <a:pPr>
              <a:buNone/>
            </a:pPr>
            <a:r>
              <a:rPr lang="x-none" sz="200" b="0" i="0" u="none" strike="noStrike" cap="none" baseline="0"/>
              <a:t>When push comes to shove, something has to give. Here we want to be clear on what that is.</a:t>
            </a:r>
          </a:p>
          <a:p>
            <a:endParaRPr lang="x-none" sz="200" b="0" i="0" u="none" strike="noStrike" cap="none" baseline="0"/>
          </a:p>
          <a:p>
            <a:pPr>
              <a:buNone/>
            </a:pPr>
            <a:r>
              <a:rPr lang="x-none" sz="200" b="0" i="0" u="none" strike="noStrike" cap="none" baseline="0"/>
              <a:t>On agile projects we flex on scope. But there could be others factors at play here so get ready to listen as you customer tells you which forces can bend (scope) and which are written in stone (usually budget).</a:t>
            </a:r>
          </a:p>
          <a:p>
            <a:endParaRPr lang="x-none" sz="200" b="0" i="0" u="none" strike="noStrike" cap="none" baseline="0"/>
          </a:p>
          <a:p>
            <a:pPr>
              <a:buNone/>
            </a:pPr>
            <a:r>
              <a:rPr lang="x-none" sz="1000" b="0" i="0" u="none" strike="noStrike" cap="none" baseline="0"/>
              <a:t>Slider rules:</a:t>
            </a:r>
          </a:p>
          <a:p>
            <a:pPr>
              <a:buNone/>
            </a:pPr>
            <a:r>
              <a:rPr lang="x-none" sz="1000" b="0" i="0" u="none" strike="noStrike" cap="none" baseline="0"/>
              <a:t>1. No two sliders can </a:t>
            </a:r>
            <a:r>
              <a:rPr lang="x-none" sz="200" b="0" i="0" u="none" strike="noStrike" cap="none" baseline="0"/>
              <a:t>occupy the same level.</a:t>
            </a:r>
          </a:p>
          <a:p>
            <a:pPr>
              <a:buNone/>
            </a:pPr>
            <a:r>
              <a:rPr lang="x-none" sz="200" b="0" i="0" u="none" strike="noStrike" cap="none" baseline="0"/>
              <a:t>2. List other important project factors down below.</a:t>
            </a:r>
          </a:p>
        </p:txBody>
      </p:sp>
      <p:sp>
        <p:nvSpPr>
          <p:cNvPr id="273" name="Shape 27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spAutoFit/>
          </a:bodyPr>
          <a:lstStyle/>
          <a:p>
            <a:pPr marL="0" marR="0" lvl="0" indent="0" algn="r" rtl="0">
              <a:buSzPct val="25000"/>
              <a:buNone/>
            </a:pPr>
            <a:r>
              <a:rPr lang="x-none"/>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91" name="Shape 29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spAutoFit/>
          </a:bodyPr>
          <a:lstStyle/>
          <a:p>
            <a:pPr>
              <a:buNone/>
            </a:pPr>
            <a:r>
              <a:rPr lang="x-none" sz="1800" b="0" i="0" u="none" strike="noStrike" cap="none" baseline="0"/>
              <a:t>Stakeholders are usually interested in two things:</a:t>
            </a:r>
          </a:p>
          <a:p>
            <a:pPr marL="228600" marR="0" lvl="0" indent="-228600" algn="l" rtl="0">
              <a:buClr>
                <a:srgbClr val="000000"/>
              </a:buClr>
              <a:buSzPct val="100000"/>
              <a:buFont typeface="Arial"/>
              <a:buAutoNum type="arabicPeriod"/>
            </a:pPr>
            <a:r>
              <a:rPr lang="x-none" sz="1800" b="0" i="0" u="none" strike="noStrike" cap="none" baseline="0"/>
              <a:t>How much is this going to cost.</a:t>
            </a:r>
          </a:p>
          <a:p>
            <a:pPr marL="228600" marR="0" lvl="0" indent="-228600" algn="l" rtl="0">
              <a:buClr>
                <a:srgbClr val="000000"/>
              </a:buClr>
              <a:buSzPct val="100000"/>
              <a:buFont typeface="Arial"/>
              <a:buAutoNum type="arabicPeriod"/>
            </a:pPr>
            <a:r>
              <a:rPr lang="x-none" sz="1800" b="0" i="0" u="none" strike="noStrike" cap="none" baseline="0"/>
              <a:t>When is it going to be done.</a:t>
            </a:r>
          </a:p>
          <a:p>
            <a:endParaRPr lang="x-none" sz="1800" b="0" i="0" u="none" strike="noStrike" cap="none" baseline="0"/>
          </a:p>
          <a:p>
            <a:pPr marL="228600" marR="0" lvl="0" indent="-228600" algn="l" rtl="0">
              <a:buSzPct val="25000"/>
              <a:buFont typeface="Arial"/>
              <a:buNone/>
            </a:pPr>
            <a:r>
              <a:rPr lang="x-none" sz="1800" b="0" i="0" u="none" strike="noStrike" cap="none" baseline="0"/>
              <a:t>Here we do our best to answer those two questions so they can decide if the project is still worth doing by showing them what it’s going to take.</a:t>
            </a:r>
          </a:p>
        </p:txBody>
      </p:sp>
      <p:sp>
        <p:nvSpPr>
          <p:cNvPr id="292" name="Shape 29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spAutoFit/>
          </a:bodyPr>
          <a:lstStyle/>
          <a:p>
            <a:pPr marL="0" marR="0" lvl="0" indent="0" algn="r" rtl="0">
              <a:buSzPct val="25000"/>
              <a:buNone/>
            </a:pPr>
            <a:r>
              <a:rPr lang="x-none"/>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99" name="Shape 29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spAutoFit/>
          </a:bodyPr>
          <a:lstStyle/>
          <a:p>
            <a:pPr>
              <a:buNone/>
            </a:pPr>
            <a:r>
              <a:rPr lang="x-none" sz="1800" b="0" i="0" u="none" strike="noStrike" cap="none" baseline="0"/>
              <a:t>That’s it! Create your deck.</a:t>
            </a:r>
          </a:p>
          <a:p>
            <a:pPr>
              <a:buNone/>
            </a:pPr>
            <a:r>
              <a:rPr lang="x-none" sz="1800" b="0" i="0" u="none" strike="noStrike" cap="none" baseline="0"/>
              <a:t>Put it somewhere visible for all too see.</a:t>
            </a:r>
          </a:p>
          <a:p>
            <a:pPr>
              <a:buNone/>
            </a:pPr>
            <a:r>
              <a:rPr lang="x-none" sz="1800" b="0" i="0" u="none" strike="noStrike" cap="none" baseline="0"/>
              <a:t>And update it when things change.</a:t>
            </a:r>
          </a:p>
          <a:p>
            <a:endParaRPr lang="x-none" sz="1800" b="0" i="0" u="none" strike="noStrike" cap="none" baseline="0"/>
          </a:p>
          <a:p>
            <a:pPr>
              <a:buNone/>
            </a:pPr>
            <a:r>
              <a:rPr lang="x-none" sz="1800" b="0" i="0" u="none" strike="noStrike" cap="none" baseline="0"/>
              <a:t>Good luck!</a:t>
            </a:r>
          </a:p>
        </p:txBody>
      </p:sp>
      <p:sp>
        <p:nvSpPr>
          <p:cNvPr id="300" name="Shape 30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spAutoFit/>
          </a:bodyPr>
          <a:lstStyle/>
          <a:p>
            <a:pPr marL="0" marR="0" lvl="0" indent="0" algn="r" rtl="0">
              <a:buSzPct val="25000"/>
              <a:buNone/>
            </a:pPr>
            <a:r>
              <a:rPr lang="x-none"/>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96" name="Shape 9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spAutoFit/>
          </a:bodyPr>
          <a:lstStyle/>
          <a:p>
            <a:pPr>
              <a:buNone/>
            </a:pPr>
            <a:r>
              <a:rPr lang="x-none" sz="1800" b="0" i="0" u="none" strike="noStrike" cap="none" baseline="0"/>
              <a:t>Project name – pick a cool sounding name for your project</a:t>
            </a:r>
          </a:p>
          <a:p>
            <a:pPr>
              <a:buNone/>
            </a:pPr>
            <a:r>
              <a:rPr lang="x-none" sz="1800" b="0" i="0" u="none" strike="noStrike" cap="none" baseline="0"/>
              <a:t>Sponsors – list your project sponsors here (the people with the money)</a:t>
            </a:r>
          </a:p>
          <a:p>
            <a:endParaRPr lang="x-none" sz="1800" b="0" i="0" u="none" strike="noStrike" cap="none" baseline="0"/>
          </a:p>
          <a:p>
            <a:pPr>
              <a:buNone/>
            </a:pPr>
            <a:r>
              <a:rPr lang="x-none" sz="1800" b="0" i="0" u="none" strike="noStrike" cap="none" baseline="0"/>
              <a:t>Putting your sponsors name boldly out there for all to see is a great way to get their engagement and attention (necessary for any successful project).</a:t>
            </a:r>
          </a:p>
        </p:txBody>
      </p:sp>
      <p:sp>
        <p:nvSpPr>
          <p:cNvPr id="97" name="Shape 9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spAutoFit/>
          </a:bodyPr>
          <a:lstStyle/>
          <a:p>
            <a:pPr marL="0" marR="0" lvl="0" indent="0" algn="r" rtl="0">
              <a:buSzPct val="25000"/>
              <a:buNone/>
            </a:pPr>
            <a:r>
              <a:rPr lang="x-none"/>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05" name="Shape 10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spAutoFit/>
          </a:bodyPr>
          <a:lstStyle/>
          <a:p>
            <a:pPr>
              <a:buNone/>
            </a:pPr>
            <a:r>
              <a:rPr lang="x-none" sz="1800" b="0" i="0" u="none" strike="noStrike" cap="none" baseline="0"/>
              <a:t>Write down all the reasons why your company would want to spend money on this project in the first place.</a:t>
            </a:r>
          </a:p>
          <a:p>
            <a:pPr>
              <a:buNone/>
            </a:pPr>
            <a:r>
              <a:rPr lang="x-none" sz="1800" b="0" i="0" u="none" strike="noStrike" cap="none" baseline="0"/>
              <a:t>Then pick and highlight the most important one.</a:t>
            </a:r>
          </a:p>
        </p:txBody>
      </p:sp>
      <p:sp>
        <p:nvSpPr>
          <p:cNvPr id="106" name="Shape 10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spAutoFit/>
          </a:bodyPr>
          <a:lstStyle/>
          <a:p>
            <a:pPr marL="0" marR="0" lvl="0" indent="0" algn="r" rtl="0">
              <a:buSzPct val="25000"/>
              <a:buNone/>
            </a:pPr>
            <a:r>
              <a:rPr lang="x-none"/>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ctr" anchorCtr="0">
            <a:spAutoFit/>
          </a:bodyPr>
          <a:lstStyle/>
          <a:p>
            <a:endParaRPr/>
          </a:p>
        </p:txBody>
      </p:sp>
      <p:sp>
        <p:nvSpPr>
          <p:cNvPr id="112" name="Shape 1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22" name="Shape 12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spAutoFit/>
          </a:bodyPr>
          <a:lstStyle/>
          <a:p>
            <a:pPr>
              <a:buNone/>
            </a:pPr>
            <a:r>
              <a:rPr lang="x-none" sz="1800" b="0" i="0" u="none" strike="noStrike" cap="none" baseline="0"/>
              <a:t>If you could walk into a store, and buy the shrink wrapped version of your software, what the design of the box look like and what would it say?</a:t>
            </a:r>
          </a:p>
          <a:p>
            <a:pPr>
              <a:buNone/>
            </a:pPr>
            <a:r>
              <a:rPr lang="x-none" sz="1800" b="0" i="0" u="none" strike="noStrike" cap="none" baseline="0"/>
              <a:t>Point here is to get your team looking at your project through the eyes of your end customer.</a:t>
            </a:r>
          </a:p>
        </p:txBody>
      </p:sp>
      <p:sp>
        <p:nvSpPr>
          <p:cNvPr id="123" name="Shape 12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spAutoFit/>
          </a:bodyPr>
          <a:lstStyle/>
          <a:p>
            <a:pPr marL="0" marR="0" lvl="0" indent="0" algn="r" rtl="0">
              <a:buSzPct val="25000"/>
              <a:buNone/>
            </a:pPr>
            <a:r>
              <a:rPr lang="x-none"/>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32" name="Shape 13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spAutoFit/>
          </a:bodyPr>
          <a:lstStyle/>
          <a:p>
            <a:pPr>
              <a:buNone/>
            </a:pPr>
            <a:r>
              <a:rPr lang="x-none" sz="1800" b="0" i="0" u="none" strike="noStrike" cap="none" baseline="0"/>
              <a:t>List all the big ticket items you are (and are NOT) going to deliver within the scope of this project.</a:t>
            </a:r>
          </a:p>
          <a:p>
            <a:pPr>
              <a:buNone/>
            </a:pPr>
            <a:r>
              <a:rPr lang="x-none" sz="1800" b="0" i="0" u="none" strike="noStrike" cap="none" baseline="0"/>
              <a:t>Before starting your project move all the UNRESOLVED ones to either IN or OUT.</a:t>
            </a:r>
          </a:p>
        </p:txBody>
      </p:sp>
      <p:sp>
        <p:nvSpPr>
          <p:cNvPr id="133" name="Shape 13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spAutoFit/>
          </a:bodyPr>
          <a:lstStyle/>
          <a:p>
            <a:pPr marL="0" marR="0" lvl="0" indent="0" algn="r" rtl="0">
              <a:buSzPct val="25000"/>
              <a:buNone/>
            </a:pPr>
            <a:r>
              <a:rPr lang="x-none"/>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45" name="Shape 14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spAutoFit/>
          </a:bodyPr>
          <a:lstStyle/>
          <a:p>
            <a:pPr>
              <a:buNone/>
            </a:pPr>
            <a:r>
              <a:rPr lang="x-none" sz="1800" b="0" i="0" u="none" strike="noStrike" cap="none" baseline="0"/>
              <a:t>List everyone you are going to have to interact with at some point during the course of your project.</a:t>
            </a:r>
          </a:p>
          <a:p>
            <a:endParaRPr lang="x-none" sz="1800" b="0" i="0" u="none" strike="noStrike" cap="none" baseline="0"/>
          </a:p>
          <a:p>
            <a:pPr>
              <a:buNone/>
            </a:pPr>
            <a:r>
              <a:rPr lang="x-none" sz="1800" b="0" i="0" u="none" strike="noStrike" cap="none" baseline="0"/>
              <a:t>Goal is to start building relationships with these people and let them know we are coming down the tracks  (before we actually get there).</a:t>
            </a:r>
          </a:p>
        </p:txBody>
      </p:sp>
      <p:sp>
        <p:nvSpPr>
          <p:cNvPr id="146" name="Shape 14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spAutoFit/>
          </a:bodyPr>
          <a:lstStyle/>
          <a:p>
            <a:pPr marL="0" marR="0" lvl="0" indent="0" algn="r" rtl="0">
              <a:buSzPct val="25000"/>
              <a:buNone/>
            </a:pPr>
            <a:r>
              <a:rPr lang="x-none"/>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spAutoFit/>
          </a:bodyPr>
          <a:lstStyle/>
          <a:p>
            <a:pPr>
              <a:buNone/>
            </a:pPr>
            <a:r>
              <a:rPr lang="x-none" sz="1800" b="0" i="0" u="none" strike="noStrike" cap="none" baseline="0"/>
              <a:t>This is about letting people know how we plan on building this thing.</a:t>
            </a:r>
          </a:p>
          <a:p>
            <a:pPr>
              <a:buNone/>
            </a:pPr>
            <a:r>
              <a:rPr lang="x-none" sz="1800" b="0" i="0" u="none" strike="noStrike" cap="none" baseline="0"/>
              <a:t>If there are any tools or libraries assumptions you are making list them here.</a:t>
            </a:r>
          </a:p>
          <a:p>
            <a:pPr>
              <a:buNone/>
            </a:pPr>
            <a:r>
              <a:rPr lang="x-none" sz="1800" b="0" i="0" u="none" strike="noStrike" cap="none" baseline="0"/>
              <a:t>Also if there are areas of the application architecture that are risky highlight those too.</a:t>
            </a:r>
          </a:p>
          <a:p>
            <a:endParaRPr lang="x-none" sz="1800" b="0" i="0" u="none" strike="noStrike" cap="none" baseline="0"/>
          </a:p>
        </p:txBody>
      </p:sp>
      <p:sp>
        <p:nvSpPr>
          <p:cNvPr id="164" name="Shape 16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spAutoFit/>
          </a:bodyPr>
          <a:lstStyle/>
          <a:p>
            <a:pPr marL="0" marR="0" lvl="0" indent="0" algn="r" rtl="0">
              <a:buSzPct val="25000"/>
              <a:buNone/>
            </a:pPr>
            <a:r>
              <a:rPr lang="x-none"/>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72" name="Shape 17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spAutoFit/>
          </a:bodyPr>
          <a:lstStyle/>
          <a:p>
            <a:pPr>
              <a:buNone/>
            </a:pPr>
            <a:r>
              <a:rPr lang="x-none" sz="1800" b="0" i="0" u="none" strike="noStrike" cap="none" baseline="0"/>
              <a:t>This is your chance to call out any craziness you’ve heard while building the deck, and having a frank conversation with your sponsors and your team about how you are going to handle it.</a:t>
            </a:r>
          </a:p>
          <a:p>
            <a:pPr>
              <a:buNone/>
            </a:pPr>
            <a:r>
              <a:rPr lang="x-none" sz="1800" b="0" i="0" u="none" strike="noStrike" cap="none" baseline="0"/>
              <a:t>This is perhaps on of the most powerful slides in the deck – it’s your chance to ask for whatever you need to be successful and the consequences if you don’t get it.</a:t>
            </a:r>
          </a:p>
          <a:p>
            <a:pPr>
              <a:buNone/>
            </a:pPr>
            <a:r>
              <a:rPr lang="x-none" sz="1800" b="0" i="0" u="none" strike="noStrike" cap="none" baseline="0"/>
              <a:t>Use it!</a:t>
            </a:r>
          </a:p>
        </p:txBody>
      </p:sp>
      <p:sp>
        <p:nvSpPr>
          <p:cNvPr id="173" name="Shape 17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spAutoFit/>
          </a:bodyPr>
          <a:lstStyle/>
          <a:p>
            <a:pPr marL="0" marR="0" lvl="0" indent="0" algn="r" rtl="0">
              <a:buSzPct val="25000"/>
              <a:buNone/>
            </a:pPr>
            <a:r>
              <a:rPr lang="x-none"/>
              <a:t>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indent="0" algn="l" rtl="0">
              <a:spcBef>
                <a:spcPts val="0"/>
              </a:spcBef>
              <a:buClr>
                <a:srgbClr val="17365D"/>
              </a:buClr>
              <a:buFont typeface="Calibri"/>
              <a:buNone/>
              <a:defRPr sz="4400" b="0" i="0" u="none" strike="noStrike" cap="none" baseline="0">
                <a:solidFill>
                  <a:srgbClr val="17365D"/>
                </a:solidFill>
                <a:latin typeface="Calibri"/>
                <a:ea typeface="Calibri"/>
                <a:cs typeface="Calibri"/>
                <a:sym typeface="Calibri"/>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
        <p:nvSpPr>
          <p:cNvPr id="17" name="Shape 17"/>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Calibri"/>
              <a:buNone/>
              <a:defRPr sz="3200" b="0" i="0" u="none" strike="noStrike" cap="none" baseline="0">
                <a:solidFill>
                  <a:srgbClr val="888888"/>
                </a:solidFill>
                <a:latin typeface="Calibri"/>
                <a:ea typeface="Calibri"/>
                <a:cs typeface="Calibri"/>
                <a:sym typeface="Calibri"/>
              </a:defRPr>
            </a:lvl1pPr>
            <a:lvl2pPr marL="457200" marR="0" indent="0" algn="ctr" rtl="0">
              <a:spcBef>
                <a:spcPts val="560"/>
              </a:spcBef>
              <a:buClr>
                <a:srgbClr val="888888"/>
              </a:buClr>
              <a:buFont typeface="Calibri"/>
              <a:buNone/>
              <a:defRPr sz="2800" b="0" i="0" u="none" strike="noStrike" cap="none" baseline="0">
                <a:solidFill>
                  <a:srgbClr val="888888"/>
                </a:solidFill>
                <a:latin typeface="Calibri"/>
                <a:ea typeface="Calibri"/>
                <a:cs typeface="Calibri"/>
                <a:sym typeface="Calibri"/>
              </a:defRPr>
            </a:lvl2pPr>
            <a:lvl3pPr marL="914400" marR="0" indent="0" algn="ctr" rtl="0">
              <a:spcBef>
                <a:spcPts val="480"/>
              </a:spcBef>
              <a:buClr>
                <a:srgbClr val="888888"/>
              </a:buClr>
              <a:buFont typeface="Calibri"/>
              <a:buNone/>
              <a:defRPr sz="2400" b="0" i="0" u="none" strike="noStrike" cap="none" baseline="0">
                <a:solidFill>
                  <a:srgbClr val="888888"/>
                </a:solidFill>
                <a:latin typeface="Calibri"/>
                <a:ea typeface="Calibri"/>
                <a:cs typeface="Calibri"/>
                <a:sym typeface="Calibri"/>
              </a:defRPr>
            </a:lvl3pPr>
            <a:lvl4pPr marL="13716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4pPr>
            <a:lvl5pPr marL="18288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5pPr>
            <a:lvl6pPr marL="22860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6pPr>
            <a:lvl7pPr marL="27432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7pPr>
            <a:lvl8pPr marL="32004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8pPr>
            <a:lvl9pPr marL="36576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21" name="Shape 21"/>
          <p:cNvSpPr/>
          <p:nvPr/>
        </p:nvSpPr>
        <p:spPr>
          <a:xfrm>
            <a:off x="7848600" y="6311900"/>
            <a:ext cx="1117600" cy="393700"/>
          </a:xfrm>
          <a:prstGeom prst="rect">
            <a:avLst/>
          </a:prstGeom>
          <a:blipFill>
            <a:blip r:embed="rId2"/>
            <a:stretch>
              <a:fillRect/>
            </a:stretch>
          </a:blipFill>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Tx" type="vertTx">
  <p:cSld name="vertTx">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l" rtl="0">
              <a:spcBef>
                <a:spcPts val="0"/>
              </a:spcBef>
              <a:buClr>
                <a:srgbClr val="17365D"/>
              </a:buClr>
              <a:buFont typeface="Calibri"/>
              <a:buNone/>
              <a:defRPr sz="4400">
                <a:solidFill>
                  <a:srgbClr val="17365D"/>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75" name="Shape 75"/>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indent="-22225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7780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136525"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524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524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524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524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524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524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76" name="Shape 7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7" name="Shape 7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8" name="Shape 78"/>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TitleAndTx" type="vertTitleAndTx">
  <p:cSld name="vertTitleAndTx">
    <p:spTree>
      <p:nvGrpSpPr>
        <p:cNvPr id="1" name="Shape 79"/>
        <p:cNvGrpSpPr/>
        <p:nvPr/>
      </p:nvGrpSpPr>
      <p:grpSpPr>
        <a:xfrm>
          <a:off x="0" y="0"/>
          <a:ext cx="0" cy="0"/>
          <a:chOff x="0" y="0"/>
          <a:chExt cx="0" cy="0"/>
        </a:xfrm>
      </p:grpSpPr>
      <p:sp>
        <p:nvSpPr>
          <p:cNvPr id="80" name="Shape 80"/>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algn="l" rtl="0">
              <a:spcBef>
                <a:spcPts val="0"/>
              </a:spcBef>
              <a:buClr>
                <a:srgbClr val="17365D"/>
              </a:buClr>
              <a:buFont typeface="Calibri"/>
              <a:buNone/>
              <a:defRPr sz="4400">
                <a:solidFill>
                  <a:srgbClr val="17365D"/>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81" name="Shape 81"/>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22225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7780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136525"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524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524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524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524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524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524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82" name="Shape 8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83" name="Shape 8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84" name="Shape 84"/>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bj" type="obj">
  <p:cSld name="obj">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l" rtl="0">
              <a:spcBef>
                <a:spcPts val="0"/>
              </a:spcBef>
              <a:buClr>
                <a:srgbClr val="17365D"/>
              </a:buClr>
              <a:buFont typeface="Calibri"/>
              <a:buNone/>
              <a:defRPr sz="4400">
                <a:solidFill>
                  <a:srgbClr val="17365D"/>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4" name="Shape 24"/>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indent="-22225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7780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136525"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524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524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524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524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524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524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25" name="Shape 2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26" name="Shape 2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Head" type="secHead">
  <p:cSld name="secHea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defRPr sz="4000" b="1" cap="small"/>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0" name="Shape 30"/>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buClr>
                <a:srgbClr val="888888"/>
              </a:buClr>
              <a:buFont typeface="Calibri"/>
              <a:buNone/>
              <a:defRPr sz="2000">
                <a:solidFill>
                  <a:srgbClr val="888888"/>
                </a:solidFill>
              </a:defRPr>
            </a:lvl1pPr>
            <a:lvl2pPr marL="457200" indent="0" rtl="0">
              <a:buClr>
                <a:srgbClr val="888888"/>
              </a:buClr>
              <a:buFont typeface="Calibri"/>
              <a:buNone/>
              <a:defRPr sz="1800">
                <a:solidFill>
                  <a:srgbClr val="888888"/>
                </a:solidFill>
              </a:defRPr>
            </a:lvl2pPr>
            <a:lvl3pPr marL="914400" indent="0" rtl="0">
              <a:buClr>
                <a:srgbClr val="888888"/>
              </a:buClr>
              <a:buFont typeface="Calibri"/>
              <a:buNone/>
              <a:defRPr sz="1600">
                <a:solidFill>
                  <a:srgbClr val="888888"/>
                </a:solidFill>
              </a:defRPr>
            </a:lvl3pPr>
            <a:lvl4pPr marL="1371600" indent="0" rtl="0">
              <a:buClr>
                <a:srgbClr val="888888"/>
              </a:buClr>
              <a:buFont typeface="Calibri"/>
              <a:buNone/>
              <a:defRPr sz="1400">
                <a:solidFill>
                  <a:srgbClr val="888888"/>
                </a:solidFill>
              </a:defRPr>
            </a:lvl4pPr>
            <a:lvl5pPr marL="1828800" indent="0" rtl="0">
              <a:buClr>
                <a:srgbClr val="888888"/>
              </a:buClr>
              <a:buFont typeface="Calibri"/>
              <a:buNone/>
              <a:defRPr sz="1400">
                <a:solidFill>
                  <a:srgbClr val="888888"/>
                </a:solidFill>
              </a:defRPr>
            </a:lvl5pPr>
            <a:lvl6pPr marL="2286000" indent="0" rtl="0">
              <a:buClr>
                <a:srgbClr val="888888"/>
              </a:buClr>
              <a:buFont typeface="Calibri"/>
              <a:buNone/>
              <a:defRPr sz="1400">
                <a:solidFill>
                  <a:srgbClr val="888888"/>
                </a:solidFill>
              </a:defRPr>
            </a:lvl6pPr>
            <a:lvl7pPr marL="2743200" indent="0" rtl="0">
              <a:buClr>
                <a:srgbClr val="888888"/>
              </a:buClr>
              <a:buFont typeface="Calibri"/>
              <a:buNone/>
              <a:defRPr sz="1400">
                <a:solidFill>
                  <a:srgbClr val="888888"/>
                </a:solidFill>
              </a:defRPr>
            </a:lvl7pPr>
            <a:lvl8pPr marL="3200400" indent="0" rtl="0">
              <a:buClr>
                <a:srgbClr val="888888"/>
              </a:buClr>
              <a:buFont typeface="Calibri"/>
              <a:buNone/>
              <a:defRPr sz="1400">
                <a:solidFill>
                  <a:srgbClr val="888888"/>
                </a:solidFill>
              </a:defRPr>
            </a:lvl8pPr>
            <a:lvl9pPr marL="3657600" indent="0" rtl="0">
              <a:buClr>
                <a:srgbClr val="888888"/>
              </a:buClr>
              <a:buFont typeface="Calibri"/>
              <a:buNone/>
              <a:defRPr sz="1400">
                <a:solidFill>
                  <a:srgbClr val="888888"/>
                </a:solidFill>
              </a:defRPr>
            </a:lvl9pPr>
          </a:lstStyle>
          <a:p>
            <a:endParaRPr/>
          </a:p>
        </p:txBody>
      </p:sp>
      <p:sp>
        <p:nvSpPr>
          <p:cNvPr id="31" name="Shape 3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32" name="Shape 3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Obj" type="twoObj">
  <p:cSld name="twoObj">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l" rtl="0">
              <a:spcBef>
                <a:spcPts val="0"/>
              </a:spcBef>
              <a:buClr>
                <a:srgbClr val="17365D"/>
              </a:buClr>
              <a:buFont typeface="Calibri"/>
              <a:buNone/>
              <a:defRPr sz="4400">
                <a:solidFill>
                  <a:srgbClr val="17365D"/>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6" name="Shape 36"/>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
        <p:nvSpPr>
          <p:cNvPr id="37" name="Shape 37"/>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
        <p:nvSpPr>
          <p:cNvPr id="38" name="Shape 3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39" name="Shape 3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40" name="Shape 40"/>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TxTwoObj" type="twoTxTwoObj">
  <p:cSld name="twoTxTwoObj">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3" name="Shape 43"/>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buFont typeface="Calibri"/>
              <a:buNone/>
              <a:defRPr sz="2400" b="1"/>
            </a:lvl1pPr>
            <a:lvl2pPr marL="457200" indent="0" rtl="0">
              <a:buFont typeface="Calibri"/>
              <a:buNone/>
              <a:defRPr sz="2000" b="1"/>
            </a:lvl2pPr>
            <a:lvl3pPr marL="914400" indent="0" rtl="0">
              <a:buFont typeface="Calibri"/>
              <a:buNone/>
              <a:defRPr sz="1800" b="1"/>
            </a:lvl3pPr>
            <a:lvl4pPr marL="1371600" indent="0" rtl="0">
              <a:buFont typeface="Calibri"/>
              <a:buNone/>
              <a:defRPr sz="1600" b="1"/>
            </a:lvl4pPr>
            <a:lvl5pPr marL="1828800" indent="0" rtl="0">
              <a:buFont typeface="Calibri"/>
              <a:buNone/>
              <a:defRPr sz="1600" b="1"/>
            </a:lvl5pPr>
            <a:lvl6pPr marL="2286000" indent="0" rtl="0">
              <a:buFont typeface="Calibri"/>
              <a:buNone/>
              <a:defRPr sz="1600" b="1"/>
            </a:lvl6pPr>
            <a:lvl7pPr marL="2743200" indent="0" rtl="0">
              <a:buFont typeface="Calibri"/>
              <a:buNone/>
              <a:defRPr sz="1600" b="1"/>
            </a:lvl7pPr>
            <a:lvl8pPr marL="3200400" indent="0" rtl="0">
              <a:buFont typeface="Calibri"/>
              <a:buNone/>
              <a:defRPr sz="1600" b="1"/>
            </a:lvl8pPr>
            <a:lvl9pPr marL="3657600" indent="0" rtl="0">
              <a:buFont typeface="Calibri"/>
              <a:buNone/>
              <a:defRPr sz="1600" b="1"/>
            </a:lvl9pPr>
          </a:lstStyle>
          <a:p>
            <a:endParaRPr/>
          </a:p>
        </p:txBody>
      </p:sp>
      <p:sp>
        <p:nvSpPr>
          <p:cNvPr id="44" name="Shape 44"/>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
        <p:nvSpPr>
          <p:cNvPr id="45" name="Shape 45"/>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buFont typeface="Calibri"/>
              <a:buNone/>
              <a:defRPr sz="2400" b="1"/>
            </a:lvl1pPr>
            <a:lvl2pPr marL="457200" indent="0" rtl="0">
              <a:buFont typeface="Calibri"/>
              <a:buNone/>
              <a:defRPr sz="2000" b="1"/>
            </a:lvl2pPr>
            <a:lvl3pPr marL="914400" indent="0" rtl="0">
              <a:buFont typeface="Calibri"/>
              <a:buNone/>
              <a:defRPr sz="1800" b="1"/>
            </a:lvl3pPr>
            <a:lvl4pPr marL="1371600" indent="0" rtl="0">
              <a:buFont typeface="Calibri"/>
              <a:buNone/>
              <a:defRPr sz="1600" b="1"/>
            </a:lvl4pPr>
            <a:lvl5pPr marL="1828800" indent="0" rtl="0">
              <a:buFont typeface="Calibri"/>
              <a:buNone/>
              <a:defRPr sz="1600" b="1"/>
            </a:lvl5pPr>
            <a:lvl6pPr marL="2286000" indent="0" rtl="0">
              <a:buFont typeface="Calibri"/>
              <a:buNone/>
              <a:defRPr sz="1600" b="1"/>
            </a:lvl6pPr>
            <a:lvl7pPr marL="2743200" indent="0" rtl="0">
              <a:buFont typeface="Calibri"/>
              <a:buNone/>
              <a:defRPr sz="1600" b="1"/>
            </a:lvl7pPr>
            <a:lvl8pPr marL="3200400" indent="0" rtl="0">
              <a:buFont typeface="Calibri"/>
              <a:buNone/>
              <a:defRPr sz="1600" b="1"/>
            </a:lvl8pPr>
            <a:lvl9pPr marL="3657600" indent="0" rtl="0">
              <a:buFont typeface="Calibri"/>
              <a:buNone/>
              <a:defRPr sz="1600" b="1"/>
            </a:lvl9pPr>
          </a:lstStyle>
          <a:p>
            <a:endParaRPr/>
          </a:p>
        </p:txBody>
      </p:sp>
      <p:sp>
        <p:nvSpPr>
          <p:cNvPr id="46" name="Shape 46"/>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
        <p:nvSpPr>
          <p:cNvPr id="47" name="Shape 4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Only" type="titleOnly">
  <p:cSld name="titleOnly">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l" rtl="0">
              <a:spcBef>
                <a:spcPts val="0"/>
              </a:spcBef>
              <a:buClr>
                <a:srgbClr val="17365D"/>
              </a:buClr>
              <a:buFont typeface="Calibri"/>
              <a:buNone/>
              <a:defRPr sz="4400">
                <a:solidFill>
                  <a:srgbClr val="17365D"/>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2" name="Shape 5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3" name="Shape 5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4" name="Shape 54"/>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Shape 5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7" name="Shape 5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8" name="Shape 58"/>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bjTx" type="objTx">
  <p:cSld name="objTx">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defRPr sz="2000" b="1"/>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1" name="Shape 61"/>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defRPr sz="3200"/>
            </a:lvl1pPr>
            <a:lvl2pPr rtl="0">
              <a:defRPr sz="2800"/>
            </a:lvl2pPr>
            <a:lvl3pPr rtl="0">
              <a:defRPr sz="2400"/>
            </a:lvl3pPr>
            <a:lvl4pPr rtl="0">
              <a:defRPr sz="2000"/>
            </a:lvl4pPr>
            <a:lvl5pPr rtl="0">
              <a:defRPr sz="2000"/>
            </a:lvl5pPr>
            <a:lvl6pPr rtl="0">
              <a:defRPr sz="2000"/>
            </a:lvl6pPr>
            <a:lvl7pPr rtl="0">
              <a:defRPr sz="2000"/>
            </a:lvl7pPr>
            <a:lvl8pPr rtl="0">
              <a:defRPr sz="2000"/>
            </a:lvl8pPr>
            <a:lvl9pPr rtl="0">
              <a:defRPr sz="2000"/>
            </a:lvl9pPr>
          </a:lstStyle>
          <a:p>
            <a:endParaRPr/>
          </a:p>
        </p:txBody>
      </p:sp>
      <p:sp>
        <p:nvSpPr>
          <p:cNvPr id="62" name="Shape 62"/>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buFont typeface="Calibri"/>
              <a:buNone/>
              <a:defRPr sz="1400"/>
            </a:lvl1pPr>
            <a:lvl2pPr marL="457200" indent="0" rtl="0">
              <a:buFont typeface="Calibri"/>
              <a:buNone/>
              <a:defRPr sz="1200"/>
            </a:lvl2pPr>
            <a:lvl3pPr marL="914400" indent="0" rtl="0">
              <a:buFont typeface="Calibri"/>
              <a:buNone/>
              <a:defRPr sz="1000"/>
            </a:lvl3pPr>
            <a:lvl4pPr marL="1371600" indent="0" rtl="0">
              <a:buFont typeface="Calibri"/>
              <a:buNone/>
              <a:defRPr sz="900"/>
            </a:lvl4pPr>
            <a:lvl5pPr marL="1828800" indent="0" rtl="0">
              <a:buFont typeface="Calibri"/>
              <a:buNone/>
              <a:defRPr sz="900"/>
            </a:lvl5pPr>
            <a:lvl6pPr marL="2286000" indent="0" rtl="0">
              <a:buFont typeface="Calibri"/>
              <a:buNone/>
              <a:defRPr sz="900"/>
            </a:lvl6pPr>
            <a:lvl7pPr marL="2743200" indent="0" rtl="0">
              <a:buFont typeface="Calibri"/>
              <a:buNone/>
              <a:defRPr sz="900"/>
            </a:lvl7pPr>
            <a:lvl8pPr marL="3200400" indent="0" rtl="0">
              <a:buFont typeface="Calibri"/>
              <a:buNone/>
              <a:defRPr sz="900"/>
            </a:lvl8pPr>
            <a:lvl9pPr marL="3657600" indent="0" rtl="0">
              <a:buFont typeface="Calibri"/>
              <a:buNone/>
              <a:defRPr sz="900"/>
            </a:lvl9pPr>
          </a:lstStyle>
          <a:p>
            <a:endParaRPr/>
          </a:p>
        </p:txBody>
      </p:sp>
      <p:sp>
        <p:nvSpPr>
          <p:cNvPr id="63" name="Shape 6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64" name="Shape 6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65" name="Shape 65"/>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x" type="picTx">
  <p:cSld name="picTx">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defRPr sz="2000" b="1"/>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8" name="Shape 68"/>
          <p:cNvSpPr>
            <a:spLocks noGrp="1"/>
          </p:cNvSpPr>
          <p:nvPr>
            <p:ph type="pic" idx="2"/>
          </p:nvPr>
        </p:nvSpPr>
        <p:spPr>
          <a:xfrm>
            <a:off x="1792288" y="612775"/>
            <a:ext cx="5486399" cy="4114800"/>
          </a:xfrm>
          <a:prstGeom prst="rect">
            <a:avLst/>
          </a:prstGeom>
          <a:noFill/>
          <a:ln>
            <a:noFill/>
          </a:ln>
        </p:spPr>
        <p:txBody>
          <a:bodyPr lIns="91425" tIns="91425" rIns="91425" bIns="91425" anchor="ctr" anchorCtr="0"/>
          <a:lstStyle>
            <a:lvl1pPr marL="0" marR="0" indent="0" algn="l" rtl="0">
              <a:buClr>
                <a:srgbClr val="888888"/>
              </a:buClr>
              <a:buFont typeface="Calibri"/>
              <a:buNone/>
              <a:defRPr sz="3200" b="0" i="0" u="none" strike="noStrike" cap="none" baseline="0">
                <a:solidFill>
                  <a:srgbClr val="888888"/>
                </a:solidFill>
                <a:latin typeface="Calibri"/>
                <a:ea typeface="Calibri"/>
                <a:cs typeface="Calibri"/>
                <a:sym typeface="Calibri"/>
              </a:defRPr>
            </a:lvl1pPr>
            <a:lvl2pPr marL="457200" marR="0" indent="0" algn="l" rtl="0">
              <a:buClr>
                <a:schemeClr val="dk1"/>
              </a:buClr>
              <a:buFont typeface="Calibri"/>
              <a:buNone/>
              <a:defRPr sz="2800" b="0" i="0" u="none" strike="noStrike" cap="none" baseline="0">
                <a:solidFill>
                  <a:schemeClr val="dk1"/>
                </a:solidFill>
                <a:latin typeface="Calibri"/>
                <a:ea typeface="Calibri"/>
                <a:cs typeface="Calibri"/>
                <a:sym typeface="Calibri"/>
              </a:defRPr>
            </a:lvl2pPr>
            <a:lvl3pPr marL="914400" marR="0" indent="0" algn="l" rtl="0">
              <a:buClr>
                <a:schemeClr val="dk1"/>
              </a:buClr>
              <a:buFont typeface="Calibri"/>
              <a:buNone/>
              <a:defRPr sz="2400" b="0" i="0" u="none" strike="noStrike" cap="none" baseline="0">
                <a:solidFill>
                  <a:schemeClr val="dk1"/>
                </a:solidFill>
                <a:latin typeface="Calibri"/>
                <a:ea typeface="Calibri"/>
                <a:cs typeface="Calibri"/>
                <a:sym typeface="Calibri"/>
              </a:defRPr>
            </a:lvl3pPr>
            <a:lvl4pPr marL="13716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4pPr>
            <a:lvl5pPr marL="18288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5pPr>
            <a:lvl6pPr marL="22860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6pPr>
            <a:lvl7pPr marL="27432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7pPr>
            <a:lvl8pPr marL="32004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8pPr>
            <a:lvl9pPr marL="36576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9pPr>
          </a:lstStyle>
          <a:p>
            <a:endParaRPr/>
          </a:p>
        </p:txBody>
      </p:sp>
      <p:sp>
        <p:nvSpPr>
          <p:cNvPr id="69" name="Shape 69"/>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buFont typeface="Calibri"/>
              <a:buNone/>
              <a:defRPr sz="1400"/>
            </a:lvl1pPr>
            <a:lvl2pPr marL="457200" indent="0" rtl="0">
              <a:buFont typeface="Calibri"/>
              <a:buNone/>
              <a:defRPr sz="1200"/>
            </a:lvl2pPr>
            <a:lvl3pPr marL="914400" indent="0" rtl="0">
              <a:buFont typeface="Calibri"/>
              <a:buNone/>
              <a:defRPr sz="1000"/>
            </a:lvl3pPr>
            <a:lvl4pPr marL="1371600" indent="0" rtl="0">
              <a:buFont typeface="Calibri"/>
              <a:buNone/>
              <a:defRPr sz="900"/>
            </a:lvl4pPr>
            <a:lvl5pPr marL="1828800" indent="0" rtl="0">
              <a:buFont typeface="Calibri"/>
              <a:buNone/>
              <a:defRPr sz="900"/>
            </a:lvl5pPr>
            <a:lvl6pPr marL="2286000" indent="0" rtl="0">
              <a:buFont typeface="Calibri"/>
              <a:buNone/>
              <a:defRPr sz="900"/>
            </a:lvl6pPr>
            <a:lvl7pPr marL="2743200" indent="0" rtl="0">
              <a:buFont typeface="Calibri"/>
              <a:buNone/>
              <a:defRPr sz="900"/>
            </a:lvl7pPr>
            <a:lvl8pPr marL="3200400" indent="0" rtl="0">
              <a:buFont typeface="Calibri"/>
              <a:buNone/>
              <a:defRPr sz="900"/>
            </a:lvl8pPr>
            <a:lvl9pPr marL="3657600" indent="0" rtl="0">
              <a:buFont typeface="Calibri"/>
              <a:buNone/>
              <a:defRPr sz="900"/>
            </a:lvl9pPr>
          </a:lstStyle>
          <a:p>
            <a:endParaRPr/>
          </a:p>
        </p:txBody>
      </p:sp>
      <p:sp>
        <p:nvSpPr>
          <p:cNvPr id="70" name="Shape 7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1" name="Shape 7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2" name="Shape 72"/>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l" rtl="0">
              <a:spcBef>
                <a:spcPts val="0"/>
              </a:spcBef>
              <a:buClr>
                <a:srgbClr val="17365D"/>
              </a:buClr>
              <a:buFont typeface="Calibri"/>
              <a:buNone/>
              <a:defRPr sz="4400" b="0" i="0" u="none" strike="noStrike" cap="none" baseline="0">
                <a:solidFill>
                  <a:srgbClr val="17365D"/>
                </a:solidFill>
                <a:latin typeface="Calibri"/>
                <a:ea typeface="Calibri"/>
                <a:cs typeface="Calibri"/>
                <a:sym typeface="Calibri"/>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
        <p:nvSpPr>
          <p:cNvPr id="10" name="Shape 10"/>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indent="-222250" algn="l" rtl="0">
              <a:spcBef>
                <a:spcPts val="640"/>
              </a:spcBef>
              <a:buClr>
                <a:schemeClr val="dk1"/>
              </a:buClr>
              <a:buFont typeface="Arial"/>
              <a:buChar char="•"/>
              <a:defRPr sz="3200" b="0" i="0" u="none" strike="noStrike" cap="none" baseline="0">
                <a:solidFill>
                  <a:schemeClr val="dk1"/>
                </a:solidFill>
                <a:latin typeface="Calibri"/>
                <a:ea typeface="Calibri"/>
                <a:cs typeface="Calibri"/>
                <a:sym typeface="Calibri"/>
              </a:defRPr>
            </a:lvl1pPr>
            <a:lvl2pPr marL="742950" marR="0" indent="-177800" algn="l" rtl="0">
              <a:spcBef>
                <a:spcPts val="560"/>
              </a:spcBef>
              <a:buClr>
                <a:schemeClr val="dk1"/>
              </a:buClr>
              <a:buFont typeface="Arial"/>
              <a:buChar char="•"/>
              <a:defRPr sz="2800" b="0" i="0" u="none" strike="noStrike" cap="none" baseline="0">
                <a:solidFill>
                  <a:schemeClr val="dk1"/>
                </a:solidFill>
                <a:latin typeface="Calibri"/>
                <a:ea typeface="Calibri"/>
                <a:cs typeface="Calibri"/>
                <a:sym typeface="Calibri"/>
              </a:defRPr>
            </a:lvl2pPr>
            <a:lvl3pPr marL="1143000" marR="0" indent="-136525" algn="l" rtl="0">
              <a:spcBef>
                <a:spcPts val="480"/>
              </a:spcBef>
              <a:buClr>
                <a:schemeClr val="dk1"/>
              </a:buClr>
              <a:buFont typeface="Arial"/>
              <a:buChar char="•"/>
              <a:defRPr sz="2400" b="0" i="0" u="none" strike="noStrike" cap="none" baseline="0">
                <a:solidFill>
                  <a:schemeClr val="dk1"/>
                </a:solidFill>
                <a:latin typeface="Calibri"/>
                <a:ea typeface="Calibri"/>
                <a:cs typeface="Calibri"/>
                <a:sym typeface="Calibri"/>
              </a:defRPr>
            </a:lvl3pPr>
            <a:lvl4pPr marL="16002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4pPr>
            <a:lvl5pPr marL="20574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5pPr>
            <a:lvl6pPr marL="25146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6pPr>
            <a:lvl7pPr marL="29718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7pPr>
            <a:lvl8pPr marL="34290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8pPr>
            <a:lvl9pPr marL="38862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9pPr>
          </a:lstStyle>
          <a:p>
            <a:endParaRPr/>
          </a:p>
        </p:txBody>
      </p:sp>
      <p:sp>
        <p:nvSpPr>
          <p:cNvPr id="11" name="Shape 1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12" name="Shape 1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13" name="Shape 13"/>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14" name="Shape 14"/>
          <p:cNvSpPr/>
          <p:nvPr/>
        </p:nvSpPr>
        <p:spPr>
          <a:xfrm>
            <a:off x="7848600" y="6311900"/>
            <a:ext cx="1117600" cy="393700"/>
          </a:xfrm>
          <a:prstGeom prst="rect">
            <a:avLst/>
          </a:prstGeom>
          <a:blipFill>
            <a:blip r:embed="rId13"/>
            <a:stretch>
              <a:fillRect/>
            </a:stretch>
          </a:blipFill>
        </p:spPr>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agilewarrior.wordpress.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685800" y="2130425"/>
            <a:ext cx="7772400" cy="1470024"/>
          </a:xfrm>
          <a:prstGeom prst="rect">
            <a:avLst/>
          </a:prstGeom>
          <a:noFill/>
          <a:ln>
            <a:noFill/>
          </a:ln>
        </p:spPr>
        <p:txBody>
          <a:bodyPr lIns="91425" tIns="45700" rIns="91425" bIns="45700" anchor="ctr" anchorCtr="0">
            <a:spAutoFit/>
          </a:bodyPr>
          <a:lstStyle/>
          <a:p>
            <a:pPr marL="0" marR="0" lvl="0" indent="0" algn="l" rtl="0">
              <a:spcBef>
                <a:spcPts val="0"/>
              </a:spcBef>
              <a:buClr>
                <a:srgbClr val="17365D"/>
              </a:buClr>
              <a:buSzPct val="25000"/>
              <a:buFont typeface="Calibri"/>
              <a:buNone/>
            </a:pPr>
            <a:r>
              <a:rPr lang="x-none" sz="4400" b="0" i="0" u="none" strike="noStrike" cap="none" baseline="0">
                <a:solidFill>
                  <a:srgbClr val="17365D"/>
                </a:solidFill>
                <a:latin typeface="Calibri"/>
                <a:ea typeface="Calibri"/>
                <a:cs typeface="Calibri"/>
                <a:sym typeface="Calibri"/>
              </a:rPr>
              <a:t>The Agile Inception Deck </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spAutoFit/>
          </a:bodyPr>
          <a:lstStyle/>
          <a:p>
            <a:pPr marL="0" marR="0" lvl="0" indent="0" algn="l" rtl="0">
              <a:spcBef>
                <a:spcPts val="0"/>
              </a:spcBef>
              <a:buClr>
                <a:srgbClr val="17365D"/>
              </a:buClr>
              <a:buSzPct val="25000"/>
              <a:buFont typeface="Calibri"/>
              <a:buNone/>
            </a:pPr>
            <a:r>
              <a:rPr lang="x-none" sz="4400" b="0" i="0" u="none" strike="noStrike" cap="none" baseline="0">
                <a:solidFill>
                  <a:srgbClr val="17365D"/>
                </a:solidFill>
                <a:latin typeface="Calibri"/>
                <a:ea typeface="Calibri"/>
                <a:cs typeface="Calibri"/>
                <a:sym typeface="Calibri"/>
              </a:rPr>
              <a:t>The A-Team</a:t>
            </a:r>
          </a:p>
        </p:txBody>
      </p:sp>
      <p:graphicFrame>
        <p:nvGraphicFramePr>
          <p:cNvPr id="176" name="Shape 176"/>
          <p:cNvGraphicFramePr/>
          <p:nvPr>
            <p:extLst>
              <p:ext uri="{D42A27DB-BD31-4B8C-83A1-F6EECF244321}">
                <p14:modId xmlns:p14="http://schemas.microsoft.com/office/powerpoint/2010/main" val="558868272"/>
              </p:ext>
            </p:extLst>
          </p:nvPr>
        </p:nvGraphicFramePr>
        <p:xfrm>
          <a:off x="685800" y="1397000"/>
          <a:ext cx="7924800" cy="2687330"/>
        </p:xfrm>
        <a:graphic>
          <a:graphicData uri="http://schemas.openxmlformats.org/drawingml/2006/table">
            <a:tbl>
              <a:tblPr firstRow="1" bandRow="1">
                <a:noFill/>
                <a:tableStyleId>{B97F5711-7A63-45DD-A707-5BF0D6615A91}</a:tableStyleId>
              </a:tblPr>
              <a:tblGrid>
                <a:gridCol w="609600"/>
                <a:gridCol w="1752600"/>
                <a:gridCol w="5562600"/>
              </a:tblGrid>
              <a:tr h="370850">
                <a:tc>
                  <a:txBody>
                    <a:bodyPr/>
                    <a:lstStyle/>
                    <a:p>
                      <a:pPr marL="0" lvl="0" algn="l" rtl="0">
                        <a:buSzPct val="25000"/>
                        <a:buNone/>
                      </a:pPr>
                      <a:r>
                        <a:rPr lang="x-none" sz="2400"/>
                        <a:t>#</a:t>
                      </a:r>
                    </a:p>
                  </a:txBody>
                  <a:tcPr marL="91450" marR="91450" marT="45725" marB="45725"/>
                </a:tc>
                <a:tc>
                  <a:txBody>
                    <a:bodyPr/>
                    <a:lstStyle/>
                    <a:p>
                      <a:pPr marL="0" lvl="0" algn="l" rtl="0">
                        <a:buSzPct val="25000"/>
                        <a:buNone/>
                      </a:pPr>
                      <a:r>
                        <a:rPr lang="x-none" sz="2400"/>
                        <a:t>Role</a:t>
                      </a:r>
                    </a:p>
                  </a:txBody>
                  <a:tcPr marL="91450" marR="91450" marT="45725" marB="45725"/>
                </a:tc>
                <a:tc>
                  <a:txBody>
                    <a:bodyPr/>
                    <a:lstStyle/>
                    <a:p>
                      <a:pPr marL="0" lvl="0" algn="l" rtl="0">
                        <a:buSzPct val="25000"/>
                        <a:buNone/>
                      </a:pPr>
                      <a:r>
                        <a:rPr lang="x-none" sz="2400"/>
                        <a:t>Competencies/Expectations</a:t>
                      </a:r>
                    </a:p>
                  </a:txBody>
                  <a:tcPr marL="91450" marR="91450" marT="45725" marB="45725"/>
                </a:tc>
              </a:tr>
              <a:tr h="370850">
                <a:tc>
                  <a:txBody>
                    <a:bodyPr/>
                    <a:lstStyle/>
                    <a:p>
                      <a:pPr marL="0" lvl="0" algn="l" rtl="0">
                        <a:buSzPct val="25000"/>
                        <a:buNone/>
                      </a:pPr>
                      <a:r>
                        <a:rPr lang="x-none"/>
                        <a:t>0.5</a:t>
                      </a:r>
                    </a:p>
                  </a:txBody>
                  <a:tcPr marL="91450" marR="91450" marT="45725" marB="45725"/>
                </a:tc>
                <a:tc>
                  <a:txBody>
                    <a:bodyPr/>
                    <a:lstStyle/>
                    <a:p>
                      <a:pPr marL="0" lvl="0" algn="l" rtl="0">
                        <a:buSzPct val="25000"/>
                        <a:buNone/>
                      </a:pPr>
                      <a:r>
                        <a:rPr lang="x-none"/>
                        <a:t>Project manager</a:t>
                      </a:r>
                    </a:p>
                  </a:txBody>
                  <a:tcPr marL="91450" marR="91450" marT="45725" marB="45725"/>
                </a:tc>
                <a:tc>
                  <a:txBody>
                    <a:bodyPr/>
                    <a:lstStyle/>
                    <a:p>
                      <a:pPr marL="0" lvl="0" algn="l" rtl="0">
                        <a:buSzPct val="25000"/>
                        <a:buNone/>
                      </a:pPr>
                      <a:r>
                        <a:rPr lang="x-none"/>
                        <a:t>Responsible for outward facing</a:t>
                      </a:r>
                      <a:r>
                        <a:rPr lang="x-none" baseline="0"/>
                        <a:t> communication</a:t>
                      </a:r>
                    </a:p>
                    <a:p>
                      <a:pPr marL="0" lvl="0" algn="l" rtl="0">
                        <a:buSzPct val="25000"/>
                        <a:buNone/>
                      </a:pPr>
                      <a:r>
                        <a:rPr lang="x-none" baseline="0"/>
                        <a:t>Status reports, scope</a:t>
                      </a:r>
                      <a:r>
                        <a:rPr lang="x-none" baseline="0" smtClean="0"/>
                        <a:t>, </a:t>
                      </a:r>
                      <a:r>
                        <a:rPr lang="x-none" baseline="0"/>
                        <a:t>and reporting upwards</a:t>
                      </a:r>
                    </a:p>
                  </a:txBody>
                  <a:tcPr marL="91450" marR="91450" marT="45725" marB="45725"/>
                </a:tc>
              </a:tr>
              <a:tr h="370850">
                <a:tc>
                  <a:txBody>
                    <a:bodyPr/>
                    <a:lstStyle/>
                    <a:p>
                      <a:pPr marL="0" lvl="0" algn="l" rtl="0">
                        <a:buSzPct val="25000"/>
                        <a:buNone/>
                      </a:pPr>
                      <a:r>
                        <a:rPr lang="x-none"/>
                        <a:t>1</a:t>
                      </a:r>
                    </a:p>
                  </a:txBody>
                  <a:tcPr marL="91450" marR="91450" marT="45725" marB="45725"/>
                </a:tc>
                <a:tc>
                  <a:txBody>
                    <a:bodyPr/>
                    <a:lstStyle/>
                    <a:p>
                      <a:pPr marL="0" lvl="0" algn="l" rtl="0">
                        <a:buSzPct val="25000"/>
                        <a:buNone/>
                      </a:pPr>
                      <a:r>
                        <a:rPr lang="x-none"/>
                        <a:t>Analyst</a:t>
                      </a:r>
                    </a:p>
                  </a:txBody>
                  <a:tcPr marL="91450" marR="91450" marT="45725" marB="45725"/>
                </a:tc>
                <a:tc>
                  <a:txBody>
                    <a:bodyPr/>
                    <a:lstStyle/>
                    <a:p>
                      <a:pPr marL="0" lvl="0" algn="l" rtl="0">
                        <a:buSzPct val="25000"/>
                        <a:buNone/>
                      </a:pPr>
                      <a:r>
                        <a:rPr lang="x-none"/>
                        <a:t>Comfortable</a:t>
                      </a:r>
                      <a:r>
                        <a:rPr lang="x-none" baseline="0"/>
                        <a:t> with just-in-time analysis.</a:t>
                      </a:r>
                    </a:p>
                    <a:p>
                      <a:pPr marL="0" lvl="0" algn="l" rtl="0">
                        <a:buSzPct val="25000"/>
                        <a:buNone/>
                      </a:pPr>
                      <a:r>
                        <a:rPr lang="x-none" baseline="0"/>
                        <a:t>Likes to test.</a:t>
                      </a:r>
                    </a:p>
                    <a:p>
                      <a:pPr marL="0" lvl="0" algn="l" rtl="0">
                        <a:buSzPct val="25000"/>
                        <a:buNone/>
                      </a:pPr>
                      <a:r>
                        <a:rPr lang="x-none" baseline="0"/>
                        <a:t>Comfortable with rapid iterative development.</a:t>
                      </a:r>
                    </a:p>
                  </a:txBody>
                  <a:tcPr marL="91450" marR="91450" marT="45725" marB="45725"/>
                </a:tc>
              </a:tr>
              <a:tr h="370850">
                <a:tc>
                  <a:txBody>
                    <a:bodyPr/>
                    <a:lstStyle/>
                    <a:p>
                      <a:pPr marL="0" lvl="0" algn="l" rtl="0">
                        <a:buSzPct val="25000"/>
                        <a:buNone/>
                      </a:pPr>
                      <a:r>
                        <a:rPr lang="x-none"/>
                        <a:t>2</a:t>
                      </a:r>
                    </a:p>
                  </a:txBody>
                  <a:tcPr marL="91450" marR="91450" marT="45725" marB="45725"/>
                </a:tc>
                <a:tc>
                  <a:txBody>
                    <a:bodyPr/>
                    <a:lstStyle/>
                    <a:p>
                      <a:pPr marL="0" lvl="0" algn="l" rtl="0">
                        <a:buSzPct val="25000"/>
                        <a:buNone/>
                      </a:pPr>
                      <a:r>
                        <a:rPr lang="x-none"/>
                        <a:t>Developers</a:t>
                      </a:r>
                    </a:p>
                  </a:txBody>
                  <a:tcPr marL="91450" marR="91450" marT="45725" marB="45725"/>
                </a:tc>
                <a:tc>
                  <a:txBody>
                    <a:bodyPr/>
                    <a:lstStyle/>
                    <a:p>
                      <a:pPr marL="0" lvl="0" algn="l" rtl="0">
                        <a:buSzPct val="25000"/>
                        <a:buNone/>
                      </a:pPr>
                      <a:r>
                        <a:rPr lang="x-none"/>
                        <a:t>C/C++</a:t>
                      </a:r>
                    </a:p>
                  </a:txBody>
                  <a:tcPr marL="91450" marR="91450" marT="45725" marB="45725"/>
                </a:tc>
              </a:tr>
              <a:tr h="370850">
                <a:tc>
                  <a:txBody>
                    <a:bodyPr/>
                    <a:lstStyle/>
                    <a:p>
                      <a:pPr>
                        <a:buNone/>
                      </a:pPr>
                      <a:r>
                        <a:rPr lang="x-none"/>
                        <a:t>3</a:t>
                      </a:r>
                    </a:p>
                  </a:txBody>
                  <a:tcPr marL="91425" marR="91425" marT="91425" marB="91425"/>
                </a:tc>
                <a:tc>
                  <a:txBody>
                    <a:bodyPr/>
                    <a:lstStyle/>
                    <a:p>
                      <a:pPr>
                        <a:buNone/>
                      </a:pPr>
                      <a:r>
                        <a:rPr lang="x-none"/>
                        <a:t>Testers</a:t>
                      </a:r>
                    </a:p>
                  </a:txBody>
                  <a:tcPr marL="91425" marR="91425" marT="91425" marB="91425"/>
                </a:tc>
                <a:tc>
                  <a:txBody>
                    <a:bodyPr/>
                    <a:lstStyle/>
                    <a:p>
                      <a:pPr>
                        <a:buNone/>
                      </a:pPr>
                      <a:r>
                        <a:rPr lang="x-none"/>
                        <a:t>Familiar with the design's Architecture enough to be able to test the device's functionalities and fix an error if found.</a:t>
                      </a:r>
                    </a:p>
                  </a:txBody>
                  <a:tcPr marL="91425" marR="91425" marT="91425" marB="91425"/>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049083606"/>
              </p:ext>
            </p:extLst>
          </p:nvPr>
        </p:nvGraphicFramePr>
        <p:xfrm>
          <a:off x="685800" y="4191000"/>
          <a:ext cx="7924800" cy="1854200"/>
        </p:xfrm>
        <a:graphic>
          <a:graphicData uri="http://schemas.openxmlformats.org/drawingml/2006/table">
            <a:tbl>
              <a:tblPr firstRow="1" bandRow="1">
                <a:tableStyleId>{09128984-C2AA-464D-86EB-F29F35D24AB2}</a:tableStyleId>
              </a:tblPr>
              <a:tblGrid>
                <a:gridCol w="3962400"/>
                <a:gridCol w="3962400"/>
              </a:tblGrid>
              <a:tr h="370840">
                <a:tc>
                  <a:txBody>
                    <a:bodyPr/>
                    <a:lstStyle/>
                    <a:p>
                      <a:r>
                        <a:rPr lang="en-US" dirty="0" smtClean="0"/>
                        <a:t>Positions</a:t>
                      </a:r>
                      <a:endParaRPr lang="en-US" dirty="0"/>
                    </a:p>
                  </a:txBody>
                  <a:tcPr/>
                </a:tc>
                <a:tc>
                  <a:txBody>
                    <a:bodyPr/>
                    <a:lstStyle/>
                    <a:p>
                      <a:r>
                        <a:rPr lang="en-US" dirty="0" smtClean="0"/>
                        <a:t>Who</a:t>
                      </a:r>
                      <a:endParaRPr lang="en-US" dirty="0"/>
                    </a:p>
                  </a:txBody>
                  <a:tcPr/>
                </a:tc>
              </a:tr>
              <a:tr h="370840">
                <a:tc>
                  <a:txBody>
                    <a:bodyPr/>
                    <a:lstStyle/>
                    <a:p>
                      <a:r>
                        <a:rPr lang="en-US" dirty="0" smtClean="0"/>
                        <a:t>Project Manager</a:t>
                      </a:r>
                    </a:p>
                  </a:txBody>
                  <a:tcPr/>
                </a:tc>
                <a:tc>
                  <a:txBody>
                    <a:bodyPr/>
                    <a:lstStyle/>
                    <a:p>
                      <a:r>
                        <a:rPr lang="en-US" dirty="0" smtClean="0"/>
                        <a:t>Chris, Josh, Robert</a:t>
                      </a:r>
                      <a:endParaRPr lang="en-US" dirty="0"/>
                    </a:p>
                  </a:txBody>
                  <a:tcPr/>
                </a:tc>
              </a:tr>
              <a:tr h="370840">
                <a:tc>
                  <a:txBody>
                    <a:bodyPr/>
                    <a:lstStyle/>
                    <a:p>
                      <a:r>
                        <a:rPr lang="en-US" dirty="0" smtClean="0"/>
                        <a:t>Analyst</a:t>
                      </a:r>
                      <a:endParaRPr lang="en-US" dirty="0"/>
                    </a:p>
                  </a:txBody>
                  <a:tcPr/>
                </a:tc>
                <a:tc>
                  <a:txBody>
                    <a:bodyPr/>
                    <a:lstStyle/>
                    <a:p>
                      <a:r>
                        <a:rPr lang="en-US" dirty="0" smtClean="0"/>
                        <a:t>Chris,</a:t>
                      </a:r>
                      <a:r>
                        <a:rPr lang="en-US" baseline="0" dirty="0" smtClean="0"/>
                        <a:t> Josh, Robert</a:t>
                      </a:r>
                      <a:endParaRPr lang="en-US" dirty="0"/>
                    </a:p>
                  </a:txBody>
                  <a:tcPr/>
                </a:tc>
              </a:tr>
              <a:tr h="370840">
                <a:tc>
                  <a:txBody>
                    <a:bodyPr/>
                    <a:lstStyle/>
                    <a:p>
                      <a:r>
                        <a:rPr lang="en-US" dirty="0" smtClean="0"/>
                        <a:t>Developers</a:t>
                      </a:r>
                      <a:endParaRPr lang="en-US" dirty="0"/>
                    </a:p>
                  </a:txBody>
                  <a:tcPr/>
                </a:tc>
                <a:tc>
                  <a:txBody>
                    <a:bodyPr/>
                    <a:lstStyle/>
                    <a:p>
                      <a:r>
                        <a:rPr lang="en-US" dirty="0" smtClean="0"/>
                        <a:t>Chris,</a:t>
                      </a:r>
                      <a:r>
                        <a:rPr lang="en-US" baseline="0" dirty="0" smtClean="0"/>
                        <a:t> Josh, Robert</a:t>
                      </a:r>
                      <a:endParaRPr lang="en-US" dirty="0"/>
                    </a:p>
                  </a:txBody>
                  <a:tcPr/>
                </a:tc>
              </a:tr>
              <a:tr h="370840">
                <a:tc>
                  <a:txBody>
                    <a:bodyPr/>
                    <a:lstStyle/>
                    <a:p>
                      <a:r>
                        <a:rPr lang="en-US" dirty="0" smtClean="0"/>
                        <a:t>Testers</a:t>
                      </a:r>
                      <a:endParaRPr lang="en-US" dirty="0"/>
                    </a:p>
                  </a:txBody>
                  <a:tcPr/>
                </a:tc>
                <a:tc>
                  <a:txBody>
                    <a:bodyPr/>
                    <a:lstStyle/>
                    <a:p>
                      <a:r>
                        <a:rPr lang="en-US" dirty="0" smtClean="0"/>
                        <a:t>Chris,</a:t>
                      </a:r>
                      <a:r>
                        <a:rPr lang="en-US" baseline="0" dirty="0" smtClean="0"/>
                        <a:t> Josh, Robert</a:t>
                      </a:r>
                      <a:endParaRPr lang="en-US" dirty="0"/>
                    </a:p>
                  </a:txBody>
                  <a:tcPr/>
                </a:tc>
              </a:tr>
            </a:tbl>
          </a:graphicData>
        </a:graphic>
      </p:graphicFrame>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spAutoFit/>
          </a:bodyPr>
          <a:lstStyle/>
          <a:p>
            <a:pPr marL="0" marR="0" lvl="0" indent="0" algn="l" rtl="0">
              <a:spcBef>
                <a:spcPts val="0"/>
              </a:spcBef>
              <a:buClr>
                <a:srgbClr val="17365D"/>
              </a:buClr>
              <a:buSzPct val="25000"/>
              <a:buFont typeface="Calibri"/>
              <a:buNone/>
            </a:pPr>
            <a:r>
              <a:rPr lang="x-none" sz="4400" b="0" i="0" u="none" strike="noStrike" cap="none" baseline="0">
                <a:solidFill>
                  <a:srgbClr val="17365D"/>
                </a:solidFill>
                <a:latin typeface="Calibri"/>
                <a:ea typeface="Calibri"/>
                <a:cs typeface="Calibri"/>
                <a:sym typeface="Calibri"/>
              </a:rPr>
              <a:t>How big is this thing?</a:t>
            </a:r>
          </a:p>
        </p:txBody>
      </p:sp>
      <p:sp>
        <p:nvSpPr>
          <p:cNvPr id="183" name="Shape 183"/>
          <p:cNvSpPr/>
          <p:nvPr/>
        </p:nvSpPr>
        <p:spPr>
          <a:xfrm>
            <a:off x="1661310" y="2819400"/>
            <a:ext cx="6172199" cy="685799"/>
          </a:xfrm>
          <a:prstGeom prst="chevron">
            <a:avLst>
              <a:gd name="adj" fmla="val 50000"/>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spAutoFit/>
          </a:bodyPr>
          <a:lstStyle/>
          <a:p>
            <a:endParaRPr/>
          </a:p>
        </p:txBody>
      </p:sp>
      <p:sp>
        <p:nvSpPr>
          <p:cNvPr id="184" name="Shape 184"/>
          <p:cNvSpPr/>
          <p:nvPr/>
        </p:nvSpPr>
        <p:spPr>
          <a:xfrm rot="5400000">
            <a:off x="2819401" y="2500964"/>
            <a:ext cx="838199" cy="228600"/>
          </a:xfrm>
          <a:prstGeom prst="homePlate">
            <a:avLst>
              <a:gd name="adj" fmla="val 50000"/>
            </a:avLst>
          </a:prstGeom>
          <a:solidFill>
            <a:srgbClr val="76923C"/>
          </a:solidFill>
          <a:ln w="9525" cap="flat">
            <a:solidFill>
              <a:srgbClr val="4F6128"/>
            </a:solidFill>
            <a:prstDash val="solid"/>
            <a:round/>
            <a:headEnd type="none" w="med" len="med"/>
            <a:tailEnd type="none" w="med" len="med"/>
          </a:ln>
        </p:spPr>
        <p:txBody>
          <a:bodyPr lIns="91425" tIns="45700" rIns="91425" bIns="45700" anchor="ctr" anchorCtr="0">
            <a:spAutoFit/>
          </a:bodyPr>
          <a:lstStyle/>
          <a:p>
            <a:endParaRPr/>
          </a:p>
        </p:txBody>
      </p:sp>
      <p:sp>
        <p:nvSpPr>
          <p:cNvPr id="188" name="Shape 188"/>
          <p:cNvSpPr txBox="1"/>
          <p:nvPr/>
        </p:nvSpPr>
        <p:spPr>
          <a:xfrm>
            <a:off x="1627437" y="2196164"/>
            <a:ext cx="2057743" cy="523219"/>
          </a:xfrm>
          <a:prstGeom prst="rect">
            <a:avLst/>
          </a:prstGeom>
          <a:noFill/>
          <a:ln>
            <a:noFill/>
          </a:ln>
        </p:spPr>
        <p:txBody>
          <a:bodyPr lIns="91425" tIns="45700" rIns="91425" bIns="45700" anchor="t" anchorCtr="0">
            <a:spAutoFit/>
          </a:bodyPr>
          <a:lstStyle/>
          <a:p>
            <a:pPr marL="0" marR="0" lvl="0" indent="0" algn="l" rtl="0">
              <a:buSzPct val="25000"/>
              <a:buNone/>
            </a:pPr>
            <a:r>
              <a:rPr lang="en-US" sz="2800" b="0" i="0" u="none" strike="noStrike" cap="none" baseline="0" dirty="0" smtClean="0">
                <a:solidFill>
                  <a:schemeClr val="dk1"/>
                </a:solidFill>
                <a:latin typeface="Calibri"/>
                <a:ea typeface="Calibri"/>
                <a:cs typeface="Calibri"/>
                <a:sym typeface="Calibri"/>
              </a:rPr>
              <a:t>Training</a:t>
            </a:r>
            <a:endParaRPr lang="x-none" sz="2800" b="0" i="0" u="none" strike="noStrike" cap="none" baseline="0">
              <a:solidFill>
                <a:schemeClr val="dk1"/>
              </a:solidFill>
              <a:latin typeface="Calibri"/>
              <a:ea typeface="Calibri"/>
              <a:cs typeface="Calibri"/>
              <a:sym typeface="Calibri"/>
            </a:endParaRPr>
          </a:p>
        </p:txBody>
      </p:sp>
      <p:sp>
        <p:nvSpPr>
          <p:cNvPr id="189" name="Shape 189"/>
          <p:cNvSpPr txBox="1"/>
          <p:nvPr/>
        </p:nvSpPr>
        <p:spPr>
          <a:xfrm>
            <a:off x="3481920" y="2194412"/>
            <a:ext cx="4435334" cy="523180"/>
          </a:xfrm>
          <a:prstGeom prst="rect">
            <a:avLst/>
          </a:prstGeom>
          <a:noFill/>
          <a:ln>
            <a:noFill/>
          </a:ln>
        </p:spPr>
        <p:txBody>
          <a:bodyPr wrap="square" lIns="91425" tIns="45700" rIns="91425" bIns="45700" anchor="t" anchorCtr="0">
            <a:spAutoFit/>
          </a:bodyPr>
          <a:lstStyle/>
          <a:p>
            <a:pPr marL="0" marR="0" lvl="0" indent="0" algn="l" rtl="0">
              <a:buSzPct val="25000"/>
              <a:buNone/>
            </a:pPr>
            <a:r>
              <a:rPr lang="en-US" sz="2800" b="0" i="0" u="none" strike="noStrike" cap="none" baseline="0" dirty="0" smtClean="0">
                <a:solidFill>
                  <a:schemeClr val="dk1"/>
                </a:solidFill>
                <a:latin typeface="Calibri"/>
                <a:ea typeface="Calibri"/>
                <a:cs typeface="Calibri"/>
                <a:sym typeface="Calibri"/>
              </a:rPr>
              <a:t>Research and Construction</a:t>
            </a:r>
            <a:endParaRPr lang="x-none" sz="2800" b="0" i="0" u="none" strike="noStrike" cap="none" baseline="0">
              <a:solidFill>
                <a:schemeClr val="dk1"/>
              </a:solidFill>
              <a:latin typeface="Calibri"/>
              <a:ea typeface="Calibri"/>
              <a:cs typeface="Calibri"/>
              <a:sym typeface="Calibri"/>
            </a:endParaRPr>
          </a:p>
        </p:txBody>
      </p:sp>
      <p:sp>
        <p:nvSpPr>
          <p:cNvPr id="191" name="Shape 191"/>
          <p:cNvSpPr txBox="1"/>
          <p:nvPr/>
        </p:nvSpPr>
        <p:spPr>
          <a:xfrm>
            <a:off x="2042310" y="2895600"/>
            <a:ext cx="1659299" cy="523219"/>
          </a:xfrm>
          <a:prstGeom prst="rect">
            <a:avLst/>
          </a:prstGeom>
          <a:noFill/>
          <a:ln>
            <a:noFill/>
          </a:ln>
        </p:spPr>
        <p:txBody>
          <a:bodyPr lIns="91425" tIns="45700" rIns="91425" bIns="45700" anchor="t" anchorCtr="0">
            <a:spAutoFit/>
          </a:bodyPr>
          <a:lstStyle/>
          <a:p>
            <a:pPr marL="0" marR="0" lvl="0" indent="0" algn="l" rtl="0">
              <a:buSzPct val="25000"/>
              <a:buNone/>
            </a:pPr>
            <a:r>
              <a:rPr lang="en-US" sz="2800" b="0" i="0" u="none" strike="noStrike" cap="none" baseline="0" dirty="0" smtClean="0">
                <a:solidFill>
                  <a:schemeClr val="lt1"/>
                </a:solidFill>
                <a:latin typeface="Calibri"/>
                <a:ea typeface="Calibri"/>
                <a:cs typeface="Calibri"/>
                <a:sym typeface="Calibri"/>
              </a:rPr>
              <a:t>1 </a:t>
            </a:r>
            <a:r>
              <a:rPr lang="en-US" sz="2800" b="0" i="0" u="none" strike="noStrike" cap="none" baseline="0" dirty="0" err="1" smtClean="0">
                <a:solidFill>
                  <a:schemeClr val="lt1"/>
                </a:solidFill>
                <a:latin typeface="Calibri"/>
                <a:ea typeface="Calibri"/>
                <a:cs typeface="Calibri"/>
                <a:sym typeface="Calibri"/>
              </a:rPr>
              <a:t>wk</a:t>
            </a:r>
            <a:endParaRPr lang="x-none" sz="2800" b="0" i="0" u="none" strike="noStrike" cap="none" baseline="0">
              <a:solidFill>
                <a:schemeClr val="lt1"/>
              </a:solidFill>
              <a:latin typeface="Calibri"/>
              <a:ea typeface="Calibri"/>
              <a:cs typeface="Calibri"/>
              <a:sym typeface="Calibri"/>
            </a:endParaRPr>
          </a:p>
        </p:txBody>
      </p:sp>
      <p:sp>
        <p:nvSpPr>
          <p:cNvPr id="192" name="Shape 192"/>
          <p:cNvSpPr txBox="1"/>
          <p:nvPr/>
        </p:nvSpPr>
        <p:spPr>
          <a:xfrm>
            <a:off x="4368010" y="2895600"/>
            <a:ext cx="2185190" cy="523180"/>
          </a:xfrm>
          <a:prstGeom prst="rect">
            <a:avLst/>
          </a:prstGeom>
          <a:noFill/>
          <a:ln>
            <a:noFill/>
          </a:ln>
        </p:spPr>
        <p:txBody>
          <a:bodyPr wrap="square" lIns="91425" tIns="45700" rIns="91425" bIns="45700" anchor="t" anchorCtr="0">
            <a:spAutoFit/>
          </a:bodyPr>
          <a:lstStyle/>
          <a:p>
            <a:pPr marL="0" marR="0" lvl="0" indent="0" algn="l" rtl="0">
              <a:buSzPct val="25000"/>
              <a:buNone/>
            </a:pPr>
            <a:r>
              <a:rPr lang="x-none" sz="2800" b="0" i="0" u="none" strike="noStrike" cap="none" baseline="0">
                <a:solidFill>
                  <a:schemeClr val="lt1"/>
                </a:solidFill>
                <a:latin typeface="Calibri"/>
                <a:ea typeface="Calibri"/>
                <a:cs typeface="Calibri"/>
                <a:sym typeface="Calibri"/>
              </a:rPr>
              <a:t> </a:t>
            </a:r>
            <a:r>
              <a:rPr lang="en-US" sz="2800" b="0" i="0" u="none" strike="noStrike" cap="none" baseline="0" dirty="0" smtClean="0">
                <a:solidFill>
                  <a:schemeClr val="lt1"/>
                </a:solidFill>
                <a:latin typeface="Calibri"/>
                <a:ea typeface="Calibri"/>
                <a:cs typeface="Calibri"/>
                <a:sym typeface="Calibri"/>
              </a:rPr>
              <a:t>~3</a:t>
            </a:r>
            <a:r>
              <a:rPr lang="x-none" sz="2800" b="0" i="0" u="none" strike="noStrike" cap="none" baseline="0" smtClean="0">
                <a:solidFill>
                  <a:schemeClr val="lt1"/>
                </a:solidFill>
                <a:latin typeface="Calibri"/>
                <a:ea typeface="Calibri"/>
                <a:cs typeface="Calibri"/>
                <a:sym typeface="Calibri"/>
              </a:rPr>
              <a:t> </a:t>
            </a:r>
            <a:r>
              <a:rPr lang="en-US" sz="2800" b="0" i="0" u="none" strike="noStrike" cap="none" baseline="0" dirty="0" smtClean="0">
                <a:solidFill>
                  <a:schemeClr val="lt1"/>
                </a:solidFill>
                <a:latin typeface="Calibri"/>
                <a:ea typeface="Calibri"/>
                <a:cs typeface="Calibri"/>
                <a:sym typeface="Calibri"/>
              </a:rPr>
              <a:t>Months</a:t>
            </a:r>
            <a:endParaRPr lang="x-none" sz="2800" b="0" i="0" u="none" strike="noStrike" cap="none" baseline="0">
              <a:solidFill>
                <a:schemeClr val="lt1"/>
              </a:solidFill>
              <a:latin typeface="Calibri"/>
              <a:ea typeface="Calibri"/>
              <a:cs typeface="Calibri"/>
              <a:sym typeface="Calibri"/>
            </a:endParaRPr>
          </a:p>
        </p:txBody>
      </p:sp>
      <p:sp>
        <p:nvSpPr>
          <p:cNvPr id="194" name="Shape 194"/>
          <p:cNvSpPr txBox="1"/>
          <p:nvPr/>
        </p:nvSpPr>
        <p:spPr>
          <a:xfrm>
            <a:off x="1668050" y="3886200"/>
            <a:ext cx="6098784" cy="584774"/>
          </a:xfrm>
          <a:prstGeom prst="rect">
            <a:avLst/>
          </a:prstGeom>
          <a:noFill/>
          <a:ln>
            <a:noFill/>
          </a:ln>
        </p:spPr>
        <p:txBody>
          <a:bodyPr lIns="91425" tIns="45700" rIns="91425" bIns="45700" anchor="t" anchorCtr="0">
            <a:spAutoFit/>
          </a:bodyPr>
          <a:lstStyle/>
          <a:p>
            <a:pPr marL="0" marR="0" lvl="0" indent="0" algn="l" rtl="0">
              <a:buSzPct val="25000"/>
              <a:buNone/>
            </a:pPr>
            <a:r>
              <a:rPr lang="x-none" sz="3200" b="0" i="0" u="none" strike="noStrike" cap="none" baseline="0">
                <a:solidFill>
                  <a:schemeClr val="dk1"/>
                </a:solidFill>
                <a:latin typeface="Calibri"/>
                <a:ea typeface="Calibri"/>
                <a:cs typeface="Calibri"/>
                <a:sym typeface="Calibri"/>
              </a:rPr>
              <a:t>This is a guess. Not a commitment.</a:t>
            </a:r>
          </a:p>
        </p:txBody>
      </p:sp>
      <p:sp>
        <p:nvSpPr>
          <p:cNvPr id="195" name="Shape 195"/>
          <p:cNvSpPr/>
          <p:nvPr/>
        </p:nvSpPr>
        <p:spPr>
          <a:xfrm>
            <a:off x="2067075" y="4480560"/>
            <a:ext cx="4859019" cy="701039"/>
          </a:xfrm>
          <a:custGeom>
            <a:avLst/>
            <a:gdLst/>
            <a:ahLst/>
            <a:cxnLst/>
            <a:rect l="0" t="0" r="0" b="0"/>
            <a:pathLst>
              <a:path w="4859020" h="1310640" extrusionOk="0">
                <a:moveTo>
                  <a:pt x="0" y="0"/>
                </a:moveTo>
                <a:lnTo>
                  <a:pt x="4709160" y="121920"/>
                </a:lnTo>
                <a:cubicBezTo>
                  <a:pt x="4859020" y="167640"/>
                  <a:pt x="1041400" y="218440"/>
                  <a:pt x="899160" y="274320"/>
                </a:cubicBezTo>
                <a:cubicBezTo>
                  <a:pt x="756920" y="330200"/>
                  <a:pt x="3741420" y="401320"/>
                  <a:pt x="3855720" y="457200"/>
                </a:cubicBezTo>
                <a:cubicBezTo>
                  <a:pt x="3970020" y="513080"/>
                  <a:pt x="1727200" y="558800"/>
                  <a:pt x="1584960" y="609600"/>
                </a:cubicBezTo>
                <a:cubicBezTo>
                  <a:pt x="1442720" y="660400"/>
                  <a:pt x="2872740" y="713740"/>
                  <a:pt x="3002280" y="762000"/>
                </a:cubicBezTo>
                <a:cubicBezTo>
                  <a:pt x="3131820" y="810260"/>
                  <a:pt x="2476500" y="807720"/>
                  <a:pt x="2362200" y="899160"/>
                </a:cubicBezTo>
                <a:cubicBezTo>
                  <a:pt x="2247900" y="990600"/>
                  <a:pt x="2282190" y="1150620"/>
                  <a:pt x="2316480" y="1310640"/>
                </a:cubicBezTo>
              </a:path>
            </a:pathLst>
          </a:custGeom>
          <a:noFill/>
          <a:ln w="25400" cap="flat">
            <a:solidFill>
              <a:schemeClr val="dk1"/>
            </a:solidFill>
            <a:prstDash val="solid"/>
            <a:round/>
            <a:headEnd type="none" w="med" len="med"/>
            <a:tailEnd type="none" w="med" len="med"/>
          </a:ln>
        </p:spPr>
        <p:txBody>
          <a:bodyPr lIns="91425" tIns="45700" rIns="91425" bIns="45700" anchor="ctr" anchorCtr="0">
            <a:spAutoFit/>
          </a:bodyPr>
          <a:lstStyle/>
          <a:p>
            <a:endParaRPr/>
          </a:p>
        </p:txBody>
      </p:sp>
      <p:sp>
        <p:nvSpPr>
          <p:cNvPr id="196" name="Shape 196"/>
          <p:cNvSpPr/>
          <p:nvPr/>
        </p:nvSpPr>
        <p:spPr>
          <a:xfrm>
            <a:off x="431800" y="2741613"/>
            <a:ext cx="1066799" cy="839787"/>
          </a:xfrm>
          <a:prstGeom prst="rect">
            <a:avLst/>
          </a:prstGeom>
          <a:blipFill>
            <a:blip r:embed="rId3"/>
            <a:stretch>
              <a:fillRect/>
            </a:stretch>
          </a:blipFill>
        </p:spPr>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p:nvPr/>
        </p:nvSpPr>
        <p:spPr>
          <a:xfrm>
            <a:off x="7696200" y="6096000"/>
            <a:ext cx="1371599" cy="685799"/>
          </a:xfrm>
          <a:prstGeom prst="rect">
            <a:avLst/>
          </a:prstGeom>
          <a:solidFill>
            <a:schemeClr val="lt1"/>
          </a:solidFill>
          <a:ln w="9525" cap="flat">
            <a:solidFill>
              <a:schemeClr val="lt1"/>
            </a:solidFill>
            <a:prstDash val="solid"/>
            <a:round/>
            <a:headEnd type="none" w="med" len="med"/>
            <a:tailEnd type="none" w="med" len="med"/>
          </a:ln>
        </p:spPr>
        <p:txBody>
          <a:bodyPr lIns="91425" tIns="45700" rIns="91425" bIns="45700" anchor="ctr" anchorCtr="0">
            <a:spAutoFit/>
          </a:bodyPr>
          <a:lstStyle/>
          <a:p>
            <a:endParaRPr/>
          </a:p>
        </p:txBody>
      </p:sp>
      <p:sp>
        <p:nvSpPr>
          <p:cNvPr id="203" name="Shape 203"/>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spAutoFit/>
          </a:bodyPr>
          <a:lstStyle/>
          <a:p>
            <a:pPr marL="0" marR="0" lvl="0" indent="0" algn="l" rtl="0">
              <a:spcBef>
                <a:spcPts val="0"/>
              </a:spcBef>
              <a:buClr>
                <a:srgbClr val="17365D"/>
              </a:buClr>
              <a:buSzPct val="25000"/>
              <a:buFont typeface="Calibri"/>
              <a:buNone/>
            </a:pPr>
            <a:r>
              <a:rPr lang="x-none" sz="4400" b="0" i="0" u="none" strike="noStrike" cap="none" baseline="0">
                <a:solidFill>
                  <a:srgbClr val="17365D"/>
                </a:solidFill>
                <a:latin typeface="Calibri"/>
                <a:ea typeface="Calibri"/>
                <a:cs typeface="Calibri"/>
                <a:sym typeface="Calibri"/>
              </a:rPr>
              <a:t>Trade-off sliders</a:t>
            </a:r>
          </a:p>
        </p:txBody>
      </p:sp>
      <p:graphicFrame>
        <p:nvGraphicFramePr>
          <p:cNvPr id="204" name="Shape 204"/>
          <p:cNvGraphicFramePr/>
          <p:nvPr/>
        </p:nvGraphicFramePr>
        <p:xfrm>
          <a:off x="457200" y="1371600"/>
          <a:ext cx="8229600" cy="2471560"/>
        </p:xfrm>
        <a:graphic>
          <a:graphicData uri="http://schemas.openxmlformats.org/drawingml/2006/table">
            <a:tbl>
              <a:tblPr firstRow="1" bandRow="1">
                <a:noFill/>
                <a:tableStyleId>{DB94077F-3C2D-4C75-A026-5549615CECFB}</a:tableStyleId>
              </a:tblPr>
              <a:tblGrid>
                <a:gridCol w="3048000"/>
                <a:gridCol w="5181600"/>
              </a:tblGrid>
              <a:tr h="377825">
                <a:tc>
                  <a:txBody>
                    <a:bodyPr/>
                    <a:lstStyle/>
                    <a:p>
                      <a:endParaRPr/>
                    </a:p>
                  </a:txBody>
                  <a:tcPr marL="91425" marR="91425" marT="91425" marB="91425"/>
                </a:tc>
                <a:tc>
                  <a:txBody>
                    <a:bodyPr/>
                    <a:lstStyle/>
                    <a:p>
                      <a:pPr marL="0" lvl="0" algn="l" rtl="0">
                        <a:buSzPct val="25000"/>
                        <a:buNone/>
                      </a:pPr>
                      <a:r>
                        <a:rPr lang="x-none" sz="2800"/>
                        <a:t>The classic four</a:t>
                      </a:r>
                    </a:p>
                  </a:txBody>
                  <a:tcPr marL="91450" marR="91450" marT="45725" marB="45725" anchor="ctr"/>
                </a:tc>
              </a:tr>
              <a:tr h="304800">
                <a:tc>
                  <a:txBody>
                    <a:bodyPr/>
                    <a:lstStyle/>
                    <a:p>
                      <a:endParaRPr/>
                    </a:p>
                  </a:txBody>
                  <a:tcPr marL="91425" marR="91425" marT="91425" marB="91425"/>
                </a:tc>
                <a:tc>
                  <a:txBody>
                    <a:bodyPr/>
                    <a:lstStyle/>
                    <a:p>
                      <a:pPr marL="0" lvl="0" algn="l" rtl="0">
                        <a:buSzPct val="25000"/>
                        <a:buNone/>
                      </a:pPr>
                      <a:r>
                        <a:rPr lang="x-none" sz="2400"/>
                        <a:t>Feature</a:t>
                      </a:r>
                      <a:r>
                        <a:rPr lang="x-none" sz="2400" baseline="0"/>
                        <a:t> completeness (scope)</a:t>
                      </a:r>
                    </a:p>
                  </a:txBody>
                  <a:tcPr marL="91450" marR="91450" marT="108000" marB="108000" anchor="ctr"/>
                </a:tc>
              </a:tr>
              <a:tr h="377825">
                <a:tc>
                  <a:txBody>
                    <a:bodyPr/>
                    <a:lstStyle/>
                    <a:p>
                      <a:endParaRPr/>
                    </a:p>
                  </a:txBody>
                  <a:tcPr marL="91425" marR="91425" marT="91425" marB="91425"/>
                </a:tc>
                <a:tc>
                  <a:txBody>
                    <a:bodyPr/>
                    <a:lstStyle/>
                    <a:p>
                      <a:pPr marL="0" marR="0" lvl="0" indent="0" algn="l" rtl="0">
                        <a:lnSpc>
                          <a:spcPct val="100000"/>
                        </a:lnSpc>
                        <a:spcBef>
                          <a:spcPts val="0"/>
                        </a:spcBef>
                        <a:spcAft>
                          <a:spcPts val="0"/>
                        </a:spcAft>
                        <a:buClr>
                          <a:schemeClr val="dk1"/>
                        </a:buClr>
                        <a:buSzPct val="25000"/>
                        <a:buFont typeface="Calibri"/>
                        <a:buNone/>
                      </a:pPr>
                      <a:r>
                        <a:rPr lang="x-none" sz="2400"/>
                        <a:t>Stay within budget (budget)</a:t>
                      </a:r>
                    </a:p>
                  </a:txBody>
                  <a:tcPr marL="91450" marR="91450" marT="45725" marB="45725" anchor="ctr"/>
                </a:tc>
              </a:tr>
              <a:tr h="377825">
                <a:tc>
                  <a:txBody>
                    <a:bodyPr/>
                    <a:lstStyle/>
                    <a:p>
                      <a:endParaRPr/>
                    </a:p>
                  </a:txBody>
                  <a:tcPr marL="91425" marR="91425" marT="91425" marB="91425"/>
                </a:tc>
                <a:tc>
                  <a:txBody>
                    <a:bodyPr/>
                    <a:lstStyle/>
                    <a:p>
                      <a:pPr marL="0" lvl="0" algn="l" rtl="0">
                        <a:buSzPct val="25000"/>
                        <a:buNone/>
                      </a:pPr>
                      <a:r>
                        <a:rPr lang="x-none" sz="2400"/>
                        <a:t>Deliver project on time (time)</a:t>
                      </a:r>
                    </a:p>
                  </a:txBody>
                  <a:tcPr marL="91450" marR="91450" marT="45725" marB="45725" anchor="ctr"/>
                </a:tc>
              </a:tr>
              <a:tr h="377825">
                <a:tc>
                  <a:txBody>
                    <a:bodyPr/>
                    <a:lstStyle/>
                    <a:p>
                      <a:endParaRPr/>
                    </a:p>
                  </a:txBody>
                  <a:tcPr marL="91425" marR="91425" marT="91425" marB="91425"/>
                </a:tc>
                <a:tc>
                  <a:txBody>
                    <a:bodyPr/>
                    <a:lstStyle/>
                    <a:p>
                      <a:pPr marL="0" lvl="0" algn="l" rtl="0">
                        <a:buSzPct val="25000"/>
                        <a:buNone/>
                      </a:pPr>
                      <a:r>
                        <a:rPr lang="x-none" sz="2400"/>
                        <a:t>High quality, low defects (quality)</a:t>
                      </a:r>
                    </a:p>
                  </a:txBody>
                  <a:tcPr marL="91450" marR="91450" marT="45725" marB="45725" anchor="ctr"/>
                </a:tc>
              </a:tr>
            </a:tbl>
          </a:graphicData>
        </a:graphic>
      </p:graphicFrame>
      <p:grpSp>
        <p:nvGrpSpPr>
          <p:cNvPr id="205" name="Shape 205"/>
          <p:cNvGrpSpPr/>
          <p:nvPr/>
        </p:nvGrpSpPr>
        <p:grpSpPr>
          <a:xfrm>
            <a:off x="762000" y="2087562"/>
            <a:ext cx="2489199" cy="274636"/>
            <a:chOff x="1253" y="1535"/>
            <a:chExt cx="1697" cy="173"/>
          </a:xfrm>
        </p:grpSpPr>
        <p:sp>
          <p:nvSpPr>
            <p:cNvPr id="206" name="Shape 206"/>
            <p:cNvSpPr txBox="1"/>
            <p:nvPr/>
          </p:nvSpPr>
          <p:spPr>
            <a:xfrm>
              <a:off x="1253" y="1535"/>
              <a:ext cx="233" cy="173"/>
            </a:xfrm>
            <a:prstGeom prst="rect">
              <a:avLst/>
            </a:prstGeom>
            <a:noFill/>
            <a:ln>
              <a:noFill/>
            </a:ln>
          </p:spPr>
          <p:txBody>
            <a:bodyPr lIns="0" tIns="0" rIns="0" bIns="0" anchor="t" anchorCtr="0">
              <a:spAutoFit/>
            </a:bodyPr>
            <a:lstStyle/>
            <a:p>
              <a:pPr marL="0" marR="0" lvl="0" indent="0" algn="r" rtl="0">
                <a:spcAft>
                  <a:spcPts val="900"/>
                </a:spcAft>
                <a:buClr>
                  <a:schemeClr val="accent1"/>
                </a:buClr>
                <a:buSzPct val="25000"/>
                <a:buFont typeface="Calibri"/>
                <a:buNone/>
              </a:pPr>
              <a:r>
                <a:rPr lang="x-none" sz="1800" b="1" i="0" u="none" strike="noStrike" cap="none" baseline="0">
                  <a:solidFill>
                    <a:schemeClr val="dk1"/>
                  </a:solidFill>
                  <a:latin typeface="Calibri"/>
                  <a:ea typeface="Calibri"/>
                  <a:cs typeface="Calibri"/>
                  <a:sym typeface="Calibri"/>
                </a:rPr>
                <a:t>ON</a:t>
              </a:r>
            </a:p>
          </p:txBody>
        </p:sp>
        <p:cxnSp>
          <p:nvCxnSpPr>
            <p:cNvPr id="207" name="Shape 207"/>
            <p:cNvCxnSpPr/>
            <p:nvPr/>
          </p:nvCxnSpPr>
          <p:spPr>
            <a:xfrm>
              <a:off x="1488" y="1622"/>
              <a:ext cx="1152" cy="0"/>
            </a:xfrm>
            <a:prstGeom prst="straightConnector1">
              <a:avLst/>
            </a:prstGeom>
            <a:noFill/>
            <a:ln w="38100" cap="flat">
              <a:solidFill>
                <a:schemeClr val="dk1"/>
              </a:solidFill>
              <a:prstDash val="solid"/>
              <a:round/>
              <a:headEnd type="triangle" w="med" len="med"/>
              <a:tailEnd type="triangle" w="med" len="med"/>
            </a:ln>
          </p:spPr>
        </p:cxnSp>
        <p:sp>
          <p:nvSpPr>
            <p:cNvPr id="208" name="Shape 208"/>
            <p:cNvSpPr txBox="1"/>
            <p:nvPr/>
          </p:nvSpPr>
          <p:spPr>
            <a:xfrm>
              <a:off x="2639" y="1535"/>
              <a:ext cx="311" cy="173"/>
            </a:xfrm>
            <a:prstGeom prst="rect">
              <a:avLst/>
            </a:prstGeom>
            <a:noFill/>
            <a:ln>
              <a:noFill/>
            </a:ln>
          </p:spPr>
          <p:txBody>
            <a:bodyPr lIns="0" tIns="0" rIns="0" bIns="0" anchor="t" anchorCtr="0">
              <a:spAutoFit/>
            </a:bodyPr>
            <a:lstStyle/>
            <a:p>
              <a:pPr marL="0" marR="0" lvl="0" indent="0" algn="l" rtl="0">
                <a:spcAft>
                  <a:spcPts val="900"/>
                </a:spcAft>
                <a:buClr>
                  <a:schemeClr val="accent1"/>
                </a:buClr>
                <a:buSzPct val="25000"/>
                <a:buFont typeface="Calibri"/>
                <a:buNone/>
              </a:pPr>
              <a:r>
                <a:rPr lang="x-none" sz="1800" b="1" i="0" u="none" strike="noStrike" cap="none" baseline="0">
                  <a:solidFill>
                    <a:schemeClr val="dk1"/>
                  </a:solidFill>
                  <a:latin typeface="Calibri"/>
                  <a:ea typeface="Calibri"/>
                  <a:cs typeface="Calibri"/>
                  <a:sym typeface="Calibri"/>
                </a:rPr>
                <a:t>OFF</a:t>
              </a:r>
            </a:p>
          </p:txBody>
        </p:sp>
        <p:cxnSp>
          <p:nvCxnSpPr>
            <p:cNvPr id="209" name="Shape 209"/>
            <p:cNvCxnSpPr/>
            <p:nvPr/>
          </p:nvCxnSpPr>
          <p:spPr>
            <a:xfrm>
              <a:off x="2063" y="1535"/>
              <a:ext cx="0" cy="173"/>
            </a:xfrm>
            <a:prstGeom prst="straightConnector1">
              <a:avLst/>
            </a:prstGeom>
            <a:noFill/>
            <a:ln w="12700" cap="flat">
              <a:solidFill>
                <a:schemeClr val="dk1"/>
              </a:solidFill>
              <a:prstDash val="solid"/>
              <a:round/>
              <a:headEnd type="none" w="med" len="med"/>
              <a:tailEnd type="none" w="med" len="med"/>
            </a:ln>
          </p:spPr>
        </p:cxnSp>
        <p:cxnSp>
          <p:nvCxnSpPr>
            <p:cNvPr id="210" name="Shape 210"/>
            <p:cNvCxnSpPr/>
            <p:nvPr/>
          </p:nvCxnSpPr>
          <p:spPr>
            <a:xfrm>
              <a:off x="1823" y="1535"/>
              <a:ext cx="0" cy="173"/>
            </a:xfrm>
            <a:prstGeom prst="straightConnector1">
              <a:avLst/>
            </a:prstGeom>
            <a:noFill/>
            <a:ln w="12700" cap="flat">
              <a:solidFill>
                <a:schemeClr val="dk1"/>
              </a:solidFill>
              <a:prstDash val="solid"/>
              <a:round/>
              <a:headEnd type="none" w="med" len="med"/>
              <a:tailEnd type="none" w="med" len="med"/>
            </a:ln>
          </p:spPr>
        </p:cxnSp>
        <p:cxnSp>
          <p:nvCxnSpPr>
            <p:cNvPr id="211" name="Shape 211"/>
            <p:cNvCxnSpPr/>
            <p:nvPr/>
          </p:nvCxnSpPr>
          <p:spPr>
            <a:xfrm>
              <a:off x="2304" y="1535"/>
              <a:ext cx="0" cy="173"/>
            </a:xfrm>
            <a:prstGeom prst="straightConnector1">
              <a:avLst/>
            </a:prstGeom>
            <a:noFill/>
            <a:ln w="12700" cap="flat">
              <a:solidFill>
                <a:schemeClr val="dk1"/>
              </a:solidFill>
              <a:prstDash val="solid"/>
              <a:round/>
              <a:headEnd type="none" w="med" len="med"/>
              <a:tailEnd type="none" w="med" len="med"/>
            </a:ln>
          </p:spPr>
        </p:cxnSp>
      </p:grpSp>
      <p:graphicFrame>
        <p:nvGraphicFramePr>
          <p:cNvPr id="212" name="Shape 212"/>
          <p:cNvGraphicFramePr/>
          <p:nvPr/>
        </p:nvGraphicFramePr>
        <p:xfrm>
          <a:off x="457200" y="4157880"/>
          <a:ext cx="8229600" cy="2471560"/>
        </p:xfrm>
        <a:graphic>
          <a:graphicData uri="http://schemas.openxmlformats.org/drawingml/2006/table">
            <a:tbl>
              <a:tblPr firstRow="1" bandRow="1">
                <a:noFill/>
                <a:tableStyleId>{6230B104-52B1-4551-80B3-B8267E38B05E}</a:tableStyleId>
              </a:tblPr>
              <a:tblGrid>
                <a:gridCol w="3048000"/>
                <a:gridCol w="5181600"/>
              </a:tblGrid>
              <a:tr h="377825">
                <a:tc>
                  <a:txBody>
                    <a:bodyPr/>
                    <a:lstStyle/>
                    <a:p>
                      <a:endParaRPr/>
                    </a:p>
                  </a:txBody>
                  <a:tcPr marL="91425" marR="91425" marT="91425" marB="91425"/>
                </a:tc>
                <a:tc>
                  <a:txBody>
                    <a:bodyPr/>
                    <a:lstStyle/>
                    <a:p>
                      <a:pPr marL="0" lvl="0" algn="l" rtl="0">
                        <a:buSzPct val="25000"/>
                        <a:buNone/>
                      </a:pPr>
                      <a:r>
                        <a:rPr lang="x-none" sz="2800"/>
                        <a:t>Other</a:t>
                      </a:r>
                      <a:r>
                        <a:rPr lang="x-none" sz="2800" baseline="0"/>
                        <a:t> important things</a:t>
                      </a:r>
                    </a:p>
                  </a:txBody>
                  <a:tcPr marL="91450" marR="91450" marT="45725" marB="45725" anchor="ctr"/>
                </a:tc>
              </a:tr>
              <a:tr h="304800">
                <a:tc>
                  <a:txBody>
                    <a:bodyPr/>
                    <a:lstStyle/>
                    <a:p>
                      <a:endParaRPr/>
                    </a:p>
                  </a:txBody>
                  <a:tcPr marL="91425" marR="91425" marT="91425" marB="91425"/>
                </a:tc>
                <a:tc>
                  <a:txBody>
                    <a:bodyPr/>
                    <a:lstStyle/>
                    <a:p>
                      <a:pPr marL="0" lvl="0" algn="l" rtl="0">
                        <a:buSzPct val="25000"/>
                        <a:buNone/>
                      </a:pPr>
                      <a:r>
                        <a:rPr lang="x-none" sz="2400"/>
                        <a:t>Ease of use</a:t>
                      </a:r>
                    </a:p>
                  </a:txBody>
                  <a:tcPr marL="91450" marR="91450" marT="108000" marB="108000" anchor="ctr"/>
                </a:tc>
              </a:tr>
              <a:tr h="377825">
                <a:tc>
                  <a:txBody>
                    <a:bodyPr/>
                    <a:lstStyle/>
                    <a:p>
                      <a:endParaRPr/>
                    </a:p>
                  </a:txBody>
                  <a:tcPr marL="91425" marR="91425" marT="91425" marB="91425"/>
                </a:tc>
                <a:tc>
                  <a:txBody>
                    <a:bodyPr/>
                    <a:lstStyle/>
                    <a:p>
                      <a:pPr marL="0" marR="0" lvl="0" indent="0" algn="l" rtl="0">
                        <a:lnSpc>
                          <a:spcPct val="100000"/>
                        </a:lnSpc>
                        <a:spcBef>
                          <a:spcPts val="0"/>
                        </a:spcBef>
                        <a:spcAft>
                          <a:spcPts val="0"/>
                        </a:spcAft>
                        <a:buClr>
                          <a:schemeClr val="dk1"/>
                        </a:buClr>
                        <a:buSzPct val="25000"/>
                        <a:buFont typeface="Calibri"/>
                        <a:buNone/>
                      </a:pPr>
                      <a:r>
                        <a:rPr lang="x-none" sz="2400"/>
                        <a:t>Don’t make me think!</a:t>
                      </a:r>
                    </a:p>
                  </a:txBody>
                  <a:tcPr marL="91450" marR="91450" marT="45725" marB="45725" anchor="ctr"/>
                </a:tc>
              </a:tr>
              <a:tr h="377825">
                <a:tc>
                  <a:txBody>
                    <a:bodyPr/>
                    <a:lstStyle/>
                    <a:p>
                      <a:endParaRPr/>
                    </a:p>
                  </a:txBody>
                  <a:tcPr marL="91425" marR="91425" marT="91425" marB="91425"/>
                </a:tc>
                <a:tc>
                  <a:txBody>
                    <a:bodyPr/>
                    <a:lstStyle/>
                    <a:p>
                      <a:pPr marL="0" lvl="0" algn="l" rtl="0">
                        <a:buSzPct val="25000"/>
                        <a:buNone/>
                      </a:pPr>
                      <a:r>
                        <a:rPr lang="x-none" sz="2400"/>
                        <a:t>Detailed</a:t>
                      </a:r>
                      <a:r>
                        <a:rPr lang="x-none" sz="2400" baseline="0"/>
                        <a:t> audits (log everything)</a:t>
                      </a:r>
                    </a:p>
                  </a:txBody>
                  <a:tcPr marL="91450" marR="91450" marT="45725" marB="45725" anchor="ctr"/>
                </a:tc>
              </a:tr>
              <a:tr h="377825">
                <a:tc>
                  <a:txBody>
                    <a:bodyPr/>
                    <a:lstStyle/>
                    <a:p>
                      <a:endParaRPr/>
                    </a:p>
                  </a:txBody>
                  <a:tcPr marL="91425" marR="91425" marT="91425" marB="91425"/>
                </a:tc>
                <a:tc>
                  <a:txBody>
                    <a:bodyPr/>
                    <a:lstStyle/>
                    <a:p>
                      <a:pPr marL="0" lvl="0" algn="l" rtl="0">
                        <a:buSzPct val="25000"/>
                        <a:buNone/>
                      </a:pPr>
                      <a:r>
                        <a:rPr lang="x-none" sz="2400"/>
                        <a:t>Actual progress</a:t>
                      </a:r>
                    </a:p>
                  </a:txBody>
                  <a:tcPr marL="91450" marR="91450" marT="45725" marB="45725" anchor="ctr"/>
                </a:tc>
              </a:tr>
            </a:tbl>
          </a:graphicData>
        </a:graphic>
      </p:graphicFrame>
      <p:grpSp>
        <p:nvGrpSpPr>
          <p:cNvPr id="213" name="Shape 213"/>
          <p:cNvGrpSpPr/>
          <p:nvPr/>
        </p:nvGrpSpPr>
        <p:grpSpPr>
          <a:xfrm>
            <a:off x="762000" y="2590799"/>
            <a:ext cx="2489199" cy="274636"/>
            <a:chOff x="1253" y="1535"/>
            <a:chExt cx="1697" cy="173"/>
          </a:xfrm>
        </p:grpSpPr>
        <p:sp>
          <p:nvSpPr>
            <p:cNvPr id="214" name="Shape 214"/>
            <p:cNvSpPr txBox="1"/>
            <p:nvPr/>
          </p:nvSpPr>
          <p:spPr>
            <a:xfrm>
              <a:off x="1253" y="1535"/>
              <a:ext cx="233" cy="173"/>
            </a:xfrm>
            <a:prstGeom prst="rect">
              <a:avLst/>
            </a:prstGeom>
            <a:noFill/>
            <a:ln>
              <a:noFill/>
            </a:ln>
          </p:spPr>
          <p:txBody>
            <a:bodyPr lIns="0" tIns="0" rIns="0" bIns="0" anchor="t" anchorCtr="0">
              <a:spAutoFit/>
            </a:bodyPr>
            <a:lstStyle/>
            <a:p>
              <a:pPr marL="0" marR="0" lvl="0" indent="0" algn="r" rtl="0">
                <a:spcAft>
                  <a:spcPts val="900"/>
                </a:spcAft>
                <a:buClr>
                  <a:schemeClr val="accent1"/>
                </a:buClr>
                <a:buSzPct val="25000"/>
                <a:buFont typeface="Calibri"/>
                <a:buNone/>
              </a:pPr>
              <a:r>
                <a:rPr lang="x-none" sz="1800" b="1" i="0" u="none" strike="noStrike" cap="none" baseline="0">
                  <a:solidFill>
                    <a:schemeClr val="dk1"/>
                  </a:solidFill>
                  <a:latin typeface="Calibri"/>
                  <a:ea typeface="Calibri"/>
                  <a:cs typeface="Calibri"/>
                  <a:sym typeface="Calibri"/>
                </a:rPr>
                <a:t>ON</a:t>
              </a:r>
            </a:p>
          </p:txBody>
        </p:sp>
        <p:cxnSp>
          <p:nvCxnSpPr>
            <p:cNvPr id="215" name="Shape 215"/>
            <p:cNvCxnSpPr/>
            <p:nvPr/>
          </p:nvCxnSpPr>
          <p:spPr>
            <a:xfrm>
              <a:off x="1488" y="1622"/>
              <a:ext cx="1152" cy="0"/>
            </a:xfrm>
            <a:prstGeom prst="straightConnector1">
              <a:avLst/>
            </a:prstGeom>
            <a:noFill/>
            <a:ln w="38100" cap="flat">
              <a:solidFill>
                <a:schemeClr val="dk1"/>
              </a:solidFill>
              <a:prstDash val="solid"/>
              <a:round/>
              <a:headEnd type="triangle" w="med" len="med"/>
              <a:tailEnd type="triangle" w="med" len="med"/>
            </a:ln>
          </p:spPr>
        </p:cxnSp>
        <p:sp>
          <p:nvSpPr>
            <p:cNvPr id="216" name="Shape 216"/>
            <p:cNvSpPr txBox="1"/>
            <p:nvPr/>
          </p:nvSpPr>
          <p:spPr>
            <a:xfrm>
              <a:off x="2639" y="1535"/>
              <a:ext cx="311" cy="173"/>
            </a:xfrm>
            <a:prstGeom prst="rect">
              <a:avLst/>
            </a:prstGeom>
            <a:noFill/>
            <a:ln>
              <a:noFill/>
            </a:ln>
          </p:spPr>
          <p:txBody>
            <a:bodyPr lIns="0" tIns="0" rIns="0" bIns="0" anchor="t" anchorCtr="0">
              <a:spAutoFit/>
            </a:bodyPr>
            <a:lstStyle/>
            <a:p>
              <a:pPr marL="0" marR="0" lvl="0" indent="0" algn="l" rtl="0">
                <a:spcAft>
                  <a:spcPts val="900"/>
                </a:spcAft>
                <a:buClr>
                  <a:schemeClr val="accent1"/>
                </a:buClr>
                <a:buSzPct val="25000"/>
                <a:buFont typeface="Calibri"/>
                <a:buNone/>
              </a:pPr>
              <a:r>
                <a:rPr lang="x-none" sz="1800" b="1" i="0" u="none" strike="noStrike" cap="none" baseline="0">
                  <a:solidFill>
                    <a:schemeClr val="dk1"/>
                  </a:solidFill>
                  <a:latin typeface="Calibri"/>
                  <a:ea typeface="Calibri"/>
                  <a:cs typeface="Calibri"/>
                  <a:sym typeface="Calibri"/>
                </a:rPr>
                <a:t>OFF</a:t>
              </a:r>
            </a:p>
          </p:txBody>
        </p:sp>
        <p:cxnSp>
          <p:nvCxnSpPr>
            <p:cNvPr id="217" name="Shape 217"/>
            <p:cNvCxnSpPr/>
            <p:nvPr/>
          </p:nvCxnSpPr>
          <p:spPr>
            <a:xfrm>
              <a:off x="2063" y="1535"/>
              <a:ext cx="0" cy="173"/>
            </a:xfrm>
            <a:prstGeom prst="straightConnector1">
              <a:avLst/>
            </a:prstGeom>
            <a:noFill/>
            <a:ln w="12700" cap="flat">
              <a:solidFill>
                <a:schemeClr val="dk1"/>
              </a:solidFill>
              <a:prstDash val="solid"/>
              <a:round/>
              <a:headEnd type="none" w="med" len="med"/>
              <a:tailEnd type="none" w="med" len="med"/>
            </a:ln>
          </p:spPr>
        </p:cxnSp>
        <p:cxnSp>
          <p:nvCxnSpPr>
            <p:cNvPr id="218" name="Shape 218"/>
            <p:cNvCxnSpPr/>
            <p:nvPr/>
          </p:nvCxnSpPr>
          <p:spPr>
            <a:xfrm>
              <a:off x="1823" y="1535"/>
              <a:ext cx="0" cy="173"/>
            </a:xfrm>
            <a:prstGeom prst="straightConnector1">
              <a:avLst/>
            </a:prstGeom>
            <a:noFill/>
            <a:ln w="12700" cap="flat">
              <a:solidFill>
                <a:schemeClr val="dk1"/>
              </a:solidFill>
              <a:prstDash val="solid"/>
              <a:round/>
              <a:headEnd type="none" w="med" len="med"/>
              <a:tailEnd type="none" w="med" len="med"/>
            </a:ln>
          </p:spPr>
        </p:cxnSp>
        <p:cxnSp>
          <p:nvCxnSpPr>
            <p:cNvPr id="219" name="Shape 219"/>
            <p:cNvCxnSpPr/>
            <p:nvPr/>
          </p:nvCxnSpPr>
          <p:spPr>
            <a:xfrm>
              <a:off x="2304" y="1535"/>
              <a:ext cx="0" cy="173"/>
            </a:xfrm>
            <a:prstGeom prst="straightConnector1">
              <a:avLst/>
            </a:prstGeom>
            <a:noFill/>
            <a:ln w="12700" cap="flat">
              <a:solidFill>
                <a:schemeClr val="dk1"/>
              </a:solidFill>
              <a:prstDash val="solid"/>
              <a:round/>
              <a:headEnd type="none" w="med" len="med"/>
              <a:tailEnd type="none" w="med" len="med"/>
            </a:ln>
          </p:spPr>
        </p:cxnSp>
      </p:grpSp>
      <p:grpSp>
        <p:nvGrpSpPr>
          <p:cNvPr id="220" name="Shape 220"/>
          <p:cNvGrpSpPr/>
          <p:nvPr/>
        </p:nvGrpSpPr>
        <p:grpSpPr>
          <a:xfrm>
            <a:off x="762000" y="3047999"/>
            <a:ext cx="2489199" cy="274636"/>
            <a:chOff x="1253" y="1535"/>
            <a:chExt cx="1697" cy="173"/>
          </a:xfrm>
        </p:grpSpPr>
        <p:sp>
          <p:nvSpPr>
            <p:cNvPr id="221" name="Shape 221"/>
            <p:cNvSpPr txBox="1"/>
            <p:nvPr/>
          </p:nvSpPr>
          <p:spPr>
            <a:xfrm>
              <a:off x="1253" y="1535"/>
              <a:ext cx="233" cy="173"/>
            </a:xfrm>
            <a:prstGeom prst="rect">
              <a:avLst/>
            </a:prstGeom>
            <a:noFill/>
            <a:ln>
              <a:noFill/>
            </a:ln>
          </p:spPr>
          <p:txBody>
            <a:bodyPr lIns="0" tIns="0" rIns="0" bIns="0" anchor="t" anchorCtr="0">
              <a:spAutoFit/>
            </a:bodyPr>
            <a:lstStyle/>
            <a:p>
              <a:pPr marL="0" marR="0" lvl="0" indent="0" algn="r" rtl="0">
                <a:spcAft>
                  <a:spcPts val="900"/>
                </a:spcAft>
                <a:buClr>
                  <a:schemeClr val="accent1"/>
                </a:buClr>
                <a:buSzPct val="25000"/>
                <a:buFont typeface="Calibri"/>
                <a:buNone/>
              </a:pPr>
              <a:r>
                <a:rPr lang="x-none" sz="1800" b="1" i="0" u="none" strike="noStrike" cap="none" baseline="0">
                  <a:solidFill>
                    <a:schemeClr val="dk1"/>
                  </a:solidFill>
                  <a:latin typeface="Calibri"/>
                  <a:ea typeface="Calibri"/>
                  <a:cs typeface="Calibri"/>
                  <a:sym typeface="Calibri"/>
                </a:rPr>
                <a:t>ON</a:t>
              </a:r>
            </a:p>
          </p:txBody>
        </p:sp>
        <p:cxnSp>
          <p:nvCxnSpPr>
            <p:cNvPr id="222" name="Shape 222"/>
            <p:cNvCxnSpPr/>
            <p:nvPr/>
          </p:nvCxnSpPr>
          <p:spPr>
            <a:xfrm>
              <a:off x="1488" y="1622"/>
              <a:ext cx="1152" cy="0"/>
            </a:xfrm>
            <a:prstGeom prst="straightConnector1">
              <a:avLst/>
            </a:prstGeom>
            <a:noFill/>
            <a:ln w="38100" cap="flat">
              <a:solidFill>
                <a:schemeClr val="dk1"/>
              </a:solidFill>
              <a:prstDash val="solid"/>
              <a:round/>
              <a:headEnd type="triangle" w="med" len="med"/>
              <a:tailEnd type="triangle" w="med" len="med"/>
            </a:ln>
          </p:spPr>
        </p:cxnSp>
        <p:sp>
          <p:nvSpPr>
            <p:cNvPr id="223" name="Shape 223"/>
            <p:cNvSpPr txBox="1"/>
            <p:nvPr/>
          </p:nvSpPr>
          <p:spPr>
            <a:xfrm>
              <a:off x="2639" y="1535"/>
              <a:ext cx="311" cy="173"/>
            </a:xfrm>
            <a:prstGeom prst="rect">
              <a:avLst/>
            </a:prstGeom>
            <a:noFill/>
            <a:ln>
              <a:noFill/>
            </a:ln>
          </p:spPr>
          <p:txBody>
            <a:bodyPr lIns="0" tIns="0" rIns="0" bIns="0" anchor="t" anchorCtr="0">
              <a:spAutoFit/>
            </a:bodyPr>
            <a:lstStyle/>
            <a:p>
              <a:pPr marL="0" marR="0" lvl="0" indent="0" algn="l" rtl="0">
                <a:spcAft>
                  <a:spcPts val="900"/>
                </a:spcAft>
                <a:buClr>
                  <a:schemeClr val="accent1"/>
                </a:buClr>
                <a:buSzPct val="25000"/>
                <a:buFont typeface="Calibri"/>
                <a:buNone/>
              </a:pPr>
              <a:r>
                <a:rPr lang="x-none" sz="1800" b="1" i="0" u="none" strike="noStrike" cap="none" baseline="0">
                  <a:solidFill>
                    <a:schemeClr val="dk1"/>
                  </a:solidFill>
                  <a:latin typeface="Calibri"/>
                  <a:ea typeface="Calibri"/>
                  <a:cs typeface="Calibri"/>
                  <a:sym typeface="Calibri"/>
                </a:rPr>
                <a:t>OFF</a:t>
              </a:r>
            </a:p>
          </p:txBody>
        </p:sp>
        <p:cxnSp>
          <p:nvCxnSpPr>
            <p:cNvPr id="224" name="Shape 224"/>
            <p:cNvCxnSpPr/>
            <p:nvPr/>
          </p:nvCxnSpPr>
          <p:spPr>
            <a:xfrm>
              <a:off x="2063" y="1535"/>
              <a:ext cx="0" cy="173"/>
            </a:xfrm>
            <a:prstGeom prst="straightConnector1">
              <a:avLst/>
            </a:prstGeom>
            <a:noFill/>
            <a:ln w="12700" cap="flat">
              <a:solidFill>
                <a:schemeClr val="dk1"/>
              </a:solidFill>
              <a:prstDash val="solid"/>
              <a:round/>
              <a:headEnd type="none" w="med" len="med"/>
              <a:tailEnd type="none" w="med" len="med"/>
            </a:ln>
          </p:spPr>
        </p:cxnSp>
        <p:cxnSp>
          <p:nvCxnSpPr>
            <p:cNvPr id="225" name="Shape 225"/>
            <p:cNvCxnSpPr/>
            <p:nvPr/>
          </p:nvCxnSpPr>
          <p:spPr>
            <a:xfrm>
              <a:off x="1823" y="1535"/>
              <a:ext cx="0" cy="173"/>
            </a:xfrm>
            <a:prstGeom prst="straightConnector1">
              <a:avLst/>
            </a:prstGeom>
            <a:noFill/>
            <a:ln w="12700" cap="flat">
              <a:solidFill>
                <a:schemeClr val="dk1"/>
              </a:solidFill>
              <a:prstDash val="solid"/>
              <a:round/>
              <a:headEnd type="none" w="med" len="med"/>
              <a:tailEnd type="none" w="med" len="med"/>
            </a:ln>
          </p:spPr>
        </p:cxnSp>
        <p:cxnSp>
          <p:nvCxnSpPr>
            <p:cNvPr id="226" name="Shape 226"/>
            <p:cNvCxnSpPr/>
            <p:nvPr/>
          </p:nvCxnSpPr>
          <p:spPr>
            <a:xfrm>
              <a:off x="2304" y="1535"/>
              <a:ext cx="0" cy="173"/>
            </a:xfrm>
            <a:prstGeom prst="straightConnector1">
              <a:avLst/>
            </a:prstGeom>
            <a:noFill/>
            <a:ln w="12700" cap="flat">
              <a:solidFill>
                <a:schemeClr val="dk1"/>
              </a:solidFill>
              <a:prstDash val="solid"/>
              <a:round/>
              <a:headEnd type="none" w="med" len="med"/>
              <a:tailEnd type="none" w="med" len="med"/>
            </a:ln>
          </p:spPr>
        </p:cxnSp>
      </p:grpSp>
      <p:grpSp>
        <p:nvGrpSpPr>
          <p:cNvPr id="227" name="Shape 227"/>
          <p:cNvGrpSpPr/>
          <p:nvPr/>
        </p:nvGrpSpPr>
        <p:grpSpPr>
          <a:xfrm>
            <a:off x="762000" y="3505199"/>
            <a:ext cx="2489199" cy="274636"/>
            <a:chOff x="1253" y="1535"/>
            <a:chExt cx="1697" cy="173"/>
          </a:xfrm>
        </p:grpSpPr>
        <p:sp>
          <p:nvSpPr>
            <p:cNvPr id="228" name="Shape 228"/>
            <p:cNvSpPr txBox="1"/>
            <p:nvPr/>
          </p:nvSpPr>
          <p:spPr>
            <a:xfrm>
              <a:off x="1253" y="1535"/>
              <a:ext cx="233" cy="173"/>
            </a:xfrm>
            <a:prstGeom prst="rect">
              <a:avLst/>
            </a:prstGeom>
            <a:noFill/>
            <a:ln>
              <a:noFill/>
            </a:ln>
          </p:spPr>
          <p:txBody>
            <a:bodyPr lIns="0" tIns="0" rIns="0" bIns="0" anchor="t" anchorCtr="0">
              <a:spAutoFit/>
            </a:bodyPr>
            <a:lstStyle/>
            <a:p>
              <a:pPr marL="0" marR="0" lvl="0" indent="0" algn="r" rtl="0">
                <a:spcAft>
                  <a:spcPts val="900"/>
                </a:spcAft>
                <a:buClr>
                  <a:schemeClr val="accent1"/>
                </a:buClr>
                <a:buSzPct val="25000"/>
                <a:buFont typeface="Calibri"/>
                <a:buNone/>
              </a:pPr>
              <a:r>
                <a:rPr lang="x-none" sz="1800" b="1" i="0" u="none" strike="noStrike" cap="none" baseline="0">
                  <a:solidFill>
                    <a:schemeClr val="dk1"/>
                  </a:solidFill>
                  <a:latin typeface="Calibri"/>
                  <a:ea typeface="Calibri"/>
                  <a:cs typeface="Calibri"/>
                  <a:sym typeface="Calibri"/>
                </a:rPr>
                <a:t>ON</a:t>
              </a:r>
            </a:p>
          </p:txBody>
        </p:sp>
        <p:cxnSp>
          <p:nvCxnSpPr>
            <p:cNvPr id="229" name="Shape 229"/>
            <p:cNvCxnSpPr/>
            <p:nvPr/>
          </p:nvCxnSpPr>
          <p:spPr>
            <a:xfrm>
              <a:off x="1488" y="1622"/>
              <a:ext cx="1152" cy="0"/>
            </a:xfrm>
            <a:prstGeom prst="straightConnector1">
              <a:avLst/>
            </a:prstGeom>
            <a:noFill/>
            <a:ln w="38100" cap="flat">
              <a:solidFill>
                <a:schemeClr val="dk1"/>
              </a:solidFill>
              <a:prstDash val="solid"/>
              <a:round/>
              <a:headEnd type="triangle" w="med" len="med"/>
              <a:tailEnd type="triangle" w="med" len="med"/>
            </a:ln>
          </p:spPr>
        </p:cxnSp>
        <p:sp>
          <p:nvSpPr>
            <p:cNvPr id="230" name="Shape 230"/>
            <p:cNvSpPr txBox="1"/>
            <p:nvPr/>
          </p:nvSpPr>
          <p:spPr>
            <a:xfrm>
              <a:off x="2639" y="1535"/>
              <a:ext cx="311" cy="173"/>
            </a:xfrm>
            <a:prstGeom prst="rect">
              <a:avLst/>
            </a:prstGeom>
            <a:noFill/>
            <a:ln>
              <a:noFill/>
            </a:ln>
          </p:spPr>
          <p:txBody>
            <a:bodyPr lIns="0" tIns="0" rIns="0" bIns="0" anchor="t" anchorCtr="0">
              <a:spAutoFit/>
            </a:bodyPr>
            <a:lstStyle/>
            <a:p>
              <a:pPr marL="0" marR="0" lvl="0" indent="0" algn="l" rtl="0">
                <a:spcAft>
                  <a:spcPts val="900"/>
                </a:spcAft>
                <a:buClr>
                  <a:schemeClr val="accent1"/>
                </a:buClr>
                <a:buSzPct val="25000"/>
                <a:buFont typeface="Calibri"/>
                <a:buNone/>
              </a:pPr>
              <a:r>
                <a:rPr lang="x-none" sz="1800" b="1" i="0" u="none" strike="noStrike" cap="none" baseline="0">
                  <a:solidFill>
                    <a:schemeClr val="dk1"/>
                  </a:solidFill>
                  <a:latin typeface="Calibri"/>
                  <a:ea typeface="Calibri"/>
                  <a:cs typeface="Calibri"/>
                  <a:sym typeface="Calibri"/>
                </a:rPr>
                <a:t>OFF</a:t>
              </a:r>
            </a:p>
          </p:txBody>
        </p:sp>
        <p:cxnSp>
          <p:nvCxnSpPr>
            <p:cNvPr id="231" name="Shape 231"/>
            <p:cNvCxnSpPr/>
            <p:nvPr/>
          </p:nvCxnSpPr>
          <p:spPr>
            <a:xfrm>
              <a:off x="2063" y="1535"/>
              <a:ext cx="0" cy="173"/>
            </a:xfrm>
            <a:prstGeom prst="straightConnector1">
              <a:avLst/>
            </a:prstGeom>
            <a:noFill/>
            <a:ln w="12700" cap="flat">
              <a:solidFill>
                <a:schemeClr val="dk1"/>
              </a:solidFill>
              <a:prstDash val="solid"/>
              <a:round/>
              <a:headEnd type="none" w="med" len="med"/>
              <a:tailEnd type="none" w="med" len="med"/>
            </a:ln>
          </p:spPr>
        </p:cxnSp>
        <p:cxnSp>
          <p:nvCxnSpPr>
            <p:cNvPr id="232" name="Shape 232"/>
            <p:cNvCxnSpPr/>
            <p:nvPr/>
          </p:nvCxnSpPr>
          <p:spPr>
            <a:xfrm>
              <a:off x="1823" y="1535"/>
              <a:ext cx="0" cy="173"/>
            </a:xfrm>
            <a:prstGeom prst="straightConnector1">
              <a:avLst/>
            </a:prstGeom>
            <a:noFill/>
            <a:ln w="12700" cap="flat">
              <a:solidFill>
                <a:schemeClr val="dk1"/>
              </a:solidFill>
              <a:prstDash val="solid"/>
              <a:round/>
              <a:headEnd type="none" w="med" len="med"/>
              <a:tailEnd type="none" w="med" len="med"/>
            </a:ln>
          </p:spPr>
        </p:cxnSp>
        <p:cxnSp>
          <p:nvCxnSpPr>
            <p:cNvPr id="233" name="Shape 233"/>
            <p:cNvCxnSpPr/>
            <p:nvPr/>
          </p:nvCxnSpPr>
          <p:spPr>
            <a:xfrm>
              <a:off x="2304" y="1535"/>
              <a:ext cx="0" cy="173"/>
            </a:xfrm>
            <a:prstGeom prst="straightConnector1">
              <a:avLst/>
            </a:prstGeom>
            <a:noFill/>
            <a:ln w="12700" cap="flat">
              <a:solidFill>
                <a:schemeClr val="dk1"/>
              </a:solidFill>
              <a:prstDash val="solid"/>
              <a:round/>
              <a:headEnd type="none" w="med" len="med"/>
              <a:tailEnd type="none" w="med" len="med"/>
            </a:ln>
          </p:spPr>
        </p:cxnSp>
      </p:grpSp>
      <p:grpSp>
        <p:nvGrpSpPr>
          <p:cNvPr id="234" name="Shape 234"/>
          <p:cNvGrpSpPr/>
          <p:nvPr/>
        </p:nvGrpSpPr>
        <p:grpSpPr>
          <a:xfrm>
            <a:off x="762000" y="4784725"/>
            <a:ext cx="2489199" cy="274636"/>
            <a:chOff x="1253" y="1535"/>
            <a:chExt cx="1697" cy="173"/>
          </a:xfrm>
        </p:grpSpPr>
        <p:sp>
          <p:nvSpPr>
            <p:cNvPr id="235" name="Shape 235"/>
            <p:cNvSpPr txBox="1"/>
            <p:nvPr/>
          </p:nvSpPr>
          <p:spPr>
            <a:xfrm>
              <a:off x="1253" y="1535"/>
              <a:ext cx="233" cy="173"/>
            </a:xfrm>
            <a:prstGeom prst="rect">
              <a:avLst/>
            </a:prstGeom>
            <a:noFill/>
            <a:ln>
              <a:noFill/>
            </a:ln>
          </p:spPr>
          <p:txBody>
            <a:bodyPr lIns="0" tIns="0" rIns="0" bIns="0" anchor="t" anchorCtr="0">
              <a:spAutoFit/>
            </a:bodyPr>
            <a:lstStyle/>
            <a:p>
              <a:pPr marL="0" marR="0" lvl="0" indent="0" algn="r" rtl="0">
                <a:spcAft>
                  <a:spcPts val="900"/>
                </a:spcAft>
                <a:buClr>
                  <a:schemeClr val="accent1"/>
                </a:buClr>
                <a:buSzPct val="25000"/>
                <a:buFont typeface="Calibri"/>
                <a:buNone/>
              </a:pPr>
              <a:r>
                <a:rPr lang="x-none" sz="1800" b="1" i="0" u="none" strike="noStrike" cap="none" baseline="0">
                  <a:solidFill>
                    <a:schemeClr val="dk1"/>
                  </a:solidFill>
                  <a:latin typeface="Calibri"/>
                  <a:ea typeface="Calibri"/>
                  <a:cs typeface="Calibri"/>
                  <a:sym typeface="Calibri"/>
                </a:rPr>
                <a:t>ON</a:t>
              </a:r>
            </a:p>
          </p:txBody>
        </p:sp>
        <p:cxnSp>
          <p:nvCxnSpPr>
            <p:cNvPr id="236" name="Shape 236"/>
            <p:cNvCxnSpPr/>
            <p:nvPr/>
          </p:nvCxnSpPr>
          <p:spPr>
            <a:xfrm>
              <a:off x="1488" y="1622"/>
              <a:ext cx="1152" cy="0"/>
            </a:xfrm>
            <a:prstGeom prst="straightConnector1">
              <a:avLst/>
            </a:prstGeom>
            <a:noFill/>
            <a:ln w="38100" cap="flat">
              <a:solidFill>
                <a:schemeClr val="dk1"/>
              </a:solidFill>
              <a:prstDash val="solid"/>
              <a:round/>
              <a:headEnd type="triangle" w="med" len="med"/>
              <a:tailEnd type="triangle" w="med" len="med"/>
            </a:ln>
          </p:spPr>
        </p:cxnSp>
        <p:sp>
          <p:nvSpPr>
            <p:cNvPr id="237" name="Shape 237"/>
            <p:cNvSpPr txBox="1"/>
            <p:nvPr/>
          </p:nvSpPr>
          <p:spPr>
            <a:xfrm>
              <a:off x="2639" y="1535"/>
              <a:ext cx="311" cy="173"/>
            </a:xfrm>
            <a:prstGeom prst="rect">
              <a:avLst/>
            </a:prstGeom>
            <a:noFill/>
            <a:ln>
              <a:noFill/>
            </a:ln>
          </p:spPr>
          <p:txBody>
            <a:bodyPr lIns="0" tIns="0" rIns="0" bIns="0" anchor="t" anchorCtr="0">
              <a:spAutoFit/>
            </a:bodyPr>
            <a:lstStyle/>
            <a:p>
              <a:pPr marL="0" marR="0" lvl="0" indent="0" algn="l" rtl="0">
                <a:spcAft>
                  <a:spcPts val="900"/>
                </a:spcAft>
                <a:buClr>
                  <a:schemeClr val="accent1"/>
                </a:buClr>
                <a:buSzPct val="25000"/>
                <a:buFont typeface="Calibri"/>
                <a:buNone/>
              </a:pPr>
              <a:r>
                <a:rPr lang="x-none" sz="1800" b="1" i="0" u="none" strike="noStrike" cap="none" baseline="0">
                  <a:solidFill>
                    <a:schemeClr val="dk1"/>
                  </a:solidFill>
                  <a:latin typeface="Calibri"/>
                  <a:ea typeface="Calibri"/>
                  <a:cs typeface="Calibri"/>
                  <a:sym typeface="Calibri"/>
                </a:rPr>
                <a:t>OFF</a:t>
              </a:r>
            </a:p>
          </p:txBody>
        </p:sp>
        <p:cxnSp>
          <p:nvCxnSpPr>
            <p:cNvPr id="238" name="Shape 238"/>
            <p:cNvCxnSpPr/>
            <p:nvPr/>
          </p:nvCxnSpPr>
          <p:spPr>
            <a:xfrm>
              <a:off x="2063" y="1535"/>
              <a:ext cx="0" cy="173"/>
            </a:xfrm>
            <a:prstGeom prst="straightConnector1">
              <a:avLst/>
            </a:prstGeom>
            <a:noFill/>
            <a:ln w="12700" cap="flat">
              <a:solidFill>
                <a:schemeClr val="dk1"/>
              </a:solidFill>
              <a:prstDash val="solid"/>
              <a:round/>
              <a:headEnd type="none" w="med" len="med"/>
              <a:tailEnd type="none" w="med" len="med"/>
            </a:ln>
          </p:spPr>
        </p:cxnSp>
        <p:cxnSp>
          <p:nvCxnSpPr>
            <p:cNvPr id="239" name="Shape 239"/>
            <p:cNvCxnSpPr/>
            <p:nvPr/>
          </p:nvCxnSpPr>
          <p:spPr>
            <a:xfrm>
              <a:off x="1823" y="1535"/>
              <a:ext cx="0" cy="173"/>
            </a:xfrm>
            <a:prstGeom prst="straightConnector1">
              <a:avLst/>
            </a:prstGeom>
            <a:noFill/>
            <a:ln w="12700" cap="flat">
              <a:solidFill>
                <a:schemeClr val="dk1"/>
              </a:solidFill>
              <a:prstDash val="solid"/>
              <a:round/>
              <a:headEnd type="none" w="med" len="med"/>
              <a:tailEnd type="none" w="med" len="med"/>
            </a:ln>
          </p:spPr>
        </p:cxnSp>
        <p:cxnSp>
          <p:nvCxnSpPr>
            <p:cNvPr id="240" name="Shape 240"/>
            <p:cNvCxnSpPr/>
            <p:nvPr/>
          </p:nvCxnSpPr>
          <p:spPr>
            <a:xfrm>
              <a:off x="2304" y="1535"/>
              <a:ext cx="0" cy="173"/>
            </a:xfrm>
            <a:prstGeom prst="straightConnector1">
              <a:avLst/>
            </a:prstGeom>
            <a:noFill/>
            <a:ln w="12700" cap="flat">
              <a:solidFill>
                <a:schemeClr val="dk1"/>
              </a:solidFill>
              <a:prstDash val="solid"/>
              <a:round/>
              <a:headEnd type="none" w="med" len="med"/>
              <a:tailEnd type="none" w="med" len="med"/>
            </a:ln>
          </p:spPr>
        </p:cxnSp>
      </p:grpSp>
      <p:grpSp>
        <p:nvGrpSpPr>
          <p:cNvPr id="241" name="Shape 241"/>
          <p:cNvGrpSpPr/>
          <p:nvPr/>
        </p:nvGrpSpPr>
        <p:grpSpPr>
          <a:xfrm>
            <a:off x="762000" y="5287962"/>
            <a:ext cx="2489199" cy="274636"/>
            <a:chOff x="1253" y="1535"/>
            <a:chExt cx="1697" cy="173"/>
          </a:xfrm>
        </p:grpSpPr>
        <p:sp>
          <p:nvSpPr>
            <p:cNvPr id="242" name="Shape 242"/>
            <p:cNvSpPr txBox="1"/>
            <p:nvPr/>
          </p:nvSpPr>
          <p:spPr>
            <a:xfrm>
              <a:off x="1253" y="1535"/>
              <a:ext cx="233" cy="173"/>
            </a:xfrm>
            <a:prstGeom prst="rect">
              <a:avLst/>
            </a:prstGeom>
            <a:noFill/>
            <a:ln>
              <a:noFill/>
            </a:ln>
          </p:spPr>
          <p:txBody>
            <a:bodyPr lIns="0" tIns="0" rIns="0" bIns="0" anchor="t" anchorCtr="0">
              <a:spAutoFit/>
            </a:bodyPr>
            <a:lstStyle/>
            <a:p>
              <a:pPr marL="0" marR="0" lvl="0" indent="0" algn="r" rtl="0">
                <a:spcAft>
                  <a:spcPts val="900"/>
                </a:spcAft>
                <a:buClr>
                  <a:schemeClr val="accent1"/>
                </a:buClr>
                <a:buSzPct val="25000"/>
                <a:buFont typeface="Calibri"/>
                <a:buNone/>
              </a:pPr>
              <a:r>
                <a:rPr lang="x-none" sz="1800" b="1" i="0" u="none" strike="noStrike" cap="none" baseline="0">
                  <a:solidFill>
                    <a:schemeClr val="dk1"/>
                  </a:solidFill>
                  <a:latin typeface="Calibri"/>
                  <a:ea typeface="Calibri"/>
                  <a:cs typeface="Calibri"/>
                  <a:sym typeface="Calibri"/>
                </a:rPr>
                <a:t>ON</a:t>
              </a:r>
            </a:p>
          </p:txBody>
        </p:sp>
        <p:cxnSp>
          <p:nvCxnSpPr>
            <p:cNvPr id="243" name="Shape 243"/>
            <p:cNvCxnSpPr/>
            <p:nvPr/>
          </p:nvCxnSpPr>
          <p:spPr>
            <a:xfrm>
              <a:off x="1488" y="1622"/>
              <a:ext cx="1152" cy="0"/>
            </a:xfrm>
            <a:prstGeom prst="straightConnector1">
              <a:avLst/>
            </a:prstGeom>
            <a:noFill/>
            <a:ln w="38100" cap="flat">
              <a:solidFill>
                <a:schemeClr val="dk1"/>
              </a:solidFill>
              <a:prstDash val="solid"/>
              <a:round/>
              <a:headEnd type="triangle" w="med" len="med"/>
              <a:tailEnd type="triangle" w="med" len="med"/>
            </a:ln>
          </p:spPr>
        </p:cxnSp>
        <p:sp>
          <p:nvSpPr>
            <p:cNvPr id="244" name="Shape 244"/>
            <p:cNvSpPr txBox="1"/>
            <p:nvPr/>
          </p:nvSpPr>
          <p:spPr>
            <a:xfrm>
              <a:off x="2639" y="1535"/>
              <a:ext cx="311" cy="173"/>
            </a:xfrm>
            <a:prstGeom prst="rect">
              <a:avLst/>
            </a:prstGeom>
            <a:noFill/>
            <a:ln>
              <a:noFill/>
            </a:ln>
          </p:spPr>
          <p:txBody>
            <a:bodyPr lIns="0" tIns="0" rIns="0" bIns="0" anchor="t" anchorCtr="0">
              <a:spAutoFit/>
            </a:bodyPr>
            <a:lstStyle/>
            <a:p>
              <a:pPr marL="0" marR="0" lvl="0" indent="0" algn="l" rtl="0">
                <a:spcAft>
                  <a:spcPts val="900"/>
                </a:spcAft>
                <a:buClr>
                  <a:schemeClr val="accent1"/>
                </a:buClr>
                <a:buSzPct val="25000"/>
                <a:buFont typeface="Calibri"/>
                <a:buNone/>
              </a:pPr>
              <a:r>
                <a:rPr lang="x-none" sz="1800" b="1" i="0" u="none" strike="noStrike" cap="none" baseline="0">
                  <a:solidFill>
                    <a:schemeClr val="dk1"/>
                  </a:solidFill>
                  <a:latin typeface="Calibri"/>
                  <a:ea typeface="Calibri"/>
                  <a:cs typeface="Calibri"/>
                  <a:sym typeface="Calibri"/>
                </a:rPr>
                <a:t>OFF</a:t>
              </a:r>
            </a:p>
          </p:txBody>
        </p:sp>
        <p:cxnSp>
          <p:nvCxnSpPr>
            <p:cNvPr id="245" name="Shape 245"/>
            <p:cNvCxnSpPr/>
            <p:nvPr/>
          </p:nvCxnSpPr>
          <p:spPr>
            <a:xfrm>
              <a:off x="2063" y="1535"/>
              <a:ext cx="0" cy="173"/>
            </a:xfrm>
            <a:prstGeom prst="straightConnector1">
              <a:avLst/>
            </a:prstGeom>
            <a:noFill/>
            <a:ln w="12700" cap="flat">
              <a:solidFill>
                <a:schemeClr val="dk1"/>
              </a:solidFill>
              <a:prstDash val="solid"/>
              <a:round/>
              <a:headEnd type="none" w="med" len="med"/>
              <a:tailEnd type="none" w="med" len="med"/>
            </a:ln>
          </p:spPr>
        </p:cxnSp>
        <p:cxnSp>
          <p:nvCxnSpPr>
            <p:cNvPr id="246" name="Shape 246"/>
            <p:cNvCxnSpPr/>
            <p:nvPr/>
          </p:nvCxnSpPr>
          <p:spPr>
            <a:xfrm>
              <a:off x="1823" y="1535"/>
              <a:ext cx="0" cy="173"/>
            </a:xfrm>
            <a:prstGeom prst="straightConnector1">
              <a:avLst/>
            </a:prstGeom>
            <a:noFill/>
            <a:ln w="12700" cap="flat">
              <a:solidFill>
                <a:schemeClr val="dk1"/>
              </a:solidFill>
              <a:prstDash val="solid"/>
              <a:round/>
              <a:headEnd type="none" w="med" len="med"/>
              <a:tailEnd type="none" w="med" len="med"/>
            </a:ln>
          </p:spPr>
        </p:cxnSp>
        <p:cxnSp>
          <p:nvCxnSpPr>
            <p:cNvPr id="247" name="Shape 247"/>
            <p:cNvCxnSpPr/>
            <p:nvPr/>
          </p:nvCxnSpPr>
          <p:spPr>
            <a:xfrm>
              <a:off x="2304" y="1535"/>
              <a:ext cx="0" cy="173"/>
            </a:xfrm>
            <a:prstGeom prst="straightConnector1">
              <a:avLst/>
            </a:prstGeom>
            <a:noFill/>
            <a:ln w="12700" cap="flat">
              <a:solidFill>
                <a:schemeClr val="dk1"/>
              </a:solidFill>
              <a:prstDash val="solid"/>
              <a:round/>
              <a:headEnd type="none" w="med" len="med"/>
              <a:tailEnd type="none" w="med" len="med"/>
            </a:ln>
          </p:spPr>
        </p:cxnSp>
      </p:grpSp>
      <p:grpSp>
        <p:nvGrpSpPr>
          <p:cNvPr id="248" name="Shape 248"/>
          <p:cNvGrpSpPr/>
          <p:nvPr/>
        </p:nvGrpSpPr>
        <p:grpSpPr>
          <a:xfrm>
            <a:off x="762000" y="5745163"/>
            <a:ext cx="2489199" cy="274636"/>
            <a:chOff x="1253" y="1535"/>
            <a:chExt cx="1697" cy="173"/>
          </a:xfrm>
        </p:grpSpPr>
        <p:sp>
          <p:nvSpPr>
            <p:cNvPr id="249" name="Shape 249"/>
            <p:cNvSpPr txBox="1"/>
            <p:nvPr/>
          </p:nvSpPr>
          <p:spPr>
            <a:xfrm>
              <a:off x="1253" y="1535"/>
              <a:ext cx="233" cy="173"/>
            </a:xfrm>
            <a:prstGeom prst="rect">
              <a:avLst/>
            </a:prstGeom>
            <a:noFill/>
            <a:ln>
              <a:noFill/>
            </a:ln>
          </p:spPr>
          <p:txBody>
            <a:bodyPr lIns="0" tIns="0" rIns="0" bIns="0" anchor="t" anchorCtr="0">
              <a:spAutoFit/>
            </a:bodyPr>
            <a:lstStyle/>
            <a:p>
              <a:pPr marL="0" marR="0" lvl="0" indent="0" algn="r" rtl="0">
                <a:spcAft>
                  <a:spcPts val="900"/>
                </a:spcAft>
                <a:buClr>
                  <a:schemeClr val="accent1"/>
                </a:buClr>
                <a:buSzPct val="25000"/>
                <a:buFont typeface="Calibri"/>
                <a:buNone/>
              </a:pPr>
              <a:r>
                <a:rPr lang="x-none" sz="1800" b="1" i="0" u="none" strike="noStrike" cap="none" baseline="0">
                  <a:solidFill>
                    <a:schemeClr val="dk1"/>
                  </a:solidFill>
                  <a:latin typeface="Calibri"/>
                  <a:ea typeface="Calibri"/>
                  <a:cs typeface="Calibri"/>
                  <a:sym typeface="Calibri"/>
                </a:rPr>
                <a:t>ON</a:t>
              </a:r>
            </a:p>
          </p:txBody>
        </p:sp>
        <p:cxnSp>
          <p:nvCxnSpPr>
            <p:cNvPr id="250" name="Shape 250"/>
            <p:cNvCxnSpPr/>
            <p:nvPr/>
          </p:nvCxnSpPr>
          <p:spPr>
            <a:xfrm>
              <a:off x="1488" y="1622"/>
              <a:ext cx="1152" cy="0"/>
            </a:xfrm>
            <a:prstGeom prst="straightConnector1">
              <a:avLst/>
            </a:prstGeom>
            <a:noFill/>
            <a:ln w="38100" cap="flat">
              <a:solidFill>
                <a:schemeClr val="dk1"/>
              </a:solidFill>
              <a:prstDash val="solid"/>
              <a:round/>
              <a:headEnd type="triangle" w="med" len="med"/>
              <a:tailEnd type="triangle" w="med" len="med"/>
            </a:ln>
          </p:spPr>
        </p:cxnSp>
        <p:sp>
          <p:nvSpPr>
            <p:cNvPr id="251" name="Shape 251"/>
            <p:cNvSpPr txBox="1"/>
            <p:nvPr/>
          </p:nvSpPr>
          <p:spPr>
            <a:xfrm>
              <a:off x="2639" y="1535"/>
              <a:ext cx="311" cy="173"/>
            </a:xfrm>
            <a:prstGeom prst="rect">
              <a:avLst/>
            </a:prstGeom>
            <a:noFill/>
            <a:ln>
              <a:noFill/>
            </a:ln>
          </p:spPr>
          <p:txBody>
            <a:bodyPr lIns="0" tIns="0" rIns="0" bIns="0" anchor="t" anchorCtr="0">
              <a:spAutoFit/>
            </a:bodyPr>
            <a:lstStyle/>
            <a:p>
              <a:pPr marL="0" marR="0" lvl="0" indent="0" algn="l" rtl="0">
                <a:spcAft>
                  <a:spcPts val="900"/>
                </a:spcAft>
                <a:buClr>
                  <a:schemeClr val="accent1"/>
                </a:buClr>
                <a:buSzPct val="25000"/>
                <a:buFont typeface="Calibri"/>
                <a:buNone/>
              </a:pPr>
              <a:r>
                <a:rPr lang="x-none" sz="1800" b="1" i="0" u="none" strike="noStrike" cap="none" baseline="0">
                  <a:solidFill>
                    <a:schemeClr val="dk1"/>
                  </a:solidFill>
                  <a:latin typeface="Calibri"/>
                  <a:ea typeface="Calibri"/>
                  <a:cs typeface="Calibri"/>
                  <a:sym typeface="Calibri"/>
                </a:rPr>
                <a:t>OFF</a:t>
              </a:r>
            </a:p>
          </p:txBody>
        </p:sp>
        <p:cxnSp>
          <p:nvCxnSpPr>
            <p:cNvPr id="252" name="Shape 252"/>
            <p:cNvCxnSpPr/>
            <p:nvPr/>
          </p:nvCxnSpPr>
          <p:spPr>
            <a:xfrm>
              <a:off x="2063" y="1535"/>
              <a:ext cx="0" cy="173"/>
            </a:xfrm>
            <a:prstGeom prst="straightConnector1">
              <a:avLst/>
            </a:prstGeom>
            <a:noFill/>
            <a:ln w="12700" cap="flat">
              <a:solidFill>
                <a:schemeClr val="dk1"/>
              </a:solidFill>
              <a:prstDash val="solid"/>
              <a:round/>
              <a:headEnd type="none" w="med" len="med"/>
              <a:tailEnd type="none" w="med" len="med"/>
            </a:ln>
          </p:spPr>
        </p:cxnSp>
        <p:cxnSp>
          <p:nvCxnSpPr>
            <p:cNvPr id="253" name="Shape 253"/>
            <p:cNvCxnSpPr/>
            <p:nvPr/>
          </p:nvCxnSpPr>
          <p:spPr>
            <a:xfrm>
              <a:off x="1823" y="1535"/>
              <a:ext cx="0" cy="173"/>
            </a:xfrm>
            <a:prstGeom prst="straightConnector1">
              <a:avLst/>
            </a:prstGeom>
            <a:noFill/>
            <a:ln w="12700" cap="flat">
              <a:solidFill>
                <a:schemeClr val="dk1"/>
              </a:solidFill>
              <a:prstDash val="solid"/>
              <a:round/>
              <a:headEnd type="none" w="med" len="med"/>
              <a:tailEnd type="none" w="med" len="med"/>
            </a:ln>
          </p:spPr>
        </p:cxnSp>
        <p:cxnSp>
          <p:nvCxnSpPr>
            <p:cNvPr id="254" name="Shape 254"/>
            <p:cNvCxnSpPr/>
            <p:nvPr/>
          </p:nvCxnSpPr>
          <p:spPr>
            <a:xfrm>
              <a:off x="2304" y="1535"/>
              <a:ext cx="0" cy="173"/>
            </a:xfrm>
            <a:prstGeom prst="straightConnector1">
              <a:avLst/>
            </a:prstGeom>
            <a:noFill/>
            <a:ln w="12700" cap="flat">
              <a:solidFill>
                <a:schemeClr val="dk1"/>
              </a:solidFill>
              <a:prstDash val="solid"/>
              <a:round/>
              <a:headEnd type="none" w="med" len="med"/>
              <a:tailEnd type="none" w="med" len="med"/>
            </a:ln>
          </p:spPr>
        </p:cxnSp>
      </p:grpSp>
      <p:grpSp>
        <p:nvGrpSpPr>
          <p:cNvPr id="255" name="Shape 255"/>
          <p:cNvGrpSpPr/>
          <p:nvPr/>
        </p:nvGrpSpPr>
        <p:grpSpPr>
          <a:xfrm>
            <a:off x="762000" y="6202363"/>
            <a:ext cx="2489199" cy="274636"/>
            <a:chOff x="1253" y="1535"/>
            <a:chExt cx="1697" cy="173"/>
          </a:xfrm>
        </p:grpSpPr>
        <p:sp>
          <p:nvSpPr>
            <p:cNvPr id="256" name="Shape 256"/>
            <p:cNvSpPr txBox="1"/>
            <p:nvPr/>
          </p:nvSpPr>
          <p:spPr>
            <a:xfrm>
              <a:off x="1253" y="1535"/>
              <a:ext cx="233" cy="173"/>
            </a:xfrm>
            <a:prstGeom prst="rect">
              <a:avLst/>
            </a:prstGeom>
            <a:noFill/>
            <a:ln>
              <a:noFill/>
            </a:ln>
          </p:spPr>
          <p:txBody>
            <a:bodyPr lIns="0" tIns="0" rIns="0" bIns="0" anchor="t" anchorCtr="0">
              <a:spAutoFit/>
            </a:bodyPr>
            <a:lstStyle/>
            <a:p>
              <a:pPr marL="0" marR="0" lvl="0" indent="0" algn="r" rtl="0">
                <a:spcAft>
                  <a:spcPts val="900"/>
                </a:spcAft>
                <a:buClr>
                  <a:schemeClr val="accent1"/>
                </a:buClr>
                <a:buSzPct val="25000"/>
                <a:buFont typeface="Calibri"/>
                <a:buNone/>
              </a:pPr>
              <a:r>
                <a:rPr lang="x-none" sz="1800" b="1" i="0" u="none" strike="noStrike" cap="none" baseline="0">
                  <a:solidFill>
                    <a:schemeClr val="dk1"/>
                  </a:solidFill>
                  <a:latin typeface="Calibri"/>
                  <a:ea typeface="Calibri"/>
                  <a:cs typeface="Calibri"/>
                  <a:sym typeface="Calibri"/>
                </a:rPr>
                <a:t>ON</a:t>
              </a:r>
            </a:p>
          </p:txBody>
        </p:sp>
        <p:cxnSp>
          <p:nvCxnSpPr>
            <p:cNvPr id="257" name="Shape 257"/>
            <p:cNvCxnSpPr/>
            <p:nvPr/>
          </p:nvCxnSpPr>
          <p:spPr>
            <a:xfrm>
              <a:off x="1488" y="1622"/>
              <a:ext cx="1152" cy="0"/>
            </a:xfrm>
            <a:prstGeom prst="straightConnector1">
              <a:avLst/>
            </a:prstGeom>
            <a:noFill/>
            <a:ln w="38100" cap="flat">
              <a:solidFill>
                <a:schemeClr val="dk1"/>
              </a:solidFill>
              <a:prstDash val="solid"/>
              <a:round/>
              <a:headEnd type="triangle" w="med" len="med"/>
              <a:tailEnd type="triangle" w="med" len="med"/>
            </a:ln>
          </p:spPr>
        </p:cxnSp>
        <p:sp>
          <p:nvSpPr>
            <p:cNvPr id="258" name="Shape 258"/>
            <p:cNvSpPr txBox="1"/>
            <p:nvPr/>
          </p:nvSpPr>
          <p:spPr>
            <a:xfrm>
              <a:off x="2639" y="1535"/>
              <a:ext cx="311" cy="173"/>
            </a:xfrm>
            <a:prstGeom prst="rect">
              <a:avLst/>
            </a:prstGeom>
            <a:noFill/>
            <a:ln>
              <a:noFill/>
            </a:ln>
          </p:spPr>
          <p:txBody>
            <a:bodyPr lIns="0" tIns="0" rIns="0" bIns="0" anchor="t" anchorCtr="0">
              <a:spAutoFit/>
            </a:bodyPr>
            <a:lstStyle/>
            <a:p>
              <a:pPr marL="0" marR="0" lvl="0" indent="0" algn="l" rtl="0">
                <a:spcAft>
                  <a:spcPts val="900"/>
                </a:spcAft>
                <a:buClr>
                  <a:schemeClr val="accent1"/>
                </a:buClr>
                <a:buSzPct val="25000"/>
                <a:buFont typeface="Calibri"/>
                <a:buNone/>
              </a:pPr>
              <a:r>
                <a:rPr lang="x-none" sz="1800" b="1" i="0" u="none" strike="noStrike" cap="none" baseline="0">
                  <a:solidFill>
                    <a:schemeClr val="dk1"/>
                  </a:solidFill>
                  <a:latin typeface="Calibri"/>
                  <a:ea typeface="Calibri"/>
                  <a:cs typeface="Calibri"/>
                  <a:sym typeface="Calibri"/>
                </a:rPr>
                <a:t>OFF</a:t>
              </a:r>
            </a:p>
          </p:txBody>
        </p:sp>
        <p:cxnSp>
          <p:nvCxnSpPr>
            <p:cNvPr id="259" name="Shape 259"/>
            <p:cNvCxnSpPr/>
            <p:nvPr/>
          </p:nvCxnSpPr>
          <p:spPr>
            <a:xfrm>
              <a:off x="2063" y="1535"/>
              <a:ext cx="0" cy="173"/>
            </a:xfrm>
            <a:prstGeom prst="straightConnector1">
              <a:avLst/>
            </a:prstGeom>
            <a:noFill/>
            <a:ln w="12700" cap="flat">
              <a:solidFill>
                <a:schemeClr val="dk1"/>
              </a:solidFill>
              <a:prstDash val="solid"/>
              <a:round/>
              <a:headEnd type="none" w="med" len="med"/>
              <a:tailEnd type="none" w="med" len="med"/>
            </a:ln>
          </p:spPr>
        </p:cxnSp>
        <p:cxnSp>
          <p:nvCxnSpPr>
            <p:cNvPr id="260" name="Shape 260"/>
            <p:cNvCxnSpPr/>
            <p:nvPr/>
          </p:nvCxnSpPr>
          <p:spPr>
            <a:xfrm>
              <a:off x="1823" y="1535"/>
              <a:ext cx="0" cy="173"/>
            </a:xfrm>
            <a:prstGeom prst="straightConnector1">
              <a:avLst/>
            </a:prstGeom>
            <a:noFill/>
            <a:ln w="12700" cap="flat">
              <a:solidFill>
                <a:schemeClr val="dk1"/>
              </a:solidFill>
              <a:prstDash val="solid"/>
              <a:round/>
              <a:headEnd type="none" w="med" len="med"/>
              <a:tailEnd type="none" w="med" len="med"/>
            </a:ln>
          </p:spPr>
        </p:cxnSp>
        <p:cxnSp>
          <p:nvCxnSpPr>
            <p:cNvPr id="261" name="Shape 261"/>
            <p:cNvCxnSpPr/>
            <p:nvPr/>
          </p:nvCxnSpPr>
          <p:spPr>
            <a:xfrm>
              <a:off x="2304" y="1535"/>
              <a:ext cx="0" cy="173"/>
            </a:xfrm>
            <a:prstGeom prst="straightConnector1">
              <a:avLst/>
            </a:prstGeom>
            <a:noFill/>
            <a:ln w="12700" cap="flat">
              <a:solidFill>
                <a:schemeClr val="dk1"/>
              </a:solidFill>
              <a:prstDash val="solid"/>
              <a:round/>
              <a:headEnd type="none" w="med" len="med"/>
              <a:tailEnd type="none" w="med" len="med"/>
            </a:ln>
          </p:spPr>
        </p:cxnSp>
      </p:grpSp>
      <p:sp>
        <p:nvSpPr>
          <p:cNvPr id="262" name="Shape 262"/>
          <p:cNvSpPr/>
          <p:nvPr/>
        </p:nvSpPr>
        <p:spPr>
          <a:xfrm>
            <a:off x="1676400" y="1981200"/>
            <a:ext cx="228600" cy="457200"/>
          </a:xfrm>
          <a:prstGeom prst="ellipse">
            <a:avLst/>
          </a:prstGeom>
          <a:solidFill>
            <a:srgbClr val="7F7F7F"/>
          </a:solidFill>
          <a:ln w="9525" cap="flat">
            <a:solidFill>
              <a:srgbClr val="0C0C0C"/>
            </a:solidFill>
            <a:prstDash val="solid"/>
            <a:round/>
            <a:headEnd type="none" w="med" len="med"/>
            <a:tailEnd type="none" w="med" len="med"/>
          </a:ln>
        </p:spPr>
        <p:txBody>
          <a:bodyPr lIns="91425" tIns="45700" rIns="91425" bIns="45700" anchor="ctr" anchorCtr="0">
            <a:spAutoFit/>
          </a:bodyPr>
          <a:lstStyle/>
          <a:p>
            <a:endParaRPr/>
          </a:p>
        </p:txBody>
      </p:sp>
      <p:sp>
        <p:nvSpPr>
          <p:cNvPr id="263" name="Shape 263"/>
          <p:cNvSpPr/>
          <p:nvPr/>
        </p:nvSpPr>
        <p:spPr>
          <a:xfrm>
            <a:off x="2514600" y="2514600"/>
            <a:ext cx="228600" cy="457200"/>
          </a:xfrm>
          <a:prstGeom prst="ellipse">
            <a:avLst/>
          </a:prstGeom>
          <a:solidFill>
            <a:srgbClr val="7F7F7F"/>
          </a:solidFill>
          <a:ln w="9525" cap="flat">
            <a:solidFill>
              <a:srgbClr val="0C0C0C"/>
            </a:solidFill>
            <a:prstDash val="solid"/>
            <a:round/>
            <a:headEnd type="none" w="med" len="med"/>
            <a:tailEnd type="none" w="med" len="med"/>
          </a:ln>
        </p:spPr>
        <p:txBody>
          <a:bodyPr lIns="91425" tIns="45700" rIns="91425" bIns="45700" anchor="ctr" anchorCtr="0">
            <a:spAutoFit/>
          </a:bodyPr>
          <a:lstStyle/>
          <a:p>
            <a:endParaRPr/>
          </a:p>
        </p:txBody>
      </p:sp>
      <p:sp>
        <p:nvSpPr>
          <p:cNvPr id="264" name="Shape 264"/>
          <p:cNvSpPr/>
          <p:nvPr/>
        </p:nvSpPr>
        <p:spPr>
          <a:xfrm>
            <a:off x="1219200" y="2895600"/>
            <a:ext cx="228600" cy="457200"/>
          </a:xfrm>
          <a:prstGeom prst="ellipse">
            <a:avLst/>
          </a:prstGeom>
          <a:solidFill>
            <a:srgbClr val="7F7F7F"/>
          </a:solidFill>
          <a:ln w="9525" cap="flat">
            <a:solidFill>
              <a:srgbClr val="0C0C0C"/>
            </a:solidFill>
            <a:prstDash val="solid"/>
            <a:round/>
            <a:headEnd type="none" w="med" len="med"/>
            <a:tailEnd type="none" w="med" len="med"/>
          </a:ln>
        </p:spPr>
        <p:txBody>
          <a:bodyPr lIns="91425" tIns="45700" rIns="91425" bIns="45700" anchor="ctr" anchorCtr="0">
            <a:spAutoFit/>
          </a:bodyPr>
          <a:lstStyle/>
          <a:p>
            <a:endParaRPr/>
          </a:p>
        </p:txBody>
      </p:sp>
      <p:sp>
        <p:nvSpPr>
          <p:cNvPr id="265" name="Shape 265"/>
          <p:cNvSpPr/>
          <p:nvPr/>
        </p:nvSpPr>
        <p:spPr>
          <a:xfrm>
            <a:off x="1981200" y="3429000"/>
            <a:ext cx="228600" cy="457200"/>
          </a:xfrm>
          <a:prstGeom prst="ellipse">
            <a:avLst/>
          </a:prstGeom>
          <a:solidFill>
            <a:srgbClr val="7F7F7F"/>
          </a:solidFill>
          <a:ln w="9525" cap="flat">
            <a:solidFill>
              <a:srgbClr val="0C0C0C"/>
            </a:solidFill>
            <a:prstDash val="solid"/>
            <a:round/>
            <a:headEnd type="none" w="med" len="med"/>
            <a:tailEnd type="none" w="med" len="med"/>
          </a:ln>
        </p:spPr>
        <p:txBody>
          <a:bodyPr lIns="91425" tIns="45700" rIns="91425" bIns="45700" anchor="ctr" anchorCtr="0">
            <a:spAutoFit/>
          </a:bodyPr>
          <a:lstStyle/>
          <a:p>
            <a:endParaRPr/>
          </a:p>
        </p:txBody>
      </p:sp>
      <p:sp>
        <p:nvSpPr>
          <p:cNvPr id="266" name="Shape 266"/>
          <p:cNvSpPr/>
          <p:nvPr/>
        </p:nvSpPr>
        <p:spPr>
          <a:xfrm>
            <a:off x="1981200" y="4724400"/>
            <a:ext cx="228600" cy="457200"/>
          </a:xfrm>
          <a:prstGeom prst="ellipse">
            <a:avLst/>
          </a:prstGeom>
          <a:solidFill>
            <a:srgbClr val="7F7F7F"/>
          </a:solidFill>
          <a:ln w="9525" cap="flat">
            <a:solidFill>
              <a:srgbClr val="0C0C0C"/>
            </a:solidFill>
            <a:prstDash val="solid"/>
            <a:round/>
            <a:headEnd type="none" w="med" len="med"/>
            <a:tailEnd type="none" w="med" len="med"/>
          </a:ln>
        </p:spPr>
        <p:txBody>
          <a:bodyPr lIns="91425" tIns="45700" rIns="91425" bIns="45700" anchor="ctr" anchorCtr="0">
            <a:spAutoFit/>
          </a:bodyPr>
          <a:lstStyle/>
          <a:p>
            <a:endParaRPr/>
          </a:p>
        </p:txBody>
      </p:sp>
      <p:sp>
        <p:nvSpPr>
          <p:cNvPr id="267" name="Shape 267"/>
          <p:cNvSpPr/>
          <p:nvPr/>
        </p:nvSpPr>
        <p:spPr>
          <a:xfrm>
            <a:off x="2360452" y="5197474"/>
            <a:ext cx="228600" cy="457200"/>
          </a:xfrm>
          <a:prstGeom prst="ellipse">
            <a:avLst/>
          </a:prstGeom>
          <a:solidFill>
            <a:srgbClr val="7F7F7F"/>
          </a:solidFill>
          <a:ln w="9525" cap="flat">
            <a:solidFill>
              <a:srgbClr val="0C0C0C"/>
            </a:solidFill>
            <a:prstDash val="solid"/>
            <a:round/>
            <a:headEnd type="none" w="med" len="med"/>
            <a:tailEnd type="none" w="med" len="med"/>
          </a:ln>
        </p:spPr>
        <p:txBody>
          <a:bodyPr lIns="91425" tIns="45700" rIns="91425" bIns="45700" anchor="ctr" anchorCtr="0">
            <a:spAutoFit/>
          </a:bodyPr>
          <a:lstStyle/>
          <a:p>
            <a:endParaRPr/>
          </a:p>
        </p:txBody>
      </p:sp>
      <p:sp>
        <p:nvSpPr>
          <p:cNvPr id="268" name="Shape 268"/>
          <p:cNvSpPr/>
          <p:nvPr/>
        </p:nvSpPr>
        <p:spPr>
          <a:xfrm>
            <a:off x="1676400" y="5638800"/>
            <a:ext cx="228600" cy="457200"/>
          </a:xfrm>
          <a:prstGeom prst="ellipse">
            <a:avLst/>
          </a:prstGeom>
          <a:solidFill>
            <a:srgbClr val="7F7F7F"/>
          </a:solidFill>
          <a:ln w="9525" cap="flat">
            <a:solidFill>
              <a:srgbClr val="0C0C0C"/>
            </a:solidFill>
            <a:prstDash val="solid"/>
            <a:round/>
            <a:headEnd type="none" w="med" len="med"/>
            <a:tailEnd type="none" w="med" len="med"/>
          </a:ln>
        </p:spPr>
        <p:txBody>
          <a:bodyPr lIns="91425" tIns="45700" rIns="91425" bIns="45700" anchor="ctr" anchorCtr="0">
            <a:spAutoFit/>
          </a:bodyPr>
          <a:lstStyle/>
          <a:p>
            <a:endParaRPr/>
          </a:p>
        </p:txBody>
      </p:sp>
      <p:sp>
        <p:nvSpPr>
          <p:cNvPr id="269" name="Shape 269"/>
          <p:cNvSpPr/>
          <p:nvPr/>
        </p:nvSpPr>
        <p:spPr>
          <a:xfrm>
            <a:off x="1295400" y="6096000"/>
            <a:ext cx="228600" cy="457200"/>
          </a:xfrm>
          <a:prstGeom prst="ellipse">
            <a:avLst/>
          </a:prstGeom>
          <a:solidFill>
            <a:srgbClr val="7F7F7F"/>
          </a:solidFill>
          <a:ln w="9525" cap="flat">
            <a:solidFill>
              <a:srgbClr val="0C0C0C"/>
            </a:solidFill>
            <a:prstDash val="solid"/>
            <a:round/>
            <a:headEnd type="none" w="med" len="med"/>
            <a:tailEnd type="none" w="med" len="med"/>
          </a:ln>
        </p:spPr>
        <p:txBody>
          <a:bodyPr lIns="91425" tIns="45700" rIns="91425" bIns="45700" anchor="ctr" anchorCtr="0">
            <a:spAutoFit/>
          </a:bodyPr>
          <a:lstStyle/>
          <a:p>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457200" y="461436"/>
            <a:ext cx="8229600" cy="769401"/>
          </a:xfrm>
          <a:prstGeom prst="rect">
            <a:avLst/>
          </a:prstGeom>
          <a:noFill/>
          <a:ln>
            <a:noFill/>
          </a:ln>
        </p:spPr>
        <p:txBody>
          <a:bodyPr lIns="91425" tIns="45700" rIns="91425" bIns="45700" anchor="ctr" anchorCtr="0">
            <a:spAutoFit/>
          </a:bodyPr>
          <a:lstStyle/>
          <a:p>
            <a:pPr marL="0" marR="0" lvl="0" indent="0" algn="l" rtl="0">
              <a:spcBef>
                <a:spcPts val="0"/>
              </a:spcBef>
              <a:buClr>
                <a:srgbClr val="17365D"/>
              </a:buClr>
              <a:buSzPct val="25000"/>
              <a:buFont typeface="Calibri"/>
              <a:buNone/>
            </a:pPr>
            <a:r>
              <a:rPr lang="x-none" sz="4400" b="0" i="0" u="none" strike="noStrike" cap="none" baseline="0">
                <a:solidFill>
                  <a:srgbClr val="17365D"/>
                </a:solidFill>
                <a:latin typeface="Calibri"/>
                <a:ea typeface="Calibri"/>
                <a:cs typeface="Calibri"/>
                <a:sym typeface="Calibri"/>
              </a:rPr>
              <a:t>The </a:t>
            </a:r>
            <a:r>
              <a:rPr lang="en-US" dirty="0" smtClean="0"/>
              <a:t>End of Research</a:t>
            </a:r>
            <a:endParaRPr lang="x-none" sz="4400" b="0" i="0" u="none" strike="noStrike" cap="none" baseline="0">
              <a:solidFill>
                <a:srgbClr val="17365D"/>
              </a:solidFill>
              <a:latin typeface="Calibri"/>
              <a:ea typeface="Calibri"/>
              <a:cs typeface="Calibri"/>
              <a:sym typeface="Calibri"/>
            </a:endParaRPr>
          </a:p>
        </p:txBody>
      </p:sp>
      <p:sp>
        <p:nvSpPr>
          <p:cNvPr id="287" name="Shape 287"/>
          <p:cNvSpPr txBox="1"/>
          <p:nvPr/>
        </p:nvSpPr>
        <p:spPr>
          <a:xfrm>
            <a:off x="1383190" y="4114800"/>
            <a:ext cx="6313010" cy="707886"/>
          </a:xfrm>
          <a:prstGeom prst="rect">
            <a:avLst/>
          </a:prstGeom>
          <a:noFill/>
          <a:ln>
            <a:noFill/>
          </a:ln>
        </p:spPr>
        <p:txBody>
          <a:bodyPr lIns="91425" tIns="45700" rIns="91425" bIns="45700" anchor="t" anchorCtr="0">
            <a:spAutoFit/>
          </a:bodyPr>
          <a:lstStyle/>
          <a:p>
            <a:pPr marL="0" marR="0" lvl="0" indent="0" algn="l" rtl="0">
              <a:buSzPct val="25000"/>
              <a:buNone/>
            </a:pPr>
            <a:r>
              <a:rPr lang="x-none" sz="4000" b="0" i="0" u="none" strike="noStrike" cap="none" baseline="0">
                <a:solidFill>
                  <a:schemeClr val="dk1"/>
                </a:solidFill>
                <a:latin typeface="Calibri"/>
                <a:ea typeface="Calibri"/>
                <a:cs typeface="Calibri"/>
                <a:sym typeface="Calibri"/>
              </a:rPr>
              <a:t>3 people, 3 ½ months, </a:t>
            </a:r>
            <a:r>
              <a:rPr lang="x-none" sz="4000" b="0" i="0" u="none" strike="noStrike" cap="none" baseline="0" smtClean="0">
                <a:solidFill>
                  <a:schemeClr val="dk1"/>
                </a:solidFill>
                <a:latin typeface="Calibri"/>
                <a:ea typeface="Calibri"/>
                <a:cs typeface="Calibri"/>
                <a:sym typeface="Calibri"/>
              </a:rPr>
              <a:t>$</a:t>
            </a:r>
            <a:r>
              <a:rPr lang="en-US" sz="4000" b="0" i="0" u="none" strike="noStrike" cap="none" baseline="0" dirty="0" smtClean="0">
                <a:solidFill>
                  <a:schemeClr val="dk1"/>
                </a:solidFill>
                <a:latin typeface="Calibri"/>
                <a:ea typeface="Calibri"/>
                <a:cs typeface="Calibri"/>
                <a:sym typeface="Calibri"/>
              </a:rPr>
              <a:t>0</a:t>
            </a:r>
            <a:r>
              <a:rPr lang="en-US" sz="4000" dirty="0" smtClean="0">
                <a:solidFill>
                  <a:schemeClr val="dk1"/>
                </a:solidFill>
                <a:latin typeface="Calibri"/>
                <a:ea typeface="Calibri"/>
                <a:cs typeface="Calibri"/>
                <a:sym typeface="Calibri"/>
              </a:rPr>
              <a:t>.00</a:t>
            </a:r>
            <a:endParaRPr lang="x-none" sz="4000" b="0" i="0" u="none" strike="noStrike" cap="none" baseline="0">
              <a:solidFill>
                <a:schemeClr val="dk1"/>
              </a:solidFill>
              <a:latin typeface="Calibri"/>
              <a:ea typeface="Calibri"/>
              <a:cs typeface="Calibri"/>
              <a:sym typeface="Calibri"/>
            </a:endParaRPr>
          </a:p>
        </p:txBody>
      </p:sp>
      <p:sp>
        <p:nvSpPr>
          <p:cNvPr id="17" name="Shape 183"/>
          <p:cNvSpPr/>
          <p:nvPr/>
        </p:nvSpPr>
        <p:spPr>
          <a:xfrm>
            <a:off x="1745055" y="3002682"/>
            <a:ext cx="6172199" cy="685799"/>
          </a:xfrm>
          <a:prstGeom prst="chevron">
            <a:avLst>
              <a:gd name="adj" fmla="val 50000"/>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spAutoFit/>
          </a:bodyPr>
          <a:lstStyle/>
          <a:p>
            <a:endParaRPr/>
          </a:p>
        </p:txBody>
      </p:sp>
      <p:sp>
        <p:nvSpPr>
          <p:cNvPr id="18" name="Shape 184"/>
          <p:cNvSpPr/>
          <p:nvPr/>
        </p:nvSpPr>
        <p:spPr>
          <a:xfrm rot="5400000">
            <a:off x="2903146" y="2684246"/>
            <a:ext cx="838199" cy="228600"/>
          </a:xfrm>
          <a:prstGeom prst="homePlate">
            <a:avLst>
              <a:gd name="adj" fmla="val 50000"/>
            </a:avLst>
          </a:prstGeom>
          <a:solidFill>
            <a:srgbClr val="76923C"/>
          </a:solidFill>
          <a:ln w="9525" cap="flat">
            <a:solidFill>
              <a:srgbClr val="4F6128"/>
            </a:solidFill>
            <a:prstDash val="solid"/>
            <a:round/>
            <a:headEnd type="none" w="med" len="med"/>
            <a:tailEnd type="none" w="med" len="med"/>
          </a:ln>
        </p:spPr>
        <p:txBody>
          <a:bodyPr lIns="91425" tIns="45700" rIns="91425" bIns="45700" anchor="ctr" anchorCtr="0">
            <a:spAutoFit/>
          </a:bodyPr>
          <a:lstStyle/>
          <a:p>
            <a:endParaRPr/>
          </a:p>
        </p:txBody>
      </p:sp>
      <p:sp>
        <p:nvSpPr>
          <p:cNvPr id="19" name="Shape 188"/>
          <p:cNvSpPr txBox="1"/>
          <p:nvPr/>
        </p:nvSpPr>
        <p:spPr>
          <a:xfrm>
            <a:off x="1711182" y="2379446"/>
            <a:ext cx="2057743" cy="523219"/>
          </a:xfrm>
          <a:prstGeom prst="rect">
            <a:avLst/>
          </a:prstGeom>
          <a:noFill/>
          <a:ln>
            <a:noFill/>
          </a:ln>
        </p:spPr>
        <p:txBody>
          <a:bodyPr lIns="91425" tIns="45700" rIns="91425" bIns="45700" anchor="t" anchorCtr="0">
            <a:spAutoFit/>
          </a:bodyPr>
          <a:lstStyle/>
          <a:p>
            <a:pPr marL="0" marR="0" lvl="0" indent="0" algn="l" rtl="0">
              <a:buSzPct val="25000"/>
              <a:buNone/>
            </a:pPr>
            <a:r>
              <a:rPr lang="en-US" sz="2800" b="0" i="0" u="none" strike="noStrike" cap="none" baseline="0" dirty="0" smtClean="0">
                <a:solidFill>
                  <a:schemeClr val="dk1"/>
                </a:solidFill>
                <a:latin typeface="Calibri"/>
                <a:ea typeface="Calibri"/>
                <a:cs typeface="Calibri"/>
                <a:sym typeface="Calibri"/>
              </a:rPr>
              <a:t>Training</a:t>
            </a:r>
            <a:endParaRPr lang="x-none" sz="2800" b="0" i="0" u="none" strike="noStrike" cap="none" baseline="0">
              <a:solidFill>
                <a:schemeClr val="dk1"/>
              </a:solidFill>
              <a:latin typeface="Calibri"/>
              <a:ea typeface="Calibri"/>
              <a:cs typeface="Calibri"/>
              <a:sym typeface="Calibri"/>
            </a:endParaRPr>
          </a:p>
        </p:txBody>
      </p:sp>
      <p:sp>
        <p:nvSpPr>
          <p:cNvPr id="20" name="Shape 189"/>
          <p:cNvSpPr txBox="1"/>
          <p:nvPr/>
        </p:nvSpPr>
        <p:spPr>
          <a:xfrm>
            <a:off x="3565665" y="2377694"/>
            <a:ext cx="4435334" cy="523180"/>
          </a:xfrm>
          <a:prstGeom prst="rect">
            <a:avLst/>
          </a:prstGeom>
          <a:noFill/>
          <a:ln>
            <a:noFill/>
          </a:ln>
        </p:spPr>
        <p:txBody>
          <a:bodyPr wrap="square" lIns="91425" tIns="45700" rIns="91425" bIns="45700" anchor="t" anchorCtr="0">
            <a:spAutoFit/>
          </a:bodyPr>
          <a:lstStyle/>
          <a:p>
            <a:pPr marL="0" marR="0" lvl="0" indent="0" algn="l" rtl="0">
              <a:buSzPct val="25000"/>
              <a:buNone/>
            </a:pPr>
            <a:r>
              <a:rPr lang="en-US" sz="2800" b="0" i="0" u="none" strike="noStrike" cap="none" baseline="0" dirty="0" smtClean="0">
                <a:solidFill>
                  <a:schemeClr val="dk1"/>
                </a:solidFill>
                <a:latin typeface="Calibri"/>
                <a:ea typeface="Calibri"/>
                <a:cs typeface="Calibri"/>
                <a:sym typeface="Calibri"/>
              </a:rPr>
              <a:t>Research and Construction</a:t>
            </a:r>
            <a:endParaRPr lang="x-none" sz="2800" b="0" i="0" u="none" strike="noStrike" cap="none" baseline="0">
              <a:solidFill>
                <a:schemeClr val="dk1"/>
              </a:solidFill>
              <a:latin typeface="Calibri"/>
              <a:ea typeface="Calibri"/>
              <a:cs typeface="Calibri"/>
              <a:sym typeface="Calibri"/>
            </a:endParaRPr>
          </a:p>
        </p:txBody>
      </p:sp>
      <p:sp>
        <p:nvSpPr>
          <p:cNvPr id="21" name="Shape 191"/>
          <p:cNvSpPr txBox="1"/>
          <p:nvPr/>
        </p:nvSpPr>
        <p:spPr>
          <a:xfrm>
            <a:off x="2126055" y="3078882"/>
            <a:ext cx="1659299" cy="523219"/>
          </a:xfrm>
          <a:prstGeom prst="rect">
            <a:avLst/>
          </a:prstGeom>
          <a:noFill/>
          <a:ln>
            <a:noFill/>
          </a:ln>
        </p:spPr>
        <p:txBody>
          <a:bodyPr lIns="91425" tIns="45700" rIns="91425" bIns="45700" anchor="t" anchorCtr="0">
            <a:spAutoFit/>
          </a:bodyPr>
          <a:lstStyle/>
          <a:p>
            <a:pPr marL="0" marR="0" lvl="0" indent="0" algn="l" rtl="0">
              <a:buSzPct val="25000"/>
              <a:buNone/>
            </a:pPr>
            <a:r>
              <a:rPr lang="en-US" sz="2800" b="0" i="0" u="none" strike="noStrike" cap="none" baseline="0" dirty="0" smtClean="0">
                <a:solidFill>
                  <a:schemeClr val="lt1"/>
                </a:solidFill>
                <a:latin typeface="Calibri"/>
                <a:ea typeface="Calibri"/>
                <a:cs typeface="Calibri"/>
                <a:sym typeface="Calibri"/>
              </a:rPr>
              <a:t>1 </a:t>
            </a:r>
            <a:r>
              <a:rPr lang="en-US" sz="2800" b="0" i="0" u="none" strike="noStrike" cap="none" baseline="0" dirty="0" err="1" smtClean="0">
                <a:solidFill>
                  <a:schemeClr val="lt1"/>
                </a:solidFill>
                <a:latin typeface="Calibri"/>
                <a:ea typeface="Calibri"/>
                <a:cs typeface="Calibri"/>
                <a:sym typeface="Calibri"/>
              </a:rPr>
              <a:t>wk</a:t>
            </a:r>
            <a:endParaRPr lang="x-none" sz="2800" b="0" i="0" u="none" strike="noStrike" cap="none" baseline="0">
              <a:solidFill>
                <a:schemeClr val="lt1"/>
              </a:solidFill>
              <a:latin typeface="Calibri"/>
              <a:ea typeface="Calibri"/>
              <a:cs typeface="Calibri"/>
              <a:sym typeface="Calibri"/>
            </a:endParaRPr>
          </a:p>
        </p:txBody>
      </p:sp>
      <p:sp>
        <p:nvSpPr>
          <p:cNvPr id="22" name="Shape 192"/>
          <p:cNvSpPr txBox="1"/>
          <p:nvPr/>
        </p:nvSpPr>
        <p:spPr>
          <a:xfrm>
            <a:off x="4451755" y="3078882"/>
            <a:ext cx="2185190" cy="523180"/>
          </a:xfrm>
          <a:prstGeom prst="rect">
            <a:avLst/>
          </a:prstGeom>
          <a:noFill/>
          <a:ln>
            <a:noFill/>
          </a:ln>
        </p:spPr>
        <p:txBody>
          <a:bodyPr wrap="square" lIns="91425" tIns="45700" rIns="91425" bIns="45700" anchor="t" anchorCtr="0">
            <a:spAutoFit/>
          </a:bodyPr>
          <a:lstStyle/>
          <a:p>
            <a:pPr marL="0" marR="0" lvl="0" indent="0" algn="l" rtl="0">
              <a:buSzPct val="25000"/>
              <a:buNone/>
            </a:pPr>
            <a:r>
              <a:rPr lang="x-none" sz="2800" b="0" i="0" u="none" strike="noStrike" cap="none" baseline="0">
                <a:solidFill>
                  <a:schemeClr val="lt1"/>
                </a:solidFill>
                <a:latin typeface="Calibri"/>
                <a:ea typeface="Calibri"/>
                <a:cs typeface="Calibri"/>
                <a:sym typeface="Calibri"/>
              </a:rPr>
              <a:t> </a:t>
            </a:r>
            <a:r>
              <a:rPr lang="en-US" sz="2800" b="0" i="0" u="none" strike="noStrike" cap="none" baseline="0" dirty="0" smtClean="0">
                <a:solidFill>
                  <a:schemeClr val="lt1"/>
                </a:solidFill>
                <a:latin typeface="Calibri"/>
                <a:ea typeface="Calibri"/>
                <a:cs typeface="Calibri"/>
                <a:sym typeface="Calibri"/>
              </a:rPr>
              <a:t>~3</a:t>
            </a:r>
            <a:r>
              <a:rPr lang="x-none" sz="2800" b="0" i="0" u="none" strike="noStrike" cap="none" baseline="0" smtClean="0">
                <a:solidFill>
                  <a:schemeClr val="lt1"/>
                </a:solidFill>
                <a:latin typeface="Calibri"/>
                <a:ea typeface="Calibri"/>
                <a:cs typeface="Calibri"/>
                <a:sym typeface="Calibri"/>
              </a:rPr>
              <a:t> </a:t>
            </a:r>
            <a:r>
              <a:rPr lang="en-US" sz="2800" b="0" i="0" u="none" strike="noStrike" cap="none" baseline="0" dirty="0" smtClean="0">
                <a:solidFill>
                  <a:schemeClr val="lt1"/>
                </a:solidFill>
                <a:latin typeface="Calibri"/>
                <a:ea typeface="Calibri"/>
                <a:cs typeface="Calibri"/>
                <a:sym typeface="Calibri"/>
              </a:rPr>
              <a:t>Months</a:t>
            </a:r>
            <a:endParaRPr lang="x-none" sz="2800" b="0" i="0" u="none" strike="noStrike" cap="none" baseline="0">
              <a:solidFill>
                <a:schemeClr val="lt1"/>
              </a:solidFill>
              <a:latin typeface="Calibri"/>
              <a:ea typeface="Calibri"/>
              <a:cs typeface="Calibri"/>
              <a:sym typeface="Calibri"/>
            </a:endParaRPr>
          </a:p>
        </p:txBody>
      </p:sp>
      <p:sp>
        <p:nvSpPr>
          <p:cNvPr id="25" name="Shape 196"/>
          <p:cNvSpPr/>
          <p:nvPr/>
        </p:nvSpPr>
        <p:spPr>
          <a:xfrm>
            <a:off x="515545" y="2924895"/>
            <a:ext cx="1066799" cy="839787"/>
          </a:xfrm>
          <a:prstGeom prst="rect">
            <a:avLst/>
          </a:prstGeom>
          <a:blipFill>
            <a:blip r:embed="rId3"/>
            <a:stretch>
              <a:fillRect/>
            </a:stretch>
          </a:blipFill>
        </p:spPr>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Shape 294"/>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spAutoFit/>
          </a:bodyPr>
          <a:lstStyle/>
          <a:p>
            <a:pPr marL="0" marR="0" lvl="0" indent="0" algn="l" rtl="0">
              <a:spcBef>
                <a:spcPts val="0"/>
              </a:spcBef>
              <a:buClr>
                <a:srgbClr val="17365D"/>
              </a:buClr>
              <a:buSzPct val="25000"/>
              <a:buFont typeface="Calibri"/>
              <a:buNone/>
            </a:pPr>
            <a:r>
              <a:rPr lang="x-none" sz="4400" b="0" i="0" u="none" strike="noStrike" cap="none" baseline="0">
                <a:solidFill>
                  <a:srgbClr val="17365D"/>
                </a:solidFill>
                <a:latin typeface="Calibri"/>
                <a:ea typeface="Calibri"/>
                <a:cs typeface="Calibri"/>
                <a:sym typeface="Calibri"/>
              </a:rPr>
              <a:t>Learn more</a:t>
            </a:r>
          </a:p>
        </p:txBody>
      </p:sp>
      <p:sp>
        <p:nvSpPr>
          <p:cNvPr id="295" name="Shape 295"/>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spAutoFit/>
          </a:bodyPr>
          <a:lstStyle/>
          <a:p>
            <a:pPr marL="342900" marR="0" lvl="0" indent="-342900" algn="l" rtl="0">
              <a:spcBef>
                <a:spcPts val="640"/>
              </a:spcBef>
              <a:buClr>
                <a:schemeClr val="dk1"/>
              </a:buClr>
              <a:buSzPct val="98958"/>
              <a:buFont typeface="Arial"/>
              <a:buChar char="•"/>
            </a:pPr>
            <a:r>
              <a:rPr lang="x-none" sz="3200" b="0" i="0" u="sng" strike="noStrike" cap="none" baseline="0">
                <a:solidFill>
                  <a:schemeClr val="hlink"/>
                </a:solidFill>
                <a:latin typeface="Calibri"/>
                <a:ea typeface="Calibri"/>
                <a:cs typeface="Calibri"/>
                <a:sym typeface="Calibri"/>
                <a:hlinkClick r:id="rId3"/>
              </a:rPr>
              <a:t>http://agilewarrior.wordpress.com</a:t>
            </a:r>
          </a:p>
          <a:p>
            <a:pPr marL="342900" marR="0" lvl="0" indent="-342900" algn="l" rtl="0">
              <a:spcBef>
                <a:spcPts val="640"/>
              </a:spcBef>
              <a:buClr>
                <a:schemeClr val="dk1"/>
              </a:buClr>
              <a:buSzPct val="98958"/>
              <a:buFont typeface="Arial"/>
              <a:buChar char="•"/>
            </a:pPr>
            <a:r>
              <a:rPr lang="x-none" sz="3200" b="0" i="0" u="none" strike="noStrike" cap="none" baseline="0">
                <a:solidFill>
                  <a:schemeClr val="dk1"/>
                </a:solidFill>
                <a:latin typeface="Calibri"/>
                <a:ea typeface="Calibri"/>
                <a:cs typeface="Calibri"/>
                <a:sym typeface="Calibri"/>
              </a:rPr>
              <a:t>Buy the book!</a:t>
            </a:r>
          </a:p>
          <a:p>
            <a:endParaRPr lang="x-none" sz="3200" b="0" i="0" u="none" strike="noStrike" cap="none" baseline="0">
              <a:solidFill>
                <a:schemeClr val="dk1"/>
              </a:solidFill>
              <a:latin typeface="Calibri"/>
              <a:ea typeface="Calibri"/>
              <a:cs typeface="Calibri"/>
              <a:sym typeface="Calibri"/>
            </a:endParaRPr>
          </a:p>
          <a:p>
            <a:pPr marL="342900" marR="0" lvl="0" indent="-342900" algn="l" rtl="0">
              <a:spcBef>
                <a:spcPts val="640"/>
              </a:spcBef>
              <a:buClr>
                <a:schemeClr val="dk1"/>
              </a:buClr>
              <a:buSzPct val="98958"/>
              <a:buFont typeface="Arial"/>
              <a:buChar char="•"/>
            </a:pPr>
            <a:r>
              <a:rPr lang="x-none" sz="3200" b="0" i="0" u="none" strike="noStrike" cap="none" baseline="0">
                <a:solidFill>
                  <a:schemeClr val="dk1"/>
                </a:solidFill>
                <a:latin typeface="Calibri"/>
                <a:ea typeface="Calibri"/>
                <a:cs typeface="Calibri"/>
                <a:sym typeface="Calibri"/>
              </a:rPr>
              <a:t>Twitter:</a:t>
            </a:r>
          </a:p>
          <a:p>
            <a:pPr marL="742950" marR="0" lvl="1" indent="-285750" algn="l" rtl="0">
              <a:spcBef>
                <a:spcPts val="560"/>
              </a:spcBef>
              <a:buClr>
                <a:schemeClr val="dk1"/>
              </a:buClr>
              <a:buSzPct val="101190"/>
              <a:buFont typeface="Arial"/>
              <a:buChar char="•"/>
            </a:pPr>
            <a:r>
              <a:rPr lang="x-none" sz="2800" b="0" i="0" u="none" strike="noStrike" cap="none" baseline="0">
                <a:solidFill>
                  <a:schemeClr val="dk1"/>
                </a:solidFill>
                <a:latin typeface="Calibri"/>
                <a:ea typeface="Calibri"/>
                <a:cs typeface="Calibri"/>
                <a:sym typeface="Calibri"/>
              </a:rPr>
              <a:t>@jrasmusson</a:t>
            </a:r>
          </a:p>
        </p:txBody>
      </p:sp>
      <p:sp>
        <p:nvSpPr>
          <p:cNvPr id="296" name="Shape 296"/>
          <p:cNvSpPr/>
          <p:nvPr/>
        </p:nvSpPr>
        <p:spPr>
          <a:xfrm>
            <a:off x="4343400" y="2451100"/>
            <a:ext cx="2946400" cy="3797300"/>
          </a:xfrm>
          <a:prstGeom prst="rect">
            <a:avLst/>
          </a:prstGeom>
          <a:blipFill>
            <a:blip r:embed="rId4"/>
            <a:stretch>
              <a:fillRect/>
            </a:stretch>
          </a:blipFill>
        </p:spPr>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ctrTitle"/>
          </p:nvPr>
        </p:nvSpPr>
        <p:spPr>
          <a:xfrm>
            <a:off x="685800" y="2480736"/>
            <a:ext cx="7772400" cy="769401"/>
          </a:xfrm>
          <a:prstGeom prst="rect">
            <a:avLst/>
          </a:prstGeom>
          <a:noFill/>
          <a:ln>
            <a:noFill/>
          </a:ln>
        </p:spPr>
        <p:txBody>
          <a:bodyPr lIns="91425" tIns="45700" rIns="91425" bIns="45700" anchor="ctr" anchorCtr="0">
            <a:spAutoFit/>
          </a:bodyPr>
          <a:lstStyle/>
          <a:p>
            <a:pPr marL="0" marR="0" lvl="0" indent="0" algn="ctr" rtl="0">
              <a:spcBef>
                <a:spcPts val="0"/>
              </a:spcBef>
              <a:buClr>
                <a:srgbClr val="17365D"/>
              </a:buClr>
              <a:buSzPct val="25000"/>
              <a:buFont typeface="Calibri"/>
              <a:buNone/>
            </a:pPr>
            <a:r>
              <a:rPr lang="en-US" dirty="0" smtClean="0"/>
              <a:t>The Smart Chair</a:t>
            </a:r>
            <a:endParaRPr lang="x-none"/>
          </a:p>
        </p:txBody>
      </p:sp>
      <p:sp>
        <p:nvSpPr>
          <p:cNvPr id="93" name="Shape 93"/>
          <p:cNvSpPr txBox="1">
            <a:spLocks noGrp="1"/>
          </p:cNvSpPr>
          <p:nvPr>
            <p:ph type="subTitle" idx="1"/>
          </p:nvPr>
        </p:nvSpPr>
        <p:spPr>
          <a:xfrm>
            <a:off x="1371600" y="3886200"/>
            <a:ext cx="6400799" cy="1752600"/>
          </a:xfrm>
          <a:prstGeom prst="rect">
            <a:avLst/>
          </a:prstGeom>
          <a:noFill/>
          <a:ln>
            <a:noFill/>
          </a:ln>
        </p:spPr>
        <p:txBody>
          <a:bodyPr lIns="91425" tIns="45700" rIns="91425" bIns="45700" anchor="t" anchorCtr="0">
            <a:spAutoFit/>
          </a:bodyPr>
          <a:lstStyle/>
          <a:p>
            <a:pPr marL="0" marR="0" lvl="0" indent="0" algn="ctr" rtl="0">
              <a:spcBef>
                <a:spcPts val="640"/>
              </a:spcBef>
              <a:buClr>
                <a:srgbClr val="888888"/>
              </a:buClr>
              <a:buSzPct val="25000"/>
              <a:buFont typeface="Calibri"/>
              <a:buNone/>
            </a:pPr>
            <a:r>
              <a:rPr lang="x-none"/>
              <a:t>University of Alaska Anchorage</a:t>
            </a:r>
          </a:p>
          <a:p>
            <a:pPr marL="0" marR="0" lvl="0" indent="0" algn="ctr" rtl="0">
              <a:spcBef>
                <a:spcPts val="640"/>
              </a:spcBef>
              <a:buClr>
                <a:srgbClr val="888888"/>
              </a:buClr>
              <a:buSzPct val="25000"/>
              <a:buFont typeface="Calibri"/>
              <a:buNone/>
            </a:pPr>
            <a:r>
              <a:rPr lang="x-none"/>
              <a:t>Dr. Kenrick Mock, Ph.D</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spAutoFit/>
          </a:bodyPr>
          <a:lstStyle/>
          <a:p>
            <a:pPr marL="0" marR="0" lvl="0" indent="0" algn="l" rtl="0">
              <a:spcBef>
                <a:spcPts val="0"/>
              </a:spcBef>
              <a:buClr>
                <a:srgbClr val="17365D"/>
              </a:buClr>
              <a:buSzPct val="25000"/>
              <a:buFont typeface="Calibri"/>
              <a:buNone/>
            </a:pPr>
            <a:r>
              <a:rPr lang="x-none" sz="4400" b="0" i="0" u="none" strike="noStrike" cap="none" baseline="0">
                <a:solidFill>
                  <a:srgbClr val="17365D"/>
                </a:solidFill>
                <a:latin typeface="Calibri"/>
                <a:ea typeface="Calibri"/>
                <a:cs typeface="Calibri"/>
                <a:sym typeface="Calibri"/>
              </a:rPr>
              <a:t>Why are we here?</a:t>
            </a:r>
          </a:p>
        </p:txBody>
      </p:sp>
      <p:sp>
        <p:nvSpPr>
          <p:cNvPr id="100" name="Shape 100"/>
          <p:cNvSpPr txBox="1">
            <a:spLocks noGrp="1"/>
          </p:cNvSpPr>
          <p:nvPr>
            <p:ph type="body" idx="1"/>
          </p:nvPr>
        </p:nvSpPr>
        <p:spPr>
          <a:xfrm>
            <a:off x="457200" y="1600200"/>
            <a:ext cx="8229600" cy="3200836"/>
          </a:xfrm>
          <a:prstGeom prst="rect">
            <a:avLst/>
          </a:prstGeom>
          <a:noFill/>
          <a:ln>
            <a:noFill/>
          </a:ln>
        </p:spPr>
        <p:txBody>
          <a:bodyPr lIns="91425" tIns="45700" rIns="91425" bIns="45700" anchor="t" anchorCtr="0">
            <a:spAutoFit/>
          </a:bodyPr>
          <a:lstStyle/>
          <a:p>
            <a:pPr marL="342900" marR="0" lvl="0" indent="-342900" algn="l" rtl="0">
              <a:spcBef>
                <a:spcPts val="640"/>
              </a:spcBef>
              <a:buClr>
                <a:schemeClr val="dk1"/>
              </a:buClr>
              <a:buSzPct val="98958"/>
              <a:buFont typeface="Arial"/>
              <a:buChar char="•"/>
            </a:pPr>
            <a:r>
              <a:rPr lang="en-US" dirty="0" smtClean="0"/>
              <a:t>To find ways to utilize the </a:t>
            </a:r>
            <a:r>
              <a:rPr lang="en-US" dirty="0" err="1" smtClean="0"/>
              <a:t>Polhemus</a:t>
            </a:r>
            <a:r>
              <a:rPr lang="en-US" dirty="0" smtClean="0"/>
              <a:t> G4 with user authentication.</a:t>
            </a:r>
            <a:endParaRPr lang="x-none"/>
          </a:p>
          <a:p>
            <a:pPr marL="342900" marR="0" lvl="0" indent="-342900" algn="l" rtl="0">
              <a:spcBef>
                <a:spcPts val="640"/>
              </a:spcBef>
              <a:buClr>
                <a:schemeClr val="dk1"/>
              </a:buClr>
              <a:buSzPct val="98958"/>
              <a:buFont typeface="Arial"/>
              <a:buChar char="•"/>
            </a:pPr>
            <a:r>
              <a:rPr lang="x-none"/>
              <a:t>To create/prototype </a:t>
            </a:r>
            <a:r>
              <a:rPr lang="en-US" dirty="0" smtClean="0"/>
              <a:t>any feasible ideas we think of.</a:t>
            </a:r>
            <a:endParaRPr lang="x-none"/>
          </a:p>
          <a:p>
            <a:pPr marL="342900" marR="0" lvl="0" indent="-342900" algn="l" rtl="0">
              <a:spcBef>
                <a:spcPts val="640"/>
              </a:spcBef>
              <a:buClr>
                <a:schemeClr val="dk1"/>
              </a:buClr>
              <a:buSzPct val="98958"/>
              <a:buFont typeface="Arial"/>
              <a:buChar char="•"/>
            </a:pPr>
            <a:r>
              <a:rPr lang="en-US" dirty="0" smtClean="0"/>
              <a:t>Hopefully, offer useful insight for future research.</a:t>
            </a:r>
            <a:endParaRPr lang="x-none"/>
          </a:p>
        </p:txBody>
      </p:sp>
      <p:sp>
        <p:nvSpPr>
          <p:cNvPr id="101" name="Shape 101"/>
          <p:cNvSpPr/>
          <p:nvPr/>
        </p:nvSpPr>
        <p:spPr>
          <a:xfrm>
            <a:off x="568412" y="4800600"/>
            <a:ext cx="7388225" cy="1512168"/>
          </a:xfrm>
          <a:prstGeom prst="rect">
            <a:avLst/>
          </a:prstGeom>
          <a:blipFill>
            <a:blip r:embed="rId3"/>
            <a:stretch>
              <a:fillRect/>
            </a:stretch>
          </a:blipFill>
        </p:spPr>
      </p:sp>
      <p:sp>
        <p:nvSpPr>
          <p:cNvPr id="102" name="Shape 102"/>
          <p:cNvSpPr txBox="1"/>
          <p:nvPr/>
        </p:nvSpPr>
        <p:spPr>
          <a:xfrm>
            <a:off x="1140903" y="4963467"/>
            <a:ext cx="6496499" cy="1384954"/>
          </a:xfrm>
          <a:prstGeom prst="rect">
            <a:avLst/>
          </a:prstGeom>
          <a:noFill/>
          <a:ln>
            <a:noFill/>
          </a:ln>
        </p:spPr>
        <p:txBody>
          <a:bodyPr lIns="91425" tIns="45700" rIns="91425" bIns="45700" anchor="t" anchorCtr="0">
            <a:spAutoFit/>
          </a:bodyPr>
          <a:lstStyle/>
          <a:p>
            <a:pPr marL="0" marR="0" lvl="0" indent="0" algn="l" rtl="0">
              <a:buSzPct val="25000"/>
              <a:buNone/>
            </a:pPr>
            <a:r>
              <a:rPr lang="en-US" sz="2800" dirty="0" smtClean="0">
                <a:solidFill>
                  <a:schemeClr val="dk1"/>
                </a:solidFill>
                <a:latin typeface="Calibri"/>
                <a:ea typeface="Calibri"/>
                <a:cs typeface="Calibri"/>
                <a:sym typeface="Calibri"/>
              </a:rPr>
              <a:t>To utilize the </a:t>
            </a:r>
            <a:r>
              <a:rPr lang="en-US" sz="2800" dirty="0" err="1" smtClean="0">
                <a:solidFill>
                  <a:schemeClr val="dk1"/>
                </a:solidFill>
                <a:latin typeface="Calibri"/>
                <a:ea typeface="Calibri"/>
                <a:cs typeface="Calibri"/>
                <a:sym typeface="Calibri"/>
              </a:rPr>
              <a:t>Polhemus</a:t>
            </a:r>
            <a:r>
              <a:rPr lang="en-US" sz="2800" dirty="0" smtClean="0">
                <a:solidFill>
                  <a:schemeClr val="dk1"/>
                </a:solidFill>
                <a:latin typeface="Calibri"/>
                <a:ea typeface="Calibri"/>
                <a:cs typeface="Calibri"/>
                <a:sym typeface="Calibri"/>
              </a:rPr>
              <a:t> G4 combined with a normal chair and achieve user authentication.</a:t>
            </a:r>
            <a:endParaRPr lang="x-none" sz="2800">
              <a:solidFill>
                <a:schemeClr val="dk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spAutoFit/>
          </a:bodyPr>
          <a:lstStyle/>
          <a:p>
            <a:pPr marL="0" marR="0" lvl="0" indent="0" algn="l" rtl="0">
              <a:spcBef>
                <a:spcPts val="0"/>
              </a:spcBef>
              <a:buClr>
                <a:srgbClr val="17365D"/>
              </a:buClr>
              <a:buSzPct val="25000"/>
              <a:buFont typeface="Calibri"/>
              <a:buNone/>
            </a:pPr>
            <a:r>
              <a:rPr lang="x-none" sz="4400" b="0" i="0" u="none" strike="noStrike" cap="none" baseline="0">
                <a:solidFill>
                  <a:srgbClr val="17365D"/>
                </a:solidFill>
                <a:latin typeface="Calibri"/>
                <a:ea typeface="Calibri"/>
                <a:cs typeface="Calibri"/>
                <a:sym typeface="Calibri"/>
              </a:rPr>
              <a:t>The elevator pitch</a:t>
            </a:r>
          </a:p>
        </p:txBody>
      </p:sp>
      <p:sp>
        <p:nvSpPr>
          <p:cNvPr id="109" name="Shape 109"/>
          <p:cNvSpPr txBox="1">
            <a:spLocks noGrp="1"/>
          </p:cNvSpPr>
          <p:nvPr>
            <p:ph type="body" idx="1"/>
          </p:nvPr>
        </p:nvSpPr>
        <p:spPr>
          <a:xfrm>
            <a:off x="457200" y="1600200"/>
            <a:ext cx="8229600" cy="4832052"/>
          </a:xfrm>
          <a:prstGeom prst="rect">
            <a:avLst/>
          </a:prstGeom>
          <a:noFill/>
          <a:ln>
            <a:noFill/>
          </a:ln>
        </p:spPr>
        <p:txBody>
          <a:bodyPr lIns="91425" tIns="45700" rIns="91425" bIns="45700" anchor="t" anchorCtr="0">
            <a:spAutoFit/>
          </a:bodyPr>
          <a:lstStyle/>
          <a:p>
            <a:pPr marL="0" marR="0" lvl="0" indent="0" algn="l" rtl="0">
              <a:spcBef>
                <a:spcPts val="640"/>
              </a:spcBef>
              <a:buNone/>
            </a:pPr>
            <a:r>
              <a:rPr lang="x-none" sz="2800"/>
              <a:t>This is </a:t>
            </a:r>
            <a:r>
              <a:rPr lang="en-US" sz="2800" dirty="0" smtClean="0"/>
              <a:t>a </a:t>
            </a:r>
            <a:r>
              <a:rPr lang="x-none" sz="2800" smtClean="0"/>
              <a:t>research </a:t>
            </a:r>
            <a:r>
              <a:rPr lang="x-none" sz="2800"/>
              <a:t>project to create and/or design a chair that would be able to identify the user based solely on how they sit. This is the Smart chair, the first of its kind. A chair that makes use of the Polhemus G4 technology to track the motions of the chair's precise movements and using that data for </a:t>
            </a:r>
            <a:r>
              <a:rPr lang="en-US" sz="2800" dirty="0" smtClean="0"/>
              <a:t>user authentication</a:t>
            </a:r>
            <a:r>
              <a:rPr lang="x-none" sz="2800" smtClean="0"/>
              <a:t>. </a:t>
            </a:r>
            <a:r>
              <a:rPr lang="x-none" sz="2800"/>
              <a:t>A few of these could be used to automatically log on to a computer or device as soon as you sit down, </a:t>
            </a:r>
            <a:r>
              <a:rPr lang="en-US" sz="2800" dirty="0" smtClean="0"/>
              <a:t>with further implications such as an  </a:t>
            </a:r>
            <a:r>
              <a:rPr lang="x-none" sz="2800" smtClean="0"/>
              <a:t>automatic </a:t>
            </a:r>
            <a:r>
              <a:rPr lang="en-US" sz="2800" dirty="0" smtClean="0"/>
              <a:t>ignition in a vehicle when the owner sits in the driver seat</a:t>
            </a:r>
            <a:r>
              <a:rPr lang="x-none" sz="2800" smtClean="0"/>
              <a:t>.</a:t>
            </a:r>
            <a:endParaRPr lang="x-none" sz="2800"/>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p:nvPr/>
        </p:nvSpPr>
        <p:spPr>
          <a:xfrm>
            <a:off x="2643251" y="1335150"/>
            <a:ext cx="3809999" cy="5029199"/>
          </a:xfrm>
          <a:prstGeom prst="rect">
            <a:avLst/>
          </a:prstGeom>
          <a:solidFill>
            <a:srgbClr val="93B3D7"/>
          </a:solidFill>
          <a:ln w="25400" cap="flat">
            <a:solidFill>
              <a:srgbClr val="395E8A"/>
            </a:solidFill>
            <a:prstDash val="solid"/>
            <a:round/>
            <a:headEnd type="none" w="med" len="med"/>
            <a:tailEnd type="none" w="med" len="med"/>
          </a:ln>
        </p:spPr>
        <p:txBody>
          <a:bodyPr lIns="91425" tIns="45700" rIns="91425" bIns="45700" anchor="ctr" anchorCtr="0">
            <a:spAutoFit/>
          </a:bodyPr>
          <a:lstStyle/>
          <a:p>
            <a:endParaRPr/>
          </a:p>
        </p:txBody>
      </p:sp>
      <p:sp>
        <p:nvSpPr>
          <p:cNvPr id="115" name="Shape 115"/>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spAutoFit/>
          </a:bodyPr>
          <a:lstStyle/>
          <a:p>
            <a:pPr marL="0" marR="0" lvl="0" indent="0" algn="l" rtl="0">
              <a:spcBef>
                <a:spcPts val="0"/>
              </a:spcBef>
              <a:buClr>
                <a:srgbClr val="17365D"/>
              </a:buClr>
              <a:buSzPct val="25000"/>
              <a:buFont typeface="Calibri"/>
              <a:buNone/>
            </a:pPr>
            <a:r>
              <a:rPr lang="x-none" sz="4400" b="0" i="0" u="none" strike="noStrike" cap="none" baseline="0">
                <a:solidFill>
                  <a:srgbClr val="17365D"/>
                </a:solidFill>
                <a:latin typeface="Calibri"/>
                <a:ea typeface="Calibri"/>
                <a:cs typeface="Calibri"/>
                <a:sym typeface="Calibri"/>
              </a:rPr>
              <a:t>Product box</a:t>
            </a:r>
          </a:p>
        </p:txBody>
      </p:sp>
      <p:sp>
        <p:nvSpPr>
          <p:cNvPr id="116" name="Shape 116"/>
          <p:cNvSpPr txBox="1"/>
          <p:nvPr/>
        </p:nvSpPr>
        <p:spPr>
          <a:xfrm>
            <a:off x="3295268" y="1617005"/>
            <a:ext cx="2599500" cy="523200"/>
          </a:xfrm>
          <a:prstGeom prst="rect">
            <a:avLst/>
          </a:prstGeom>
          <a:noFill/>
          <a:ln>
            <a:noFill/>
          </a:ln>
        </p:spPr>
        <p:txBody>
          <a:bodyPr lIns="91425" tIns="45700" rIns="91425" bIns="45700" anchor="t" anchorCtr="0">
            <a:spAutoFit/>
          </a:bodyPr>
          <a:lstStyle/>
          <a:p>
            <a:pPr marL="0" marR="0" lvl="0" indent="0" algn="ctr" rtl="0">
              <a:buSzPct val="25000"/>
              <a:buNone/>
            </a:pPr>
            <a:r>
              <a:rPr lang="x-none" sz="2800">
                <a:solidFill>
                  <a:schemeClr val="dk1"/>
                </a:solidFill>
                <a:latin typeface="Calibri"/>
                <a:ea typeface="Calibri"/>
                <a:cs typeface="Calibri"/>
                <a:sym typeface="Calibri"/>
              </a:rPr>
              <a:t>Polhemus Smart   Chair</a:t>
            </a:r>
          </a:p>
        </p:txBody>
      </p:sp>
      <p:sp>
        <p:nvSpPr>
          <p:cNvPr id="117" name="Shape 117"/>
          <p:cNvSpPr txBox="1"/>
          <p:nvPr/>
        </p:nvSpPr>
        <p:spPr>
          <a:xfrm>
            <a:off x="3060968" y="4546505"/>
            <a:ext cx="3068099" cy="523200"/>
          </a:xfrm>
          <a:prstGeom prst="rect">
            <a:avLst/>
          </a:prstGeom>
          <a:noFill/>
          <a:ln>
            <a:noFill/>
          </a:ln>
        </p:spPr>
        <p:txBody>
          <a:bodyPr lIns="91425" tIns="45700" rIns="91425" bIns="45700" anchor="t" anchorCtr="0">
            <a:spAutoFit/>
          </a:bodyPr>
          <a:lstStyle/>
          <a:p>
            <a:pPr marL="0" marR="0" lvl="0" indent="0" algn="ctr" rtl="0">
              <a:buSzPct val="25000"/>
              <a:buNone/>
            </a:pPr>
            <a:r>
              <a:rPr lang="x-none" sz="2400">
                <a:solidFill>
                  <a:schemeClr val="dk1"/>
                </a:solidFill>
                <a:latin typeface="Calibri"/>
                <a:ea typeface="Calibri"/>
                <a:cs typeface="Calibri"/>
                <a:sym typeface="Calibri"/>
              </a:rPr>
              <a:t>Cause everyone sits differently</a:t>
            </a:r>
          </a:p>
        </p:txBody>
      </p:sp>
      <p:sp>
        <p:nvSpPr>
          <p:cNvPr id="118" name="Shape 118"/>
          <p:cNvSpPr txBox="1"/>
          <p:nvPr/>
        </p:nvSpPr>
        <p:spPr>
          <a:xfrm>
            <a:off x="3572051" y="5368405"/>
            <a:ext cx="3490799" cy="523200"/>
          </a:xfrm>
          <a:prstGeom prst="rect">
            <a:avLst/>
          </a:prstGeom>
          <a:noFill/>
          <a:ln>
            <a:noFill/>
          </a:ln>
        </p:spPr>
        <p:txBody>
          <a:bodyPr lIns="91425" tIns="45700" rIns="91425" bIns="45700" anchor="t" anchorCtr="0">
            <a:spAutoFit/>
          </a:bodyPr>
          <a:lstStyle/>
          <a:p>
            <a:pPr marL="0" marR="0" lvl="0" indent="0" rtl="0">
              <a:buSzPct val="25000"/>
              <a:buNone/>
            </a:pPr>
            <a:r>
              <a:rPr lang="x-none">
                <a:solidFill>
                  <a:schemeClr val="dk1"/>
                </a:solidFill>
                <a:latin typeface="Calibri"/>
                <a:ea typeface="Calibri"/>
                <a:cs typeface="Calibri"/>
                <a:sym typeface="Calibri"/>
              </a:rPr>
              <a:t>1. No more passwords!</a:t>
            </a:r>
          </a:p>
          <a:p>
            <a:pPr marL="0" marR="0" lvl="0" indent="0" rtl="0">
              <a:buSzPct val="25000"/>
              <a:buNone/>
            </a:pPr>
            <a:r>
              <a:rPr lang="x-none">
                <a:solidFill>
                  <a:schemeClr val="dk1"/>
                </a:solidFill>
                <a:latin typeface="Calibri"/>
                <a:ea typeface="Calibri"/>
                <a:cs typeface="Calibri"/>
                <a:sym typeface="Calibri"/>
              </a:rPr>
              <a:t>2. Keys are so 2000</a:t>
            </a:r>
          </a:p>
          <a:p>
            <a:pPr marL="0" marR="0" lvl="0" indent="0" rtl="0">
              <a:buSzPct val="25000"/>
              <a:buNone/>
            </a:pPr>
            <a:r>
              <a:rPr lang="x-none">
                <a:solidFill>
                  <a:schemeClr val="dk1"/>
                </a:solidFill>
                <a:latin typeface="Calibri"/>
                <a:ea typeface="Calibri"/>
                <a:cs typeface="Calibri"/>
                <a:sym typeface="Calibri"/>
              </a:rPr>
              <a:t>3. Just because!</a:t>
            </a:r>
          </a:p>
          <a:p>
            <a:endParaRPr lang="x-none">
              <a:solidFill>
                <a:schemeClr val="dk1"/>
              </a:solidFill>
              <a:latin typeface="Calibri"/>
              <a:ea typeface="Calibri"/>
              <a:cs typeface="Calibri"/>
              <a:sym typeface="Calibri"/>
            </a:endParaRPr>
          </a:p>
        </p:txBody>
      </p:sp>
      <p:sp>
        <p:nvSpPr>
          <p:cNvPr id="119" name="Shape 119"/>
          <p:cNvSpPr/>
          <p:nvPr/>
        </p:nvSpPr>
        <p:spPr>
          <a:xfrm>
            <a:off x="3672095" y="2579450"/>
            <a:ext cx="1904711" cy="1890854"/>
          </a:xfrm>
          <a:prstGeom prst="rect">
            <a:avLst/>
          </a:prstGeom>
          <a:blipFill>
            <a:blip r:embed="rId3"/>
            <a:stretch>
              <a:fillRect/>
            </a:stretch>
          </a:blipFill>
          <a:ln>
            <a:noFill/>
          </a:ln>
        </p:spPr>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p:nvPr/>
        </p:nvSpPr>
        <p:spPr>
          <a:xfrm>
            <a:off x="7696200" y="6096000"/>
            <a:ext cx="1371599" cy="685799"/>
          </a:xfrm>
          <a:prstGeom prst="rect">
            <a:avLst/>
          </a:prstGeom>
          <a:solidFill>
            <a:schemeClr val="lt1"/>
          </a:solidFill>
          <a:ln w="9525" cap="flat">
            <a:solidFill>
              <a:schemeClr val="lt1"/>
            </a:solidFill>
            <a:prstDash val="solid"/>
            <a:round/>
            <a:headEnd type="none" w="med" len="med"/>
            <a:tailEnd type="none" w="med" len="med"/>
          </a:ln>
        </p:spPr>
        <p:txBody>
          <a:bodyPr lIns="91425" tIns="45700" rIns="91425" bIns="45700" anchor="ctr" anchorCtr="0">
            <a:spAutoFit/>
          </a:bodyPr>
          <a:lstStyle/>
          <a:p>
            <a:endParaRPr/>
          </a:p>
        </p:txBody>
      </p:sp>
      <p:sp>
        <p:nvSpPr>
          <p:cNvPr id="126" name="Shape 126"/>
          <p:cNvSpPr/>
          <p:nvPr/>
        </p:nvSpPr>
        <p:spPr>
          <a:xfrm>
            <a:off x="76200" y="5867400"/>
            <a:ext cx="1371599" cy="914400"/>
          </a:xfrm>
          <a:prstGeom prst="rect">
            <a:avLst/>
          </a:prstGeom>
          <a:solidFill>
            <a:schemeClr val="lt1"/>
          </a:solidFill>
          <a:ln w="9525" cap="flat">
            <a:solidFill>
              <a:schemeClr val="lt1"/>
            </a:solidFill>
            <a:prstDash val="solid"/>
            <a:round/>
            <a:headEnd type="none" w="med" len="med"/>
            <a:tailEnd type="none" w="med" len="med"/>
          </a:ln>
        </p:spPr>
        <p:txBody>
          <a:bodyPr lIns="91425" tIns="45700" rIns="91425" bIns="45700" anchor="ctr" anchorCtr="0">
            <a:spAutoFit/>
          </a:bodyPr>
          <a:lstStyle/>
          <a:p>
            <a:endParaRPr/>
          </a:p>
        </p:txBody>
      </p:sp>
      <p:sp>
        <p:nvSpPr>
          <p:cNvPr id="127" name="Shape 127"/>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spAutoFit/>
          </a:bodyPr>
          <a:lstStyle/>
          <a:p>
            <a:pPr marL="0" marR="0" lvl="0" indent="0" algn="l" rtl="0">
              <a:spcBef>
                <a:spcPts val="0"/>
              </a:spcBef>
              <a:buClr>
                <a:srgbClr val="17365D"/>
              </a:buClr>
              <a:buSzPct val="25000"/>
              <a:buFont typeface="Calibri"/>
              <a:buNone/>
            </a:pPr>
            <a:r>
              <a:rPr lang="x-none" sz="4400" b="0" i="0" u="none" strike="noStrike" cap="none" baseline="0">
                <a:solidFill>
                  <a:srgbClr val="17365D"/>
                </a:solidFill>
                <a:latin typeface="Calibri"/>
                <a:ea typeface="Calibri"/>
                <a:cs typeface="Calibri"/>
                <a:sym typeface="Calibri"/>
              </a:rPr>
              <a:t>The NOT list</a:t>
            </a:r>
          </a:p>
        </p:txBody>
      </p:sp>
      <p:graphicFrame>
        <p:nvGraphicFramePr>
          <p:cNvPr id="128" name="Shape 128"/>
          <p:cNvGraphicFramePr/>
          <p:nvPr>
            <p:extLst>
              <p:ext uri="{D42A27DB-BD31-4B8C-83A1-F6EECF244321}">
                <p14:modId xmlns:p14="http://schemas.microsoft.com/office/powerpoint/2010/main" val="3300518793"/>
              </p:ext>
            </p:extLst>
          </p:nvPr>
        </p:nvGraphicFramePr>
        <p:xfrm>
          <a:off x="381000" y="1397000"/>
          <a:ext cx="8458200" cy="2956390"/>
        </p:xfrm>
        <a:graphic>
          <a:graphicData uri="http://schemas.openxmlformats.org/drawingml/2006/table">
            <a:tbl>
              <a:tblPr firstRow="1" bandRow="1">
                <a:noFill/>
                <a:tableStyleId>{09128984-C2AA-464D-86EB-F29F35D24AB2}</a:tableStyleId>
              </a:tblPr>
              <a:tblGrid>
                <a:gridCol w="4229100"/>
                <a:gridCol w="4229100"/>
              </a:tblGrid>
              <a:tr h="370850">
                <a:tc>
                  <a:txBody>
                    <a:bodyPr/>
                    <a:lstStyle/>
                    <a:p>
                      <a:pPr lvl="0" algn="ctr" rtl="0">
                        <a:buSzPct val="25000"/>
                        <a:buNone/>
                      </a:pPr>
                      <a:r>
                        <a:rPr lang="x-none" sz="3200"/>
                        <a:t>IN</a:t>
                      </a:r>
                    </a:p>
                  </a:txBody>
                  <a:tcPr marL="91450" marR="91450" marT="45725" marB="45725"/>
                </a:tc>
                <a:tc>
                  <a:txBody>
                    <a:bodyPr/>
                    <a:lstStyle/>
                    <a:p>
                      <a:pPr lvl="0" algn="ctr" rtl="0">
                        <a:buSzPct val="25000"/>
                        <a:buNone/>
                      </a:pPr>
                      <a:r>
                        <a:rPr lang="x-none" sz="2800"/>
                        <a:t>OUT</a:t>
                      </a:r>
                    </a:p>
                  </a:txBody>
                  <a:tcPr marL="91450" marR="91450" marT="45725" marB="45725"/>
                </a:tc>
              </a:tr>
              <a:tr h="370850">
                <a:tc>
                  <a:txBody>
                    <a:bodyPr/>
                    <a:lstStyle/>
                    <a:p>
                      <a:pPr>
                        <a:buNone/>
                      </a:pPr>
                      <a:r>
                        <a:rPr lang="x-none"/>
                        <a:t>Design</a:t>
                      </a:r>
                    </a:p>
                  </a:txBody>
                  <a:tcPr marL="91425" marR="91425" marT="91425" marB="91425"/>
                </a:tc>
                <a:tc>
                  <a:txBody>
                    <a:bodyPr/>
                    <a:lstStyle/>
                    <a:p>
                      <a:pPr>
                        <a:buNone/>
                      </a:pPr>
                      <a:r>
                        <a:rPr lang="en-US" dirty="0" smtClean="0"/>
                        <a:t>100% accuracy with every single user</a:t>
                      </a:r>
                      <a:endParaRPr lang="x-none"/>
                    </a:p>
                  </a:txBody>
                  <a:tcPr marL="91425" marR="91425" marT="91425" marB="91425"/>
                </a:tc>
              </a:tr>
              <a:tr h="370850">
                <a:tc>
                  <a:txBody>
                    <a:bodyPr/>
                    <a:lstStyle/>
                    <a:p>
                      <a:pPr>
                        <a:buNone/>
                      </a:pPr>
                      <a:r>
                        <a:rPr lang="x-none"/>
                        <a:t>Algorithm</a:t>
                      </a:r>
                    </a:p>
                  </a:txBody>
                  <a:tcPr marL="91425" marR="91425" marT="91425" marB="91425"/>
                </a:tc>
                <a:tc>
                  <a:txBody>
                    <a:bodyPr/>
                    <a:lstStyle/>
                    <a:p>
                      <a:endParaRPr/>
                    </a:p>
                  </a:txBody>
                  <a:tcPr marL="91425" marR="91425" marT="91425" marB="91425"/>
                </a:tc>
              </a:tr>
              <a:tr h="370850">
                <a:tc>
                  <a:txBody>
                    <a:bodyPr/>
                    <a:lstStyle/>
                    <a:p>
                      <a:pPr lvl="0" rtl="0">
                        <a:buNone/>
                      </a:pPr>
                      <a:r>
                        <a:rPr lang="x-none"/>
                        <a:t>A chair that fits our needs</a:t>
                      </a:r>
                    </a:p>
                  </a:txBody>
                  <a:tcPr marL="91425" marR="91425" marT="91425" marB="91425"/>
                </a:tc>
                <a:tc>
                  <a:txBody>
                    <a:bodyPr/>
                    <a:lstStyle/>
                    <a:p>
                      <a:endParaRPr/>
                    </a:p>
                  </a:txBody>
                  <a:tcPr marL="91425" marR="91425" marT="91425" marB="91425"/>
                </a:tc>
              </a:tr>
              <a:tr h="370850">
                <a:tc>
                  <a:txBody>
                    <a:bodyPr/>
                    <a:lstStyle/>
                    <a:p>
                      <a:pPr>
                        <a:buNone/>
                      </a:pPr>
                      <a:r>
                        <a:rPr lang="x-none"/>
                        <a:t>Saving and retrieving Collected Data</a:t>
                      </a:r>
                    </a:p>
                  </a:txBody>
                  <a:tcPr marL="91425" marR="91425" marT="91425" marB="91425"/>
                </a:tc>
                <a:tc>
                  <a:txBody>
                    <a:bodyPr/>
                    <a:lstStyle/>
                    <a:p>
                      <a:endParaRPr/>
                    </a:p>
                  </a:txBody>
                  <a:tcPr marL="91425" marR="91425" marT="91425" marB="91425"/>
                </a:tc>
              </a:tr>
              <a:tr h="370850">
                <a:tc>
                  <a:txBody>
                    <a:bodyPr/>
                    <a:lstStyle/>
                    <a:p>
                      <a:r>
                        <a:rPr lang="en-US" dirty="0" smtClean="0"/>
                        <a:t>Successful Data Mining technique(s)</a:t>
                      </a:r>
                      <a:endParaRPr dirty="0"/>
                    </a:p>
                  </a:txBody>
                  <a:tcPr marL="91425" marR="91425" marT="91425" marB="91425"/>
                </a:tc>
                <a:tc>
                  <a:txBody>
                    <a:bodyPr/>
                    <a:lstStyle/>
                    <a:p>
                      <a:endParaRPr/>
                    </a:p>
                  </a:txBody>
                  <a:tcPr marL="91425" marR="91425" marT="91425" marB="91425"/>
                </a:tc>
              </a:tr>
              <a:tr h="370850">
                <a:tc>
                  <a:txBody>
                    <a:bodyPr/>
                    <a:lstStyle/>
                    <a:p>
                      <a:r>
                        <a:rPr lang="en-US" dirty="0" smtClean="0"/>
                        <a:t>Prototype</a:t>
                      </a:r>
                      <a:endParaRPr dirty="0"/>
                    </a:p>
                  </a:txBody>
                  <a:tcPr marL="91425" marR="91425" marT="91425" marB="91425"/>
                </a:tc>
                <a:tc>
                  <a:txBody>
                    <a:bodyPr/>
                    <a:lstStyle/>
                    <a:p>
                      <a:endParaRPr dirty="0"/>
                    </a:p>
                  </a:txBody>
                  <a:tcPr marL="91425" marR="91425" marT="91425" marB="91425"/>
                </a:tc>
              </a:tr>
            </a:tbl>
          </a:graphicData>
        </a:graphic>
      </p:graphicFrame>
      <p:graphicFrame>
        <p:nvGraphicFramePr>
          <p:cNvPr id="129" name="Shape 129"/>
          <p:cNvGraphicFramePr/>
          <p:nvPr/>
        </p:nvGraphicFramePr>
        <p:xfrm>
          <a:off x="381000" y="4343400"/>
          <a:ext cx="8458200" cy="2163970"/>
        </p:xfrm>
        <a:graphic>
          <a:graphicData uri="http://schemas.openxmlformats.org/drawingml/2006/table">
            <a:tbl>
              <a:tblPr firstRow="1" bandRow="1">
                <a:noFill/>
                <a:tableStyleId>{E555B924-AACF-4DAD-BAAA-1588F94A9FAB}</a:tableStyleId>
              </a:tblPr>
              <a:tblGrid>
                <a:gridCol w="8458200"/>
              </a:tblGrid>
              <a:tr h="370850">
                <a:tc>
                  <a:txBody>
                    <a:bodyPr/>
                    <a:lstStyle/>
                    <a:p>
                      <a:pPr lvl="0" algn="ctr" rtl="0">
                        <a:buSzPct val="25000"/>
                        <a:buNone/>
                      </a:pPr>
                      <a:r>
                        <a:rPr lang="x-none" sz="3200"/>
                        <a:t>UNRESOLVED</a:t>
                      </a:r>
                    </a:p>
                  </a:txBody>
                  <a:tcPr marL="91450" marR="91450" marT="45725" marB="45725"/>
                </a:tc>
              </a:tr>
              <a:tr h="370850">
                <a:tc>
                  <a:txBody>
                    <a:bodyPr/>
                    <a:lstStyle/>
                    <a:p>
                      <a:pPr>
                        <a:buNone/>
                      </a:pPr>
                      <a:r>
                        <a:rPr lang="x-none"/>
                        <a:t>Actual use for the data collected</a:t>
                      </a:r>
                    </a:p>
                  </a:txBody>
                  <a:tcPr marL="91425" marR="91425" marT="91425" marB="91425"/>
                </a:tc>
              </a:tr>
              <a:tr h="370850">
                <a:tc>
                  <a:txBody>
                    <a:bodyPr/>
                    <a:lstStyle/>
                    <a:p>
                      <a:pPr>
                        <a:buNone/>
                      </a:pPr>
                      <a:r>
                        <a:rPr lang="x-none"/>
                        <a:t>Working final product</a:t>
                      </a:r>
                    </a:p>
                  </a:txBody>
                  <a:tcPr marL="91425" marR="91425" marT="91425" marB="91425"/>
                </a:tc>
              </a:tr>
              <a:tr h="370850">
                <a:tc>
                  <a:txBody>
                    <a:bodyPr/>
                    <a:lstStyle/>
                    <a:p>
                      <a:pPr>
                        <a:buNone/>
                      </a:pPr>
                      <a:r>
                        <a:rPr lang="x-none"/>
                        <a:t>User interface</a:t>
                      </a:r>
                    </a:p>
                  </a:txBody>
                  <a:tcPr marL="91425" marR="91425" marT="91425" marB="91425"/>
                </a:tc>
              </a:tr>
              <a:tr h="370850">
                <a:tc>
                  <a:txBody>
                    <a:bodyPr/>
                    <a:lstStyle/>
                    <a:p>
                      <a:endParaRPr/>
                    </a:p>
                  </a:txBody>
                  <a:tcPr marL="91425" marR="91425" marT="91425" marB="91425"/>
                </a:tc>
              </a:tr>
            </a:tbl>
          </a:graphicData>
        </a:graphic>
      </p:graphicFrame>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spAutoFit/>
          </a:bodyPr>
          <a:lstStyle/>
          <a:p>
            <a:pPr marL="0" marR="0" lvl="0" indent="0" algn="l" rtl="0">
              <a:spcBef>
                <a:spcPts val="0"/>
              </a:spcBef>
              <a:buClr>
                <a:srgbClr val="17365D"/>
              </a:buClr>
              <a:buSzPct val="25000"/>
              <a:buFont typeface="Calibri"/>
              <a:buNone/>
            </a:pPr>
            <a:r>
              <a:rPr lang="x-none" sz="4400" b="0" i="0" u="none" strike="noStrike" cap="none" baseline="0">
                <a:solidFill>
                  <a:srgbClr val="17365D"/>
                </a:solidFill>
                <a:latin typeface="Calibri"/>
                <a:ea typeface="Calibri"/>
                <a:cs typeface="Calibri"/>
                <a:sym typeface="Calibri"/>
              </a:rPr>
              <a:t>Your project community</a:t>
            </a:r>
          </a:p>
        </p:txBody>
      </p:sp>
      <p:sp>
        <p:nvSpPr>
          <p:cNvPr id="136" name="Shape 136"/>
          <p:cNvSpPr/>
          <p:nvPr/>
        </p:nvSpPr>
        <p:spPr>
          <a:xfrm>
            <a:off x="1971606" y="2904900"/>
            <a:ext cx="2271600" cy="431700"/>
          </a:xfrm>
          <a:prstGeom prst="rect">
            <a:avLst/>
          </a:prstGeom>
          <a:noFill/>
          <a:ln>
            <a:noFill/>
          </a:ln>
        </p:spPr>
        <p:txBody>
          <a:bodyPr lIns="38100" tIns="38100" rIns="38100" bIns="38100" anchor="t" anchorCtr="0">
            <a:spAutoFit/>
          </a:bodyPr>
          <a:lstStyle/>
          <a:p>
            <a:pPr marL="0" marR="0" lvl="0" indent="0" rtl="0">
              <a:buSzPct val="25000"/>
              <a:buNone/>
            </a:pPr>
            <a:r>
              <a:rPr lang="x-none" sz="2800">
                <a:solidFill>
                  <a:schemeClr val="dk1"/>
                </a:solidFill>
                <a:latin typeface="Calibri"/>
                <a:ea typeface="Calibri"/>
                <a:cs typeface="Calibri"/>
                <a:sym typeface="Calibri"/>
              </a:rPr>
              <a:t>Josh</a:t>
            </a:r>
          </a:p>
        </p:txBody>
      </p:sp>
      <p:sp>
        <p:nvSpPr>
          <p:cNvPr id="137" name="Shape 137"/>
          <p:cNvSpPr/>
          <p:nvPr/>
        </p:nvSpPr>
        <p:spPr>
          <a:xfrm>
            <a:off x="1420812" y="5588000"/>
            <a:ext cx="5830887" cy="1061829"/>
          </a:xfrm>
          <a:prstGeom prst="rect">
            <a:avLst/>
          </a:prstGeom>
          <a:noFill/>
          <a:ln>
            <a:noFill/>
          </a:ln>
        </p:spPr>
        <p:txBody>
          <a:bodyPr lIns="38100" tIns="38100" rIns="38100" bIns="38100" anchor="t" anchorCtr="0">
            <a:spAutoFit/>
          </a:bodyPr>
          <a:lstStyle/>
          <a:p>
            <a:pPr marL="0" marR="0" lvl="0" indent="0" algn="ctr" rtl="0">
              <a:buSzPct val="25000"/>
              <a:buNone/>
            </a:pPr>
            <a:r>
              <a:rPr lang="x-none" sz="3200">
                <a:solidFill>
                  <a:schemeClr val="dk1"/>
                </a:solidFill>
                <a:latin typeface="Calibri"/>
                <a:ea typeface="Calibri"/>
                <a:cs typeface="Calibri"/>
                <a:sym typeface="Calibri"/>
              </a:rPr>
              <a:t>As far as we know, </a:t>
            </a:r>
            <a:r>
              <a:rPr lang="en-US" sz="3200" dirty="0" smtClean="0">
                <a:solidFill>
                  <a:schemeClr val="dk1"/>
                </a:solidFill>
                <a:latin typeface="Calibri"/>
                <a:ea typeface="Calibri"/>
                <a:cs typeface="Calibri"/>
                <a:sym typeface="Calibri"/>
              </a:rPr>
              <a:t>no one is currently researching this topic</a:t>
            </a:r>
            <a:r>
              <a:rPr lang="x-none" sz="3200" smtClean="0">
                <a:solidFill>
                  <a:schemeClr val="dk1"/>
                </a:solidFill>
                <a:latin typeface="Calibri"/>
                <a:ea typeface="Calibri"/>
                <a:cs typeface="Calibri"/>
                <a:sym typeface="Calibri"/>
              </a:rPr>
              <a:t>.</a:t>
            </a:r>
            <a:endParaRPr lang="x-none" sz="3200">
              <a:solidFill>
                <a:schemeClr val="dk1"/>
              </a:solidFill>
              <a:latin typeface="Calibri"/>
              <a:ea typeface="Calibri"/>
              <a:cs typeface="Calibri"/>
              <a:sym typeface="Calibri"/>
            </a:endParaRPr>
          </a:p>
        </p:txBody>
      </p:sp>
      <p:sp>
        <p:nvSpPr>
          <p:cNvPr id="138" name="Shape 138"/>
          <p:cNvSpPr/>
          <p:nvPr/>
        </p:nvSpPr>
        <p:spPr>
          <a:xfrm>
            <a:off x="6184900" y="1943100"/>
            <a:ext cx="800100" cy="927100"/>
          </a:xfrm>
          <a:prstGeom prst="rect">
            <a:avLst/>
          </a:prstGeom>
          <a:blipFill>
            <a:blip r:embed="rId3"/>
            <a:stretch>
              <a:fillRect/>
            </a:stretch>
          </a:blipFill>
        </p:spPr>
      </p:sp>
      <p:sp>
        <p:nvSpPr>
          <p:cNvPr id="139" name="Shape 139"/>
          <p:cNvSpPr/>
          <p:nvPr/>
        </p:nvSpPr>
        <p:spPr>
          <a:xfrm>
            <a:off x="1968500" y="2019300"/>
            <a:ext cx="800100" cy="927100"/>
          </a:xfrm>
          <a:prstGeom prst="rect">
            <a:avLst/>
          </a:prstGeom>
          <a:blipFill>
            <a:blip r:embed="rId4"/>
            <a:stretch>
              <a:fillRect/>
            </a:stretch>
          </a:blipFill>
        </p:spPr>
      </p:sp>
      <p:sp>
        <p:nvSpPr>
          <p:cNvPr id="140" name="Shape 140"/>
          <p:cNvSpPr/>
          <p:nvPr/>
        </p:nvSpPr>
        <p:spPr>
          <a:xfrm>
            <a:off x="3936206" y="4126275"/>
            <a:ext cx="800100" cy="927100"/>
          </a:xfrm>
          <a:prstGeom prst="rect">
            <a:avLst/>
          </a:prstGeom>
          <a:blipFill>
            <a:blip r:embed="rId5"/>
            <a:stretch>
              <a:fillRect/>
            </a:stretch>
          </a:blipFill>
        </p:spPr>
      </p:sp>
      <p:sp>
        <p:nvSpPr>
          <p:cNvPr id="141" name="Shape 141"/>
          <p:cNvSpPr/>
          <p:nvPr/>
        </p:nvSpPr>
        <p:spPr>
          <a:xfrm>
            <a:off x="3187256" y="3618375"/>
            <a:ext cx="2271600" cy="431700"/>
          </a:xfrm>
          <a:prstGeom prst="rect">
            <a:avLst/>
          </a:prstGeom>
          <a:noFill/>
          <a:ln>
            <a:noFill/>
          </a:ln>
        </p:spPr>
        <p:txBody>
          <a:bodyPr lIns="38100" tIns="38100" rIns="38100" bIns="38100" anchor="t" anchorCtr="0">
            <a:spAutoFit/>
          </a:bodyPr>
          <a:lstStyle/>
          <a:p>
            <a:pPr marL="0" marR="0" lvl="0" indent="0" algn="ctr" rtl="0">
              <a:buSzPct val="25000"/>
              <a:buNone/>
            </a:pPr>
            <a:r>
              <a:rPr lang="x-none" sz="2800">
                <a:solidFill>
                  <a:schemeClr val="dk1"/>
                </a:solidFill>
                <a:latin typeface="Calibri"/>
                <a:ea typeface="Calibri"/>
                <a:cs typeface="Calibri"/>
                <a:sym typeface="Calibri"/>
              </a:rPr>
              <a:t>Robert</a:t>
            </a:r>
          </a:p>
        </p:txBody>
      </p:sp>
      <p:sp>
        <p:nvSpPr>
          <p:cNvPr id="142" name="Shape 142"/>
          <p:cNvSpPr/>
          <p:nvPr/>
        </p:nvSpPr>
        <p:spPr>
          <a:xfrm>
            <a:off x="4660106" y="2811650"/>
            <a:ext cx="2271600" cy="431700"/>
          </a:xfrm>
          <a:prstGeom prst="rect">
            <a:avLst/>
          </a:prstGeom>
          <a:noFill/>
          <a:ln>
            <a:noFill/>
          </a:ln>
        </p:spPr>
        <p:txBody>
          <a:bodyPr lIns="38100" tIns="38100" rIns="38100" bIns="38100" anchor="t" anchorCtr="0">
            <a:spAutoFit/>
          </a:bodyPr>
          <a:lstStyle/>
          <a:p>
            <a:pPr marL="0" marR="0" lvl="0" indent="0" algn="r" rtl="0">
              <a:buSzPct val="25000"/>
              <a:buNone/>
            </a:pPr>
            <a:r>
              <a:rPr lang="x-none" sz="2800">
                <a:solidFill>
                  <a:schemeClr val="dk1"/>
                </a:solidFill>
                <a:latin typeface="Calibri"/>
                <a:ea typeface="Calibri"/>
                <a:cs typeface="Calibri"/>
                <a:sym typeface="Calibri"/>
              </a:rPr>
              <a:t>Chris</a:t>
            </a:r>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7306" y="1644650"/>
            <a:ext cx="57150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581400" y="2499438"/>
            <a:ext cx="1600200" cy="523220"/>
          </a:xfrm>
          <a:prstGeom prst="rect">
            <a:avLst/>
          </a:prstGeom>
          <a:noFill/>
        </p:spPr>
        <p:txBody>
          <a:bodyPr wrap="square" rtlCol="0">
            <a:spAutoFit/>
          </a:bodyPr>
          <a:lstStyle/>
          <a:p>
            <a:pPr algn="ctr"/>
            <a:r>
              <a:rPr lang="en-US" sz="2800" dirty="0" smtClean="0">
                <a:latin typeface="Calibri" pitchFamily="34" charset="0"/>
                <a:cs typeface="Calibri" pitchFamily="34" charset="0"/>
              </a:rPr>
              <a:t>Dr. Mock</a:t>
            </a:r>
            <a:endParaRPr lang="en-US" sz="2800" dirty="0">
              <a:latin typeface="Calibri" pitchFamily="34" charset="0"/>
              <a:cs typeface="Calibri" pitchFamily="34" charset="0"/>
            </a:endParaRP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p:nvPr/>
        </p:nvSpPr>
        <p:spPr>
          <a:xfrm>
            <a:off x="7696200" y="6096000"/>
            <a:ext cx="1371599" cy="685799"/>
          </a:xfrm>
          <a:prstGeom prst="rect">
            <a:avLst/>
          </a:prstGeom>
          <a:solidFill>
            <a:schemeClr val="lt1"/>
          </a:solidFill>
          <a:ln w="9525" cap="flat">
            <a:solidFill>
              <a:schemeClr val="lt1"/>
            </a:solidFill>
            <a:prstDash val="solid"/>
            <a:round/>
            <a:headEnd type="none" w="med" len="med"/>
            <a:tailEnd type="none" w="med" len="med"/>
          </a:ln>
        </p:spPr>
        <p:txBody>
          <a:bodyPr lIns="91425" tIns="45700" rIns="91425" bIns="45700" anchor="ctr" anchorCtr="0">
            <a:spAutoFit/>
          </a:bodyPr>
          <a:lstStyle/>
          <a:p>
            <a:endParaRPr/>
          </a:p>
        </p:txBody>
      </p:sp>
      <p:sp>
        <p:nvSpPr>
          <p:cNvPr id="149" name="Shape 149"/>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spAutoFit/>
          </a:bodyPr>
          <a:lstStyle/>
          <a:p>
            <a:pPr marL="0" marR="0" lvl="0" indent="0" algn="l" rtl="0">
              <a:spcBef>
                <a:spcPts val="0"/>
              </a:spcBef>
              <a:buClr>
                <a:srgbClr val="17365D"/>
              </a:buClr>
              <a:buSzPct val="25000"/>
              <a:buFont typeface="Calibri"/>
              <a:buNone/>
            </a:pPr>
            <a:r>
              <a:rPr lang="x-none" sz="4400" b="0" i="0" u="none" strike="noStrike" cap="none" baseline="0">
                <a:solidFill>
                  <a:srgbClr val="17365D"/>
                </a:solidFill>
                <a:latin typeface="Calibri"/>
                <a:ea typeface="Calibri"/>
                <a:cs typeface="Calibri"/>
                <a:sym typeface="Calibri"/>
              </a:rPr>
              <a:t>Technical solution</a:t>
            </a:r>
          </a:p>
        </p:txBody>
      </p:sp>
      <p:graphicFrame>
        <p:nvGraphicFramePr>
          <p:cNvPr id="2" name="Table 1"/>
          <p:cNvGraphicFramePr>
            <a:graphicFrameLocks noGrp="1"/>
          </p:cNvGraphicFramePr>
          <p:nvPr>
            <p:extLst>
              <p:ext uri="{D42A27DB-BD31-4B8C-83A1-F6EECF244321}">
                <p14:modId xmlns:p14="http://schemas.microsoft.com/office/powerpoint/2010/main" val="814839788"/>
              </p:ext>
            </p:extLst>
          </p:nvPr>
        </p:nvGraphicFramePr>
        <p:xfrm>
          <a:off x="685800" y="2971800"/>
          <a:ext cx="6096000" cy="1483360"/>
        </p:xfrm>
        <a:graphic>
          <a:graphicData uri="http://schemas.openxmlformats.org/drawingml/2006/table">
            <a:tbl>
              <a:tblPr firstRow="1" bandRow="1">
                <a:tableStyleId>{09128984-C2AA-464D-86EB-F29F35D24AB2}</a:tableStyleId>
              </a:tblPr>
              <a:tblGrid>
                <a:gridCol w="3048000"/>
                <a:gridCol w="3048000"/>
              </a:tblGrid>
              <a:tr h="370840">
                <a:tc gridSpan="2">
                  <a:txBody>
                    <a:bodyPr/>
                    <a:lstStyle/>
                    <a:p>
                      <a:r>
                        <a:rPr lang="en-US" dirty="0" smtClean="0"/>
                        <a:t>Danger</a:t>
                      </a:r>
                      <a:endParaRPr lang="en-US" dirty="0"/>
                    </a:p>
                  </a:txBody>
                  <a:tcPr/>
                </a:tc>
                <a:tc hMerge="1">
                  <a:txBody>
                    <a:bodyPr/>
                    <a:lstStyle/>
                    <a:p>
                      <a:endParaRPr lang="en-US" dirty="0"/>
                    </a:p>
                  </a:txBody>
                  <a:tcPr/>
                </a:tc>
              </a:tr>
              <a:tr h="370840">
                <a:tc>
                  <a:txBody>
                    <a:bodyPr/>
                    <a:lstStyle/>
                    <a:p>
                      <a:r>
                        <a:rPr lang="en-US" smtClean="0"/>
                        <a:t>Use for</a:t>
                      </a:r>
                      <a:r>
                        <a:rPr lang="en-US" baseline="0" smtClean="0"/>
                        <a:t> the collected data</a:t>
                      </a:r>
                      <a:endParaRPr lang="en-US"/>
                    </a:p>
                  </a:txBody>
                  <a:tcPr/>
                </a:tc>
                <a:tc>
                  <a:txBody>
                    <a:bodyPr/>
                    <a:lstStyle/>
                    <a:p>
                      <a:r>
                        <a:rPr lang="en-US" dirty="0" smtClean="0"/>
                        <a:t>User interface</a:t>
                      </a:r>
                      <a:endParaRPr lang="en-US" dirty="0"/>
                    </a:p>
                  </a:txBody>
                  <a:tcPr/>
                </a:tc>
              </a:tr>
              <a:tr h="370840">
                <a:tc>
                  <a:txBody>
                    <a:bodyPr/>
                    <a:lstStyle/>
                    <a:p>
                      <a:r>
                        <a:rPr lang="en-US" dirty="0" smtClean="0"/>
                        <a:t>Working product</a:t>
                      </a:r>
                      <a:endParaRPr lang="en-US" dirty="0"/>
                    </a:p>
                  </a:txBody>
                  <a:tcPr/>
                </a:tc>
                <a:tc>
                  <a:txBody>
                    <a:bodyPr/>
                    <a:lstStyle/>
                    <a:p>
                      <a:endParaRPr lang="en-US"/>
                    </a:p>
                  </a:txBody>
                  <a:tcPr/>
                </a:tc>
              </a:tr>
              <a:tr h="370840">
                <a:tc>
                  <a:txBody>
                    <a:bodyPr/>
                    <a:lstStyle/>
                    <a:p>
                      <a:endParaRPr lang="en-US" dirty="0"/>
                    </a:p>
                  </a:txBody>
                  <a:tcPr/>
                </a:tc>
                <a:tc>
                  <a:txBody>
                    <a:bodyPr/>
                    <a:lstStyle/>
                    <a:p>
                      <a:endParaRPr lang="en-US"/>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426693101"/>
              </p:ext>
            </p:extLst>
          </p:nvPr>
        </p:nvGraphicFramePr>
        <p:xfrm>
          <a:off x="685800" y="4800600"/>
          <a:ext cx="6096000" cy="1483360"/>
        </p:xfrm>
        <a:graphic>
          <a:graphicData uri="http://schemas.openxmlformats.org/drawingml/2006/table">
            <a:tbl>
              <a:tblPr firstRow="1" bandRow="1">
                <a:tableStyleId>{09128984-C2AA-464D-86EB-F29F35D24AB2}</a:tableStyleId>
              </a:tblPr>
              <a:tblGrid>
                <a:gridCol w="3048000"/>
                <a:gridCol w="3048000"/>
              </a:tblGrid>
              <a:tr h="370840">
                <a:tc gridSpan="2">
                  <a:txBody>
                    <a:bodyPr/>
                    <a:lstStyle/>
                    <a:p>
                      <a:r>
                        <a:rPr lang="en-US" dirty="0" smtClean="0"/>
                        <a:t>Out of Scope</a:t>
                      </a:r>
                      <a:endParaRPr lang="en-US" dirty="0"/>
                    </a:p>
                  </a:txBody>
                  <a:tcPr/>
                </a:tc>
                <a:tc hMerge="1">
                  <a:txBody>
                    <a:bodyPr/>
                    <a:lstStyle/>
                    <a:p>
                      <a:endParaRPr lang="en-US" dirty="0"/>
                    </a:p>
                  </a:txBody>
                  <a:tcPr/>
                </a:tc>
              </a:tr>
              <a:tr h="370840">
                <a:tc>
                  <a:txBody>
                    <a:bodyPr/>
                    <a:lstStyle/>
                    <a:p>
                      <a:r>
                        <a:rPr lang="en-US" dirty="0" smtClean="0"/>
                        <a:t>100% accurate</a:t>
                      </a:r>
                      <a:r>
                        <a:rPr lang="en-US" baseline="0" dirty="0" smtClean="0"/>
                        <a:t> Authentication</a:t>
                      </a:r>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633346665"/>
              </p:ext>
            </p:extLst>
          </p:nvPr>
        </p:nvGraphicFramePr>
        <p:xfrm>
          <a:off x="685800" y="1524000"/>
          <a:ext cx="6096000" cy="1112520"/>
        </p:xfrm>
        <a:graphic>
          <a:graphicData uri="http://schemas.openxmlformats.org/drawingml/2006/table">
            <a:tbl>
              <a:tblPr firstRow="1" bandRow="1">
                <a:tableStyleId>{09128984-C2AA-464D-86EB-F29F35D24AB2}</a:tableStyleId>
              </a:tblPr>
              <a:tblGrid>
                <a:gridCol w="3048000"/>
                <a:gridCol w="3048000"/>
              </a:tblGrid>
              <a:tr h="370840">
                <a:tc gridSpan="2">
                  <a:txBody>
                    <a:bodyPr/>
                    <a:lstStyle/>
                    <a:p>
                      <a:r>
                        <a:rPr lang="en-US" dirty="0" smtClean="0"/>
                        <a:t>Technology</a:t>
                      </a:r>
                      <a:endParaRPr lang="en-US" dirty="0"/>
                    </a:p>
                  </a:txBody>
                  <a:tcPr/>
                </a:tc>
                <a:tc hMerge="1">
                  <a:txBody>
                    <a:bodyPr/>
                    <a:lstStyle/>
                    <a:p>
                      <a:endParaRPr lang="en-US" dirty="0"/>
                    </a:p>
                  </a:txBody>
                  <a:tcPr/>
                </a:tc>
              </a:tr>
              <a:tr h="370840">
                <a:tc>
                  <a:txBody>
                    <a:bodyPr/>
                    <a:lstStyle/>
                    <a:p>
                      <a:r>
                        <a:rPr lang="en-US" dirty="0" smtClean="0"/>
                        <a:t>C/C++</a:t>
                      </a:r>
                      <a:endParaRPr lang="en-US" dirty="0"/>
                    </a:p>
                  </a:txBody>
                  <a:tcPr/>
                </a:tc>
                <a:tc>
                  <a:txBody>
                    <a:bodyPr/>
                    <a:lstStyle/>
                    <a:p>
                      <a:r>
                        <a:rPr lang="en-US" dirty="0" err="1" smtClean="0"/>
                        <a:t>Polhemus</a:t>
                      </a:r>
                      <a:r>
                        <a:rPr lang="en-US" dirty="0" smtClean="0"/>
                        <a:t> G4</a:t>
                      </a:r>
                      <a:endParaRPr lang="en-US" dirty="0"/>
                    </a:p>
                  </a:txBody>
                  <a:tcPr/>
                </a:tc>
              </a:tr>
              <a:tr h="370840">
                <a:tc>
                  <a:txBody>
                    <a:bodyPr/>
                    <a:lstStyle/>
                    <a:p>
                      <a:r>
                        <a:rPr lang="en-US" dirty="0" smtClean="0"/>
                        <a:t>Computer</a:t>
                      </a:r>
                      <a:endParaRPr lang="en-US" dirty="0"/>
                    </a:p>
                  </a:txBody>
                  <a:tcPr/>
                </a:tc>
                <a:tc>
                  <a:txBody>
                    <a:bodyPr/>
                    <a:lstStyle/>
                    <a:p>
                      <a:endParaRPr lang="en-US" dirty="0"/>
                    </a:p>
                  </a:txBody>
                  <a:tcPr/>
                </a:tc>
              </a:tr>
            </a:tbl>
          </a:graphicData>
        </a:graphic>
      </p:graphicFrame>
      <p:sp>
        <p:nvSpPr>
          <p:cNvPr id="155" name="Shape 155"/>
          <p:cNvSpPr/>
          <p:nvPr/>
        </p:nvSpPr>
        <p:spPr>
          <a:xfrm>
            <a:off x="5867400" y="2743200"/>
            <a:ext cx="1174303" cy="825500"/>
          </a:xfrm>
          <a:prstGeom prst="rect">
            <a:avLst/>
          </a:prstGeom>
          <a:blipFill>
            <a:blip r:embed="rId3"/>
            <a:stretch>
              <a:fillRect/>
            </a:stretch>
          </a:blipFill>
        </p:spPr>
      </p:sp>
      <p:sp>
        <p:nvSpPr>
          <p:cNvPr id="156" name="Shape 156"/>
          <p:cNvSpPr/>
          <p:nvPr/>
        </p:nvSpPr>
        <p:spPr>
          <a:xfrm>
            <a:off x="6022751" y="4648200"/>
            <a:ext cx="863599" cy="688071"/>
          </a:xfrm>
          <a:prstGeom prst="rect">
            <a:avLst/>
          </a:prstGeom>
          <a:blipFill>
            <a:blip r:embed="rId4"/>
            <a:stretch>
              <a:fillRect/>
            </a:stretch>
          </a:blipFill>
        </p:spPr>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spAutoFit/>
          </a:bodyPr>
          <a:lstStyle/>
          <a:p>
            <a:pPr marL="0" marR="0" lvl="0" indent="0" algn="l" rtl="0">
              <a:spcBef>
                <a:spcPts val="0"/>
              </a:spcBef>
              <a:buClr>
                <a:srgbClr val="17365D"/>
              </a:buClr>
              <a:buSzPct val="25000"/>
              <a:buFont typeface="Calibri"/>
              <a:buNone/>
            </a:pPr>
            <a:r>
              <a:rPr lang="x-none" sz="4400" b="0" i="0" u="none" strike="noStrike" cap="none" baseline="0">
                <a:solidFill>
                  <a:srgbClr val="17365D"/>
                </a:solidFill>
                <a:latin typeface="Calibri"/>
                <a:ea typeface="Calibri"/>
                <a:cs typeface="Calibri"/>
                <a:sym typeface="Calibri"/>
              </a:rPr>
              <a:t>What keeps us up at night</a:t>
            </a:r>
          </a:p>
        </p:txBody>
      </p:sp>
      <p:sp>
        <p:nvSpPr>
          <p:cNvPr id="167" name="Shape 167"/>
          <p:cNvSpPr txBox="1">
            <a:spLocks noGrp="1"/>
          </p:cNvSpPr>
          <p:nvPr>
            <p:ph type="body" idx="1"/>
          </p:nvPr>
        </p:nvSpPr>
        <p:spPr>
          <a:xfrm>
            <a:off x="457200" y="1600200"/>
            <a:ext cx="8229600" cy="3277780"/>
          </a:xfrm>
          <a:prstGeom prst="rect">
            <a:avLst/>
          </a:prstGeom>
          <a:noFill/>
          <a:ln>
            <a:noFill/>
          </a:ln>
        </p:spPr>
        <p:txBody>
          <a:bodyPr lIns="91425" tIns="45700" rIns="91425" bIns="45700" anchor="t" anchorCtr="0">
            <a:spAutoFit/>
          </a:bodyPr>
          <a:lstStyle/>
          <a:p>
            <a:pPr marL="342900" marR="0" lvl="0" indent="-342900" algn="l" rtl="0">
              <a:spcBef>
                <a:spcPts val="640"/>
              </a:spcBef>
              <a:buClr>
                <a:schemeClr val="dk1"/>
              </a:buClr>
              <a:buSzPct val="98958"/>
              <a:buFont typeface="Arial"/>
              <a:buChar char="•"/>
            </a:pPr>
            <a:r>
              <a:rPr lang="en-US" dirty="0" smtClean="0"/>
              <a:t>Not having access to the </a:t>
            </a:r>
            <a:r>
              <a:rPr lang="en-US" dirty="0" err="1" smtClean="0"/>
              <a:t>Polhemus</a:t>
            </a:r>
            <a:r>
              <a:rPr lang="en-US" dirty="0" smtClean="0"/>
              <a:t> G4</a:t>
            </a:r>
            <a:endParaRPr lang="x-none"/>
          </a:p>
          <a:p>
            <a:pPr marL="342900" marR="0" lvl="0" indent="-342900" algn="l" rtl="0">
              <a:spcBef>
                <a:spcPts val="640"/>
              </a:spcBef>
              <a:buClr>
                <a:schemeClr val="dk1"/>
              </a:buClr>
              <a:buSzPct val="98958"/>
              <a:buFont typeface="Arial"/>
              <a:buChar char="•"/>
            </a:pPr>
            <a:r>
              <a:rPr lang="en-US" dirty="0" smtClean="0"/>
              <a:t>No experience with the </a:t>
            </a:r>
            <a:r>
              <a:rPr lang="en-US" dirty="0" err="1" smtClean="0"/>
              <a:t>Polhemus</a:t>
            </a:r>
            <a:r>
              <a:rPr lang="en-US" dirty="0" smtClean="0"/>
              <a:t> G4</a:t>
            </a:r>
            <a:endParaRPr lang="x-none"/>
          </a:p>
          <a:p>
            <a:pPr marL="342900" marR="0" lvl="0" indent="-342900" algn="l" rtl="0">
              <a:spcBef>
                <a:spcPts val="640"/>
              </a:spcBef>
              <a:buClr>
                <a:schemeClr val="dk1"/>
              </a:buClr>
              <a:buSzPct val="98958"/>
              <a:buFont typeface="Arial"/>
              <a:buChar char="•"/>
            </a:pPr>
            <a:r>
              <a:rPr lang="x-none"/>
              <a:t>Because we don't have the device yet, we have less time to work on the project compared to the other </a:t>
            </a:r>
            <a:r>
              <a:rPr lang="x-none" smtClean="0"/>
              <a:t>teams</a:t>
            </a:r>
            <a:endParaRPr lang="x-none"/>
          </a:p>
          <a:p>
            <a:pPr marL="342900" marR="0" lvl="0" indent="-342900" algn="l" rtl="0">
              <a:spcBef>
                <a:spcPts val="640"/>
              </a:spcBef>
              <a:buClr>
                <a:schemeClr val="dk1"/>
              </a:buClr>
              <a:buSzPct val="98958"/>
              <a:buFont typeface="Arial"/>
              <a:buChar char="•"/>
            </a:pPr>
            <a:r>
              <a:rPr lang="x-none"/>
              <a:t>How </a:t>
            </a:r>
            <a:r>
              <a:rPr lang="en-US" dirty="0" smtClean="0"/>
              <a:t>is it going to work</a:t>
            </a:r>
            <a:r>
              <a:rPr lang="x-none" smtClean="0"/>
              <a:t>?</a:t>
            </a:r>
            <a:endParaRPr lang="x-none"/>
          </a:p>
        </p:txBody>
      </p:sp>
      <p:sp>
        <p:nvSpPr>
          <p:cNvPr id="168" name="Shape 168"/>
          <p:cNvSpPr/>
          <p:nvPr/>
        </p:nvSpPr>
        <p:spPr>
          <a:xfrm>
            <a:off x="7696200" y="6096000"/>
            <a:ext cx="1371599" cy="685799"/>
          </a:xfrm>
          <a:prstGeom prst="rect">
            <a:avLst/>
          </a:prstGeom>
          <a:solidFill>
            <a:schemeClr val="lt1"/>
          </a:solidFill>
          <a:ln w="9525" cap="flat">
            <a:solidFill>
              <a:schemeClr val="lt1"/>
            </a:solidFill>
            <a:prstDash val="solid"/>
            <a:round/>
            <a:headEnd type="none" w="med" len="med"/>
            <a:tailEnd type="none" w="med" len="med"/>
          </a:ln>
        </p:spPr>
        <p:txBody>
          <a:bodyPr lIns="91425" tIns="45700" rIns="91425" bIns="45700" anchor="ctr" anchorCtr="0">
            <a:spAutoFit/>
          </a:bodyPr>
          <a:lstStyle/>
          <a:p>
            <a:endParaRPr/>
          </a:p>
        </p:txBody>
      </p:sp>
      <p:sp>
        <p:nvSpPr>
          <p:cNvPr id="169" name="Shape 169"/>
          <p:cNvSpPr/>
          <p:nvPr/>
        </p:nvSpPr>
        <p:spPr>
          <a:xfrm>
            <a:off x="7226300" y="4330700"/>
            <a:ext cx="1206500" cy="2146300"/>
          </a:xfrm>
          <a:prstGeom prst="rect">
            <a:avLst/>
          </a:prstGeom>
          <a:blipFill>
            <a:blip r:embed="rId3"/>
            <a:stretch>
              <a:fillRect/>
            </a:stretch>
          </a:blipFill>
        </p:spPr>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1190</Words>
  <Application>Microsoft Office PowerPoint</Application>
  <PresentationFormat>On-screen Show (4:3)</PresentationFormat>
  <Paragraphs>181</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
      <vt:lpstr>The Agile Inception Deck </vt:lpstr>
      <vt:lpstr>The Smart Chair</vt:lpstr>
      <vt:lpstr>Why are we here?</vt:lpstr>
      <vt:lpstr>The elevator pitch</vt:lpstr>
      <vt:lpstr>Product box</vt:lpstr>
      <vt:lpstr>The NOT list</vt:lpstr>
      <vt:lpstr>Your project community</vt:lpstr>
      <vt:lpstr>Technical solution</vt:lpstr>
      <vt:lpstr>What keeps us up at night</vt:lpstr>
      <vt:lpstr>The A-Team</vt:lpstr>
      <vt:lpstr>How big is this thing?</vt:lpstr>
      <vt:lpstr>Trade-off sliders</vt:lpstr>
      <vt:lpstr>The End of Research</vt:lpstr>
      <vt:lpstr>Learn more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Agile Inception Deck</dc:title>
  <dc:creator>Joshua D Tester</dc:creator>
  <cp:lastModifiedBy>Owner</cp:lastModifiedBy>
  <cp:revision>5</cp:revision>
  <dcterms:modified xsi:type="dcterms:W3CDTF">2012-09-14T20:47:12Z</dcterms:modified>
</cp:coreProperties>
</file>