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5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2.xml" ContentType="application/vnd.openxmlformats-officedocument.presentationml.notesSlide+xml"/>
  <Override PartName="/ppt/charts/chart16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3.xml" ContentType="application/vnd.openxmlformats-officedocument.presentationml.notesSlide+xml"/>
  <Override PartName="/ppt/charts/chart17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8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6.xml" ContentType="application/vnd.openxmlformats-officedocument.presentationml.notesSlide+xml"/>
  <Override PartName="/ppt/charts/chart19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0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21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22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3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38.xml" ContentType="application/vnd.openxmlformats-officedocument.presentationml.notesSlide+xml"/>
  <Override PartName="/ppt/charts/chart24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5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39.xml" ContentType="application/vnd.openxmlformats-officedocument.presentationml.notesSlide+xml"/>
  <Override PartName="/ppt/charts/chart26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7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40.xml" ContentType="application/vnd.openxmlformats-officedocument.presentationml.notesSlide+xml"/>
  <Override PartName="/ppt/charts/chart28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9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41.xml" ContentType="application/vnd.openxmlformats-officedocument.presentationml.notesSlide+xml"/>
  <Override PartName="/ppt/charts/chart30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1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7"/>
  </p:notesMasterIdLst>
  <p:sldIdLst>
    <p:sldId id="844" r:id="rId2"/>
    <p:sldId id="1012" r:id="rId3"/>
    <p:sldId id="1146" r:id="rId4"/>
    <p:sldId id="1346" r:id="rId5"/>
    <p:sldId id="1294" r:id="rId6"/>
    <p:sldId id="1302" r:id="rId7"/>
    <p:sldId id="1297" r:id="rId8"/>
    <p:sldId id="1303" r:id="rId9"/>
    <p:sldId id="1300" r:id="rId10"/>
    <p:sldId id="1345" r:id="rId11"/>
    <p:sldId id="1315" r:id="rId12"/>
    <p:sldId id="1316" r:id="rId13"/>
    <p:sldId id="1339" r:id="rId14"/>
    <p:sldId id="1252" r:id="rId15"/>
    <p:sldId id="1344" r:id="rId16"/>
    <p:sldId id="1264" r:id="rId17"/>
    <p:sldId id="1343" r:id="rId18"/>
    <p:sldId id="1266" r:id="rId19"/>
    <p:sldId id="1342" r:id="rId20"/>
    <p:sldId id="1319" r:id="rId21"/>
    <p:sldId id="1327" r:id="rId22"/>
    <p:sldId id="1279" r:id="rId23"/>
    <p:sldId id="1338" r:id="rId24"/>
    <p:sldId id="1301" r:id="rId25"/>
    <p:sldId id="1320" r:id="rId26"/>
    <p:sldId id="1296" r:id="rId27"/>
    <p:sldId id="1340" r:id="rId28"/>
    <p:sldId id="1335" r:id="rId29"/>
    <p:sldId id="1336" r:id="rId30"/>
    <p:sldId id="1285" r:id="rId31"/>
    <p:sldId id="1311" r:id="rId32"/>
    <p:sldId id="1307" r:id="rId33"/>
    <p:sldId id="1308" r:id="rId34"/>
    <p:sldId id="1309" r:id="rId35"/>
    <p:sldId id="1332" r:id="rId36"/>
    <p:sldId id="1304" r:id="rId37"/>
    <p:sldId id="1348" r:id="rId38"/>
    <p:sldId id="1310" r:id="rId39"/>
    <p:sldId id="1287" r:id="rId40"/>
    <p:sldId id="1330" r:id="rId41"/>
    <p:sldId id="1331" r:id="rId42"/>
    <p:sldId id="1325" r:id="rId43"/>
    <p:sldId id="1347" r:id="rId44"/>
    <p:sldId id="1329" r:id="rId45"/>
    <p:sldId id="1341" r:id="rId46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a Gainsboro" initials="LG" lastIdx="80" clrIdx="0">
    <p:extLst>
      <p:ext uri="{19B8F6BF-5375-455C-9EA6-DF929625EA0E}">
        <p15:presenceInfo xmlns:p15="http://schemas.microsoft.com/office/powerpoint/2012/main" userId="S::gainsboro@edgeresearch.com::2d5a7584-b493-405c-bd67-9e7f8acf2980" providerId="AD"/>
      </p:ext>
    </p:extLst>
  </p:cmAuthor>
  <p:cmAuthor id="2" name="Pam Loeb" initials="PL" lastIdx="35" clrIdx="1">
    <p:extLst>
      <p:ext uri="{19B8F6BF-5375-455C-9EA6-DF929625EA0E}">
        <p15:presenceInfo xmlns:p15="http://schemas.microsoft.com/office/powerpoint/2012/main" userId="S::loeb@edgeresearch.com::541211b7-8ebf-4d66-b0fd-6605a1d49c9c" providerId="AD"/>
      </p:ext>
    </p:extLst>
  </p:cmAuthor>
  <p:cmAuthor id="3" name="Mariel Molina" initials="MM" lastIdx="5" clrIdx="2">
    <p:extLst>
      <p:ext uri="{19B8F6BF-5375-455C-9EA6-DF929625EA0E}">
        <p15:presenceInfo xmlns:p15="http://schemas.microsoft.com/office/powerpoint/2012/main" userId="S::molina@edgeresearch.com::f00f7984-3699-428b-9826-35a5bdaaeffa" providerId="AD"/>
      </p:ext>
    </p:extLst>
  </p:cmAuthor>
  <p:cmAuthor id="4" name="Samantha Kalibala" initials="SK" lastIdx="32" clrIdx="3">
    <p:extLst>
      <p:ext uri="{19B8F6BF-5375-455C-9EA6-DF929625EA0E}">
        <p15:presenceInfo xmlns:p15="http://schemas.microsoft.com/office/powerpoint/2012/main" userId="8c12e62be7589cdd" providerId="Windows Live"/>
      </p:ext>
    </p:extLst>
  </p:cmAuthor>
  <p:cmAuthor id="5" name="Samantha Kalibala" initials="SK [2]" lastIdx="25" clrIdx="4">
    <p:extLst>
      <p:ext uri="{19B8F6BF-5375-455C-9EA6-DF929625EA0E}">
        <p15:presenceInfo xmlns:p15="http://schemas.microsoft.com/office/powerpoint/2012/main" userId="Samantha Kaliba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91D3D3"/>
    <a:srgbClr val="D1FFFB"/>
    <a:srgbClr val="DDEFC9"/>
    <a:srgbClr val="00766E"/>
    <a:srgbClr val="000000"/>
    <a:srgbClr val="00F8F2"/>
    <a:srgbClr val="00B4B0"/>
    <a:srgbClr val="009900"/>
    <a:srgbClr val="CC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 autoAdjust="0"/>
    <p:restoredTop sz="93792" autoAdjust="0"/>
  </p:normalViewPr>
  <p:slideViewPr>
    <p:cSldViewPr snapToGrid="0" showGuides="1">
      <p:cViewPr varScale="1">
        <p:scale>
          <a:sx n="69" d="100"/>
          <a:sy n="69" d="100"/>
        </p:scale>
        <p:origin x="466" y="1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Panel</c:v>
                </c:pt>
              </c:strCache>
            </c:strRef>
          </c:tx>
          <c:dPt>
            <c:idx val="0"/>
            <c:bubble3D val="0"/>
            <c:spPr>
              <a:solidFill>
                <a:srgbClr val="00B1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77-4F7E-8FE2-29D6B9CDAF2D}"/>
              </c:ext>
            </c:extLst>
          </c:dPt>
          <c:dPt>
            <c:idx val="1"/>
            <c:bubble3D val="0"/>
            <c:spPr>
              <a:solidFill>
                <a:srgbClr val="E1E3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77-4F7E-8FE2-29D6B9CDAF2D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77-4F7E-8FE2-29D6B9CDAF2D}"/>
              </c:ext>
            </c:extLst>
          </c:dPt>
          <c:cat>
            <c:strRef>
              <c:f>Sheet1!$A$2:$A$4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0.09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77-4F7E-8FE2-29D6B9CDA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National Sample</c:v>
                </c:pt>
              </c:strCache>
            </c:strRef>
          </c:tx>
          <c:spPr>
            <a:solidFill>
              <a:srgbClr val="00B1A3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Depression and/or anxiety</c:v>
                </c:pt>
                <c:pt idx="2">
                  <c:v>Loss of appetite and/or taste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 (e.g., weakness, numbness, and pain from nerve damage, usually in the hands and feet)</c:v>
                </c:pt>
                <c:pt idx="6">
                  <c:v>Weight loss</c:v>
                </c:pt>
                <c:pt idx="7">
                  <c:v>Sexual concerns (e.g., intimacy issues, loss of desire, painful intercourse, vaginal dryness, erectile dysfunction, etc.)</c:v>
                </c:pt>
                <c:pt idx="8">
                  <c:v>Uncertainty around status of your cancer</c:v>
                </c:pt>
                <c:pt idx="9">
                  <c:v>Skin irritation/rash, blisters, sunburns or other dermatological problems</c:v>
                </c:pt>
                <c:pt idx="10">
                  <c:v>High or low blood pressure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0.45400199999999996</c:v>
                </c:pt>
                <c:pt idx="1">
                  <c:v>0.282358</c:v>
                </c:pt>
                <c:pt idx="2">
                  <c:v>0.27255000000000001</c:v>
                </c:pt>
                <c:pt idx="3">
                  <c:v>0.25478200000000001</c:v>
                </c:pt>
                <c:pt idx="4">
                  <c:v>0.252164</c:v>
                </c:pt>
                <c:pt idx="5">
                  <c:v>0.24547799999999997</c:v>
                </c:pt>
                <c:pt idx="6">
                  <c:v>0.24010200000000001</c:v>
                </c:pt>
                <c:pt idx="7">
                  <c:v>0.23342500000000002</c:v>
                </c:pt>
                <c:pt idx="8">
                  <c:v>0.23042799999999999</c:v>
                </c:pt>
                <c:pt idx="9">
                  <c:v>0.212225</c:v>
                </c:pt>
                <c:pt idx="10">
                  <c:v>0.20702600000000002</c:v>
                </c:pt>
                <c:pt idx="11">
                  <c:v>0.16327000000000003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8-4D2E-AD5B-C328C4F397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Depression and/or anxiety</c:v>
                </c:pt>
                <c:pt idx="2">
                  <c:v>Loss of appetite and/or taste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 (e.g., weakness, numbness, and pain from nerve damage, usually in the hands and feet)</c:v>
                </c:pt>
                <c:pt idx="6">
                  <c:v>Weight loss</c:v>
                </c:pt>
                <c:pt idx="7">
                  <c:v>Sexual concerns (e.g., intimacy issues, loss of desire, painful intercourse, vaginal dryness, erectile dysfunction, etc.)</c:v>
                </c:pt>
                <c:pt idx="8">
                  <c:v>Uncertainty around status of your cancer</c:v>
                </c:pt>
                <c:pt idx="9">
                  <c:v>Skin irritation/rash, blisters, sunburns or other dermatological problems</c:v>
                </c:pt>
                <c:pt idx="10">
                  <c:v>High or low blood pressure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FA58-4D2E-AD5B-C328C4F39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4923192"/>
        <c:axId val="664925816"/>
      </c:barChart>
      <c:catAx>
        <c:axId val="664923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664925816"/>
        <c:crosses val="autoZero"/>
        <c:auto val="1"/>
        <c:lblAlgn val="ctr"/>
        <c:lblOffset val="100"/>
        <c:noMultiLvlLbl val="0"/>
      </c:catAx>
      <c:valAx>
        <c:axId val="6649258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66492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2778852537651011E-2"/>
          <c:w val="0.95515844764130864"/>
          <c:h val="0.87780059657114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1A3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Depression and/or anxiety</c:v>
                </c:pt>
                <c:pt idx="2">
                  <c:v>Loss of appetite and/or taste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 (e.g., weakness, numbness, and pain from nerve damage, usually in the hands and feet)</c:v>
                </c:pt>
                <c:pt idx="6">
                  <c:v>Weight loss</c:v>
                </c:pt>
                <c:pt idx="7">
                  <c:v>Sexual concerns (e.g., intimacy issues, loss of desire, painful intercourse, vaginal dryness, erectile dysfunction, etc.)</c:v>
                </c:pt>
                <c:pt idx="8">
                  <c:v>Uncertainty around status of your cancer</c:v>
                </c:pt>
                <c:pt idx="9">
                  <c:v>Skin irritation/rash, blisters, sunburns or other dermatological problems</c:v>
                </c:pt>
                <c:pt idx="10">
                  <c:v>High or low blood pressure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0.45400199999999996</c:v>
                </c:pt>
                <c:pt idx="1">
                  <c:v>0.282358</c:v>
                </c:pt>
                <c:pt idx="2">
                  <c:v>0.27255000000000001</c:v>
                </c:pt>
                <c:pt idx="3">
                  <c:v>0.25478200000000001</c:v>
                </c:pt>
                <c:pt idx="4">
                  <c:v>0.252164</c:v>
                </c:pt>
                <c:pt idx="5">
                  <c:v>0.24547799999999997</c:v>
                </c:pt>
                <c:pt idx="6">
                  <c:v>0.24010200000000001</c:v>
                </c:pt>
                <c:pt idx="7">
                  <c:v>0.23342500000000002</c:v>
                </c:pt>
                <c:pt idx="8">
                  <c:v>0.23042799999999999</c:v>
                </c:pt>
                <c:pt idx="9">
                  <c:v>0.212225</c:v>
                </c:pt>
                <c:pt idx="10">
                  <c:v>0.20702600000000002</c:v>
                </c:pt>
                <c:pt idx="11">
                  <c:v>0.16327000000000003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8-4D2E-AD5B-C328C4F397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Depression and/or anxiety</c:v>
                </c:pt>
                <c:pt idx="2">
                  <c:v>Loss of appetite and/or taste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 (e.g., weakness, numbness, and pain from nerve damage, usually in the hands and feet)</c:v>
                </c:pt>
                <c:pt idx="6">
                  <c:v>Weight loss</c:v>
                </c:pt>
                <c:pt idx="7">
                  <c:v>Sexual concerns (e.g., intimacy issues, loss of desire, painful intercourse, vaginal dryness, erectile dysfunction, etc.)</c:v>
                </c:pt>
                <c:pt idx="8">
                  <c:v>Uncertainty around status of your cancer</c:v>
                </c:pt>
                <c:pt idx="9">
                  <c:v>Skin irritation/rash, blisters, sunburns or other dermatological problems</c:v>
                </c:pt>
                <c:pt idx="10">
                  <c:v>High or low blood pressure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FA58-4D2E-AD5B-C328C4F397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Metastatic</c:v>
                </c:pt>
              </c:strCache>
            </c:strRef>
          </c:tx>
          <c:spPr>
            <a:solidFill>
              <a:srgbClr val="BDFFFA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768-4BEA-9ECE-DFC6243B22A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4BE-43A9-A769-E3DC42A4330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4BE-43A9-A769-E3DC42A4330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4BE-43A9-A769-E3DC42A433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Depression and/or anxiety</c:v>
                </c:pt>
                <c:pt idx="2">
                  <c:v>Loss of appetite and/or taste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 (e.g., weakness, numbness, and pain from nerve damage, usually in the hands and feet)</c:v>
                </c:pt>
                <c:pt idx="6">
                  <c:v>Weight loss</c:v>
                </c:pt>
                <c:pt idx="7">
                  <c:v>Sexual concerns (e.g., intimacy issues, loss of desire, painful intercourse, vaginal dryness, erectile dysfunction, etc.)</c:v>
                </c:pt>
                <c:pt idx="8">
                  <c:v>Uncertainty around status of your cancer</c:v>
                </c:pt>
                <c:pt idx="9">
                  <c:v>Skin irritation/rash, blisters, sunburns or other dermatological problems</c:v>
                </c:pt>
                <c:pt idx="10">
                  <c:v>High or low blood pressure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Sheet1!$D$2:$D$13</c:f>
              <c:numCache>
                <c:formatCode>0%</c:formatCode>
                <c:ptCount val="12"/>
                <c:pt idx="0">
                  <c:v>0.71829100000000001</c:v>
                </c:pt>
                <c:pt idx="1">
                  <c:v>0.36082700000000001</c:v>
                </c:pt>
                <c:pt idx="2">
                  <c:v>0.43510100000000002</c:v>
                </c:pt>
                <c:pt idx="3">
                  <c:v>0.41143000000000002</c:v>
                </c:pt>
                <c:pt idx="4">
                  <c:v>0.51909700000000003</c:v>
                </c:pt>
                <c:pt idx="5">
                  <c:v>0.477885</c:v>
                </c:pt>
                <c:pt idx="6">
                  <c:v>0.41573199999999999</c:v>
                </c:pt>
                <c:pt idx="7">
                  <c:v>0.37729999999999997</c:v>
                </c:pt>
                <c:pt idx="8">
                  <c:v>0.39847199999999999</c:v>
                </c:pt>
                <c:pt idx="9">
                  <c:v>0.33680199999999999</c:v>
                </c:pt>
                <c:pt idx="10">
                  <c:v>0.376633</c:v>
                </c:pt>
                <c:pt idx="11">
                  <c:v>0.34037699999999999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68-4BEA-9ECE-DFC6243B2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4923192"/>
        <c:axId val="664925816"/>
      </c:barChart>
      <c:catAx>
        <c:axId val="664923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664925816"/>
        <c:crosses val="autoZero"/>
        <c:auto val="1"/>
        <c:lblAlgn val="ctr"/>
        <c:lblOffset val="100"/>
        <c:noMultiLvlLbl val="0"/>
      </c:catAx>
      <c:valAx>
        <c:axId val="6649258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664923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85026785855749E-2"/>
          <c:y val="2.9294634361014565E-2"/>
          <c:w val="0.93649955261048434"/>
          <c:h val="0.941410800250042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Helpful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Sexual concerns </c:v>
                </c:pt>
                <c:pt idx="2">
                  <c:v>Depression, anxiety, mental health issues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</c:v>
                </c:pt>
                <c:pt idx="6">
                  <c:v>Loss of appetite and/or taste</c:v>
                </c:pt>
                <c:pt idx="7">
                  <c:v>Weight loss</c:v>
                </c:pt>
                <c:pt idx="8">
                  <c:v>Insomnia/sleeplessness</c:v>
                </c:pt>
                <c:pt idx="9">
                  <c:v>Uncertainty around status of your cancer</c:v>
                </c:pt>
                <c:pt idx="10">
                  <c:v>Skin irritation/rash/derm problems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0.46</c:v>
                </c:pt>
                <c:pt idx="1">
                  <c:v>0.35</c:v>
                </c:pt>
                <c:pt idx="2">
                  <c:v>0.47</c:v>
                </c:pt>
                <c:pt idx="3">
                  <c:v>0.46</c:v>
                </c:pt>
                <c:pt idx="4">
                  <c:v>0.66</c:v>
                </c:pt>
                <c:pt idx="5">
                  <c:v>0.44</c:v>
                </c:pt>
                <c:pt idx="6">
                  <c:v>0.48</c:v>
                </c:pt>
                <c:pt idx="7">
                  <c:v>0.52</c:v>
                </c:pt>
                <c:pt idx="8">
                  <c:v>0.4</c:v>
                </c:pt>
                <c:pt idx="9">
                  <c:v>0.5</c:v>
                </c:pt>
                <c:pt idx="10">
                  <c:v>0.62</c:v>
                </c:pt>
                <c:pt idx="1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8-4D2E-AD5B-C328C4F397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Feeling overly tired</c:v>
                </c:pt>
                <c:pt idx="1">
                  <c:v>Sexual concerns </c:v>
                </c:pt>
                <c:pt idx="2">
                  <c:v>Depression, anxiety, mental health issues</c:v>
                </c:pt>
                <c:pt idx="3">
                  <c:v>Muscle/joint pain</c:v>
                </c:pt>
                <c:pt idx="4">
                  <c:v>Nausea/vomiting or diarrhea</c:v>
                </c:pt>
                <c:pt idx="5">
                  <c:v>Neuropathy</c:v>
                </c:pt>
                <c:pt idx="6">
                  <c:v>Loss of appetite and/or taste</c:v>
                </c:pt>
                <c:pt idx="7">
                  <c:v>Weight loss</c:v>
                </c:pt>
                <c:pt idx="8">
                  <c:v>Insomnia/sleeplessness</c:v>
                </c:pt>
                <c:pt idx="9">
                  <c:v>Uncertainty around status of your cancer</c:v>
                </c:pt>
                <c:pt idx="10">
                  <c:v>Skin irritation/rash/derm problems</c:v>
                </c:pt>
                <c:pt idx="11">
                  <c:v>Memory loss, cognitive issues</c:v>
                </c:pt>
              </c:strCache>
            </c:strRef>
          </c:cat>
          <c:val>
            <c:numRef>
              <c:f>Sheet1!$C$2:$C$13</c:f>
            </c:numRef>
          </c:val>
          <c:extLst>
            <c:ext xmlns:c16="http://schemas.microsoft.com/office/drawing/2014/chart" uri="{C3380CC4-5D6E-409C-BE32-E72D297353CC}">
              <c16:uniqueId val="{00000001-FA58-4D2E-AD5B-C328C4F397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4923192"/>
        <c:axId val="664925816"/>
      </c:barChart>
      <c:catAx>
        <c:axId val="664923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664925816"/>
        <c:crosses val="autoZero"/>
        <c:auto val="1"/>
        <c:lblAlgn val="ctr"/>
        <c:lblOffset val="100"/>
        <c:noMultiLvlLbl val="0"/>
      </c:catAx>
      <c:valAx>
        <c:axId val="6649258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66492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C9-4E1E-A50A-1B21F6B69663}"/>
              </c:ext>
            </c:extLst>
          </c:dPt>
          <c:dPt>
            <c:idx val="1"/>
            <c:bubble3D val="0"/>
            <c:spPr>
              <a:solidFill>
                <a:srgbClr val="85DA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9-4E1E-A50A-1B21F6B69663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C9-4E1E-A50A-1B21F6B6966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C9-4E1E-A50A-1B21F6B69663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92945-FADD-41F4-A756-610CCB262A41}" type="CATEGORYNAME">
                      <a:rPr lang="en-US" sz="1000"/>
                      <a:pPr>
                        <a:defRPr sz="1000"/>
                      </a:pPr>
                      <a:t>[CATEGORY NAME]</a:t>
                    </a:fld>
                    <a:r>
                      <a:rPr lang="en-US" sz="1000" baseline="0" dirty="0"/>
                      <a:t>
</a:t>
                    </a:r>
                    <a:fld id="{78B2AC4D-3238-493E-A3E0-138262EDE862}" type="VALUE">
                      <a:rPr lang="en-US" sz="1000" baseline="0"/>
                      <a:pPr>
                        <a:defRPr sz="1000"/>
                      </a:pPr>
                      <a:t>[VALUE]</a:t>
                    </a:fld>
                    <a:r>
                      <a:rPr lang="en-US" sz="1000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626235996711604"/>
                      <c:h val="0.190306947642590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C9-4E1E-A50A-1B21F6B696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Very informed</c:v>
                </c:pt>
                <c:pt idx="1">
                  <c:v>Somewhat informed</c:v>
                </c:pt>
                <c:pt idx="2">
                  <c:v>Not informed/DK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0.68184900000000004</c:v>
                </c:pt>
                <c:pt idx="1">
                  <c:v>0.27524399999999999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C9-4E1E-A50A-1B21F6B6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5F-4089-80F1-B4173B4B643C}"/>
              </c:ext>
            </c:extLst>
          </c:dPt>
          <c:dPt>
            <c:idx val="1"/>
            <c:bubble3D val="0"/>
            <c:spPr>
              <a:solidFill>
                <a:srgbClr val="85DA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5F-4089-80F1-B4173B4B643C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E0-44E8-91E0-170A0008782C}"/>
              </c:ext>
            </c:extLst>
          </c:dPt>
          <c:dPt>
            <c:idx val="3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5C-41AD-9A48-D67CC03D263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5F-4089-80F1-B4173B4B643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92945-FADD-41F4-A756-610CCB262A41}" type="CATEGORYNAME">
                      <a:rPr lang="en-US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78B2AC4D-3238-493E-A3E0-138262EDE862}" type="VALUE">
                      <a:rPr lang="en-US" baseline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5F-4089-80F1-B4173B4B64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Excellent</c:v>
                </c:pt>
                <c:pt idx="1">
                  <c:v>Good</c:v>
                </c:pt>
                <c:pt idx="2">
                  <c:v>Fair/Poor</c:v>
                </c:pt>
                <c:pt idx="3">
                  <c:v>DK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0.63</c:v>
                </c:pt>
                <c:pt idx="1">
                  <c:v>0.23</c:v>
                </c:pt>
                <c:pt idx="2" formatCode="General">
                  <c:v>0.06</c:v>
                </c:pt>
                <c:pt idx="3" formatCode="General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5F-4089-80F1-B4173B4B6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772132024119001E-2"/>
          <c:y val="2.8223949870062753E-2"/>
          <c:w val="0.95900145505215351"/>
          <c:h val="0.943552100259874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IV/Metastatic</c:v>
                </c:pt>
              </c:strCache>
            </c:strRef>
          </c:tx>
          <c:spPr>
            <a:solidFill>
              <a:srgbClr val="D1FFFB"/>
            </a:solidFill>
            <a:ln>
              <a:solidFill>
                <a:srgbClr val="009999"/>
              </a:solidFill>
            </a:ln>
            <a:effectLst/>
          </c:spPr>
          <c:invertIfNegative val="0"/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80B-409F-ACF9-02485A205724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80B-409F-ACF9-02485A205724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80B-409F-ACF9-02485A205724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80B-409F-ACF9-02485A205724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80B-409F-ACF9-02485A205724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80B-409F-ACF9-02485A205724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80B-409F-ACF9-02485A205724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80B-409F-ACF9-02485A205724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80B-409F-ACF9-02485A205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Uncertainty about the future </c:v>
                </c:pt>
                <c:pt idx="1">
                  <c:v>Being there for your family and friends </c:v>
                </c:pt>
                <c:pt idx="2">
                  <c:v>Managing ongoing side effects from treatment </c:v>
                </c:pt>
                <c:pt idx="3">
                  <c:v>Getting enough exercise </c:v>
                </c:pt>
                <c:pt idx="4">
                  <c:v>Having the energy to make it through the day </c:v>
                </c:pt>
                <c:pt idx="5">
                  <c:v>Maintaining a healthy weight </c:v>
                </c:pt>
                <c:pt idx="6">
                  <c:v>Cost of medical care (including insurance premiums and co-pays) </c:v>
                </c:pt>
                <c:pt idx="7">
                  <c:v>Maintaining a proper diet </c:v>
                </c:pt>
                <c:pt idx="8">
                  <c:v>Having the financial support you need </c:v>
                </c:pt>
                <c:pt idx="9">
                  <c:v>Cost of prescriptions and treatments </c:v>
                </c:pt>
                <c:pt idx="10">
                  <c:v>Support for your family and/or other caregivers </c:v>
                </c:pt>
                <c:pt idx="11">
                  <c:v>Emotionally preparing for end-of-life </c:v>
                </c:pt>
                <c:pt idx="12">
                  <c:v>Understanding the health insurance benefits available to you </c:v>
                </c:pt>
                <c:pt idx="13">
                  <c:v>Support with mental health issues (e.g., anxiety or depression)' </c:v>
                </c:pt>
                <c:pt idx="14">
                  <c:v>Planning for end-of-life care </c:v>
                </c:pt>
                <c:pt idx="15">
                  <c:v>Preparing to make/making end-of-life decisions </c:v>
                </c:pt>
                <c:pt idx="16">
                  <c:v>Having the emotional support you need </c:v>
                </c:pt>
                <c:pt idx="17">
                  <c:v>Cost of non-medical expenses (e.g., food, housing, transportation)' </c:v>
                </c:pt>
                <c:pt idx="18">
                  <c:v>Getting/keeping health insurance </c:v>
                </c:pt>
              </c:strCache>
            </c:strRef>
          </c:cat>
          <c:val>
            <c:numRef>
              <c:f>Sheet1!$B$2:$B$20</c:f>
              <c:numCache>
                <c:formatCode>0%</c:formatCode>
                <c:ptCount val="19"/>
                <c:pt idx="0">
                  <c:v>0.75304700000000002</c:v>
                </c:pt>
                <c:pt idx="1">
                  <c:v>0.70311099999999993</c:v>
                </c:pt>
                <c:pt idx="2">
                  <c:v>0.69696600000000009</c:v>
                </c:pt>
                <c:pt idx="3">
                  <c:v>0.657582</c:v>
                </c:pt>
                <c:pt idx="4">
                  <c:v>0.65278899999999995</c:v>
                </c:pt>
                <c:pt idx="5">
                  <c:v>0.65213800000000011</c:v>
                </c:pt>
                <c:pt idx="6">
                  <c:v>0.65035799999999999</c:v>
                </c:pt>
                <c:pt idx="7">
                  <c:v>0.63137599999999994</c:v>
                </c:pt>
                <c:pt idx="8">
                  <c:v>0.60831000000000002</c:v>
                </c:pt>
                <c:pt idx="9">
                  <c:v>0.58840300000000001</c:v>
                </c:pt>
                <c:pt idx="10">
                  <c:v>0.54994900000000002</c:v>
                </c:pt>
                <c:pt idx="11">
                  <c:v>0.54164699999999999</c:v>
                </c:pt>
                <c:pt idx="12">
                  <c:v>0.53251499999999996</c:v>
                </c:pt>
                <c:pt idx="13">
                  <c:v>0.52026400000000006</c:v>
                </c:pt>
                <c:pt idx="14">
                  <c:v>0.51575599999999999</c:v>
                </c:pt>
                <c:pt idx="15">
                  <c:v>0.51345700000000005</c:v>
                </c:pt>
                <c:pt idx="16">
                  <c:v>0.51068100000000005</c:v>
                </c:pt>
                <c:pt idx="17">
                  <c:v>0.50332999999999994</c:v>
                </c:pt>
                <c:pt idx="18">
                  <c:v>0.49651000000000001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9C-44D2-9C5B-96DB2F98B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Uncertainty about the future </c:v>
                </c:pt>
                <c:pt idx="1">
                  <c:v>Being there for your family and friends </c:v>
                </c:pt>
                <c:pt idx="2">
                  <c:v>Managing ongoing side effects from treatment </c:v>
                </c:pt>
                <c:pt idx="3">
                  <c:v>Getting enough exercise </c:v>
                </c:pt>
                <c:pt idx="4">
                  <c:v>Having the energy to make it through the day </c:v>
                </c:pt>
                <c:pt idx="5">
                  <c:v>Maintaining a healthy weight </c:v>
                </c:pt>
                <c:pt idx="6">
                  <c:v>Cost of medical care (including insurance premiums and co-pays) </c:v>
                </c:pt>
                <c:pt idx="7">
                  <c:v>Maintaining a proper diet </c:v>
                </c:pt>
                <c:pt idx="8">
                  <c:v>Having the financial support you need </c:v>
                </c:pt>
                <c:pt idx="9">
                  <c:v>Cost of prescriptions and treatments </c:v>
                </c:pt>
                <c:pt idx="10">
                  <c:v>Support for your family and/or other caregivers </c:v>
                </c:pt>
                <c:pt idx="11">
                  <c:v>Emotionally preparing for end-of-life </c:v>
                </c:pt>
                <c:pt idx="12">
                  <c:v>Understanding the health insurance benefits available to you </c:v>
                </c:pt>
                <c:pt idx="13">
                  <c:v>Support with mental health issues (e.g., anxiety or depression)' </c:v>
                </c:pt>
                <c:pt idx="14">
                  <c:v>Planning for end-of-life care </c:v>
                </c:pt>
                <c:pt idx="15">
                  <c:v>Preparing to make/making end-of-life decisions </c:v>
                </c:pt>
                <c:pt idx="16">
                  <c:v>Having the emotional support you need </c:v>
                </c:pt>
                <c:pt idx="17">
                  <c:v>Cost of non-medical expenses (e.g., food, housing, transportation)' </c:v>
                </c:pt>
                <c:pt idx="18">
                  <c:v>Getting/keeping health insurance </c:v>
                </c:pt>
              </c:strCache>
            </c:strRef>
          </c:cat>
          <c:val>
            <c:numRef>
              <c:f>Sheet1!$C$2:$C$20</c:f>
            </c:numRef>
          </c:val>
          <c:extLst>
            <c:ext xmlns:c16="http://schemas.microsoft.com/office/drawing/2014/chart" uri="{C3380CC4-5D6E-409C-BE32-E72D297353CC}">
              <c16:uniqueId val="{00000001-5A9C-44D2-9C5B-96DB2F98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4923192"/>
        <c:axId val="664925816"/>
      </c:barChart>
      <c:catAx>
        <c:axId val="66492319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664925816"/>
        <c:crosses val="autoZero"/>
        <c:auto val="1"/>
        <c:lblAlgn val="ctr"/>
        <c:lblOffset val="100"/>
        <c:noMultiLvlLbl val="0"/>
      </c:catAx>
      <c:valAx>
        <c:axId val="664925816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664923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86494798581583"/>
          <c:y val="2.578124841404722E-2"/>
          <c:w val="0.41637686190264528"/>
          <c:h val="0.948437503171905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1A3"/>
              </a:solidFill>
              <a:ln w="19050">
                <a:solidFill>
                  <a:srgbClr val="00766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C29-48D2-A867-429CA239D4B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C29-48D2-A867-429CA239D4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Experienced any of the items below</c:v>
                </c:pt>
                <c:pt idx="1">
                  <c:v>Spent savings/retirement money to cover living expenses</c:v>
                </c:pt>
                <c:pt idx="2">
                  <c:v>Applied for government financial assistance such as unemployment, SNAP/food stamps, Medicaid, etc.</c:v>
                </c:pt>
                <c:pt idx="3">
                  <c:v>Delayed a major life event (marriage, trip, starting family, etc.)</c:v>
                </c:pt>
                <c:pt idx="4">
                  <c:v>Delayed a major purchase (house, car, etc.)</c:v>
                </c:pt>
                <c:pt idx="5">
                  <c:v>Delayed or reduced payments to credits cards or loans</c:v>
                </c:pt>
                <c:pt idx="6">
                  <c:v>Received help with food or housing from a charity, community center, or place of worship </c:v>
                </c:pt>
                <c:pt idx="7">
                  <c:v>Applied for grants or scholarships to help with medical and living costs</c:v>
                </c:pt>
                <c:pt idx="8">
                  <c:v>Asked for rent or mortgage relief</c:v>
                </c:pt>
                <c:pt idx="9">
                  <c:v>Started a GoFundMe or similar campaign to help with medical and living costs or had one started for you by others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0.4</c:v>
                </c:pt>
                <c:pt idx="1">
                  <c:v>0.166681</c:v>
                </c:pt>
                <c:pt idx="2">
                  <c:v>0.150731</c:v>
                </c:pt>
                <c:pt idx="3">
                  <c:v>0.11954700000000001</c:v>
                </c:pt>
                <c:pt idx="4">
                  <c:v>0.116773</c:v>
                </c:pt>
                <c:pt idx="5">
                  <c:v>0.10686999999999999</c:v>
                </c:pt>
                <c:pt idx="6">
                  <c:v>0.102713</c:v>
                </c:pt>
                <c:pt idx="7">
                  <c:v>4.2758000000000004E-2</c:v>
                </c:pt>
                <c:pt idx="8">
                  <c:v>4.1866E-2</c:v>
                </c:pt>
                <c:pt idx="9">
                  <c:v>3.1288000000000003E-2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F-43B0-AAE0-797217CB1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3940640"/>
        <c:axId val="713939328"/>
      </c:barChart>
      <c:catAx>
        <c:axId val="713940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939328"/>
        <c:crosses val="autoZero"/>
        <c:auto val="1"/>
        <c:lblAlgn val="ctr"/>
        <c:lblOffset val="100"/>
        <c:noMultiLvlLbl val="0"/>
      </c:catAx>
      <c:valAx>
        <c:axId val="71393932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71394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86494798581583"/>
          <c:y val="2.578124841404722E-2"/>
          <c:w val="0.41637686190264528"/>
          <c:h val="0.948437503171905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1A3"/>
              </a:solidFill>
              <a:ln w="19050">
                <a:solidFill>
                  <a:srgbClr val="00766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B7CA-46C7-8341-E6710D0D5A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Experienced any of the items below</c:v>
                </c:pt>
                <c:pt idx="1">
                  <c:v>Missed work</c:v>
                </c:pt>
                <c:pt idx="2">
                  <c:v>Worked fewer hours</c:v>
                </c:pt>
                <c:pt idx="3">
                  <c:v>Taken a leave of absence</c:v>
                </c:pt>
                <c:pt idx="4">
                  <c:v>Felt that your work suffered</c:v>
                </c:pt>
                <c:pt idx="5">
                  <c:v>Quit your job</c:v>
                </c:pt>
                <c:pt idx="6">
                  <c:v>Been let go or fired</c:v>
                </c:pt>
                <c:pt idx="7">
                  <c:v>Felt your supervisor treated you badly</c:v>
                </c:pt>
                <c:pt idx="8">
                  <c:v>Changed jobs or employers</c:v>
                </c:pt>
                <c:pt idx="9">
                  <c:v>Turned down a job or promotion</c:v>
                </c:pt>
                <c:pt idx="10">
                  <c:v>Co-workers treated you badly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0.43</c:v>
                </c:pt>
                <c:pt idx="1">
                  <c:v>0.209704</c:v>
                </c:pt>
                <c:pt idx="2">
                  <c:v>0.165438</c:v>
                </c:pt>
                <c:pt idx="3">
                  <c:v>0.16527700000000001</c:v>
                </c:pt>
                <c:pt idx="4">
                  <c:v>9.2672000000000004E-2</c:v>
                </c:pt>
                <c:pt idx="5">
                  <c:v>9.1320999999999999E-2</c:v>
                </c:pt>
                <c:pt idx="6">
                  <c:v>5.5784E-2</c:v>
                </c:pt>
                <c:pt idx="7">
                  <c:v>5.0632999999999997E-2</c:v>
                </c:pt>
                <c:pt idx="8">
                  <c:v>4.1585000000000004E-2</c:v>
                </c:pt>
                <c:pt idx="9">
                  <c:v>3.2371999999999998E-2</c:v>
                </c:pt>
                <c:pt idx="10">
                  <c:v>2.4228E-2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F-43B0-AAE0-797217CB1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3940640"/>
        <c:axId val="713939328"/>
      </c:barChart>
      <c:catAx>
        <c:axId val="713940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939328"/>
        <c:crosses val="autoZero"/>
        <c:auto val="1"/>
        <c:lblAlgn val="ctr"/>
        <c:lblOffset val="100"/>
        <c:noMultiLvlLbl val="0"/>
      </c:catAx>
      <c:valAx>
        <c:axId val="71393932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71394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0-411C-AC93-2313CCB7555B}"/>
              </c:ext>
            </c:extLst>
          </c:dPt>
          <c:dPt>
            <c:idx val="1"/>
            <c:bubble3D val="0"/>
            <c:spPr>
              <a:solidFill>
                <a:srgbClr val="85DA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0-411C-AC93-2313CCB7555B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0-411C-AC93-2313CCB7555B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C0-411C-AC93-2313CCB7555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92945-FADD-41F4-A756-610CCB262A41}" type="CATEGORYNAME">
                      <a:rPr lang="en-US"/>
                      <a:pPr>
                        <a:defRPr/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78B2AC4D-3238-493E-A3E0-138262EDE862}" type="VALUE">
                      <a:rPr lang="en-US" baseline="0"/>
                      <a:pPr>
                        <a:defRPr/>
                      </a:pPr>
                      <a:t>[VALUE]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481243301178999E-2"/>
                      <c:h val="9.860744165565828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BC0-411C-AC93-2313CCB755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Excellent</c:v>
                </c:pt>
                <c:pt idx="1">
                  <c:v>Good</c:v>
                </c:pt>
                <c:pt idx="2">
                  <c:v>Fair/Poor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0.53</c:v>
                </c:pt>
                <c:pt idx="1">
                  <c:v>0.35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0-411C-AC93-2313CCB75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318553794312835"/>
          <c:y val="6.050345893607896E-2"/>
          <c:w val="0.60458793658470222"/>
          <c:h val="0.929003446755917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Immediate family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51DA-4F11-8950-ADB4CB51C5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Sheet1!$C$1:$G$1</c:f>
              <c:strCache>
                <c:ptCount val="5"/>
                <c:pt idx="0">
                  <c:v>Provided MOST Support: TOTAL</c:v>
                </c:pt>
                <c:pt idx="1">
                  <c:v>18-39 yr olds</c:v>
                </c:pt>
                <c:pt idx="2">
                  <c:v>Black</c:v>
                </c:pt>
                <c:pt idx="3">
                  <c:v>Hispanic</c:v>
                </c:pt>
                <c:pt idx="4">
                  <c:v>Low Income</c:v>
                </c:pt>
              </c:strCache>
            </c:strRef>
          </c:cat>
          <c:val>
            <c:numRef>
              <c:f>Sheet1!$C$2:$G$2</c:f>
              <c:numCache>
                <c:formatCode>0%</c:formatCode>
                <c:ptCount val="5"/>
                <c:pt idx="0">
                  <c:v>0.57994800000000002</c:v>
                </c:pt>
                <c:pt idx="1">
                  <c:v>0.45</c:v>
                </c:pt>
                <c:pt idx="2">
                  <c:v>0.51</c:v>
                </c:pt>
                <c:pt idx="3">
                  <c:v>0.45</c:v>
                </c:pt>
                <c:pt idx="4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DA-4F11-8950-ADB4CB51C5A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Doctors/healthcare team</c:v>
                </c:pt>
              </c:strCache>
            </c:strRef>
          </c:tx>
          <c:spPr>
            <a:solidFill>
              <a:srgbClr val="A7FFF9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1DA-4F11-8950-ADB4CB51C5A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1DA-4F11-8950-ADB4CB51C5A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1DA-4F11-8950-ADB4CB51C5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Sheet1!$C$1:$G$1</c:f>
              <c:strCache>
                <c:ptCount val="5"/>
                <c:pt idx="0">
                  <c:v>Provided MOST Support: TOTAL</c:v>
                </c:pt>
                <c:pt idx="1">
                  <c:v>18-39 yr olds</c:v>
                </c:pt>
                <c:pt idx="2">
                  <c:v>Black</c:v>
                </c:pt>
                <c:pt idx="3">
                  <c:v>Hispanic</c:v>
                </c:pt>
                <c:pt idx="4">
                  <c:v>Low Income</c:v>
                </c:pt>
              </c:strCache>
            </c:strRef>
          </c:cat>
          <c:val>
            <c:numRef>
              <c:f>Sheet1!$C$3:$G$3</c:f>
              <c:numCache>
                <c:formatCode>0%</c:formatCode>
                <c:ptCount val="5"/>
                <c:pt idx="0">
                  <c:v>0.12707100000000002</c:v>
                </c:pt>
                <c:pt idx="1">
                  <c:v>0.18</c:v>
                </c:pt>
                <c:pt idx="2">
                  <c:v>0.09</c:v>
                </c:pt>
                <c:pt idx="3">
                  <c:v>0.24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DA-4F11-8950-ADB4CB51C5A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Faith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51DA-4F11-8950-ADB4CB51C5A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1DA-4F11-8950-ADB4CB51C5A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1DA-4F11-8950-ADB4CB51C5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Sheet1!$C$1:$G$1</c:f>
              <c:strCache>
                <c:ptCount val="5"/>
                <c:pt idx="0">
                  <c:v>Provided MOST Support: TOTAL</c:v>
                </c:pt>
                <c:pt idx="1">
                  <c:v>18-39 yr olds</c:v>
                </c:pt>
                <c:pt idx="2">
                  <c:v>Black</c:v>
                </c:pt>
                <c:pt idx="3">
                  <c:v>Hispanic</c:v>
                </c:pt>
                <c:pt idx="4">
                  <c:v>Low Income</c:v>
                </c:pt>
              </c:strCache>
            </c:strRef>
          </c:cat>
          <c:val>
            <c:numRef>
              <c:f>Sheet1!$C$4:$G$4</c:f>
              <c:numCache>
                <c:formatCode>0%</c:formatCode>
                <c:ptCount val="5"/>
                <c:pt idx="0">
                  <c:v>0.13103000000000001</c:v>
                </c:pt>
                <c:pt idx="1">
                  <c:v>0.09</c:v>
                </c:pt>
                <c:pt idx="2">
                  <c:v>0.26</c:v>
                </c:pt>
                <c:pt idx="3">
                  <c:v>0.14000000000000001</c:v>
                </c:pt>
                <c:pt idx="4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DA-4F11-8950-ADB4CB51C5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00200296"/>
        <c:axId val="900205544"/>
      </c:barChart>
      <c:catAx>
        <c:axId val="900200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205544"/>
        <c:crosses val="autoZero"/>
        <c:auto val="1"/>
        <c:lblAlgn val="ctr"/>
        <c:lblOffset val="100"/>
        <c:noMultiLvlLbl val="0"/>
      </c:catAx>
      <c:valAx>
        <c:axId val="900205544"/>
        <c:scaling>
          <c:orientation val="minMax"/>
          <c:max val="0.9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900200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4117460365439"/>
          <c:y val="0.68340795405918808"/>
          <c:w val="0.27178412199434759"/>
          <c:h val="0.17918074854217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Panel</c:v>
                </c:pt>
              </c:strCache>
            </c:strRef>
          </c:tx>
          <c:dPt>
            <c:idx val="0"/>
            <c:bubble3D val="0"/>
            <c:spPr>
              <a:solidFill>
                <a:srgbClr val="00B1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58-4433-AFF6-FBD5C5006057}"/>
              </c:ext>
            </c:extLst>
          </c:dPt>
          <c:dPt>
            <c:idx val="1"/>
            <c:bubble3D val="0"/>
            <c:spPr>
              <a:solidFill>
                <a:srgbClr val="E1E3E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58-4433-AFF6-FBD5C5006057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58-4433-AFF6-FBD5C5006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594182710940375E-2"/>
          <c:y val="1.4149723516708635E-2"/>
          <c:w val="0.95881163457811924"/>
          <c:h val="0.793369612982652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noFill/>
            <a:ln>
              <a:solidFill>
                <a:srgbClr val="00999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Gadugi" panose="020B0502040204020203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concerned</c:v>
                </c:pt>
                <c:pt idx="1">
                  <c:v>Somewhat concerned</c:v>
                </c:pt>
                <c:pt idx="2">
                  <c:v>Not concerned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0.47</c:v>
                </c:pt>
                <c:pt idx="1">
                  <c:v>0.38</c:v>
                </c:pt>
                <c:pt idx="2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E-4587-A35E-EA9915D161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0099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Gadugi" panose="020B0502040204020203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concerned</c:v>
                </c:pt>
                <c:pt idx="1">
                  <c:v>Somewhat concerned</c:v>
                </c:pt>
                <c:pt idx="2">
                  <c:v>Not concerned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0.27</c:v>
                </c:pt>
                <c:pt idx="1">
                  <c:v>0.34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FE-4587-A35E-EA9915D161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07314399"/>
        <c:axId val="1576505167"/>
      </c:barChart>
      <c:catAx>
        <c:axId val="14073143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Gadugi" panose="020B0502040204020203" pitchFamily="34" charset="0"/>
                <a:cs typeface="+mn-cs"/>
              </a:defRPr>
            </a:pPr>
            <a:endParaRPr lang="en-US"/>
          </a:p>
        </c:txPr>
        <c:crossAx val="1576505167"/>
        <c:crosses val="autoZero"/>
        <c:auto val="1"/>
        <c:lblAlgn val="ctr"/>
        <c:lblOffset val="100"/>
        <c:noMultiLvlLbl val="0"/>
      </c:catAx>
      <c:valAx>
        <c:axId val="1576505167"/>
        <c:scaling>
          <c:orientation val="minMax"/>
          <c:max val="1"/>
        </c:scaling>
        <c:delete val="1"/>
        <c:axPos val="l"/>
        <c:numFmt formatCode="0%" sourceLinked="1"/>
        <c:majorTickMark val="out"/>
        <c:minorTickMark val="none"/>
        <c:tickLblPos val="nextTo"/>
        <c:crossAx val="140731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National Sample</c:v>
                </c:pt>
              </c:strCache>
            </c:strRef>
          </c:tx>
          <c:spPr>
            <a:solidFill>
              <a:srgbClr val="009999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808-4007-AD78-CC76D9C4E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sure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0.85</c:v>
                </c:pt>
                <c:pt idx="1">
                  <c:v>7.0000000000000007E-2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08-4007-AD78-CC76D9C4E2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NCCS Connected</c:v>
                </c:pt>
              </c:strCache>
            </c:strRef>
          </c:tx>
          <c:spPr>
            <a:solidFill>
              <a:srgbClr val="EA7E1E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808-4007-AD78-CC76D9C4E2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sure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0.9</c:v>
                </c:pt>
                <c:pt idx="1">
                  <c:v>0.05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08-4007-AD78-CC76D9C4E2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28802160"/>
        <c:axId val="2028809232"/>
      </c:barChart>
      <c:catAx>
        <c:axId val="202880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809232"/>
        <c:crosses val="autoZero"/>
        <c:auto val="1"/>
        <c:lblAlgn val="ctr"/>
        <c:lblOffset val="100"/>
        <c:noMultiLvlLbl val="0"/>
      </c:catAx>
      <c:valAx>
        <c:axId val="20288092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02880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Decision-Making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8795778419035168"/>
          <c:y val="0.15112344589740326"/>
          <c:w val="0.48491757175992534"/>
          <c:h val="0.68876868690859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IV/Metastatic</c:v>
                </c:pt>
              </c:strCache>
            </c:strRef>
          </c:tx>
          <c:spPr>
            <a:solidFill>
              <a:srgbClr val="00B4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0.24</c:v>
                </c:pt>
                <c:pt idx="2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D-43C6-B841-F174917F3F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0.33</c:v>
                </c:pt>
                <c:pt idx="1">
                  <c:v>0.22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0-432E-B80C-4013177D9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-60929680"/>
        <c:axId val="-60927472"/>
      </c:barChart>
      <c:catAx>
        <c:axId val="-60929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927472"/>
        <c:crosses val="autoZero"/>
        <c:auto val="1"/>
        <c:lblAlgn val="ctr"/>
        <c:lblOffset val="100"/>
        <c:noMultiLvlLbl val="0"/>
      </c:catAx>
      <c:valAx>
        <c:axId val="-60927472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-6092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00B4B0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</a:t>
            </a:r>
            <a:r>
              <a:rPr lang="en-US" b="1" dirty="0"/>
              <a:t>informed </a:t>
            </a:r>
            <a:r>
              <a:rPr lang="en-US" dirty="0"/>
              <a:t>do/did you feel about the potential </a:t>
            </a:r>
            <a:r>
              <a:rPr lang="en-US" b="1" dirty="0"/>
              <a:t>side effects </a:t>
            </a:r>
            <a:r>
              <a:rPr lang="en-US" dirty="0"/>
              <a:t>from your cancer treatment?</a:t>
            </a:r>
          </a:p>
        </c:rich>
      </c:tx>
      <c:layout>
        <c:manualLayout>
          <c:xMode val="edge"/>
          <c:yMode val="edge"/>
          <c:x val="0.1392585121655433"/>
          <c:y val="4.6431331716401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225049648066628E-2"/>
          <c:y val="0.31234283725416073"/>
          <c:w val="0.90814984396321918"/>
          <c:h val="0.54195235341043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informed do/did you feel about the potential side effects from your cancer treatment?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4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B-4398-8BC6-2B8A091DD6BF}"/>
              </c:ext>
            </c:extLst>
          </c:dPt>
          <c:dPt>
            <c:idx val="1"/>
            <c:invertIfNegative val="0"/>
            <c:bubble3D val="0"/>
            <c:spPr>
              <a:solidFill>
                <a:srgbClr val="00B4B0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B-4398-8BC6-2B8A091DD6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D9-49EA-BBCB-9E2EBCD19E89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BD9-49EA-BBCB-9E2EBCD19E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informed</c:v>
                </c:pt>
                <c:pt idx="1">
                  <c:v>Somewhat informed</c:v>
                </c:pt>
                <c:pt idx="2">
                  <c:v>Not informed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0.69</c:v>
                </c:pt>
                <c:pt idx="1">
                  <c:v>0.26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398-8BC6-2B8A091DD6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5"/>
        <c:axId val="1424060191"/>
        <c:axId val="1563130319"/>
      </c:barChart>
      <c:catAx>
        <c:axId val="14240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130319"/>
        <c:crosses val="autoZero"/>
        <c:auto val="1"/>
        <c:lblAlgn val="ctr"/>
        <c:lblOffset val="100"/>
        <c:noMultiLvlLbl val="0"/>
      </c:catAx>
      <c:valAx>
        <c:axId val="15631303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2406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00B4B0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Decision-Making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8795778419035168"/>
          <c:y val="0.15112344589740326"/>
          <c:w val="0.48491757175992534"/>
          <c:h val="0.68876868690859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&lt;$25k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0.27</c:v>
                </c:pt>
                <c:pt idx="1">
                  <c:v>0.21</c:v>
                </c:pt>
                <c:pt idx="2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D-43C6-B841-F174917F3F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0.33</c:v>
                </c:pt>
                <c:pt idx="1">
                  <c:v>0.22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0-432E-B80C-4013177D9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-60929680"/>
        <c:axId val="-60927472"/>
      </c:barChart>
      <c:catAx>
        <c:axId val="-60929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927472"/>
        <c:crosses val="autoZero"/>
        <c:auto val="1"/>
        <c:lblAlgn val="ctr"/>
        <c:lblOffset val="100"/>
        <c:noMultiLvlLbl val="0"/>
      </c:catAx>
      <c:valAx>
        <c:axId val="-60927472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-6092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7030A0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</a:t>
            </a:r>
            <a:r>
              <a:rPr lang="en-US" b="1" dirty="0"/>
              <a:t>informed</a:t>
            </a:r>
            <a:r>
              <a:rPr lang="en-US" dirty="0"/>
              <a:t> do/did you feel about the potential </a:t>
            </a:r>
            <a:r>
              <a:rPr lang="en-US" b="1" dirty="0"/>
              <a:t>side effects </a:t>
            </a:r>
            <a:r>
              <a:rPr lang="en-US" dirty="0"/>
              <a:t>from your cancer treatment?</a:t>
            </a:r>
          </a:p>
        </c:rich>
      </c:tx>
      <c:layout>
        <c:manualLayout>
          <c:xMode val="edge"/>
          <c:yMode val="edge"/>
          <c:x val="0.1392585121655433"/>
          <c:y val="4.6431331716401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225049648066628E-2"/>
          <c:y val="0.31234283725416073"/>
          <c:w val="0.90814984396321918"/>
          <c:h val="0.54195235341043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informed do/did you feel about the potential side effects from your cancer treatment?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B-4398-8BC6-2B8A091DD6BF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B-4398-8BC6-2B8A091DD6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D9-49EA-BBCB-9E2EBCD19E89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5CB-4398-8BC6-2B8A091DD6B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BD9-49EA-BBCB-9E2EBCD19E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informed</c:v>
                </c:pt>
                <c:pt idx="1">
                  <c:v>Somewhat informed</c:v>
                </c:pt>
                <c:pt idx="2">
                  <c:v>Not informed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0.69</c:v>
                </c:pt>
                <c:pt idx="1">
                  <c:v>0.2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398-8BC6-2B8A091DD6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5"/>
        <c:axId val="1424060191"/>
        <c:axId val="1563130319"/>
      </c:barChart>
      <c:catAx>
        <c:axId val="14240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130319"/>
        <c:crosses val="autoZero"/>
        <c:auto val="1"/>
        <c:lblAlgn val="ctr"/>
        <c:lblOffset val="100"/>
        <c:noMultiLvlLbl val="0"/>
      </c:catAx>
      <c:valAx>
        <c:axId val="15631303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2406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7030A0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Decision-Making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8795778419035168"/>
          <c:y val="0.15112344589740326"/>
          <c:w val="0.48491757175992534"/>
          <c:h val="0.68876868690859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rgbClr val="009900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CB0-432E-B80C-4013177D922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CB0-432E-B80C-4013177D92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0.45</c:v>
                </c:pt>
                <c:pt idx="1">
                  <c:v>0.28999999999999998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D-43C6-B841-F174917F3F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0.33</c:v>
                </c:pt>
                <c:pt idx="1">
                  <c:v>0.22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0-432E-B80C-4013177D9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-60929680"/>
        <c:axId val="-60927472"/>
      </c:barChart>
      <c:catAx>
        <c:axId val="-60929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927472"/>
        <c:crosses val="autoZero"/>
        <c:auto val="1"/>
        <c:lblAlgn val="ctr"/>
        <c:lblOffset val="100"/>
        <c:noMultiLvlLbl val="0"/>
      </c:catAx>
      <c:valAx>
        <c:axId val="-60927472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-6092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009900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</a:t>
            </a:r>
            <a:r>
              <a:rPr lang="en-US" b="1" dirty="0"/>
              <a:t>informed</a:t>
            </a:r>
            <a:r>
              <a:rPr lang="en-US" dirty="0"/>
              <a:t> do/did you feel about the potential </a:t>
            </a:r>
            <a:r>
              <a:rPr lang="en-US" b="1" dirty="0"/>
              <a:t>side effects </a:t>
            </a:r>
            <a:r>
              <a:rPr lang="en-US" dirty="0"/>
              <a:t>from your cancer treatment?</a:t>
            </a:r>
          </a:p>
        </c:rich>
      </c:tx>
      <c:layout>
        <c:manualLayout>
          <c:xMode val="edge"/>
          <c:yMode val="edge"/>
          <c:x val="0.1392585121655433"/>
          <c:y val="4.6431331716401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225049648066628E-2"/>
          <c:y val="0.31234283725416073"/>
          <c:w val="0.90814984396321918"/>
          <c:h val="0.54195235341043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informed do/did you feel about the potential side effects from your cancer treatment?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B-4398-8BC6-2B8A091DD6BF}"/>
              </c:ext>
            </c:extLst>
          </c:dPt>
          <c:dPt>
            <c:idx val="1"/>
            <c:invertIfNegative val="0"/>
            <c:bubble3D val="0"/>
            <c:spPr>
              <a:solidFill>
                <a:srgbClr val="009900">
                  <a:alpha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B-4398-8BC6-2B8A091DD6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D9-49EA-BBCB-9E2EBCD19E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informed</c:v>
                </c:pt>
                <c:pt idx="1">
                  <c:v>Somewhat informed</c:v>
                </c:pt>
                <c:pt idx="2">
                  <c:v>Not informed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0.63</c:v>
                </c:pt>
                <c:pt idx="1">
                  <c:v>0.34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398-8BC6-2B8A091DD6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5"/>
        <c:axId val="1424060191"/>
        <c:axId val="1563130319"/>
      </c:barChart>
      <c:catAx>
        <c:axId val="14240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130319"/>
        <c:crosses val="autoZero"/>
        <c:auto val="1"/>
        <c:lblAlgn val="ctr"/>
        <c:lblOffset val="100"/>
        <c:noMultiLvlLbl val="0"/>
      </c:catAx>
      <c:valAx>
        <c:axId val="15631303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2406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rgbClr val="009900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Decision-Making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8795778419035168"/>
          <c:y val="0.15112344589740326"/>
          <c:w val="0.48491757175992534"/>
          <c:h val="0.68876868690859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African American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0.36</c:v>
                </c:pt>
                <c:pt idx="1">
                  <c:v>0.2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D-43C6-B841-F174917F3F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0.33</c:v>
                </c:pt>
                <c:pt idx="1">
                  <c:v>0.22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0-432E-B80C-4013177D9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-60929680"/>
        <c:axId val="-60927472"/>
      </c:barChart>
      <c:catAx>
        <c:axId val="-60929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927472"/>
        <c:crosses val="autoZero"/>
        <c:auto val="1"/>
        <c:lblAlgn val="ctr"/>
        <c:lblOffset val="100"/>
        <c:noMultiLvlLbl val="0"/>
      </c:catAx>
      <c:valAx>
        <c:axId val="-60927472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-6092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5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</a:t>
            </a:r>
            <a:r>
              <a:rPr lang="en-US" b="1" dirty="0"/>
              <a:t>informed</a:t>
            </a:r>
            <a:r>
              <a:rPr lang="en-US" dirty="0"/>
              <a:t> do/did you feel about the potential </a:t>
            </a:r>
            <a:r>
              <a:rPr lang="en-US" b="1" dirty="0"/>
              <a:t>side effects </a:t>
            </a:r>
            <a:r>
              <a:rPr lang="en-US" dirty="0"/>
              <a:t>from your cancer treatment?</a:t>
            </a:r>
          </a:p>
        </c:rich>
      </c:tx>
      <c:layout>
        <c:manualLayout>
          <c:xMode val="edge"/>
          <c:yMode val="edge"/>
          <c:x val="0.1392585121655433"/>
          <c:y val="4.6431331716401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225049648066628E-2"/>
          <c:y val="0.31234283725416073"/>
          <c:w val="0.90814984396321918"/>
          <c:h val="0.54195235341043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informed do/did you feel about the potential side effects from your cancer treatment?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B-4398-8BC6-2B8A091DD6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B-4398-8BC6-2B8A091DD6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D9-49EA-BBCB-9E2EBCD19E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informed</c:v>
                </c:pt>
                <c:pt idx="1">
                  <c:v>Somewhat informed</c:v>
                </c:pt>
                <c:pt idx="2">
                  <c:v>Not informed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0.63</c:v>
                </c:pt>
                <c:pt idx="1">
                  <c:v>0.3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398-8BC6-2B8A091DD6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5"/>
        <c:axId val="1424060191"/>
        <c:axId val="1563130319"/>
      </c:barChart>
      <c:catAx>
        <c:axId val="14240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130319"/>
        <c:crosses val="autoZero"/>
        <c:auto val="1"/>
        <c:lblAlgn val="ctr"/>
        <c:lblOffset val="100"/>
        <c:noMultiLvlLbl val="0"/>
      </c:catAx>
      <c:valAx>
        <c:axId val="15631303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2406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5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5F-4089-80F1-B4173B4B643C}"/>
              </c:ext>
            </c:extLst>
          </c:dPt>
          <c:dPt>
            <c:idx val="1"/>
            <c:bubble3D val="0"/>
            <c:spPr>
              <a:solidFill>
                <a:srgbClr val="85DA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5F-4089-80F1-B4173B4B643C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E0-44E8-91E0-170A0008782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5F-4089-80F1-B4173B4B643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92945-FADD-41F4-A756-610CCB262A41}" type="CATEGORYNAME">
                      <a:rPr lang="en-US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baseline="0" dirty="0"/>
                      <a:t>
</a:t>
                    </a:r>
                    <a:fld id="{78B2AC4D-3238-493E-A3E0-138262EDE862}" type="VALUE">
                      <a:rPr lang="en-US" baseline="0"/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5F-4089-80F1-B4173B4B64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Excellent</c:v>
                </c:pt>
                <c:pt idx="1">
                  <c:v>Good</c:v>
                </c:pt>
                <c:pt idx="2">
                  <c:v>Fair/Poor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0.75</c:v>
                </c:pt>
                <c:pt idx="1">
                  <c:v>0.22</c:v>
                </c:pt>
                <c:pt idx="2" formatCode="General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5F-4089-80F1-B4173B4B6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Decision-Making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8795778419035168"/>
          <c:y val="0.15112344589740326"/>
          <c:w val="0.48491757175992534"/>
          <c:h val="0.68876868690859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18-39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CB0-432E-B80C-4013177D922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CB0-432E-B80C-4013177D92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0.49</c:v>
                </c:pt>
                <c:pt idx="1">
                  <c:v>0.26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D-43C6-B841-F174917F3F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 am/was very involved in researching and deciding on the best treatment options for me.</c:v>
                </c:pt>
                <c:pt idx="1">
                  <c:v>Somewhere in the middle</c:v>
                </c:pt>
                <c:pt idx="2">
                  <c:v>I rely/relied on the doctor to decide on treatment options and chose the best course of action.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0.33</c:v>
                </c:pt>
                <c:pt idx="1">
                  <c:v>0.22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0-432E-B80C-4013177D9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-60929680"/>
        <c:axId val="-60927472"/>
      </c:barChart>
      <c:catAx>
        <c:axId val="-6092968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927472"/>
        <c:crosses val="autoZero"/>
        <c:auto val="1"/>
        <c:lblAlgn val="ctr"/>
        <c:lblOffset val="100"/>
        <c:noMultiLvlLbl val="0"/>
      </c:catAx>
      <c:valAx>
        <c:axId val="-60927472"/>
        <c:scaling>
          <c:orientation val="minMax"/>
        </c:scaling>
        <c:delete val="1"/>
        <c:axPos val="t"/>
        <c:numFmt formatCode="0%" sourceLinked="1"/>
        <c:majorTickMark val="out"/>
        <c:minorTickMark val="none"/>
        <c:tickLblPos val="nextTo"/>
        <c:crossAx val="-6092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6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How </a:t>
            </a:r>
            <a:r>
              <a:rPr lang="en-US" b="1" dirty="0"/>
              <a:t>informed</a:t>
            </a:r>
            <a:r>
              <a:rPr lang="en-US" dirty="0"/>
              <a:t> do/did you feel about the potential </a:t>
            </a:r>
            <a:r>
              <a:rPr lang="en-US" b="1" dirty="0"/>
              <a:t>side effects </a:t>
            </a:r>
            <a:r>
              <a:rPr lang="en-US" dirty="0"/>
              <a:t>from your cancer treatment?</a:t>
            </a:r>
          </a:p>
        </c:rich>
      </c:tx>
      <c:layout>
        <c:manualLayout>
          <c:xMode val="edge"/>
          <c:yMode val="edge"/>
          <c:x val="0.1392585121655433"/>
          <c:y val="4.6431331716401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225049648066628E-2"/>
          <c:y val="0.31234283725416073"/>
          <c:w val="0.90814984396321918"/>
          <c:h val="0.54195235341043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How informed do/did you feel about the potential side effects from your cancer treatment?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B-4398-8BC6-2B8A091DD6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alpha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B-4398-8BC6-2B8A091DD6B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D9-49EA-BBCB-9E2EBCD19E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Very informed</c:v>
                </c:pt>
                <c:pt idx="1">
                  <c:v>Somewhat informed</c:v>
                </c:pt>
                <c:pt idx="2">
                  <c:v>Not informed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0.57999999999999996</c:v>
                </c:pt>
                <c:pt idx="1">
                  <c:v>0.37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B-4398-8BC6-2B8A091DD6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5"/>
        <c:axId val="1424060191"/>
        <c:axId val="1563130319"/>
      </c:barChart>
      <c:catAx>
        <c:axId val="142406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3130319"/>
        <c:crosses val="autoZero"/>
        <c:auto val="1"/>
        <c:lblAlgn val="ctr"/>
        <c:lblOffset val="100"/>
        <c:noMultiLvlLbl val="0"/>
      </c:catAx>
      <c:valAx>
        <c:axId val="15631303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24060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>
      <a:solidFill>
        <a:schemeClr val="accent6"/>
      </a:solidFill>
      <a:prstDash val="lg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HCPs Seen and Helpful During Treatment</a:t>
            </a:r>
          </a:p>
          <a:p>
            <a:pPr>
              <a:defRPr/>
            </a:pPr>
            <a:r>
              <a:rPr lang="en-US" dirty="0"/>
              <a:t>(top 10 seen)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3285024154589372E-2"/>
          <c:y val="0.26811147790976753"/>
          <c:w val="0.97342995169082125"/>
          <c:h val="0.57351208269432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Saw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Oncologist</c:v>
                </c:pt>
                <c:pt idx="1">
                  <c:v>Surgeon</c:v>
                </c:pt>
                <c:pt idx="2">
                  <c:v>Primary care physician</c:v>
                </c:pt>
                <c:pt idx="3">
                  <c:v>Radiation oncologist</c:v>
                </c:pt>
                <c:pt idx="4">
                  <c:v>Nurse/Nurse practitioner </c:v>
                </c:pt>
                <c:pt idx="5">
                  <c:v>Nutritionist/dietician</c:v>
                </c:pt>
                <c:pt idx="6">
                  <c:v>Care coordinator</c:v>
                </c:pt>
                <c:pt idx="7">
                  <c:v>Social worker</c:v>
                </c:pt>
                <c:pt idx="8">
                  <c:v>Hematologist</c:v>
                </c:pt>
                <c:pt idx="9">
                  <c:v>Patient navigator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0.67924099999999998</c:v>
                </c:pt>
                <c:pt idx="1">
                  <c:v>0.61449699999999996</c:v>
                </c:pt>
                <c:pt idx="2">
                  <c:v>0.49985300000000005</c:v>
                </c:pt>
                <c:pt idx="3">
                  <c:v>0.45586500000000002</c:v>
                </c:pt>
                <c:pt idx="4">
                  <c:v>0.30271300000000001</c:v>
                </c:pt>
                <c:pt idx="5">
                  <c:v>0.130888</c:v>
                </c:pt>
                <c:pt idx="6">
                  <c:v>0.11825799999999999</c:v>
                </c:pt>
                <c:pt idx="7">
                  <c:v>0.104986</c:v>
                </c:pt>
                <c:pt idx="8">
                  <c:v>0.101037</c:v>
                </c:pt>
                <c:pt idx="9">
                  <c:v>9.8574999999999996E-2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6-4BD1-92B8-E26296BA3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9500768"/>
        <c:axId val="16595020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Very Helpful (among seen)</c:v>
                </c:pt>
              </c:strCache>
            </c:strRef>
          </c:tx>
          <c:spPr>
            <a:ln w="28575" cap="rnd">
              <a:solidFill>
                <a:srgbClr val="00766E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EE6-4BD1-92B8-E26296BA30F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EE6-4BD1-92B8-E26296BA30F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EE6-4BD1-92B8-E26296BA30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Oncologist</c:v>
                </c:pt>
                <c:pt idx="1">
                  <c:v>Surgeon</c:v>
                </c:pt>
                <c:pt idx="2">
                  <c:v>Primary care physician</c:v>
                </c:pt>
                <c:pt idx="3">
                  <c:v>Radiation oncologist</c:v>
                </c:pt>
                <c:pt idx="4">
                  <c:v>Nurse/Nurse practitioner </c:v>
                </c:pt>
                <c:pt idx="5">
                  <c:v>Nutritionist/dietician</c:v>
                </c:pt>
                <c:pt idx="6">
                  <c:v>Care coordinator</c:v>
                </c:pt>
                <c:pt idx="7">
                  <c:v>Social worker</c:v>
                </c:pt>
                <c:pt idx="8">
                  <c:v>Hematologist</c:v>
                </c:pt>
                <c:pt idx="9">
                  <c:v>Patient navigator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0.87525200000000003</c:v>
                </c:pt>
                <c:pt idx="1">
                  <c:v>0.88362300000000005</c:v>
                </c:pt>
                <c:pt idx="2">
                  <c:v>0.68449700000000002</c:v>
                </c:pt>
                <c:pt idx="3">
                  <c:v>0.863425</c:v>
                </c:pt>
                <c:pt idx="4">
                  <c:v>0.80634699999999992</c:v>
                </c:pt>
                <c:pt idx="5">
                  <c:v>0.45583799999999997</c:v>
                </c:pt>
                <c:pt idx="6">
                  <c:v>0.67832800000000004</c:v>
                </c:pt>
                <c:pt idx="7">
                  <c:v>0.53636200000000001</c:v>
                </c:pt>
                <c:pt idx="8">
                  <c:v>0.74616100000000007</c:v>
                </c:pt>
                <c:pt idx="9">
                  <c:v>0.63757900000000001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E6-4BD1-92B8-E26296BA3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9500768"/>
        <c:axId val="1659502016"/>
      </c:lineChart>
      <c:catAx>
        <c:axId val="165950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502016"/>
        <c:crosses val="autoZero"/>
        <c:auto val="1"/>
        <c:lblAlgn val="ctr"/>
        <c:lblOffset val="100"/>
        <c:noMultiLvlLbl val="0"/>
      </c:catAx>
      <c:valAx>
        <c:axId val="16595020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5950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186494798581583"/>
          <c:y val="2.578124841404722E-2"/>
          <c:w val="0.41637686190264528"/>
          <c:h val="0.948437503171905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4-4B1A-ADE7-22E7220A0A3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Community hospital and/or cancer center</c:v>
                </c:pt>
                <c:pt idx="1">
                  <c:v>Doctor’s office</c:v>
                </c:pt>
                <c:pt idx="2">
                  <c:v>Academic medical center/teaching hospital (affiliated with a medical school at a university)</c:v>
                </c:pt>
                <c:pt idx="3">
                  <c:v>Outpatient clinic</c:v>
                </c:pt>
                <c:pt idx="4">
                  <c:v>Private cancer center (not affiliated with a hospital)</c:v>
                </c:pt>
                <c:pt idx="5">
                  <c:v>Other (please specify)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0.52743899999999999</c:v>
                </c:pt>
                <c:pt idx="1">
                  <c:v>0.23289000000000001</c:v>
                </c:pt>
                <c:pt idx="2">
                  <c:v>0.18112300000000001</c:v>
                </c:pt>
                <c:pt idx="3">
                  <c:v>0.16777699999999998</c:v>
                </c:pt>
                <c:pt idx="4">
                  <c:v>0.124183</c:v>
                </c:pt>
                <c:pt idx="5">
                  <c:v>4.6497000000000004E-2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74-4B1A-ADE7-22E7220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13940640"/>
        <c:axId val="713939328"/>
      </c:barChart>
      <c:catAx>
        <c:axId val="7139406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939328"/>
        <c:crosses val="autoZero"/>
        <c:auto val="1"/>
        <c:lblAlgn val="ctr"/>
        <c:lblOffset val="100"/>
        <c:noMultiLvlLbl val="0"/>
      </c:catAx>
      <c:valAx>
        <c:axId val="713939328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71394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627353322835646E-2"/>
          <c:y val="4.7589207424954039E-2"/>
          <c:w val="0.94713313632195728"/>
          <c:h val="0.91946441820392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Very well</c:v>
                </c:pt>
                <c:pt idx="1">
                  <c:v>Somewhat well</c:v>
                </c:pt>
                <c:pt idx="2">
                  <c:v>Not well</c:v>
                </c:pt>
                <c:pt idx="3">
                  <c:v>Not sure/not applicable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0.75</c:v>
                </c:pt>
                <c:pt idx="1">
                  <c:v>0.18</c:v>
                </c:pt>
                <c:pt idx="2">
                  <c:v>0.03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47-462D-960C-D286D9787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axId val="482268576"/>
        <c:axId val="482262016"/>
      </c:barChart>
      <c:catAx>
        <c:axId val="48226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2262016"/>
        <c:crosses val="autoZero"/>
        <c:auto val="1"/>
        <c:lblAlgn val="ctr"/>
        <c:lblOffset val="100"/>
        <c:noMultiLvlLbl val="0"/>
      </c:catAx>
      <c:valAx>
        <c:axId val="482262016"/>
        <c:scaling>
          <c:orientation val="minMax"/>
          <c:max val="0.9"/>
        </c:scaling>
        <c:delete val="1"/>
        <c:axPos val="l"/>
        <c:numFmt formatCode="0%" sourceLinked="1"/>
        <c:majorTickMark val="out"/>
        <c:minorTickMark val="none"/>
        <c:tickLblPos val="nextTo"/>
        <c:crossAx val="48226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594019195591876E-2"/>
          <c:y val="4.0778370377520898E-2"/>
          <c:w val="0.94713313632195728"/>
          <c:h val="0.91946441820392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1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All the time</c:v>
                </c:pt>
                <c:pt idx="1">
                  <c:v>Some of the time</c:v>
                </c:pt>
                <c:pt idx="2">
                  <c:v>Only a few times</c:v>
                </c:pt>
                <c:pt idx="3">
                  <c:v>Never</c:v>
                </c:pt>
                <c:pt idx="4">
                  <c:v>Not sure/not applicable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0.344779</c:v>
                </c:pt>
                <c:pt idx="1">
                  <c:v>0.196683</c:v>
                </c:pt>
                <c:pt idx="2">
                  <c:v>0.21118800000000001</c:v>
                </c:pt>
                <c:pt idx="3">
                  <c:v>0.176535</c:v>
                </c:pt>
                <c:pt idx="4">
                  <c:v>7.0815000000000003E-2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1-413C-9904-2BB9D0997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axId val="482268576"/>
        <c:axId val="482262016"/>
      </c:barChart>
      <c:catAx>
        <c:axId val="48226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2262016"/>
        <c:crosses val="autoZero"/>
        <c:auto val="1"/>
        <c:lblAlgn val="ctr"/>
        <c:lblOffset val="100"/>
        <c:noMultiLvlLbl val="0"/>
      </c:catAx>
      <c:valAx>
        <c:axId val="482262016"/>
        <c:scaling>
          <c:orientation val="minMax"/>
          <c:max val="0.9"/>
        </c:scaling>
        <c:delete val="1"/>
        <c:axPos val="l"/>
        <c:numFmt formatCode="0%" sourceLinked="1"/>
        <c:majorTickMark val="out"/>
        <c:minorTickMark val="none"/>
        <c:tickLblPos val="nextTo"/>
        <c:crossAx val="48226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3D-4167-8ACD-EBE65C414B1D}"/>
              </c:ext>
            </c:extLst>
          </c:dPt>
          <c:dPt>
            <c:idx val="1"/>
            <c:bubble3D val="0"/>
            <c:spPr>
              <a:solidFill>
                <a:srgbClr val="85DA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3D-4167-8ACD-EBE65C414B1D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3D-4167-8ACD-EBE65C414B1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3D-4167-8ACD-EBE65C414B1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92945-FADD-41F4-A756-610CCB262A41}" type="CATEGORYNAME">
                      <a:rPr lang="en-US" sz="1000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00" baseline="0" dirty="0"/>
                      <a:t>
</a:t>
                    </a:r>
                    <a:fld id="{78B2AC4D-3238-493E-A3E0-138262EDE862}" type="VALUE">
                      <a:rPr lang="en-US" sz="1000" baseline="0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000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F3D-4167-8ACD-EBE65C414B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Always</c:v>
                </c:pt>
                <c:pt idx="1">
                  <c:v>Most of the time</c:v>
                </c:pt>
                <c:pt idx="2">
                  <c:v>Some/little/never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0.74809100000000006</c:v>
                </c:pt>
                <c:pt idx="1">
                  <c:v>0.18105199999999999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3D-4167-8ACD-EBE65C414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B1A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1-4EFD-872A-FADF4E81C7C6}"/>
              </c:ext>
            </c:extLst>
          </c:dPt>
          <c:dPt>
            <c:idx val="1"/>
            <c:bubble3D val="0"/>
            <c:spPr>
              <a:solidFill>
                <a:srgbClr val="85DAD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1-4EFD-872A-FADF4E81C7C6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1-4EFD-872A-FADF4E81C7C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E1-4EFD-872A-FADF4E81C7C6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3192945-FADD-41F4-A756-610CCB262A41}" type="CATEGORYNAME">
                      <a:rPr lang="en-US" sz="1000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000" baseline="0" dirty="0"/>
                      <a:t>
</a:t>
                    </a:r>
                    <a:fld id="{78B2AC4D-3238-493E-A3E0-138262EDE862}" type="VALUE">
                      <a:rPr lang="en-US" sz="1000" baseline="0"/>
                      <a:pPr>
                        <a:defRPr sz="10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000" baseline="0" dirty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EE1-4EFD-872A-FADF4E81C7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Always</c:v>
                </c:pt>
                <c:pt idx="1">
                  <c:v>Most of the time</c:v>
                </c:pt>
                <c:pt idx="2">
                  <c:v>Some/little/never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0.73</c:v>
                </c:pt>
                <c:pt idx="1">
                  <c:v>0.2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E1-4EFD-872A-FADF4E81C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69780"/>
          </a:xfrm>
          <a:prstGeom prst="rect">
            <a:avLst/>
          </a:prstGeom>
        </p:spPr>
        <p:txBody>
          <a:bodyPr vert="horz" lIns="93937" tIns="46968" rIns="93937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2" cy="469780"/>
          </a:xfrm>
          <a:prstGeom prst="rect">
            <a:avLst/>
          </a:prstGeom>
        </p:spPr>
        <p:txBody>
          <a:bodyPr vert="horz" lIns="93937" tIns="46968" rIns="93937" bIns="46968" rtlCol="0"/>
          <a:lstStyle>
            <a:lvl1pPr algn="r">
              <a:defRPr sz="1200"/>
            </a:lvl1pPr>
          </a:lstStyle>
          <a:p>
            <a:fld id="{26BDEE47-CF5E-4A53-B66E-8325695CCD88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69988"/>
            <a:ext cx="561657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7" tIns="46968" rIns="93937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7" tIns="46968" rIns="93937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93297"/>
            <a:ext cx="3066732" cy="469779"/>
          </a:xfrm>
          <a:prstGeom prst="rect">
            <a:avLst/>
          </a:prstGeom>
        </p:spPr>
        <p:txBody>
          <a:bodyPr vert="horz" lIns="93937" tIns="46968" rIns="93937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2" cy="469779"/>
          </a:xfrm>
          <a:prstGeom prst="rect">
            <a:avLst/>
          </a:prstGeom>
        </p:spPr>
        <p:txBody>
          <a:bodyPr vert="horz" lIns="93937" tIns="46968" rIns="93937" bIns="46968" rtlCol="0" anchor="b"/>
          <a:lstStyle>
            <a:lvl1pPr algn="r">
              <a:defRPr sz="1200"/>
            </a:lvl1pPr>
          </a:lstStyle>
          <a:p>
            <a:fld id="{3AA768D4-B67F-4AED-BD8A-135304D251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Q10A: Which of the following health care providers are you seeing/did you see during your cancer treatment? Select all that apply.</a:t>
            </a:r>
          </a:p>
          <a:p>
            <a:r>
              <a:rPr lang="en-US" sz="1900" b="1" dirty="0">
                <a:solidFill>
                  <a:srgbClr val="000000"/>
                </a:solidFill>
                <a:latin typeface="Arial" panose="020B0604020202020204" pitchFamily="34" charset="0"/>
              </a:rPr>
              <a:t>Q10BB: TOP BOX (VERY HELPFUL) SUMMARY TABLE: How helpful are/were each of the following health care providers in aiding you during your treatment?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4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Q10: Where are you receiving/did you receive your cancer treatment? Select all that apply.</a:t>
            </a:r>
          </a:p>
          <a:p>
            <a:r>
              <a:rPr lang="en-US" dirty="0"/>
              <a:t>Q10A: What is the name of the place where you receive/ed your cancer treatment?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10c. How well do/did your health care providers coordinate your care with one another?</a:t>
            </a:r>
          </a:p>
          <a:p>
            <a:r>
              <a:rPr lang="en-US" dirty="0"/>
              <a:t>Q10D: How often do/did you have to share information from one health care provider with another provider, so they are/were informed about your cancer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8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Q11C: Thinking about your cancer treatment and care, how often did you feel like you could talk to your health care providers about any concerns related to your treatment and care?</a:t>
            </a:r>
          </a:p>
          <a:p>
            <a:r>
              <a:rPr lang="en-US" dirty="0"/>
              <a:t>Q11D: Thinking about your cancer treatment and care, how often did you feel like your health care providers listened to and respected your questions and concerns?</a:t>
            </a:r>
          </a:p>
          <a:p>
            <a:pPr defTabSz="939368">
              <a:defRPr/>
            </a:pPr>
            <a:r>
              <a:rPr lang="en-US" sz="1900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11e.  [ON SAME PAGE AS 11D]: What made you feel that way? [Open End, optional]</a:t>
            </a:r>
          </a:p>
          <a:p>
            <a:pPr defTabSz="939368">
              <a:defRPr/>
            </a:pPr>
            <a:endParaRPr lang="en-US" sz="1900" dirty="0"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4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8">
              <a:defRPr/>
            </a:pPr>
            <a:r>
              <a:rPr lang="en-US" dirty="0"/>
              <a:t>Q11: Which, if any, of the following have you experienced during or following your treatment? Select all that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1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8">
              <a:defRPr/>
            </a:pPr>
            <a:r>
              <a:rPr lang="en-US" dirty="0"/>
              <a:t>Q11: Which, if any, of the following have you experienced during or following your treatment? Select all that apply.</a:t>
            </a:r>
          </a:p>
          <a:p>
            <a:pPr defTabSz="939368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64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Q12A: How informed do/did you feel about the potential side effects from your cancer treatment? (up from 61% in 2020)</a:t>
            </a:r>
          </a:p>
          <a:p>
            <a:r>
              <a:rPr lang="en-US" dirty="0"/>
              <a:t>Q11: Which, if any, of the following have you experienced during or following your treatment? Select all that apply.</a:t>
            </a:r>
          </a:p>
          <a:p>
            <a:r>
              <a:rPr lang="en-US" dirty="0"/>
              <a:t>Q13a: How helpful is or was your health care team in addressing your side effects?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97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Q21: Overall, how would you evaluate the post-treatment medical care you are currently receiving?</a:t>
            </a:r>
          </a:p>
          <a:p>
            <a:r>
              <a:rPr lang="en-US" dirty="0"/>
              <a:t>Q21B: Which of the following topics have your health care providers discussed with you regularly during your post-treatment care? Select all that apply.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24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Q23 TOP 2 BOX SUMMARY TABLE (VERY/SOMEWHAT CONCERNED): Below are several issues and concerns that cancer patients and survivors might have. How concerned are you, personally, about each?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8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203325"/>
            <a:ext cx="5761038" cy="3241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Build on and track findings from 2020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Better understand differences between early and advanced stage cancer patients/survivors, with a specific focus on </a:t>
            </a:r>
            <a:r>
              <a:rPr lang="en-US" sz="1200" b="1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metastatic patients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Look at the above from a </a:t>
            </a:r>
            <a:r>
              <a:rPr lang="en-US" sz="1200" b="1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health equity lens</a:t>
            </a: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, with an emphasis on the financial sacrifices</a:t>
            </a:r>
            <a:endParaRPr lang="en-US" sz="1200" dirty="0"/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Learn more about </a:t>
            </a: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where people go for </a:t>
            </a:r>
            <a:r>
              <a:rPr lang="en-US" sz="1200" b="1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support</a:t>
            </a: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, and how that helps experiences and outcomes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Drill down on </a:t>
            </a:r>
            <a:r>
              <a:rPr lang="en-US" sz="1200" b="1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telehealth</a:t>
            </a:r>
            <a:r>
              <a:rPr lang="en-US" sz="1200" dirty="0">
                <a:effectLst/>
                <a:latin typeface="Calibri" panose="020F0502020204030204" pitchFamily="34" charset="0"/>
                <a:ea typeface="Cambria" panose="02040503050406030204" pitchFamily="18" charset="0"/>
              </a:rPr>
              <a:t> expectations and experiences during the COVID-19 pandemic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38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Q23 TOP 2 BOX SUMMARY TABLE (VERY/SOMEWHAT CONCERNED): Below are several issues and concerns that cancer patients and survivors might have. How concerned are you, personally, about each?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CE19-5414-4B95-BCE0-F0E3BD1608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87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8">
              <a:defRPr/>
            </a:pPr>
            <a:r>
              <a:rPr lang="en-US" dirty="0"/>
              <a:t>Q23 TOP 2 BOX SUMMARY TABLE (VERY/SOMEWHAT CONCERNED): Below are several issues and concerns that cancer patients and survivors might have. How concerned are you, personally, about each?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4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Q23A: As a result of your cancer, have you…? Select all that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CE19-5414-4B95-BCE0-F0E3BD1608F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1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Q23B: As a result of your cancer, have any of the following happened to you? Select all that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CE19-5414-4B95-BCE0-F0E3BD1608F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36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Q26A: How would you describe the support you have received from others throughout your cancer journey?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13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Q38: From whom or what have you received support throughout your cancer journey? Select all that apply.</a:t>
            </a:r>
          </a:p>
          <a:p>
            <a:r>
              <a:rPr lang="en-US" dirty="0"/>
              <a:t>Q39: Who/what has given you the most support throughout your cancer journey?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21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96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Q40: Have you visited a health care provider for cancer treatment and/or post-treatment survivorship care during the COVID-19 pandemic?</a:t>
            </a:r>
          </a:p>
          <a:p>
            <a:r>
              <a:rPr lang="en-US" dirty="0"/>
              <a:t>Q41: How would you describe your cancer treatment and care during the COVID-19 pandemic?</a:t>
            </a:r>
          </a:p>
          <a:p>
            <a:r>
              <a:rPr lang="en-US" dirty="0"/>
              <a:t>Q42: Have you experienced any of the following during the COVID-19 pandemic? Select all that apply, only as they relate to your cancer diagnosis.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9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Q42: Have you experienced any of the following during the COVID-19 pandemic? Select all that apply, only as they relate to your cancer diagnosis.</a:t>
            </a:r>
          </a:p>
          <a:p>
            <a:r>
              <a:rPr lang="en-US" dirty="0"/>
              <a:t>Q43: What type of appointment(s) did you attend virtually? Select all that apply.</a:t>
            </a:r>
          </a:p>
          <a:p>
            <a:r>
              <a:rPr lang="en-US" dirty="0"/>
              <a:t>Q44: TOP 2 BOX (EXCELLENT/VERY GOOD) SUMMARY TABLE: Overall, how would you rate the telehealth appointment(s) you attended virtually?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47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Q45: In the future, when the pandemic is over, would you prefer in-person or virtual appointments for each of the following?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21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Q27C: As a cancer patient/survivor, how concerned are you about your risk of getting Coronavirus (COVID-19)?</a:t>
            </a:r>
          </a:p>
          <a:p>
            <a:r>
              <a:rPr lang="en-US" dirty="0"/>
              <a:t>Q46: Have you received a COVID-19 vaccine?</a:t>
            </a:r>
          </a:p>
          <a:p>
            <a:r>
              <a:rPr lang="en-US" dirty="0"/>
              <a:t>Q47: How likely are you to get a COVID-19 vaccine?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15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19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Q51: Do you consider yourself a cancer survivor?</a:t>
            </a:r>
          </a:p>
          <a:p>
            <a:pPr defTabSz="939368">
              <a:defRPr/>
            </a:pPr>
            <a:r>
              <a:rPr lang="en-US" sz="19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52b. [IF Q51=b] Is there another word or phrase that describes you and/or you prefer?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[PROGRAM OPEN-END, OPTIONAL]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68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Q51: Do you consider yourself a cancer survivor?</a:t>
            </a:r>
          </a:p>
          <a:p>
            <a:pPr defTabSz="939368">
              <a:defRPr/>
            </a:pPr>
            <a:r>
              <a:rPr lang="en-US" sz="19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52b. [IF Q51=b] Is there another word or phrase that describes you and/or you prefer?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[PROGRAM OPEN-END, OPTIONAL]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03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8">
              <a:defRPr/>
            </a:pPr>
            <a:r>
              <a:rPr lang="en-US" sz="19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Q52. [NEW] What does being a “cancer survivor” mean to you?</a:t>
            </a:r>
            <a:r>
              <a:rPr lang="en-US" sz="19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67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53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Q09A_2: Please think about your mindset and experiences as a cancer patient. For each set of statements, select the statement that describes you best, or if you are somewhere in the middle.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Q10: Where are you receiving/did you receive your cancer treatment?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Q10B: There are many factors that may influence your choice of health care providers for your cancer treatment. Which were MOST important to you? Select up to 3.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Q11A: Overall, how would you rate your satisfaction with your cancer treatment and care?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Q12A: How informed do/did you feel about the potential side effects from your cancer treatment?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Q23A: As a result of your cancer, have you…?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Q23B: As a result of your cancer, have any of the following happened to you?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Q26: How would you describe your quality of life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A590-C4B0-47AD-9079-891F4FA90B1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4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Q09A_2: Please think about your mindset and experiences as a cancer patient. For each set of statements, select the statement that describes you best, or if you are somewhere in the middle.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Q10: Where are you receiving/did you receive your cancer treatment?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Q10B: There are many factors that may influence your choice of health care providers for your cancer treatment. Which were MOST important to you? Select up to 3.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Q11A: Overall, how would you rate your satisfaction with your cancer treatment and care?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Q12A: How informed do/did you feel about the potential side effects from your cancer treatment?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Q23A: As a result of your cancer, have you…?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Q23B: As a result of your cancer, have any of the following happened to you?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Q26: How would you describe your quality of life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A590-C4B0-47AD-9079-891F4FA90B1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42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Q09A_2: Please think about your mindset and experiences as a cancer patient. For each set of statements, select the statement that describes you best, or if you are somewhere in the middle.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Q10: Where are you receiving/did you receive your cancer treatment?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Q10B: There are many factors that may influence your choice of health care providers for your cancer treatment. Which were MOST important to you? Select up to 3.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Q11A: Overall, how would you rate your satisfaction with your cancer treatment and care?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Q12A: How informed do/did you feel about the potential side effects from your cancer treatment?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Q23A: As a result of your cancer, have you…?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Q23B: As a result of your cancer, have any of the following happened to you?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Q26: How would you describe your quality of life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A590-C4B0-47AD-9079-891F4FA90B1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94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Q09A_2: Please think about your mindset and experiences as a cancer patient. For each set of statements, select the statement that describes you best, or if you are somewhere in the middle.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Q10: Where are you receiving/did you receive your cancer treatment?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Q10B: There are many factors that may influence your choice of health care providers for your cancer treatment. Which were MOST important to you? Select up to 3.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Q11A: Overall, how would you rate your satisfaction with your cancer treatment and care?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Q12A: How informed do/did you feel about the potential side effects from your cancer treatment?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Q23A: As a result of your cancer, have you…?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Q23B: As a result of your cancer, have any of the following happened to you?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Q26: How would you describe your quality of life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A590-C4B0-47AD-9079-891F4FA90B1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00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Q09A_2: Please think about your mindset and experiences as a cancer patient. For each set of statements, select the statement that describes you best, or if you are somewhere in the middle.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Q10: Where are you receiving/did you receive your cancer treatment?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Q10B: There are many factors that may influence your choice of health care providers for your cancer treatment. Which were MOST important to you? Select up to 3.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Q11A: Overall, how would you rate your satisfaction with your cancer treatment and care?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Q12A: How informed do/did you feel about the potential side effects from your cancer treatment?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Q23A: As a result of your cancer, have you…?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Q23B: As a result of your cancer, have any of the following happened to you? Select all that apply.</a:t>
            </a:r>
          </a:p>
          <a:p>
            <a:pPr defTabSz="1571798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Q26: How would you describe your quality of life today?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7A590-C4B0-47AD-9079-891F4FA90B1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4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1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Q09A_2: Please think about your mindset and experiences as a cancer patient. For each set of statements, select the statement that describes you best, or if you are somewhere in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4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Q07a: At any point, did you participate in a clinical trial related to your cancer diagnosis?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77B2-0042-4292-A612-29DE10DC75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9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Q09A_3: Please think about your mindset and experiences as a cancer patient. For each set of statements, select the statement that describes you best, or if you are somewhere in the middle.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Q11A: Overall, how would you rate your satisfaction with your cancer treatment and care?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2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9368">
              <a:defRPr/>
            </a:pPr>
            <a:r>
              <a:rPr lang="en-US" sz="1900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Q11b. In your own words, please tell us why you feel that way about your cancer treatment and care? </a:t>
            </a:r>
            <a:r>
              <a:rPr lang="en-US" sz="1900" b="1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[PROGRAM FOR OPEN-END, OPTIONAL]</a:t>
            </a:r>
            <a:endParaRPr lang="en-US" sz="1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768D4-B67F-4AED-BD8A-135304D251F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9F2F7-4DFE-4F48-A540-54CA2FC8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9"/>
          <a:stretch/>
        </p:blipFill>
        <p:spPr>
          <a:xfrm>
            <a:off x="0" y="0"/>
            <a:ext cx="38753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620215"/>
            <a:ext cx="8187160" cy="2387600"/>
          </a:xfrm>
        </p:spPr>
        <p:txBody>
          <a:bodyPr anchor="b">
            <a:normAutofit/>
          </a:bodyPr>
          <a:lstStyle>
            <a:lvl1pPr algn="l">
              <a:defRPr sz="44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4015472"/>
            <a:ext cx="852668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2BEB0-2BFD-4DDF-8B43-046622C1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961268"/>
            <a:ext cx="3077256" cy="13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4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Free Form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3" y="1"/>
            <a:ext cx="8669968" cy="96601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FECC4-1679-4D45-9635-E86BD1EE09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984" y="966020"/>
            <a:ext cx="10515600" cy="85960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baseline="0">
                <a:latin typeface="Gadug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sub-heading</a:t>
            </a:r>
          </a:p>
          <a:p>
            <a:pPr lvl="0"/>
            <a:r>
              <a:rPr lang="en-US" dirty="0"/>
              <a:t>More text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0094B5-D0CD-452E-80BC-7C67F4DBEE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239937"/>
            <a:ext cx="1231680" cy="4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2" y="1"/>
            <a:ext cx="9552447" cy="96601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Gadug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84" y="1825625"/>
            <a:ext cx="10515600" cy="4351338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Gadugi" panose="020B0502040204020203" pitchFamily="34" charset="0"/>
              </a:defRPr>
            </a:lvl1pPr>
            <a:lvl2pPr>
              <a:buClr>
                <a:schemeClr val="accent2"/>
              </a:buClr>
              <a:defRPr>
                <a:latin typeface="Gadugi" panose="020B0502040204020203" pitchFamily="34" charset="0"/>
              </a:defRPr>
            </a:lvl2pPr>
            <a:lvl3pPr>
              <a:buClr>
                <a:schemeClr val="accent2"/>
              </a:buClr>
              <a:defRPr>
                <a:latin typeface="Gadugi" panose="020B0502040204020203" pitchFamily="34" charset="0"/>
              </a:defRPr>
            </a:lvl3pPr>
            <a:lvl4pPr>
              <a:buClr>
                <a:schemeClr val="accent2"/>
              </a:buClr>
              <a:defRPr>
                <a:latin typeface="Gadugi" panose="020B0502040204020203" pitchFamily="34" charset="0"/>
              </a:defRPr>
            </a:lvl4pPr>
            <a:lvl5pPr>
              <a:buClr>
                <a:schemeClr val="accent2"/>
              </a:buClr>
              <a:defRPr>
                <a:latin typeface="Gadug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FECC4-1679-4D45-9635-E86BD1EE09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984" y="966020"/>
            <a:ext cx="10515600" cy="85960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baseline="0">
                <a:latin typeface="Gadugi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sub-heading</a:t>
            </a:r>
          </a:p>
          <a:p>
            <a:pPr lvl="0"/>
            <a:r>
              <a:rPr lang="en-US" dirty="0"/>
              <a:t>More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95" y="239937"/>
            <a:ext cx="1214422" cy="486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782" y="417600"/>
            <a:ext cx="10251017" cy="77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30354" y="6489578"/>
            <a:ext cx="577517" cy="125534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92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2" y="1"/>
            <a:ext cx="9552447" cy="96601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84" y="1825625"/>
            <a:ext cx="10515600" cy="4351338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+mn-lt"/>
              </a:defRPr>
            </a:lvl1pPr>
            <a:lvl2pPr>
              <a:buClr>
                <a:schemeClr val="accent2"/>
              </a:buClr>
              <a:defRPr>
                <a:latin typeface="+mn-lt"/>
              </a:defRPr>
            </a:lvl2pPr>
            <a:lvl3pPr>
              <a:buClr>
                <a:schemeClr val="accent2"/>
              </a:buClr>
              <a:defRPr>
                <a:latin typeface="+mn-lt"/>
              </a:defRPr>
            </a:lvl3pPr>
            <a:lvl4pPr>
              <a:buClr>
                <a:schemeClr val="accent2"/>
              </a:buClr>
              <a:defRPr>
                <a:latin typeface="+mn-lt"/>
              </a:defRPr>
            </a:lvl4pPr>
            <a:lvl5pPr>
              <a:buClr>
                <a:schemeClr val="accent2"/>
              </a:buCl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FECC4-1679-4D45-9635-E86BD1EE09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984" y="966020"/>
            <a:ext cx="10515600" cy="85960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en-US" dirty="0"/>
              <a:t>Click to edit sub-heading</a:t>
            </a:r>
          </a:p>
          <a:p>
            <a:pPr lvl="0"/>
            <a:r>
              <a:rPr lang="en-US" dirty="0"/>
              <a:t>More 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4E47C-C6B6-4192-9E44-A54E785A50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79" y="104965"/>
            <a:ext cx="1524738" cy="645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9B4098-7D1F-43BF-AEA7-99051CF65D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ree Form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2" y="1"/>
            <a:ext cx="9552447" cy="96601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2DFECC4-1679-4D45-9635-E86BD1EE09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984" y="966020"/>
            <a:ext cx="10515600" cy="85960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en-US" dirty="0"/>
              <a:t>Click to edit sub-heading</a:t>
            </a:r>
          </a:p>
          <a:p>
            <a:pPr lvl="0"/>
            <a:r>
              <a:rPr lang="en-US" dirty="0"/>
              <a:t>More 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DF3A0-0F5D-413A-9E5D-A434EE1B6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79" y="104965"/>
            <a:ext cx="1524738" cy="645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89F2E-282A-4DC0-952C-16216FC45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+mn-lt"/>
              </a:defRPr>
            </a:lvl1pPr>
            <a:lvl2pPr marL="6858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11430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16002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20574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4560" y="1825625"/>
            <a:ext cx="5181600" cy="4351338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+mn-lt"/>
              </a:defRPr>
            </a:lvl1pPr>
            <a:lvl2pPr marL="6858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11430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16002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20574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70984" y="982784"/>
            <a:ext cx="10515600" cy="84284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en-US" dirty="0"/>
              <a:t>Click to edit sub-heading</a:t>
            </a:r>
          </a:p>
          <a:p>
            <a:pPr lvl="0"/>
            <a:r>
              <a:rPr lang="en-US" dirty="0"/>
              <a:t>More 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94C50D-4F5B-4983-91ED-4610429E2F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4EA71E-3A0E-4C7A-B0B5-AD02936EA0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79" y="104965"/>
            <a:ext cx="1524738" cy="6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lternate text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665FB3-D621-4BDB-99A2-356764650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5" b="38836"/>
          <a:stretch/>
        </p:blipFill>
        <p:spPr>
          <a:xfrm>
            <a:off x="0" y="-12058"/>
            <a:ext cx="11430000" cy="90423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70560" y="2430464"/>
            <a:ext cx="10515600" cy="4097337"/>
          </a:xfrm>
        </p:spPr>
        <p:txBody>
          <a:bodyPr/>
          <a:lstStyle>
            <a:lvl1pPr>
              <a:buClr>
                <a:schemeClr val="accent2"/>
              </a:buClr>
              <a:defRPr>
                <a:latin typeface="+mn-lt"/>
              </a:defRPr>
            </a:lvl1pPr>
            <a:lvl2pPr marL="6858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2pPr>
            <a:lvl3pPr marL="11430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16002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2057400" indent="-228600">
              <a:buClr>
                <a:schemeClr val="accent2"/>
              </a:buClr>
              <a:buSzPct val="80000"/>
              <a:buFont typeface="Arial" panose="020B0604020202020204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94C50D-4F5B-4983-91ED-4610429E2F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8" t="215" r="7742" b="88172"/>
          <a:stretch/>
        </p:blipFill>
        <p:spPr>
          <a:xfrm>
            <a:off x="11130117" y="6061588"/>
            <a:ext cx="112087" cy="79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892177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D63987-7144-4E94-A6FE-78DE8760B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79" y="104965"/>
            <a:ext cx="1524738" cy="6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9C526A-BA76-4E53-92F6-5ECDAE2BB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9"/>
          <a:stretch/>
        </p:blipFill>
        <p:spPr>
          <a:xfrm>
            <a:off x="0" y="0"/>
            <a:ext cx="38753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007" y="2766220"/>
            <a:ext cx="796836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D86A2-C8EF-42B8-8038-1CEF907808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079" y="104965"/>
            <a:ext cx="1524738" cy="6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65" y="2766220"/>
            <a:ext cx="7889703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tt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7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-16767"/>
            <a:ext cx="9605555" cy="99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3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6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image" Target="../media/image5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5.xml"/><Relationship Id="rId5" Type="http://schemas.openxmlformats.org/officeDocument/2006/relationships/chart" Target="../charts/chart24.xml"/><Relationship Id="rId4" Type="http://schemas.openxmlformats.org/officeDocument/2006/relationships/image" Target="../media/image5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image" Target="../media/image5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image" Target="../media/image61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1.xml"/><Relationship Id="rId5" Type="http://schemas.openxmlformats.org/officeDocument/2006/relationships/chart" Target="../charts/chart30.xml"/><Relationship Id="rId4" Type="http://schemas.openxmlformats.org/officeDocument/2006/relationships/image" Target="../media/image6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D3F4-6EF5-4CBB-8807-AB561DAC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906" y="1199303"/>
            <a:ext cx="6670809" cy="2614618"/>
          </a:xfrm>
        </p:spPr>
        <p:txBody>
          <a:bodyPr>
            <a:normAutofit/>
          </a:bodyPr>
          <a:lstStyle/>
          <a:p>
            <a:r>
              <a:rPr lang="en-US" sz="3600" dirty="0"/>
              <a:t>Annual State of Survivorship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3787-85D8-4801-807A-5869DB85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906" y="3813921"/>
            <a:ext cx="6956708" cy="22582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Findings from In-depth Interviews and National Surveys of Cancer Patients and Survivors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June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31954-A401-4A5D-A9A8-7FC8957C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26" y="943462"/>
            <a:ext cx="3379074" cy="14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9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2885-57EA-4DE6-BD3D-0A0B4614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35" y="208866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Most cancer patients nationally describe their treatment and care as “excellent,” but there are demographic and psychographic differences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4B6EAD-81F0-4B10-8F9F-2C364AA11B64}"/>
              </a:ext>
            </a:extLst>
          </p:cNvPr>
          <p:cNvGrpSpPr/>
          <p:nvPr/>
        </p:nvGrpSpPr>
        <p:grpSpPr>
          <a:xfrm>
            <a:off x="-43804" y="1606983"/>
            <a:ext cx="5687568" cy="4614672"/>
            <a:chOff x="1977536" y="1368867"/>
            <a:chExt cx="3535194" cy="2356796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CC710788-BF32-438F-BD83-0A0CD4CD9131}"/>
                </a:ext>
              </a:extLst>
            </p:cNvPr>
            <p:cNvGraphicFramePr/>
            <p:nvPr/>
          </p:nvGraphicFramePr>
          <p:xfrm>
            <a:off x="1977536" y="1368867"/>
            <a:ext cx="3535194" cy="2356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0C5A6-ED40-4267-98D7-57144AA45F19}"/>
                </a:ext>
              </a:extLst>
            </p:cNvPr>
            <p:cNvSpPr txBox="1"/>
            <p:nvPr/>
          </p:nvSpPr>
          <p:spPr>
            <a:xfrm>
              <a:off x="3133821" y="2226591"/>
              <a:ext cx="1222625" cy="754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adugi" panose="020B0502040204020203" pitchFamily="34" charset="0"/>
                  <a:ea typeface="Gadugi" panose="020B0502040204020203" pitchFamily="34" charset="0"/>
                </a:rPr>
                <a:t>75% </a:t>
              </a:r>
              <a:r>
                <a:rPr lang="en-US" dirty="0">
                  <a:latin typeface="Gadugi" panose="020B0502040204020203" pitchFamily="34" charset="0"/>
                  <a:ea typeface="Gadugi" panose="020B0502040204020203" pitchFamily="34" charset="0"/>
                </a:rPr>
                <a:t>of Patients describe their treatment and care as </a:t>
              </a:r>
              <a:r>
                <a:rPr lang="en-US" b="1" dirty="0">
                  <a:latin typeface="Gadugi" panose="020B0502040204020203" pitchFamily="34" charset="0"/>
                  <a:ea typeface="Gadugi" panose="020B0502040204020203" pitchFamily="34" charset="0"/>
                </a:rPr>
                <a:t>EXCELLENT</a:t>
              </a:r>
            </a:p>
          </p:txBody>
        </p:sp>
      </p:grpSp>
      <p:sp>
        <p:nvSpPr>
          <p:cNvPr id="14" name="Down Arrow 32">
            <a:extLst>
              <a:ext uri="{FF2B5EF4-FFF2-40B4-BE49-F238E27FC236}">
                <a16:creationId xmlns:a16="http://schemas.microsoft.com/office/drawing/2014/main" id="{E1F91D47-1803-4D6B-893F-968BB52CDDEC}"/>
              </a:ext>
            </a:extLst>
          </p:cNvPr>
          <p:cNvSpPr/>
          <p:nvPr/>
        </p:nvSpPr>
        <p:spPr>
          <a:xfrm rot="10800000">
            <a:off x="5983549" y="2518429"/>
            <a:ext cx="644123" cy="715371"/>
          </a:xfrm>
          <a:prstGeom prst="downArrow">
            <a:avLst/>
          </a:prstGeom>
          <a:solidFill>
            <a:srgbClr val="0076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35">
            <a:extLst>
              <a:ext uri="{FF2B5EF4-FFF2-40B4-BE49-F238E27FC236}">
                <a16:creationId xmlns:a16="http://schemas.microsoft.com/office/drawing/2014/main" id="{733488FF-07E6-490B-B53D-D47B04B61C4B}"/>
              </a:ext>
            </a:extLst>
          </p:cNvPr>
          <p:cNvSpPr/>
          <p:nvPr/>
        </p:nvSpPr>
        <p:spPr>
          <a:xfrm>
            <a:off x="11069614" y="5479576"/>
            <a:ext cx="644123" cy="715371"/>
          </a:xfrm>
          <a:prstGeom prst="downArrow">
            <a:avLst/>
          </a:prstGeom>
          <a:solidFill>
            <a:srgbClr val="81FF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BA43ADF-5458-4CF2-8C69-D569ECBA4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75915"/>
              </p:ext>
            </p:extLst>
          </p:nvPr>
        </p:nvGraphicFramePr>
        <p:xfrm>
          <a:off x="6627672" y="2156423"/>
          <a:ext cx="4441942" cy="39214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0971">
                  <a:extLst>
                    <a:ext uri="{9D8B030D-6E8A-4147-A177-3AD203B41FA5}">
                      <a16:colId xmlns:a16="http://schemas.microsoft.com/office/drawing/2014/main" val="1889345458"/>
                    </a:ext>
                  </a:extLst>
                </a:gridCol>
                <a:gridCol w="2220971">
                  <a:extLst>
                    <a:ext uri="{9D8B030D-6E8A-4147-A177-3AD203B41FA5}">
                      <a16:colId xmlns:a16="http://schemas.microsoft.com/office/drawing/2014/main" val="876524860"/>
                    </a:ext>
                  </a:extLst>
                </a:gridCol>
              </a:tblGrid>
              <a:tr h="4878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083460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65+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78%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18-39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57%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6468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White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77%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Black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69%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Hispanic/Latino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64%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592017"/>
                  </a:ext>
                </a:extLst>
              </a:tr>
              <a:tr h="8420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Surgery ONLY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80%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Chemotherapy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71%</a:t>
                      </a:r>
                      <a:r>
                        <a:rPr lang="en-US" sz="1200" dirty="0"/>
                        <a:t>),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Targeted drug therapy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71%</a:t>
                      </a:r>
                      <a:r>
                        <a:rPr lang="en-US" sz="1200" dirty="0"/>
                        <a:t>), Immunotherapy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71%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65114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Support excellent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90%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Support just fair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51%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821959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Very informed side effects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85%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Somewhat informed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55%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596174"/>
                  </a:ext>
                </a:extLst>
              </a:tr>
              <a:tr h="60146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Completed treatment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77%</a:t>
                      </a:r>
                      <a:r>
                        <a:rPr lang="en-US" sz="1200" dirty="0"/>
                        <a:t>),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10+ years since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77%</a:t>
                      </a:r>
                      <a:r>
                        <a:rPr lang="en-US" sz="1200" dirty="0"/>
                        <a:t>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21+ years diagnosis (</a:t>
                      </a:r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82%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Still in-treatment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64%</a:t>
                      </a:r>
                      <a:r>
                        <a:rPr lang="en-US" sz="1200" dirty="0"/>
                        <a:t>),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First year diagnosis (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68%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77998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C640647-8D7B-4F93-8F81-6E69CC10B06D}"/>
              </a:ext>
            </a:extLst>
          </p:cNvPr>
          <p:cNvSpPr/>
          <p:nvPr/>
        </p:nvSpPr>
        <p:spPr>
          <a:xfrm>
            <a:off x="279921" y="6025670"/>
            <a:ext cx="5040117" cy="338554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NCCS Connected: </a:t>
            </a:r>
            <a:r>
              <a:rPr lang="en-US" sz="1600" b="1" dirty="0">
                <a:solidFill>
                  <a:srgbClr val="C00000"/>
                </a:solidFill>
              </a:rPr>
              <a:t>51%</a:t>
            </a:r>
            <a:r>
              <a:rPr lang="en-US" sz="1600" dirty="0"/>
              <a:t> Excellent, </a:t>
            </a:r>
            <a:r>
              <a:rPr lang="en-US" sz="1600" b="1" dirty="0">
                <a:solidFill>
                  <a:schemeClr val="accent1"/>
                </a:solidFill>
              </a:rPr>
              <a:t>35%</a:t>
            </a:r>
            <a:r>
              <a:rPr lang="en-US" sz="1600" dirty="0"/>
              <a:t> Good, </a:t>
            </a:r>
            <a:r>
              <a:rPr lang="en-US" sz="1600" b="1" dirty="0">
                <a:solidFill>
                  <a:schemeClr val="accent1"/>
                </a:solidFill>
              </a:rPr>
              <a:t>13%</a:t>
            </a:r>
            <a:r>
              <a:rPr lang="en-US" sz="1600" dirty="0"/>
              <a:t> Fair/Poor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4B6C7B-3028-4BE0-8E4C-4495FB8EB37F}"/>
              </a:ext>
            </a:extLst>
          </p:cNvPr>
          <p:cNvSpPr txBox="1"/>
          <p:nvPr/>
        </p:nvSpPr>
        <p:spPr>
          <a:xfrm>
            <a:off x="3703287" y="1464414"/>
            <a:ext cx="1890850" cy="707886"/>
          </a:xfrm>
          <a:prstGeom prst="wedgeRectCallout">
            <a:avLst>
              <a:gd name="adj1" fmla="val -24864"/>
              <a:gd name="adj2" fmla="val 90307"/>
            </a:avLst>
          </a:prstGeom>
          <a:noFill/>
          <a:ln w="28575">
            <a:solidFill>
              <a:srgbClr val="00B1A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“I am alive, period.”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B5A99D-9AEE-40F2-8948-BACC9C274CD3}"/>
              </a:ext>
            </a:extLst>
          </p:cNvPr>
          <p:cNvSpPr/>
          <p:nvPr/>
        </p:nvSpPr>
        <p:spPr>
          <a:xfrm>
            <a:off x="6548238" y="1807914"/>
            <a:ext cx="4600438" cy="828864"/>
          </a:xfrm>
          <a:prstGeom prst="roundRect">
            <a:avLst/>
          </a:prstGeom>
          <a:solidFill>
            <a:srgbClr val="00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significant differences by age, race/ethnicity, type of treatment, support, and how long since treatment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B6B19-79B7-44F4-B984-5A495DD6E824}"/>
              </a:ext>
            </a:extLst>
          </p:cNvPr>
          <p:cNvSpPr txBox="1"/>
          <p:nvPr/>
        </p:nvSpPr>
        <p:spPr>
          <a:xfrm>
            <a:off x="4561329" y="2172300"/>
            <a:ext cx="108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#1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38902-FB10-4AC8-B11F-FC8BF1E313CB}"/>
              </a:ext>
            </a:extLst>
          </p:cNvPr>
          <p:cNvSpPr txBox="1"/>
          <p:nvPr/>
        </p:nvSpPr>
        <p:spPr>
          <a:xfrm>
            <a:off x="279921" y="6526023"/>
            <a:ext cx="6115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(n=1104), NCCS Connected Sample (n=500)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3CFA29F-2350-45C5-91D4-4D527CCE0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2503-D54F-478C-BCBC-067B3449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addition to poor outcomes, several themes emerge among those who felt they had just good/fair/poor care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E1E531C-2CB0-4EC8-84E6-01CE7D474F6D}"/>
              </a:ext>
            </a:extLst>
          </p:cNvPr>
          <p:cNvSpPr/>
          <p:nvPr/>
        </p:nvSpPr>
        <p:spPr>
          <a:xfrm>
            <a:off x="743803" y="1041082"/>
            <a:ext cx="10836322" cy="5257359"/>
          </a:xfrm>
          <a:prstGeom prst="wedgeRectCallout">
            <a:avLst>
              <a:gd name="adj1" fmla="val 4767"/>
              <a:gd name="adj2" fmla="val 5939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Income disparities: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To be honest, I’m poor. I just went with the program, tried not to bother anybody. (Hispanic/Latino, low income)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Lack of Support and Coordination of Care: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No continuity. I see a different infusion nurse every time. I see a different NP every time. We discuss medication or scans, and they never get ordered. Insurance companies and doctors’ offices don't communicate. No one seems to know me. (Metastatic)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No Options nor Voice:</a:t>
            </a:r>
          </a:p>
          <a:p>
            <a:r>
              <a:rPr lang="en-US" sz="2000" i="1" dirty="0">
                <a:solidFill>
                  <a:schemeClr val="tx1"/>
                </a:solidFill>
              </a:rPr>
              <a:t>I do not feel that I was even consulted about options, because I was young and considered not smart enough to be in charge of my own care. I feel like when I finished treatment I was just dumped. There was very little care given to how I would have a lifetime of survivorship ahead of me. No one even wanted to hear about complications I was having, even though some ended up being early signs of poor lifelong outcomes. (18-39)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7D6D-8C59-48F1-98A4-8F70CAE62249}"/>
              </a:ext>
            </a:extLst>
          </p:cNvPr>
          <p:cNvSpPr txBox="1"/>
          <p:nvPr/>
        </p:nvSpPr>
        <p:spPr>
          <a:xfrm>
            <a:off x="673102" y="6477139"/>
            <a:ext cx="6115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n=1104, NCCS Connected Sample (n=500)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4949550-D758-4BB3-B016-F5B93F7C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9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9B94-0DB6-4B55-8D08-2D2568C5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295634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Oncologists and surgeons are popular.  PCP’s get significantly lower ratings. Fewer accessed dieticians or social workers and not as many saw them as helpful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E2DDC2F-CAC2-4018-8248-74BE68DC2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586309"/>
              </p:ext>
            </p:extLst>
          </p:nvPr>
        </p:nvGraphicFramePr>
        <p:xfrm>
          <a:off x="671513" y="1494453"/>
          <a:ext cx="10515600" cy="461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83A0B708-69F0-4A01-A0D5-4E76C360F663}"/>
              </a:ext>
            </a:extLst>
          </p:cNvPr>
          <p:cNvSpPr/>
          <p:nvPr/>
        </p:nvSpPr>
        <p:spPr>
          <a:xfrm>
            <a:off x="3575941" y="6110973"/>
            <a:ext cx="5040117" cy="523220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NCCS Connected: </a:t>
            </a:r>
            <a:r>
              <a:rPr lang="en-US" sz="1400" b="1" dirty="0">
                <a:solidFill>
                  <a:srgbClr val="C00000"/>
                </a:solidFill>
              </a:rPr>
              <a:t>lower scores helpfulness </a:t>
            </a:r>
            <a:r>
              <a:rPr lang="en-US" sz="1400" b="1" dirty="0"/>
              <a:t>to PCP, Nurses, Care Coordinator, Surgeon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421AC-D574-4D24-BC68-46B44E9EC399}"/>
              </a:ext>
            </a:extLst>
          </p:cNvPr>
          <p:cNvSpPr txBox="1"/>
          <p:nvPr/>
        </p:nvSpPr>
        <p:spPr>
          <a:xfrm>
            <a:off x="0" y="6634193"/>
            <a:ext cx="6207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3248CA8-5AA8-432B-855F-905F281E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AC3A-4688-46F6-AEDF-A9AF6AB2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some confusion over where treatment happened/type of facility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34BD5C-CC57-4369-B361-00C47557F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130952"/>
              </p:ext>
            </p:extLst>
          </p:nvPr>
        </p:nvGraphicFramePr>
        <p:xfrm>
          <a:off x="1241336" y="1451154"/>
          <a:ext cx="6787984" cy="495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03B79F-91C9-45E2-98AA-D937009A6124}"/>
              </a:ext>
            </a:extLst>
          </p:cNvPr>
          <p:cNvSpPr/>
          <p:nvPr/>
        </p:nvSpPr>
        <p:spPr>
          <a:xfrm>
            <a:off x="7374605" y="2909358"/>
            <a:ext cx="4159898" cy="2054526"/>
          </a:xfrm>
          <a:prstGeom prst="roundRect">
            <a:avLst/>
          </a:prstGeom>
          <a:solidFill>
            <a:srgbClr val="00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27% of Patients Were </a:t>
            </a:r>
            <a:r>
              <a:rPr lang="en-US" sz="2400" b="1" u="sng" dirty="0"/>
              <a:t>Actually</a:t>
            </a:r>
            <a:r>
              <a:rPr lang="en-US" sz="2400" b="1" dirty="0"/>
              <a:t> Treated at an Academic Medical 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80884-6664-4E96-9799-6399F3F5186E}"/>
              </a:ext>
            </a:extLst>
          </p:cNvPr>
          <p:cNvSpPr txBox="1"/>
          <p:nvPr/>
        </p:nvSpPr>
        <p:spPr>
          <a:xfrm>
            <a:off x="1513440" y="1112600"/>
            <a:ext cx="600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Where Patients Think They Received Cancer Treatment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39649E-3EA0-473A-B61D-1C457CA392CA}"/>
              </a:ext>
            </a:extLst>
          </p:cNvPr>
          <p:cNvCxnSpPr/>
          <p:nvPr/>
        </p:nvCxnSpPr>
        <p:spPr>
          <a:xfrm>
            <a:off x="5767251" y="3526973"/>
            <a:ext cx="1397725" cy="0"/>
          </a:xfrm>
          <a:prstGeom prst="straightConnector1">
            <a:avLst/>
          </a:prstGeom>
          <a:ln w="28575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61C4A05-0DE3-48FB-A056-57D84F3EF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0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A2C-7190-435E-B103-598263A9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give high scores on coordination of care, </a:t>
            </a:r>
            <a:r>
              <a:rPr lang="en-US" u="sng" dirty="0"/>
              <a:t>despite needing to regularly share info across providers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B41C8-4791-450C-980A-839320F8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C3F53E-AA22-4CBA-86FB-87D26A628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1909757"/>
              </p:ext>
            </p:extLst>
          </p:nvPr>
        </p:nvGraphicFramePr>
        <p:xfrm>
          <a:off x="510345" y="1978690"/>
          <a:ext cx="5114195" cy="333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2A0E0-40B1-423A-84A8-906CDE3FD59F}"/>
              </a:ext>
            </a:extLst>
          </p:cNvPr>
          <p:cNvCxnSpPr/>
          <p:nvPr/>
        </p:nvCxnSpPr>
        <p:spPr>
          <a:xfrm>
            <a:off x="6033581" y="2091719"/>
            <a:ext cx="0" cy="357151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B2796310-05B5-406E-96DF-0D9BCA760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52129"/>
              </p:ext>
            </p:extLst>
          </p:nvPr>
        </p:nvGraphicFramePr>
        <p:xfrm>
          <a:off x="651429" y="5274526"/>
          <a:ext cx="496088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175">
                  <a:extLst>
                    <a:ext uri="{9D8B030D-6E8A-4147-A177-3AD203B41FA5}">
                      <a16:colId xmlns:a16="http://schemas.microsoft.com/office/drawing/2014/main" val="1953197423"/>
                    </a:ext>
                  </a:extLst>
                </a:gridCol>
                <a:gridCol w="1262236">
                  <a:extLst>
                    <a:ext uri="{9D8B030D-6E8A-4147-A177-3AD203B41FA5}">
                      <a16:colId xmlns:a16="http://schemas.microsoft.com/office/drawing/2014/main" val="1348847469"/>
                    </a:ext>
                  </a:extLst>
                </a:gridCol>
                <a:gridCol w="1262236">
                  <a:extLst>
                    <a:ext uri="{9D8B030D-6E8A-4147-A177-3AD203B41FA5}">
                      <a16:colId xmlns:a16="http://schemas.microsoft.com/office/drawing/2014/main" val="105907104"/>
                    </a:ext>
                  </a:extLst>
                </a:gridCol>
                <a:gridCol w="1262236">
                  <a:extLst>
                    <a:ext uri="{9D8B030D-6E8A-4147-A177-3AD203B41FA5}">
                      <a16:colId xmlns:a16="http://schemas.microsoft.com/office/drawing/2014/main" val="322430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Very well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Somewhat well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well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sure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6416723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DE3F26E-AA65-43F4-9A68-49A818A9D1A2}"/>
              </a:ext>
            </a:extLst>
          </p:cNvPr>
          <p:cNvSpPr/>
          <p:nvPr/>
        </p:nvSpPr>
        <p:spPr>
          <a:xfrm>
            <a:off x="651428" y="1366722"/>
            <a:ext cx="2657254" cy="646331"/>
          </a:xfrm>
          <a:prstGeom prst="rect">
            <a:avLst/>
          </a:prstGeom>
          <a:solidFill>
            <a:srgbClr val="BDFFFA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93% say HCP’s coordinated care well</a:t>
            </a:r>
            <a:endParaRPr lang="en-US" dirty="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24D4BFA-7DD7-4709-9809-A5103FA47739}"/>
              </a:ext>
            </a:extLst>
          </p:cNvPr>
          <p:cNvSpPr/>
          <p:nvPr/>
        </p:nvSpPr>
        <p:spPr>
          <a:xfrm rot="5400000">
            <a:off x="1920152" y="1305617"/>
            <a:ext cx="95128" cy="1925329"/>
          </a:xfrm>
          <a:prstGeom prst="leftBracke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76F799-BCC7-4FE4-A9EF-9F80EF178CA7}"/>
              </a:ext>
            </a:extLst>
          </p:cNvPr>
          <p:cNvCxnSpPr/>
          <p:nvPr/>
        </p:nvCxnSpPr>
        <p:spPr>
          <a:xfrm>
            <a:off x="1980055" y="2076613"/>
            <a:ext cx="0" cy="1293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C639BAC-F172-4E15-B993-C34D62BED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434786"/>
              </p:ext>
            </p:extLst>
          </p:nvPr>
        </p:nvGraphicFramePr>
        <p:xfrm>
          <a:off x="6837622" y="1971259"/>
          <a:ext cx="5114195" cy="333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982658-ABD2-440F-86B5-9747CC99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26090"/>
              </p:ext>
            </p:extLst>
          </p:nvPr>
        </p:nvGraphicFramePr>
        <p:xfrm>
          <a:off x="6955831" y="5308349"/>
          <a:ext cx="487777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336">
                  <a:extLst>
                    <a:ext uri="{9D8B030D-6E8A-4147-A177-3AD203B41FA5}">
                      <a16:colId xmlns:a16="http://schemas.microsoft.com/office/drawing/2014/main" val="1953197423"/>
                    </a:ext>
                  </a:extLst>
                </a:gridCol>
                <a:gridCol w="989360">
                  <a:extLst>
                    <a:ext uri="{9D8B030D-6E8A-4147-A177-3AD203B41FA5}">
                      <a16:colId xmlns:a16="http://schemas.microsoft.com/office/drawing/2014/main" val="365409706"/>
                    </a:ext>
                  </a:extLst>
                </a:gridCol>
                <a:gridCol w="989360">
                  <a:extLst>
                    <a:ext uri="{9D8B030D-6E8A-4147-A177-3AD203B41FA5}">
                      <a16:colId xmlns:a16="http://schemas.microsoft.com/office/drawing/2014/main" val="1348847469"/>
                    </a:ext>
                  </a:extLst>
                </a:gridCol>
                <a:gridCol w="989360">
                  <a:extLst>
                    <a:ext uri="{9D8B030D-6E8A-4147-A177-3AD203B41FA5}">
                      <a16:colId xmlns:a16="http://schemas.microsoft.com/office/drawing/2014/main" val="105907104"/>
                    </a:ext>
                  </a:extLst>
                </a:gridCol>
                <a:gridCol w="989360">
                  <a:extLst>
                    <a:ext uri="{9D8B030D-6E8A-4147-A177-3AD203B41FA5}">
                      <a16:colId xmlns:a16="http://schemas.microsoft.com/office/drawing/2014/main" val="322430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 the time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Some of the time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few times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Never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sure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64167230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5083006-D34D-47DC-B15D-69EF316D9298}"/>
              </a:ext>
            </a:extLst>
          </p:cNvPr>
          <p:cNvSpPr/>
          <p:nvPr/>
        </p:nvSpPr>
        <p:spPr>
          <a:xfrm>
            <a:off x="6611024" y="2091719"/>
            <a:ext cx="2657254" cy="1200329"/>
          </a:xfrm>
          <a:prstGeom prst="rect">
            <a:avLst/>
          </a:prstGeom>
          <a:solidFill>
            <a:srgbClr val="BDFFFA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54% said they had to share info from one health care provider with another</a:t>
            </a:r>
            <a:endParaRPr lang="en-U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49B1540-CB69-4442-8C81-5C5C2D66DF77}"/>
              </a:ext>
            </a:extLst>
          </p:cNvPr>
          <p:cNvSpPr/>
          <p:nvPr/>
        </p:nvSpPr>
        <p:spPr>
          <a:xfrm rot="5400000">
            <a:off x="7983957" y="2601438"/>
            <a:ext cx="95128" cy="1925329"/>
          </a:xfrm>
          <a:prstGeom prst="leftBracke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57EEA-D248-4264-AABF-A945AF0CA4E9}"/>
              </a:ext>
            </a:extLst>
          </p:cNvPr>
          <p:cNvCxnSpPr/>
          <p:nvPr/>
        </p:nvCxnSpPr>
        <p:spPr>
          <a:xfrm>
            <a:off x="8031521" y="3387177"/>
            <a:ext cx="0" cy="12936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9C99DE-E425-415D-85E1-56B37E6A3F72}"/>
              </a:ext>
            </a:extLst>
          </p:cNvPr>
          <p:cNvSpPr txBox="1"/>
          <p:nvPr/>
        </p:nvSpPr>
        <p:spPr>
          <a:xfrm>
            <a:off x="9902" y="6607881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F1166-F5AB-4C98-AE47-738FF5209F51}"/>
              </a:ext>
            </a:extLst>
          </p:cNvPr>
          <p:cNvSpPr/>
          <p:nvPr/>
        </p:nvSpPr>
        <p:spPr>
          <a:xfrm>
            <a:off x="591673" y="5900797"/>
            <a:ext cx="5040117" cy="307777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NCCS Connected: </a:t>
            </a:r>
            <a:r>
              <a:rPr lang="en-US" sz="1400" b="1" dirty="0">
                <a:solidFill>
                  <a:srgbClr val="C00000"/>
                </a:solidFill>
              </a:rPr>
              <a:t>54%</a:t>
            </a:r>
            <a:r>
              <a:rPr lang="en-US" sz="1400" dirty="0"/>
              <a:t> Very well, </a:t>
            </a:r>
            <a:r>
              <a:rPr lang="en-US" sz="1400" b="1" dirty="0">
                <a:solidFill>
                  <a:schemeClr val="accent1"/>
                </a:solidFill>
              </a:rPr>
              <a:t>35%</a:t>
            </a:r>
            <a:r>
              <a:rPr lang="en-US" sz="1400" dirty="0"/>
              <a:t> Somewhat, </a:t>
            </a:r>
            <a:r>
              <a:rPr lang="en-US" sz="1400" b="1" dirty="0">
                <a:solidFill>
                  <a:schemeClr val="accent1"/>
                </a:solidFill>
              </a:rPr>
              <a:t>8%</a:t>
            </a:r>
            <a:r>
              <a:rPr lang="en-US" sz="1400" dirty="0"/>
              <a:t> Not Well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B6D49E-7832-4C70-B22F-52AD8BDC80B4}"/>
              </a:ext>
            </a:extLst>
          </p:cNvPr>
          <p:cNvSpPr/>
          <p:nvPr/>
        </p:nvSpPr>
        <p:spPr>
          <a:xfrm>
            <a:off x="6542323" y="5900797"/>
            <a:ext cx="5291284" cy="307777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NCCS Connected: </a:t>
            </a:r>
            <a:r>
              <a:rPr lang="en-US" sz="1400" b="1" dirty="0">
                <a:solidFill>
                  <a:srgbClr val="C00000"/>
                </a:solidFill>
              </a:rPr>
              <a:t>29%</a:t>
            </a:r>
            <a:r>
              <a:rPr lang="en-US" sz="1400" dirty="0"/>
              <a:t> All the time, </a:t>
            </a:r>
            <a:r>
              <a:rPr lang="en-US" sz="1400" b="1" dirty="0">
                <a:solidFill>
                  <a:schemeClr val="accent1"/>
                </a:solidFill>
              </a:rPr>
              <a:t>41%</a:t>
            </a:r>
            <a:r>
              <a:rPr lang="en-US" sz="1400" dirty="0"/>
              <a:t> Sometimes, </a:t>
            </a:r>
            <a:r>
              <a:rPr lang="en-US" sz="1400" b="1" dirty="0">
                <a:solidFill>
                  <a:srgbClr val="C00000"/>
                </a:solidFill>
              </a:rPr>
              <a:t>26%</a:t>
            </a:r>
            <a:r>
              <a:rPr lang="en-US" sz="1400" dirty="0"/>
              <a:t> Few/Never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40C64-2555-4635-831A-285EDD968738}"/>
              </a:ext>
            </a:extLst>
          </p:cNvPr>
          <p:cNvSpPr txBox="1"/>
          <p:nvPr/>
        </p:nvSpPr>
        <p:spPr>
          <a:xfrm>
            <a:off x="9407367" y="2129076"/>
            <a:ext cx="2096100" cy="1200329"/>
          </a:xfrm>
          <a:prstGeom prst="rect">
            <a:avLst/>
          </a:prstGeom>
          <a:noFill/>
          <a:ln w="19050">
            <a:solidFill>
              <a:srgbClr val="00B1A3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adugi" panose="020B0502040204020203" pitchFamily="34" charset="0"/>
                <a:ea typeface="Gadugi" panose="020B0502040204020203" pitchFamily="34" charset="0"/>
              </a:rPr>
              <a:t>Higher among: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18-39 (</a:t>
            </a:r>
            <a:r>
              <a:rPr lang="en-US" sz="12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79%</a:t>
            </a:r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Immunotherapy (</a:t>
            </a:r>
            <a:r>
              <a:rPr lang="en-US" sz="12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72%</a:t>
            </a:r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Hispanic/Latino (</a:t>
            </a:r>
            <a:r>
              <a:rPr lang="en-US" sz="12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69%</a:t>
            </a:r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In-treatment (</a:t>
            </a:r>
            <a:r>
              <a:rPr lang="en-US" sz="12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65%</a:t>
            </a:r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Metastatic (</a:t>
            </a:r>
            <a:r>
              <a:rPr lang="en-US" sz="1200" b="1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67%</a:t>
            </a:r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244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76A-7902-4343-A280-9FC9DCA3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96" y="150116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Majorities feel like their HCPs were approachable and respectful, but there are key demographic differences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5E2B4F-D7B0-4A41-B331-ED2A11CB80E7}"/>
              </a:ext>
            </a:extLst>
          </p:cNvPr>
          <p:cNvGraphicFramePr/>
          <p:nvPr/>
        </p:nvGraphicFramePr>
        <p:xfrm>
          <a:off x="-228049" y="1238926"/>
          <a:ext cx="5134419" cy="304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68CF03-25F3-42E4-A1CF-35C50BFC4C5F}"/>
              </a:ext>
            </a:extLst>
          </p:cNvPr>
          <p:cNvSpPr txBox="1"/>
          <p:nvPr/>
        </p:nvSpPr>
        <p:spPr>
          <a:xfrm>
            <a:off x="1546724" y="2201134"/>
            <a:ext cx="1537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75% </a:t>
            </a:r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said they always felt they could </a:t>
            </a:r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talk to HCPs about concerns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B87549-2D49-4576-9078-1B91896CB0AA}"/>
              </a:ext>
            </a:extLst>
          </p:cNvPr>
          <p:cNvGraphicFramePr/>
          <p:nvPr/>
        </p:nvGraphicFramePr>
        <p:xfrm>
          <a:off x="-184245" y="3718270"/>
          <a:ext cx="5134419" cy="304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958E3F-DE6A-4CE7-BA49-A6111376983D}"/>
              </a:ext>
            </a:extLst>
          </p:cNvPr>
          <p:cNvSpPr txBox="1"/>
          <p:nvPr/>
        </p:nvSpPr>
        <p:spPr>
          <a:xfrm>
            <a:off x="1624647" y="4735069"/>
            <a:ext cx="1537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73% </a:t>
            </a:r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felt their HCPs </a:t>
            </a:r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respected their questions and concerns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CB271-2408-4730-9D1C-C9CD8CC899D7}"/>
              </a:ext>
            </a:extLst>
          </p:cNvPr>
          <p:cNvSpPr txBox="1"/>
          <p:nvPr/>
        </p:nvSpPr>
        <p:spPr>
          <a:xfrm>
            <a:off x="3855492" y="1402266"/>
            <a:ext cx="77109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Again, there are …</a:t>
            </a:r>
          </a:p>
          <a:p>
            <a:endParaRPr lang="en-US" sz="2000" dirty="0"/>
          </a:p>
          <a:p>
            <a:r>
              <a:rPr lang="en-US" sz="2000" b="1" dirty="0"/>
              <a:t>Age differences (</a:t>
            </a:r>
            <a:r>
              <a:rPr lang="en-US" sz="2000" b="1" dirty="0">
                <a:solidFill>
                  <a:srgbClr val="C00000"/>
                </a:solidFill>
              </a:rPr>
              <a:t>61%</a:t>
            </a:r>
            <a:r>
              <a:rPr lang="en-US" sz="2000" b="1" dirty="0"/>
              <a:t> 18-39, 72% 40-64, 77% 65+):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They were always in a rush or assumed I didn’t know what I was talking about, meanwhile I am a healthcare professional myself. (18-39)</a:t>
            </a:r>
          </a:p>
          <a:p>
            <a:endParaRPr lang="en-US" sz="2000" dirty="0"/>
          </a:p>
          <a:p>
            <a:r>
              <a:rPr lang="en-US" sz="2000" b="1" dirty="0"/>
              <a:t>Ethnic differences (75% White, 73% Black, </a:t>
            </a:r>
            <a:r>
              <a:rPr lang="en-US" sz="2000" b="1" dirty="0">
                <a:solidFill>
                  <a:srgbClr val="C00000"/>
                </a:solidFill>
              </a:rPr>
              <a:t>63%</a:t>
            </a:r>
            <a:r>
              <a:rPr lang="en-US" sz="2000" b="1" dirty="0"/>
              <a:t> Hispanic/Latino):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Again, some of the doctors, all of them white and male, seemed to project their biases onto me. (Hispanic/Latino)</a:t>
            </a:r>
          </a:p>
          <a:p>
            <a:endParaRPr lang="en-US" sz="2000" dirty="0"/>
          </a:p>
          <a:p>
            <a:r>
              <a:rPr lang="en-US" sz="2000" b="1" dirty="0"/>
              <a:t>Gender differences (</a:t>
            </a:r>
            <a:r>
              <a:rPr lang="en-US" sz="2000" b="1" dirty="0">
                <a:solidFill>
                  <a:schemeClr val="accent1"/>
                </a:solidFill>
              </a:rPr>
              <a:t>77% </a:t>
            </a:r>
            <a:r>
              <a:rPr lang="en-US" sz="2000" b="1" dirty="0"/>
              <a:t>Male, </a:t>
            </a:r>
            <a:r>
              <a:rPr lang="en-US" sz="2000" b="1" dirty="0">
                <a:solidFill>
                  <a:srgbClr val="C00000"/>
                </a:solidFill>
              </a:rPr>
              <a:t>70% </a:t>
            </a:r>
            <a:r>
              <a:rPr lang="en-US" sz="2000" b="1" dirty="0"/>
              <a:t>Female):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Dismissing me out of hand regarding pain - don't feel as a middle-aged woman I am heard. (Female)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17BF3-6ABF-4F6E-9226-CFC89370D19B}"/>
              </a:ext>
            </a:extLst>
          </p:cNvPr>
          <p:cNvSpPr/>
          <p:nvPr/>
        </p:nvSpPr>
        <p:spPr>
          <a:xfrm>
            <a:off x="224964" y="3426027"/>
            <a:ext cx="1098869" cy="743364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NCCS Connected: </a:t>
            </a:r>
            <a:r>
              <a:rPr lang="en-US" sz="1400" b="1" dirty="0">
                <a:solidFill>
                  <a:srgbClr val="C00000"/>
                </a:solidFill>
              </a:rPr>
              <a:t>46%</a:t>
            </a:r>
            <a:r>
              <a:rPr lang="en-US" sz="1400" dirty="0"/>
              <a:t> Always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ADDE3-8384-475D-BA2E-BC7B26E4858A}"/>
              </a:ext>
            </a:extLst>
          </p:cNvPr>
          <p:cNvSpPr/>
          <p:nvPr/>
        </p:nvSpPr>
        <p:spPr>
          <a:xfrm>
            <a:off x="224963" y="5858090"/>
            <a:ext cx="1098869" cy="743364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NCCS Connected: </a:t>
            </a:r>
            <a:r>
              <a:rPr lang="en-US" sz="1400" b="1" dirty="0">
                <a:solidFill>
                  <a:srgbClr val="C00000"/>
                </a:solidFill>
              </a:rPr>
              <a:t>41%</a:t>
            </a:r>
            <a:r>
              <a:rPr lang="en-US" sz="1400" dirty="0"/>
              <a:t> Always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6D799-2A43-4C11-A552-91A66F6B929F}"/>
              </a:ext>
            </a:extLst>
          </p:cNvPr>
          <p:cNvSpPr txBox="1"/>
          <p:nvPr/>
        </p:nvSpPr>
        <p:spPr>
          <a:xfrm>
            <a:off x="5537396" y="6585093"/>
            <a:ext cx="62073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8576CA3-0F9B-4FDD-8E77-208D0D671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1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5AAF8-247A-4BD3-B7E7-82D395E83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40460"/>
              </p:ext>
            </p:extLst>
          </p:nvPr>
        </p:nvGraphicFramePr>
        <p:xfrm>
          <a:off x="144857" y="2139911"/>
          <a:ext cx="11257093" cy="44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522">
                  <a:extLst>
                    <a:ext uri="{9D8B030D-6E8A-4147-A177-3AD203B41FA5}">
                      <a16:colId xmlns:a16="http://schemas.microsoft.com/office/drawing/2014/main" val="1694584741"/>
                    </a:ext>
                  </a:extLst>
                </a:gridCol>
                <a:gridCol w="9292571">
                  <a:extLst>
                    <a:ext uri="{9D8B030D-6E8A-4147-A177-3AD203B41FA5}">
                      <a16:colId xmlns:a16="http://schemas.microsoft.com/office/drawing/2014/main" val="3337125924"/>
                    </a:ext>
                  </a:extLst>
                </a:gridCol>
              </a:tblGrid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Feeling overly tired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897120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Sexual concerns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15284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Depression, anxiety, mental health issues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08921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Muscle/joint pain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5983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Nausea/vomiting or diarrhea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970985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Neuropathy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318940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 of appetite and/or taste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9101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 loss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39283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Insomnia/sleeplessness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480775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Uncertainty around status of your cancer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21678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Skin irritation/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rash/dermatological problems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82713"/>
                  </a:ext>
                </a:extLst>
              </a:tr>
              <a:tr h="3701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 loss, cognitive issues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9556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AFD0E0-81C7-44E2-BDAC-81CB2D58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0" y="211757"/>
            <a:ext cx="9903913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almost all patients experience at least one side effect, female, Hispanic/Latino, younger, </a:t>
            </a:r>
            <a:r>
              <a:rPr lang="en-US" u="sng" dirty="0"/>
              <a:t>and</a:t>
            </a:r>
            <a:r>
              <a:rPr lang="en-US" dirty="0"/>
              <a:t> low-income patients are disproportionately affected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4212-D30E-4D65-A0C4-9044FB4CE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C5BEBA-6E92-4C5F-AD98-94B1BAF1C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556658"/>
              </p:ext>
            </p:extLst>
          </p:nvPr>
        </p:nvGraphicFramePr>
        <p:xfrm>
          <a:off x="1974705" y="1984694"/>
          <a:ext cx="3866537" cy="4768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B7A871-617C-4212-B6F4-010E078C7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36892"/>
              </p:ext>
            </p:extLst>
          </p:nvPr>
        </p:nvGraphicFramePr>
        <p:xfrm>
          <a:off x="5708650" y="1702289"/>
          <a:ext cx="5693300" cy="4876515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138660">
                  <a:extLst>
                    <a:ext uri="{9D8B030D-6E8A-4147-A177-3AD203B41FA5}">
                      <a16:colId xmlns:a16="http://schemas.microsoft.com/office/drawing/2014/main" val="1119548000"/>
                    </a:ext>
                  </a:extLst>
                </a:gridCol>
                <a:gridCol w="1138660">
                  <a:extLst>
                    <a:ext uri="{9D8B030D-6E8A-4147-A177-3AD203B41FA5}">
                      <a16:colId xmlns:a16="http://schemas.microsoft.com/office/drawing/2014/main" val="3934135828"/>
                    </a:ext>
                  </a:extLst>
                </a:gridCol>
                <a:gridCol w="1138660">
                  <a:extLst>
                    <a:ext uri="{9D8B030D-6E8A-4147-A177-3AD203B41FA5}">
                      <a16:colId xmlns:a16="http://schemas.microsoft.com/office/drawing/2014/main" val="1810853574"/>
                    </a:ext>
                  </a:extLst>
                </a:gridCol>
                <a:gridCol w="1138660">
                  <a:extLst>
                    <a:ext uri="{9D8B030D-6E8A-4147-A177-3AD203B41FA5}">
                      <a16:colId xmlns:a16="http://schemas.microsoft.com/office/drawing/2014/main" val="1642453755"/>
                    </a:ext>
                  </a:extLst>
                </a:gridCol>
                <a:gridCol w="1138660">
                  <a:extLst>
                    <a:ext uri="{9D8B030D-6E8A-4147-A177-3AD203B41FA5}">
                      <a16:colId xmlns:a16="http://schemas.microsoft.com/office/drawing/2014/main" val="508751057"/>
                    </a:ext>
                  </a:extLst>
                </a:gridCol>
              </a:tblGrid>
              <a:tr h="448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Hispanic/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Latino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 income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89042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548049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797844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366393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166821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789681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41097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077913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44682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590472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1984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01014"/>
                  </a:ext>
                </a:extLst>
              </a:tr>
              <a:tr h="368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6437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398DC7-F672-4F60-9AFC-73F3A728CADE}"/>
              </a:ext>
            </a:extLst>
          </p:cNvPr>
          <p:cNvSpPr txBox="1"/>
          <p:nvPr/>
        </p:nvSpPr>
        <p:spPr>
          <a:xfrm>
            <a:off x="124414" y="1575269"/>
            <a:ext cx="55490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1A3"/>
                </a:solidFill>
              </a:rPr>
              <a:t>84% of Patients experienced at least one symptom</a:t>
            </a:r>
          </a:p>
          <a:p>
            <a:pPr algn="ctr"/>
            <a:r>
              <a:rPr lang="en-US" sz="1400" b="1" dirty="0"/>
              <a:t>Symptoms experienced </a:t>
            </a:r>
            <a:r>
              <a:rPr lang="en-US" sz="1200" b="1" dirty="0"/>
              <a:t>(top 12 out of 24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EB31C-8926-4975-8603-FD0380FD5E13}"/>
              </a:ext>
            </a:extLst>
          </p:cNvPr>
          <p:cNvSpPr txBox="1"/>
          <p:nvPr/>
        </p:nvSpPr>
        <p:spPr>
          <a:xfrm>
            <a:off x="362467" y="6611779"/>
            <a:ext cx="67889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 (Note, results from NCCS Connected in appendix.  More experience all conditions)</a:t>
            </a:r>
          </a:p>
        </p:txBody>
      </p:sp>
    </p:spTree>
    <p:extLst>
      <p:ext uri="{BB962C8B-B14F-4D97-AF65-F5344CB8AC3E}">
        <p14:creationId xmlns:p14="http://schemas.microsoft.com/office/powerpoint/2010/main" val="4074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EC5BC1-78FB-4A71-8949-79F6C251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21395"/>
              </p:ext>
            </p:extLst>
          </p:nvPr>
        </p:nvGraphicFramePr>
        <p:xfrm>
          <a:off x="730156" y="1903540"/>
          <a:ext cx="10809026" cy="457533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516202">
                  <a:extLst>
                    <a:ext uri="{9D8B030D-6E8A-4147-A177-3AD203B41FA5}">
                      <a16:colId xmlns:a16="http://schemas.microsoft.com/office/drawing/2014/main" val="4048934526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1159028122"/>
                    </a:ext>
                  </a:extLst>
                </a:gridCol>
                <a:gridCol w="1146412">
                  <a:extLst>
                    <a:ext uri="{9D8B030D-6E8A-4147-A177-3AD203B41FA5}">
                      <a16:colId xmlns:a16="http://schemas.microsoft.com/office/drawing/2014/main" val="2146769583"/>
                    </a:ext>
                  </a:extLst>
                </a:gridCol>
              </a:tblGrid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62%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653296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135628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42%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280634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9073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715247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40%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052596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36%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646711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33%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96297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235074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389180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33%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83863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32%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7444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5AAF8-247A-4BD3-B7E7-82D395E83402}"/>
              </a:ext>
            </a:extLst>
          </p:cNvPr>
          <p:cNvGraphicFramePr>
            <a:graphicFrameLocks noGrp="1"/>
          </p:cNvGraphicFramePr>
          <p:nvPr/>
        </p:nvGraphicFramePr>
        <p:xfrm>
          <a:off x="730156" y="1825894"/>
          <a:ext cx="8925635" cy="4652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68">
                  <a:extLst>
                    <a:ext uri="{9D8B030D-6E8A-4147-A177-3AD203B41FA5}">
                      <a16:colId xmlns:a16="http://schemas.microsoft.com/office/drawing/2014/main" val="1694584741"/>
                    </a:ext>
                  </a:extLst>
                </a:gridCol>
                <a:gridCol w="6729167">
                  <a:extLst>
                    <a:ext uri="{9D8B030D-6E8A-4147-A177-3AD203B41FA5}">
                      <a16:colId xmlns:a16="http://schemas.microsoft.com/office/drawing/2014/main" val="3337125924"/>
                    </a:ext>
                  </a:extLst>
                </a:gridCol>
              </a:tblGrid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Feeling overly tired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897120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Sexual concerns 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15284"/>
                  </a:ext>
                </a:extLst>
              </a:tr>
              <a:tr h="3902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Depression, anxiety, mental health issues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808921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Muscle/joint pain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5983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Nausea/vomiting or diarrhea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70985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Neuropathy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318940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 of appetite and/or taste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101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 loss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39283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Insomnia/sleeplessness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480775"/>
                  </a:ext>
                </a:extLst>
              </a:tr>
              <a:tr h="3902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Uncertainty around status of your cancer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21678"/>
                  </a:ext>
                </a:extLst>
              </a:tr>
              <a:tr h="39029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Skin irritation/rash/dermatological problems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182713"/>
                  </a:ext>
                </a:extLst>
              </a:tr>
              <a:tr h="3869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 loss, cognitive issues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584" marR="3584" marT="35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9556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AFD0E0-81C7-44E2-BDAC-81CB2D58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0" y="211757"/>
            <a:ext cx="9903913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Metastatic patients are more likely to experience almost all major symptoms tested in the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4212-D30E-4D65-A0C4-9044FB4CE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C5BEBA-6E92-4C5F-AD98-94B1BAF1C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100066"/>
              </p:ext>
            </p:extLst>
          </p:nvPr>
        </p:nvGraphicFramePr>
        <p:xfrm>
          <a:off x="3206599" y="1685677"/>
          <a:ext cx="6334966" cy="527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398DC7-F672-4F60-9AFC-73F3A728CADE}"/>
              </a:ext>
            </a:extLst>
          </p:cNvPr>
          <p:cNvSpPr txBox="1"/>
          <p:nvPr/>
        </p:nvSpPr>
        <p:spPr>
          <a:xfrm>
            <a:off x="3000163" y="1431247"/>
            <a:ext cx="404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Symptoms experienced </a:t>
            </a:r>
            <a:r>
              <a:rPr lang="en-US" sz="1400" b="1" dirty="0"/>
              <a:t>(top 12 out of 24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EB31C-8926-4975-8603-FD0380FD5E13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38534F-8E2B-4A5E-8E28-C4E920DF1B30}"/>
              </a:ext>
            </a:extLst>
          </p:cNvPr>
          <p:cNvSpPr/>
          <p:nvPr/>
        </p:nvSpPr>
        <p:spPr>
          <a:xfrm>
            <a:off x="9233484" y="854943"/>
            <a:ext cx="2359518" cy="490897"/>
          </a:xfrm>
          <a:prstGeom prst="roundRect">
            <a:avLst/>
          </a:prstGeom>
          <a:solidFill>
            <a:srgbClr val="00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Symptoms reported/recalled decrease as time passes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5C5703-A4C5-44B3-A866-B8DA14B4F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10764"/>
              </p:ext>
            </p:extLst>
          </p:nvPr>
        </p:nvGraphicFramePr>
        <p:xfrm>
          <a:off x="9227432" y="1408514"/>
          <a:ext cx="235951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759">
                  <a:extLst>
                    <a:ext uri="{9D8B030D-6E8A-4147-A177-3AD203B41FA5}">
                      <a16:colId xmlns:a16="http://schemas.microsoft.com/office/drawing/2014/main" val="3486019262"/>
                    </a:ext>
                  </a:extLst>
                </a:gridCol>
                <a:gridCol w="1179759">
                  <a:extLst>
                    <a:ext uri="{9D8B030D-6E8A-4147-A177-3AD203B41FA5}">
                      <a16:colId xmlns:a16="http://schemas.microsoft.com/office/drawing/2014/main" val="322796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Completed Treatment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Still In-treatment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52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5AAF8-247A-4BD3-B7E7-82D395E83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33703"/>
              </p:ext>
            </p:extLst>
          </p:nvPr>
        </p:nvGraphicFramePr>
        <p:xfrm>
          <a:off x="3078553" y="2116259"/>
          <a:ext cx="7974699" cy="417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8233">
                  <a:extLst>
                    <a:ext uri="{9D8B030D-6E8A-4147-A177-3AD203B41FA5}">
                      <a16:colId xmlns:a16="http://schemas.microsoft.com/office/drawing/2014/main" val="1694584741"/>
                    </a:ext>
                  </a:extLst>
                </a:gridCol>
                <a:gridCol w="1038349">
                  <a:extLst>
                    <a:ext uri="{9D8B030D-6E8A-4147-A177-3AD203B41FA5}">
                      <a16:colId xmlns:a16="http://schemas.microsoft.com/office/drawing/2014/main" val="1948402263"/>
                    </a:ext>
                  </a:extLst>
                </a:gridCol>
                <a:gridCol w="4278117">
                  <a:extLst>
                    <a:ext uri="{9D8B030D-6E8A-4147-A177-3AD203B41FA5}">
                      <a16:colId xmlns:a16="http://schemas.microsoft.com/office/drawing/2014/main" val="211365521"/>
                    </a:ext>
                  </a:extLst>
                </a:gridCol>
              </a:tblGrid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Feeling overly tired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897120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Sexual concerns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15284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Depression, anxiety, mental health issues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08921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Muscle/joint pain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5983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Nausea/vomiting or diarrhea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970985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Neuropathy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318940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 of appetite and/or taste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9101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 loss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39283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Insomnia/sleeplessness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480775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Uncertainty around status of your cancer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21678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Skin irritation/rash/derm problems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182713"/>
                  </a:ext>
                </a:extLst>
              </a:tr>
              <a:tr h="348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Memory loss, cognitive issues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49556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EAFD0E0-81C7-44E2-BDAC-81CB2D58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71" y="312561"/>
            <a:ext cx="10071098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While two-thirds felt informed about side effects, in most cases less than half believe their HCP was very helpful in addressing them (consistent with previous waves)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4212-D30E-4D65-A0C4-9044FB4CE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C5BEBA-6E92-4C5F-AD98-94B1BAF1C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390000"/>
              </p:ext>
            </p:extLst>
          </p:nvPr>
        </p:nvGraphicFramePr>
        <p:xfrm>
          <a:off x="6698156" y="1971161"/>
          <a:ext cx="4355097" cy="446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398DC7-F672-4F60-9AFC-73F3A728CADE}"/>
              </a:ext>
            </a:extLst>
          </p:cNvPr>
          <p:cNvSpPr txBox="1"/>
          <p:nvPr/>
        </p:nvSpPr>
        <p:spPr>
          <a:xfrm>
            <a:off x="3715364" y="1617915"/>
            <a:ext cx="2171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Symptoms experienced</a:t>
            </a:r>
          </a:p>
          <a:p>
            <a:pPr algn="ctr"/>
            <a:r>
              <a:rPr lang="en-US" sz="1400" dirty="0"/>
              <a:t>(top 12 out of 19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9EB31C-8926-4975-8603-FD0380FD5E13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6C0B5-69AE-4135-8B54-7AE4E49C9106}"/>
              </a:ext>
            </a:extLst>
          </p:cNvPr>
          <p:cNvSpPr txBox="1"/>
          <p:nvPr/>
        </p:nvSpPr>
        <p:spPr>
          <a:xfrm>
            <a:off x="7524276" y="1617915"/>
            <a:ext cx="27028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Health care team very helpful</a:t>
            </a:r>
          </a:p>
          <a:p>
            <a:pPr algn="ctr"/>
            <a:r>
              <a:rPr lang="en-US" sz="1400" dirty="0"/>
              <a:t>(among those who experienced)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390B2-B34E-4FA7-89BD-1338EB51DBB0}"/>
              </a:ext>
            </a:extLst>
          </p:cNvPr>
          <p:cNvSpPr/>
          <p:nvPr/>
        </p:nvSpPr>
        <p:spPr>
          <a:xfrm>
            <a:off x="10762145" y="3580774"/>
            <a:ext cx="291107" cy="2091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914D084-1167-4FCA-A27C-B199AF70D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836059"/>
              </p:ext>
            </p:extLst>
          </p:nvPr>
        </p:nvGraphicFramePr>
        <p:xfrm>
          <a:off x="-1026803" y="2421727"/>
          <a:ext cx="5134419" cy="304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B6AC1CC-14AA-4F12-B509-A97EC795B373}"/>
              </a:ext>
            </a:extLst>
          </p:cNvPr>
          <p:cNvSpPr txBox="1"/>
          <p:nvPr/>
        </p:nvSpPr>
        <p:spPr>
          <a:xfrm>
            <a:off x="771571" y="3360967"/>
            <a:ext cx="1537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68% </a:t>
            </a:r>
            <a:r>
              <a:rPr lang="en-US" sz="1400" dirty="0">
                <a:latin typeface="Gadugi" panose="020B0502040204020203" pitchFamily="34" charset="0"/>
                <a:ea typeface="Gadugi" panose="020B0502040204020203" pitchFamily="34" charset="0"/>
              </a:rPr>
              <a:t>said they felt </a:t>
            </a:r>
            <a:r>
              <a:rPr lang="en-US" sz="1400" b="1" dirty="0">
                <a:latin typeface="Gadugi" panose="020B0502040204020203" pitchFamily="34" charset="0"/>
                <a:ea typeface="Gadugi" panose="020B0502040204020203" pitchFamily="34" charset="0"/>
              </a:rPr>
              <a:t>informed about potential side effects from treatment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DB2487-C23D-4D62-A58C-9E4F623A7089}"/>
              </a:ext>
            </a:extLst>
          </p:cNvPr>
          <p:cNvSpPr/>
          <p:nvPr/>
        </p:nvSpPr>
        <p:spPr>
          <a:xfrm>
            <a:off x="138486" y="5259375"/>
            <a:ext cx="2803840" cy="276999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NCCS Connected: </a:t>
            </a:r>
            <a:r>
              <a:rPr lang="en-US" sz="1200" b="1" dirty="0">
                <a:solidFill>
                  <a:srgbClr val="C00000"/>
                </a:solidFill>
              </a:rPr>
              <a:t>34%</a:t>
            </a:r>
            <a:r>
              <a:rPr lang="en-US" sz="1200" dirty="0"/>
              <a:t> Very informed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ED59D-DC85-4839-B570-89634B305D85}"/>
              </a:ext>
            </a:extLst>
          </p:cNvPr>
          <p:cNvSpPr txBox="1"/>
          <p:nvPr/>
        </p:nvSpPr>
        <p:spPr>
          <a:xfrm>
            <a:off x="7300971" y="6302633"/>
            <a:ext cx="3174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(scores went up on many items this year)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EF45ED-A94B-4EEF-81F2-A060E40DA6F3}"/>
              </a:ext>
            </a:extLst>
          </p:cNvPr>
          <p:cNvSpPr/>
          <p:nvPr/>
        </p:nvSpPr>
        <p:spPr>
          <a:xfrm>
            <a:off x="10531763" y="5678928"/>
            <a:ext cx="291107" cy="2091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4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2885-57EA-4DE6-BD3D-0A0B4614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21" y="231138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The number who describe their </a:t>
            </a:r>
            <a:r>
              <a:rPr lang="en-US" u="sng" dirty="0"/>
              <a:t>post</a:t>
            </a:r>
            <a:r>
              <a:rPr lang="en-US" dirty="0"/>
              <a:t>-treatment care as excellent is 12 points lower than how patients’ rate their cancer treatment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4B6EAD-81F0-4B10-8F9F-2C364AA11B64}"/>
              </a:ext>
            </a:extLst>
          </p:cNvPr>
          <p:cNvGrpSpPr/>
          <p:nvPr/>
        </p:nvGrpSpPr>
        <p:grpSpPr>
          <a:xfrm>
            <a:off x="146350" y="1257398"/>
            <a:ext cx="5687568" cy="4614672"/>
            <a:chOff x="1977536" y="1368867"/>
            <a:chExt cx="3535194" cy="2356796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CC710788-BF32-438F-BD83-0A0CD4CD9131}"/>
                </a:ext>
              </a:extLst>
            </p:cNvPr>
            <p:cNvGraphicFramePr/>
            <p:nvPr/>
          </p:nvGraphicFramePr>
          <p:xfrm>
            <a:off x="1977536" y="1368867"/>
            <a:ext cx="3535194" cy="2356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0C5A6-ED40-4267-98D7-57144AA45F19}"/>
                </a:ext>
              </a:extLst>
            </p:cNvPr>
            <p:cNvSpPr txBox="1"/>
            <p:nvPr/>
          </p:nvSpPr>
          <p:spPr>
            <a:xfrm>
              <a:off x="3133821" y="2226591"/>
              <a:ext cx="1222625" cy="754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adugi" panose="020B0502040204020203" pitchFamily="34" charset="0"/>
                  <a:ea typeface="Gadugi" panose="020B0502040204020203" pitchFamily="34" charset="0"/>
                </a:rPr>
                <a:t>63% </a:t>
              </a:r>
              <a:r>
                <a:rPr lang="en-US" dirty="0">
                  <a:latin typeface="Gadugi" panose="020B0502040204020203" pitchFamily="34" charset="0"/>
                  <a:ea typeface="Gadugi" panose="020B0502040204020203" pitchFamily="34" charset="0"/>
                </a:rPr>
                <a:t>of Patients describe their POST-treatment medical care as </a:t>
              </a:r>
              <a:r>
                <a:rPr lang="en-US" b="1" dirty="0">
                  <a:latin typeface="Gadugi" panose="020B0502040204020203" pitchFamily="34" charset="0"/>
                  <a:ea typeface="Gadugi" panose="020B0502040204020203" pitchFamily="34" charset="0"/>
                </a:rPr>
                <a:t>EXCELLENT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40647-8D7B-4F93-8F81-6E69CC10B06D}"/>
              </a:ext>
            </a:extLst>
          </p:cNvPr>
          <p:cNvSpPr/>
          <p:nvPr/>
        </p:nvSpPr>
        <p:spPr>
          <a:xfrm>
            <a:off x="470076" y="5702793"/>
            <a:ext cx="5040117" cy="338554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NCCS Connected: </a:t>
            </a:r>
            <a:r>
              <a:rPr lang="en-US" sz="1600" b="1" dirty="0">
                <a:solidFill>
                  <a:srgbClr val="C00000"/>
                </a:solidFill>
              </a:rPr>
              <a:t>38%</a:t>
            </a:r>
            <a:r>
              <a:rPr lang="en-US" sz="1600" dirty="0"/>
              <a:t> Excellent, </a:t>
            </a:r>
            <a:r>
              <a:rPr lang="en-US" sz="1600" b="1" dirty="0">
                <a:solidFill>
                  <a:schemeClr val="accent1"/>
                </a:solidFill>
              </a:rPr>
              <a:t>35%</a:t>
            </a:r>
            <a:r>
              <a:rPr lang="en-US" sz="1600" dirty="0"/>
              <a:t> Good, </a:t>
            </a:r>
            <a:r>
              <a:rPr lang="en-US" sz="1600" b="1" dirty="0">
                <a:solidFill>
                  <a:schemeClr val="accent1"/>
                </a:solidFill>
              </a:rPr>
              <a:t>24%</a:t>
            </a:r>
            <a:r>
              <a:rPr lang="en-US" sz="1600" dirty="0"/>
              <a:t> Fair/Poor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38902-FB10-4AC8-B11F-FC8BF1E313CB}"/>
              </a:ext>
            </a:extLst>
          </p:cNvPr>
          <p:cNvSpPr txBox="1"/>
          <p:nvPr/>
        </p:nvSpPr>
        <p:spPr>
          <a:xfrm>
            <a:off x="279921" y="6526023"/>
            <a:ext cx="6115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n=1104, NCCS Connected Sample (n=500)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F2A8BD-BEEE-44D2-AB3B-25654E900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6771"/>
              </p:ext>
            </p:extLst>
          </p:nvPr>
        </p:nvGraphicFramePr>
        <p:xfrm>
          <a:off x="5736259" y="931902"/>
          <a:ext cx="5918846" cy="5776683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666558">
                  <a:extLst>
                    <a:ext uri="{9D8B030D-6E8A-4147-A177-3AD203B41FA5}">
                      <a16:colId xmlns:a16="http://schemas.microsoft.com/office/drawing/2014/main" val="2959249677"/>
                    </a:ext>
                  </a:extLst>
                </a:gridCol>
                <a:gridCol w="813072">
                  <a:extLst>
                    <a:ext uri="{9D8B030D-6E8A-4147-A177-3AD203B41FA5}">
                      <a16:colId xmlns:a16="http://schemas.microsoft.com/office/drawing/2014/main" val="2887660414"/>
                    </a:ext>
                  </a:extLst>
                </a:gridCol>
                <a:gridCol w="813072">
                  <a:extLst>
                    <a:ext uri="{9D8B030D-6E8A-4147-A177-3AD203B41FA5}">
                      <a16:colId xmlns:a16="http://schemas.microsoft.com/office/drawing/2014/main" val="3510240040"/>
                    </a:ext>
                  </a:extLst>
                </a:gridCol>
                <a:gridCol w="813072">
                  <a:extLst>
                    <a:ext uri="{9D8B030D-6E8A-4147-A177-3AD203B41FA5}">
                      <a16:colId xmlns:a16="http://schemas.microsoft.com/office/drawing/2014/main" val="2028448775"/>
                    </a:ext>
                  </a:extLst>
                </a:gridCol>
                <a:gridCol w="813072">
                  <a:extLst>
                    <a:ext uri="{9D8B030D-6E8A-4147-A177-3AD203B41FA5}">
                      <a16:colId xmlns:a16="http://schemas.microsoft.com/office/drawing/2014/main" val="4014435327"/>
                    </a:ext>
                  </a:extLst>
                </a:gridCol>
              </a:tblGrid>
              <a:tr h="133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Topics discuss w/ HCPs during post-treatment care</a:t>
                      </a:r>
                    </a:p>
                  </a:txBody>
                  <a:tcPr marL="3464" marR="3464" marT="3464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Excellent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Good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Fair/Poor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61532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Your quality of life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18%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3974844684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Exercise and nutrition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13%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3616756545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Your physical 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19%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3894912445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Mental and emotional impact of illness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12%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152136753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Your post-treatment survivorship care plan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1059779308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Fatigue interfering on your daily life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891304083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Pain interfering with your daily life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730983418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Access to support groups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1907745899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Your cognitive function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3719508966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Health insurance options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3505976474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Financial services/support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1388487308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Fertility concerns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2825324651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Palliative care/support services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1105981331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Hospice Care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1282059276"/>
                  </a:ext>
                </a:extLst>
              </a:tr>
              <a:tr h="345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None of the above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47%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3464" marR="3464" marT="3464" marB="0" anchor="ctr"/>
                </a:tc>
                <a:extLst>
                  <a:ext uri="{0D108BD9-81ED-4DB2-BD59-A6C34878D82A}">
                    <a16:rowId xmlns:a16="http://schemas.microsoft.com/office/drawing/2014/main" val="3634761119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475C74B-88FB-44D5-8CE2-0D09DC025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7891" y="6526023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FF150B3-22AB-433B-A0B3-4088DC0BDE8E}"/>
              </a:ext>
            </a:extLst>
          </p:cNvPr>
          <p:cNvSpPr/>
          <p:nvPr/>
        </p:nvSpPr>
        <p:spPr>
          <a:xfrm>
            <a:off x="376460" y="248754"/>
            <a:ext cx="1277075" cy="855640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B27F4-929D-4E97-9E1E-FE963A96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28" y="473917"/>
            <a:ext cx="6703873" cy="40531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Research Objectives and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597F6-6898-4D3B-B72A-80AB4EC3D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5AEB93-5142-45C4-81B5-55040D7C45EC}"/>
              </a:ext>
            </a:extLst>
          </p:cNvPr>
          <p:cNvSpPr/>
          <p:nvPr/>
        </p:nvSpPr>
        <p:spPr>
          <a:xfrm>
            <a:off x="1302723" y="1452894"/>
            <a:ext cx="9586555" cy="387939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Aft>
                <a:spcPts val="600"/>
              </a:spcAft>
            </a:pPr>
            <a:r>
              <a:rPr lang="en-US" sz="3200" b="1" dirty="0"/>
              <a:t>Continue to delve into the cancer patient and survivor journey from a range of perspectives, to better understand how NCCS can support its mission to advocate for quality cancer care for all</a:t>
            </a:r>
          </a:p>
        </p:txBody>
      </p:sp>
    </p:spTree>
    <p:extLst>
      <p:ext uri="{BB962C8B-B14F-4D97-AF65-F5344CB8AC3E}">
        <p14:creationId xmlns:p14="http://schemas.microsoft.com/office/powerpoint/2010/main" val="261534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CE5A-55F1-4052-8FC1-35FAFB96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Costs of Cancer</a:t>
            </a:r>
          </a:p>
        </p:txBody>
      </p:sp>
    </p:spTree>
    <p:extLst>
      <p:ext uri="{BB962C8B-B14F-4D97-AF65-F5344CB8AC3E}">
        <p14:creationId xmlns:p14="http://schemas.microsoft.com/office/powerpoint/2010/main" val="252586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05D-F711-4DA0-9E7D-6793627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33068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Cancer patients are concerned about a host of physical, emotional, and financial issues </a:t>
            </a:r>
            <a:r>
              <a:rPr lang="en-US" sz="2700" dirty="0"/>
              <a:t>(same issues rose to top in 2020)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3BED66-82B3-4CBA-B3EC-58D8873BF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23646"/>
              </p:ext>
            </p:extLst>
          </p:nvPr>
        </p:nvGraphicFramePr>
        <p:xfrm>
          <a:off x="1805104" y="1825626"/>
          <a:ext cx="8420445" cy="4295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06815">
                  <a:extLst>
                    <a:ext uri="{9D8B030D-6E8A-4147-A177-3AD203B41FA5}">
                      <a16:colId xmlns:a16="http://schemas.microsoft.com/office/drawing/2014/main" val="3996484489"/>
                    </a:ext>
                  </a:extLst>
                </a:gridCol>
                <a:gridCol w="2806815">
                  <a:extLst>
                    <a:ext uri="{9D8B030D-6E8A-4147-A177-3AD203B41FA5}">
                      <a16:colId xmlns:a16="http://schemas.microsoft.com/office/drawing/2014/main" val="3922656848"/>
                    </a:ext>
                  </a:extLst>
                </a:gridCol>
                <a:gridCol w="2806815">
                  <a:extLst>
                    <a:ext uri="{9D8B030D-6E8A-4147-A177-3AD203B41FA5}">
                      <a16:colId xmlns:a16="http://schemas.microsoft.com/office/drawing/2014/main" val="253876856"/>
                    </a:ext>
                  </a:extLst>
                </a:gridCol>
              </a:tblGrid>
              <a:tr h="5368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Health/Adherence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Emotional/Lifestyle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Financial/Insurance</a:t>
                      </a:r>
                    </a:p>
                  </a:txBody>
                  <a:tcPr anchor="ctr"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32511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Maintaining healthy weight 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Uncertainty about future 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 of medical care 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39716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Having energy for day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Being there for family/friends 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Cost of prescriptions 43%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4159131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Getting enough exercise 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Emotional support you need 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Financial support you need 43%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493878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Managing side effects 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Mental health support 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Understanding insurance 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724375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Maintaining proper diet 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Maintaining relationships 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Non-medical expenses 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Family/caregiver support 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Getting/keeping insurance 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807786"/>
                  </a:ext>
                </a:extLst>
              </a:tr>
              <a:tr h="53689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Feeling isolated/lonely 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0968"/>
                  </a:ext>
                </a:extLst>
              </a:tr>
            </a:tbl>
          </a:graphicData>
        </a:graphic>
      </p:graphicFrame>
      <p:pic>
        <p:nvPicPr>
          <p:cNvPr id="5" name="Graphic 4" descr="Run">
            <a:extLst>
              <a:ext uri="{FF2B5EF4-FFF2-40B4-BE49-F238E27FC236}">
                <a16:creationId xmlns:a16="http://schemas.microsoft.com/office/drawing/2014/main" id="{3E51B7B1-6295-4BD3-91E7-11AACD0C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3669" y="1192240"/>
            <a:ext cx="631825" cy="631825"/>
          </a:xfrm>
          <a:prstGeom prst="rect">
            <a:avLst/>
          </a:prstGeom>
        </p:spPr>
      </p:pic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56E1E6D4-05FD-4341-8AC4-6158E55E4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6282" y="1190679"/>
            <a:ext cx="634947" cy="634947"/>
          </a:xfrm>
          <a:prstGeom prst="rect">
            <a:avLst/>
          </a:prstGeom>
        </p:spPr>
      </p:pic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C0FD9EF-E4BA-4533-940E-66DAB38F7F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2017" y="1190679"/>
            <a:ext cx="634946" cy="634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96629B-2DF3-4DC3-8978-172E9AF43E0A}"/>
              </a:ext>
            </a:extLst>
          </p:cNvPr>
          <p:cNvSpPr txBox="1"/>
          <p:nvPr/>
        </p:nvSpPr>
        <p:spPr>
          <a:xfrm>
            <a:off x="405464" y="6611778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2DE29-23C6-4AC3-9D25-5E1B2A3523FD}"/>
              </a:ext>
            </a:extLst>
          </p:cNvPr>
          <p:cNvSpPr txBox="1"/>
          <p:nvPr/>
        </p:nvSpPr>
        <p:spPr>
          <a:xfrm>
            <a:off x="3318420" y="6120818"/>
            <a:ext cx="559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 third or more concerned about each item about, out of 30 items tested)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A144E05-5A0E-4D18-BD4E-F5C84CED2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5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640751-B9CD-4A11-963B-8E30D7599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86768"/>
              </p:ext>
            </p:extLst>
          </p:nvPr>
        </p:nvGraphicFramePr>
        <p:xfrm>
          <a:off x="889658" y="1185170"/>
          <a:ext cx="9913019" cy="5274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6224">
                  <a:extLst>
                    <a:ext uri="{9D8B030D-6E8A-4147-A177-3AD203B41FA5}">
                      <a16:colId xmlns:a16="http://schemas.microsoft.com/office/drawing/2014/main" val="805112819"/>
                    </a:ext>
                  </a:extLst>
                </a:gridCol>
                <a:gridCol w="1077359">
                  <a:extLst>
                    <a:ext uri="{9D8B030D-6E8A-4147-A177-3AD203B41FA5}">
                      <a16:colId xmlns:a16="http://schemas.microsoft.com/office/drawing/2014/main" val="915076734"/>
                    </a:ext>
                  </a:extLst>
                </a:gridCol>
                <a:gridCol w="1077359">
                  <a:extLst>
                    <a:ext uri="{9D8B030D-6E8A-4147-A177-3AD203B41FA5}">
                      <a16:colId xmlns:a16="http://schemas.microsoft.com/office/drawing/2014/main" val="442415208"/>
                    </a:ext>
                  </a:extLst>
                </a:gridCol>
                <a:gridCol w="1077359">
                  <a:extLst>
                    <a:ext uri="{9D8B030D-6E8A-4147-A177-3AD203B41FA5}">
                      <a16:colId xmlns:a16="http://schemas.microsoft.com/office/drawing/2014/main" val="2362080774"/>
                    </a:ext>
                  </a:extLst>
                </a:gridCol>
                <a:gridCol w="1077359">
                  <a:extLst>
                    <a:ext uri="{9D8B030D-6E8A-4147-A177-3AD203B41FA5}">
                      <a16:colId xmlns:a16="http://schemas.microsoft.com/office/drawing/2014/main" val="2558071940"/>
                    </a:ext>
                  </a:extLst>
                </a:gridCol>
                <a:gridCol w="1077359">
                  <a:extLst>
                    <a:ext uri="{9D8B030D-6E8A-4147-A177-3AD203B41FA5}">
                      <a16:colId xmlns:a16="http://schemas.microsoft.com/office/drawing/2014/main" val="1728323638"/>
                    </a:ext>
                  </a:extLst>
                </a:gridCol>
              </a:tblGrid>
              <a:tr h="346760">
                <a:tc>
                  <a:txBody>
                    <a:bodyPr/>
                    <a:lstStyle/>
                    <a:p>
                      <a:pPr algn="ctr"/>
                      <a:endParaRPr lang="en-US" sz="1800" b="0" i="1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National Sample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18-39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Hispanic/</a:t>
                      </a:r>
                    </a:p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Latino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Low Income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835144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Maintaining a healthy weight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82809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Uncertainty about the future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58993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Having the energy to make it through the day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48748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Getting enough exercise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26919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Being there for your family and friends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4875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Managing ongoing side effects from treatment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01935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medical care (incl. insurance premiums and co-pays)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37760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Maintaining a proper diet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63293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prescriptions and treatments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83916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Having the financial support you need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70807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Having the emotional support you need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510377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Understanding the health insurance benefits available to you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36539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with mental health issues (e.g., anxiety or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depression)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8070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non-medical expenses (e.g., food, housing, transport)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569015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Ability to maintain relationships with significant other, family, friends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89306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 for your family and/or other caregivers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19334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Feeling isolated and lonely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604086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Getting/keeping health insurance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27738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Loss of income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56465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Long-term planning/career goals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08403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Change/decline in your interest in socializing with others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626809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Managing all of your prescribed medications and other treatments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52689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of professional caregiving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2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Visiting your doctor regularly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72525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Managing appointments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648142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Work/employment issues, like finding and keeping a job'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474925"/>
                  </a:ext>
                </a:extLst>
              </a:tr>
              <a:tr h="181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Learning how to apply for grants, scholarships, or government benefits to help with medical and living costs'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96336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Getting/keeping disability insurance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90657"/>
                  </a:ext>
                </a:extLst>
              </a:tr>
              <a:tr h="933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Starting a family/having children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675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07D31C-B9F9-47D6-BCA6-CF19C828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71824"/>
              </p:ext>
            </p:extLst>
          </p:nvPr>
        </p:nvGraphicFramePr>
        <p:xfrm>
          <a:off x="960029" y="1185170"/>
          <a:ext cx="4096469" cy="34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373">
                  <a:extLst>
                    <a:ext uri="{9D8B030D-6E8A-4147-A177-3AD203B41FA5}">
                      <a16:colId xmlns:a16="http://schemas.microsoft.com/office/drawing/2014/main" val="4020299121"/>
                    </a:ext>
                  </a:extLst>
                </a:gridCol>
                <a:gridCol w="949117">
                  <a:extLst>
                    <a:ext uri="{9D8B030D-6E8A-4147-A177-3AD203B41FA5}">
                      <a16:colId xmlns:a16="http://schemas.microsoft.com/office/drawing/2014/main" val="3539433497"/>
                    </a:ext>
                  </a:extLst>
                </a:gridCol>
                <a:gridCol w="447742">
                  <a:extLst>
                    <a:ext uri="{9D8B030D-6E8A-4147-A177-3AD203B41FA5}">
                      <a16:colId xmlns:a16="http://schemas.microsoft.com/office/drawing/2014/main" val="2424930884"/>
                    </a:ext>
                  </a:extLst>
                </a:gridCol>
                <a:gridCol w="917748">
                  <a:extLst>
                    <a:ext uri="{9D8B030D-6E8A-4147-A177-3AD203B41FA5}">
                      <a16:colId xmlns:a16="http://schemas.microsoft.com/office/drawing/2014/main" val="1799470071"/>
                    </a:ext>
                  </a:extLst>
                </a:gridCol>
                <a:gridCol w="381655">
                  <a:extLst>
                    <a:ext uri="{9D8B030D-6E8A-4147-A177-3AD203B41FA5}">
                      <a16:colId xmlns:a16="http://schemas.microsoft.com/office/drawing/2014/main" val="4155204341"/>
                    </a:ext>
                  </a:extLst>
                </a:gridCol>
                <a:gridCol w="983834">
                  <a:extLst>
                    <a:ext uri="{9D8B030D-6E8A-4147-A177-3AD203B41FA5}">
                      <a16:colId xmlns:a16="http://schemas.microsoft.com/office/drawing/2014/main" val="2965167695"/>
                    </a:ext>
                  </a:extLst>
                </a:gridCol>
              </a:tblGrid>
              <a:tr h="3419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Gadugi" panose="020B0502040204020203" pitchFamily="34" charset="0"/>
                      </a:endParaRPr>
                    </a:p>
                  </a:txBody>
                  <a:tcPr marL="4572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Physical health/ adherence</a:t>
                      </a:r>
                    </a:p>
                  </a:txBody>
                  <a:tcPr marL="4572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F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Gadugi" panose="020B0502040204020203" pitchFamily="34" charset="0"/>
                      </a:endParaRPr>
                    </a:p>
                  </a:txBody>
                  <a:tcPr marL="4572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Financial/ Insurance</a:t>
                      </a:r>
                    </a:p>
                  </a:txBody>
                  <a:tcPr marL="457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F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Emotional/ Lifestyle</a:t>
                      </a:r>
                    </a:p>
                  </a:txBody>
                  <a:tcPr marL="4572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E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76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8308A1-B536-4A57-BBE8-C1FE2A9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8" y="1"/>
            <a:ext cx="10122194" cy="966019"/>
          </a:xfrm>
        </p:spPr>
        <p:txBody>
          <a:bodyPr>
            <a:normAutofit/>
          </a:bodyPr>
          <a:lstStyle/>
          <a:p>
            <a:r>
              <a:rPr lang="en-US" sz="2800" dirty="0">
                <a:ea typeface="Gadugi" panose="020B0502040204020203" pitchFamily="34" charset="0"/>
              </a:rPr>
              <a:t>Women, younger, Hispanic/Latino, and low-income patients are more concerned about the range of issues</a:t>
            </a:r>
            <a:endParaRPr lang="en-US" sz="28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F1986-4F19-40CF-94D2-54F3A110990A}"/>
              </a:ext>
            </a:extLst>
          </p:cNvPr>
          <p:cNvSpPr txBox="1"/>
          <p:nvPr/>
        </p:nvSpPr>
        <p:spPr>
          <a:xfrm>
            <a:off x="405464" y="6611778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519689E-6AE3-409C-96BC-DBC138513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6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CC9B-C693-4E8A-B354-96B3EAB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70122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Many concerns are more pronounced/needs are greater for metastatic patients as they face uncertainty and manage side-effects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D1A86D-6590-4058-B761-209A284C3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62743"/>
              </p:ext>
            </p:extLst>
          </p:nvPr>
        </p:nvGraphicFramePr>
        <p:xfrm>
          <a:off x="4371708" y="1805521"/>
          <a:ext cx="6814876" cy="494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C14802-F47E-4F82-B3F9-B23BC5C6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5999"/>
              </p:ext>
            </p:extLst>
          </p:nvPr>
        </p:nvGraphicFramePr>
        <p:xfrm>
          <a:off x="460746" y="1950218"/>
          <a:ext cx="3983663" cy="4634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3663">
                  <a:extLst>
                    <a:ext uri="{9D8B030D-6E8A-4147-A177-3AD203B41FA5}">
                      <a16:colId xmlns:a16="http://schemas.microsoft.com/office/drawing/2014/main" val="3214195682"/>
                    </a:ext>
                  </a:extLst>
                </a:gridCol>
              </a:tblGrid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Uncertainty about the future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584195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Being there for your family and friends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910132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Managing ongoing side effects from treatment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288684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Getting enough exercise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590728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Having the energy to make it through the day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89773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Maintaining a healthy weight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489995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Cost of medical care (incl. insurance premiums and co-pays)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361952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Maintaining a proper diet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49119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Having the financial support you need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763512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Cost of prescriptions and treatments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8385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Support for your family and/or other caregivers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99668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Emotionally preparing for end-of-life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12671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Understanding the health insurance benefits available to you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60928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Support with mental health issues (e.g., anxiety or depression)'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18640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Planning for end-of-life care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73661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Preparing to make/making end-of-life decisions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157978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Having the emotional support you need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126115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Cost of non-medical expenses (food, housing, transportation)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985647"/>
                  </a:ext>
                </a:extLst>
              </a:tr>
              <a:tr h="243941"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u="none" strike="noStrike" dirty="0">
                          <a:effectLst/>
                        </a:rPr>
                        <a:t>Getting/keeping health insurance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5" marR="1635" marT="163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487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59887A-2351-4A2F-8BC0-907656D98D06}"/>
              </a:ext>
            </a:extLst>
          </p:cNvPr>
          <p:cNvSpPr txBox="1"/>
          <p:nvPr/>
        </p:nvSpPr>
        <p:spPr>
          <a:xfrm>
            <a:off x="4569346" y="1466967"/>
            <a:ext cx="5604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Top Concerns (50% or more) among Metastatic/Stage 4 Patients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2A7B3-90A3-497C-948D-6B0F38BB2ABF}"/>
              </a:ext>
            </a:extLst>
          </p:cNvPr>
          <p:cNvSpPr txBox="1"/>
          <p:nvPr/>
        </p:nvSpPr>
        <p:spPr>
          <a:xfrm>
            <a:off x="426263" y="6556155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Source=Stage IV/Metastatic Patients, n=181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70BC3CD-A7C3-42FA-94BE-8AC919C75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5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8A1-B536-4A57-BBE8-C1FE2A9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68" y="0"/>
            <a:ext cx="10122194" cy="96601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Gadugi" panose="020B0502040204020203" pitchFamily="34" charset="0"/>
                <a:ea typeface="Gadugi" panose="020B0502040204020203" pitchFamily="34" charset="0"/>
              </a:rPr>
              <a:t>Four-in-10 overall have made at least one of the following financial sacrifices, with numbers much higher among vulnerable audiences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F1986-4F19-40CF-94D2-54F3A110990A}"/>
              </a:ext>
            </a:extLst>
          </p:cNvPr>
          <p:cNvSpPr txBox="1"/>
          <p:nvPr/>
        </p:nvSpPr>
        <p:spPr>
          <a:xfrm>
            <a:off x="426263" y="6556155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B666FC-CAB1-4655-8D7D-907892B6C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290986"/>
              </p:ext>
            </p:extLst>
          </p:nvPr>
        </p:nvGraphicFramePr>
        <p:xfrm>
          <a:off x="600011" y="1260598"/>
          <a:ext cx="621889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BE048F-450B-40BB-B33A-F36081DD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15778"/>
              </p:ext>
            </p:extLst>
          </p:nvPr>
        </p:nvGraphicFramePr>
        <p:xfrm>
          <a:off x="6095999" y="974796"/>
          <a:ext cx="5136395" cy="562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066">
                  <a:extLst>
                    <a:ext uri="{9D8B030D-6E8A-4147-A177-3AD203B41FA5}">
                      <a16:colId xmlns:a16="http://schemas.microsoft.com/office/drawing/2014/main" val="825631674"/>
                    </a:ext>
                  </a:extLst>
                </a:gridCol>
                <a:gridCol w="856066">
                  <a:extLst>
                    <a:ext uri="{9D8B030D-6E8A-4147-A177-3AD203B41FA5}">
                      <a16:colId xmlns:a16="http://schemas.microsoft.com/office/drawing/2014/main" val="197724858"/>
                    </a:ext>
                  </a:extLst>
                </a:gridCol>
                <a:gridCol w="856066">
                  <a:extLst>
                    <a:ext uri="{9D8B030D-6E8A-4147-A177-3AD203B41FA5}">
                      <a16:colId xmlns:a16="http://schemas.microsoft.com/office/drawing/2014/main" val="936772372"/>
                    </a:ext>
                  </a:extLst>
                </a:gridCol>
                <a:gridCol w="769590">
                  <a:extLst>
                    <a:ext uri="{9D8B030D-6E8A-4147-A177-3AD203B41FA5}">
                      <a16:colId xmlns:a16="http://schemas.microsoft.com/office/drawing/2014/main" val="3036366213"/>
                    </a:ext>
                  </a:extLst>
                </a:gridCol>
                <a:gridCol w="942541">
                  <a:extLst>
                    <a:ext uri="{9D8B030D-6E8A-4147-A177-3AD203B41FA5}">
                      <a16:colId xmlns:a16="http://schemas.microsoft.com/office/drawing/2014/main" val="3634364108"/>
                    </a:ext>
                  </a:extLst>
                </a:gridCol>
                <a:gridCol w="856066">
                  <a:extLst>
                    <a:ext uri="{9D8B030D-6E8A-4147-A177-3AD203B41FA5}">
                      <a16:colId xmlns:a16="http://schemas.microsoft.com/office/drawing/2014/main" val="2146197145"/>
                    </a:ext>
                  </a:extLst>
                </a:gridCol>
              </a:tblGrid>
              <a:tr h="390159"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18-39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Hispanic/</a:t>
                      </a:r>
                    </a:p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Latino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Low Income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Metastatic/ Stage IV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In- treatment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58595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22791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608197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307444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915405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99009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114466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71732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5377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836444"/>
                  </a:ext>
                </a:extLst>
              </a:tr>
              <a:tr h="522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342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B9A155-DC59-479C-B308-816F822E07AE}"/>
              </a:ext>
            </a:extLst>
          </p:cNvPr>
          <p:cNvSpPr txBox="1"/>
          <p:nvPr/>
        </p:nvSpPr>
        <p:spPr>
          <a:xfrm>
            <a:off x="2977746" y="1003341"/>
            <a:ext cx="2819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Experienced as result of cancer</a:t>
            </a:r>
            <a:endParaRPr lang="en-US" sz="14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788D870-5576-4917-ACFE-C0CAD30A8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91280-9D8F-4957-8DDF-82E0EE6BCE2B}"/>
              </a:ext>
            </a:extLst>
          </p:cNvPr>
          <p:cNvSpPr/>
          <p:nvPr/>
        </p:nvSpPr>
        <p:spPr>
          <a:xfrm>
            <a:off x="4997130" y="1729618"/>
            <a:ext cx="1098869" cy="415498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NCCS Connected: </a:t>
            </a:r>
            <a:r>
              <a:rPr lang="en-US" sz="1000" b="1" dirty="0">
                <a:solidFill>
                  <a:schemeClr val="accent1"/>
                </a:solidFill>
              </a:rPr>
              <a:t>73%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63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08A1-B536-4A57-BBE8-C1FE2A9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118983"/>
            <a:ext cx="10122194" cy="966019"/>
          </a:xfrm>
        </p:spPr>
        <p:txBody>
          <a:bodyPr>
            <a:normAutofit/>
          </a:bodyPr>
          <a:lstStyle/>
          <a:p>
            <a:r>
              <a:rPr lang="en-US" sz="2800" dirty="0">
                <a:ea typeface="Gadugi" panose="020B0502040204020203" pitchFamily="34" charset="0"/>
              </a:rPr>
              <a:t>Similarly, about 4-in-10 have seen their diagnosis impact their work status/environment, with similar groups reporting impact</a:t>
            </a:r>
            <a:endParaRPr lang="en-US" sz="28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F1986-4F19-40CF-94D2-54F3A110990A}"/>
              </a:ext>
            </a:extLst>
          </p:cNvPr>
          <p:cNvSpPr txBox="1"/>
          <p:nvPr/>
        </p:nvSpPr>
        <p:spPr>
          <a:xfrm>
            <a:off x="419175" y="6556157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B666FC-CAB1-4655-8D7D-907892B6C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4930"/>
              </p:ext>
            </p:extLst>
          </p:nvPr>
        </p:nvGraphicFramePr>
        <p:xfrm>
          <a:off x="499621" y="1497204"/>
          <a:ext cx="5950798" cy="5305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01EFB5-B99B-4ED1-AB24-8CC2353A7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54802"/>
              </p:ext>
            </p:extLst>
          </p:nvPr>
        </p:nvGraphicFramePr>
        <p:xfrm>
          <a:off x="5784535" y="1085005"/>
          <a:ext cx="5698626" cy="5594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771">
                  <a:extLst>
                    <a:ext uri="{9D8B030D-6E8A-4147-A177-3AD203B41FA5}">
                      <a16:colId xmlns:a16="http://schemas.microsoft.com/office/drawing/2014/main" val="249414954"/>
                    </a:ext>
                  </a:extLst>
                </a:gridCol>
                <a:gridCol w="949771">
                  <a:extLst>
                    <a:ext uri="{9D8B030D-6E8A-4147-A177-3AD203B41FA5}">
                      <a16:colId xmlns:a16="http://schemas.microsoft.com/office/drawing/2014/main" val="737713005"/>
                    </a:ext>
                  </a:extLst>
                </a:gridCol>
                <a:gridCol w="949771">
                  <a:extLst>
                    <a:ext uri="{9D8B030D-6E8A-4147-A177-3AD203B41FA5}">
                      <a16:colId xmlns:a16="http://schemas.microsoft.com/office/drawing/2014/main" val="743999001"/>
                    </a:ext>
                  </a:extLst>
                </a:gridCol>
                <a:gridCol w="853830">
                  <a:extLst>
                    <a:ext uri="{9D8B030D-6E8A-4147-A177-3AD203B41FA5}">
                      <a16:colId xmlns:a16="http://schemas.microsoft.com/office/drawing/2014/main" val="1636425691"/>
                    </a:ext>
                  </a:extLst>
                </a:gridCol>
                <a:gridCol w="1045712">
                  <a:extLst>
                    <a:ext uri="{9D8B030D-6E8A-4147-A177-3AD203B41FA5}">
                      <a16:colId xmlns:a16="http://schemas.microsoft.com/office/drawing/2014/main" val="3084657916"/>
                    </a:ext>
                  </a:extLst>
                </a:gridCol>
                <a:gridCol w="949771">
                  <a:extLst>
                    <a:ext uri="{9D8B030D-6E8A-4147-A177-3AD203B41FA5}">
                      <a16:colId xmlns:a16="http://schemas.microsoft.com/office/drawing/2014/main" val="3923197469"/>
                    </a:ext>
                  </a:extLst>
                </a:gridCol>
              </a:tblGrid>
              <a:tr h="472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18-39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Hispanic/</a:t>
                      </a:r>
                    </a:p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Latino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Low Income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Metastatic/ Stage IV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dirty="0">
                          <a:solidFill>
                            <a:schemeClr val="tx1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</a:rPr>
                        <a:t>In Treatment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1066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476779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023938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528047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94964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475136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900055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425418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086324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864256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996127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4700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8AF8A6-B311-4F19-BADA-F023FAFF6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F0AC0-5DE0-4A26-B85A-2F33494B8A48}"/>
              </a:ext>
            </a:extLst>
          </p:cNvPr>
          <p:cNvSpPr/>
          <p:nvPr/>
        </p:nvSpPr>
        <p:spPr>
          <a:xfrm>
            <a:off x="4685666" y="2004892"/>
            <a:ext cx="1098869" cy="415498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NCCS Connected: </a:t>
            </a:r>
            <a:r>
              <a:rPr lang="en-US" sz="1000" b="1" dirty="0">
                <a:solidFill>
                  <a:schemeClr val="accent1"/>
                </a:solidFill>
              </a:rPr>
              <a:t>78%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28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2F87F-8C96-4595-B7CF-4662C614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659" y="2766218"/>
            <a:ext cx="7889703" cy="1325563"/>
          </a:xfrm>
        </p:spPr>
        <p:txBody>
          <a:bodyPr/>
          <a:lstStyle/>
          <a:p>
            <a:r>
              <a:rPr lang="en-US" dirty="0"/>
              <a:t>Support Systems Are Key</a:t>
            </a:r>
          </a:p>
        </p:txBody>
      </p:sp>
    </p:spTree>
    <p:extLst>
      <p:ext uri="{BB962C8B-B14F-4D97-AF65-F5344CB8AC3E}">
        <p14:creationId xmlns:p14="http://schemas.microsoft.com/office/powerpoint/2010/main" val="1398376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FDB6-82A7-4618-AACD-6F806B98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Consistently in qualitative, patients’ #1 piece of advice to others is to have a support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1632-17C8-459F-8347-3FD1021E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26" y="1410586"/>
            <a:ext cx="6055881" cy="50681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Their immediate family</a:t>
            </a:r>
            <a:r>
              <a:rPr lang="en-US" sz="2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– while they are typically the main source of support, they also have a stake in the cancer diagnosis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Their care team</a:t>
            </a:r>
            <a:r>
              <a:rPr lang="en-US" sz="2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– many mentioned their nurses and doctors were “cheering them on”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Their friend network</a:t>
            </a:r>
            <a:r>
              <a:rPr lang="en-US" sz="2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– mainly on the fringes, though some had friends stand in for family or a significant other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Faith/God</a:t>
            </a:r>
            <a:r>
              <a:rPr lang="en-US" sz="2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– more talked about their faith more than their physical congregation (though COVID may have impacted this)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Support groups</a:t>
            </a:r>
            <a:r>
              <a:rPr lang="en-US" sz="2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– participants were able to share their experiences as well as resources and tips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endParaRPr lang="en-US" sz="2000" dirty="0">
              <a:effectLst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Social media groups</a:t>
            </a:r>
            <a:r>
              <a:rPr lang="en-US" sz="2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– provide resources from other cancer patients and survivors</a:t>
            </a:r>
          </a:p>
        </p:txBody>
      </p:sp>
      <p:pic>
        <p:nvPicPr>
          <p:cNvPr id="5" name="Graphic 4" descr="Family with two children outline">
            <a:extLst>
              <a:ext uri="{FF2B5EF4-FFF2-40B4-BE49-F238E27FC236}">
                <a16:creationId xmlns:a16="http://schemas.microsoft.com/office/drawing/2014/main" id="{1DC411A3-ADD7-457C-9292-23584D00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180" y="1265287"/>
            <a:ext cx="784773" cy="7847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6D616D-C5A6-4DD8-A61B-0C149324F652}"/>
              </a:ext>
            </a:extLst>
          </p:cNvPr>
          <p:cNvGrpSpPr/>
          <p:nvPr/>
        </p:nvGrpSpPr>
        <p:grpSpPr>
          <a:xfrm>
            <a:off x="315342" y="2233362"/>
            <a:ext cx="914448" cy="802611"/>
            <a:chOff x="8562152" y="3076343"/>
            <a:chExt cx="1213898" cy="1065438"/>
          </a:xfrm>
        </p:grpSpPr>
        <p:pic>
          <p:nvPicPr>
            <p:cNvPr id="11" name="Graphic 10" descr="Doctor female outline">
              <a:extLst>
                <a:ext uri="{FF2B5EF4-FFF2-40B4-BE49-F238E27FC236}">
                  <a16:creationId xmlns:a16="http://schemas.microsoft.com/office/drawing/2014/main" id="{73092D9F-B50B-4B68-9C4E-B5759DAF2D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5074"/>
            <a:stretch/>
          </p:blipFill>
          <p:spPr>
            <a:xfrm>
              <a:off x="9177053" y="3076343"/>
              <a:ext cx="598997" cy="705314"/>
            </a:xfrm>
            <a:prstGeom prst="rect">
              <a:avLst/>
            </a:prstGeom>
          </p:spPr>
        </p:pic>
        <p:pic>
          <p:nvPicPr>
            <p:cNvPr id="13" name="Graphic 12" descr="Doctor male outline">
              <a:extLst>
                <a:ext uri="{FF2B5EF4-FFF2-40B4-BE49-F238E27FC236}">
                  <a16:creationId xmlns:a16="http://schemas.microsoft.com/office/drawing/2014/main" id="{7EB00E5C-DAC0-4FD5-A3C8-93CF7CE8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62152" y="3227381"/>
              <a:ext cx="914400" cy="914400"/>
            </a:xfrm>
            <a:prstGeom prst="rect">
              <a:avLst/>
            </a:prstGeom>
          </p:spPr>
        </p:pic>
      </p:grpSp>
      <p:pic>
        <p:nvPicPr>
          <p:cNvPr id="16" name="Graphic 15" descr="Social network outline">
            <a:extLst>
              <a:ext uri="{FF2B5EF4-FFF2-40B4-BE49-F238E27FC236}">
                <a16:creationId xmlns:a16="http://schemas.microsoft.com/office/drawing/2014/main" id="{33082A33-275D-4C2B-8EE1-DD7B34FD62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0180" y="3081677"/>
            <a:ext cx="784773" cy="784773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4D55645-FA0D-48E0-AED5-1EB005ADBC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9" y="3908032"/>
            <a:ext cx="784774" cy="78477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A6F64E6-7C8A-4E32-9204-649C0576A29D}"/>
              </a:ext>
            </a:extLst>
          </p:cNvPr>
          <p:cNvGrpSpPr/>
          <p:nvPr/>
        </p:nvGrpSpPr>
        <p:grpSpPr>
          <a:xfrm flipH="1">
            <a:off x="315366" y="4777098"/>
            <a:ext cx="914400" cy="914400"/>
            <a:chOff x="5409220" y="437450"/>
            <a:chExt cx="6858000" cy="6858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0FE905-ABA5-4EB7-A25A-AB1B024D20F2}"/>
                </a:ext>
              </a:extLst>
            </p:cNvPr>
            <p:cNvGrpSpPr/>
            <p:nvPr/>
          </p:nvGrpSpPr>
          <p:grpSpPr>
            <a:xfrm>
              <a:off x="5409220" y="437450"/>
              <a:ext cx="6858000" cy="6858000"/>
              <a:chOff x="5409220" y="437450"/>
              <a:chExt cx="6858000" cy="6858000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3AA25DBF-C5B3-478C-BCE3-29E5D365D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9220" y="43745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C08F53D-803A-46EC-ADA2-DFC3CAA737DD}"/>
                  </a:ext>
                </a:extLst>
              </p:cNvPr>
              <p:cNvSpPr/>
              <p:nvPr/>
            </p:nvSpPr>
            <p:spPr>
              <a:xfrm>
                <a:off x="7671803" y="2815433"/>
                <a:ext cx="2332833" cy="26306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1" name="Graphic 40" descr="Heart outline">
              <a:extLst>
                <a:ext uri="{FF2B5EF4-FFF2-40B4-BE49-F238E27FC236}">
                  <a16:creationId xmlns:a16="http://schemas.microsoft.com/office/drawing/2014/main" id="{CE82B74A-A642-4EE0-B663-0CE89BFF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671803" y="2983491"/>
              <a:ext cx="2332832" cy="2332832"/>
            </a:xfrm>
            <a:prstGeom prst="rect">
              <a:avLst/>
            </a:prstGeom>
          </p:spPr>
        </p:pic>
      </p:grpSp>
      <p:pic>
        <p:nvPicPr>
          <p:cNvPr id="44" name="Graphic 43" descr="Online Network outline">
            <a:extLst>
              <a:ext uri="{FF2B5EF4-FFF2-40B4-BE49-F238E27FC236}">
                <a16:creationId xmlns:a16="http://schemas.microsoft.com/office/drawing/2014/main" id="{3047A8BA-2000-4EFC-A918-53EBB87C4D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8150" y="5878862"/>
            <a:ext cx="688832" cy="688832"/>
          </a:xfrm>
          <a:prstGeom prst="rect">
            <a:avLst/>
          </a:prstGeom>
        </p:spPr>
      </p:pic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5638C0B5-AB47-4B8D-B638-413EF185BB6D}"/>
              </a:ext>
            </a:extLst>
          </p:cNvPr>
          <p:cNvSpPr/>
          <p:nvPr/>
        </p:nvSpPr>
        <p:spPr>
          <a:xfrm>
            <a:off x="7398371" y="1251958"/>
            <a:ext cx="4427229" cy="1527379"/>
          </a:xfrm>
          <a:prstGeom prst="wedgeRectCallout">
            <a:avLst>
              <a:gd name="adj1" fmla="val -61292"/>
              <a:gd name="adj2" fmla="val -12446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i="1" dirty="0"/>
              <a:t>First my wife, then family, then social media group, keep my mind focused. </a:t>
            </a:r>
            <a:r>
              <a:rPr lang="en-US" sz="1400" i="1" dirty="0"/>
              <a:t>Normally you live life nonchalantly, INVINCIBLE. Never worried about tomorrow, but now I want to see my nieces and nephews grow up. Mind over matter, positive things will happen, maybe that’s my spiritual thing.</a:t>
            </a:r>
          </a:p>
          <a:p>
            <a:pPr algn="r"/>
            <a:r>
              <a:rPr lang="en-US" sz="1400" i="1" dirty="0"/>
              <a:t>– Male, 39, Stage 2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248EC566-21DD-4E60-803B-CB952ADA4B19}"/>
              </a:ext>
            </a:extLst>
          </p:cNvPr>
          <p:cNvSpPr/>
          <p:nvPr/>
        </p:nvSpPr>
        <p:spPr>
          <a:xfrm>
            <a:off x="7398370" y="2986845"/>
            <a:ext cx="4427229" cy="1640918"/>
          </a:xfrm>
          <a:prstGeom prst="wedgeRectCallout">
            <a:avLst>
              <a:gd name="adj1" fmla="val -62692"/>
              <a:gd name="adj2" fmla="val -42498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i="1" dirty="0"/>
              <a:t>The most support that I have received has been through my healthcare provider</a:t>
            </a:r>
            <a:r>
              <a:rPr lang="en-US" sz="1400" i="1" dirty="0"/>
              <a:t>. Oftentimes when you’re dealing with family members, some people don’t cope well with the diagnosis, I think that it’s been harder for my family to cope with it than it has been for me. They haven’t been really that great of a support system.</a:t>
            </a:r>
          </a:p>
          <a:p>
            <a:pPr algn="r"/>
            <a:r>
              <a:rPr lang="en-US" sz="1400" i="1" dirty="0"/>
              <a:t>– Female, 43, Stage 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334FF8B7-E2CB-486A-9E18-4B578B29A6CB}"/>
              </a:ext>
            </a:extLst>
          </p:cNvPr>
          <p:cNvSpPr/>
          <p:nvPr/>
        </p:nvSpPr>
        <p:spPr>
          <a:xfrm>
            <a:off x="7398370" y="4835272"/>
            <a:ext cx="4427229" cy="1640918"/>
          </a:xfrm>
          <a:prstGeom prst="wedgeRectCallout">
            <a:avLst>
              <a:gd name="adj1" fmla="val -60942"/>
              <a:gd name="adj2" fmla="val -4344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b="1" i="1" dirty="0"/>
              <a:t>I think prayer does a lot, I believe God hears and answers prayers. Whether I continue to live here or have died, I will be healed because I believe in God</a:t>
            </a:r>
            <a:r>
              <a:rPr lang="en-US" sz="1400" i="1" dirty="0"/>
              <a:t>. What next, I can't handle this this and this, that lasted for about 20 seconds, until I can do this, and He can give me strength to do this. </a:t>
            </a:r>
          </a:p>
          <a:p>
            <a:pPr algn="r"/>
            <a:r>
              <a:rPr lang="en-US" sz="1400" i="1" dirty="0"/>
              <a:t>– Male, 71, Stage 4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EF126-8925-47BD-B919-8BEA98055832}"/>
              </a:ext>
            </a:extLst>
          </p:cNvPr>
          <p:cNvSpPr txBox="1"/>
          <p:nvPr/>
        </p:nvSpPr>
        <p:spPr>
          <a:xfrm>
            <a:off x="9003111" y="6603782"/>
            <a:ext cx="3632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Source=In-depth Interviews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99F0EF0A-2FE8-4259-9522-ABD3C2FBC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3617" y="6492875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71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3CFE48-6A57-4928-B1F5-613DAD1E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half say the support they have received has been excellent, but this is not universal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0526E-86BF-4A82-BFDB-9EC6D7D0EACC}"/>
              </a:ext>
            </a:extLst>
          </p:cNvPr>
          <p:cNvGrpSpPr/>
          <p:nvPr/>
        </p:nvGrpSpPr>
        <p:grpSpPr>
          <a:xfrm>
            <a:off x="-167372" y="1460205"/>
            <a:ext cx="6027353" cy="4761450"/>
            <a:chOff x="1977536" y="1368867"/>
            <a:chExt cx="3535194" cy="2356796"/>
          </a:xfrm>
        </p:grpSpPr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FB6FCC07-1077-4E15-9A42-1D299BF661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49601253"/>
                </p:ext>
              </p:extLst>
            </p:nvPr>
          </p:nvGraphicFramePr>
          <p:xfrm>
            <a:off x="1977536" y="1368867"/>
            <a:ext cx="3535194" cy="23567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0BF98C-4DDB-46AA-9316-D68C7800393E}"/>
                </a:ext>
              </a:extLst>
            </p:cNvPr>
            <p:cNvSpPr txBox="1"/>
            <p:nvPr/>
          </p:nvSpPr>
          <p:spPr>
            <a:xfrm>
              <a:off x="3133821" y="2226591"/>
              <a:ext cx="1222625" cy="61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adugi" panose="020B0502040204020203" pitchFamily="34" charset="0"/>
                  <a:ea typeface="Gadugi" panose="020B0502040204020203" pitchFamily="34" charset="0"/>
                </a:rPr>
                <a:t>53% </a:t>
              </a:r>
              <a:r>
                <a:rPr lang="en-US" dirty="0">
                  <a:latin typeface="Gadugi" panose="020B0502040204020203" pitchFamily="34" charset="0"/>
                  <a:ea typeface="Gadugi" panose="020B0502040204020203" pitchFamily="34" charset="0"/>
                </a:rPr>
                <a:t>of Patients describe Support They Received as </a:t>
              </a:r>
              <a:r>
                <a:rPr lang="en-US" b="1" dirty="0">
                  <a:latin typeface="Gadugi" panose="020B0502040204020203" pitchFamily="34" charset="0"/>
                  <a:ea typeface="Gadugi" panose="020B0502040204020203" pitchFamily="34" charset="0"/>
                </a:rPr>
                <a:t>EXCELLENT</a:t>
              </a:r>
            </a:p>
          </p:txBody>
        </p:sp>
      </p:grpSp>
      <p:sp>
        <p:nvSpPr>
          <p:cNvPr id="13" name="Down Arrow 32">
            <a:extLst>
              <a:ext uri="{FF2B5EF4-FFF2-40B4-BE49-F238E27FC236}">
                <a16:creationId xmlns:a16="http://schemas.microsoft.com/office/drawing/2014/main" id="{D9E610D8-188B-4AEC-A4D2-FFA1B82497C3}"/>
              </a:ext>
            </a:extLst>
          </p:cNvPr>
          <p:cNvSpPr/>
          <p:nvPr/>
        </p:nvSpPr>
        <p:spPr>
          <a:xfrm rot="10800000">
            <a:off x="5946768" y="2082801"/>
            <a:ext cx="644123" cy="715371"/>
          </a:xfrm>
          <a:prstGeom prst="downArrow">
            <a:avLst/>
          </a:prstGeom>
          <a:solidFill>
            <a:srgbClr val="0076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35">
            <a:extLst>
              <a:ext uri="{FF2B5EF4-FFF2-40B4-BE49-F238E27FC236}">
                <a16:creationId xmlns:a16="http://schemas.microsoft.com/office/drawing/2014/main" id="{4814A03F-18AA-4537-857C-0570D14601DC}"/>
              </a:ext>
            </a:extLst>
          </p:cNvPr>
          <p:cNvSpPr/>
          <p:nvPr/>
        </p:nvSpPr>
        <p:spPr>
          <a:xfrm>
            <a:off x="11099195" y="5863969"/>
            <a:ext cx="644123" cy="715371"/>
          </a:xfrm>
          <a:prstGeom prst="downArrow">
            <a:avLst/>
          </a:prstGeom>
          <a:solidFill>
            <a:srgbClr val="81FF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1D383540-DDD7-4B76-823F-A316C593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65139"/>
              </p:ext>
            </p:extLst>
          </p:nvPr>
        </p:nvGraphicFramePr>
        <p:xfrm>
          <a:off x="6578383" y="1519689"/>
          <a:ext cx="4441942" cy="51138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0971">
                  <a:extLst>
                    <a:ext uri="{9D8B030D-6E8A-4147-A177-3AD203B41FA5}">
                      <a16:colId xmlns:a16="http://schemas.microsoft.com/office/drawing/2014/main" val="1889345458"/>
                    </a:ext>
                  </a:extLst>
                </a:gridCol>
                <a:gridCol w="2220971">
                  <a:extLst>
                    <a:ext uri="{9D8B030D-6E8A-4147-A177-3AD203B41FA5}">
                      <a16:colId xmlns:a16="http://schemas.microsoft.com/office/drawing/2014/main" val="876524860"/>
                    </a:ext>
                  </a:extLst>
                </a:gridCol>
              </a:tblGrid>
              <a:tr h="72475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083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65+ 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61%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18-39 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29%</a:t>
                      </a:r>
                      <a:r>
                        <a:rPr lang="en-US" sz="1600" dirty="0"/>
                        <a:t>)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646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$100K+ 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61%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&lt;$25K 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39%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5920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Men 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57%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Women 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49%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6511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Stage 1 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59%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Metastatic 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49%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77723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Very Informed about Side Effects 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62%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Not Informed about Side Effects 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22%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82195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Excellent care 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64%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Fair/poor care 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4%</a:t>
                      </a:r>
                      <a:r>
                        <a:rPr lang="en-US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14212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8F8AAD-4827-4384-B8A3-D4F0750DB103}"/>
              </a:ext>
            </a:extLst>
          </p:cNvPr>
          <p:cNvSpPr/>
          <p:nvPr/>
        </p:nvSpPr>
        <p:spPr>
          <a:xfrm>
            <a:off x="6498757" y="1131604"/>
            <a:ext cx="4600438" cy="1107646"/>
          </a:xfrm>
          <a:prstGeom prst="roundRect">
            <a:avLst/>
          </a:prstGeom>
          <a:solidFill>
            <a:srgbClr val="00B1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Large Gaps in Perception of Support by Age, Income, Gender, Stage, How Informed Feel About Side Effects, and Quality of Care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6434D-59DC-4748-82F3-2BB9BC2D257C}"/>
              </a:ext>
            </a:extLst>
          </p:cNvPr>
          <p:cNvSpPr txBox="1"/>
          <p:nvPr/>
        </p:nvSpPr>
        <p:spPr>
          <a:xfrm>
            <a:off x="419175" y="6556157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235DF0-B920-4CCE-A359-022A67FBC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B97690-8689-4AE0-B968-D26AE51DEDC2}"/>
              </a:ext>
            </a:extLst>
          </p:cNvPr>
          <p:cNvSpPr/>
          <p:nvPr/>
        </p:nvSpPr>
        <p:spPr>
          <a:xfrm>
            <a:off x="326245" y="5881075"/>
            <a:ext cx="5040117" cy="338554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NCCS Connected: </a:t>
            </a:r>
            <a:r>
              <a:rPr lang="en-US" sz="1600" b="1" dirty="0">
                <a:solidFill>
                  <a:srgbClr val="C00000"/>
                </a:solidFill>
              </a:rPr>
              <a:t>35%</a:t>
            </a:r>
            <a:r>
              <a:rPr lang="en-US" sz="1600" dirty="0"/>
              <a:t> Excellent, </a:t>
            </a:r>
            <a:r>
              <a:rPr lang="en-US" sz="1600" b="1" dirty="0">
                <a:solidFill>
                  <a:schemeClr val="accent1"/>
                </a:solidFill>
              </a:rPr>
              <a:t>42%</a:t>
            </a:r>
            <a:r>
              <a:rPr lang="en-US" sz="1600" dirty="0"/>
              <a:t> Good, </a:t>
            </a:r>
            <a:r>
              <a:rPr lang="en-US" sz="1600" b="1" dirty="0">
                <a:solidFill>
                  <a:schemeClr val="accent1"/>
                </a:solidFill>
              </a:rPr>
              <a:t>22%</a:t>
            </a:r>
            <a:r>
              <a:rPr lang="en-US" sz="1600" dirty="0"/>
              <a:t> Fair/Poor</a:t>
            </a:r>
          </a:p>
        </p:txBody>
      </p:sp>
    </p:spTree>
    <p:extLst>
      <p:ext uri="{BB962C8B-B14F-4D97-AF65-F5344CB8AC3E}">
        <p14:creationId xmlns:p14="http://schemas.microsoft.com/office/powerpoint/2010/main" val="49956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87-8718-4B30-9D61-C94F5552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6" y="22130"/>
            <a:ext cx="9944098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 big difference between those who can rely on family, versus those who cannot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EC6CB1-7012-4E85-B1C8-A39ED1B71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Compared to others, younger, Black, Hispanic/Latino, and low-income patients rely less on their immediate family.  Black and low-income patient are more likely to rely on their faith compared to others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6BB05-A3D3-434D-BE95-B4B05B15C1B7}"/>
              </a:ext>
            </a:extLst>
          </p:cNvPr>
          <p:cNvSpPr txBox="1"/>
          <p:nvPr/>
        </p:nvSpPr>
        <p:spPr>
          <a:xfrm>
            <a:off x="5617719" y="1875159"/>
            <a:ext cx="4587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dugi" panose="020B0502040204020203" pitchFamily="34" charset="0"/>
                <a:ea typeface="Gadugi" panose="020B0502040204020203" pitchFamily="34" charset="0"/>
              </a:rPr>
              <a:t>Biggest Support System</a:t>
            </a:r>
          </a:p>
          <a:p>
            <a:pPr algn="ctr"/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(by demographics)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B665F774-2E60-46AE-92DA-185A91DA2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859407"/>
              </p:ext>
            </p:extLst>
          </p:nvPr>
        </p:nvGraphicFramePr>
        <p:xfrm>
          <a:off x="4454671" y="2167547"/>
          <a:ext cx="71843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2734A6-A134-476C-A37E-7D793E0B00FF}"/>
              </a:ext>
            </a:extLst>
          </p:cNvPr>
          <p:cNvSpPr/>
          <p:nvPr/>
        </p:nvSpPr>
        <p:spPr>
          <a:xfrm>
            <a:off x="464234" y="1932039"/>
            <a:ext cx="3621211" cy="2263776"/>
          </a:xfrm>
          <a:prstGeom prst="wedgeRectCallou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Among those whose main source of support is their immediate family, </a:t>
            </a:r>
            <a:r>
              <a:rPr lang="en-US" sz="3200" b="1" dirty="0">
                <a:solidFill>
                  <a:schemeClr val="accent1"/>
                </a:solidFill>
              </a:rPr>
              <a:t>62%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dirty="0"/>
              <a:t>describe support as EXCELLENT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C7A8A80-43DD-4D8E-BE8B-C91C136FDCC8}"/>
              </a:ext>
            </a:extLst>
          </p:cNvPr>
          <p:cNvSpPr/>
          <p:nvPr/>
        </p:nvSpPr>
        <p:spPr>
          <a:xfrm>
            <a:off x="1404425" y="4708817"/>
            <a:ext cx="3621211" cy="1644043"/>
          </a:xfrm>
          <a:prstGeom prst="wedgeRectCallout">
            <a:avLst/>
          </a:prstGeom>
          <a:solidFill>
            <a:srgbClr val="009999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Among those whose main source of support is NOT their family, only </a:t>
            </a:r>
            <a:r>
              <a:rPr lang="en-US" sz="3200" b="1" dirty="0">
                <a:solidFill>
                  <a:srgbClr val="C00000"/>
                </a:solidFill>
              </a:rPr>
              <a:t>40%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dirty="0"/>
              <a:t>describe support as EXCELLENT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453AD-8C3B-42A4-9A66-33B16E7CC653}"/>
              </a:ext>
            </a:extLst>
          </p:cNvPr>
          <p:cNvSpPr txBox="1"/>
          <p:nvPr/>
        </p:nvSpPr>
        <p:spPr>
          <a:xfrm>
            <a:off x="2702820" y="4302228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A72BB-8647-4CAC-BD1B-9551CA229CBD}"/>
              </a:ext>
            </a:extLst>
          </p:cNvPr>
          <p:cNvSpPr txBox="1"/>
          <p:nvPr/>
        </p:nvSpPr>
        <p:spPr>
          <a:xfrm>
            <a:off x="419175" y="6556157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Sample, n=1104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3BADAC3-AD8F-499F-AC58-960C36A2E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7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9013-8F94-438D-AF6E-29F0CDCB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266"/>
            <a:ext cx="8669968" cy="966019"/>
          </a:xfrm>
        </p:spPr>
        <p:txBody>
          <a:bodyPr>
            <a:no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962B8-497E-4210-9D87-9C92DD0D8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F777DA7-2C78-4C27-8CE3-F602022F729A}"/>
              </a:ext>
            </a:extLst>
          </p:cNvPr>
          <p:cNvSpPr txBox="1">
            <a:spLocks/>
          </p:cNvSpPr>
          <p:nvPr/>
        </p:nvSpPr>
        <p:spPr>
          <a:xfrm>
            <a:off x="1353481" y="3066310"/>
            <a:ext cx="10218035" cy="1783112"/>
          </a:xfrm>
          <a:prstGeom prst="roundRect">
            <a:avLst>
              <a:gd name="adj" fmla="val 4776"/>
            </a:avLst>
          </a:prstGeom>
          <a:ln w="28575">
            <a:solidFill>
              <a:srgbClr val="00B1A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+mn-lt"/>
              </a:rPr>
              <a:t>Nationwide Survey of Adult Cancer Patients and Survivors</a:t>
            </a:r>
            <a:endParaRPr lang="en-US" sz="1400" b="1" dirty="0">
              <a:solidFill>
                <a:srgbClr val="00B1A3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Nationwide sample of n=1104, fielded May 5-May 24, 2021 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Set quotas to make sure the sample was representative by age, gender, race/ethnicity, and region (using ACS and NCI data)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Oversamples of Stage IV/Metastatic patients to analyze this group with more statistical reliability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Surveys were </a:t>
            </a:r>
            <a:r>
              <a:rPr lang="en-US" sz="1400" dirty="0">
                <a:latin typeface="+mn-lt"/>
                <a:ea typeface="Calibri" panose="020F0502020204030204" pitchFamily="34" charset="0"/>
              </a:rPr>
              <a:t>recruited through an online non-probability sample with quotas set to ensure demographically representative audiences, following AAPOR best practices</a:t>
            </a:r>
            <a:endParaRPr lang="en-US" sz="1400" dirty="0">
              <a:latin typeface="+mn-lt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4624E9C-95AA-4B36-A663-77B266ED6859}"/>
              </a:ext>
            </a:extLst>
          </p:cNvPr>
          <p:cNvSpPr txBox="1">
            <a:spLocks/>
          </p:cNvSpPr>
          <p:nvPr/>
        </p:nvSpPr>
        <p:spPr>
          <a:xfrm>
            <a:off x="1353481" y="5061402"/>
            <a:ext cx="10218035" cy="1246189"/>
          </a:xfrm>
          <a:prstGeom prst="roundRect">
            <a:avLst>
              <a:gd name="adj" fmla="val 8160"/>
            </a:avLst>
          </a:prstGeom>
          <a:ln w="28575">
            <a:solidFill>
              <a:srgbClr val="EA7E1E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+mn-lt"/>
              </a:rPr>
              <a:t>Nationwide Survey of “NCCS Connected” Patients and Survivors</a:t>
            </a:r>
            <a:endParaRPr lang="en-US" sz="1400" b="1" dirty="0">
              <a:solidFill>
                <a:srgbClr val="EA7E1E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Nationwide sample of n=500, same field period as above 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Emailed invitation to all NCCS email contacts, inviting them to take the survey + 2 reminders</a:t>
            </a:r>
            <a:endParaRPr lang="en-US" sz="1400" dirty="0"/>
          </a:p>
          <a:p>
            <a:pPr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</a:pPr>
            <a:endParaRPr lang="en-US" sz="1400" dirty="0">
              <a:latin typeface="+mn-lt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813BC92-CE01-473E-B03F-38EE0CEC2BC1}"/>
              </a:ext>
            </a:extLst>
          </p:cNvPr>
          <p:cNvSpPr txBox="1">
            <a:spLocks/>
          </p:cNvSpPr>
          <p:nvPr/>
        </p:nvSpPr>
        <p:spPr>
          <a:xfrm>
            <a:off x="1353481" y="1294652"/>
            <a:ext cx="10218035" cy="1562499"/>
          </a:xfrm>
          <a:prstGeom prst="roundRect">
            <a:avLst>
              <a:gd name="adj" fmla="val 9034"/>
            </a:avLst>
          </a:prstGeom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400" b="1" dirty="0">
                <a:latin typeface="+mn-lt"/>
              </a:rPr>
              <a:t>In-depth Interviews with Cancer Patients and Survivors</a:t>
            </a:r>
            <a:endParaRPr lang="en-US" sz="1400" b="1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Sixteen (16) virtual interviews, approximately 60 minutes-each, March 2021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Mix of Stage IV/Metastatic patients and low income/socio-economic status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latin typeface="+mn-lt"/>
              </a:rPr>
              <a:t>Nationwide recruit: mix of race/ethnicity, years living with cancer, cancer types, and where they live (urban, suburban, or rural)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492177-91C8-4AAE-94DA-9CAA45EA0830}"/>
              </a:ext>
            </a:extLst>
          </p:cNvPr>
          <p:cNvSpPr/>
          <p:nvPr/>
        </p:nvSpPr>
        <p:spPr>
          <a:xfrm>
            <a:off x="667369" y="4780066"/>
            <a:ext cx="757078" cy="757078"/>
          </a:xfrm>
          <a:prstGeom prst="ellipse">
            <a:avLst/>
          </a:prstGeom>
          <a:solidFill>
            <a:srgbClr val="EA7E1E"/>
          </a:solidFill>
          <a:ln w="57150">
            <a:solidFill>
              <a:srgbClr val="EA7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Phase 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531F1F-1A83-4F87-A2CB-44B073A4E0F5}"/>
              </a:ext>
            </a:extLst>
          </p:cNvPr>
          <p:cNvSpPr/>
          <p:nvPr/>
        </p:nvSpPr>
        <p:spPr>
          <a:xfrm>
            <a:off x="667369" y="2715885"/>
            <a:ext cx="757078" cy="757078"/>
          </a:xfrm>
          <a:prstGeom prst="ellipse">
            <a:avLst/>
          </a:prstGeom>
          <a:solidFill>
            <a:srgbClr val="00B1A3"/>
          </a:solidFill>
          <a:ln w="57150">
            <a:solidFill>
              <a:srgbClr val="00B1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Phase 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D9288C-5487-49AC-ABB1-0B560505BEE0}"/>
              </a:ext>
            </a:extLst>
          </p:cNvPr>
          <p:cNvSpPr/>
          <p:nvPr/>
        </p:nvSpPr>
        <p:spPr>
          <a:xfrm>
            <a:off x="667369" y="864579"/>
            <a:ext cx="757078" cy="757078"/>
          </a:xfrm>
          <a:prstGeom prst="ellipse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Phase1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88645-1F72-49DA-8A3F-749A43C532AC}"/>
              </a:ext>
            </a:extLst>
          </p:cNvPr>
          <p:cNvSpPr txBox="1"/>
          <p:nvPr/>
        </p:nvSpPr>
        <p:spPr>
          <a:xfrm>
            <a:off x="3397349" y="6301546"/>
            <a:ext cx="6344528" cy="346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Blue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C00000"/>
                </a:solidFill>
              </a:rPr>
              <a:t>red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= statistically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0067B1"/>
                </a:solidFill>
              </a:rPr>
              <a:t>higher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C00000"/>
                </a:solidFill>
              </a:rPr>
              <a:t>lower </a:t>
            </a:r>
            <a:r>
              <a:rPr lang="en-US" sz="1400" dirty="0"/>
              <a:t>by audience; </a:t>
            </a:r>
            <a:r>
              <a:rPr lang="en-US" sz="1400" dirty="0">
                <a:solidFill>
                  <a:schemeClr val="accent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▲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▼</a:t>
            </a:r>
            <a:r>
              <a:rPr lang="en-US" sz="1400" dirty="0">
                <a:ea typeface="Gadugi" panose="020B0502040204020203" pitchFamily="34" charset="0"/>
                <a:cs typeface="Calibri" panose="020F0502020204030204" pitchFamily="34" charset="0"/>
              </a:rPr>
              <a:t>= change from 2020 survey</a:t>
            </a:r>
            <a:endParaRPr lang="en-US" sz="1400" dirty="0"/>
          </a:p>
          <a:p>
            <a:pPr algn="ctr"/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</a:rPr>
              <a:t>Full text of survey questions is in the notes section of slides</a:t>
            </a:r>
            <a:endParaRPr lang="en-US" sz="1400" dirty="0"/>
          </a:p>
          <a:p>
            <a:pPr algn="ctr"/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255205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CE5A-55F1-4052-8FC1-35FAFB96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39" y="2766218"/>
            <a:ext cx="7889703" cy="1325563"/>
          </a:xfrm>
        </p:spPr>
        <p:txBody>
          <a:bodyPr/>
          <a:lstStyle/>
          <a:p>
            <a:r>
              <a:rPr lang="en-US" dirty="0"/>
              <a:t>Cancer Treatment/Post-Treatment During COVID-19</a:t>
            </a:r>
          </a:p>
        </p:txBody>
      </p:sp>
    </p:spTree>
    <p:extLst>
      <p:ext uri="{BB962C8B-B14F-4D97-AF65-F5344CB8AC3E}">
        <p14:creationId xmlns:p14="http://schemas.microsoft.com/office/powerpoint/2010/main" val="2486504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37B0FC-2354-4390-A113-817AD03C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13" y="189323"/>
            <a:ext cx="9552447" cy="966019"/>
          </a:xfrm>
        </p:spPr>
        <p:txBody>
          <a:bodyPr>
            <a:noAutofit/>
          </a:bodyPr>
          <a:lstStyle/>
          <a:p>
            <a:r>
              <a:rPr lang="en-US" dirty="0"/>
              <a:t>The COVID-19 pandemic did not have a huge impact on </a:t>
            </a:r>
            <a:r>
              <a:rPr lang="en-US" i="1" dirty="0"/>
              <a:t>perceptions</a:t>
            </a:r>
            <a:r>
              <a:rPr lang="en-US" dirty="0"/>
              <a:t> quality of care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BBA509-A895-4785-8010-659844E2E48A}"/>
              </a:ext>
            </a:extLst>
          </p:cNvPr>
          <p:cNvGrpSpPr/>
          <p:nvPr/>
        </p:nvGrpSpPr>
        <p:grpSpPr>
          <a:xfrm>
            <a:off x="2464802" y="1331502"/>
            <a:ext cx="3746211" cy="4945728"/>
            <a:chOff x="344405" y="1912271"/>
            <a:chExt cx="3746211" cy="4945728"/>
          </a:xfrm>
          <a:solidFill>
            <a:srgbClr val="00B4B0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B5E3FF6-C54C-492E-81B6-DA1916A25C72}"/>
                </a:ext>
              </a:extLst>
            </p:cNvPr>
            <p:cNvSpPr/>
            <p:nvPr/>
          </p:nvSpPr>
          <p:spPr>
            <a:xfrm>
              <a:off x="344405" y="1912271"/>
              <a:ext cx="3746211" cy="4945728"/>
            </a:xfrm>
            <a:prstGeom prst="roundRect">
              <a:avLst/>
            </a:prstGeom>
            <a:noFill/>
            <a:ln w="38100"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7C9F99-CBD2-4A9D-A82C-F54467D0263E}"/>
                </a:ext>
              </a:extLst>
            </p:cNvPr>
            <p:cNvSpPr txBox="1"/>
            <p:nvPr/>
          </p:nvSpPr>
          <p:spPr>
            <a:xfrm>
              <a:off x="793369" y="4050490"/>
              <a:ext cx="2848283" cy="23698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9999"/>
                  </a:solidFill>
                </a:rPr>
                <a:t>53% </a:t>
              </a:r>
              <a:r>
                <a:rPr lang="en-US" sz="2000" dirty="0"/>
                <a:t>had a cancer care appointment during the COVID-19 pandemic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800" b="1" dirty="0">
                  <a:solidFill>
                    <a:srgbClr val="009999"/>
                  </a:solidFill>
                </a:rPr>
                <a:t>92% </a:t>
              </a:r>
              <a:r>
                <a:rPr lang="en-US" sz="2000" dirty="0"/>
                <a:t>among those still in-treatment  </a:t>
              </a:r>
            </a:p>
          </p:txBody>
        </p:sp>
        <p:pic>
          <p:nvPicPr>
            <p:cNvPr id="10" name="Graphic 9" descr="Hospital outline">
              <a:extLst>
                <a:ext uri="{FF2B5EF4-FFF2-40B4-BE49-F238E27FC236}">
                  <a16:creationId xmlns:a16="http://schemas.microsoft.com/office/drawing/2014/main" id="{75750937-491F-4970-AD42-D14BDB4A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2903" y="1969621"/>
              <a:ext cx="2349214" cy="234921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A7703B-C70F-4C08-8D3E-2F98BCB42559}"/>
              </a:ext>
            </a:extLst>
          </p:cNvPr>
          <p:cNvGrpSpPr/>
          <p:nvPr/>
        </p:nvGrpSpPr>
        <p:grpSpPr>
          <a:xfrm>
            <a:off x="6340899" y="1331503"/>
            <a:ext cx="3746211" cy="4945728"/>
            <a:chOff x="4220502" y="1912272"/>
            <a:chExt cx="3746211" cy="4945728"/>
          </a:xfrm>
          <a:solidFill>
            <a:srgbClr val="009999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B6C62E-025A-490F-88DB-F400F2F3D4BB}"/>
                </a:ext>
              </a:extLst>
            </p:cNvPr>
            <p:cNvSpPr/>
            <p:nvPr/>
          </p:nvSpPr>
          <p:spPr>
            <a:xfrm>
              <a:off x="4220502" y="1912272"/>
              <a:ext cx="3746211" cy="49457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Graphic 34" descr="Thumbs up sign outline">
              <a:extLst>
                <a:ext uri="{FF2B5EF4-FFF2-40B4-BE49-F238E27FC236}">
                  <a16:creationId xmlns:a16="http://schemas.microsoft.com/office/drawing/2014/main" id="{56DA7BF6-C6DE-419F-8C61-30071B532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2235" y="2331214"/>
              <a:ext cx="1296549" cy="1296549"/>
            </a:xfrm>
            <a:prstGeom prst="rect">
              <a:avLst/>
            </a:prstGeom>
          </p:spPr>
        </p:pic>
        <p:pic>
          <p:nvPicPr>
            <p:cNvPr id="37" name="Graphic 36" descr="Thumbs Down outline">
              <a:extLst>
                <a:ext uri="{FF2B5EF4-FFF2-40B4-BE49-F238E27FC236}">
                  <a16:creationId xmlns:a16="http://schemas.microsoft.com/office/drawing/2014/main" id="{A1DDDA74-FB29-4C91-8E61-FA9FC7FA8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32234" y="5243705"/>
              <a:ext cx="1296549" cy="1296549"/>
            </a:xfrm>
            <a:prstGeom prst="rect">
              <a:avLst/>
            </a:prstGeom>
          </p:spPr>
        </p:pic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8BCF317F-A40A-4514-B6AF-B9A8DA307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5" t="32458" r="16456" b="31903"/>
            <a:stretch/>
          </p:blipFill>
          <p:spPr>
            <a:xfrm>
              <a:off x="4732047" y="4130975"/>
              <a:ext cx="1096921" cy="572221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F8AC0F-BA03-44A1-98FA-F94A5A701F9D}"/>
                </a:ext>
              </a:extLst>
            </p:cNvPr>
            <p:cNvSpPr txBox="1"/>
            <p:nvPr/>
          </p:nvSpPr>
          <p:spPr>
            <a:xfrm>
              <a:off x="5928783" y="2335101"/>
              <a:ext cx="1771446" cy="12926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8%</a:t>
              </a:r>
              <a:r>
                <a:rPr lang="en-US" sz="2400" b="1" dirty="0">
                  <a:solidFill>
                    <a:srgbClr val="009999"/>
                  </a:solidFill>
                </a:rPr>
                <a:t> </a:t>
              </a:r>
              <a:r>
                <a:rPr lang="en-US" dirty="0"/>
                <a:t>say their care was </a:t>
              </a:r>
              <a:r>
                <a:rPr lang="en-US" dirty="0">
                  <a:solidFill>
                    <a:schemeClr val="bg1"/>
                  </a:solidFill>
                </a:rPr>
                <a:t>better</a:t>
              </a:r>
              <a:r>
                <a:rPr lang="en-US" dirty="0"/>
                <a:t> than before the pandemic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D0B29E-6E07-4990-B6A7-23AE6BC51DC2}"/>
                </a:ext>
              </a:extLst>
            </p:cNvPr>
            <p:cNvSpPr txBox="1"/>
            <p:nvPr/>
          </p:nvSpPr>
          <p:spPr>
            <a:xfrm>
              <a:off x="5928783" y="5247592"/>
              <a:ext cx="1771446" cy="12926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4%</a:t>
              </a:r>
              <a:r>
                <a:rPr lang="en-US" sz="2400" b="1" dirty="0">
                  <a:solidFill>
                    <a:srgbClr val="009999"/>
                  </a:solidFill>
                </a:rPr>
                <a:t> </a:t>
              </a:r>
              <a:r>
                <a:rPr lang="en-US" dirty="0"/>
                <a:t>say their care was </a:t>
              </a:r>
              <a:r>
                <a:rPr lang="en-US" dirty="0">
                  <a:solidFill>
                    <a:schemeClr val="bg1"/>
                  </a:solidFill>
                </a:rPr>
                <a:t>worse</a:t>
              </a:r>
              <a:r>
                <a:rPr lang="en-US" dirty="0"/>
                <a:t> than before the pandemic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292B32-2784-4271-87FE-9EFED0E67138}"/>
                </a:ext>
              </a:extLst>
            </p:cNvPr>
            <p:cNvSpPr txBox="1"/>
            <p:nvPr/>
          </p:nvSpPr>
          <p:spPr>
            <a:xfrm>
              <a:off x="5926780" y="3888432"/>
              <a:ext cx="1771446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82%</a:t>
              </a:r>
              <a:r>
                <a:rPr lang="en-US" sz="2400" b="1" dirty="0">
                  <a:solidFill>
                    <a:srgbClr val="009999"/>
                  </a:solidFill>
                </a:rPr>
                <a:t> </a:t>
              </a:r>
              <a:r>
                <a:rPr lang="en-US" dirty="0"/>
                <a:t>say their care </a:t>
              </a:r>
              <a:r>
                <a:rPr lang="en-US" dirty="0">
                  <a:solidFill>
                    <a:schemeClr val="bg1"/>
                  </a:solidFill>
                </a:rPr>
                <a:t>stayed the same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9C6ED3B-C373-49F3-BD9B-4BA72763C033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</a:t>
            </a:r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72C05D83-4F01-42AB-A782-8AB10DDF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54FF2-0805-4D57-B405-1708DC5BD35B}"/>
              </a:ext>
            </a:extLst>
          </p:cNvPr>
          <p:cNvSpPr txBox="1"/>
          <p:nvPr/>
        </p:nvSpPr>
        <p:spPr>
          <a:xfrm>
            <a:off x="6409311" y="6374948"/>
            <a:ext cx="36093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In-treatment: </a:t>
            </a:r>
            <a:r>
              <a:rPr lang="en-US" sz="1400" b="1" dirty="0">
                <a:solidFill>
                  <a:srgbClr val="0070C0"/>
                </a:solidFill>
              </a:rPr>
              <a:t>14% </a:t>
            </a:r>
            <a:r>
              <a:rPr lang="en-US" sz="1400" dirty="0"/>
              <a:t>better, </a:t>
            </a:r>
            <a:r>
              <a:rPr lang="en-US" sz="1400" b="1" dirty="0">
                <a:solidFill>
                  <a:srgbClr val="C00000"/>
                </a:solidFill>
              </a:rPr>
              <a:t>74%</a:t>
            </a:r>
            <a:r>
              <a:rPr lang="en-US" sz="1400" dirty="0"/>
              <a:t> same, </a:t>
            </a:r>
            <a:r>
              <a:rPr lang="en-US" sz="1400" b="1" dirty="0">
                <a:solidFill>
                  <a:srgbClr val="0070C0"/>
                </a:solidFill>
              </a:rPr>
              <a:t>7%</a:t>
            </a:r>
            <a:r>
              <a:rPr lang="en-US" sz="1400" dirty="0"/>
              <a:t> worse</a:t>
            </a:r>
          </a:p>
        </p:txBody>
      </p:sp>
    </p:spTree>
    <p:extLst>
      <p:ext uri="{BB962C8B-B14F-4D97-AF65-F5344CB8AC3E}">
        <p14:creationId xmlns:p14="http://schemas.microsoft.com/office/powerpoint/2010/main" val="2166769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C1B-7E20-40C2-A0E6-79080B9F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Four-in-10 of those who attended appointments used telehealth services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6B5C5AF-1E33-4653-87AA-A7D0772F3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9" b="19327"/>
          <a:stretch/>
        </p:blipFill>
        <p:spPr>
          <a:xfrm>
            <a:off x="240183" y="1326690"/>
            <a:ext cx="3964328" cy="22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617FB0-FBAF-41F5-8490-F71282E249B3}"/>
              </a:ext>
            </a:extLst>
          </p:cNvPr>
          <p:cNvSpPr txBox="1"/>
          <p:nvPr/>
        </p:nvSpPr>
        <p:spPr>
          <a:xfrm>
            <a:off x="798204" y="3305042"/>
            <a:ext cx="2848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9999"/>
                </a:solidFill>
              </a:rPr>
              <a:t>41% </a:t>
            </a:r>
            <a:r>
              <a:rPr lang="en-US" sz="2000" dirty="0"/>
              <a:t>of those with appointments had them via telehealth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84470-4BE9-4E97-A3DC-5C6AC476544D}"/>
              </a:ext>
            </a:extLst>
          </p:cNvPr>
          <p:cNvSpPr txBox="1"/>
          <p:nvPr/>
        </p:nvSpPr>
        <p:spPr>
          <a:xfrm>
            <a:off x="804980" y="4610924"/>
            <a:ext cx="28482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More likely to have a telehealth appointment: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NCCS Connected (</a:t>
            </a:r>
            <a:r>
              <a:rPr lang="en-US" sz="1400" b="1" dirty="0">
                <a:solidFill>
                  <a:schemeClr val="accent1"/>
                </a:solidFill>
              </a:rPr>
              <a:t>51%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Stage IV/Metastatic (</a:t>
            </a:r>
            <a:r>
              <a:rPr lang="en-US" sz="1400" b="1" dirty="0">
                <a:solidFill>
                  <a:schemeClr val="accent1"/>
                </a:solidFill>
              </a:rPr>
              <a:t>59%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Palliative Care (</a:t>
            </a:r>
            <a:r>
              <a:rPr lang="en-US" sz="1400" b="1" dirty="0">
                <a:solidFill>
                  <a:schemeClr val="accent1"/>
                </a:solidFill>
              </a:rPr>
              <a:t>54%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Private Cancer Center (</a:t>
            </a:r>
            <a:r>
              <a:rPr lang="en-US" sz="1400" b="1" dirty="0">
                <a:solidFill>
                  <a:schemeClr val="accent1"/>
                </a:solidFill>
              </a:rPr>
              <a:t>54%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In-treatment (</a:t>
            </a:r>
            <a:r>
              <a:rPr lang="en-US" sz="1400" b="1" dirty="0">
                <a:solidFill>
                  <a:schemeClr val="accent1"/>
                </a:solidFill>
              </a:rPr>
              <a:t>49%</a:t>
            </a:r>
            <a:r>
              <a:rPr lang="en-US" sz="1400" dirty="0"/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5A479F-F612-4E25-99B3-0130864DF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90743"/>
              </p:ext>
            </p:extLst>
          </p:nvPr>
        </p:nvGraphicFramePr>
        <p:xfrm>
          <a:off x="4349824" y="1577890"/>
          <a:ext cx="7326246" cy="4409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5818">
                  <a:extLst>
                    <a:ext uri="{9D8B030D-6E8A-4147-A177-3AD203B41FA5}">
                      <a16:colId xmlns:a16="http://schemas.microsoft.com/office/drawing/2014/main" val="3422017111"/>
                    </a:ext>
                  </a:extLst>
                </a:gridCol>
                <a:gridCol w="1845214">
                  <a:extLst>
                    <a:ext uri="{9D8B030D-6E8A-4147-A177-3AD203B41FA5}">
                      <a16:colId xmlns:a16="http://schemas.microsoft.com/office/drawing/2014/main" val="1431155512"/>
                    </a:ext>
                  </a:extLst>
                </a:gridCol>
                <a:gridCol w="1845214">
                  <a:extLst>
                    <a:ext uri="{9D8B030D-6E8A-4147-A177-3AD203B41FA5}">
                      <a16:colId xmlns:a16="http://schemas.microsoft.com/office/drawing/2014/main" val="1304117471"/>
                    </a:ext>
                  </a:extLst>
                </a:gridCol>
              </a:tblGrid>
              <a:tr h="4521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Had Telehealth Appointments</a:t>
                      </a: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Rate the Appt. Excellent/Very Good</a:t>
                      </a: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95406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Follow-up appointment(s)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1139581425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Regular well-visits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619011660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Sharing test results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662235434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Medication management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1386579963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Treatment planning and decision-making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842959630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 visit with a health care provider</a:t>
                      </a: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992154649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Mental health services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1920778928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Counseling and education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098553026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Surgical consult</a:t>
                      </a: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090371218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Getting a second opinion</a:t>
                      </a: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246589322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Survivorship appointment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1738734570"/>
                  </a:ext>
                </a:extLst>
              </a:tr>
              <a:tr h="324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Physical therapy/rehabilitation</a:t>
                      </a: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61%</a:t>
                      </a:r>
                    </a:p>
                  </a:txBody>
                  <a:tcPr marL="58487" marR="58487" marT="0" marB="0" anchor="ctr"/>
                </a:tc>
                <a:extLst>
                  <a:ext uri="{0D108BD9-81ED-4DB2-BD59-A6C34878D82A}">
                    <a16:rowId xmlns:a16="http://schemas.microsoft.com/office/drawing/2014/main" val="301285362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144392-D49A-4083-A722-99537FF4DCC2}"/>
              </a:ext>
            </a:extLst>
          </p:cNvPr>
          <p:cNvSpPr/>
          <p:nvPr/>
        </p:nvSpPr>
        <p:spPr>
          <a:xfrm>
            <a:off x="10503389" y="5679311"/>
            <a:ext cx="461825" cy="343908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D9D620-F7C0-4133-AD22-EFD2951D4A78}"/>
              </a:ext>
            </a:extLst>
          </p:cNvPr>
          <p:cNvSpPr/>
          <p:nvPr/>
        </p:nvSpPr>
        <p:spPr>
          <a:xfrm>
            <a:off x="10503388" y="5021206"/>
            <a:ext cx="461825" cy="343908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0D5ECA-DE37-4C76-9CF1-49FB7184F65C}"/>
              </a:ext>
            </a:extLst>
          </p:cNvPr>
          <p:cNvSpPr/>
          <p:nvPr/>
        </p:nvSpPr>
        <p:spPr>
          <a:xfrm>
            <a:off x="10503387" y="3722570"/>
            <a:ext cx="461825" cy="343908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EC7BD-91B8-4397-825B-C68F3CD304B3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9C11D9F-1644-4AA8-89C9-109897C32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48E63-906C-433B-B41E-1C3C9647B0F7}"/>
              </a:ext>
            </a:extLst>
          </p:cNvPr>
          <p:cNvSpPr txBox="1"/>
          <p:nvPr/>
        </p:nvSpPr>
        <p:spPr>
          <a:xfrm>
            <a:off x="8000219" y="6572032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sizes small for many of these items, findings directional</a:t>
            </a:r>
          </a:p>
        </p:txBody>
      </p:sp>
    </p:spTree>
    <p:extLst>
      <p:ext uri="{BB962C8B-B14F-4D97-AF65-F5344CB8AC3E}">
        <p14:creationId xmlns:p14="http://schemas.microsoft.com/office/powerpoint/2010/main" val="80830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D089-FBEB-4440-9B50-0B38C768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13" y="209719"/>
            <a:ext cx="9552447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Post-COVID, in-person appointments are preferred for most situations, except counseling, medication management, and getting test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A7084F-5F41-437C-BA0A-35A61D70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49281"/>
              </p:ext>
            </p:extLst>
          </p:nvPr>
        </p:nvGraphicFramePr>
        <p:xfrm>
          <a:off x="2282424" y="1698468"/>
          <a:ext cx="7703352" cy="484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2966">
                  <a:extLst>
                    <a:ext uri="{9D8B030D-6E8A-4147-A177-3AD203B41FA5}">
                      <a16:colId xmlns:a16="http://schemas.microsoft.com/office/drawing/2014/main" val="3422017111"/>
                    </a:ext>
                  </a:extLst>
                </a:gridCol>
                <a:gridCol w="1940193">
                  <a:extLst>
                    <a:ext uri="{9D8B030D-6E8A-4147-A177-3AD203B41FA5}">
                      <a16:colId xmlns:a16="http://schemas.microsoft.com/office/drawing/2014/main" val="1431155512"/>
                    </a:ext>
                  </a:extLst>
                </a:gridCol>
                <a:gridCol w="1940193">
                  <a:extLst>
                    <a:ext uri="{9D8B030D-6E8A-4147-A177-3AD203B41FA5}">
                      <a16:colId xmlns:a16="http://schemas.microsoft.com/office/drawing/2014/main" val="1304117471"/>
                    </a:ext>
                  </a:extLst>
                </a:gridCol>
              </a:tblGrid>
              <a:tr h="502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Prefer in-person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Prefer telehealth/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 Preference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95406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First visit with a health care provider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87%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81425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Physical therapy/rehabilitation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11660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Surgical consult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35434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Getting a second opinion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79963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Regular well-visits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959630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Follow-up appointment(s)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54649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Treatment planning and decision-making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778928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Mental health services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54%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37%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53026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Counseling and education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47%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48%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CC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371218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Medication management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CC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89322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Survivorship appointment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C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E7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34570"/>
                  </a:ext>
                </a:extLst>
              </a:tr>
              <a:tr h="36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Sharing test results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53%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ctr">
                    <a:solidFill>
                      <a:srgbClr val="CC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5362"/>
                  </a:ext>
                </a:extLst>
              </a:tr>
            </a:tbl>
          </a:graphicData>
        </a:graphic>
      </p:graphicFrame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9962C81-DD91-44B4-BFBE-052EB7DE0DDC}"/>
              </a:ext>
            </a:extLst>
          </p:cNvPr>
          <p:cNvSpPr/>
          <p:nvPr/>
        </p:nvSpPr>
        <p:spPr>
          <a:xfrm>
            <a:off x="192154" y="2179954"/>
            <a:ext cx="1778923" cy="4352383"/>
          </a:xfrm>
          <a:prstGeom prst="wedgeRectCallout">
            <a:avLst>
              <a:gd name="adj1" fmla="val 68233"/>
              <a:gd name="adj2" fmla="val -37733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b="1" i="1" dirty="0"/>
              <a:t>With the physical therapy, difficult. </a:t>
            </a:r>
            <a:r>
              <a:rPr lang="en-US" sz="1600" i="1" dirty="0"/>
              <a:t>They’re saying its so much better because if you come in, you’ll be exposed to COVID, </a:t>
            </a:r>
            <a:r>
              <a:rPr lang="en-US" sz="1600" b="1" i="1" dirty="0"/>
              <a:t>but it’s not the same. Let me at least come in one time so I can see what you’re doing in-person and then I’ll try to do it at home. </a:t>
            </a:r>
          </a:p>
          <a:p>
            <a:pPr algn="r"/>
            <a:r>
              <a:rPr lang="en-US" sz="1600" i="1" dirty="0"/>
              <a:t>– Female, 62, Metastatic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1A74A5E-F5D2-4EF9-93B5-086DA2D5D50F}"/>
              </a:ext>
            </a:extLst>
          </p:cNvPr>
          <p:cNvSpPr/>
          <p:nvPr/>
        </p:nvSpPr>
        <p:spPr>
          <a:xfrm>
            <a:off x="10220923" y="3891516"/>
            <a:ext cx="1778923" cy="2640821"/>
          </a:xfrm>
          <a:prstGeom prst="wedgeRectCallout">
            <a:avLst>
              <a:gd name="adj1" fmla="val -69150"/>
              <a:gd name="adj2" fmla="val 24172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b="1" i="1" dirty="0"/>
              <a:t>It makes it convenient. My refills, and things like that. </a:t>
            </a:r>
            <a:r>
              <a:rPr lang="en-US" sz="1600" i="1" dirty="0"/>
              <a:t>But there are some things you can’t do telehealth, like mammograms.</a:t>
            </a:r>
          </a:p>
          <a:p>
            <a:pPr algn="r"/>
            <a:r>
              <a:rPr lang="en-US" sz="1600" i="1" dirty="0"/>
              <a:t>– Female, 51, Stage 4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0071F-FD80-439A-8783-3D3E335C67C8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C0A5132-A4B8-4E4E-AE56-D6E780616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02863" y="6532337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20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D78B-8FA2-42B1-A029-38C9D0029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67207"/>
            <a:ext cx="9884766" cy="966019"/>
          </a:xfrm>
        </p:spPr>
        <p:txBody>
          <a:bodyPr>
            <a:normAutofit fontScale="90000"/>
          </a:bodyPr>
          <a:lstStyle/>
          <a:p>
            <a:r>
              <a:rPr lang="en-US" dirty="0"/>
              <a:t>Concern about COVID-19 risk has decreased significantly since 2020, most respondents who took the 2021 survey are vaccinated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D2F37F-C365-4E3C-9155-D01A38678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820351"/>
              </p:ext>
            </p:extLst>
          </p:nvPr>
        </p:nvGraphicFramePr>
        <p:xfrm>
          <a:off x="420590" y="881590"/>
          <a:ext cx="6351399" cy="4801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D1C9E-BD5E-424E-B068-B36532DDBCB2}"/>
              </a:ext>
            </a:extLst>
          </p:cNvPr>
          <p:cNvSpPr txBox="1"/>
          <p:nvPr/>
        </p:nvSpPr>
        <p:spPr>
          <a:xfrm>
            <a:off x="1106513" y="1819853"/>
            <a:ext cx="516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a typeface="Gadugi" panose="020B0502040204020203" pitchFamily="34" charset="0"/>
              </a:rPr>
              <a:t>As a cancer patient/survivor, how concerned are you about your risk of getting Coronavirus (COVID-19)?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8539F5-1B5A-4E1B-A916-4B95582342E1}"/>
              </a:ext>
            </a:extLst>
          </p:cNvPr>
          <p:cNvGrpSpPr/>
          <p:nvPr/>
        </p:nvGrpSpPr>
        <p:grpSpPr>
          <a:xfrm>
            <a:off x="7265324" y="977980"/>
            <a:ext cx="4414595" cy="5425158"/>
            <a:chOff x="7265324" y="977980"/>
            <a:chExt cx="4414595" cy="5425158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3E5876E3-7A9F-4A1C-A9E6-5A38E1AEA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374" y="977980"/>
              <a:ext cx="2170494" cy="21704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2038B2-3C82-4EC3-B748-6BD0CE53D63C}"/>
                </a:ext>
              </a:extLst>
            </p:cNvPr>
            <p:cNvSpPr txBox="1"/>
            <p:nvPr/>
          </p:nvSpPr>
          <p:spPr>
            <a:xfrm>
              <a:off x="7764763" y="2740597"/>
              <a:ext cx="3421821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9999"/>
                  </a:solidFill>
                </a:rPr>
                <a:t>78% </a:t>
              </a:r>
              <a:r>
                <a:rPr lang="en-US" sz="2000" dirty="0"/>
                <a:t>have received one or both doses of the </a:t>
              </a:r>
            </a:p>
            <a:p>
              <a:pPr algn="ctr"/>
              <a:r>
                <a:rPr lang="en-US" sz="2000" dirty="0"/>
                <a:t>COVID-19 vaccine </a:t>
              </a:r>
            </a:p>
            <a:p>
              <a:pPr algn="ctr"/>
              <a:endParaRPr lang="en-US" sz="2000" dirty="0"/>
            </a:p>
            <a:p>
              <a:pPr algn="ctr"/>
              <a:r>
                <a:rPr lang="en-US" sz="2000" dirty="0">
                  <a:solidFill>
                    <a:srgbClr val="009999"/>
                  </a:solidFill>
                </a:rPr>
                <a:t>35%</a:t>
              </a:r>
              <a:r>
                <a:rPr lang="en-US" dirty="0"/>
                <a:t> of those that haven’t are likely to get vaccinated</a:t>
              </a:r>
            </a:p>
            <a:p>
              <a:pPr algn="ctr"/>
              <a:r>
                <a:rPr lang="en-US" sz="2000" dirty="0">
                  <a:solidFill>
                    <a:srgbClr val="009999"/>
                  </a:solidFill>
                </a:rPr>
                <a:t>20%</a:t>
              </a:r>
              <a:r>
                <a:rPr lang="en-US" dirty="0"/>
                <a:t> are neutral</a:t>
              </a:r>
            </a:p>
            <a:p>
              <a:pPr algn="ctr"/>
              <a:r>
                <a:rPr lang="en-US" sz="2000" dirty="0">
                  <a:solidFill>
                    <a:srgbClr val="009999"/>
                  </a:solidFill>
                </a:rPr>
                <a:t>46%</a:t>
              </a:r>
              <a:r>
                <a:rPr lang="en-US" dirty="0"/>
                <a:t> are unlikely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Trust is the biggest issue among those unlikely to get the vaccine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901615-9163-43FF-BE57-93301FB28DB8}"/>
                </a:ext>
              </a:extLst>
            </p:cNvPr>
            <p:cNvSpPr/>
            <p:nvPr/>
          </p:nvSpPr>
          <p:spPr>
            <a:xfrm>
              <a:off x="7265324" y="1239864"/>
              <a:ext cx="4414595" cy="5153683"/>
            </a:xfrm>
            <a:prstGeom prst="rect">
              <a:avLst/>
            </a:prstGeom>
            <a:noFill/>
            <a:ln w="38100">
              <a:solidFill>
                <a:srgbClr val="0099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C5AFDC6-78DA-4425-BC5F-8F6A99D24A67}"/>
              </a:ext>
            </a:extLst>
          </p:cNvPr>
          <p:cNvSpPr txBox="1"/>
          <p:nvPr/>
        </p:nvSpPr>
        <p:spPr>
          <a:xfrm>
            <a:off x="1658339" y="3158030"/>
            <a:ext cx="361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▼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3756F-39E5-4233-AEE7-CD778BA5C296}"/>
              </a:ext>
            </a:extLst>
          </p:cNvPr>
          <p:cNvSpPr txBox="1"/>
          <p:nvPr/>
        </p:nvSpPr>
        <p:spPr>
          <a:xfrm>
            <a:off x="5715645" y="2780108"/>
            <a:ext cx="344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ea typeface="Gadugi" panose="020B0502040204020203" pitchFamily="34" charset="0"/>
                <a:cs typeface="Calibri" panose="020F0502020204030204" pitchFamily="34" charset="0"/>
              </a:rPr>
              <a:t>▲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72E65-50B4-4361-AC04-CAD82D5EC1D6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06BEE4E-41F3-4222-BE29-D8AC8A2D1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1F116-B070-4219-A420-5486167323DE}"/>
              </a:ext>
            </a:extLst>
          </p:cNvPr>
          <p:cNvSpPr txBox="1"/>
          <p:nvPr/>
        </p:nvSpPr>
        <p:spPr>
          <a:xfrm>
            <a:off x="820609" y="516915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Concern higher among:</a:t>
            </a:r>
          </a:p>
          <a:p>
            <a:r>
              <a:rPr lang="en-US" sz="1200" dirty="0"/>
              <a:t>In-treatment (</a:t>
            </a:r>
            <a:r>
              <a:rPr lang="en-US" sz="1200" b="1" dirty="0">
                <a:solidFill>
                  <a:schemeClr val="accent1"/>
                </a:solidFill>
              </a:rPr>
              <a:t>46%</a:t>
            </a:r>
            <a:r>
              <a:rPr lang="en-US" sz="1200" dirty="0"/>
              <a:t>)</a:t>
            </a:r>
          </a:p>
          <a:p>
            <a:r>
              <a:rPr lang="en-US" sz="1200" dirty="0"/>
              <a:t>Metastatic (</a:t>
            </a:r>
            <a:r>
              <a:rPr lang="en-US" sz="1200" b="1" dirty="0">
                <a:solidFill>
                  <a:schemeClr val="accent1"/>
                </a:solidFill>
              </a:rPr>
              <a:t>44%</a:t>
            </a:r>
            <a:r>
              <a:rPr lang="en-US" sz="1200" dirty="0"/>
              <a:t>)</a:t>
            </a:r>
          </a:p>
          <a:p>
            <a:r>
              <a:rPr lang="en-US" sz="1200" dirty="0"/>
              <a:t>Blood cancer (</a:t>
            </a:r>
            <a:r>
              <a:rPr lang="en-US" sz="1200" b="1" dirty="0">
                <a:solidFill>
                  <a:schemeClr val="accent1"/>
                </a:solidFill>
              </a:rPr>
              <a:t>40%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9554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CE5A-55F1-4052-8FC1-35FAFB96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913" y="2766218"/>
            <a:ext cx="5973105" cy="1325563"/>
          </a:xfrm>
        </p:spPr>
        <p:txBody>
          <a:bodyPr/>
          <a:lstStyle/>
          <a:p>
            <a:pPr algn="r"/>
            <a:r>
              <a:rPr lang="en-US" dirty="0"/>
              <a:t>The Meaning of “Survivorship”</a:t>
            </a:r>
          </a:p>
        </p:txBody>
      </p:sp>
    </p:spTree>
    <p:extLst>
      <p:ext uri="{BB962C8B-B14F-4D97-AF65-F5344CB8AC3E}">
        <p14:creationId xmlns:p14="http://schemas.microsoft.com/office/powerpoint/2010/main" val="1652495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AFC2-4180-43F5-ADA2-B359C306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91" y="182009"/>
            <a:ext cx="9552447" cy="966019"/>
          </a:xfrm>
        </p:spPr>
        <p:txBody>
          <a:bodyPr>
            <a:noAutofit/>
          </a:bodyPr>
          <a:lstStyle/>
          <a:p>
            <a:r>
              <a:rPr lang="en-US" sz="3200" dirty="0"/>
              <a:t>For most, the term “cancer survivor” resonates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E6C1C16-97EA-4C06-8F40-FA686CCF9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849517"/>
              </p:ext>
            </p:extLst>
          </p:nvPr>
        </p:nvGraphicFramePr>
        <p:xfrm>
          <a:off x="1335640" y="1699974"/>
          <a:ext cx="8753582" cy="460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929988-DD82-4C45-A968-45FDA1C92CF0}"/>
              </a:ext>
            </a:extLst>
          </p:cNvPr>
          <p:cNvSpPr txBox="1"/>
          <p:nvPr/>
        </p:nvSpPr>
        <p:spPr>
          <a:xfrm>
            <a:off x="3680475" y="1527179"/>
            <a:ext cx="5021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Do you consider yourself a cancer survivor?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FFE59-C139-4A77-98AF-31478C4939C8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A213B4-1BCE-4763-BB3A-EDFF02522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53633"/>
              </p:ext>
            </p:extLst>
          </p:nvPr>
        </p:nvGraphicFramePr>
        <p:xfrm>
          <a:off x="4834109" y="2847452"/>
          <a:ext cx="4124322" cy="1079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387">
                  <a:extLst>
                    <a:ext uri="{9D8B030D-6E8A-4147-A177-3AD203B41FA5}">
                      <a16:colId xmlns:a16="http://schemas.microsoft.com/office/drawing/2014/main" val="2764656029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180057886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361256531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575681735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53473268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392106085"/>
                    </a:ext>
                  </a:extLst>
                </a:gridCol>
              </a:tblGrid>
              <a:tr h="5234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In-treatment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&lt;6 months ago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 months&lt;1 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1-5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6-10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10+ years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939947"/>
                  </a:ext>
                </a:extLst>
              </a:tr>
              <a:tr h="5234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63%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73%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96%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93%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16075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04836AC-E15F-47F4-8913-0F5FE2E8A1DC}"/>
              </a:ext>
            </a:extLst>
          </p:cNvPr>
          <p:cNvSpPr/>
          <p:nvPr/>
        </p:nvSpPr>
        <p:spPr>
          <a:xfrm>
            <a:off x="4834109" y="2336602"/>
            <a:ext cx="4484550" cy="689800"/>
          </a:xfrm>
          <a:prstGeom prst="right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Comfort with the term increases over time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D17936-2384-4B8F-9E52-B91D9F2F4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2451" y="6492875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54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AFC2-4180-43F5-ADA2-B359C306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91" y="182009"/>
            <a:ext cx="9552447" cy="966019"/>
          </a:xfrm>
        </p:spPr>
        <p:txBody>
          <a:bodyPr>
            <a:noAutofit/>
          </a:bodyPr>
          <a:lstStyle/>
          <a:p>
            <a:r>
              <a:rPr lang="en-US" sz="2800" dirty="0"/>
              <a:t>Just a few feel that it’s not strong enough, or do not want to use this term while still in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BEE93-8481-4004-9C4B-731A601E016D}"/>
              </a:ext>
            </a:extLst>
          </p:cNvPr>
          <p:cNvSpPr txBox="1"/>
          <p:nvPr/>
        </p:nvSpPr>
        <p:spPr>
          <a:xfrm>
            <a:off x="1011629" y="1819818"/>
            <a:ext cx="412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Is there another word or phrase </a:t>
            </a:r>
            <a:r>
              <a:rPr lang="en-US" sz="2000" b="1" dirty="0"/>
              <a:t>that</a:t>
            </a:r>
            <a:r>
              <a:rPr lang="en-US" sz="1600" b="1" dirty="0"/>
              <a:t> describes you and/or you prefer? 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9B1627E-21BD-43B3-A764-6294C10093F9}"/>
              </a:ext>
            </a:extLst>
          </p:cNvPr>
          <p:cNvSpPr/>
          <p:nvPr/>
        </p:nvSpPr>
        <p:spPr>
          <a:xfrm>
            <a:off x="7056049" y="1605793"/>
            <a:ext cx="4467593" cy="1720711"/>
          </a:xfrm>
          <a:prstGeom prst="wedgeRectCallout">
            <a:avLst>
              <a:gd name="adj1" fmla="val 6116"/>
              <a:gd name="adj2" fmla="val 60176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i="1" dirty="0"/>
              <a:t>It seems past tense, but I don’t feel like I will ever be done with it. </a:t>
            </a:r>
            <a:r>
              <a:rPr lang="en-US" i="1" dirty="0"/>
              <a:t>Manage, live with it, keep getting tested, would rather use another word but don’t know what it is. </a:t>
            </a:r>
          </a:p>
          <a:p>
            <a:pPr algn="r"/>
            <a:r>
              <a:rPr lang="en-US" i="1" dirty="0"/>
              <a:t>– Male, 39, Stage 2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A0987EC-9E0E-4C49-806B-658E640B4285}"/>
              </a:ext>
            </a:extLst>
          </p:cNvPr>
          <p:cNvSpPr/>
          <p:nvPr/>
        </p:nvSpPr>
        <p:spPr>
          <a:xfrm>
            <a:off x="7056049" y="4051031"/>
            <a:ext cx="4467593" cy="1720711"/>
          </a:xfrm>
          <a:prstGeom prst="wedgeRectCallout">
            <a:avLst>
              <a:gd name="adj1" fmla="val 6116"/>
              <a:gd name="adj2" fmla="val 60176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i="1" dirty="0"/>
              <a:t>I like organizations that are </a:t>
            </a:r>
            <a:r>
              <a:rPr lang="en-US" b="1" i="1" dirty="0"/>
              <a:t>not just about getting by, but about living your best life, emphasize living.</a:t>
            </a:r>
          </a:p>
          <a:p>
            <a:pPr algn="r"/>
            <a:r>
              <a:rPr lang="en-US" b="1" i="1" dirty="0"/>
              <a:t> </a:t>
            </a:r>
            <a:r>
              <a:rPr lang="en-US" i="1" dirty="0"/>
              <a:t>– Male, 59, Stage 4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9B202ED8-0323-4E12-824B-5972D292C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81" b="91218" l="4714" r="96389">
                        <a14:foregroundMark x1="18455" y1="11178" x2="43932" y2="6786"/>
                        <a14:foregroundMark x1="43932" y1="6786" x2="93681" y2="39920"/>
                        <a14:foregroundMark x1="93681" y1="39920" x2="95486" y2="66267"/>
                        <a14:foregroundMark x1="95486" y1="66267" x2="88566" y2="84830"/>
                        <a14:foregroundMark x1="88566" y1="84830" x2="22969" y2="90619"/>
                        <a14:foregroundMark x1="22969" y1="90619" x2="14142" y2="79042"/>
                        <a14:foregroundMark x1="14142" y1="79042" x2="15346" y2="28942"/>
                        <a14:foregroundMark x1="15346" y1="28942" x2="18455" y2="12774"/>
                        <a14:foregroundMark x1="5416" y1="68663" x2="5416" y2="68663"/>
                        <a14:foregroundMark x1="16249" y1="85230" x2="12939" y2="86826"/>
                        <a14:foregroundMark x1="93079" y1="44311" x2="96489" y2="63673"/>
                        <a14:foregroundMark x1="96489" y1="63673" x2="91775" y2="72455"/>
                        <a14:foregroundMark x1="90070" y1="65269" x2="44534" y2="48104"/>
                        <a14:foregroundMark x1="31795" y1="24351" x2="54564" y2="49301"/>
                        <a14:foregroundMark x1="65597" y1="37126" x2="44935" y2="41517"/>
                        <a14:foregroundMark x1="44935" y1="41517" x2="26780" y2="59481"/>
                        <a14:foregroundMark x1="26780" y1="59481" x2="63791" y2="63473"/>
                        <a14:foregroundMark x1="63791" y1="63473" x2="49248" y2="28743"/>
                        <a14:foregroundMark x1="49248" y1="28743" x2="34905" y2="41118"/>
                        <a14:foregroundMark x1="34905" y1="41118" x2="59378" y2="72255"/>
                        <a14:foregroundMark x1="59378" y1="72255" x2="82046" y2="55289"/>
                        <a14:foregroundMark x1="82548" y1="52096" x2="54965" y2="55489"/>
                        <a14:foregroundMark x1="54965" y1="55489" x2="30893" y2="42116"/>
                        <a14:foregroundMark x1="29288" y1="24950" x2="38315" y2="18563"/>
                        <a14:foregroundMark x1="38315" y1="18563" x2="39218" y2="19960"/>
                        <a14:foregroundMark x1="37914" y1="22156" x2="25075" y2="35529"/>
                        <a14:foregroundMark x1="26179" y1="37725" x2="26179" y2="37725"/>
                        <a14:foregroundMark x1="26780" y1="38124" x2="27081" y2="40918"/>
                        <a14:foregroundMark x1="26179" y1="52096" x2="26179" y2="52096"/>
                        <a14:foregroundMark x1="26179" y1="52495" x2="26179" y2="52495"/>
                        <a14:foregroundMark x1="31194" y1="55289" x2="31194" y2="55289"/>
                        <a14:foregroundMark x1="35908" y1="55289" x2="35908" y2="55289"/>
                        <a14:foregroundMark x1="30893" y1="38124" x2="30893" y2="38124"/>
                        <a14:foregroundMark x1="33400" y1="34930" x2="33400" y2="34930"/>
                        <a14:foregroundMark x1="42828" y1="81238" x2="42828" y2="81238"/>
                        <a14:foregroundMark x1="38716" y1="73653" x2="32297" y2="71457"/>
                        <a14:foregroundMark x1="32297" y1="71457" x2="22066" y2="65868"/>
                        <a14:foregroundMark x1="22066" y1="65868" x2="22568" y2="42914"/>
                        <a14:foregroundMark x1="22568" y1="42914" x2="46640" y2="28144"/>
                        <a14:foregroundMark x1="46640" y1="28144" x2="84754" y2="40519"/>
                        <a14:foregroundMark x1="84754" y1="40519" x2="94483" y2="53892"/>
                        <a14:foregroundMark x1="94483" y1="53892" x2="85155" y2="75649"/>
                        <a14:foregroundMark x1="85155" y1="75649" x2="26279" y2="81836"/>
                        <a14:foregroundMark x1="26279" y1="81836" x2="20361" y2="80240"/>
                        <a14:foregroundMark x1="77533" y1="47106" x2="77533" y2="47106"/>
                        <a14:foregroundMark x1="80341" y1="44311" x2="72618" y2="43713"/>
                        <a14:foregroundMark x1="75326" y1="43713" x2="84554" y2="44910"/>
                        <a14:foregroundMark x1="31194" y1="27146" x2="23470" y2="32136"/>
                        <a14:foregroundMark x1="23470" y1="29940" x2="22066" y2="29341"/>
                        <a14:foregroundMark x1="52357" y1="75250" x2="52357" y2="75250"/>
                        <a14:foregroundMark x1="54564" y1="73054" x2="54564" y2="73054"/>
                        <a14:foregroundMark x1="13741" y1="44910" x2="502" y2="54691"/>
                        <a14:foregroundMark x1="502" y1="54691" x2="4714" y2="80639"/>
                        <a14:foregroundMark x1="4714" y1="80639" x2="20963" y2="91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8" y="2492350"/>
            <a:ext cx="6307894" cy="3169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FFE59-C139-4A77-98AF-31478C4939C8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D17936-2384-4B8F-9E52-B91D9F2F4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72451" y="6492875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46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58D-51B5-47CB-A14D-E0EA1EFE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 “cancer survivor” mean to you?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FB80C67-25DC-4F28-9D31-58CA3BF12B8B}"/>
              </a:ext>
            </a:extLst>
          </p:cNvPr>
          <p:cNvSpPr/>
          <p:nvPr/>
        </p:nvSpPr>
        <p:spPr>
          <a:xfrm>
            <a:off x="989853" y="3550115"/>
            <a:ext cx="4568095" cy="1179045"/>
          </a:xfrm>
          <a:prstGeom prst="wedgeRectCallout">
            <a:avLst>
              <a:gd name="adj1" fmla="val 5837"/>
              <a:gd name="adj2" fmla="val -65584"/>
            </a:avLst>
          </a:prstGeom>
          <a:noFill/>
          <a:ln w="28575">
            <a:solidFill>
              <a:srgbClr val="EA7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ea typeface="Gadugi" panose="020B0502040204020203" pitchFamily="34" charset="0"/>
              </a:rPr>
              <a:t>I feel like anyone is a survivor once they receive a cancer diagnosis.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ea typeface="Gadugi" panose="020B0502040204020203" pitchFamily="34" charset="0"/>
              </a:rPr>
              <a:t>- Male, 59, Stage Not Discussed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93275CE-4C9B-4A92-9405-C141C4E25728}"/>
              </a:ext>
            </a:extLst>
          </p:cNvPr>
          <p:cNvSpPr/>
          <p:nvPr/>
        </p:nvSpPr>
        <p:spPr>
          <a:xfrm>
            <a:off x="989852" y="1394490"/>
            <a:ext cx="4656205" cy="1784140"/>
          </a:xfrm>
          <a:prstGeom prst="wedgeRectCallout">
            <a:avLst>
              <a:gd name="adj1" fmla="val -3057"/>
              <a:gd name="adj2" fmla="val 63761"/>
            </a:avLst>
          </a:prstGeom>
          <a:solidFill>
            <a:srgbClr val="009999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bg1"/>
                </a:solidFill>
                <a:ea typeface="Gadugi" panose="020B0502040204020203" pitchFamily="34" charset="0"/>
                <a:cs typeface="Times New Roman" panose="02020603050405020304" pitchFamily="18" charset="0"/>
              </a:rPr>
              <a:t>Being a cancer survivor is like getting a second chance at life. It makes you feel differently about every decision you make. </a:t>
            </a:r>
            <a:r>
              <a:rPr lang="en-US" sz="1600" i="1" dirty="0">
                <a:solidFill>
                  <a:schemeClr val="bg1"/>
                </a:solidFill>
                <a:ea typeface="Gadugi" panose="020B0502040204020203" pitchFamily="34" charset="0"/>
                <a:cs typeface="Times New Roman" panose="02020603050405020304" pitchFamily="18" charset="0"/>
              </a:rPr>
              <a:t>It also makes you feel incredibly lucky and gives you a new look on life.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chemeClr val="bg1"/>
                </a:solidFill>
                <a:ea typeface="Gadugi" panose="020B0502040204020203" pitchFamily="34" charset="0"/>
                <a:cs typeface="Times New Roman" panose="02020603050405020304" pitchFamily="18" charset="0"/>
              </a:rPr>
              <a:t>- Female, 66, Stage III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681CE6E-A574-432A-B057-E794B230931C}"/>
              </a:ext>
            </a:extLst>
          </p:cNvPr>
          <p:cNvSpPr/>
          <p:nvPr/>
        </p:nvSpPr>
        <p:spPr>
          <a:xfrm>
            <a:off x="5795885" y="1394489"/>
            <a:ext cx="2796572" cy="1784141"/>
          </a:xfrm>
          <a:prstGeom prst="wedgeRectCallout">
            <a:avLst>
              <a:gd name="adj1" fmla="val 1503"/>
              <a:gd name="adj2" fmla="val 64994"/>
            </a:avLst>
          </a:prstGeom>
          <a:noFill/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ea typeface="Gadugi" panose="020B0502040204020203" pitchFamily="34" charset="0"/>
              </a:rPr>
              <a:t>As far as testing can demonstrate, there are no signs of remaining cancer at this time.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ea typeface="Gadugi" panose="020B0502040204020203" pitchFamily="34" charset="0"/>
              </a:rPr>
              <a:t>– Male, 39, Stage II</a:t>
            </a:r>
            <a:endParaRPr lang="en-US" i="1" dirty="0">
              <a:solidFill>
                <a:schemeClr val="tx1"/>
              </a:solidFill>
              <a:effectLst/>
              <a:ea typeface="Gadugi" panose="020B0502040204020203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9F74DC4-60BB-4055-A62F-530387F570F1}"/>
              </a:ext>
            </a:extLst>
          </p:cNvPr>
          <p:cNvSpPr/>
          <p:nvPr/>
        </p:nvSpPr>
        <p:spPr>
          <a:xfrm>
            <a:off x="8556977" y="4139637"/>
            <a:ext cx="2262569" cy="2329821"/>
          </a:xfrm>
          <a:prstGeom prst="wedgeRectCallout">
            <a:avLst>
              <a:gd name="adj1" fmla="val 4165"/>
              <a:gd name="adj2" fmla="val -60673"/>
            </a:avLst>
          </a:prstGeom>
          <a:noFill/>
          <a:ln w="28575">
            <a:solidFill>
              <a:srgbClr val="EA7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chemeClr val="tx1"/>
                </a:solidFill>
                <a:ea typeface="Gadugi" panose="020B0502040204020203" pitchFamily="34" charset="0"/>
                <a:cs typeface="Times New Roman" panose="02020603050405020304" pitchFamily="18" charset="0"/>
              </a:rPr>
              <a:t>I feel that anyone that fights cancer is a survivor… whether they win or lose the battle.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i="1" dirty="0">
                <a:solidFill>
                  <a:schemeClr val="tx1"/>
                </a:solidFill>
                <a:ea typeface="Gadugi" panose="020B0502040204020203" pitchFamily="34" charset="0"/>
                <a:cs typeface="Times New Roman" panose="02020603050405020304" pitchFamily="18" charset="0"/>
              </a:rPr>
              <a:t>- Female, 60, Stage IV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9D0729C-C014-4325-AB7E-77F1EAEF9E87}"/>
              </a:ext>
            </a:extLst>
          </p:cNvPr>
          <p:cNvSpPr/>
          <p:nvPr/>
        </p:nvSpPr>
        <p:spPr>
          <a:xfrm>
            <a:off x="8706807" y="1403898"/>
            <a:ext cx="2112739" cy="2334262"/>
          </a:xfrm>
          <a:prstGeom prst="wedgeRectCallout">
            <a:avLst>
              <a:gd name="adj1" fmla="val -5720"/>
              <a:gd name="adj2" fmla="val 6176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en-US" sz="1600" b="1" i="1" dirty="0">
                <a:ea typeface="Gadugi" panose="020B0502040204020203" pitchFamily="34" charset="0"/>
                <a:cs typeface="Calibri" panose="020F0502020204030204" pitchFamily="34" charset="0"/>
              </a:rPr>
              <a:t>Being able to live my life peacefully </a:t>
            </a:r>
            <a:r>
              <a:rPr lang="en-US" sz="1600" i="1" dirty="0">
                <a:ea typeface="Gadugi" panose="020B0502040204020203" pitchFamily="34" charset="0"/>
                <a:cs typeface="Calibri" panose="020F0502020204030204" pitchFamily="34" charset="0"/>
              </a:rPr>
              <a:t>surrounded by family.</a:t>
            </a:r>
          </a:p>
          <a:p>
            <a:pPr algn="ctr">
              <a:lnSpc>
                <a:spcPct val="107000"/>
              </a:lnSpc>
            </a:pPr>
            <a:r>
              <a:rPr lang="en-US" sz="1600" i="1" dirty="0">
                <a:ea typeface="Gadugi" panose="020B0502040204020203" pitchFamily="34" charset="0"/>
                <a:cs typeface="Times New Roman" panose="02020603050405020304" pitchFamily="18" charset="0"/>
              </a:rPr>
              <a:t> - Female, 75, Stage IV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41CEDC7-4219-46B8-83FB-8646F9731FC5}"/>
              </a:ext>
            </a:extLst>
          </p:cNvPr>
          <p:cNvSpPr/>
          <p:nvPr/>
        </p:nvSpPr>
        <p:spPr>
          <a:xfrm>
            <a:off x="5795885" y="3738160"/>
            <a:ext cx="2570843" cy="2731298"/>
          </a:xfrm>
          <a:prstGeom prst="wedgeRectCallout">
            <a:avLst>
              <a:gd name="adj1" fmla="val -2601"/>
              <a:gd name="adj2" fmla="val -60929"/>
            </a:avLst>
          </a:prstGeom>
          <a:solidFill>
            <a:srgbClr val="EA7E1E"/>
          </a:solidFill>
          <a:ln w="28575">
            <a:solidFill>
              <a:srgbClr val="EA7E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  <a:ea typeface="Gadugi" panose="020B0502040204020203" pitchFamily="34" charset="0"/>
              </a:rPr>
              <a:t>It means someone living with cancer or who had cancer. </a:t>
            </a:r>
            <a:r>
              <a:rPr lang="en-US" sz="1600" b="1" i="1" dirty="0">
                <a:solidFill>
                  <a:schemeClr val="bg1"/>
                </a:solidFill>
                <a:ea typeface="Gadugi" panose="020B0502040204020203" pitchFamily="34" charset="0"/>
              </a:rPr>
              <a:t>I don't like the term because it creates a hierarchy compared with those who have died. Cancer is not something to beat or fight, but to heal and learn from.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ea typeface="Gadugi" panose="020B0502040204020203" pitchFamily="34" charset="0"/>
              </a:rPr>
              <a:t>- Female, 38, Stage III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FF80351-31C5-415E-9649-07BA65797606}"/>
              </a:ext>
            </a:extLst>
          </p:cNvPr>
          <p:cNvSpPr/>
          <p:nvPr/>
        </p:nvSpPr>
        <p:spPr>
          <a:xfrm>
            <a:off x="1037541" y="4978400"/>
            <a:ext cx="4568095" cy="1491058"/>
          </a:xfrm>
          <a:prstGeom prst="wedgeRectCallout">
            <a:avLst>
              <a:gd name="adj1" fmla="val -2860"/>
              <a:gd name="adj2" fmla="val -59635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ea typeface="Gadugi" panose="020B0502040204020203" pitchFamily="34" charset="0"/>
              </a:rPr>
              <a:t>I was diagnosed with cancer, and I am still alive. I worry it may come back and </a:t>
            </a:r>
            <a:r>
              <a:rPr lang="en-US" sz="1600" b="1" i="1" dirty="0">
                <a:solidFill>
                  <a:schemeClr val="tx1"/>
                </a:solidFill>
                <a:ea typeface="Gadugi" panose="020B0502040204020203" pitchFamily="34" charset="0"/>
              </a:rPr>
              <a:t>it's something I never tell people and I don't walk around like I'm important as a "survivor."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ea typeface="Gadugi" panose="020B0502040204020203" pitchFamily="34" charset="0"/>
              </a:rPr>
              <a:t>– Male, 48, Stage I</a:t>
            </a:r>
            <a:endParaRPr lang="en-US" i="1" dirty="0">
              <a:solidFill>
                <a:schemeClr val="tx1"/>
              </a:solidFill>
              <a:effectLst/>
              <a:ea typeface="Gadug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527B9-884F-462D-9B77-B78DD038D08C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03FED18-1778-42F5-8CFD-41BD655E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651" y="2766218"/>
            <a:ext cx="7889703" cy="1325563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latin typeface="+mj-lt"/>
              </a:rPr>
              <a:t>Appendix A: Surve</a:t>
            </a:r>
            <a:r>
              <a:rPr lang="en-US" dirty="0">
                <a:latin typeface="+mj-lt"/>
              </a:rPr>
              <a:t>y Participant Profiles</a:t>
            </a:r>
          </a:p>
        </p:txBody>
      </p:sp>
    </p:spTree>
    <p:extLst>
      <p:ext uri="{BB962C8B-B14F-4D97-AF65-F5344CB8AC3E}">
        <p14:creationId xmlns:p14="http://schemas.microsoft.com/office/powerpoint/2010/main" val="428089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C099-DE5A-4123-9A4D-6949C3B8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"/>
            <a:ext cx="9552447" cy="966019"/>
          </a:xfrm>
        </p:spPr>
        <p:txBody>
          <a:bodyPr>
            <a:normAutofit/>
          </a:bodyPr>
          <a:lstStyle/>
          <a:p>
            <a:r>
              <a:rPr lang="en-US" sz="3200" dirty="0"/>
              <a:t>Overview: Topics Covered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2C56F-4F0C-43A1-8741-DEA804053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6AF671-E6FE-4F13-BF68-F67C3018A29A}"/>
              </a:ext>
            </a:extLst>
          </p:cNvPr>
          <p:cNvGrpSpPr/>
          <p:nvPr/>
        </p:nvGrpSpPr>
        <p:grpSpPr>
          <a:xfrm>
            <a:off x="8922107" y="1529331"/>
            <a:ext cx="2078804" cy="1696298"/>
            <a:chOff x="8496124" y="1521437"/>
            <a:chExt cx="2078804" cy="169629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E8D6C9-E0B6-478D-A230-49BF9B2E3AEF}"/>
                </a:ext>
              </a:extLst>
            </p:cNvPr>
            <p:cNvSpPr/>
            <p:nvPr/>
          </p:nvSpPr>
          <p:spPr>
            <a:xfrm>
              <a:off x="8787324" y="1521437"/>
              <a:ext cx="1378754" cy="1267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D20FBE-D9EA-4F15-AB08-70B39C0A8635}"/>
                </a:ext>
              </a:extLst>
            </p:cNvPr>
            <p:cNvSpPr/>
            <p:nvPr/>
          </p:nvSpPr>
          <p:spPr>
            <a:xfrm>
              <a:off x="8496124" y="2817625"/>
              <a:ext cx="20788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Support Systems</a:t>
              </a:r>
            </a:p>
          </p:txBody>
        </p:sp>
        <p:pic>
          <p:nvPicPr>
            <p:cNvPr id="5" name="Graphic 4" descr="Group">
              <a:extLst>
                <a:ext uri="{FF2B5EF4-FFF2-40B4-BE49-F238E27FC236}">
                  <a16:creationId xmlns:a16="http://schemas.microsoft.com/office/drawing/2014/main" id="{3E10C715-02AE-42C1-8621-2340E32BE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05794" y="1595588"/>
              <a:ext cx="1141814" cy="114181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13FF3B-B58E-43D4-B753-A7ECDF421C70}"/>
              </a:ext>
            </a:extLst>
          </p:cNvPr>
          <p:cNvGrpSpPr/>
          <p:nvPr/>
        </p:nvGrpSpPr>
        <p:grpSpPr>
          <a:xfrm>
            <a:off x="763520" y="1529331"/>
            <a:ext cx="2382783" cy="1696298"/>
            <a:chOff x="763520" y="1521437"/>
            <a:chExt cx="2382783" cy="169629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CD94B5-4017-47F9-8EA6-55EA867B7B67}"/>
                </a:ext>
              </a:extLst>
            </p:cNvPr>
            <p:cNvSpPr/>
            <p:nvPr/>
          </p:nvSpPr>
          <p:spPr>
            <a:xfrm>
              <a:off x="1265534" y="1521437"/>
              <a:ext cx="1378754" cy="1267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0BFADC-1FD0-4BCD-856A-A5D1F3B1E188}"/>
                </a:ext>
              </a:extLst>
            </p:cNvPr>
            <p:cNvSpPr/>
            <p:nvPr/>
          </p:nvSpPr>
          <p:spPr>
            <a:xfrm>
              <a:off x="763520" y="2817625"/>
              <a:ext cx="238278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Mindset Shift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pic>
          <p:nvPicPr>
            <p:cNvPr id="12" name="Graphic 11" descr="Head with gears">
              <a:extLst>
                <a:ext uri="{FF2B5EF4-FFF2-40B4-BE49-F238E27FC236}">
                  <a16:creationId xmlns:a16="http://schemas.microsoft.com/office/drawing/2014/main" id="{4F0CC97E-39BF-4748-9C7C-5DB48CC2C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7711" y="1709295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285502-D551-4A9A-8EF6-E0C17140EEEA}"/>
              </a:ext>
            </a:extLst>
          </p:cNvPr>
          <p:cNvGrpSpPr/>
          <p:nvPr/>
        </p:nvGrpSpPr>
        <p:grpSpPr>
          <a:xfrm>
            <a:off x="6219489" y="1529331"/>
            <a:ext cx="2251170" cy="1696298"/>
            <a:chOff x="5783466" y="1521437"/>
            <a:chExt cx="2251170" cy="169629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3BE0B45-5B7C-4A09-9909-28809A6DFA1B}"/>
                </a:ext>
              </a:extLst>
            </p:cNvPr>
            <p:cNvSpPr/>
            <p:nvPr/>
          </p:nvSpPr>
          <p:spPr>
            <a:xfrm>
              <a:off x="6219674" y="1521437"/>
              <a:ext cx="1378754" cy="1267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B40C3B-3D63-4CCA-832C-22C832D9EFDA}"/>
                </a:ext>
              </a:extLst>
            </p:cNvPr>
            <p:cNvSpPr/>
            <p:nvPr/>
          </p:nvSpPr>
          <p:spPr>
            <a:xfrm>
              <a:off x="5783466" y="2817625"/>
              <a:ext cx="22511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The Costs of Cancer</a:t>
              </a:r>
            </a:p>
          </p:txBody>
        </p:sp>
        <p:pic>
          <p:nvPicPr>
            <p:cNvPr id="7" name="Graphic 6" descr="Coins with solid fill">
              <a:extLst>
                <a:ext uri="{FF2B5EF4-FFF2-40B4-BE49-F238E27FC236}">
                  <a16:creationId xmlns:a16="http://schemas.microsoft.com/office/drawing/2014/main" id="{11619967-6F6C-435F-8878-C2791F805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51851" y="1709295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79F079-EA4F-4F9E-A516-17049CAC0674}"/>
              </a:ext>
            </a:extLst>
          </p:cNvPr>
          <p:cNvGrpSpPr/>
          <p:nvPr/>
        </p:nvGrpSpPr>
        <p:grpSpPr>
          <a:xfrm>
            <a:off x="3597750" y="1529331"/>
            <a:ext cx="2170292" cy="1696298"/>
            <a:chOff x="3557680" y="1521437"/>
            <a:chExt cx="2170292" cy="169629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F7BEBD-D591-4BE6-B497-388DAA82BBD4}"/>
                </a:ext>
              </a:extLst>
            </p:cNvPr>
            <p:cNvSpPr/>
            <p:nvPr/>
          </p:nvSpPr>
          <p:spPr>
            <a:xfrm>
              <a:off x="3953449" y="1521437"/>
              <a:ext cx="1378754" cy="1267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C68E5D-6405-4E92-9AEB-9977C42FD93A}"/>
                </a:ext>
              </a:extLst>
            </p:cNvPr>
            <p:cNvSpPr/>
            <p:nvPr/>
          </p:nvSpPr>
          <p:spPr>
            <a:xfrm>
              <a:off x="3557680" y="2817625"/>
              <a:ext cx="217029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Disparities in Care</a:t>
              </a:r>
            </a:p>
          </p:txBody>
        </p:sp>
        <p:pic>
          <p:nvPicPr>
            <p:cNvPr id="10" name="Graphic 9" descr="Inpatient with solid fill">
              <a:extLst>
                <a:ext uri="{FF2B5EF4-FFF2-40B4-BE49-F238E27FC236}">
                  <a16:creationId xmlns:a16="http://schemas.microsoft.com/office/drawing/2014/main" id="{9C761CC7-F65F-40B5-995C-2A45D001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85626" y="1709295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47AA3B-AE53-4E45-97DF-81AF15F9DD32}"/>
              </a:ext>
            </a:extLst>
          </p:cNvPr>
          <p:cNvGrpSpPr/>
          <p:nvPr/>
        </p:nvGrpSpPr>
        <p:grpSpPr>
          <a:xfrm>
            <a:off x="3643494" y="3818127"/>
            <a:ext cx="2078804" cy="2004074"/>
            <a:chOff x="3252306" y="3831525"/>
            <a:chExt cx="2078804" cy="200407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3B9D7-6BC1-4D20-8D47-0FC58C12B482}"/>
                </a:ext>
              </a:extLst>
            </p:cNvPr>
            <p:cNvSpPr/>
            <p:nvPr/>
          </p:nvSpPr>
          <p:spPr>
            <a:xfrm>
              <a:off x="3602331" y="3831525"/>
              <a:ext cx="1378754" cy="1267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C1B461-188D-4482-BC2E-AC8057C8C998}"/>
                </a:ext>
              </a:extLst>
            </p:cNvPr>
            <p:cNvSpPr/>
            <p:nvPr/>
          </p:nvSpPr>
          <p:spPr>
            <a:xfrm>
              <a:off x="3252306" y="5127713"/>
              <a:ext cx="2078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Treatment During COVID</a:t>
              </a:r>
            </a:p>
          </p:txBody>
        </p:sp>
        <p:pic>
          <p:nvPicPr>
            <p:cNvPr id="13" name="Graphic 12" descr="Surgical mask with solid fill">
              <a:extLst>
                <a:ext uri="{FF2B5EF4-FFF2-40B4-BE49-F238E27FC236}">
                  <a16:creationId xmlns:a16="http://schemas.microsoft.com/office/drawing/2014/main" id="{5E39CD74-5358-4C6A-AFF0-9A024B6D3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34508" y="4021424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8AE724-71DE-46D7-9DD9-93478360024A}"/>
              </a:ext>
            </a:extLst>
          </p:cNvPr>
          <p:cNvGrpSpPr/>
          <p:nvPr/>
        </p:nvGrpSpPr>
        <p:grpSpPr>
          <a:xfrm>
            <a:off x="6305672" y="3818127"/>
            <a:ext cx="2078804" cy="2004074"/>
            <a:chOff x="6307831" y="3804729"/>
            <a:chExt cx="2078804" cy="200407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7F04BD-0FDE-480D-A5D5-A3741B9F97D2}"/>
                </a:ext>
              </a:extLst>
            </p:cNvPr>
            <p:cNvSpPr/>
            <p:nvPr/>
          </p:nvSpPr>
          <p:spPr>
            <a:xfrm>
              <a:off x="6657856" y="3804729"/>
              <a:ext cx="1378754" cy="12670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664E90-77F0-4CBF-BC38-93D2F2AB4FEB}"/>
                </a:ext>
              </a:extLst>
            </p:cNvPr>
            <p:cNvSpPr/>
            <p:nvPr/>
          </p:nvSpPr>
          <p:spPr>
            <a:xfrm>
              <a:off x="6307831" y="5100917"/>
              <a:ext cx="2078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The Meaning of “Survivorship”</a:t>
              </a:r>
            </a:p>
          </p:txBody>
        </p:sp>
        <p:pic>
          <p:nvPicPr>
            <p:cNvPr id="6" name="Graphic 5" descr="Climbing with solid fill">
              <a:extLst>
                <a:ext uri="{FF2B5EF4-FFF2-40B4-BE49-F238E27FC236}">
                  <a16:creationId xmlns:a16="http://schemas.microsoft.com/office/drawing/2014/main" id="{48729508-E37E-40BB-B6BB-775B5868F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6890033" y="39682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901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Group outline">
            <a:extLst>
              <a:ext uri="{FF2B5EF4-FFF2-40B4-BE49-F238E27FC236}">
                <a16:creationId xmlns:a16="http://schemas.microsoft.com/office/drawing/2014/main" id="{9D6C281B-BFF9-4BEC-99D4-5C119CC8C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7796" y="-3089"/>
            <a:ext cx="1245076" cy="12450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4DD910-9260-457D-ADA9-3A718441B3A2}"/>
              </a:ext>
            </a:extLst>
          </p:cNvPr>
          <p:cNvSpPr txBox="1"/>
          <p:nvPr/>
        </p:nvSpPr>
        <p:spPr>
          <a:xfrm>
            <a:off x="9728821" y="4004812"/>
            <a:ext cx="217905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Top 3 Treatment Centers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600" dirty="0"/>
              <a:t>Community hospital: 48%</a:t>
            </a:r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Academic medical center: </a:t>
            </a:r>
            <a:r>
              <a:rPr lang="en-US" sz="1600" b="1" dirty="0">
                <a:solidFill>
                  <a:schemeClr val="accent1"/>
                </a:solidFill>
              </a:rPr>
              <a:t>29%</a:t>
            </a:r>
          </a:p>
          <a:p>
            <a:pPr algn="ctr"/>
            <a:endParaRPr lang="en-US" sz="1200" dirty="0"/>
          </a:p>
          <a:p>
            <a:pPr algn="ctr"/>
            <a:r>
              <a:rPr lang="en-US" sz="1600" dirty="0"/>
              <a:t>Doctor’s office: 25%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196808"/>
            <a:ext cx="10251017" cy="77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4B0"/>
                </a:solidFill>
              </a:rPr>
              <a:t>Patient Profile: Stage IV/Metastatic</a:t>
            </a:r>
            <a:endParaRPr lang="en-US" sz="3200" i="1" dirty="0">
              <a:solidFill>
                <a:srgbClr val="00B4B0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2BD829F-92B0-41D4-BE23-E5ACCB2E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z="1400" smtClean="0">
                <a:solidFill>
                  <a:schemeClr val="tx1">
                    <a:tint val="75000"/>
                  </a:schemeClr>
                </a:solidFill>
              </a:rPr>
              <a:pPr/>
              <a:t>40</a:t>
            </a:fld>
            <a:endParaRPr lang="en-GB" sz="14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29CF7B-60CD-41E2-9DD9-276D1D9A849F}"/>
              </a:ext>
            </a:extLst>
          </p:cNvPr>
          <p:cNvGraphicFramePr>
            <a:graphicFrameLocks noGrp="1"/>
          </p:cNvGraphicFramePr>
          <p:nvPr/>
        </p:nvGraphicFramePr>
        <p:xfrm>
          <a:off x="281399" y="3993922"/>
          <a:ext cx="3608675" cy="2495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4290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04385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95580">
                <a:tc>
                  <a:txBody>
                    <a:bodyPr/>
                    <a:lstStyle/>
                    <a:p>
                      <a:r>
                        <a:rPr lang="en-US" sz="1200" dirty="0"/>
                        <a:t>Top 3 Financial Sacrifices</a:t>
                      </a:r>
                    </a:p>
                  </a:txBody>
                  <a:tcPr anchor="ctr">
                    <a:solidFill>
                      <a:srgbClr val="00B4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Stage 4/</a:t>
                      </a:r>
                    </a:p>
                    <a:p>
                      <a:pPr algn="ctr"/>
                      <a:r>
                        <a:rPr lang="en-US" sz="1200" dirty="0"/>
                        <a:t>Metastatic</a:t>
                      </a:r>
                    </a:p>
                  </a:txBody>
                  <a:tcPr anchor="ctr">
                    <a:solidFill>
                      <a:srgbClr val="00B4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613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Spent savings/retirement money to cover living expenses</a:t>
                      </a: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13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Delayed a major purchase (house, car, etc.)</a:t>
                      </a:r>
                    </a:p>
                  </a:txBody>
                  <a:tcPr marL="9525" marR="9525" marT="9525" marB="0" anchor="ctr">
                    <a:solidFill>
                      <a:srgbClr val="00B4B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4B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572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for government financial assistance such as unemployment, SNAP/food stamps, Medicaid, etc.</a:t>
                      </a: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2BC96E5-77FC-4748-B5CA-969FCF50F155}"/>
              </a:ext>
            </a:extLst>
          </p:cNvPr>
          <p:cNvGraphicFramePr/>
          <p:nvPr/>
        </p:nvGraphicFramePr>
        <p:xfrm>
          <a:off x="281400" y="1158223"/>
          <a:ext cx="5150298" cy="273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7AE26A6-AB26-4647-BC59-73679BC12FEF}"/>
              </a:ext>
            </a:extLst>
          </p:cNvPr>
          <p:cNvSpPr txBox="1"/>
          <p:nvPr/>
        </p:nvSpPr>
        <p:spPr>
          <a:xfrm>
            <a:off x="284128" y="6633370"/>
            <a:ext cx="28008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Base: Stage IV/Metastatic Patients (n=181)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35F3740-46D4-4FFC-8772-C65D6CE0D366}"/>
              </a:ext>
            </a:extLst>
          </p:cNvPr>
          <p:cNvSpPr/>
          <p:nvPr/>
        </p:nvSpPr>
        <p:spPr>
          <a:xfrm>
            <a:off x="7082725" y="3993923"/>
            <a:ext cx="2638822" cy="2495655"/>
          </a:xfrm>
          <a:prstGeom prst="wedgeRectCallout">
            <a:avLst/>
          </a:prstGeom>
          <a:solidFill>
            <a:schemeClr val="bg1"/>
          </a:solidFill>
          <a:ln w="19050">
            <a:solidFill>
              <a:srgbClr val="00B4B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Quality of Life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Excellent – 11%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Very good – 26%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 – 33%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Fair – </a:t>
            </a:r>
            <a:r>
              <a:rPr lang="en-US" b="1" dirty="0">
                <a:solidFill>
                  <a:schemeClr val="accent1"/>
                </a:solidFill>
              </a:rPr>
              <a:t>24%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Poor – 6%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EDC8F-27FC-42AE-BC84-031871DD6F60}"/>
              </a:ext>
            </a:extLst>
          </p:cNvPr>
          <p:cNvSpPr/>
          <p:nvPr/>
        </p:nvSpPr>
        <p:spPr>
          <a:xfrm>
            <a:off x="8682621" y="2645448"/>
            <a:ext cx="3160373" cy="1246507"/>
          </a:xfrm>
          <a:prstGeom prst="rect">
            <a:avLst/>
          </a:prstGeom>
          <a:solidFill>
            <a:srgbClr val="00B4B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70%</a:t>
            </a:r>
            <a:r>
              <a:rPr lang="en-US" sz="2000" dirty="0">
                <a:solidFill>
                  <a:schemeClr val="tx1"/>
                </a:solidFill>
              </a:rPr>
              <a:t> say their cancer treatment and care is/was excellent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DF305-5715-4F3F-961F-F3EB28D3278D}"/>
              </a:ext>
            </a:extLst>
          </p:cNvPr>
          <p:cNvSpPr/>
          <p:nvPr/>
        </p:nvSpPr>
        <p:spPr>
          <a:xfrm rot="5400000">
            <a:off x="9567494" y="4214078"/>
            <a:ext cx="2495653" cy="2055346"/>
          </a:xfrm>
          <a:prstGeom prst="rect">
            <a:avLst/>
          </a:prstGeom>
          <a:noFill/>
          <a:ln w="19050">
            <a:solidFill>
              <a:srgbClr val="00B4B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D5513D-35A3-4048-86A0-A9D3983956E3}"/>
              </a:ext>
            </a:extLst>
          </p:cNvPr>
          <p:cNvGraphicFramePr/>
          <p:nvPr/>
        </p:nvGraphicFramePr>
        <p:xfrm>
          <a:off x="5576218" y="1156734"/>
          <a:ext cx="3041911" cy="273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A973351-6C4D-4C66-B7B3-2AC5EA605D31}"/>
              </a:ext>
            </a:extLst>
          </p:cNvPr>
          <p:cNvSpPr/>
          <p:nvPr/>
        </p:nvSpPr>
        <p:spPr>
          <a:xfrm>
            <a:off x="8682620" y="1144412"/>
            <a:ext cx="3160373" cy="1435162"/>
          </a:xfrm>
          <a:prstGeom prst="rect">
            <a:avLst/>
          </a:prstGeom>
          <a:ln w="19050">
            <a:solidFill>
              <a:srgbClr val="00B4B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 3 Deciding Factors for HCP</a:t>
            </a:r>
          </a:p>
          <a:p>
            <a:pPr algn="ctr"/>
            <a:r>
              <a:rPr lang="en-US" sz="1400" dirty="0"/>
              <a:t>Health care provider expert in my type of cancer – 58%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Recommendation of my doctor – 45%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Reputation of health care provider – 42%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75BF88-4FB0-4662-BB92-296118BCA647}"/>
              </a:ext>
            </a:extLst>
          </p:cNvPr>
          <p:cNvGraphicFramePr>
            <a:graphicFrameLocks noGrp="1"/>
          </p:cNvGraphicFramePr>
          <p:nvPr/>
        </p:nvGraphicFramePr>
        <p:xfrm>
          <a:off x="4054657" y="3993923"/>
          <a:ext cx="2892145" cy="25545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4184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17961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95443">
                <a:tc>
                  <a:txBody>
                    <a:bodyPr/>
                    <a:lstStyle/>
                    <a:p>
                      <a:r>
                        <a:rPr lang="en-US" sz="1200" dirty="0"/>
                        <a:t>Top 3 Work Sacrifices</a:t>
                      </a:r>
                    </a:p>
                  </a:txBody>
                  <a:tcPr anchor="ctr">
                    <a:solidFill>
                      <a:srgbClr val="00B4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Stage 4/</a:t>
                      </a:r>
                    </a:p>
                    <a:p>
                      <a:pPr algn="ctr"/>
                      <a:r>
                        <a:rPr lang="en-US" sz="1200" dirty="0"/>
                        <a:t>Metastatic</a:t>
                      </a:r>
                    </a:p>
                  </a:txBody>
                  <a:tcPr anchor="ctr">
                    <a:solidFill>
                      <a:srgbClr val="00B4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Missed work</a:t>
                      </a: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28%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Worked fewer hours/Taken a leave of absence</a:t>
                      </a:r>
                    </a:p>
                  </a:txBody>
                  <a:tcPr marL="9525" marR="9525" marT="9525" marB="0" anchor="ctr">
                    <a:solidFill>
                      <a:srgbClr val="00B4B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4B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Quit your job</a:t>
                      </a: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B4B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32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Group outline">
            <a:extLst>
              <a:ext uri="{FF2B5EF4-FFF2-40B4-BE49-F238E27FC236}">
                <a16:creationId xmlns:a16="http://schemas.microsoft.com/office/drawing/2014/main" id="{9AC40E59-3D7A-4B67-86B4-557C3B7E2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7796" y="-3089"/>
            <a:ext cx="1245076" cy="12450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4DD910-9260-457D-ADA9-3A718441B3A2}"/>
              </a:ext>
            </a:extLst>
          </p:cNvPr>
          <p:cNvSpPr txBox="1"/>
          <p:nvPr/>
        </p:nvSpPr>
        <p:spPr>
          <a:xfrm>
            <a:off x="9728821" y="4004812"/>
            <a:ext cx="2179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Top 3 Treatment Centers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600" dirty="0"/>
              <a:t>Community hospital: 60%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Doctor’s office: 29%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Outpatient clinic: 16%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196808"/>
            <a:ext cx="10251017" cy="77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Patient Profile: Lower Income (&lt;$25k)</a:t>
            </a:r>
            <a:endParaRPr lang="en-US" sz="3200" i="1" dirty="0">
              <a:solidFill>
                <a:srgbClr val="7030A0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2BD829F-92B0-41D4-BE23-E5ACCB2E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z="1400" smtClean="0">
                <a:solidFill>
                  <a:schemeClr val="tx1">
                    <a:tint val="75000"/>
                  </a:schemeClr>
                </a:solidFill>
              </a:rPr>
              <a:pPr/>
              <a:t>41</a:t>
            </a:fld>
            <a:endParaRPr lang="en-GB" sz="14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29CF7B-60CD-41E2-9DD9-276D1D9A849F}"/>
              </a:ext>
            </a:extLst>
          </p:cNvPr>
          <p:cNvGraphicFramePr>
            <a:graphicFrameLocks noGrp="1"/>
          </p:cNvGraphicFramePr>
          <p:nvPr/>
        </p:nvGraphicFramePr>
        <p:xfrm>
          <a:off x="281399" y="3993922"/>
          <a:ext cx="3608675" cy="2495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4290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04385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95580">
                <a:tc>
                  <a:txBody>
                    <a:bodyPr/>
                    <a:lstStyle/>
                    <a:p>
                      <a:r>
                        <a:rPr lang="en-US" sz="1200" dirty="0"/>
                        <a:t>Top 3 Financial Sacrifices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&lt;$25k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613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for government financial assistance such as unemployment, SNAP/food stamps, Medicaid, etc.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38%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13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Received help with food or housing from a charity, community center, or place of worship 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572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Spent savings/retirement money to cover living expenses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2BC96E5-77FC-4748-B5CA-969FCF50F155}"/>
              </a:ext>
            </a:extLst>
          </p:cNvPr>
          <p:cNvGraphicFramePr/>
          <p:nvPr/>
        </p:nvGraphicFramePr>
        <p:xfrm>
          <a:off x="281400" y="1158223"/>
          <a:ext cx="5150298" cy="273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7AE26A6-AB26-4647-BC59-73679BC12FEF}"/>
              </a:ext>
            </a:extLst>
          </p:cNvPr>
          <p:cNvSpPr txBox="1"/>
          <p:nvPr/>
        </p:nvSpPr>
        <p:spPr>
          <a:xfrm>
            <a:off x="284128" y="6633370"/>
            <a:ext cx="28008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Base: Lower Income (&lt;$25k) Patients (n=171)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35F3740-46D4-4FFC-8772-C65D6CE0D366}"/>
              </a:ext>
            </a:extLst>
          </p:cNvPr>
          <p:cNvSpPr/>
          <p:nvPr/>
        </p:nvSpPr>
        <p:spPr>
          <a:xfrm>
            <a:off x="7082725" y="3993923"/>
            <a:ext cx="2638822" cy="2495655"/>
          </a:xfrm>
          <a:prstGeom prst="wedgeRectCallout">
            <a:avLst/>
          </a:prstGeom>
          <a:solidFill>
            <a:schemeClr val="bg1"/>
          </a:solidFill>
          <a:ln w="1905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Quality of Life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Excellent – </a:t>
            </a:r>
            <a:r>
              <a:rPr lang="en-US" b="1" dirty="0">
                <a:solidFill>
                  <a:srgbClr val="C00000"/>
                </a:solidFill>
              </a:rPr>
              <a:t>6%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Very good – </a:t>
            </a:r>
            <a:r>
              <a:rPr lang="en-US" b="1" dirty="0">
                <a:solidFill>
                  <a:srgbClr val="C00000"/>
                </a:solidFill>
              </a:rPr>
              <a:t>12%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 – </a:t>
            </a:r>
            <a:r>
              <a:rPr lang="en-US" b="1" dirty="0">
                <a:solidFill>
                  <a:schemeClr val="accent1"/>
                </a:solidFill>
              </a:rPr>
              <a:t>41%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Fair – </a:t>
            </a:r>
            <a:r>
              <a:rPr lang="en-US" b="1" dirty="0">
                <a:solidFill>
                  <a:schemeClr val="accent1"/>
                </a:solidFill>
              </a:rPr>
              <a:t>26%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Poor – </a:t>
            </a:r>
            <a:r>
              <a:rPr lang="en-US" b="1" dirty="0">
                <a:solidFill>
                  <a:schemeClr val="accent1"/>
                </a:solidFill>
              </a:rPr>
              <a:t>13%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EDC8F-27FC-42AE-BC84-031871DD6F60}"/>
              </a:ext>
            </a:extLst>
          </p:cNvPr>
          <p:cNvSpPr/>
          <p:nvPr/>
        </p:nvSpPr>
        <p:spPr>
          <a:xfrm>
            <a:off x="8682621" y="2645448"/>
            <a:ext cx="3160373" cy="1246507"/>
          </a:xfrm>
          <a:prstGeom prst="rect">
            <a:avLst/>
          </a:prstGeom>
          <a:solidFill>
            <a:srgbClr val="7030A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69%</a:t>
            </a:r>
            <a:r>
              <a:rPr lang="en-US" sz="2000" dirty="0">
                <a:solidFill>
                  <a:schemeClr val="tx1"/>
                </a:solidFill>
              </a:rPr>
              <a:t> say their cancer treatment and care is/was excellent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DF305-5715-4F3F-961F-F3EB28D3278D}"/>
              </a:ext>
            </a:extLst>
          </p:cNvPr>
          <p:cNvSpPr/>
          <p:nvPr/>
        </p:nvSpPr>
        <p:spPr>
          <a:xfrm rot="5400000">
            <a:off x="9567494" y="4214078"/>
            <a:ext cx="2495653" cy="2055346"/>
          </a:xfrm>
          <a:prstGeom prst="rect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D5513D-35A3-4048-86A0-A9D3983956E3}"/>
              </a:ext>
            </a:extLst>
          </p:cNvPr>
          <p:cNvGraphicFramePr/>
          <p:nvPr/>
        </p:nvGraphicFramePr>
        <p:xfrm>
          <a:off x="5576218" y="1156734"/>
          <a:ext cx="3041911" cy="273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A973351-6C4D-4C66-B7B3-2AC5EA605D31}"/>
              </a:ext>
            </a:extLst>
          </p:cNvPr>
          <p:cNvSpPr/>
          <p:nvPr/>
        </p:nvSpPr>
        <p:spPr>
          <a:xfrm>
            <a:off x="8682620" y="1144412"/>
            <a:ext cx="3160373" cy="1435162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 3 Deciding Factors for HCP</a:t>
            </a:r>
          </a:p>
          <a:p>
            <a:pPr algn="ctr"/>
            <a:r>
              <a:rPr lang="en-US" sz="1400" dirty="0"/>
              <a:t>Health care provider expert in my type of cancer – 50%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Recommendation of my doctor – 45%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Insurance/in-network – 31%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75BF88-4FB0-4662-BB92-296118BCA647}"/>
              </a:ext>
            </a:extLst>
          </p:cNvPr>
          <p:cNvGraphicFramePr>
            <a:graphicFrameLocks noGrp="1"/>
          </p:cNvGraphicFramePr>
          <p:nvPr/>
        </p:nvGraphicFramePr>
        <p:xfrm>
          <a:off x="4054657" y="3993923"/>
          <a:ext cx="2892145" cy="25545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4184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17961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95443">
                <a:tc>
                  <a:txBody>
                    <a:bodyPr/>
                    <a:lstStyle/>
                    <a:p>
                      <a:r>
                        <a:rPr lang="en-US" sz="1200" dirty="0"/>
                        <a:t>Top 3 Work Sacrifices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&lt;$25k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Quit your job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Missed work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7030A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Worked fewer hours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9525" marR="9525" marT="9525" marB="0"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49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roup outline">
            <a:extLst>
              <a:ext uri="{FF2B5EF4-FFF2-40B4-BE49-F238E27FC236}">
                <a16:creationId xmlns:a16="http://schemas.microsoft.com/office/drawing/2014/main" id="{B4C3B622-A0F2-4D81-81E7-916915564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7796" y="-3089"/>
            <a:ext cx="1245076" cy="12450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4DD910-9260-457D-ADA9-3A718441B3A2}"/>
              </a:ext>
            </a:extLst>
          </p:cNvPr>
          <p:cNvSpPr txBox="1"/>
          <p:nvPr/>
        </p:nvSpPr>
        <p:spPr>
          <a:xfrm>
            <a:off x="9728821" y="4004812"/>
            <a:ext cx="2179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Top 3 Treatment Centers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Community hospital: 50%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Doctor’s office: 28%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Private cancer center: </a:t>
            </a:r>
            <a:r>
              <a:rPr lang="en-US" sz="1600" b="1" dirty="0">
                <a:solidFill>
                  <a:schemeClr val="accent1"/>
                </a:solidFill>
              </a:rPr>
              <a:t>26%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196808"/>
            <a:ext cx="10251017" cy="77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9900"/>
                </a:solidFill>
              </a:rPr>
              <a:t>Patient Profile: Hispanic/Latinos</a:t>
            </a:r>
            <a:endParaRPr lang="en-US" sz="3200" i="1" dirty="0">
              <a:solidFill>
                <a:srgbClr val="009900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2BD829F-92B0-41D4-BE23-E5ACCB2E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z="1400" smtClean="0">
                <a:solidFill>
                  <a:schemeClr val="tx1">
                    <a:tint val="75000"/>
                  </a:schemeClr>
                </a:solidFill>
              </a:rPr>
              <a:pPr/>
              <a:t>42</a:t>
            </a:fld>
            <a:endParaRPr lang="en-GB" sz="14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29CF7B-60CD-41E2-9DD9-276D1D9A849F}"/>
              </a:ext>
            </a:extLst>
          </p:cNvPr>
          <p:cNvGraphicFramePr>
            <a:graphicFrameLocks noGrp="1"/>
          </p:cNvGraphicFramePr>
          <p:nvPr/>
        </p:nvGraphicFramePr>
        <p:xfrm>
          <a:off x="281399" y="3993924"/>
          <a:ext cx="3608675" cy="2495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4290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04385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79410">
                <a:tc>
                  <a:txBody>
                    <a:bodyPr/>
                    <a:lstStyle/>
                    <a:p>
                      <a:r>
                        <a:rPr lang="en-US" sz="1200" dirty="0"/>
                        <a:t>Top 3 Financial Sacrifices</a:t>
                      </a:r>
                    </a:p>
                  </a:txBody>
                  <a:tcPr anchor="ctr"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Hispanic/Latino</a:t>
                      </a:r>
                    </a:p>
                  </a:txBody>
                  <a:tcPr anchor="ctr"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Delayed a major life event</a:t>
                      </a: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29%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29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for government financial assistance such as unemployment, SNAP/food stamps, Medicaid, etc.</a:t>
                      </a:r>
                    </a:p>
                  </a:txBody>
                  <a:tcPr marL="9525" marR="9525" marT="9525" marB="0" anchor="ctr">
                    <a:solidFill>
                      <a:srgbClr val="00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762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Received help with food or housing from a charity, community center, or place of worship </a:t>
                      </a: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2BC96E5-77FC-4748-B5CA-969FCF50F155}"/>
              </a:ext>
            </a:extLst>
          </p:cNvPr>
          <p:cNvGraphicFramePr/>
          <p:nvPr/>
        </p:nvGraphicFramePr>
        <p:xfrm>
          <a:off x="281400" y="1158223"/>
          <a:ext cx="5150298" cy="273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7AE26A6-AB26-4647-BC59-73679BC12FEF}"/>
              </a:ext>
            </a:extLst>
          </p:cNvPr>
          <p:cNvSpPr txBox="1"/>
          <p:nvPr/>
        </p:nvSpPr>
        <p:spPr>
          <a:xfrm>
            <a:off x="284128" y="6633370"/>
            <a:ext cx="28008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Base: Hispanic/Latino Patients (n=71)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35F3740-46D4-4FFC-8772-C65D6CE0D366}"/>
              </a:ext>
            </a:extLst>
          </p:cNvPr>
          <p:cNvSpPr/>
          <p:nvPr/>
        </p:nvSpPr>
        <p:spPr>
          <a:xfrm>
            <a:off x="7082725" y="3993923"/>
            <a:ext cx="2638822" cy="2495655"/>
          </a:xfrm>
          <a:prstGeom prst="wedgeRectCallout">
            <a:avLst/>
          </a:prstGeom>
          <a:solidFill>
            <a:schemeClr val="bg1"/>
          </a:solidFill>
          <a:ln w="19050">
            <a:solidFill>
              <a:srgbClr val="00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Quality of Life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Excellent – 8%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Very good – 30%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 – </a:t>
            </a:r>
            <a:r>
              <a:rPr lang="en-US" b="1" dirty="0">
                <a:solidFill>
                  <a:schemeClr val="accent1"/>
                </a:solidFill>
              </a:rPr>
              <a:t>40%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Fair – 19%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Poor – 4%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EDC8F-27FC-42AE-BC84-031871DD6F60}"/>
              </a:ext>
            </a:extLst>
          </p:cNvPr>
          <p:cNvSpPr/>
          <p:nvPr/>
        </p:nvSpPr>
        <p:spPr>
          <a:xfrm>
            <a:off x="8682621" y="2645448"/>
            <a:ext cx="3160373" cy="1246507"/>
          </a:xfrm>
          <a:prstGeom prst="rect">
            <a:avLst/>
          </a:prstGeom>
          <a:solidFill>
            <a:srgbClr val="0099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64%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say their cancer treatment and care is/was excellent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DF305-5715-4F3F-961F-F3EB28D3278D}"/>
              </a:ext>
            </a:extLst>
          </p:cNvPr>
          <p:cNvSpPr/>
          <p:nvPr/>
        </p:nvSpPr>
        <p:spPr>
          <a:xfrm rot="5400000">
            <a:off x="9567494" y="4214078"/>
            <a:ext cx="2495653" cy="2055346"/>
          </a:xfrm>
          <a:prstGeom prst="rect">
            <a:avLst/>
          </a:prstGeom>
          <a:noFill/>
          <a:ln w="19050">
            <a:solidFill>
              <a:srgbClr val="0099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D5513D-35A3-4048-86A0-A9D3983956E3}"/>
              </a:ext>
            </a:extLst>
          </p:cNvPr>
          <p:cNvGraphicFramePr/>
          <p:nvPr/>
        </p:nvGraphicFramePr>
        <p:xfrm>
          <a:off x="5576218" y="1156734"/>
          <a:ext cx="3041911" cy="273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A973351-6C4D-4C66-B7B3-2AC5EA605D31}"/>
              </a:ext>
            </a:extLst>
          </p:cNvPr>
          <p:cNvSpPr/>
          <p:nvPr/>
        </p:nvSpPr>
        <p:spPr>
          <a:xfrm>
            <a:off x="8682620" y="1144412"/>
            <a:ext cx="3160373" cy="1435162"/>
          </a:xfrm>
          <a:prstGeom prst="rect">
            <a:avLst/>
          </a:prstGeom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 3 Deciding Factors for HCP</a:t>
            </a:r>
          </a:p>
          <a:p>
            <a:pPr algn="ctr"/>
            <a:r>
              <a:rPr lang="en-US" sz="1400" dirty="0"/>
              <a:t>Health care provider expert in my type of cancer – 54%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Insurance/in-network – 43%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Reputation of health care provider – 38%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75BF88-4FB0-4662-BB92-296118BCA647}"/>
              </a:ext>
            </a:extLst>
          </p:cNvPr>
          <p:cNvGraphicFramePr>
            <a:graphicFrameLocks noGrp="1"/>
          </p:cNvGraphicFramePr>
          <p:nvPr/>
        </p:nvGraphicFramePr>
        <p:xfrm>
          <a:off x="4054657" y="3993923"/>
          <a:ext cx="2892145" cy="2495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333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724812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79410">
                <a:tc>
                  <a:txBody>
                    <a:bodyPr/>
                    <a:lstStyle/>
                    <a:p>
                      <a:r>
                        <a:rPr lang="en-US" sz="1200" dirty="0"/>
                        <a:t>Top 3 Work Sacrifices</a:t>
                      </a:r>
                    </a:p>
                  </a:txBody>
                  <a:tcPr anchor="ctr"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Hispanic/Latino</a:t>
                      </a:r>
                    </a:p>
                  </a:txBody>
                  <a:tcPr anchor="ctr"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Worked fewer hours</a:t>
                      </a: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34%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29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Taken a leave of absence</a:t>
                      </a:r>
                    </a:p>
                  </a:txBody>
                  <a:tcPr marL="9525" marR="9525" marT="9525" marB="0" anchor="ctr">
                    <a:solidFill>
                      <a:srgbClr val="0099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33%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99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762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Missed work</a:t>
                      </a: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95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roup outline">
            <a:extLst>
              <a:ext uri="{FF2B5EF4-FFF2-40B4-BE49-F238E27FC236}">
                <a16:creationId xmlns:a16="http://schemas.microsoft.com/office/drawing/2014/main" id="{B4C3B622-A0F2-4D81-81E7-916915564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7796" y="-3089"/>
            <a:ext cx="1245076" cy="12450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4DD910-9260-457D-ADA9-3A718441B3A2}"/>
              </a:ext>
            </a:extLst>
          </p:cNvPr>
          <p:cNvSpPr txBox="1"/>
          <p:nvPr/>
        </p:nvSpPr>
        <p:spPr>
          <a:xfrm>
            <a:off x="9728821" y="4004812"/>
            <a:ext cx="2179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Top 3 Treatment Centers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Community hospital: </a:t>
            </a:r>
            <a:r>
              <a:rPr lang="en-US" sz="1600" b="1" dirty="0">
                <a:solidFill>
                  <a:srgbClr val="C00000"/>
                </a:solidFill>
              </a:rPr>
              <a:t>41%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Outpatient clinic: </a:t>
            </a:r>
            <a:r>
              <a:rPr lang="en-US" sz="1600" b="1" dirty="0">
                <a:solidFill>
                  <a:schemeClr val="accent1"/>
                </a:solidFill>
              </a:rPr>
              <a:t>24%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Doctor’s office: 21%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196808"/>
            <a:ext cx="10251017" cy="77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Patient Profile: African Americans</a:t>
            </a:r>
            <a:endParaRPr lang="en-US" sz="3200" i="1" dirty="0">
              <a:solidFill>
                <a:schemeClr val="accent5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2BD829F-92B0-41D4-BE23-E5ACCB2E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z="1400" smtClean="0">
                <a:solidFill>
                  <a:schemeClr val="tx1">
                    <a:tint val="75000"/>
                  </a:schemeClr>
                </a:solidFill>
              </a:rPr>
              <a:pPr/>
              <a:t>43</a:t>
            </a:fld>
            <a:endParaRPr lang="en-GB" sz="14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29CF7B-60CD-41E2-9DD9-276D1D9A849F}"/>
              </a:ext>
            </a:extLst>
          </p:cNvPr>
          <p:cNvGraphicFramePr>
            <a:graphicFrameLocks noGrp="1"/>
          </p:cNvGraphicFramePr>
          <p:nvPr/>
        </p:nvGraphicFramePr>
        <p:xfrm>
          <a:off x="281399" y="3993924"/>
          <a:ext cx="3608675" cy="24981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4290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04385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76385">
                <a:tc>
                  <a:txBody>
                    <a:bodyPr/>
                    <a:lstStyle/>
                    <a:p>
                      <a:r>
                        <a:rPr lang="en-US" sz="1200" dirty="0"/>
                        <a:t>Top 3 Financial Sacrifices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African American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55568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for government financial assistance such as unemployment, SNAP/food stamps, Medicaid, etc.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504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Spent savings/retirement money to cover living expenses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758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Delayed or reduced payments to credits cards or loans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2BC96E5-77FC-4748-B5CA-969FCF50F155}"/>
              </a:ext>
            </a:extLst>
          </p:cNvPr>
          <p:cNvGraphicFramePr/>
          <p:nvPr/>
        </p:nvGraphicFramePr>
        <p:xfrm>
          <a:off x="281400" y="1158223"/>
          <a:ext cx="5150298" cy="273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7AE26A6-AB26-4647-BC59-73679BC12FEF}"/>
              </a:ext>
            </a:extLst>
          </p:cNvPr>
          <p:cNvSpPr txBox="1"/>
          <p:nvPr/>
        </p:nvSpPr>
        <p:spPr>
          <a:xfrm>
            <a:off x="284128" y="6633370"/>
            <a:ext cx="28008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Base: African American Patients (n=98)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35F3740-46D4-4FFC-8772-C65D6CE0D366}"/>
              </a:ext>
            </a:extLst>
          </p:cNvPr>
          <p:cNvSpPr/>
          <p:nvPr/>
        </p:nvSpPr>
        <p:spPr>
          <a:xfrm>
            <a:off x="7082725" y="3993923"/>
            <a:ext cx="2638822" cy="2495655"/>
          </a:xfrm>
          <a:prstGeom prst="wedgeRectCallout">
            <a:avLst/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Quality of Life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Excellent – 14%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Very good – 27%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 – </a:t>
            </a:r>
            <a:r>
              <a:rPr lang="en-US" b="1" dirty="0">
                <a:solidFill>
                  <a:schemeClr val="accent1"/>
                </a:solidFill>
              </a:rPr>
              <a:t>38%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Fair – 19%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Poor – 1%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EDC8F-27FC-42AE-BC84-031871DD6F60}"/>
              </a:ext>
            </a:extLst>
          </p:cNvPr>
          <p:cNvSpPr/>
          <p:nvPr/>
        </p:nvSpPr>
        <p:spPr>
          <a:xfrm>
            <a:off x="8682621" y="2645448"/>
            <a:ext cx="3160373" cy="1246507"/>
          </a:xfrm>
          <a:prstGeom prst="rect">
            <a:avLst/>
          </a:prstGeom>
          <a:solidFill>
            <a:schemeClr val="accent5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69%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say their cancer treatment and care is/was excellent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DF305-5715-4F3F-961F-F3EB28D3278D}"/>
              </a:ext>
            </a:extLst>
          </p:cNvPr>
          <p:cNvSpPr/>
          <p:nvPr/>
        </p:nvSpPr>
        <p:spPr>
          <a:xfrm rot="5400000">
            <a:off x="9567494" y="4214078"/>
            <a:ext cx="2495653" cy="205534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D5513D-35A3-4048-86A0-A9D3983956E3}"/>
              </a:ext>
            </a:extLst>
          </p:cNvPr>
          <p:cNvGraphicFramePr/>
          <p:nvPr/>
        </p:nvGraphicFramePr>
        <p:xfrm>
          <a:off x="5576218" y="1156734"/>
          <a:ext cx="3041911" cy="273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A973351-6C4D-4C66-B7B3-2AC5EA605D31}"/>
              </a:ext>
            </a:extLst>
          </p:cNvPr>
          <p:cNvSpPr/>
          <p:nvPr/>
        </p:nvSpPr>
        <p:spPr>
          <a:xfrm>
            <a:off x="8682620" y="1144412"/>
            <a:ext cx="3160373" cy="1435162"/>
          </a:xfrm>
          <a:prstGeom prst="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 3 Deciding Factors for HCP</a:t>
            </a:r>
          </a:p>
          <a:p>
            <a:pPr algn="ctr"/>
            <a:r>
              <a:rPr lang="en-US" sz="1400" dirty="0"/>
              <a:t>Recommendation of my doctor – 54%</a:t>
            </a:r>
          </a:p>
          <a:p>
            <a:pPr algn="ctr"/>
            <a:r>
              <a:rPr lang="en-US" sz="1400" dirty="0"/>
              <a:t>Health care provider expert in my type of cancer – 52%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Reputation of health care provider – 40%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75BF88-4FB0-4662-BB92-296118BCA647}"/>
              </a:ext>
            </a:extLst>
          </p:cNvPr>
          <p:cNvGraphicFramePr>
            <a:graphicFrameLocks noGrp="1"/>
          </p:cNvGraphicFramePr>
          <p:nvPr/>
        </p:nvGraphicFramePr>
        <p:xfrm>
          <a:off x="4054657" y="3993923"/>
          <a:ext cx="2892145" cy="2495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46598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845547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79410">
                <a:tc>
                  <a:txBody>
                    <a:bodyPr/>
                    <a:lstStyle/>
                    <a:p>
                      <a:r>
                        <a:rPr lang="en-US" sz="1200" dirty="0"/>
                        <a:t>Top 3 Work Sacrifices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African American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425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Taken a leave of absence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290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Missed work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762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Worked fewer hours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07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Group outline">
            <a:extLst>
              <a:ext uri="{FF2B5EF4-FFF2-40B4-BE49-F238E27FC236}">
                <a16:creationId xmlns:a16="http://schemas.microsoft.com/office/drawing/2014/main" id="{7E75A51B-CC51-485E-B20A-C53271075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7796" y="-3089"/>
            <a:ext cx="1245076" cy="12450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4DD910-9260-457D-ADA9-3A718441B3A2}"/>
              </a:ext>
            </a:extLst>
          </p:cNvPr>
          <p:cNvSpPr txBox="1"/>
          <p:nvPr/>
        </p:nvSpPr>
        <p:spPr>
          <a:xfrm>
            <a:off x="9728821" y="4004812"/>
            <a:ext cx="2179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Top 3 Treatment Centers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/>
              <a:t>Community hospital: 52%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Doctor’s office: 30%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Private cancer center: </a:t>
            </a:r>
            <a:r>
              <a:rPr lang="en-US" sz="1600" b="1" dirty="0">
                <a:solidFill>
                  <a:schemeClr val="accent1"/>
                </a:solidFill>
              </a:rPr>
              <a:t>28%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196808"/>
            <a:ext cx="10251017" cy="77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Patient Profile: Younger Cohort (Age 18-39)</a:t>
            </a:r>
            <a:endParaRPr lang="en-US" sz="3200" i="1" dirty="0">
              <a:solidFill>
                <a:schemeClr val="accent6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2BD829F-92B0-41D4-BE23-E5ACCB2E6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z="1400" smtClean="0">
                <a:solidFill>
                  <a:schemeClr val="tx1">
                    <a:tint val="75000"/>
                  </a:schemeClr>
                </a:solidFill>
              </a:rPr>
              <a:pPr/>
              <a:t>44</a:t>
            </a:fld>
            <a:endParaRPr lang="en-GB" sz="1400" dirty="0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29CF7B-60CD-41E2-9DD9-276D1D9A849F}"/>
              </a:ext>
            </a:extLst>
          </p:cNvPr>
          <p:cNvGraphicFramePr>
            <a:graphicFrameLocks noGrp="1"/>
          </p:cNvGraphicFramePr>
          <p:nvPr/>
        </p:nvGraphicFramePr>
        <p:xfrm>
          <a:off x="281399" y="3993922"/>
          <a:ext cx="3608675" cy="24956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4290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904385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95580">
                <a:tc>
                  <a:txBody>
                    <a:bodyPr/>
                    <a:lstStyle/>
                    <a:p>
                      <a:r>
                        <a:rPr lang="en-US" sz="1200" dirty="0"/>
                        <a:t>Top 3 Financial Sacrifices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18-39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613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Received help with food or housing from a charity, community center, or place of worship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37%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13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Applied for government financial assistance such as unemployment, SNAP/food stamps, Medicaid, etc.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35%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572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Delayed a major purchase (house, car, etc.)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31%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2BC96E5-77FC-4748-B5CA-969FCF50F155}"/>
              </a:ext>
            </a:extLst>
          </p:cNvPr>
          <p:cNvGraphicFramePr/>
          <p:nvPr/>
        </p:nvGraphicFramePr>
        <p:xfrm>
          <a:off x="281400" y="1158223"/>
          <a:ext cx="5150298" cy="273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7AE26A6-AB26-4647-BC59-73679BC12FEF}"/>
              </a:ext>
            </a:extLst>
          </p:cNvPr>
          <p:cNvSpPr txBox="1"/>
          <p:nvPr/>
        </p:nvSpPr>
        <p:spPr>
          <a:xfrm>
            <a:off x="284128" y="6633370"/>
            <a:ext cx="28008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i="1" dirty="0"/>
              <a:t>Base: Younger Patients, Ages 18-39 (n=78)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835F3740-46D4-4FFC-8772-C65D6CE0D366}"/>
              </a:ext>
            </a:extLst>
          </p:cNvPr>
          <p:cNvSpPr/>
          <p:nvPr/>
        </p:nvSpPr>
        <p:spPr>
          <a:xfrm>
            <a:off x="7082725" y="3993923"/>
            <a:ext cx="2638822" cy="2495655"/>
          </a:xfrm>
          <a:prstGeom prst="wedgeRectCallout">
            <a:avLst/>
          </a:prstGeom>
          <a:solidFill>
            <a:schemeClr val="bg1"/>
          </a:solidFill>
          <a:ln w="190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Quality of Life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Excellent – 15%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Very good – 23%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Good – 31%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Fair – 22%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Poor – 7%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EDC8F-27FC-42AE-BC84-031871DD6F60}"/>
              </a:ext>
            </a:extLst>
          </p:cNvPr>
          <p:cNvSpPr/>
          <p:nvPr/>
        </p:nvSpPr>
        <p:spPr>
          <a:xfrm>
            <a:off x="8682621" y="2645448"/>
            <a:ext cx="3160373" cy="1246507"/>
          </a:xfrm>
          <a:prstGeom prst="rect">
            <a:avLst/>
          </a:prstGeom>
          <a:solidFill>
            <a:schemeClr val="accent6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57%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say their cancer treatment and care is/was excellent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BDF305-5715-4F3F-961F-F3EB28D3278D}"/>
              </a:ext>
            </a:extLst>
          </p:cNvPr>
          <p:cNvSpPr/>
          <p:nvPr/>
        </p:nvSpPr>
        <p:spPr>
          <a:xfrm rot="5400000">
            <a:off x="9567494" y="4214078"/>
            <a:ext cx="2495653" cy="205534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9BD5513D-35A3-4048-86A0-A9D3983956E3}"/>
              </a:ext>
            </a:extLst>
          </p:cNvPr>
          <p:cNvGraphicFramePr/>
          <p:nvPr/>
        </p:nvGraphicFramePr>
        <p:xfrm>
          <a:off x="5576218" y="1156734"/>
          <a:ext cx="3041911" cy="2735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A973351-6C4D-4C66-B7B3-2AC5EA605D31}"/>
              </a:ext>
            </a:extLst>
          </p:cNvPr>
          <p:cNvSpPr/>
          <p:nvPr/>
        </p:nvSpPr>
        <p:spPr>
          <a:xfrm>
            <a:off x="8682620" y="1144412"/>
            <a:ext cx="3160373" cy="1435162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Top 3 Deciding Factors for HCP</a:t>
            </a:r>
          </a:p>
          <a:p>
            <a:pPr algn="ctr"/>
            <a:r>
              <a:rPr lang="en-US" sz="1400" dirty="0"/>
              <a:t>Health care provider expert in my type of cancer – 52%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Reputation of health care provider – 33%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Recommendation of my doctor – </a:t>
            </a:r>
            <a:r>
              <a:rPr lang="en-US" sz="1400" b="1" dirty="0">
                <a:solidFill>
                  <a:srgbClr val="C00000"/>
                </a:solidFill>
              </a:rPr>
              <a:t>31%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175BF88-4FB0-4662-BB92-296118BCA647}"/>
              </a:ext>
            </a:extLst>
          </p:cNvPr>
          <p:cNvGraphicFramePr>
            <a:graphicFrameLocks noGrp="1"/>
          </p:cNvGraphicFramePr>
          <p:nvPr/>
        </p:nvGraphicFramePr>
        <p:xfrm>
          <a:off x="4054657" y="3993923"/>
          <a:ext cx="2892145" cy="25545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333">
                  <a:extLst>
                    <a:ext uri="{9D8B030D-6E8A-4147-A177-3AD203B41FA5}">
                      <a16:colId xmlns:a16="http://schemas.microsoft.com/office/drawing/2014/main" val="3978641415"/>
                    </a:ext>
                  </a:extLst>
                </a:gridCol>
                <a:gridCol w="724812">
                  <a:extLst>
                    <a:ext uri="{9D8B030D-6E8A-4147-A177-3AD203B41FA5}">
                      <a16:colId xmlns:a16="http://schemas.microsoft.com/office/drawing/2014/main" val="1932861406"/>
                    </a:ext>
                  </a:extLst>
                </a:gridCol>
              </a:tblGrid>
              <a:tr h="695443">
                <a:tc>
                  <a:txBody>
                    <a:bodyPr/>
                    <a:lstStyle/>
                    <a:p>
                      <a:r>
                        <a:rPr lang="en-US" sz="1200" dirty="0"/>
                        <a:t>Top 3 Work Sacrifices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18-39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75853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Worked fewer hours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47%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79947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Taken a leave of absence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45%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44686"/>
                  </a:ext>
                </a:extLst>
              </a:tr>
              <a:tr h="619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Missed work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42%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5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0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51FE90-E607-4446-9ADF-0D0D18711755}"/>
              </a:ext>
            </a:extLst>
          </p:cNvPr>
          <p:cNvGraphicFramePr>
            <a:graphicFrameLocks noGrp="1"/>
          </p:cNvGraphicFramePr>
          <p:nvPr/>
        </p:nvGraphicFramePr>
        <p:xfrm>
          <a:off x="1766807" y="70303"/>
          <a:ext cx="8617057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053">
                  <a:extLst>
                    <a:ext uri="{9D8B030D-6E8A-4147-A177-3AD203B41FA5}">
                      <a16:colId xmlns:a16="http://schemas.microsoft.com/office/drawing/2014/main" val="2383100890"/>
                    </a:ext>
                  </a:extLst>
                </a:gridCol>
                <a:gridCol w="4260004">
                  <a:extLst>
                    <a:ext uri="{9D8B030D-6E8A-4147-A177-3AD203B41FA5}">
                      <a16:colId xmlns:a16="http://schemas.microsoft.com/office/drawing/2014/main" val="1352336055"/>
                    </a:ext>
                  </a:extLst>
                </a:gridCol>
              </a:tblGrid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438887"/>
                  </a:ext>
                </a:extLst>
              </a:tr>
              <a:tr h="327907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48%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Male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52% Female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34% Male</a:t>
                      </a:r>
                    </a:p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66%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Female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91558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372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11% Age 18-44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36% Age 45-64</a:t>
                      </a:r>
                    </a:p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51%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Age 65+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26%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Age 18-44</a:t>
                      </a:r>
                    </a:p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47%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Age 45-64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24% Age 65+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68243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Education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99589"/>
                  </a:ext>
                </a:extLst>
              </a:tr>
              <a:tr h="580144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13% Less than college</a:t>
                      </a:r>
                    </a:p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37%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Some college/2-year degree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23% Bachelor’s degree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27% Postgraduate degree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10% Less than college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31% Some college/2-year degree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24% Bachelor’s degree</a:t>
                      </a:r>
                    </a:p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</a:rPr>
                        <a:t>35%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Postgraduate degree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4028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Income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543947"/>
                  </a:ext>
                </a:extLst>
              </a:tr>
              <a:tr h="706262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15%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Less than $25k</a:t>
                      </a:r>
                    </a:p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23%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$25k-$50k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23% 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$50k-$75k</a:t>
                      </a:r>
                    </a:p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14% $75k-$100k</a:t>
                      </a:r>
                    </a:p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23% More than $100k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8% Less than $25k</a:t>
                      </a:r>
                    </a:p>
                    <a:p>
                      <a:pPr algn="l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15% $25k-$50k</a:t>
                      </a:r>
                    </a:p>
                    <a:p>
                      <a:pPr algn="l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22% $50k-$75k</a:t>
                      </a:r>
                    </a:p>
                    <a:p>
                      <a:pPr algn="l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14% $75k-$100k</a:t>
                      </a:r>
                    </a:p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28%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More than $100k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04390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Insurance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i="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86779"/>
                  </a:ext>
                </a:extLst>
              </a:tr>
              <a:tr h="580144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56%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Medicare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13% 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Medicaid</a:t>
                      </a:r>
                    </a:p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22% Private/employer</a:t>
                      </a:r>
                    </a:p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7% Private/spouse or parents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50% Medicare</a:t>
                      </a:r>
                    </a:p>
                    <a:p>
                      <a:pPr algn="l"/>
                      <a:r>
                        <a:rPr lang="en-US" sz="1000" b="1" i="0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18%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Medicaid</a:t>
                      </a:r>
                    </a:p>
                    <a:p>
                      <a:pPr algn="l"/>
                      <a:r>
                        <a:rPr lang="en-US" sz="1000" b="1" i="0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35%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 Private/employer</a:t>
                      </a:r>
                    </a:p>
                    <a:p>
                      <a:pPr algn="l"/>
                      <a:r>
                        <a:rPr lang="en-US" sz="1000" b="1" i="0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11%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Private/spouse or parents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07068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Race/Ethnicity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898583"/>
                  </a:ext>
                </a:extLst>
              </a:tr>
              <a:tr h="580144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79% White </a:t>
                      </a:r>
                    </a:p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12%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AA/Black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8%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Hispanic/Latino</a:t>
                      </a:r>
                    </a:p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3% Other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78% White 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6% 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AA/Black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  <a:ea typeface="Gadugi" panose="020B0502040204020203" pitchFamily="34" charset="0"/>
                      </a:endParaRPr>
                    </a:p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12%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 Hispanic/Latino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4% Other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664650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Treatment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62254"/>
                  </a:ext>
                </a:extLst>
              </a:tr>
              <a:tr h="201789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46% had Chemotherapy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78%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 had Chemotherapy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3315"/>
                  </a:ext>
                </a:extLst>
              </a:tr>
              <a:tr h="2017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Region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Gadugi" panose="020B0502040204020203" pitchFamily="34" charset="0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050521"/>
                  </a:ext>
                </a:extLst>
              </a:tr>
              <a:tr h="580144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17% Northeast </a:t>
                      </a:r>
                    </a:p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24% 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Midwest</a:t>
                      </a:r>
                    </a:p>
                    <a:p>
                      <a:pPr algn="r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38% </a:t>
                      </a:r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South</a:t>
                      </a:r>
                    </a:p>
                    <a:p>
                      <a:pPr algn="r"/>
                      <a:r>
                        <a:rPr lang="en-US" sz="1000" dirty="0">
                          <a:latin typeface="+mn-lt"/>
                          <a:ea typeface="Gadugi" panose="020B0502040204020203" pitchFamily="34" charset="0"/>
                        </a:rPr>
                        <a:t>20% West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D3D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19% Northeast 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14% Midwest</a:t>
                      </a:r>
                    </a:p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32% South</a:t>
                      </a:r>
                    </a:p>
                    <a:p>
                      <a:pPr algn="l"/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+mn-lt"/>
                          <a:ea typeface="Gadugi" panose="020B0502040204020203" pitchFamily="34" charset="0"/>
                        </a:rPr>
                        <a:t>35%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+mn-lt"/>
                          <a:ea typeface="Gadugi" panose="020B0502040204020203" pitchFamily="34" charset="0"/>
                        </a:rPr>
                        <a:t>West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D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55583"/>
                  </a:ext>
                </a:extLst>
              </a:tr>
              <a:tr h="201789"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latin typeface="+mn-lt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+mn-lt"/>
                        <a:ea typeface="Gadug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064112"/>
                  </a:ext>
                </a:extLst>
              </a:tr>
            </a:tbl>
          </a:graphicData>
        </a:graphic>
      </p:graphicFrame>
      <p:pic>
        <p:nvPicPr>
          <p:cNvPr id="48" name="Graphic 47" descr="Man">
            <a:extLst>
              <a:ext uri="{FF2B5EF4-FFF2-40B4-BE49-F238E27FC236}">
                <a16:creationId xmlns:a16="http://schemas.microsoft.com/office/drawing/2014/main" id="{9A0F630D-F343-4E3A-B635-AD75EB8D0E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288" r="1"/>
          <a:stretch/>
        </p:blipFill>
        <p:spPr>
          <a:xfrm>
            <a:off x="-1" y="594438"/>
            <a:ext cx="3917937" cy="647311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0D69515-DF69-4C6A-AF84-248C804CCFFD}"/>
              </a:ext>
            </a:extLst>
          </p:cNvPr>
          <p:cNvSpPr txBox="1"/>
          <p:nvPr/>
        </p:nvSpPr>
        <p:spPr>
          <a:xfrm>
            <a:off x="1378550" y="-36962"/>
            <a:ext cx="249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National Sample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B293B-DCB6-4BC5-9791-58DEB1038C17}"/>
              </a:ext>
            </a:extLst>
          </p:cNvPr>
          <p:cNvSpPr txBox="1"/>
          <p:nvPr/>
        </p:nvSpPr>
        <p:spPr>
          <a:xfrm>
            <a:off x="8176307" y="-36962"/>
            <a:ext cx="259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NCCS Connected</a:t>
            </a:r>
          </a:p>
        </p:txBody>
      </p:sp>
      <p:pic>
        <p:nvPicPr>
          <p:cNvPr id="49" name="Graphic 48" descr="Man">
            <a:extLst>
              <a:ext uri="{FF2B5EF4-FFF2-40B4-BE49-F238E27FC236}">
                <a16:creationId xmlns:a16="http://schemas.microsoft.com/office/drawing/2014/main" id="{EFB9F487-300A-4AE3-AB78-A209FA69AC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1913"/>
          <a:stretch/>
        </p:blipFill>
        <p:spPr>
          <a:xfrm>
            <a:off x="8315721" y="594437"/>
            <a:ext cx="3876280" cy="6473111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F5DBAFE-C624-4728-A387-BC80BE44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8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27D5-5E6E-4331-90B3-029C12CB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Mindset Shift</a:t>
            </a:r>
          </a:p>
        </p:txBody>
      </p:sp>
    </p:spTree>
    <p:extLst>
      <p:ext uri="{BB962C8B-B14F-4D97-AF65-F5344CB8AC3E}">
        <p14:creationId xmlns:p14="http://schemas.microsoft.com/office/powerpoint/2010/main" val="225544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5A4640-9952-4F7B-A437-DF91BA68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2" y="185977"/>
            <a:ext cx="9552447" cy="966019"/>
          </a:xfrm>
        </p:spPr>
        <p:txBody>
          <a:bodyPr>
            <a:noAutofit/>
          </a:bodyPr>
          <a:lstStyle/>
          <a:p>
            <a:r>
              <a:rPr lang="en-US" sz="3200" dirty="0"/>
              <a:t>Pluralities say they relied on their doctor to make their cancer treatment decisions, though this number decreased dramatically from just a year ago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ADE3DD3-C17E-4095-9841-5507677B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75622"/>
              </p:ext>
            </p:extLst>
          </p:nvPr>
        </p:nvGraphicFramePr>
        <p:xfrm>
          <a:off x="951640" y="1777654"/>
          <a:ext cx="5193274" cy="44715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79844">
                  <a:extLst>
                    <a:ext uri="{9D8B030D-6E8A-4147-A177-3AD203B41FA5}">
                      <a16:colId xmlns:a16="http://schemas.microsoft.com/office/drawing/2014/main" val="1378945471"/>
                    </a:ext>
                  </a:extLst>
                </a:gridCol>
                <a:gridCol w="2827568">
                  <a:extLst>
                    <a:ext uri="{9D8B030D-6E8A-4147-A177-3AD203B41FA5}">
                      <a16:colId xmlns:a16="http://schemas.microsoft.com/office/drawing/2014/main" val="2261120899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599562954"/>
                    </a:ext>
                  </a:extLst>
                </a:gridCol>
              </a:tblGrid>
              <a:tr h="70783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2021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16632"/>
                  </a:ext>
                </a:extLst>
              </a:tr>
              <a:tr h="1527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rely/relied on the doctor to decide on treatment options and chose the best course of action.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44%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Gadugi" panose="020B0502040204020203" pitchFamily="34" charset="0"/>
                          <a:cs typeface="Calibri" panose="020F0502020204030204" pitchFamily="34" charset="0"/>
                        </a:rPr>
                        <a:t>▼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22858"/>
                  </a:ext>
                </a:extLst>
              </a:tr>
              <a:tr h="707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Somewhere in the middle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22%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74868"/>
                  </a:ext>
                </a:extLst>
              </a:tr>
              <a:tr h="1527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am/was very involved in researching and deciding on the best treatment options for me.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33%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Gadugi" panose="020B0502040204020203" pitchFamily="34" charset="0"/>
                          <a:cs typeface="Calibri" panose="020F0502020204030204" pitchFamily="34" charset="0"/>
                        </a:rPr>
                        <a:t>▲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088452"/>
                  </a:ext>
                </a:extLst>
              </a:tr>
            </a:tbl>
          </a:graphicData>
        </a:graphic>
      </p:graphicFrame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2C358E6E-2E74-4B94-AC66-DBC4487DA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216" y="1791942"/>
            <a:ext cx="678121" cy="678121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84FC42F0-CEFB-4F29-AD25-405ABFEFDC62}"/>
              </a:ext>
            </a:extLst>
          </p:cNvPr>
          <p:cNvSpPr/>
          <p:nvPr/>
        </p:nvSpPr>
        <p:spPr>
          <a:xfrm>
            <a:off x="6319218" y="4731492"/>
            <a:ext cx="633413" cy="1478861"/>
          </a:xfrm>
          <a:prstGeom prst="rightBrace">
            <a:avLst>
              <a:gd name="adj1" fmla="val 19611"/>
              <a:gd name="adj2" fmla="val 50000"/>
            </a:avLst>
          </a:prstGeom>
          <a:ln w="38100">
            <a:solidFill>
              <a:srgbClr val="00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8A1AA-C24B-4E92-8C76-C79456EEEB22}"/>
              </a:ext>
            </a:extLst>
          </p:cNvPr>
          <p:cNvSpPr/>
          <p:nvPr/>
        </p:nvSpPr>
        <p:spPr>
          <a:xfrm>
            <a:off x="7347370" y="1777654"/>
            <a:ext cx="4039845" cy="3693269"/>
          </a:xfrm>
          <a:prstGeom prst="rect">
            <a:avLst/>
          </a:prstGeom>
          <a:ln w="38100">
            <a:solidFill>
              <a:srgbClr val="009999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More Likely to be Involved in Decision Making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Younger ages (18-29) </a:t>
            </a:r>
            <a:r>
              <a:rPr lang="en-US" b="1" dirty="0">
                <a:solidFill>
                  <a:schemeClr val="accent1"/>
                </a:solidFill>
              </a:rPr>
              <a:t>49%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Hispanic/Latino </a:t>
            </a:r>
            <a:r>
              <a:rPr lang="en-US" b="1" dirty="0">
                <a:solidFill>
                  <a:schemeClr val="accent1"/>
                </a:solidFill>
              </a:rPr>
              <a:t>45%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Urban </a:t>
            </a:r>
            <a:r>
              <a:rPr lang="en-US" b="1" dirty="0">
                <a:solidFill>
                  <a:schemeClr val="accent1"/>
                </a:solidFill>
              </a:rPr>
              <a:t>43%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Clinical Trial </a:t>
            </a:r>
            <a:r>
              <a:rPr lang="en-US" b="1" dirty="0">
                <a:solidFill>
                  <a:schemeClr val="accent1"/>
                </a:solidFill>
              </a:rPr>
              <a:t>47%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Immunotherapy </a:t>
            </a:r>
            <a:r>
              <a:rPr lang="en-US" b="1" dirty="0">
                <a:solidFill>
                  <a:schemeClr val="accent1"/>
                </a:solidFill>
              </a:rPr>
              <a:t>43%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Targeted Drug Therapy </a:t>
            </a:r>
            <a:r>
              <a:rPr lang="en-US" b="1" dirty="0">
                <a:solidFill>
                  <a:schemeClr val="accent1"/>
                </a:solidFill>
              </a:rPr>
              <a:t>41%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Palliative Care </a:t>
            </a:r>
            <a:r>
              <a:rPr lang="en-US" b="1" dirty="0">
                <a:solidFill>
                  <a:schemeClr val="accent1"/>
                </a:solidFill>
              </a:rPr>
              <a:t>46%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In-treatment </a:t>
            </a:r>
            <a:r>
              <a:rPr lang="en-US" b="1" dirty="0">
                <a:solidFill>
                  <a:schemeClr val="accent1"/>
                </a:solidFill>
              </a:rPr>
              <a:t>41%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College</a:t>
            </a:r>
            <a:r>
              <a:rPr lang="en-US" b="1" dirty="0">
                <a:solidFill>
                  <a:schemeClr val="accent1"/>
                </a:solidFill>
              </a:rPr>
              <a:t> 37%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AC5D4-CD37-45AE-8B19-A2000AD76044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2020 National Sample (n=840)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45078D-CBB4-432A-8414-6D3765A96CF9}"/>
              </a:ext>
            </a:extLst>
          </p:cNvPr>
          <p:cNvSpPr/>
          <p:nvPr/>
        </p:nvSpPr>
        <p:spPr>
          <a:xfrm>
            <a:off x="7347370" y="5664435"/>
            <a:ext cx="4039845" cy="584775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NCCS Connected: </a:t>
            </a:r>
            <a:r>
              <a:rPr lang="en-US" sz="1600" b="1" dirty="0">
                <a:solidFill>
                  <a:schemeClr val="accent1"/>
                </a:solidFill>
              </a:rPr>
              <a:t>43%</a:t>
            </a:r>
            <a:r>
              <a:rPr lang="en-US" sz="1600" dirty="0"/>
              <a:t> Very involved, 22% In the middle, </a:t>
            </a:r>
            <a:r>
              <a:rPr lang="en-US" sz="1600" b="1" dirty="0">
                <a:solidFill>
                  <a:srgbClr val="C00000"/>
                </a:solidFill>
              </a:rPr>
              <a:t>35%</a:t>
            </a:r>
            <a:r>
              <a:rPr lang="en-US" sz="1600" dirty="0"/>
              <a:t> Relied on the doctor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9DCACF1-35E4-43E1-B21E-904785B9B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CDE6-37F6-48E0-BB65-1E92ECDA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Few patients are informed about nor are participating in clinical trials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5780398-D746-4C16-8D1A-A4CA3C823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611225"/>
              </p:ext>
            </p:extLst>
          </p:nvPr>
        </p:nvGraphicFramePr>
        <p:xfrm>
          <a:off x="1224284" y="2207337"/>
          <a:ext cx="3502459" cy="316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ADCBB2-2FC1-4399-9587-CA8FD8ACBBC0}"/>
              </a:ext>
            </a:extLst>
          </p:cNvPr>
          <p:cNvSpPr txBox="1"/>
          <p:nvPr/>
        </p:nvSpPr>
        <p:spPr>
          <a:xfrm>
            <a:off x="2215099" y="3188352"/>
            <a:ext cx="152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9%</a:t>
            </a:r>
          </a:p>
          <a:p>
            <a:pPr algn="ctr"/>
            <a:r>
              <a:rPr lang="en-US" b="1" dirty="0"/>
              <a:t>report</a:t>
            </a:r>
          </a:p>
          <a:p>
            <a:pPr algn="ctr"/>
            <a:r>
              <a:rPr lang="en-US" b="1" dirty="0"/>
              <a:t>participating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3AA5B-D713-4477-9882-49BC004F2E2C}"/>
              </a:ext>
            </a:extLst>
          </p:cNvPr>
          <p:cNvSpPr txBox="1"/>
          <p:nvPr/>
        </p:nvSpPr>
        <p:spPr>
          <a:xfrm>
            <a:off x="484790" y="1460818"/>
            <a:ext cx="517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At any point, did you participate in a clinical trial related to your cancer diagnosis?</a:t>
            </a:r>
            <a:endParaRPr 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7B4223-2A83-44FA-AB3E-930110920D14}"/>
              </a:ext>
            </a:extLst>
          </p:cNvPr>
          <p:cNvSpPr txBox="1"/>
          <p:nvPr/>
        </p:nvSpPr>
        <p:spPr>
          <a:xfrm>
            <a:off x="4726743" y="4229420"/>
            <a:ext cx="2738516" cy="2123658"/>
          </a:xfrm>
          <a:prstGeom prst="rect">
            <a:avLst/>
          </a:prstGeom>
          <a:noFill/>
          <a:ln w="19050">
            <a:solidFill>
              <a:srgbClr val="00B1A3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adugi" panose="020B0502040204020203" pitchFamily="34" charset="0"/>
                <a:ea typeface="Gadugi" panose="020B0502040204020203" pitchFamily="34" charset="0"/>
              </a:rPr>
              <a:t>Higher for both among: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Younger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Hispanic/Latino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Urban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Higher SES 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In-treatment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Academic Medical Center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Chemotherapy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Targeted Drug Therapy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Immunotherapy</a:t>
            </a:r>
          </a:p>
          <a:p>
            <a:pPr algn="ctr"/>
            <a:r>
              <a:rPr lang="en-US" sz="1200" dirty="0">
                <a:latin typeface="Gadugi" panose="020B0502040204020203" pitchFamily="34" charset="0"/>
                <a:ea typeface="Gadugi" panose="020B0502040204020203" pitchFamily="34" charset="0"/>
              </a:rPr>
              <a:t>NCCS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876B6-6ADC-4C17-B0C9-192045E6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DFECC4-1679-4D45-9635-E86BD1EE09E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D6A49A9-84D6-4993-922B-1627C3C47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410389"/>
              </p:ext>
            </p:extLst>
          </p:nvPr>
        </p:nvGraphicFramePr>
        <p:xfrm>
          <a:off x="7276664" y="2207337"/>
          <a:ext cx="3502459" cy="316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235AB52-51CC-4BD4-B202-59AEC3DCAFB7}"/>
              </a:ext>
            </a:extLst>
          </p:cNvPr>
          <p:cNvSpPr txBox="1"/>
          <p:nvPr/>
        </p:nvSpPr>
        <p:spPr>
          <a:xfrm>
            <a:off x="8267479" y="3188352"/>
            <a:ext cx="152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11%</a:t>
            </a:r>
          </a:p>
          <a:p>
            <a:pPr algn="ctr"/>
            <a:r>
              <a:rPr lang="en-US" b="1" dirty="0"/>
              <a:t>say HCPs discussed clinical trial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A7AFFC-E9DA-409C-89C4-7706D79BBE77}"/>
              </a:ext>
            </a:extLst>
          </p:cNvPr>
          <p:cNvSpPr txBox="1"/>
          <p:nvPr/>
        </p:nvSpPr>
        <p:spPr>
          <a:xfrm>
            <a:off x="6539982" y="1459190"/>
            <a:ext cx="4975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Did your health care team offer/discuss a clinical trial with you?</a:t>
            </a:r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F799C-9A6C-450C-AC5C-461F0ACEB24A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(n=1104), NCCS Connected Sample (n=500)</a:t>
            </a:r>
          </a:p>
        </p:txBody>
      </p:sp>
    </p:spTree>
    <p:extLst>
      <p:ext uri="{BB962C8B-B14F-4D97-AF65-F5344CB8AC3E}">
        <p14:creationId xmlns:p14="http://schemas.microsoft.com/office/powerpoint/2010/main" val="393559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C025-5790-497E-9D95-218441AB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Patients are far more focused on getting rid of cancer than maintaining their quality of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C51C1-4D94-4070-8CB8-2B9DFC694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984" y="966020"/>
            <a:ext cx="10515600" cy="966019"/>
          </a:xfrm>
        </p:spPr>
        <p:txBody>
          <a:bodyPr>
            <a:normAutofit/>
          </a:bodyPr>
          <a:lstStyle/>
          <a:p>
            <a:r>
              <a:rPr lang="en-US" dirty="0"/>
              <a:t>Those still undergoing treatment (</a:t>
            </a:r>
            <a:r>
              <a:rPr lang="en-US" b="1" dirty="0">
                <a:solidFill>
                  <a:schemeClr val="accent1"/>
                </a:solidFill>
              </a:rPr>
              <a:t>24%</a:t>
            </a:r>
            <a:r>
              <a:rPr lang="en-US" dirty="0"/>
              <a:t>) and Stage IV/Metastatic patients (</a:t>
            </a:r>
            <a:r>
              <a:rPr lang="en-US" b="1" dirty="0">
                <a:solidFill>
                  <a:schemeClr val="accent1"/>
                </a:solidFill>
              </a:rPr>
              <a:t>29%</a:t>
            </a:r>
            <a:r>
              <a:rPr lang="en-US" dirty="0"/>
              <a:t>) are more likely to focus on maintaining quality of life, but they still heavily lean towards being cancer free.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4B3743-5265-4274-883E-66A7D0B81271}"/>
              </a:ext>
            </a:extLst>
          </p:cNvPr>
          <p:cNvSpPr txBox="1"/>
          <p:nvPr/>
        </p:nvSpPr>
        <p:spPr>
          <a:xfrm>
            <a:off x="362468" y="6611779"/>
            <a:ext cx="4651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Source=National Sample (n=1104)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6BB93C-1B30-442D-934E-D11120AFBD2E}"/>
              </a:ext>
            </a:extLst>
          </p:cNvPr>
          <p:cNvSpPr/>
          <p:nvPr/>
        </p:nvSpPr>
        <p:spPr>
          <a:xfrm rot="21060000">
            <a:off x="1098876" y="4703422"/>
            <a:ext cx="10354088" cy="30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dugi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FAE8BC-1626-42D7-B85B-0381B14A35DC}"/>
              </a:ext>
            </a:extLst>
          </p:cNvPr>
          <p:cNvSpPr/>
          <p:nvPr/>
        </p:nvSpPr>
        <p:spPr>
          <a:xfrm>
            <a:off x="5978657" y="5029777"/>
            <a:ext cx="743884" cy="10187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dug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12D863-F0F1-44D7-8335-005823C388B2}"/>
              </a:ext>
            </a:extLst>
          </p:cNvPr>
          <p:cNvSpPr/>
          <p:nvPr/>
        </p:nvSpPr>
        <p:spPr>
          <a:xfrm>
            <a:off x="7919425" y="2314785"/>
            <a:ext cx="2468880" cy="1828800"/>
          </a:xfrm>
          <a:prstGeom prst="rect">
            <a:avLst/>
          </a:prstGeom>
          <a:solidFill>
            <a:srgbClr val="00B1A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600" b="1" dirty="0">
                <a:solidFill>
                  <a:schemeClr val="bg1"/>
                </a:solidFill>
              </a:rPr>
              <a:t>“</a:t>
            </a:r>
            <a:r>
              <a:rPr lang="en-US" sz="1600" b="1" dirty="0"/>
              <a:t>My focus is/was on maintaining my quality of life as much as possible</a:t>
            </a:r>
            <a:r>
              <a:rPr lang="en-US" sz="1600" b="1" dirty="0">
                <a:solidFill>
                  <a:schemeClr val="bg1"/>
                </a:solidFill>
              </a:rPr>
              <a:t>”</a:t>
            </a:r>
          </a:p>
          <a:p>
            <a:pPr lvl="0" algn="ctr"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dugi"/>
            </a:endParaRPr>
          </a:p>
          <a:p>
            <a:pPr lvl="0" algn="ctr">
              <a:defRPr/>
            </a:pPr>
            <a:r>
              <a:rPr lang="en-US" b="1" dirty="0">
                <a:solidFill>
                  <a:schemeClr val="bg1"/>
                </a:solidFill>
                <a:latin typeface="Gadugi"/>
              </a:rPr>
              <a:t>14% describes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dug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D92225-462C-45C9-9E84-E13FB96FDFEB}"/>
              </a:ext>
            </a:extLst>
          </p:cNvPr>
          <p:cNvSpPr/>
          <p:nvPr/>
        </p:nvSpPr>
        <p:spPr>
          <a:xfrm>
            <a:off x="5376791" y="2722099"/>
            <a:ext cx="1947616" cy="1684898"/>
          </a:xfrm>
          <a:prstGeom prst="rect">
            <a:avLst/>
          </a:prstGeom>
          <a:noFill/>
          <a:ln>
            <a:solidFill>
              <a:srgbClr val="00B1A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“Somewhere in the middle”</a:t>
            </a:r>
          </a:p>
          <a:p>
            <a:pPr algn="ctr" fontAlgn="t"/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fontAlgn="t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18% describes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A9AC9A-85A3-4A7F-A93C-76DC684BB072}"/>
              </a:ext>
            </a:extLst>
          </p:cNvPr>
          <p:cNvSpPr/>
          <p:nvPr/>
        </p:nvSpPr>
        <p:spPr>
          <a:xfrm>
            <a:off x="1886774" y="1917172"/>
            <a:ext cx="2865880" cy="3112605"/>
          </a:xfrm>
          <a:prstGeom prst="rect">
            <a:avLst/>
          </a:prstGeom>
          <a:solidFill>
            <a:srgbClr val="00B1A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en-US" sz="2400" b="1" dirty="0">
                <a:solidFill>
                  <a:schemeClr val="bg1"/>
                </a:solidFill>
              </a:rPr>
              <a:t>“</a:t>
            </a:r>
            <a:r>
              <a:rPr lang="en-US" sz="2400" b="1" dirty="0"/>
              <a:t>My focus is/was getting rid of the cancer no matter what</a:t>
            </a:r>
            <a:r>
              <a:rPr lang="en-US" sz="2400" b="1" dirty="0">
                <a:solidFill>
                  <a:schemeClr val="bg1"/>
                </a:solidFill>
              </a:rPr>
              <a:t>”</a:t>
            </a:r>
          </a:p>
          <a:p>
            <a:pPr algn="ctr" fontAlgn="t"/>
            <a:endParaRPr lang="en-US" sz="2400" b="1" dirty="0">
              <a:solidFill>
                <a:schemeClr val="bg1"/>
              </a:solidFill>
            </a:endParaRPr>
          </a:p>
          <a:p>
            <a:pPr algn="ctr" fontAlgn="t"/>
            <a:r>
              <a:rPr lang="en-US" sz="2400" b="1" dirty="0">
                <a:solidFill>
                  <a:schemeClr val="bg1"/>
                </a:solidFill>
              </a:rPr>
              <a:t>68% describes</a:t>
            </a:r>
          </a:p>
          <a:p>
            <a:pPr algn="ctr" fontAlgn="t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BBD75-EEDD-4FC5-AA78-3CE572798BBC}"/>
              </a:ext>
            </a:extLst>
          </p:cNvPr>
          <p:cNvSpPr txBox="1"/>
          <p:nvPr/>
        </p:nvSpPr>
        <p:spPr>
          <a:xfrm>
            <a:off x="3007324" y="6228960"/>
            <a:ext cx="66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4"/>
                </a:solidFill>
              </a:rPr>
              <a:t>Please think about your mindset and experiences as a cancer patient. For each set of statements, select the statement that describes you best, or if you are somewhere in the middle.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3FB6F-B95A-496F-92E7-55AE6B024DDC}"/>
              </a:ext>
            </a:extLst>
          </p:cNvPr>
          <p:cNvSpPr/>
          <p:nvPr/>
        </p:nvSpPr>
        <p:spPr>
          <a:xfrm>
            <a:off x="2277373" y="5066207"/>
            <a:ext cx="2084682" cy="307777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NCCS Connected: 64%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3C3224-7190-4E71-8AE3-6187805322A0}"/>
              </a:ext>
            </a:extLst>
          </p:cNvPr>
          <p:cNvSpPr/>
          <p:nvPr/>
        </p:nvSpPr>
        <p:spPr>
          <a:xfrm>
            <a:off x="5376791" y="4457705"/>
            <a:ext cx="1947616" cy="307777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NCCS Connected: 20%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12CEA-703C-4AA7-B5E4-76E96AF24763}"/>
              </a:ext>
            </a:extLst>
          </p:cNvPr>
          <p:cNvSpPr/>
          <p:nvPr/>
        </p:nvSpPr>
        <p:spPr>
          <a:xfrm>
            <a:off x="8111524" y="4187013"/>
            <a:ext cx="2084682" cy="307777"/>
          </a:xfrm>
          <a:prstGeom prst="rect">
            <a:avLst/>
          </a:prstGeom>
          <a:solidFill>
            <a:srgbClr val="F8D8BA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NCCS Connected: 15%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BA68FD8-21B2-44E7-9A05-B851A1BC1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4834" y="6277231"/>
            <a:ext cx="896983" cy="365125"/>
          </a:xfrm>
        </p:spPr>
        <p:txBody>
          <a:bodyPr/>
          <a:lstStyle/>
          <a:p>
            <a:fld id="{62DFECC4-1679-4D45-9635-E86BD1EE09E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9567-09D5-47E4-91BB-FADC161C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Disparities in Quality of Care</a:t>
            </a:r>
          </a:p>
        </p:txBody>
      </p:sp>
    </p:spTree>
    <p:extLst>
      <p:ext uri="{BB962C8B-B14F-4D97-AF65-F5344CB8AC3E}">
        <p14:creationId xmlns:p14="http://schemas.microsoft.com/office/powerpoint/2010/main" val="3884446089"/>
      </p:ext>
    </p:extLst>
  </p:cSld>
  <p:clrMapOvr>
    <a:masterClrMapping/>
  </p:clrMapOvr>
</p:sld>
</file>

<file path=ppt/theme/theme1.xml><?xml version="1.0" encoding="utf-8"?>
<a:theme xmlns:a="http://schemas.openxmlformats.org/drawingml/2006/main" name="Edge Theme">
  <a:themeElements>
    <a:clrScheme name="New Edge Palette">
      <a:dk1>
        <a:sysClr val="windowText" lastClr="000000"/>
      </a:dk1>
      <a:lt1>
        <a:sysClr val="window" lastClr="FFFFFF"/>
      </a:lt1>
      <a:dk2>
        <a:srgbClr val="003E7E"/>
      </a:dk2>
      <a:lt2>
        <a:srgbClr val="B9E0F7"/>
      </a:lt2>
      <a:accent1>
        <a:srgbClr val="0067B1"/>
      </a:accent1>
      <a:accent2>
        <a:srgbClr val="0096D6"/>
      </a:accent2>
      <a:accent3>
        <a:srgbClr val="B9E0F7"/>
      </a:accent3>
      <a:accent4>
        <a:srgbClr val="6A737B"/>
      </a:accent4>
      <a:accent5>
        <a:srgbClr val="FDBB30"/>
      </a:accent5>
      <a:accent6>
        <a:srgbClr val="D9531E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D61A241-605E-4789-A8F9-7403DFF61F1F}" vid="{9E019A81-4037-4634-9A9E-30CD4E732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Template for Presentations</Template>
  <TotalTime>14626</TotalTime>
  <Words>8656</Words>
  <Application>Microsoft Office PowerPoint</Application>
  <PresentationFormat>Widescreen</PresentationFormat>
  <Paragraphs>1461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Gadugi</vt:lpstr>
      <vt:lpstr>Wingdings</vt:lpstr>
      <vt:lpstr>Edge Theme</vt:lpstr>
      <vt:lpstr>Annual State of Survivorship Study</vt:lpstr>
      <vt:lpstr>Research Objectives and Questions</vt:lpstr>
      <vt:lpstr>Methodology</vt:lpstr>
      <vt:lpstr>Overview: Topics Covered</vt:lpstr>
      <vt:lpstr>Mindset Shift</vt:lpstr>
      <vt:lpstr>Pluralities say they relied on their doctor to make their cancer treatment decisions, though this number decreased dramatically from just a year ago</vt:lpstr>
      <vt:lpstr>Few patients are informed about nor are participating in clinical trials</vt:lpstr>
      <vt:lpstr>Patients are far more focused on getting rid of cancer than maintaining their quality of life</vt:lpstr>
      <vt:lpstr>Disparities in Quality of Care</vt:lpstr>
      <vt:lpstr>Most cancer patients nationally describe their treatment and care as “excellent,” but there are demographic and psychographic differences</vt:lpstr>
      <vt:lpstr>In addition to poor outcomes, several themes emerge among those who felt they had just good/fair/poor care</vt:lpstr>
      <vt:lpstr>Oncologists and surgeons are popular.  PCP’s get significantly lower ratings. Fewer accessed dieticians or social workers and not as many saw them as helpful</vt:lpstr>
      <vt:lpstr>There is some confusion over where treatment happened/type of facility </vt:lpstr>
      <vt:lpstr>Most give high scores on coordination of care, despite needing to regularly share info across providers</vt:lpstr>
      <vt:lpstr>Majorities feel like their HCPs were approachable and respectful, but there are key demographic differences</vt:lpstr>
      <vt:lpstr>While almost all patients experience at least one side effect, female, Hispanic/Latino, younger, and low-income patients are disproportionately affected</vt:lpstr>
      <vt:lpstr>Metastatic patients are more likely to experience almost all major symptoms tested in the survey</vt:lpstr>
      <vt:lpstr>While two-thirds felt informed about side effects, in most cases less than half believe their HCP was very helpful in addressing them (consistent with previous waves)</vt:lpstr>
      <vt:lpstr>The number who describe their post-treatment care as excellent is 12 points lower than how patients’ rate their cancer treatment</vt:lpstr>
      <vt:lpstr>The Costs of Cancer</vt:lpstr>
      <vt:lpstr>Cancer patients are concerned about a host of physical, emotional, and financial issues (same issues rose to top in 2020)</vt:lpstr>
      <vt:lpstr>Women, younger, Hispanic/Latino, and low-income patients are more concerned about the range of issues</vt:lpstr>
      <vt:lpstr>Many concerns are more pronounced/needs are greater for metastatic patients as they face uncertainty and manage side-effects</vt:lpstr>
      <vt:lpstr>Four-in-10 overall have made at least one of the following financial sacrifices, with numbers much higher among vulnerable audiences</vt:lpstr>
      <vt:lpstr>Similarly, about 4-in-10 have seen their diagnosis impact their work status/environment, with similar groups reporting impact</vt:lpstr>
      <vt:lpstr>Support Systems Are Key</vt:lpstr>
      <vt:lpstr>Consistently in qualitative, patients’ #1 piece of advice to others is to have a support system</vt:lpstr>
      <vt:lpstr>About half say the support they have received has been excellent, but this is not universal</vt:lpstr>
      <vt:lpstr>There is a big difference between those who can rely on family, versus those who cannot</vt:lpstr>
      <vt:lpstr>Cancer Treatment/Post-Treatment During COVID-19</vt:lpstr>
      <vt:lpstr>The COVID-19 pandemic did not have a huge impact on perceptions quality of care</vt:lpstr>
      <vt:lpstr>Four-in-10 of those who attended appointments used telehealth services</vt:lpstr>
      <vt:lpstr>Post-COVID, in-person appointments are preferred for most situations, except counseling, medication management, and getting test results</vt:lpstr>
      <vt:lpstr>Concern about COVID-19 risk has decreased significantly since 2020, most respondents who took the 2021 survey are vaccinated</vt:lpstr>
      <vt:lpstr>The Meaning of “Survivorship”</vt:lpstr>
      <vt:lpstr>For most, the term “cancer survivor” resonates</vt:lpstr>
      <vt:lpstr>Just a few feel that it’s not strong enough, or do not want to use this term while still in treatment</vt:lpstr>
      <vt:lpstr>What does a “cancer survivor” mean to you? </vt:lpstr>
      <vt:lpstr>Appendix A: Survey Participant Profiles</vt:lpstr>
      <vt:lpstr>Patient Profile: Stage IV/Metastatic</vt:lpstr>
      <vt:lpstr>Patient Profile: Lower Income (&lt;$25k)</vt:lpstr>
      <vt:lpstr>Patient Profile: Hispanic/Latinos</vt:lpstr>
      <vt:lpstr>Patient Profile: African Americans</vt:lpstr>
      <vt:lpstr>Patient Profile: Younger Cohort (Age 18-39)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Survivorship Study</dc:title>
  <dc:creator>Liana Gainsboro</dc:creator>
  <cp:lastModifiedBy>Shelley Fuld-Nasso</cp:lastModifiedBy>
  <cp:revision>126</cp:revision>
  <cp:lastPrinted>2021-06-17T15:11:26Z</cp:lastPrinted>
  <dcterms:created xsi:type="dcterms:W3CDTF">2021-05-20T17:13:21Z</dcterms:created>
  <dcterms:modified xsi:type="dcterms:W3CDTF">2022-04-04T20:12:33Z</dcterms:modified>
</cp:coreProperties>
</file>