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4.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5.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8.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9.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20.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21.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22.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23.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24.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25.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26.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notesSlides/notesSlide27.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notesSlides/notesSlide28.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notesSlides/notesSlide29.xml" ContentType="application/vnd.openxmlformats-officedocument.presentationml.notesSl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notesSlides/notesSlide33.xml" ContentType="application/vnd.openxmlformats-officedocument.presentationml.notesSlid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notesSlides/notesSlide34.xml" ContentType="application/vnd.openxmlformats-officedocument.presentationml.notesSlid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notesSlides/notesSlide35.xml" ContentType="application/vnd.openxmlformats-officedocument.presentationml.notesSlid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notesSlides/notesSlide36.xml" ContentType="application/vnd.openxmlformats-officedocument.presentationml.notesSlid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notesSlides/notesSlide40.xml" ContentType="application/vnd.openxmlformats-officedocument.presentationml.notesSlid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notesSlides/notesSlide41.xml" ContentType="application/vnd.openxmlformats-officedocument.presentationml.notesSlid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notesSlides/notesSlide42.xml" ContentType="application/vnd.openxmlformats-officedocument.presentationml.notesSlid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notesSlides/notesSlide43.xml" ContentType="application/vnd.openxmlformats-officedocument.presentationml.notesSlide+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ppt/charts/chart68.xml" ContentType="application/vnd.openxmlformats-officedocument.drawingml.chart+xml"/>
  <Override PartName="/ppt/charts/style68.xml" ContentType="application/vnd.ms-office.chartstyle+xml"/>
  <Override PartName="/ppt/charts/colors68.xml" ContentType="application/vnd.ms-office.chartcolorstyle+xml"/>
  <Override PartName="/ppt/notesSlides/notesSlide44.xml" ContentType="application/vnd.openxmlformats-officedocument.presentationml.notesSlide+xml"/>
  <Override PartName="/ppt/charts/chart69.xml" ContentType="application/vnd.openxmlformats-officedocument.drawingml.chart+xml"/>
  <Override PartName="/ppt/charts/style69.xml" ContentType="application/vnd.ms-office.chartstyle+xml"/>
  <Override PartName="/ppt/charts/colors69.xml" ContentType="application/vnd.ms-office.chartcolorstyle+xml"/>
  <Override PartName="/ppt/charts/chart70.xml" ContentType="application/vnd.openxmlformats-officedocument.drawingml.chart+xml"/>
  <Override PartName="/ppt/charts/style70.xml" ContentType="application/vnd.ms-office.chartstyle+xml"/>
  <Override PartName="/ppt/charts/colors70.xml" ContentType="application/vnd.ms-office.chartcolorstyle+xml"/>
  <Override PartName="/ppt/charts/chart71.xml" ContentType="application/vnd.openxmlformats-officedocument.drawingml.chart+xml"/>
  <Override PartName="/ppt/charts/style71.xml" ContentType="application/vnd.ms-office.chartstyle+xml"/>
  <Override PartName="/ppt/charts/colors71.xml" ContentType="application/vnd.ms-office.chartcolorstyle+xml"/>
  <Override PartName="/ppt/notesSlides/notesSlide45.xml" ContentType="application/vnd.openxmlformats-officedocument.presentationml.notesSlide+xml"/>
  <Override PartName="/ppt/charts/chart72.xml" ContentType="application/vnd.openxmlformats-officedocument.drawingml.chart+xml"/>
  <Override PartName="/ppt/charts/style72.xml" ContentType="application/vnd.ms-office.chartstyle+xml"/>
  <Override PartName="/ppt/charts/colors72.xml" ContentType="application/vnd.ms-office.chartcolorstyle+xml"/>
  <Override PartName="/ppt/notesSlides/notesSlide46.xml" ContentType="application/vnd.openxmlformats-officedocument.presentationml.notesSlide+xml"/>
  <Override PartName="/ppt/charts/chart73.xml" ContentType="application/vnd.openxmlformats-officedocument.drawingml.chart+xml"/>
  <Override PartName="/ppt/charts/style73.xml" ContentType="application/vnd.ms-office.chartstyle+xml"/>
  <Override PartName="/ppt/charts/colors73.xml" ContentType="application/vnd.ms-office.chartcolorstyle+xml"/>
  <Override PartName="/ppt/notesSlides/notesSlide47.xml" ContentType="application/vnd.openxmlformats-officedocument.presentationml.notesSlide+xml"/>
  <Override PartName="/ppt/charts/chart74.xml" ContentType="application/vnd.openxmlformats-officedocument.drawingml.chart+xml"/>
  <Override PartName="/ppt/charts/style74.xml" ContentType="application/vnd.ms-office.chartstyle+xml"/>
  <Override PartName="/ppt/charts/colors74.xml" ContentType="application/vnd.ms-office.chartcolorstyle+xml"/>
  <Override PartName="/ppt/charts/chart75.xml" ContentType="application/vnd.openxmlformats-officedocument.drawingml.chart+xml"/>
  <Override PartName="/ppt/charts/style75.xml" ContentType="application/vnd.ms-office.chartstyle+xml"/>
  <Override PartName="/ppt/charts/colors75.xml" ContentType="application/vnd.ms-office.chartcolorstyle+xml"/>
  <Override PartName="/ppt/charts/chart76.xml" ContentType="application/vnd.openxmlformats-officedocument.drawingml.chart+xml"/>
  <Override PartName="/ppt/charts/style76.xml" ContentType="application/vnd.ms-office.chartstyle+xml"/>
  <Override PartName="/ppt/charts/colors76.xml" ContentType="application/vnd.ms-office.chartcolorstyle+xml"/>
  <Override PartName="/ppt/notesSlides/notesSlide48.xml" ContentType="application/vnd.openxmlformats-officedocument.presentationml.notesSlide+xml"/>
  <Override PartName="/ppt/charts/chart77.xml" ContentType="application/vnd.openxmlformats-officedocument.drawingml.chart+xml"/>
  <Override PartName="/ppt/charts/style77.xml" ContentType="application/vnd.ms-office.chartstyle+xml"/>
  <Override PartName="/ppt/charts/colors77.xml" ContentType="application/vnd.ms-office.chartcolorstyle+xml"/>
  <Override PartName="/ppt/notesSlides/notesSlide4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6" r:id="rId2"/>
    <p:sldId id="258" r:id="rId3"/>
    <p:sldId id="261" r:id="rId4"/>
    <p:sldId id="262" r:id="rId5"/>
    <p:sldId id="263" r:id="rId6"/>
    <p:sldId id="264" r:id="rId7"/>
    <p:sldId id="265" r:id="rId8"/>
    <p:sldId id="266" r:id="rId9"/>
    <p:sldId id="267" r:id="rId10"/>
    <p:sldId id="268" r:id="rId11"/>
    <p:sldId id="259" r:id="rId12"/>
    <p:sldId id="269" r:id="rId13"/>
    <p:sldId id="270" r:id="rId14"/>
    <p:sldId id="271" r:id="rId15"/>
    <p:sldId id="273" r:id="rId16"/>
    <p:sldId id="274" r:id="rId17"/>
    <p:sldId id="275" r:id="rId18"/>
    <p:sldId id="276" r:id="rId19"/>
    <p:sldId id="277" r:id="rId20"/>
    <p:sldId id="278" r:id="rId21"/>
    <p:sldId id="280" r:id="rId22"/>
    <p:sldId id="283" r:id="rId23"/>
    <p:sldId id="285" r:id="rId24"/>
    <p:sldId id="286" r:id="rId25"/>
    <p:sldId id="287" r:id="rId26"/>
    <p:sldId id="289" r:id="rId27"/>
    <p:sldId id="288" r:id="rId28"/>
    <p:sldId id="290"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4" r:id="rId42"/>
    <p:sldId id="303" r:id="rId43"/>
    <p:sldId id="305" r:id="rId44"/>
    <p:sldId id="306" r:id="rId45"/>
    <p:sldId id="307" r:id="rId46"/>
    <p:sldId id="308" r:id="rId47"/>
    <p:sldId id="324" r:id="rId48"/>
    <p:sldId id="323"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DA0D0C8-7C5B-93B4-97DF-6F15EC6024DF}" name="Pam Loeb" initials="PL" userId="S::loeb@edgeresearch.com::541211b7-8ebf-4d66-b0fd-6605a1d49c9c" providerId="AD"/>
  <p188:author id="{95E432FA-1EB9-E768-A85E-038C850C1CC3}" name="Mariel Molina" initials="MM" userId="S::molina@edgeresearch.com::f00f7984-3699-428b-9826-35a5bdaaeff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34"/>
    <a:srgbClr val="174781"/>
    <a:srgbClr val="0067B1"/>
    <a:srgbClr val="00DDCB"/>
    <a:srgbClr val="EE7E5E"/>
    <a:srgbClr val="F2F2F2"/>
    <a:srgbClr val="1AAFA2"/>
    <a:srgbClr val="D1EFEC"/>
    <a:srgbClr val="FCE5DF"/>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2" autoAdjust="0"/>
    <p:restoredTop sz="79048" autoAdjust="0"/>
  </p:normalViewPr>
  <p:slideViewPr>
    <p:cSldViewPr snapToGrid="0">
      <p:cViewPr varScale="1">
        <p:scale>
          <a:sx n="53" d="100"/>
          <a:sy n="53" d="100"/>
        </p:scale>
        <p:origin x="13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67.xml"/><Relationship Id="rId1" Type="http://schemas.microsoft.com/office/2011/relationships/chartStyle" Target="style67.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68.xml"/><Relationship Id="rId1" Type="http://schemas.microsoft.com/office/2011/relationships/chartStyle" Target="style68.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69.xml"/><Relationship Id="rId1" Type="http://schemas.microsoft.com/office/2011/relationships/chartStyle" Target="style6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70.xml"/><Relationship Id="rId1" Type="http://schemas.microsoft.com/office/2011/relationships/chartStyle" Target="style70.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71.xml"/><Relationship Id="rId1" Type="http://schemas.microsoft.com/office/2011/relationships/chartStyle" Target="style71.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72.xml"/><Relationship Id="rId1" Type="http://schemas.microsoft.com/office/2011/relationships/chartStyle" Target="style72.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73.xml"/><Relationship Id="rId1" Type="http://schemas.microsoft.com/office/2011/relationships/chartStyle" Target="style73.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74.xml"/><Relationship Id="rId1" Type="http://schemas.microsoft.com/office/2011/relationships/chartStyle" Target="style74.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75.xml"/><Relationship Id="rId1" Type="http://schemas.microsoft.com/office/2011/relationships/chartStyle" Target="style75.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76.xml"/><Relationship Id="rId1" Type="http://schemas.microsoft.com/office/2011/relationships/chartStyle" Target="style76.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77.xml"/><Relationship Id="rId1" Type="http://schemas.microsoft.com/office/2011/relationships/chartStyle" Target="style7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10" baseline="0">
                <a:solidFill>
                  <a:schemeClr val="tx1"/>
                </a:solidFill>
                <a:latin typeface="+mn-lt"/>
                <a:ea typeface="+mn-ea"/>
                <a:cs typeface="+mn-cs"/>
              </a:defRPr>
            </a:pPr>
            <a:endParaRPr lang="en-US"/>
          </a:p>
        </c:rich>
      </c:tx>
      <c:overlay val="0"/>
      <c:spPr>
        <a:noFill/>
        <a:ln>
          <a:noFill/>
        </a:ln>
        <a:effectLst/>
      </c:spPr>
      <c:txPr>
        <a:bodyPr rot="0" spcFirstLastPara="1" vertOverflow="ellipsis" vert="horz" wrap="square" anchor="ctr" anchorCtr="1"/>
        <a:lstStyle/>
        <a:p>
          <a:pPr>
            <a:defRPr sz="1440" b="0" i="0" u="none" strike="noStrike" kern="1200" spc="10" baseline="0">
              <a:solidFill>
                <a:schemeClr val="tx1"/>
              </a:solidFill>
              <a:latin typeface="+mn-lt"/>
              <a:ea typeface="+mn-ea"/>
              <a:cs typeface="+mn-cs"/>
            </a:defRPr>
          </a:pPr>
          <a:endParaRPr lang="en-US"/>
        </a:p>
      </c:txPr>
    </c:title>
    <c:autoTitleDeleted val="0"/>
    <c:plotArea>
      <c:layout>
        <c:manualLayout>
          <c:layoutTarget val="inner"/>
          <c:xMode val="edge"/>
          <c:yMode val="edge"/>
          <c:x val="0.36124831865599866"/>
          <c:y val="0.11045050819238819"/>
          <c:w val="0.60278685125139675"/>
          <c:h val="0.8563131552845894"/>
        </c:manualLayout>
      </c:layout>
      <c:barChart>
        <c:barDir val="bar"/>
        <c:grouping val="stacked"/>
        <c:varyColors val="0"/>
        <c:ser>
          <c:idx val="0"/>
          <c:order val="0"/>
          <c:tx>
            <c:strRef>
              <c:f>Sheet1!$B$1</c:f>
              <c:strCache>
                <c:ptCount val="1"/>
                <c:pt idx="0">
                  <c:v>Very satisfied</c:v>
                </c:pt>
              </c:strCache>
            </c:strRef>
          </c:tx>
          <c:spPr>
            <a:solidFill>
              <a:srgbClr val="1AAFA2"/>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spc="1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Screening and risk assessment </c:v>
                </c:pt>
                <c:pt idx="1">
                  <c:v>Cancer diagnosis </c:v>
                </c:pt>
                <c:pt idx="2">
                  <c:v>Treatment decision making and selection </c:v>
                </c:pt>
                <c:pt idx="3">
                  <c:v>Treatment and care </c:v>
                </c:pt>
                <c:pt idx="4">
                  <c:v>Coordination of care </c:v>
                </c:pt>
                <c:pt idx="5">
                  <c:v>Post-treatment care </c:v>
                </c:pt>
              </c:strCache>
            </c:strRef>
          </c:cat>
          <c:val>
            <c:numRef>
              <c:f>Sheet1!$B$2:$B$7</c:f>
              <c:numCache>
                <c:formatCode>0%</c:formatCode>
                <c:ptCount val="6"/>
                <c:pt idx="0">
                  <c:v>0.627919</c:v>
                </c:pt>
                <c:pt idx="1">
                  <c:v>0.68325000000000002</c:v>
                </c:pt>
                <c:pt idx="2">
                  <c:v>0.68771300000000002</c:v>
                </c:pt>
                <c:pt idx="3">
                  <c:v>0.73303200000000002</c:v>
                </c:pt>
                <c:pt idx="4">
                  <c:v>0.68217299999999992</c:v>
                </c:pt>
                <c:pt idx="5">
                  <c:v>0.625359</c:v>
                </c:pt>
              </c:numCache>
            </c:numRef>
          </c:val>
          <c:extLst>
            <c:ext xmlns:c16="http://schemas.microsoft.com/office/drawing/2014/chart" uri="{C3380CC4-5D6E-409C-BE32-E72D297353CC}">
              <c16:uniqueId val="{00000000-0FAB-0E43-BEC0-CBA3939BB6F8}"/>
            </c:ext>
          </c:extLst>
        </c:ser>
        <c:ser>
          <c:idx val="1"/>
          <c:order val="1"/>
          <c:tx>
            <c:strRef>
              <c:f>Sheet1!$C$1</c:f>
              <c:strCache>
                <c:ptCount val="1"/>
                <c:pt idx="0">
                  <c:v>Somewhat</c:v>
                </c:pt>
              </c:strCache>
            </c:strRef>
          </c:tx>
          <c:spPr>
            <a:solidFill>
              <a:srgbClr val="29B9EB"/>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spc="1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Screening and risk assessment </c:v>
                </c:pt>
                <c:pt idx="1">
                  <c:v>Cancer diagnosis </c:v>
                </c:pt>
                <c:pt idx="2">
                  <c:v>Treatment decision making and selection </c:v>
                </c:pt>
                <c:pt idx="3">
                  <c:v>Treatment and care </c:v>
                </c:pt>
                <c:pt idx="4">
                  <c:v>Coordination of care </c:v>
                </c:pt>
                <c:pt idx="5">
                  <c:v>Post-treatment care </c:v>
                </c:pt>
              </c:strCache>
            </c:strRef>
          </c:cat>
          <c:val>
            <c:numRef>
              <c:f>Sheet1!$C$2:$C$7</c:f>
              <c:numCache>
                <c:formatCode>0%</c:formatCode>
                <c:ptCount val="6"/>
                <c:pt idx="0">
                  <c:v>0.25</c:v>
                </c:pt>
                <c:pt idx="1">
                  <c:v>0.2</c:v>
                </c:pt>
                <c:pt idx="2">
                  <c:v>0.23</c:v>
                </c:pt>
                <c:pt idx="3">
                  <c:v>0.2</c:v>
                </c:pt>
                <c:pt idx="4">
                  <c:v>0.23</c:v>
                </c:pt>
                <c:pt idx="5">
                  <c:v>0.24</c:v>
                </c:pt>
              </c:numCache>
            </c:numRef>
          </c:val>
          <c:extLst>
            <c:ext xmlns:c16="http://schemas.microsoft.com/office/drawing/2014/chart" uri="{C3380CC4-5D6E-409C-BE32-E72D297353CC}">
              <c16:uniqueId val="{00000001-0FAB-0E43-BEC0-CBA3939BB6F8}"/>
            </c:ext>
          </c:extLst>
        </c:ser>
        <c:ser>
          <c:idx val="2"/>
          <c:order val="2"/>
          <c:tx>
            <c:strRef>
              <c:f>Sheet1!$D$1</c:f>
              <c:strCache>
                <c:ptCount val="1"/>
                <c:pt idx="0">
                  <c:v>Neutral/Not</c:v>
                </c:pt>
              </c:strCache>
            </c:strRef>
          </c:tx>
          <c:spPr>
            <a:solidFill>
              <a:srgbClr val="EE7E5E"/>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spc="1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Screening and risk assessment </c:v>
                </c:pt>
                <c:pt idx="1">
                  <c:v>Cancer diagnosis </c:v>
                </c:pt>
                <c:pt idx="2">
                  <c:v>Treatment decision making and selection </c:v>
                </c:pt>
                <c:pt idx="3">
                  <c:v>Treatment and care </c:v>
                </c:pt>
                <c:pt idx="4">
                  <c:v>Coordination of care </c:v>
                </c:pt>
                <c:pt idx="5">
                  <c:v>Post-treatment care </c:v>
                </c:pt>
              </c:strCache>
            </c:strRef>
          </c:cat>
          <c:val>
            <c:numRef>
              <c:f>Sheet1!$D$2:$D$7</c:f>
              <c:numCache>
                <c:formatCode>0%</c:formatCode>
                <c:ptCount val="6"/>
                <c:pt idx="0">
                  <c:v>0.1</c:v>
                </c:pt>
                <c:pt idx="1">
                  <c:v>0.11</c:v>
                </c:pt>
                <c:pt idx="2">
                  <c:v>0.08</c:v>
                </c:pt>
                <c:pt idx="3">
                  <c:v>7.0000000000000007E-2</c:v>
                </c:pt>
                <c:pt idx="4">
                  <c:v>0.08</c:v>
                </c:pt>
                <c:pt idx="5">
                  <c:v>0.09</c:v>
                </c:pt>
              </c:numCache>
            </c:numRef>
          </c:val>
          <c:extLst>
            <c:ext xmlns:c16="http://schemas.microsoft.com/office/drawing/2014/chart" uri="{C3380CC4-5D6E-409C-BE32-E72D297353CC}">
              <c16:uniqueId val="{00000002-0FAB-0E43-BEC0-CBA3939BB6F8}"/>
            </c:ext>
          </c:extLst>
        </c:ser>
        <c:ser>
          <c:idx val="3"/>
          <c:order val="3"/>
          <c:tx>
            <c:strRef>
              <c:f>Sheet1!$E$1</c:f>
              <c:strCache>
                <c:ptCount val="1"/>
                <c:pt idx="0">
                  <c:v>DK/NA</c:v>
                </c:pt>
              </c:strCache>
            </c:strRef>
          </c:tx>
          <c:spPr>
            <a:solidFill>
              <a:schemeClr val="bg1">
                <a:lumMod val="65000"/>
              </a:schemeClr>
            </a:solidFill>
            <a:ln>
              <a:noFill/>
            </a:ln>
            <a:effectLst/>
          </c:spPr>
          <c:invertIfNegative val="0"/>
          <c:dLbls>
            <c:dLbl>
              <c:idx val="0"/>
              <c:layout>
                <c:manualLayout>
                  <c:x val="2.1225990222515985E-2"/>
                  <c:y val="4.758244312530051E-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FAB-0E43-BEC0-CBA3939BB6F8}"/>
                </c:ext>
              </c:extLst>
            </c:dLbl>
            <c:dLbl>
              <c:idx val="1"/>
              <c:layout>
                <c:manualLayout>
                  <c:x val="1.6308921097870188E-2"/>
                  <c:y val="4.758244312530051E-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FAB-0E43-BEC0-CBA3939BB6F8}"/>
                </c:ext>
              </c:extLst>
            </c:dLbl>
            <c:dLbl>
              <c:idx val="2"/>
              <c:delete val="1"/>
              <c:extLst>
                <c:ext xmlns:c15="http://schemas.microsoft.com/office/drawing/2012/chart" uri="{CE6537A1-D6FC-4f65-9D91-7224C49458BB}"/>
                <c:ext xmlns:c16="http://schemas.microsoft.com/office/drawing/2014/chart" uri="{C3380CC4-5D6E-409C-BE32-E72D297353CC}">
                  <c16:uniqueId val="{00000004-0FAB-0E43-BEC0-CBA3939BB6F8}"/>
                </c:ext>
              </c:extLst>
            </c:dLbl>
            <c:dLbl>
              <c:idx val="4"/>
              <c:layout>
                <c:manualLayout>
                  <c:x val="1.7426823928452739E-2"/>
                  <c:y val="1.1895610781325129E-6"/>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FAB-0E43-BEC0-CBA3939BB6F8}"/>
                </c:ext>
              </c:extLst>
            </c:dLbl>
            <c:dLbl>
              <c:idx val="5"/>
              <c:layout>
                <c:manualLayout>
                  <c:x val="2.9855670561182407E-2"/>
                  <c:y val="7.1373664687950765E-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FAB-0E43-BEC0-CBA3939BB6F8}"/>
                </c:ext>
              </c:extLst>
            </c:dLbl>
            <c:spPr>
              <a:noFill/>
              <a:ln>
                <a:noFill/>
              </a:ln>
              <a:effectLst/>
            </c:spPr>
            <c:txPr>
              <a:bodyPr rot="0" spcFirstLastPara="1" vertOverflow="ellipsis" vert="horz" wrap="square" anchor="ctr" anchorCtr="1"/>
              <a:lstStyle/>
              <a:p>
                <a:pPr>
                  <a:defRPr sz="1400" b="1" i="0" u="none" strike="noStrike" kern="1200" spc="1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Screening and risk assessment </c:v>
                </c:pt>
                <c:pt idx="1">
                  <c:v>Cancer diagnosis </c:v>
                </c:pt>
                <c:pt idx="2">
                  <c:v>Treatment decision making and selection </c:v>
                </c:pt>
                <c:pt idx="3">
                  <c:v>Treatment and care </c:v>
                </c:pt>
                <c:pt idx="4">
                  <c:v>Coordination of care </c:v>
                </c:pt>
                <c:pt idx="5">
                  <c:v>Post-treatment care </c:v>
                </c:pt>
              </c:strCache>
            </c:strRef>
          </c:cat>
          <c:val>
            <c:numRef>
              <c:f>Sheet1!$E$2:$E$7</c:f>
              <c:numCache>
                <c:formatCode>0%</c:formatCode>
                <c:ptCount val="6"/>
                <c:pt idx="0">
                  <c:v>0.02</c:v>
                </c:pt>
                <c:pt idx="1">
                  <c:v>0.01</c:v>
                </c:pt>
                <c:pt idx="2">
                  <c:v>0</c:v>
                </c:pt>
                <c:pt idx="3">
                  <c:v>0</c:v>
                </c:pt>
                <c:pt idx="4">
                  <c:v>0.01</c:v>
                </c:pt>
                <c:pt idx="5">
                  <c:v>0.04</c:v>
                </c:pt>
              </c:numCache>
            </c:numRef>
          </c:val>
          <c:extLst>
            <c:ext xmlns:c16="http://schemas.microsoft.com/office/drawing/2014/chart" uri="{C3380CC4-5D6E-409C-BE32-E72D297353CC}">
              <c16:uniqueId val="{00000006-0FAB-0E43-BEC0-CBA3939BB6F8}"/>
            </c:ext>
          </c:extLst>
        </c:ser>
        <c:dLbls>
          <c:dLblPos val="ctr"/>
          <c:showLegendKey val="0"/>
          <c:showVal val="1"/>
          <c:showCatName val="0"/>
          <c:showSerName val="0"/>
          <c:showPercent val="0"/>
          <c:showBubbleSize val="0"/>
        </c:dLbls>
        <c:gapWidth val="29"/>
        <c:overlap val="100"/>
        <c:axId val="534396896"/>
        <c:axId val="534384416"/>
      </c:barChart>
      <c:catAx>
        <c:axId val="53439689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spc="10" baseline="0">
                <a:solidFill>
                  <a:schemeClr val="tx1"/>
                </a:solidFill>
                <a:latin typeface="+mn-lt"/>
                <a:ea typeface="+mn-ea"/>
                <a:cs typeface="+mn-cs"/>
              </a:defRPr>
            </a:pPr>
            <a:endParaRPr lang="en-US"/>
          </a:p>
        </c:txPr>
        <c:crossAx val="534384416"/>
        <c:crosses val="autoZero"/>
        <c:auto val="1"/>
        <c:lblAlgn val="ctr"/>
        <c:lblOffset val="100"/>
        <c:noMultiLvlLbl val="0"/>
      </c:catAx>
      <c:valAx>
        <c:axId val="534384416"/>
        <c:scaling>
          <c:orientation val="minMax"/>
          <c:max val="1"/>
        </c:scaling>
        <c:delete val="1"/>
        <c:axPos val="t"/>
        <c:numFmt formatCode="0%" sourceLinked="1"/>
        <c:majorTickMark val="none"/>
        <c:minorTickMark val="none"/>
        <c:tickLblPos val="nextTo"/>
        <c:crossAx val="534396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spc="10" baseline="0">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1AAFA2"/>
              </a:solidFill>
              <a:ln w="38100">
                <a:solidFill>
                  <a:srgbClr val="1AAFA2"/>
                </a:solidFill>
              </a:ln>
              <a:effectLst/>
            </c:spPr>
            <c:extLst>
              <c:ext xmlns:c16="http://schemas.microsoft.com/office/drawing/2014/chart" uri="{C3380CC4-5D6E-409C-BE32-E72D297353CC}">
                <c16:uniqueId val="{00000001-7379-CD40-9682-1C1EE4F16A09}"/>
              </c:ext>
            </c:extLst>
          </c:dPt>
          <c:dPt>
            <c:idx val="1"/>
            <c:bubble3D val="0"/>
            <c:spPr>
              <a:solidFill>
                <a:schemeClr val="bg1">
                  <a:lumMod val="85000"/>
                </a:schemeClr>
              </a:solidFill>
              <a:ln w="19050">
                <a:solidFill>
                  <a:schemeClr val="bg1">
                    <a:lumMod val="95000"/>
                  </a:schemeClr>
                </a:solidFill>
              </a:ln>
              <a:effectLst/>
            </c:spPr>
            <c:extLst>
              <c:ext xmlns:c16="http://schemas.microsoft.com/office/drawing/2014/chart" uri="{C3380CC4-5D6E-409C-BE32-E72D297353CC}">
                <c16:uniqueId val="{00000003-7379-CD40-9682-1C1EE4F16A09}"/>
              </c:ext>
            </c:extLst>
          </c:dPt>
          <c:cat>
            <c:strRef>
              <c:f>Sheet1!$A$2:$A$3</c:f>
              <c:strCache>
                <c:ptCount val="1"/>
                <c:pt idx="0">
                  <c:v>describes perfectly</c:v>
                </c:pt>
              </c:strCache>
            </c:strRef>
          </c:cat>
          <c:val>
            <c:numRef>
              <c:f>Sheet1!$B$2:$B$3</c:f>
              <c:numCache>
                <c:formatCode>General</c:formatCode>
                <c:ptCount val="2"/>
                <c:pt idx="0">
                  <c:v>56</c:v>
                </c:pt>
                <c:pt idx="1">
                  <c:v>44</c:v>
                </c:pt>
              </c:numCache>
            </c:numRef>
          </c:val>
          <c:extLst>
            <c:ext xmlns:c16="http://schemas.microsoft.com/office/drawing/2014/chart" uri="{C3380CC4-5D6E-409C-BE32-E72D297353CC}">
              <c16:uniqueId val="{00000004-7379-CD40-9682-1C1EE4F16A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EE7E5E"/>
              </a:solidFill>
              <a:ln w="38100">
                <a:solidFill>
                  <a:srgbClr val="EE7E5E"/>
                </a:solidFill>
              </a:ln>
              <a:effectLst/>
            </c:spPr>
            <c:extLst>
              <c:ext xmlns:c16="http://schemas.microsoft.com/office/drawing/2014/chart" uri="{C3380CC4-5D6E-409C-BE32-E72D297353CC}">
                <c16:uniqueId val="{00000001-7379-CD40-9682-1C1EE4F16A09}"/>
              </c:ext>
            </c:extLst>
          </c:dPt>
          <c:dPt>
            <c:idx val="1"/>
            <c:bubble3D val="0"/>
            <c:spPr>
              <a:solidFill>
                <a:schemeClr val="bg1">
                  <a:lumMod val="85000"/>
                </a:schemeClr>
              </a:solidFill>
              <a:ln w="19050">
                <a:solidFill>
                  <a:schemeClr val="bg1">
                    <a:lumMod val="95000"/>
                  </a:schemeClr>
                </a:solidFill>
              </a:ln>
              <a:effectLst/>
            </c:spPr>
            <c:extLst>
              <c:ext xmlns:c16="http://schemas.microsoft.com/office/drawing/2014/chart" uri="{C3380CC4-5D6E-409C-BE32-E72D297353CC}">
                <c16:uniqueId val="{00000003-7379-CD40-9682-1C1EE4F16A09}"/>
              </c:ext>
            </c:extLst>
          </c:dPt>
          <c:cat>
            <c:strRef>
              <c:f>Sheet1!$A$2:$A$3</c:f>
              <c:strCache>
                <c:ptCount val="2"/>
                <c:pt idx="0">
                  <c:v>describes perfectly</c:v>
                </c:pt>
                <c:pt idx="1">
                  <c:v>2nd Qtr</c:v>
                </c:pt>
              </c:strCache>
            </c:strRef>
          </c:cat>
          <c:val>
            <c:numRef>
              <c:f>Sheet1!$B$2:$B$3</c:f>
              <c:numCache>
                <c:formatCode>General</c:formatCode>
                <c:ptCount val="2"/>
                <c:pt idx="0">
                  <c:v>12</c:v>
                </c:pt>
                <c:pt idx="1">
                  <c:v>88</c:v>
                </c:pt>
              </c:numCache>
            </c:numRef>
          </c:val>
          <c:extLst>
            <c:ext xmlns:c16="http://schemas.microsoft.com/office/drawing/2014/chart" uri="{C3380CC4-5D6E-409C-BE32-E72D297353CC}">
              <c16:uniqueId val="{00000004-7379-CD40-9682-1C1EE4F16A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1260673435896272"/>
          <c:y val="2.578124841404722E-2"/>
          <c:w val="0.57494192513701248"/>
          <c:h val="0.94843750317190556"/>
        </c:manualLayout>
      </c:layout>
      <c:barChart>
        <c:barDir val="bar"/>
        <c:grouping val="cluster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0"/>
          <c:dPt>
            <c:idx val="0"/>
            <c:invertIfNegative val="0"/>
            <c:bubble3D val="0"/>
            <c:spPr>
              <a:solidFill>
                <a:schemeClr val="accent1">
                  <a:lumMod val="20000"/>
                  <a:lumOff val="80000"/>
                </a:schemeClr>
              </a:solidFill>
              <a:ln w="19050">
                <a:noFill/>
              </a:ln>
              <a:effectLst/>
            </c:spPr>
            <c:extLst>
              <c:ext xmlns:c16="http://schemas.microsoft.com/office/drawing/2014/chart" uri="{C3380CC4-5D6E-409C-BE32-E72D297353CC}">
                <c16:uniqueId val="{00000001-91B6-2B46-BCA8-BA59B5725D1F}"/>
              </c:ext>
            </c:extLst>
          </c:dPt>
          <c:dLbls>
            <c:spPr>
              <a:noFill/>
              <a:ln>
                <a:noFill/>
              </a:ln>
              <a:effectLst/>
            </c:spPr>
            <c:txPr>
              <a:bodyPr rot="0" spcFirstLastPara="1" vertOverflow="ellipsis" vert="horz" wrap="square" lIns="38100" tIns="19050" rIns="38100" bIns="19050" anchor="ctr" anchorCtr="1">
                <a:spAutoFit/>
              </a:bodyPr>
              <a:lstStyle/>
              <a:p>
                <a:pPr>
                  <a:defRPr sz="125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1"/>
                <c:pt idx="0">
                  <c:v>Patient education materials given to you by doctor, hospital, or treatment center</c:v>
                </c:pt>
                <c:pt idx="1">
                  <c:v>Healthcare websites like WebMD</c:v>
                </c:pt>
                <c:pt idx="2">
                  <c:v>Google or another search engine</c:v>
                </c:pt>
                <c:pt idx="3">
                  <c:v>News stories on TV, radio, newspaper</c:v>
                </c:pt>
                <c:pt idx="4">
                  <c:v>Support groups/other patients</c:v>
                </c:pt>
                <c:pt idx="5">
                  <c:v>Medical newsletters</c:v>
                </c:pt>
                <c:pt idx="6">
                  <c:v>Online medical videos on YouTube, Vimeo, etc.</c:v>
                </c:pt>
                <c:pt idx="7">
                  <c:v>Social media (Facebook, Instagram, Twitter, etc.)</c:v>
                </c:pt>
                <c:pt idx="8">
                  <c:v>Medical/scientific journals</c:v>
                </c:pt>
                <c:pt idx="9">
                  <c:v>Patient advocacy organizations</c:v>
                </c:pt>
                <c:pt idx="10">
                  <c:v>None of the above</c:v>
                </c:pt>
              </c:strCache>
            </c:strRef>
          </c:cat>
          <c:val>
            <c:numRef>
              <c:f>Sheet1!$B$2:$B$15</c:f>
              <c:numCache>
                <c:formatCode>0%</c:formatCode>
                <c:ptCount val="11"/>
                <c:pt idx="0">
                  <c:v>0.35891699999999999</c:v>
                </c:pt>
                <c:pt idx="1">
                  <c:v>0.35072699999999996</c:v>
                </c:pt>
                <c:pt idx="2">
                  <c:v>0.33790500000000001</c:v>
                </c:pt>
                <c:pt idx="3">
                  <c:v>0.1802</c:v>
                </c:pt>
                <c:pt idx="4">
                  <c:v>0.15382300000000002</c:v>
                </c:pt>
                <c:pt idx="5">
                  <c:v>0.11594900000000001</c:v>
                </c:pt>
                <c:pt idx="6">
                  <c:v>0.11214499999999999</c:v>
                </c:pt>
                <c:pt idx="7">
                  <c:v>0.11040900000000001</c:v>
                </c:pt>
                <c:pt idx="8">
                  <c:v>0.10867</c:v>
                </c:pt>
                <c:pt idx="9">
                  <c:v>9.0478000000000003E-2</c:v>
                </c:pt>
                <c:pt idx="10">
                  <c:v>0.3</c:v>
                </c:pt>
              </c:numCache>
            </c:numRef>
          </c:val>
          <c:extLst>
            <c:ext xmlns:c16="http://schemas.microsoft.com/office/drawing/2014/chart" uri="{C3380CC4-5D6E-409C-BE32-E72D297353CC}">
              <c16:uniqueId val="{00000002-91B6-2B46-BCA8-BA59B5725D1F}"/>
            </c:ext>
          </c:extLst>
        </c:ser>
        <c:dLbls>
          <c:showLegendKey val="0"/>
          <c:showVal val="0"/>
          <c:showCatName val="0"/>
          <c:showSerName val="0"/>
          <c:showPercent val="0"/>
          <c:showBubbleSize val="0"/>
        </c:dLbls>
        <c:gapWidth val="49"/>
        <c:axId val="713940640"/>
        <c:axId val="713939328"/>
      </c:barChart>
      <c:catAx>
        <c:axId val="713940640"/>
        <c:scaling>
          <c:orientation val="maxMin"/>
        </c:scaling>
        <c:delete val="1"/>
        <c:axPos val="l"/>
        <c:numFmt formatCode="General" sourceLinked="1"/>
        <c:majorTickMark val="none"/>
        <c:minorTickMark val="none"/>
        <c:tickLblPos val="nextTo"/>
        <c:crossAx val="713939328"/>
        <c:crosses val="autoZero"/>
        <c:auto val="1"/>
        <c:lblAlgn val="ctr"/>
        <c:lblOffset val="100"/>
        <c:noMultiLvlLbl val="0"/>
      </c:catAx>
      <c:valAx>
        <c:axId val="713939328"/>
        <c:scaling>
          <c:orientation val="minMax"/>
          <c:max val="0.5"/>
        </c:scaling>
        <c:delete val="1"/>
        <c:axPos val="t"/>
        <c:numFmt formatCode="0%" sourceLinked="1"/>
        <c:majorTickMark val="out"/>
        <c:minorTickMark val="none"/>
        <c:tickLblPos val="nextTo"/>
        <c:crossAx val="713940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FFD334"/>
              </a:solidFill>
              <a:ln w="57150">
                <a:solidFill>
                  <a:srgbClr val="FFD334"/>
                </a:solidFill>
              </a:ln>
              <a:effectLst/>
            </c:spPr>
            <c:extLst>
              <c:ext xmlns:c16="http://schemas.microsoft.com/office/drawing/2014/chart" uri="{C3380CC4-5D6E-409C-BE32-E72D297353CC}">
                <c16:uniqueId val="{00000001-A5B2-EA4D-A322-38998A074D47}"/>
              </c:ext>
            </c:extLst>
          </c:dPt>
          <c:dPt>
            <c:idx val="1"/>
            <c:bubble3D val="0"/>
            <c:spPr>
              <a:solidFill>
                <a:schemeClr val="bg1">
                  <a:lumMod val="85000"/>
                </a:schemeClr>
              </a:solidFill>
              <a:ln w="19050">
                <a:solidFill>
                  <a:schemeClr val="bg1">
                    <a:lumMod val="95000"/>
                  </a:schemeClr>
                </a:solidFill>
              </a:ln>
              <a:effectLst/>
            </c:spPr>
            <c:extLst>
              <c:ext xmlns:c16="http://schemas.microsoft.com/office/drawing/2014/chart" uri="{C3380CC4-5D6E-409C-BE32-E72D297353CC}">
                <c16:uniqueId val="{00000003-A5B2-EA4D-A322-38998A074D47}"/>
              </c:ext>
            </c:extLst>
          </c:dPt>
          <c:cat>
            <c:strRef>
              <c:f>Sheet1!$A$2:$A$3</c:f>
              <c:strCache>
                <c:ptCount val="1"/>
                <c:pt idx="0">
                  <c:v>NCCS connected</c:v>
                </c:pt>
              </c:strCache>
            </c:strRef>
          </c:cat>
          <c:val>
            <c:numRef>
              <c:f>Sheet1!$B$2:$B$3</c:f>
              <c:numCache>
                <c:formatCode>General</c:formatCode>
                <c:ptCount val="2"/>
                <c:pt idx="0">
                  <c:v>24</c:v>
                </c:pt>
                <c:pt idx="1">
                  <c:v>76</c:v>
                </c:pt>
              </c:numCache>
            </c:numRef>
          </c:val>
          <c:extLst>
            <c:ext xmlns:c16="http://schemas.microsoft.com/office/drawing/2014/chart" uri="{C3380CC4-5D6E-409C-BE32-E72D297353CC}">
              <c16:uniqueId val="{00000004-A5B2-EA4D-A322-38998A074D4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FFD334"/>
              </a:solidFill>
              <a:ln w="57150">
                <a:solidFill>
                  <a:srgbClr val="FFD334"/>
                </a:solidFill>
              </a:ln>
              <a:effectLst/>
            </c:spPr>
            <c:extLst>
              <c:ext xmlns:c16="http://schemas.microsoft.com/office/drawing/2014/chart" uri="{C3380CC4-5D6E-409C-BE32-E72D297353CC}">
                <c16:uniqueId val="{00000001-A5B2-EA4D-A322-38998A074D47}"/>
              </c:ext>
            </c:extLst>
          </c:dPt>
          <c:dPt>
            <c:idx val="1"/>
            <c:bubble3D val="0"/>
            <c:spPr>
              <a:solidFill>
                <a:schemeClr val="bg1">
                  <a:lumMod val="85000"/>
                </a:schemeClr>
              </a:solidFill>
              <a:ln w="19050">
                <a:solidFill>
                  <a:schemeClr val="bg1">
                    <a:lumMod val="95000"/>
                  </a:schemeClr>
                </a:solidFill>
              </a:ln>
              <a:effectLst/>
            </c:spPr>
            <c:extLst>
              <c:ext xmlns:c16="http://schemas.microsoft.com/office/drawing/2014/chart" uri="{C3380CC4-5D6E-409C-BE32-E72D297353CC}">
                <c16:uniqueId val="{00000003-A5B2-EA4D-A322-38998A074D47}"/>
              </c:ext>
            </c:extLst>
          </c:dPt>
          <c:cat>
            <c:strRef>
              <c:f>Sheet1!$A$2:$A$3</c:f>
              <c:strCache>
                <c:ptCount val="2"/>
                <c:pt idx="0">
                  <c:v>NCCS connected</c:v>
                </c:pt>
                <c:pt idx="1">
                  <c:v>2nd Qtr</c:v>
                </c:pt>
              </c:strCache>
            </c:strRef>
          </c:cat>
          <c:val>
            <c:numRef>
              <c:f>Sheet1!$B$2:$B$3</c:f>
              <c:numCache>
                <c:formatCode>General</c:formatCode>
                <c:ptCount val="2"/>
                <c:pt idx="0">
                  <c:v>18</c:v>
                </c:pt>
                <c:pt idx="1">
                  <c:v>82</c:v>
                </c:pt>
              </c:numCache>
            </c:numRef>
          </c:val>
          <c:extLst>
            <c:ext xmlns:c16="http://schemas.microsoft.com/office/drawing/2014/chart" uri="{C3380CC4-5D6E-409C-BE32-E72D297353CC}">
              <c16:uniqueId val="{00000004-A5B2-EA4D-A322-38998A074D4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174781"/>
              </a:solidFill>
              <a:ln w="38100">
                <a:solidFill>
                  <a:srgbClr val="174781"/>
                </a:solidFill>
              </a:ln>
              <a:effectLst/>
            </c:spPr>
            <c:extLst>
              <c:ext xmlns:c16="http://schemas.microsoft.com/office/drawing/2014/chart" uri="{C3380CC4-5D6E-409C-BE32-E72D297353CC}">
                <c16:uniqueId val="{00000001-5DFB-794B-831A-45825C141605}"/>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5DFB-794B-831A-45825C141605}"/>
              </c:ext>
            </c:extLst>
          </c:dPt>
          <c:cat>
            <c:strRef>
              <c:f>Sheet1!$A$2:$A$3</c:f>
              <c:strCache>
                <c:ptCount val="1"/>
                <c:pt idx="0">
                  <c:v>say they could ALWAYS TALK to their HCPs about concerns</c:v>
                </c:pt>
              </c:strCache>
            </c:strRef>
          </c:cat>
          <c:val>
            <c:numRef>
              <c:f>Sheet1!$B$2:$B$3</c:f>
              <c:numCache>
                <c:formatCode>General</c:formatCode>
                <c:ptCount val="2"/>
                <c:pt idx="0">
                  <c:v>68</c:v>
                </c:pt>
                <c:pt idx="1">
                  <c:v>32</c:v>
                </c:pt>
              </c:numCache>
            </c:numRef>
          </c:val>
          <c:extLst>
            <c:ext xmlns:c16="http://schemas.microsoft.com/office/drawing/2014/chart" uri="{C3380CC4-5D6E-409C-BE32-E72D297353CC}">
              <c16:uniqueId val="{00000004-5DFB-794B-831A-45825C14160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174781"/>
              </a:solidFill>
              <a:ln w="38100">
                <a:noFill/>
              </a:ln>
              <a:effectLst/>
            </c:spPr>
            <c:extLst>
              <c:ext xmlns:c16="http://schemas.microsoft.com/office/drawing/2014/chart" uri="{C3380CC4-5D6E-409C-BE32-E72D297353CC}">
                <c16:uniqueId val="{00000001-5DFB-794B-831A-45825C141605}"/>
              </c:ext>
            </c:extLst>
          </c:dPt>
          <c:dPt>
            <c:idx val="1"/>
            <c:bubble3D val="0"/>
            <c:spPr>
              <a:solidFill>
                <a:srgbClr val="29B9EB"/>
              </a:solidFill>
              <a:ln w="19050">
                <a:noFill/>
              </a:ln>
              <a:effectLst/>
            </c:spPr>
            <c:extLst>
              <c:ext xmlns:c16="http://schemas.microsoft.com/office/drawing/2014/chart" uri="{C3380CC4-5D6E-409C-BE32-E72D297353CC}">
                <c16:uniqueId val="{00000003-5DFB-794B-831A-45825C141605}"/>
              </c:ext>
            </c:extLst>
          </c:dPt>
          <c:dPt>
            <c:idx val="2"/>
            <c:bubble3D val="0"/>
            <c:spPr>
              <a:solidFill>
                <a:schemeClr val="accent3"/>
              </a:solidFill>
              <a:ln w="19050">
                <a:noFill/>
              </a:ln>
              <a:effectLst/>
            </c:spPr>
            <c:extLst>
              <c:ext xmlns:c16="http://schemas.microsoft.com/office/drawing/2014/chart" uri="{C3380CC4-5D6E-409C-BE32-E72D297353CC}">
                <c16:uniqueId val="{00000005-7DFF-1A47-B26A-5C2C7732ACC6}"/>
              </c:ext>
            </c:extLst>
          </c:dPt>
          <c:cat>
            <c:strRef>
              <c:f>Sheet1!$A$2:$A$4</c:f>
              <c:strCache>
                <c:ptCount val="3"/>
                <c:pt idx="0">
                  <c:v>very</c:v>
                </c:pt>
                <c:pt idx="1">
                  <c:v>somewhat</c:v>
                </c:pt>
                <c:pt idx="2">
                  <c:v>neutral.not</c:v>
                </c:pt>
              </c:strCache>
            </c:strRef>
          </c:cat>
          <c:val>
            <c:numRef>
              <c:f>Sheet1!$B$2:$B$4</c:f>
              <c:numCache>
                <c:formatCode>0%</c:formatCode>
                <c:ptCount val="3"/>
                <c:pt idx="0">
                  <c:v>0.73</c:v>
                </c:pt>
                <c:pt idx="1">
                  <c:v>0.2</c:v>
                </c:pt>
                <c:pt idx="2">
                  <c:v>7.0000000000000007E-2</c:v>
                </c:pt>
              </c:numCache>
            </c:numRef>
          </c:val>
          <c:extLst>
            <c:ext xmlns:c16="http://schemas.microsoft.com/office/drawing/2014/chart" uri="{C3380CC4-5D6E-409C-BE32-E72D297353CC}">
              <c16:uniqueId val="{00000004-5DFB-794B-831A-45825C141605}"/>
            </c:ext>
          </c:extLst>
        </c:ser>
        <c:dLbls>
          <c:showLegendKey val="0"/>
          <c:showVal val="0"/>
          <c:showCatName val="0"/>
          <c:showSerName val="0"/>
          <c:showPercent val="0"/>
          <c:showBubbleSize val="0"/>
          <c:showLeaderLines val="1"/>
        </c:dLbls>
        <c:firstSliceAng val="0"/>
        <c:holeSize val="6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174781"/>
              </a:solidFill>
              <a:ln w="38100">
                <a:solidFill>
                  <a:srgbClr val="174781"/>
                </a:solidFill>
              </a:ln>
              <a:effectLst/>
            </c:spPr>
            <c:extLst>
              <c:ext xmlns:c16="http://schemas.microsoft.com/office/drawing/2014/chart" uri="{C3380CC4-5D6E-409C-BE32-E72D297353CC}">
                <c16:uniqueId val="{00000001-5DFB-794B-831A-45825C141605}"/>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5DFB-794B-831A-45825C141605}"/>
              </c:ext>
            </c:extLst>
          </c:dPt>
          <c:cat>
            <c:strRef>
              <c:f>Sheet1!$A$2:$A$3</c:f>
              <c:strCache>
                <c:ptCount val="1"/>
                <c:pt idx="0">
                  <c:v>say they ALWAYS felt their HCPs LISTENED TO and RESPECTED their concerns</c:v>
                </c:pt>
              </c:strCache>
            </c:strRef>
          </c:cat>
          <c:val>
            <c:numRef>
              <c:f>Sheet1!$B$2:$B$3</c:f>
              <c:numCache>
                <c:formatCode>General</c:formatCode>
                <c:ptCount val="2"/>
                <c:pt idx="0">
                  <c:v>68</c:v>
                </c:pt>
                <c:pt idx="1">
                  <c:v>32</c:v>
                </c:pt>
              </c:numCache>
            </c:numRef>
          </c:val>
          <c:extLst>
            <c:ext xmlns:c16="http://schemas.microsoft.com/office/drawing/2014/chart" uri="{C3380CC4-5D6E-409C-BE32-E72D297353CC}">
              <c16:uniqueId val="{00000004-5DFB-794B-831A-45825C14160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174781"/>
              </a:solidFill>
              <a:ln w="38100">
                <a:solidFill>
                  <a:srgbClr val="174781"/>
                </a:solidFill>
              </a:ln>
              <a:effectLst/>
            </c:spPr>
            <c:extLst>
              <c:ext xmlns:c16="http://schemas.microsoft.com/office/drawing/2014/chart" uri="{C3380CC4-5D6E-409C-BE32-E72D297353CC}">
                <c16:uniqueId val="{00000001-A77C-E940-A8D1-1EF0B7F6D9B7}"/>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A77C-E940-A8D1-1EF0B7F6D9B7}"/>
              </c:ext>
            </c:extLst>
          </c:dPt>
          <c:cat>
            <c:strRef>
              <c:f>Sheet1!$A$2:$A$3</c:f>
              <c:strCache>
                <c:ptCount val="1"/>
                <c:pt idx="0">
                  <c:v>say they TRUSTED</c:v>
                </c:pt>
              </c:strCache>
            </c:strRef>
          </c:cat>
          <c:val>
            <c:numRef>
              <c:f>Sheet1!$B$2:$B$3</c:f>
              <c:numCache>
                <c:formatCode>General</c:formatCode>
                <c:ptCount val="2"/>
                <c:pt idx="0">
                  <c:v>82</c:v>
                </c:pt>
                <c:pt idx="1">
                  <c:v>18</c:v>
                </c:pt>
              </c:numCache>
            </c:numRef>
          </c:val>
          <c:extLst>
            <c:ext xmlns:c16="http://schemas.microsoft.com/office/drawing/2014/chart" uri="{C3380CC4-5D6E-409C-BE32-E72D297353CC}">
              <c16:uniqueId val="{00000004-A77C-E940-A8D1-1EF0B7F6D9B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3285009289403378E-2"/>
          <c:y val="0.27361345775605866"/>
          <c:w val="0.97342995169082125"/>
          <c:h val="0.57351208269432374"/>
        </c:manualLayout>
      </c:layout>
      <c:barChart>
        <c:barDir val="col"/>
        <c:grouping val="clustered"/>
        <c:varyColors val="0"/>
        <c:ser>
          <c:idx val="0"/>
          <c:order val="0"/>
          <c:tx>
            <c:strRef>
              <c:f>Sheet1!$B$1</c:f>
              <c:strCache>
                <c:ptCount val="1"/>
                <c:pt idx="0">
                  <c:v>Saw</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Oncologist</c:v>
                </c:pt>
                <c:pt idx="1">
                  <c:v>Surgeon</c:v>
                </c:pt>
                <c:pt idx="2">
                  <c:v>Primary care physician</c:v>
                </c:pt>
                <c:pt idx="3">
                  <c:v>Radiation oncologist</c:v>
                </c:pt>
                <c:pt idx="4">
                  <c:v>Nurse/Nurse practitioner </c:v>
                </c:pt>
                <c:pt idx="5">
                  <c:v>Nutritionist/dietician</c:v>
                </c:pt>
                <c:pt idx="6">
                  <c:v>Care coordinator</c:v>
                </c:pt>
                <c:pt idx="7">
                  <c:v>Patient navigator</c:v>
                </c:pt>
                <c:pt idx="8">
                  <c:v>Hematologist</c:v>
                </c:pt>
                <c:pt idx="9">
                  <c:v>Pain specialist</c:v>
                </c:pt>
              </c:strCache>
            </c:strRef>
          </c:cat>
          <c:val>
            <c:numRef>
              <c:f>Sheet1!$B$2:$B$11</c:f>
              <c:numCache>
                <c:formatCode>0%</c:formatCode>
                <c:ptCount val="10"/>
                <c:pt idx="0">
                  <c:v>0.65952600000000006</c:v>
                </c:pt>
                <c:pt idx="1">
                  <c:v>0.62023000000000006</c:v>
                </c:pt>
                <c:pt idx="2">
                  <c:v>0.50884399999999996</c:v>
                </c:pt>
                <c:pt idx="3">
                  <c:v>0.46286900000000003</c:v>
                </c:pt>
                <c:pt idx="4">
                  <c:v>0.344356</c:v>
                </c:pt>
                <c:pt idx="5">
                  <c:v>0.14092099999999999</c:v>
                </c:pt>
                <c:pt idx="6">
                  <c:v>0.127357</c:v>
                </c:pt>
                <c:pt idx="7">
                  <c:v>0.105771</c:v>
                </c:pt>
                <c:pt idx="8">
                  <c:v>0.103294</c:v>
                </c:pt>
                <c:pt idx="9">
                  <c:v>8.948600000000001E-2</c:v>
                </c:pt>
              </c:numCache>
            </c:numRef>
          </c:val>
          <c:extLst>
            <c:ext xmlns:c16="http://schemas.microsoft.com/office/drawing/2014/chart" uri="{C3380CC4-5D6E-409C-BE32-E72D297353CC}">
              <c16:uniqueId val="{00000000-B4DF-8440-BDEE-0A5BCCE0A15C}"/>
            </c:ext>
          </c:extLst>
        </c:ser>
        <c:dLbls>
          <c:showLegendKey val="0"/>
          <c:showVal val="0"/>
          <c:showCatName val="0"/>
          <c:showSerName val="0"/>
          <c:showPercent val="0"/>
          <c:showBubbleSize val="0"/>
        </c:dLbls>
        <c:gapWidth val="73"/>
        <c:overlap val="-27"/>
        <c:axId val="1659500768"/>
        <c:axId val="1659502016"/>
      </c:barChart>
      <c:lineChart>
        <c:grouping val="standard"/>
        <c:varyColors val="0"/>
        <c:ser>
          <c:idx val="1"/>
          <c:order val="1"/>
          <c:tx>
            <c:strRef>
              <c:f>Sheet1!$C$1</c:f>
              <c:strCache>
                <c:ptCount val="1"/>
                <c:pt idx="0">
                  <c:v>Very Helpful (among seen)</c:v>
                </c:pt>
              </c:strCache>
            </c:strRef>
          </c:tx>
          <c:spPr>
            <a:ln w="28575" cap="rnd">
              <a:solidFill>
                <a:schemeClr val="accent1">
                  <a:lumMod val="20000"/>
                  <a:lumOff val="80000"/>
                </a:schemeClr>
              </a:solidFill>
              <a:round/>
            </a:ln>
            <a:effectLst/>
          </c:spPr>
          <c:marker>
            <c:symbol val="circle"/>
            <c:size val="5"/>
            <c:spPr>
              <a:solidFill>
                <a:schemeClr val="accent1">
                  <a:lumMod val="20000"/>
                  <a:lumOff val="80000"/>
                </a:schemeClr>
              </a:solidFill>
              <a:ln w="222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Oncologist</c:v>
                </c:pt>
                <c:pt idx="1">
                  <c:v>Surgeon</c:v>
                </c:pt>
                <c:pt idx="2">
                  <c:v>Primary care physician</c:v>
                </c:pt>
                <c:pt idx="3">
                  <c:v>Radiation oncologist</c:v>
                </c:pt>
                <c:pt idx="4">
                  <c:v>Nurse/Nurse practitioner </c:v>
                </c:pt>
                <c:pt idx="5">
                  <c:v>Nutritionist/dietician</c:v>
                </c:pt>
                <c:pt idx="6">
                  <c:v>Care coordinator</c:v>
                </c:pt>
                <c:pt idx="7">
                  <c:v>Patient navigator</c:v>
                </c:pt>
                <c:pt idx="8">
                  <c:v>Hematologist</c:v>
                </c:pt>
                <c:pt idx="9">
                  <c:v>Pain specialist</c:v>
                </c:pt>
              </c:strCache>
            </c:strRef>
          </c:cat>
          <c:val>
            <c:numRef>
              <c:f>Sheet1!$C$2:$C$11</c:f>
              <c:numCache>
                <c:formatCode>0%</c:formatCode>
                <c:ptCount val="10"/>
                <c:pt idx="0">
                  <c:v>0.87084400000000006</c:v>
                </c:pt>
                <c:pt idx="1">
                  <c:v>0.84786299999999992</c:v>
                </c:pt>
                <c:pt idx="2">
                  <c:v>0.68893000000000004</c:v>
                </c:pt>
                <c:pt idx="3">
                  <c:v>0.79792299999999994</c:v>
                </c:pt>
                <c:pt idx="4">
                  <c:v>0.81891800000000003</c:v>
                </c:pt>
                <c:pt idx="5">
                  <c:v>0.57628500000000005</c:v>
                </c:pt>
                <c:pt idx="6">
                  <c:v>0.62272099999999997</c:v>
                </c:pt>
                <c:pt idx="7">
                  <c:v>0.655972</c:v>
                </c:pt>
                <c:pt idx="8">
                  <c:v>0.730958</c:v>
                </c:pt>
                <c:pt idx="9">
                  <c:v>0.50367700000000004</c:v>
                </c:pt>
              </c:numCache>
            </c:numRef>
          </c:val>
          <c:smooth val="0"/>
          <c:extLst>
            <c:ext xmlns:c16="http://schemas.microsoft.com/office/drawing/2014/chart" uri="{C3380CC4-5D6E-409C-BE32-E72D297353CC}">
              <c16:uniqueId val="{00000005-B4DF-8440-BDEE-0A5BCCE0A15C}"/>
            </c:ext>
          </c:extLst>
        </c:ser>
        <c:dLbls>
          <c:showLegendKey val="0"/>
          <c:showVal val="0"/>
          <c:showCatName val="0"/>
          <c:showSerName val="0"/>
          <c:showPercent val="0"/>
          <c:showBubbleSize val="0"/>
        </c:dLbls>
        <c:marker val="1"/>
        <c:smooth val="0"/>
        <c:axId val="1659500768"/>
        <c:axId val="1659502016"/>
      </c:lineChart>
      <c:catAx>
        <c:axId val="1659500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spc="0" baseline="0">
                <a:solidFill>
                  <a:schemeClr val="tx1"/>
                </a:solidFill>
                <a:latin typeface="+mn-lt"/>
                <a:ea typeface="+mn-ea"/>
                <a:cs typeface="+mn-cs"/>
              </a:defRPr>
            </a:pPr>
            <a:endParaRPr lang="en-US"/>
          </a:p>
        </c:txPr>
        <c:crossAx val="1659502016"/>
        <c:crosses val="autoZero"/>
        <c:auto val="1"/>
        <c:lblAlgn val="ctr"/>
        <c:lblOffset val="100"/>
        <c:noMultiLvlLbl val="0"/>
      </c:catAx>
      <c:valAx>
        <c:axId val="1659502016"/>
        <c:scaling>
          <c:orientation val="minMax"/>
        </c:scaling>
        <c:delete val="1"/>
        <c:axPos val="l"/>
        <c:numFmt formatCode="0%" sourceLinked="1"/>
        <c:majorTickMark val="none"/>
        <c:minorTickMark val="none"/>
        <c:tickLblPos val="nextTo"/>
        <c:crossAx val="1659500768"/>
        <c:crosses val="autoZero"/>
        <c:crossBetween val="between"/>
      </c:valAx>
      <c:spPr>
        <a:noFill/>
        <a:ln>
          <a:noFill/>
        </a:ln>
        <a:effectLst/>
      </c:spPr>
    </c:plotArea>
    <c:legend>
      <c:legendPos val="b"/>
      <c:layout>
        <c:manualLayout>
          <c:xMode val="edge"/>
          <c:yMode val="edge"/>
          <c:x val="0.76947338621831363"/>
          <c:y val="0.14654285045878715"/>
          <c:w val="0.21967131171025542"/>
          <c:h val="5.2919081905851158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1AAFA2"/>
              </a:solidFill>
              <a:ln w="38100">
                <a:solidFill>
                  <a:srgbClr val="1AAFA2"/>
                </a:solidFill>
              </a:ln>
              <a:effectLst/>
            </c:spPr>
            <c:extLst>
              <c:ext xmlns:c16="http://schemas.microsoft.com/office/drawing/2014/chart" uri="{C3380CC4-5D6E-409C-BE32-E72D297353CC}">
                <c16:uniqueId val="{00000003-80D0-4E41-8E2D-3E601600C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1-80D0-4E41-8E2D-3E601600C686}"/>
              </c:ext>
            </c:extLst>
          </c:dPt>
          <c:cat>
            <c:strRef>
              <c:f>Sheet1!$A$2:$A$3</c:f>
              <c:strCache>
                <c:ptCount val="1"/>
                <c:pt idx="0">
                  <c:v>positive experiences</c:v>
                </c:pt>
              </c:strCache>
            </c:strRef>
          </c:cat>
          <c:val>
            <c:numRef>
              <c:f>Sheet1!$B$2:$B$3</c:f>
              <c:numCache>
                <c:formatCode>General</c:formatCode>
                <c:ptCount val="2"/>
                <c:pt idx="0">
                  <c:v>68</c:v>
                </c:pt>
                <c:pt idx="1">
                  <c:v>32</c:v>
                </c:pt>
              </c:numCache>
            </c:numRef>
          </c:val>
          <c:extLst>
            <c:ext xmlns:c16="http://schemas.microsoft.com/office/drawing/2014/chart" uri="{C3380CC4-5D6E-409C-BE32-E72D297353CC}">
              <c16:uniqueId val="{00000000-80D0-4E41-8E2D-3E601600C6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743281661500416E-2"/>
          <c:y val="1.9844587193522226E-2"/>
          <c:w val="0.90251343667699913"/>
          <c:h val="0.57479534292852985"/>
        </c:manualLayout>
      </c:layout>
      <c:barChart>
        <c:barDir val="col"/>
        <c:grouping val="stacked"/>
        <c:varyColors val="0"/>
        <c:ser>
          <c:idx val="0"/>
          <c:order val="0"/>
          <c:tx>
            <c:strRef>
              <c:f>Sheet1!$B$1</c:f>
              <c:strCache>
                <c:ptCount val="1"/>
                <c:pt idx="0">
                  <c:v>Column1</c:v>
                </c:pt>
              </c:strCache>
            </c:strRef>
          </c:tx>
          <c:spPr>
            <a:solidFill>
              <a:srgbClr val="1AAFA2"/>
            </a:solidFill>
            <a:ln>
              <a:noFill/>
            </a:ln>
            <a:effectLst/>
          </c:spPr>
          <c:invertIfNegative val="0"/>
          <c:dPt>
            <c:idx val="0"/>
            <c:invertIfNegative val="0"/>
            <c:bubble3D val="0"/>
            <c:spPr>
              <a:solidFill>
                <a:srgbClr val="1AAFA2"/>
              </a:solidFill>
              <a:ln>
                <a:noFill/>
              </a:ln>
              <a:effectLst/>
            </c:spPr>
            <c:extLst>
              <c:ext xmlns:c16="http://schemas.microsoft.com/office/drawing/2014/chart" uri="{C3380CC4-5D6E-409C-BE32-E72D297353CC}">
                <c16:uniqueId val="{00000001-16E9-6647-9034-BED6C7271CA2}"/>
              </c:ext>
            </c:extLst>
          </c:dPt>
          <c:dPt>
            <c:idx val="1"/>
            <c:invertIfNegative val="0"/>
            <c:bubble3D val="0"/>
            <c:spPr>
              <a:solidFill>
                <a:srgbClr val="29B9EB"/>
              </a:solidFill>
              <a:ln>
                <a:noFill/>
              </a:ln>
              <a:effectLst/>
            </c:spPr>
            <c:extLst>
              <c:ext xmlns:c16="http://schemas.microsoft.com/office/drawing/2014/chart" uri="{C3380CC4-5D6E-409C-BE32-E72D297353CC}">
                <c16:uniqueId val="{00000003-16E9-6647-9034-BED6C7271CA2}"/>
              </c:ext>
            </c:extLst>
          </c:dPt>
          <c:dPt>
            <c:idx val="2"/>
            <c:invertIfNegative val="0"/>
            <c:bubble3D val="0"/>
            <c:spPr>
              <a:solidFill>
                <a:srgbClr val="EE7E5E"/>
              </a:solidFill>
              <a:ln>
                <a:noFill/>
              </a:ln>
              <a:effectLst/>
            </c:spPr>
            <c:extLst>
              <c:ext xmlns:c16="http://schemas.microsoft.com/office/drawing/2014/chart" uri="{C3380CC4-5D6E-409C-BE32-E72D297353CC}">
                <c16:uniqueId val="{00000005-16E9-6647-9034-BED6C7271CA2}"/>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Positive 
experience</c:v>
                </c:pt>
                <c:pt idx="1">
                  <c:v>Mixed 
experience</c:v>
                </c:pt>
                <c:pt idx="2">
                  <c:v>Negative experience</c:v>
                </c:pt>
              </c:strCache>
            </c:strRef>
          </c:cat>
          <c:val>
            <c:numRef>
              <c:f>Sheet1!$B$2:$B$4</c:f>
              <c:numCache>
                <c:formatCode>General</c:formatCode>
                <c:ptCount val="3"/>
                <c:pt idx="0">
                  <c:v>4.93</c:v>
                </c:pt>
                <c:pt idx="1">
                  <c:v>4.24</c:v>
                </c:pt>
                <c:pt idx="2">
                  <c:v>2.87</c:v>
                </c:pt>
              </c:numCache>
            </c:numRef>
          </c:val>
          <c:extLst>
            <c:ext xmlns:c16="http://schemas.microsoft.com/office/drawing/2014/chart" uri="{C3380CC4-5D6E-409C-BE32-E72D297353CC}">
              <c16:uniqueId val="{00000006-16E9-6647-9034-BED6C7271CA2}"/>
            </c:ext>
          </c:extLst>
        </c:ser>
        <c:dLbls>
          <c:showLegendKey val="0"/>
          <c:showVal val="0"/>
          <c:showCatName val="0"/>
          <c:showSerName val="0"/>
          <c:showPercent val="0"/>
          <c:showBubbleSize val="0"/>
        </c:dLbls>
        <c:gapWidth val="55"/>
        <c:overlap val="100"/>
        <c:axId val="1408701215"/>
        <c:axId val="1408706623"/>
      </c:barChart>
      <c:catAx>
        <c:axId val="1408701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408706623"/>
        <c:crosses val="autoZero"/>
        <c:auto val="1"/>
        <c:lblAlgn val="ctr"/>
        <c:lblOffset val="100"/>
        <c:noMultiLvlLbl val="0"/>
      </c:catAx>
      <c:valAx>
        <c:axId val="1408706623"/>
        <c:scaling>
          <c:orientation val="minMax"/>
        </c:scaling>
        <c:delete val="1"/>
        <c:axPos val="l"/>
        <c:numFmt formatCode="General" sourceLinked="1"/>
        <c:majorTickMark val="none"/>
        <c:minorTickMark val="none"/>
        <c:tickLblPos val="nextTo"/>
        <c:crossAx val="1408701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394087687729086"/>
          <c:y val="0"/>
          <c:w val="0.83999540732556177"/>
          <c:h val="1"/>
        </c:manualLayout>
      </c:layout>
      <c:scatterChart>
        <c:scatterStyle val="lineMarker"/>
        <c:varyColors val="0"/>
        <c:ser>
          <c:idx val="0"/>
          <c:order val="0"/>
          <c:tx>
            <c:strRef>
              <c:f>Sheet1!$B$1</c:f>
              <c:strCache>
                <c:ptCount val="1"/>
                <c:pt idx="0">
                  <c:v>Y-Values</c:v>
                </c:pt>
              </c:strCache>
            </c:strRef>
          </c:tx>
          <c:spPr>
            <a:ln w="28575" cap="rnd">
              <a:noFill/>
              <a:round/>
            </a:ln>
            <a:effectLst/>
          </c:spPr>
          <c:marker>
            <c:symbol val="circle"/>
            <c:size val="5"/>
            <c:spPr>
              <a:solidFill>
                <a:schemeClr val="accent1"/>
              </a:solidFill>
              <a:ln w="98425">
                <a:solidFill>
                  <a:schemeClr val="accent1"/>
                </a:solidFill>
              </a:ln>
              <a:effectLst/>
            </c:spPr>
          </c:marker>
          <c:dPt>
            <c:idx val="0"/>
            <c:marker>
              <c:symbol val="circle"/>
              <c:size val="5"/>
              <c:spPr>
                <a:solidFill>
                  <a:srgbClr val="1AAFA2"/>
                </a:solidFill>
                <a:ln w="98425">
                  <a:solidFill>
                    <a:srgbClr val="1AAFA2"/>
                  </a:solidFill>
                </a:ln>
                <a:effectLst/>
              </c:spPr>
            </c:marker>
            <c:bubble3D val="0"/>
            <c:extLst>
              <c:ext xmlns:c16="http://schemas.microsoft.com/office/drawing/2014/chart" uri="{C3380CC4-5D6E-409C-BE32-E72D297353CC}">
                <c16:uniqueId val="{0000000C-73DB-DE41-BC9B-7EA5C8A9548A}"/>
              </c:ext>
            </c:extLst>
          </c:dPt>
          <c:dPt>
            <c:idx val="1"/>
            <c:marker>
              <c:symbol val="circle"/>
              <c:size val="5"/>
              <c:spPr>
                <a:solidFill>
                  <a:srgbClr val="29B9EB"/>
                </a:solidFill>
                <a:ln w="98425">
                  <a:solidFill>
                    <a:srgbClr val="29B9EB"/>
                  </a:solidFill>
                </a:ln>
                <a:effectLst/>
              </c:spPr>
            </c:marker>
            <c:bubble3D val="0"/>
            <c:spPr>
              <a:ln w="28575" cap="rnd">
                <a:noFill/>
                <a:round/>
              </a:ln>
              <a:effectLst/>
            </c:spPr>
            <c:extLst>
              <c:ext xmlns:c16="http://schemas.microsoft.com/office/drawing/2014/chart" uri="{C3380CC4-5D6E-409C-BE32-E72D297353CC}">
                <c16:uniqueId val="{00000001-73DB-DE41-BC9B-7EA5C8A9548A}"/>
              </c:ext>
            </c:extLst>
          </c:dPt>
          <c:dPt>
            <c:idx val="2"/>
            <c:marker>
              <c:symbol val="circle"/>
              <c:size val="5"/>
              <c:spPr>
                <a:solidFill>
                  <a:srgbClr val="EE7E5E"/>
                </a:solidFill>
                <a:ln w="98425">
                  <a:solidFill>
                    <a:srgbClr val="EE7E5E"/>
                  </a:solidFill>
                </a:ln>
                <a:effectLst/>
              </c:spPr>
            </c:marker>
            <c:bubble3D val="0"/>
            <c:extLst>
              <c:ext xmlns:c16="http://schemas.microsoft.com/office/drawing/2014/chart" uri="{C3380CC4-5D6E-409C-BE32-E72D297353CC}">
                <c16:uniqueId val="{00000002-73DB-DE41-BC9B-7EA5C8A9548A}"/>
              </c:ext>
            </c:extLst>
          </c:dPt>
          <c:dPt>
            <c:idx val="3"/>
            <c:marker>
              <c:symbol val="circle"/>
              <c:size val="5"/>
              <c:spPr>
                <a:solidFill>
                  <a:srgbClr val="1AAFA2"/>
                </a:solidFill>
                <a:ln w="98425">
                  <a:solidFill>
                    <a:srgbClr val="1AAFA2"/>
                  </a:solidFill>
                </a:ln>
                <a:effectLst/>
              </c:spPr>
            </c:marker>
            <c:bubble3D val="0"/>
            <c:spPr>
              <a:ln w="28575" cap="rnd">
                <a:noFill/>
                <a:round/>
              </a:ln>
              <a:effectLst/>
            </c:spPr>
            <c:extLst>
              <c:ext xmlns:c16="http://schemas.microsoft.com/office/drawing/2014/chart" uri="{C3380CC4-5D6E-409C-BE32-E72D297353CC}">
                <c16:uniqueId val="{00000004-73DB-DE41-BC9B-7EA5C8A9548A}"/>
              </c:ext>
            </c:extLst>
          </c:dPt>
          <c:dPt>
            <c:idx val="4"/>
            <c:marker>
              <c:symbol val="circle"/>
              <c:size val="5"/>
              <c:spPr>
                <a:solidFill>
                  <a:srgbClr val="29B9EB"/>
                </a:solidFill>
                <a:ln w="98425">
                  <a:solidFill>
                    <a:srgbClr val="29B9EB"/>
                  </a:solidFill>
                </a:ln>
                <a:effectLst/>
              </c:spPr>
            </c:marker>
            <c:bubble3D val="0"/>
            <c:extLst>
              <c:ext xmlns:c16="http://schemas.microsoft.com/office/drawing/2014/chart" uri="{C3380CC4-5D6E-409C-BE32-E72D297353CC}">
                <c16:uniqueId val="{00000005-73DB-DE41-BC9B-7EA5C8A9548A}"/>
              </c:ext>
            </c:extLst>
          </c:dPt>
          <c:dPt>
            <c:idx val="5"/>
            <c:marker>
              <c:symbol val="circle"/>
              <c:size val="5"/>
              <c:spPr>
                <a:solidFill>
                  <a:srgbClr val="EE7E5E"/>
                </a:solidFill>
                <a:ln w="98425">
                  <a:solidFill>
                    <a:srgbClr val="EE7E5E"/>
                  </a:solidFill>
                </a:ln>
                <a:effectLst/>
              </c:spPr>
            </c:marker>
            <c:bubble3D val="0"/>
            <c:spPr>
              <a:ln w="28575" cap="rnd">
                <a:noFill/>
                <a:round/>
              </a:ln>
              <a:effectLst/>
            </c:spPr>
            <c:extLst>
              <c:ext xmlns:c16="http://schemas.microsoft.com/office/drawing/2014/chart" uri="{C3380CC4-5D6E-409C-BE32-E72D297353CC}">
                <c16:uniqueId val="{00000007-73DB-DE41-BC9B-7EA5C8A9548A}"/>
              </c:ext>
            </c:extLst>
          </c:dPt>
          <c:dPt>
            <c:idx val="6"/>
            <c:marker>
              <c:symbol val="circle"/>
              <c:size val="5"/>
              <c:spPr>
                <a:solidFill>
                  <a:srgbClr val="1AAFA2"/>
                </a:solidFill>
                <a:ln w="98425">
                  <a:solidFill>
                    <a:srgbClr val="1AAFA2">
                      <a:alpha val="99000"/>
                    </a:srgbClr>
                  </a:solidFill>
                </a:ln>
                <a:effectLst/>
              </c:spPr>
            </c:marker>
            <c:bubble3D val="0"/>
            <c:extLst>
              <c:ext xmlns:c16="http://schemas.microsoft.com/office/drawing/2014/chart" uri="{C3380CC4-5D6E-409C-BE32-E72D297353CC}">
                <c16:uniqueId val="{0000000D-73DB-DE41-BC9B-7EA5C8A9548A}"/>
              </c:ext>
            </c:extLst>
          </c:dPt>
          <c:dPt>
            <c:idx val="7"/>
            <c:marker>
              <c:symbol val="circle"/>
              <c:size val="5"/>
              <c:spPr>
                <a:solidFill>
                  <a:srgbClr val="29B9EB"/>
                </a:solidFill>
                <a:ln w="98425">
                  <a:solidFill>
                    <a:srgbClr val="29B9EB"/>
                  </a:solidFill>
                </a:ln>
                <a:effectLst/>
              </c:spPr>
            </c:marker>
            <c:bubble3D val="0"/>
            <c:spPr>
              <a:ln w="28575" cap="rnd">
                <a:noFill/>
                <a:round/>
              </a:ln>
              <a:effectLst/>
            </c:spPr>
            <c:extLst>
              <c:ext xmlns:c16="http://schemas.microsoft.com/office/drawing/2014/chart" uri="{C3380CC4-5D6E-409C-BE32-E72D297353CC}">
                <c16:uniqueId val="{00000009-73DB-DE41-BC9B-7EA5C8A9548A}"/>
              </c:ext>
            </c:extLst>
          </c:dPt>
          <c:dPt>
            <c:idx val="8"/>
            <c:marker>
              <c:symbol val="circle"/>
              <c:size val="5"/>
              <c:spPr>
                <a:solidFill>
                  <a:srgbClr val="EE7E5E"/>
                </a:solidFill>
                <a:ln w="98425">
                  <a:solidFill>
                    <a:srgbClr val="EE7E5E"/>
                  </a:solidFill>
                </a:ln>
                <a:effectLst/>
              </c:spPr>
            </c:marker>
            <c:bubble3D val="0"/>
            <c:extLst>
              <c:ext xmlns:c16="http://schemas.microsoft.com/office/drawing/2014/chart" uri="{C3380CC4-5D6E-409C-BE32-E72D297353CC}">
                <c16:uniqueId val="{0000000A-73DB-DE41-BC9B-7EA5C8A9548A}"/>
              </c:ext>
            </c:extLst>
          </c:dPt>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Sheet1!$A$2:$A$10</c:f>
              <c:numCache>
                <c:formatCode>0%</c:formatCode>
                <c:ptCount val="9"/>
                <c:pt idx="0">
                  <c:v>0.95</c:v>
                </c:pt>
                <c:pt idx="1">
                  <c:v>0.56000000000000005</c:v>
                </c:pt>
                <c:pt idx="2">
                  <c:v>0.35</c:v>
                </c:pt>
                <c:pt idx="3">
                  <c:v>0.84</c:v>
                </c:pt>
                <c:pt idx="4">
                  <c:v>0.42</c:v>
                </c:pt>
                <c:pt idx="5">
                  <c:v>0.19</c:v>
                </c:pt>
                <c:pt idx="6">
                  <c:v>0.85</c:v>
                </c:pt>
                <c:pt idx="7">
                  <c:v>0.37</c:v>
                </c:pt>
                <c:pt idx="8">
                  <c:v>0.17</c:v>
                </c:pt>
              </c:numCache>
            </c:numRef>
          </c:xVal>
          <c:yVal>
            <c:numRef>
              <c:f>Sheet1!$B$2:$B$10</c:f>
              <c:numCache>
                <c:formatCode>0</c:formatCode>
                <c:ptCount val="9"/>
                <c:pt idx="0">
                  <c:v>3</c:v>
                </c:pt>
                <c:pt idx="1">
                  <c:v>3</c:v>
                </c:pt>
                <c:pt idx="2">
                  <c:v>3</c:v>
                </c:pt>
                <c:pt idx="3">
                  <c:v>2</c:v>
                </c:pt>
                <c:pt idx="4">
                  <c:v>2</c:v>
                </c:pt>
                <c:pt idx="5">
                  <c:v>2</c:v>
                </c:pt>
                <c:pt idx="6">
                  <c:v>1</c:v>
                </c:pt>
                <c:pt idx="7">
                  <c:v>1</c:v>
                </c:pt>
                <c:pt idx="8">
                  <c:v>1</c:v>
                </c:pt>
              </c:numCache>
            </c:numRef>
          </c:yVal>
          <c:smooth val="0"/>
          <c:extLst>
            <c:ext xmlns:c16="http://schemas.microsoft.com/office/drawing/2014/chart" uri="{C3380CC4-5D6E-409C-BE32-E72D297353CC}">
              <c16:uniqueId val="{0000000B-73DB-DE41-BC9B-7EA5C8A9548A}"/>
            </c:ext>
          </c:extLst>
        </c:ser>
        <c:dLbls>
          <c:showLegendKey val="0"/>
          <c:showVal val="0"/>
          <c:showCatName val="0"/>
          <c:showSerName val="0"/>
          <c:showPercent val="0"/>
          <c:showBubbleSize val="0"/>
        </c:dLbls>
        <c:axId val="907101391"/>
        <c:axId val="907107631"/>
      </c:scatterChart>
      <c:valAx>
        <c:axId val="907101391"/>
        <c:scaling>
          <c:orientation val="minMax"/>
          <c:max val="1"/>
          <c:min val="0"/>
        </c:scaling>
        <c:delete val="1"/>
        <c:axPos val="b"/>
        <c:numFmt formatCode="0%" sourceLinked="1"/>
        <c:majorTickMark val="out"/>
        <c:minorTickMark val="none"/>
        <c:tickLblPos val="nextTo"/>
        <c:crossAx val="907107631"/>
        <c:crosses val="autoZero"/>
        <c:crossBetween val="midCat"/>
        <c:majorUnit val="0.60000000000000009"/>
      </c:valAx>
      <c:valAx>
        <c:axId val="907107631"/>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907101391"/>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 Describes me perfectly</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My health care team is/was critical in helping me through my cancer treatment </c:v>
                </c:pt>
                <c:pt idx="1">
                  <c:v>My friends and family are/were critical in helping me through my cancer treatment </c:v>
                </c:pt>
                <c:pt idx="2">
                  <c:v>My faith is/was critical in helping me through my cancer treatment </c:v>
                </c:pt>
              </c:strCache>
            </c:strRef>
          </c:cat>
          <c:val>
            <c:numRef>
              <c:f>Sheet1!$B$2:$B$4</c:f>
              <c:numCache>
                <c:formatCode>0%</c:formatCode>
                <c:ptCount val="3"/>
                <c:pt idx="0">
                  <c:v>0.67</c:v>
                </c:pt>
                <c:pt idx="1">
                  <c:v>0.54</c:v>
                </c:pt>
                <c:pt idx="2">
                  <c:v>0.42</c:v>
                </c:pt>
              </c:numCache>
            </c:numRef>
          </c:val>
          <c:extLst>
            <c:ext xmlns:c16="http://schemas.microsoft.com/office/drawing/2014/chart" uri="{C3380CC4-5D6E-409C-BE32-E72D297353CC}">
              <c16:uniqueId val="{00000000-678D-474B-B924-F711FA13B0E8}"/>
            </c:ext>
          </c:extLst>
        </c:ser>
        <c:dLbls>
          <c:showLegendKey val="0"/>
          <c:showVal val="1"/>
          <c:showCatName val="0"/>
          <c:showSerName val="0"/>
          <c:showPercent val="0"/>
          <c:showBubbleSize val="0"/>
        </c:dLbls>
        <c:gapWidth val="448"/>
        <c:overlap val="-25"/>
        <c:axId val="883000319"/>
        <c:axId val="883002399"/>
      </c:barChart>
      <c:catAx>
        <c:axId val="883000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83002399"/>
        <c:crosses val="autoZero"/>
        <c:auto val="1"/>
        <c:lblAlgn val="ctr"/>
        <c:lblOffset val="100"/>
        <c:noMultiLvlLbl val="0"/>
      </c:catAx>
      <c:valAx>
        <c:axId val="883002399"/>
        <c:scaling>
          <c:orientation val="minMax"/>
          <c:max val="1"/>
        </c:scaling>
        <c:delete val="1"/>
        <c:axPos val="l"/>
        <c:numFmt formatCode="0%" sourceLinked="1"/>
        <c:majorTickMark val="out"/>
        <c:minorTickMark val="none"/>
        <c:tickLblPos val="nextTo"/>
        <c:crossAx val="883000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613052196319342E-2"/>
          <c:y val="2.9698836366852274E-2"/>
          <c:w val="0.89563779679262723"/>
          <c:h val="0.97030116363314778"/>
        </c:manualLayout>
      </c:layout>
      <c:barChart>
        <c:barDir val="bar"/>
        <c:grouping val="clustered"/>
        <c:varyColors val="0"/>
        <c:ser>
          <c:idx val="0"/>
          <c:order val="0"/>
          <c:tx>
            <c:strRef>
              <c:f>Sheet1!$B$1</c:f>
              <c:strCache>
                <c:ptCount val="1"/>
                <c:pt idx="0">
                  <c:v>National Sample</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Feeling overly tired</c:v>
                </c:pt>
                <c:pt idx="1">
                  <c:v>Depression, anxiety, and/or other mental health issues</c:v>
                </c:pt>
                <c:pt idx="2">
                  <c:v>Loss of appetite and/or taste</c:v>
                </c:pt>
                <c:pt idx="3">
                  <c:v>Nausea/vomiting or diarrhea</c:v>
                </c:pt>
                <c:pt idx="4">
                  <c:v>Insomnia/sleeplessness</c:v>
                </c:pt>
                <c:pt idx="5">
                  <c:v>Weight loss</c:v>
                </c:pt>
                <c:pt idx="6">
                  <c:v>Sexual concerns (e.g., intimacy issues, loss of desire, painful intercourse, vaginal dryness, erectile dysfunction, etc.)</c:v>
                </c:pt>
                <c:pt idx="7">
                  <c:v>Muscle/joint pain</c:v>
                </c:pt>
                <c:pt idx="8">
                  <c:v>Uncertainty around status of your cancer</c:v>
                </c:pt>
                <c:pt idx="9">
                  <c:v>Neuropathy (e.g., weakness, numbness, and pain from nerve damage, usually in the hands and feet)</c:v>
                </c:pt>
                <c:pt idx="10">
                  <c:v>Skin irritation/rash, blisters, sunburns, or other dermatological problems</c:v>
                </c:pt>
                <c:pt idx="11">
                  <c:v>Memory loss, cognitive issues</c:v>
                </c:pt>
                <c:pt idx="12">
                  <c:v>Fever/chills</c:v>
                </c:pt>
                <c:pt idx="13">
                  <c:v>Mouth sores</c:v>
                </c:pt>
                <c:pt idx="14">
                  <c:v>High blood pressure</c:v>
                </c:pt>
              </c:strCache>
            </c:strRef>
          </c:cat>
          <c:val>
            <c:numRef>
              <c:f>Sheet1!$B$2:$B$16</c:f>
              <c:numCache>
                <c:formatCode>0%</c:formatCode>
                <c:ptCount val="15"/>
                <c:pt idx="0">
                  <c:v>0.470636</c:v>
                </c:pt>
                <c:pt idx="1">
                  <c:v>0.31285599999999997</c:v>
                </c:pt>
                <c:pt idx="2">
                  <c:v>0.31119800000000003</c:v>
                </c:pt>
                <c:pt idx="3">
                  <c:v>0.30219200000000002</c:v>
                </c:pt>
                <c:pt idx="4">
                  <c:v>0.253473</c:v>
                </c:pt>
                <c:pt idx="5">
                  <c:v>0.25330999999999998</c:v>
                </c:pt>
                <c:pt idx="6">
                  <c:v>0.23792200000000002</c:v>
                </c:pt>
                <c:pt idx="7">
                  <c:v>0.23685300000000001</c:v>
                </c:pt>
                <c:pt idx="8">
                  <c:v>0.21799299999999999</c:v>
                </c:pt>
                <c:pt idx="9">
                  <c:v>0.20368600000000001</c:v>
                </c:pt>
                <c:pt idx="10">
                  <c:v>0.180286</c:v>
                </c:pt>
                <c:pt idx="11">
                  <c:v>0.13356099999999999</c:v>
                </c:pt>
                <c:pt idx="12">
                  <c:v>0.131745</c:v>
                </c:pt>
                <c:pt idx="13">
                  <c:v>0.11255599999999999</c:v>
                </c:pt>
                <c:pt idx="14">
                  <c:v>9.7337000000000007E-2</c:v>
                </c:pt>
              </c:numCache>
            </c:numRef>
          </c:val>
          <c:extLst>
            <c:ext xmlns:c16="http://schemas.microsoft.com/office/drawing/2014/chart" uri="{C3380CC4-5D6E-409C-BE32-E72D297353CC}">
              <c16:uniqueId val="{00000000-570A-C845-B979-C70A96C74D12}"/>
            </c:ext>
          </c:extLst>
        </c:ser>
        <c:ser>
          <c:idx val="1"/>
          <c:order val="1"/>
          <c:tx>
            <c:strRef>
              <c:f>Sheet1!$C$1</c:f>
              <c:strCache>
                <c:ptCount val="1"/>
                <c:pt idx="0">
                  <c:v>Negative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Feeling overly tired</c:v>
                </c:pt>
                <c:pt idx="1">
                  <c:v>Depression, anxiety, and/or other mental health issues</c:v>
                </c:pt>
                <c:pt idx="2">
                  <c:v>Loss of appetite and/or taste</c:v>
                </c:pt>
                <c:pt idx="3">
                  <c:v>Nausea/vomiting or diarrhea</c:v>
                </c:pt>
                <c:pt idx="4">
                  <c:v>Insomnia/sleeplessness</c:v>
                </c:pt>
                <c:pt idx="5">
                  <c:v>Weight loss</c:v>
                </c:pt>
                <c:pt idx="6">
                  <c:v>Sexual concerns (e.g., intimacy issues, loss of desire, painful intercourse, vaginal dryness, erectile dysfunction, etc.)</c:v>
                </c:pt>
                <c:pt idx="7">
                  <c:v>Muscle/joint pain</c:v>
                </c:pt>
                <c:pt idx="8">
                  <c:v>Uncertainty around status of your cancer</c:v>
                </c:pt>
                <c:pt idx="9">
                  <c:v>Neuropathy (e.g., weakness, numbness, and pain from nerve damage, usually in the hands and feet)</c:v>
                </c:pt>
                <c:pt idx="10">
                  <c:v>Skin irritation/rash, blisters, sunburns, or other dermatological problems</c:v>
                </c:pt>
                <c:pt idx="11">
                  <c:v>Memory loss, cognitive issues</c:v>
                </c:pt>
                <c:pt idx="12">
                  <c:v>Fever/chills</c:v>
                </c:pt>
                <c:pt idx="13">
                  <c:v>Mouth sores</c:v>
                </c:pt>
                <c:pt idx="14">
                  <c:v>High blood pressure</c:v>
                </c:pt>
              </c:strCache>
            </c:strRef>
          </c:cat>
          <c:val>
            <c:numRef>
              <c:f>Sheet1!$C$2:$C$16</c:f>
            </c:numRef>
          </c:val>
          <c:extLst>
            <c:ext xmlns:c16="http://schemas.microsoft.com/office/drawing/2014/chart" uri="{C3380CC4-5D6E-409C-BE32-E72D297353CC}">
              <c16:uniqueId val="{00000001-570A-C845-B979-C70A96C74D12}"/>
            </c:ext>
          </c:extLst>
        </c:ser>
        <c:dLbls>
          <c:showLegendKey val="0"/>
          <c:showVal val="0"/>
          <c:showCatName val="0"/>
          <c:showSerName val="0"/>
          <c:showPercent val="0"/>
          <c:showBubbleSize val="0"/>
        </c:dLbls>
        <c:gapWidth val="182"/>
        <c:axId val="664923192"/>
        <c:axId val="664925816"/>
      </c:barChart>
      <c:catAx>
        <c:axId val="664923192"/>
        <c:scaling>
          <c:orientation val="maxMin"/>
        </c:scaling>
        <c:delete val="1"/>
        <c:axPos val="l"/>
        <c:numFmt formatCode="General" sourceLinked="1"/>
        <c:majorTickMark val="none"/>
        <c:minorTickMark val="none"/>
        <c:tickLblPos val="nextTo"/>
        <c:crossAx val="664925816"/>
        <c:crosses val="autoZero"/>
        <c:auto val="1"/>
        <c:lblAlgn val="ctr"/>
        <c:lblOffset val="100"/>
        <c:noMultiLvlLbl val="0"/>
      </c:catAx>
      <c:valAx>
        <c:axId val="664925816"/>
        <c:scaling>
          <c:orientation val="minMax"/>
        </c:scaling>
        <c:delete val="1"/>
        <c:axPos val="t"/>
        <c:numFmt formatCode="0%" sourceLinked="1"/>
        <c:majorTickMark val="none"/>
        <c:minorTickMark val="none"/>
        <c:tickLblPos val="nextTo"/>
        <c:crossAx val="664923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174781"/>
              </a:solidFill>
              <a:ln w="38100">
                <a:solidFill>
                  <a:srgbClr val="174781"/>
                </a:solidFill>
              </a:ln>
              <a:effectLst/>
            </c:spPr>
            <c:extLst>
              <c:ext xmlns:c16="http://schemas.microsoft.com/office/drawing/2014/chart" uri="{C3380CC4-5D6E-409C-BE32-E72D297353CC}">
                <c16:uniqueId val="{00000001-56A4-3D44-9156-A173ACC6D390}"/>
              </c:ext>
            </c:extLst>
          </c:dPt>
          <c:dPt>
            <c:idx val="1"/>
            <c:bubble3D val="0"/>
            <c:spPr>
              <a:solidFill>
                <a:schemeClr val="bg1">
                  <a:lumMod val="85000"/>
                </a:schemeClr>
              </a:solidFill>
              <a:ln w="19050">
                <a:solidFill>
                  <a:schemeClr val="bg1">
                    <a:lumMod val="95000"/>
                  </a:schemeClr>
                </a:solidFill>
              </a:ln>
              <a:effectLst/>
            </c:spPr>
            <c:extLst>
              <c:ext xmlns:c16="http://schemas.microsoft.com/office/drawing/2014/chart" uri="{C3380CC4-5D6E-409C-BE32-E72D297353CC}">
                <c16:uniqueId val="{00000003-56A4-3D44-9156-A173ACC6D390}"/>
              </c:ext>
            </c:extLst>
          </c:dPt>
          <c:cat>
            <c:strRef>
              <c:f>Sheet1!$A$2:$A$3</c:f>
              <c:strCache>
                <c:ptCount val="2"/>
                <c:pt idx="0">
                  <c:v>1st Qtr</c:v>
                </c:pt>
                <c:pt idx="1">
                  <c:v>2nd Qtr</c:v>
                </c:pt>
              </c:strCache>
            </c:strRef>
          </c:cat>
          <c:val>
            <c:numRef>
              <c:f>Sheet1!$B$2:$B$3</c:f>
              <c:numCache>
                <c:formatCode>General</c:formatCode>
                <c:ptCount val="2"/>
                <c:pt idx="0">
                  <c:v>86</c:v>
                </c:pt>
                <c:pt idx="1">
                  <c:v>14</c:v>
                </c:pt>
              </c:numCache>
            </c:numRef>
          </c:val>
          <c:extLst>
            <c:ext xmlns:c16="http://schemas.microsoft.com/office/drawing/2014/chart" uri="{C3380CC4-5D6E-409C-BE32-E72D297353CC}">
              <c16:uniqueId val="{00000004-56A4-3D44-9156-A173ACC6D39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865815951521032"/>
          <c:y val="2.9698803062980901E-2"/>
          <c:w val="0.7967080506534211"/>
          <c:h val="0.97030116363314778"/>
        </c:manualLayout>
      </c:layout>
      <c:barChart>
        <c:barDir val="bar"/>
        <c:grouping val="clustered"/>
        <c:varyColors val="0"/>
        <c:ser>
          <c:idx val="0"/>
          <c:order val="0"/>
          <c:tx>
            <c:strRef>
              <c:f>Sheet1!$B$1</c:f>
              <c:strCache>
                <c:ptCount val="1"/>
                <c:pt idx="0">
                  <c:v>National Sample</c:v>
                </c:pt>
              </c:strCache>
            </c:strRef>
          </c:tx>
          <c:spPr>
            <a:solidFill>
              <a:schemeClr val="accent1">
                <a:lumMod val="20000"/>
                <a:lumOff val="80000"/>
              </a:schemeClr>
            </a:solidFill>
            <a:ln>
              <a:noFill/>
            </a:ln>
            <a:effectLst/>
          </c:spPr>
          <c:invertIfNegative val="0"/>
          <c:dLbls>
            <c:dLbl>
              <c:idx val="0"/>
              <c:layout>
                <c:manualLayout>
                  <c:x val="-0.80120051212057641"/>
                  <c:y val="7.5707847937086218E-18"/>
                </c:manualLayout>
              </c:layout>
              <c:spPr>
                <a:noFill/>
                <a:ln>
                  <a:noFill/>
                </a:ln>
                <a:effectLst/>
              </c:spPr>
              <c:txPr>
                <a:bodyPr rot="0" spcFirstLastPara="1" vertOverflow="ellipsis" vert="horz" wrap="square" lIns="38100" tIns="19050" rIns="38100" bIns="19050" anchor="ctr" anchorCtr="0">
                  <a:spAutoFit/>
                </a:bodyPr>
                <a:lstStyle/>
                <a:p>
                  <a:pPr algn="r">
                    <a:defRPr sz="1100" b="1" i="0" u="none" strike="noStrike" kern="1200" baseline="0">
                      <a:solidFill>
                        <a:srgbClr val="17478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D51-8B49-8B75-5B96952A2DE1}"/>
                </c:ext>
              </c:extLst>
            </c:dLbl>
            <c:dLbl>
              <c:idx val="1"/>
              <c:layout>
                <c:manualLayout>
                  <c:x val="-0.7175686179810854"/>
                  <c:y val="0"/>
                </c:manualLayout>
              </c:layout>
              <c:spPr>
                <a:noFill/>
                <a:ln>
                  <a:noFill/>
                </a:ln>
                <a:effectLst/>
              </c:spPr>
              <c:txPr>
                <a:bodyPr rot="0" spcFirstLastPara="1" vertOverflow="ellipsis" vert="horz" wrap="square" lIns="38100" tIns="19050" rIns="38100" bIns="19050" anchor="ctr" anchorCtr="0">
                  <a:spAutoFit/>
                </a:bodyPr>
                <a:lstStyle/>
                <a:p>
                  <a:pPr algn="r">
                    <a:defRPr sz="1100" b="1" i="0" u="none" strike="noStrike" kern="1200" baseline="0">
                      <a:solidFill>
                        <a:srgbClr val="17478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D51-8B49-8B75-5B96952A2DE1}"/>
                </c:ext>
              </c:extLst>
            </c:dLbl>
            <c:dLbl>
              <c:idx val="2"/>
              <c:layout>
                <c:manualLayout>
                  <c:x val="-0.70786036089922677"/>
                  <c:y val="0"/>
                </c:manualLayout>
              </c:layout>
              <c:spPr>
                <a:noFill/>
                <a:ln>
                  <a:noFill/>
                </a:ln>
                <a:effectLst/>
              </c:spPr>
              <c:txPr>
                <a:bodyPr rot="0" spcFirstLastPara="1" vertOverflow="ellipsis" vert="horz" wrap="square" lIns="38100" tIns="19050" rIns="38100" bIns="19050" anchor="ctr" anchorCtr="0">
                  <a:spAutoFit/>
                </a:bodyPr>
                <a:lstStyle/>
                <a:p>
                  <a:pPr algn="r">
                    <a:defRPr sz="1100" b="1" i="0" u="none" strike="noStrike" kern="1200" baseline="0">
                      <a:solidFill>
                        <a:srgbClr val="17478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D51-8B49-8B75-5B96952A2DE1}"/>
                </c:ext>
              </c:extLst>
            </c:dLbl>
            <c:dLbl>
              <c:idx val="3"/>
              <c:layout>
                <c:manualLayout>
                  <c:x val="-0.69350996782275864"/>
                  <c:y val="3.0283139174834487E-17"/>
                </c:manualLayout>
              </c:layout>
              <c:tx>
                <c:rich>
                  <a:bodyPr rot="0" spcFirstLastPara="1" vertOverflow="ellipsis" vert="horz" wrap="square" lIns="38100" tIns="19050" rIns="38100" bIns="19050" anchor="ctr" anchorCtr="0">
                    <a:spAutoFit/>
                  </a:bodyPr>
                  <a:lstStyle/>
                  <a:p>
                    <a:pPr algn="r">
                      <a:defRPr sz="1100" b="0" i="0" u="none" strike="noStrike" kern="1200" baseline="0">
                        <a:solidFill>
                          <a:srgbClr val="174781"/>
                        </a:solidFill>
                        <a:latin typeface="+mn-lt"/>
                        <a:ea typeface="+mn-ea"/>
                        <a:cs typeface="+mn-cs"/>
                      </a:defRPr>
                    </a:pPr>
                    <a:fld id="{6B076429-0092-284B-A6F5-1430DE23AE6C}" type="VALUE">
                      <a:rPr lang="en-US" b="1"/>
                      <a:pPr algn="r">
                        <a:defRPr sz="1100">
                          <a:solidFill>
                            <a:srgbClr val="174781"/>
                          </a:solidFill>
                        </a:defRPr>
                      </a:pPr>
                      <a:t>[VALUE]</a:t>
                    </a:fld>
                    <a:endParaRPr lang="en-US"/>
                  </a:p>
                </c:rich>
              </c:tx>
              <c:spPr>
                <a:noFill/>
                <a:ln>
                  <a:noFill/>
                </a:ln>
                <a:effectLst/>
              </c:spPr>
              <c:txPr>
                <a:bodyPr rot="0" spcFirstLastPara="1" vertOverflow="ellipsis" vert="horz" wrap="square" lIns="38100" tIns="19050" rIns="38100" bIns="19050" anchor="ctr" anchorCtr="0">
                  <a:spAutoFit/>
                </a:bodyPr>
                <a:lstStyle/>
                <a:p>
                  <a:pPr algn="r">
                    <a:defRPr sz="1100" b="0" i="0" u="none" strike="noStrike" kern="1200" baseline="0">
                      <a:solidFill>
                        <a:srgbClr val="17478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AD51-8B49-8B75-5B96952A2DE1}"/>
                </c:ext>
              </c:extLst>
            </c:dLbl>
            <c:dLbl>
              <c:idx val="4"/>
              <c:layout>
                <c:manualLayout>
                  <c:x val="-0.62294705249681037"/>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D51-8B49-8B75-5B96952A2DE1}"/>
                </c:ext>
              </c:extLst>
            </c:dLbl>
            <c:dLbl>
              <c:idx val="5"/>
              <c:layout>
                <c:manualLayout>
                  <c:x val="-0.6226872086145758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D51-8B49-8B75-5B96952A2DE1}"/>
                </c:ext>
              </c:extLst>
            </c:dLbl>
            <c:dLbl>
              <c:idx val="6"/>
              <c:layout>
                <c:manualLayout>
                  <c:x val="-0.59816785024534935"/>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D51-8B49-8B75-5B96952A2DE1}"/>
                </c:ext>
              </c:extLst>
            </c:dLbl>
            <c:dLbl>
              <c:idx val="7"/>
              <c:layout>
                <c:manualLayout>
                  <c:x val="-0.59646412012243266"/>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D51-8B49-8B75-5B96952A2DE1}"/>
                </c:ext>
              </c:extLst>
            </c:dLbl>
            <c:dLbl>
              <c:idx val="8"/>
              <c:layout>
                <c:manualLayout>
                  <c:x val="-0.56641236834622999"/>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AD51-8B49-8B75-5B96952A2DE1}"/>
                </c:ext>
              </c:extLst>
            </c:dLbl>
            <c:dLbl>
              <c:idx val="9"/>
              <c:layout>
                <c:manualLayout>
                  <c:x val="-0.53734768947598888"/>
                  <c:y val="5.2026036962565479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D51-8B49-8B75-5B96952A2DE1}"/>
                </c:ext>
              </c:extLst>
            </c:dLbl>
            <c:dLbl>
              <c:idx val="10"/>
              <c:layout>
                <c:manualLayout>
                  <c:x val="-0.50632945199648571"/>
                  <c:y val="1.2113255669933795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AD51-8B49-8B75-5B96952A2DE1}"/>
                </c:ext>
              </c:extLst>
            </c:dLbl>
            <c:dLbl>
              <c:idx val="11"/>
              <c:layout>
                <c:manualLayout>
                  <c:x val="-0.42560925600631638"/>
                  <c:y val="5.2026036950452219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AD51-8B49-8B75-5B96952A2DE1}"/>
                </c:ext>
              </c:extLst>
            </c:dLbl>
            <c:dLbl>
              <c:idx val="12"/>
              <c:layout>
                <c:manualLayout>
                  <c:x val="-0.42898333159918606"/>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AD51-8B49-8B75-5B96952A2DE1}"/>
                </c:ext>
              </c:extLst>
            </c:dLbl>
            <c:dLbl>
              <c:idx val="13"/>
              <c:layout>
                <c:manualLayout>
                  <c:x val="-0.39134102256079206"/>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AD51-8B49-8B75-5B96952A2DE1}"/>
                </c:ext>
              </c:extLst>
            </c:dLbl>
            <c:dLbl>
              <c:idx val="14"/>
              <c:layout>
                <c:manualLayout>
                  <c:x val="-0.37415738526946701"/>
                  <c:y val="1.2113255669933795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AD51-8B49-8B75-5B96952A2DE1}"/>
                </c:ext>
              </c:extLst>
            </c:dLbl>
            <c:spPr>
              <a:noFill/>
              <a:ln>
                <a:noFill/>
              </a:ln>
              <a:effectLst/>
            </c:spPr>
            <c:txPr>
              <a:bodyPr rot="0" spcFirstLastPara="1" vertOverflow="ellipsis" vert="horz" wrap="square" lIns="38100" tIns="19050" rIns="38100" bIns="19050" anchor="ctr" anchorCtr="0">
                <a:spAutoFit/>
              </a:bodyPr>
              <a:lstStyle/>
              <a:p>
                <a:pPr algn="r">
                  <a:defRPr sz="11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Feeling overly tired</c:v>
                </c:pt>
                <c:pt idx="1">
                  <c:v>Depression, anxiety, and/or other mental health issues</c:v>
                </c:pt>
                <c:pt idx="2">
                  <c:v>Loss of appetite and/or taste</c:v>
                </c:pt>
                <c:pt idx="3">
                  <c:v>Nausea/vomiting or diarrhea</c:v>
                </c:pt>
                <c:pt idx="4">
                  <c:v>Insomnia/sleeplessness</c:v>
                </c:pt>
                <c:pt idx="5">
                  <c:v>Weight loss</c:v>
                </c:pt>
                <c:pt idx="6">
                  <c:v>Sexual concerns (e.g., intimacy issues, loss of desire, painful intercourse, vaginal dryness, erectile dysfunction, etc.)</c:v>
                </c:pt>
                <c:pt idx="7">
                  <c:v>Muscle/joint pain</c:v>
                </c:pt>
                <c:pt idx="8">
                  <c:v>Uncertainty around status of your cancer</c:v>
                </c:pt>
                <c:pt idx="9">
                  <c:v>Neuropathy (e.g., weakness, numbness, and pain from nerve damage, usually in the hands and feet)</c:v>
                </c:pt>
                <c:pt idx="10">
                  <c:v>Skin irritation/rash, blisters, sunburns, or other dermatological problems</c:v>
                </c:pt>
                <c:pt idx="11">
                  <c:v>Memory loss, cognitive issues</c:v>
                </c:pt>
                <c:pt idx="12">
                  <c:v>Fever/chills</c:v>
                </c:pt>
                <c:pt idx="13">
                  <c:v>Mouth sores</c:v>
                </c:pt>
                <c:pt idx="14">
                  <c:v>High blood pressure</c:v>
                </c:pt>
              </c:strCache>
            </c:strRef>
          </c:cat>
          <c:val>
            <c:numRef>
              <c:f>Sheet1!$B$2:$B$16</c:f>
              <c:numCache>
                <c:formatCode>0%</c:formatCode>
                <c:ptCount val="15"/>
                <c:pt idx="0">
                  <c:v>0.470636</c:v>
                </c:pt>
                <c:pt idx="1">
                  <c:v>0.31285599999999997</c:v>
                </c:pt>
                <c:pt idx="2">
                  <c:v>0.31119800000000003</c:v>
                </c:pt>
                <c:pt idx="3">
                  <c:v>0.30219200000000002</c:v>
                </c:pt>
                <c:pt idx="4">
                  <c:v>0.253473</c:v>
                </c:pt>
                <c:pt idx="5">
                  <c:v>0.25330999999999998</c:v>
                </c:pt>
                <c:pt idx="6">
                  <c:v>0.23792200000000002</c:v>
                </c:pt>
                <c:pt idx="7">
                  <c:v>0.23685300000000001</c:v>
                </c:pt>
                <c:pt idx="8">
                  <c:v>0.21799299999999999</c:v>
                </c:pt>
                <c:pt idx="9">
                  <c:v>0.20368600000000001</c:v>
                </c:pt>
                <c:pt idx="10">
                  <c:v>0.180286</c:v>
                </c:pt>
                <c:pt idx="11">
                  <c:v>0.13356099999999999</c:v>
                </c:pt>
                <c:pt idx="12">
                  <c:v>0.131745</c:v>
                </c:pt>
                <c:pt idx="13">
                  <c:v>0.11255599999999999</c:v>
                </c:pt>
                <c:pt idx="14">
                  <c:v>9.7337000000000007E-2</c:v>
                </c:pt>
              </c:numCache>
            </c:numRef>
          </c:val>
          <c:extLst>
            <c:ext xmlns:c16="http://schemas.microsoft.com/office/drawing/2014/chart" uri="{C3380CC4-5D6E-409C-BE32-E72D297353CC}">
              <c16:uniqueId val="{00000000-AD51-8B49-8B75-5B96952A2DE1}"/>
            </c:ext>
          </c:extLst>
        </c:ser>
        <c:ser>
          <c:idx val="1"/>
          <c:order val="1"/>
          <c:tx>
            <c:strRef>
              <c:f>Sheet1!$C$1</c:f>
              <c:strCache>
                <c:ptCount val="1"/>
                <c:pt idx="0">
                  <c:v>Negative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Feeling overly tired</c:v>
                </c:pt>
                <c:pt idx="1">
                  <c:v>Depression, anxiety, and/or other mental health issues</c:v>
                </c:pt>
                <c:pt idx="2">
                  <c:v>Loss of appetite and/or taste</c:v>
                </c:pt>
                <c:pt idx="3">
                  <c:v>Nausea/vomiting or diarrhea</c:v>
                </c:pt>
                <c:pt idx="4">
                  <c:v>Insomnia/sleeplessness</c:v>
                </c:pt>
                <c:pt idx="5">
                  <c:v>Weight loss</c:v>
                </c:pt>
                <c:pt idx="6">
                  <c:v>Sexual concerns (e.g., intimacy issues, loss of desire, painful intercourse, vaginal dryness, erectile dysfunction, etc.)</c:v>
                </c:pt>
                <c:pt idx="7">
                  <c:v>Muscle/joint pain</c:v>
                </c:pt>
                <c:pt idx="8">
                  <c:v>Uncertainty around status of your cancer</c:v>
                </c:pt>
                <c:pt idx="9">
                  <c:v>Neuropathy (e.g., weakness, numbness, and pain from nerve damage, usually in the hands and feet)</c:v>
                </c:pt>
                <c:pt idx="10">
                  <c:v>Skin irritation/rash, blisters, sunburns, or other dermatological problems</c:v>
                </c:pt>
                <c:pt idx="11">
                  <c:v>Memory loss, cognitive issues</c:v>
                </c:pt>
                <c:pt idx="12">
                  <c:v>Fever/chills</c:v>
                </c:pt>
                <c:pt idx="13">
                  <c:v>Mouth sores</c:v>
                </c:pt>
                <c:pt idx="14">
                  <c:v>High blood pressure</c:v>
                </c:pt>
              </c:strCache>
            </c:strRef>
          </c:cat>
          <c:val>
            <c:numRef>
              <c:f>Sheet1!$C$2:$C$16</c:f>
            </c:numRef>
          </c:val>
          <c:extLst>
            <c:ext xmlns:c16="http://schemas.microsoft.com/office/drawing/2014/chart" uri="{C3380CC4-5D6E-409C-BE32-E72D297353CC}">
              <c16:uniqueId val="{00000001-AD51-8B49-8B75-5B96952A2DE1}"/>
            </c:ext>
          </c:extLst>
        </c:ser>
        <c:dLbls>
          <c:showLegendKey val="0"/>
          <c:showVal val="0"/>
          <c:showCatName val="0"/>
          <c:showSerName val="0"/>
          <c:showPercent val="0"/>
          <c:showBubbleSize val="0"/>
        </c:dLbls>
        <c:gapWidth val="182"/>
        <c:axId val="664923192"/>
        <c:axId val="664925816"/>
      </c:barChart>
      <c:catAx>
        <c:axId val="664923192"/>
        <c:scaling>
          <c:orientation val="maxMin"/>
        </c:scaling>
        <c:delete val="1"/>
        <c:axPos val="l"/>
        <c:numFmt formatCode="General" sourceLinked="1"/>
        <c:majorTickMark val="none"/>
        <c:minorTickMark val="none"/>
        <c:tickLblPos val="nextTo"/>
        <c:crossAx val="664925816"/>
        <c:crosses val="autoZero"/>
        <c:auto val="1"/>
        <c:lblAlgn val="ctr"/>
        <c:lblOffset val="100"/>
        <c:noMultiLvlLbl val="0"/>
      </c:catAx>
      <c:valAx>
        <c:axId val="664925816"/>
        <c:scaling>
          <c:orientation val="minMax"/>
        </c:scaling>
        <c:delete val="1"/>
        <c:axPos val="t"/>
        <c:numFmt formatCode="0%" sourceLinked="1"/>
        <c:majorTickMark val="none"/>
        <c:minorTickMark val="none"/>
        <c:tickLblPos val="nextTo"/>
        <c:crossAx val="664923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159174130454984"/>
          <c:y val="2.9698749480207978E-2"/>
          <c:w val="0.7967080506534211"/>
          <c:h val="0.97030116363314778"/>
        </c:manualLayout>
      </c:layout>
      <c:barChart>
        <c:barDir val="bar"/>
        <c:grouping val="clustered"/>
        <c:varyColors val="0"/>
        <c:ser>
          <c:idx val="0"/>
          <c:order val="0"/>
          <c:tx>
            <c:strRef>
              <c:f>Sheet1!$B$1</c:f>
              <c:strCache>
                <c:ptCount val="1"/>
                <c:pt idx="0">
                  <c:v>National Sample</c:v>
                </c:pt>
              </c:strCache>
            </c:strRef>
          </c:tx>
          <c:spPr>
            <a:solidFill>
              <a:schemeClr val="accent1">
                <a:lumMod val="20000"/>
                <a:lumOff val="8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0-965B-7844-B6F5-31D9D75E47AE}"/>
              </c:ext>
            </c:extLst>
          </c:dPt>
          <c:dLbls>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965B-7844-B6F5-31D9D75E47AE}"/>
                </c:ext>
              </c:extLst>
            </c:dLbl>
            <c:dLbl>
              <c:idx val="1"/>
              <c:layout>
                <c:manualLayout>
                  <c:x val="-0.65011047538076605"/>
                  <c:y val="0"/>
                </c:manualLayout>
              </c:layout>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17478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65B-7844-B6F5-31D9D75E47AE}"/>
                </c:ext>
              </c:extLst>
            </c:dLbl>
            <c:dLbl>
              <c:idx val="2"/>
              <c:layout>
                <c:manualLayout>
                  <c:x val="-0.56334264950621316"/>
                  <c:y val="0"/>
                </c:manualLayout>
              </c:layout>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17478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65B-7844-B6F5-31D9D75E47AE}"/>
                </c:ext>
              </c:extLst>
            </c:dLbl>
            <c:dLbl>
              <c:idx val="3"/>
              <c:layout>
                <c:manualLayout>
                  <c:x val="-0.41993497782424427"/>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65B-7844-B6F5-31D9D75E47AE}"/>
                </c:ext>
              </c:extLst>
            </c:dLbl>
            <c:dLbl>
              <c:idx val="4"/>
              <c:layout>
                <c:manualLayout>
                  <c:x val="-0.31798881947972246"/>
                  <c:y val="2.4346230673544084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65B-7844-B6F5-31D9D75E47AE}"/>
                </c:ext>
              </c:extLst>
            </c:dLbl>
            <c:dLbl>
              <c:idx val="5"/>
              <c:layout>
                <c:manualLayout>
                  <c:x val="-0.4310515108502904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65B-7844-B6F5-31D9D75E47AE}"/>
                </c:ext>
              </c:extLst>
            </c:dLbl>
            <c:dLbl>
              <c:idx val="6"/>
              <c:layout>
                <c:manualLayout>
                  <c:x val="-0.37213260606721554"/>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5B-7844-B6F5-31D9D75E47AE}"/>
                </c:ext>
              </c:extLst>
            </c:dLbl>
            <c:dLbl>
              <c:idx val="7"/>
              <c:layout>
                <c:manualLayout>
                  <c:x val="-0.56334264950621316"/>
                  <c:y val="5.6685485569470419E-17"/>
                </c:manualLayout>
              </c:layout>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17478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65B-7844-B6F5-31D9D75E47AE}"/>
                </c:ext>
              </c:extLst>
            </c:dLbl>
            <c:dLbl>
              <c:idx val="8"/>
              <c:layout>
                <c:manualLayout>
                  <c:x val="-0.39571941979698799"/>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65B-7844-B6F5-31D9D75E47AE}"/>
                </c:ext>
              </c:extLst>
            </c:dLbl>
            <c:dLbl>
              <c:idx val="9"/>
              <c:layout>
                <c:manualLayout>
                  <c:x val="-0.47345002011425341"/>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65B-7844-B6F5-31D9D75E47AE}"/>
                </c:ext>
              </c:extLst>
            </c:dLbl>
            <c:dLbl>
              <c:idx val="10"/>
              <c:layout>
                <c:manualLayout>
                  <c:x val="-0.45180341113255768"/>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65B-7844-B6F5-31D9D75E47AE}"/>
                </c:ext>
              </c:extLst>
            </c:dLbl>
            <c:dLbl>
              <c:idx val="11"/>
              <c:layout>
                <c:manualLayout>
                  <c:x val="-0.26852389200509896"/>
                  <c:y val="4.869246133575107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65B-7844-B6F5-31D9D75E47AE}"/>
                </c:ext>
              </c:extLst>
            </c:dLbl>
            <c:dLbl>
              <c:idx val="12"/>
              <c:layout>
                <c:manualLayout>
                  <c:x val="-0.37213260606721554"/>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965B-7844-B6F5-31D9D75E47AE}"/>
                </c:ext>
              </c:extLst>
            </c:dLbl>
            <c:dLbl>
              <c:idx val="13"/>
              <c:layout>
                <c:manualLayout>
                  <c:x val="-0.23319180095179645"/>
                  <c:y val="4.8692461347088168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965B-7844-B6F5-31D9D75E47AE}"/>
                </c:ext>
              </c:extLst>
            </c:dLbl>
            <c:dLbl>
              <c:idx val="14"/>
              <c:layout>
                <c:manualLayout>
                  <c:x val="-0.2049261281091545"/>
                  <c:y val="1.1337097113894084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965B-7844-B6F5-31D9D75E47AE}"/>
                </c:ext>
              </c:extLst>
            </c:dLbl>
            <c:dLbl>
              <c:idx val="15"/>
              <c:layout>
                <c:manualLayout>
                  <c:x val="-0.28265672842641992"/>
                  <c:y val="7.3038692003626615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965B-7844-B6F5-31D9D75E47AE}"/>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1">
                  <c:v>Feeling overly tired</c:v>
                </c:pt>
                <c:pt idx="2">
                  <c:v>Depression, anxiety, and/or other mental health issues</c:v>
                </c:pt>
                <c:pt idx="3">
                  <c:v>Loss of appetite and/or taste</c:v>
                </c:pt>
                <c:pt idx="4">
                  <c:v>Nausea/vomiting or diarrhea</c:v>
                </c:pt>
                <c:pt idx="5">
                  <c:v>Insomnia/sleeplessness</c:v>
                </c:pt>
                <c:pt idx="6">
                  <c:v>Weight loss</c:v>
                </c:pt>
                <c:pt idx="7">
                  <c:v>Sexual concerns (e.g., intimacy issues, loss of desire, painful intercourse, vaginal dryness, erectile dysfunction, etc.)</c:v>
                </c:pt>
                <c:pt idx="8">
                  <c:v>Muscle/joint pain</c:v>
                </c:pt>
                <c:pt idx="9">
                  <c:v>Uncertainty around status of your cancer</c:v>
                </c:pt>
                <c:pt idx="10">
                  <c:v>Neuropathy (e.g., weakness, numbness, and pain from nerve damage, usually in the hands and feet)</c:v>
                </c:pt>
                <c:pt idx="11">
                  <c:v>Skin irritation/rash, blisters, sunburns, or other dermatological problems</c:v>
                </c:pt>
                <c:pt idx="12">
                  <c:v>Memory loss, cognitive issues</c:v>
                </c:pt>
                <c:pt idx="13">
                  <c:v>Fever/chills</c:v>
                </c:pt>
                <c:pt idx="14">
                  <c:v>Mouth sores</c:v>
                </c:pt>
                <c:pt idx="15">
                  <c:v>High blood pressure</c:v>
                </c:pt>
              </c:strCache>
            </c:strRef>
          </c:cat>
          <c:val>
            <c:numRef>
              <c:f>Sheet1!$B$2:$B$17</c:f>
              <c:numCache>
                <c:formatCode>0%</c:formatCode>
                <c:ptCount val="16"/>
                <c:pt idx="0">
                  <c:v>0.47</c:v>
                </c:pt>
                <c:pt idx="1">
                  <c:v>0.28000000000000003</c:v>
                </c:pt>
                <c:pt idx="2">
                  <c:v>0.22</c:v>
                </c:pt>
                <c:pt idx="3">
                  <c:v>0.13</c:v>
                </c:pt>
                <c:pt idx="4">
                  <c:v>0.09</c:v>
                </c:pt>
                <c:pt idx="5">
                  <c:v>0.14000000000000001</c:v>
                </c:pt>
                <c:pt idx="6">
                  <c:v>0.1</c:v>
                </c:pt>
                <c:pt idx="7">
                  <c:v>0.22</c:v>
                </c:pt>
                <c:pt idx="8">
                  <c:v>0.12</c:v>
                </c:pt>
                <c:pt idx="9">
                  <c:v>0.17</c:v>
                </c:pt>
                <c:pt idx="10">
                  <c:v>0.15</c:v>
                </c:pt>
                <c:pt idx="11">
                  <c:v>0.06</c:v>
                </c:pt>
                <c:pt idx="12">
                  <c:v>0.1</c:v>
                </c:pt>
                <c:pt idx="13">
                  <c:v>0.04</c:v>
                </c:pt>
                <c:pt idx="14">
                  <c:v>0.02</c:v>
                </c:pt>
                <c:pt idx="15">
                  <c:v>7.0000000000000007E-2</c:v>
                </c:pt>
              </c:numCache>
            </c:numRef>
          </c:val>
          <c:extLst>
            <c:ext xmlns:c16="http://schemas.microsoft.com/office/drawing/2014/chart" uri="{C3380CC4-5D6E-409C-BE32-E72D297353CC}">
              <c16:uniqueId val="{00000000-AD51-8B49-8B75-5B96952A2DE1}"/>
            </c:ext>
          </c:extLst>
        </c:ser>
        <c:ser>
          <c:idx val="1"/>
          <c:order val="1"/>
          <c:tx>
            <c:strRef>
              <c:f>Sheet1!$C$1</c:f>
              <c:strCache>
                <c:ptCount val="1"/>
                <c:pt idx="0">
                  <c:v>Negative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1">
                  <c:v>Feeling overly tired</c:v>
                </c:pt>
                <c:pt idx="2">
                  <c:v>Depression, anxiety, and/or other mental health issues</c:v>
                </c:pt>
                <c:pt idx="3">
                  <c:v>Loss of appetite and/or taste</c:v>
                </c:pt>
                <c:pt idx="4">
                  <c:v>Nausea/vomiting or diarrhea</c:v>
                </c:pt>
                <c:pt idx="5">
                  <c:v>Insomnia/sleeplessness</c:v>
                </c:pt>
                <c:pt idx="6">
                  <c:v>Weight loss</c:v>
                </c:pt>
                <c:pt idx="7">
                  <c:v>Sexual concerns (e.g., intimacy issues, loss of desire, painful intercourse, vaginal dryness, erectile dysfunction, etc.)</c:v>
                </c:pt>
                <c:pt idx="8">
                  <c:v>Muscle/joint pain</c:v>
                </c:pt>
                <c:pt idx="9">
                  <c:v>Uncertainty around status of your cancer</c:v>
                </c:pt>
                <c:pt idx="10">
                  <c:v>Neuropathy (e.g., weakness, numbness, and pain from nerve damage, usually in the hands and feet)</c:v>
                </c:pt>
                <c:pt idx="11">
                  <c:v>Skin irritation/rash, blisters, sunburns, or other dermatological problems</c:v>
                </c:pt>
                <c:pt idx="12">
                  <c:v>Memory loss, cognitive issues</c:v>
                </c:pt>
                <c:pt idx="13">
                  <c:v>Fever/chills</c:v>
                </c:pt>
                <c:pt idx="14">
                  <c:v>Mouth sores</c:v>
                </c:pt>
                <c:pt idx="15">
                  <c:v>High blood pressure</c:v>
                </c:pt>
              </c:strCache>
            </c:strRef>
          </c:cat>
          <c:val>
            <c:numRef>
              <c:f>Sheet1!$C$2:$C$17</c:f>
            </c:numRef>
          </c:val>
          <c:extLst>
            <c:ext xmlns:c16="http://schemas.microsoft.com/office/drawing/2014/chart" uri="{C3380CC4-5D6E-409C-BE32-E72D297353CC}">
              <c16:uniqueId val="{00000001-AD51-8B49-8B75-5B96952A2DE1}"/>
            </c:ext>
          </c:extLst>
        </c:ser>
        <c:dLbls>
          <c:showLegendKey val="0"/>
          <c:showVal val="0"/>
          <c:showCatName val="0"/>
          <c:showSerName val="0"/>
          <c:showPercent val="0"/>
          <c:showBubbleSize val="0"/>
        </c:dLbls>
        <c:gapWidth val="182"/>
        <c:axId val="664923192"/>
        <c:axId val="664925816"/>
      </c:barChart>
      <c:catAx>
        <c:axId val="664923192"/>
        <c:scaling>
          <c:orientation val="maxMin"/>
        </c:scaling>
        <c:delete val="1"/>
        <c:axPos val="l"/>
        <c:numFmt formatCode="General" sourceLinked="1"/>
        <c:majorTickMark val="none"/>
        <c:minorTickMark val="none"/>
        <c:tickLblPos val="nextTo"/>
        <c:crossAx val="664925816"/>
        <c:crosses val="autoZero"/>
        <c:auto val="1"/>
        <c:lblAlgn val="ctr"/>
        <c:lblOffset val="100"/>
        <c:noMultiLvlLbl val="0"/>
      </c:catAx>
      <c:valAx>
        <c:axId val="664925816"/>
        <c:scaling>
          <c:orientation val="minMax"/>
        </c:scaling>
        <c:delete val="1"/>
        <c:axPos val="t"/>
        <c:numFmt formatCode="0%" sourceLinked="1"/>
        <c:majorTickMark val="none"/>
        <c:minorTickMark val="none"/>
        <c:tickLblPos val="nextTo"/>
        <c:crossAx val="664923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865815951521032"/>
          <c:y val="2.9698786259735346E-2"/>
          <c:w val="0.7967080506534211"/>
          <c:h val="0.97030116363314778"/>
        </c:manualLayout>
      </c:layout>
      <c:barChart>
        <c:barDir val="bar"/>
        <c:grouping val="clustered"/>
        <c:varyColors val="0"/>
        <c:ser>
          <c:idx val="0"/>
          <c:order val="0"/>
          <c:tx>
            <c:strRef>
              <c:f>Sheet1!$B$1</c:f>
              <c:strCache>
                <c:ptCount val="1"/>
                <c:pt idx="0">
                  <c:v>National Sample</c:v>
                </c:pt>
              </c:strCache>
            </c:strRef>
          </c:tx>
          <c:spPr>
            <a:solidFill>
              <a:schemeClr val="accent1">
                <a:lumMod val="20000"/>
                <a:lumOff val="8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3-B5D3-6545-B95D-3B181445EE36}"/>
              </c:ext>
            </c:extLst>
          </c:dPt>
          <c:dLbls>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B5D3-6545-B95D-3B181445EE36}"/>
                </c:ext>
              </c:extLst>
            </c:dLbl>
            <c:dLbl>
              <c:idx val="1"/>
              <c:layout>
                <c:manualLayout>
                  <c:x val="-0.43586947268384235"/>
                  <c:y val="2.435664361553914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5D3-6545-B95D-3B181445EE36}"/>
                </c:ext>
              </c:extLst>
            </c:dLbl>
            <c:dLbl>
              <c:idx val="2"/>
              <c:layout>
                <c:manualLayout>
                  <c:x val="-0.48758285653557443"/>
                  <c:y val="0"/>
                </c:manualLayout>
              </c:layout>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17478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B5D3-6545-B95D-3B181445EE36}"/>
                </c:ext>
              </c:extLst>
            </c:dLbl>
            <c:dLbl>
              <c:idx val="3"/>
              <c:layout>
                <c:manualLayout>
                  <c:x val="-0.21905896453047546"/>
                  <c:y val="2.435664361553914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5D3-6545-B95D-3B181445EE36}"/>
                </c:ext>
              </c:extLst>
            </c:dLbl>
            <c:dLbl>
              <c:idx val="4"/>
              <c:layout>
                <c:manualLayout>
                  <c:x val="-0.21199254631981498"/>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B5D3-6545-B95D-3B181445EE36}"/>
                </c:ext>
              </c:extLst>
            </c:dLbl>
            <c:dLbl>
              <c:idx val="5"/>
              <c:layout>
                <c:manualLayout>
                  <c:x val="-0.3886530015863274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B5D3-6545-B95D-3B181445EE36}"/>
                </c:ext>
              </c:extLst>
            </c:dLbl>
            <c:dLbl>
              <c:idx val="6"/>
              <c:layout>
                <c:manualLayout>
                  <c:x val="-0.2049261281091545"/>
                  <c:y val="5.67097301025389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5D3-6545-B95D-3B181445EE36}"/>
                </c:ext>
              </c:extLst>
            </c:dLbl>
            <c:dLbl>
              <c:idx val="7"/>
              <c:layout>
                <c:manualLayout>
                  <c:x val="-0.50878211116755601"/>
                  <c:y val="5.6709730102538939E-17"/>
                </c:manualLayout>
              </c:layout>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17478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B5D3-6545-B95D-3B181445EE36}"/>
                </c:ext>
              </c:extLst>
            </c:dLbl>
            <c:dLbl>
              <c:idx val="8"/>
              <c:layout>
                <c:manualLayout>
                  <c:x val="-0.4027858380076485"/>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B5D3-6545-B95D-3B181445EE36}"/>
                </c:ext>
              </c:extLst>
            </c:dLbl>
            <c:dLbl>
              <c:idx val="9"/>
              <c:layout>
                <c:manualLayout>
                  <c:x val="-0.28265672842641992"/>
                  <c:y val="1.1341946020507788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5D3-6545-B95D-3B181445EE36}"/>
                </c:ext>
              </c:extLst>
            </c:dLbl>
            <c:dLbl>
              <c:idx val="10"/>
              <c:layout>
                <c:manualLayout>
                  <c:x val="-0.44518434727161144"/>
                  <c:y val="1.1341946020507788E-16"/>
                </c:manualLayout>
              </c:layout>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17478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5D3-6545-B95D-3B181445EE36}"/>
                </c:ext>
              </c:extLst>
            </c:dLbl>
            <c:dLbl>
              <c:idx val="11"/>
              <c:layout>
                <c:manualLayout>
                  <c:x val="-0.22612538274113594"/>
                  <c:y val="1.1341946020507788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B5D3-6545-B95D-3B181445EE36}"/>
                </c:ext>
              </c:extLst>
            </c:dLbl>
            <c:dLbl>
              <c:idx val="12"/>
              <c:layout>
                <c:manualLayout>
                  <c:x val="-0.2826567284264199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B5D3-6545-B95D-3B181445EE36}"/>
                </c:ext>
              </c:extLst>
            </c:dLbl>
            <c:dLbl>
              <c:idx val="13"/>
              <c:layout>
                <c:manualLayout>
                  <c:x val="-0.19785970989849397"/>
                  <c:y val="2.435664361553914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B5D3-6545-B95D-3B181445EE36}"/>
                </c:ext>
              </c:extLst>
            </c:dLbl>
            <c:dLbl>
              <c:idx val="14"/>
              <c:layout>
                <c:manualLayout>
                  <c:x val="-0.20492612810915445"/>
                  <c:y val="2.4356643626881093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B5D3-6545-B95D-3B181445EE36}"/>
                </c:ext>
              </c:extLst>
            </c:dLbl>
            <c:dLbl>
              <c:idx val="15"/>
              <c:layout>
                <c:manualLayout>
                  <c:x val="-0.31092240126906195"/>
                  <c:y val="1.1341946020507788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B5D3-6545-B95D-3B181445EE36}"/>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1">
                  <c:v>Feeling overly tired</c:v>
                </c:pt>
                <c:pt idx="2">
                  <c:v>Depression, anxiety, and/or other mental health issues</c:v>
                </c:pt>
                <c:pt idx="3">
                  <c:v>Loss of appetite and/or taste</c:v>
                </c:pt>
                <c:pt idx="4">
                  <c:v>Nausea/vomiting or diarrhea</c:v>
                </c:pt>
                <c:pt idx="5">
                  <c:v>Insomnia/sleeplessness</c:v>
                </c:pt>
                <c:pt idx="6">
                  <c:v>Weight loss</c:v>
                </c:pt>
                <c:pt idx="7">
                  <c:v>Sexual concerns (e.g., intimacy issues, loss of desire, painful intercourse, vaginal dryness, erectile dysfunction, etc.)</c:v>
                </c:pt>
                <c:pt idx="8">
                  <c:v>Muscle/joint pain</c:v>
                </c:pt>
                <c:pt idx="9">
                  <c:v>Uncertainty around status of your cancer</c:v>
                </c:pt>
                <c:pt idx="10">
                  <c:v>Neuropathy (e.g., weakness, numbness, and pain from nerve damage, usually in the hands and feet)</c:v>
                </c:pt>
                <c:pt idx="11">
                  <c:v>Skin irritation/rash, blisters, sunburns, or other dermatological problems</c:v>
                </c:pt>
                <c:pt idx="12">
                  <c:v>Memory loss, cognitive issues</c:v>
                </c:pt>
                <c:pt idx="13">
                  <c:v>Fever/chills</c:v>
                </c:pt>
                <c:pt idx="14">
                  <c:v>Mouth sores</c:v>
                </c:pt>
                <c:pt idx="15">
                  <c:v>High blood pressure</c:v>
                </c:pt>
              </c:strCache>
            </c:strRef>
          </c:cat>
          <c:val>
            <c:numRef>
              <c:f>Sheet1!$B$2:$B$17</c:f>
              <c:numCache>
                <c:formatCode>0%</c:formatCode>
                <c:ptCount val="16"/>
                <c:pt idx="0">
                  <c:v>0.47</c:v>
                </c:pt>
                <c:pt idx="1">
                  <c:v>0.14000000000000001</c:v>
                </c:pt>
                <c:pt idx="2">
                  <c:v>0.17</c:v>
                </c:pt>
                <c:pt idx="3">
                  <c:v>0.03</c:v>
                </c:pt>
                <c:pt idx="4">
                  <c:v>0.03</c:v>
                </c:pt>
                <c:pt idx="5">
                  <c:v>0.11</c:v>
                </c:pt>
                <c:pt idx="6">
                  <c:v>0.02</c:v>
                </c:pt>
                <c:pt idx="7">
                  <c:v>0.19</c:v>
                </c:pt>
                <c:pt idx="8">
                  <c:v>0.12</c:v>
                </c:pt>
                <c:pt idx="9">
                  <c:v>7.0000000000000007E-2</c:v>
                </c:pt>
                <c:pt idx="10">
                  <c:v>0.15</c:v>
                </c:pt>
                <c:pt idx="11">
                  <c:v>0.04</c:v>
                </c:pt>
                <c:pt idx="12">
                  <c:v>7.0000000000000007E-2</c:v>
                </c:pt>
                <c:pt idx="13">
                  <c:v>0.02</c:v>
                </c:pt>
                <c:pt idx="14">
                  <c:v>0.02</c:v>
                </c:pt>
                <c:pt idx="15">
                  <c:v>0.09</c:v>
                </c:pt>
              </c:numCache>
            </c:numRef>
          </c:val>
          <c:extLst>
            <c:ext xmlns:c16="http://schemas.microsoft.com/office/drawing/2014/chart" uri="{C3380CC4-5D6E-409C-BE32-E72D297353CC}">
              <c16:uniqueId val="{00000000-AD51-8B49-8B75-5B96952A2DE1}"/>
            </c:ext>
          </c:extLst>
        </c:ser>
        <c:ser>
          <c:idx val="1"/>
          <c:order val="1"/>
          <c:tx>
            <c:strRef>
              <c:f>Sheet1!$C$1</c:f>
              <c:strCache>
                <c:ptCount val="1"/>
                <c:pt idx="0">
                  <c:v>Negative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1">
                  <c:v>Feeling overly tired</c:v>
                </c:pt>
                <c:pt idx="2">
                  <c:v>Depression, anxiety, and/or other mental health issues</c:v>
                </c:pt>
                <c:pt idx="3">
                  <c:v>Loss of appetite and/or taste</c:v>
                </c:pt>
                <c:pt idx="4">
                  <c:v>Nausea/vomiting or diarrhea</c:v>
                </c:pt>
                <c:pt idx="5">
                  <c:v>Insomnia/sleeplessness</c:v>
                </c:pt>
                <c:pt idx="6">
                  <c:v>Weight loss</c:v>
                </c:pt>
                <c:pt idx="7">
                  <c:v>Sexual concerns (e.g., intimacy issues, loss of desire, painful intercourse, vaginal dryness, erectile dysfunction, etc.)</c:v>
                </c:pt>
                <c:pt idx="8">
                  <c:v>Muscle/joint pain</c:v>
                </c:pt>
                <c:pt idx="9">
                  <c:v>Uncertainty around status of your cancer</c:v>
                </c:pt>
                <c:pt idx="10">
                  <c:v>Neuropathy (e.g., weakness, numbness, and pain from nerve damage, usually in the hands and feet)</c:v>
                </c:pt>
                <c:pt idx="11">
                  <c:v>Skin irritation/rash, blisters, sunburns, or other dermatological problems</c:v>
                </c:pt>
                <c:pt idx="12">
                  <c:v>Memory loss, cognitive issues</c:v>
                </c:pt>
                <c:pt idx="13">
                  <c:v>Fever/chills</c:v>
                </c:pt>
                <c:pt idx="14">
                  <c:v>Mouth sores</c:v>
                </c:pt>
                <c:pt idx="15">
                  <c:v>High blood pressure</c:v>
                </c:pt>
              </c:strCache>
            </c:strRef>
          </c:cat>
          <c:val>
            <c:numRef>
              <c:f>Sheet1!$C$2:$C$17</c:f>
            </c:numRef>
          </c:val>
          <c:extLst>
            <c:ext xmlns:c16="http://schemas.microsoft.com/office/drawing/2014/chart" uri="{C3380CC4-5D6E-409C-BE32-E72D297353CC}">
              <c16:uniqueId val="{00000001-AD51-8B49-8B75-5B96952A2DE1}"/>
            </c:ext>
          </c:extLst>
        </c:ser>
        <c:dLbls>
          <c:showLegendKey val="0"/>
          <c:showVal val="0"/>
          <c:showCatName val="0"/>
          <c:showSerName val="0"/>
          <c:showPercent val="0"/>
          <c:showBubbleSize val="0"/>
        </c:dLbls>
        <c:gapWidth val="182"/>
        <c:axId val="664923192"/>
        <c:axId val="664925816"/>
      </c:barChart>
      <c:catAx>
        <c:axId val="664923192"/>
        <c:scaling>
          <c:orientation val="maxMin"/>
        </c:scaling>
        <c:delete val="1"/>
        <c:axPos val="l"/>
        <c:numFmt formatCode="General" sourceLinked="1"/>
        <c:majorTickMark val="none"/>
        <c:minorTickMark val="none"/>
        <c:tickLblPos val="nextTo"/>
        <c:crossAx val="664925816"/>
        <c:crosses val="autoZero"/>
        <c:auto val="1"/>
        <c:lblAlgn val="ctr"/>
        <c:lblOffset val="100"/>
        <c:noMultiLvlLbl val="0"/>
      </c:catAx>
      <c:valAx>
        <c:axId val="664925816"/>
        <c:scaling>
          <c:orientation val="minMax"/>
        </c:scaling>
        <c:delete val="1"/>
        <c:axPos val="t"/>
        <c:numFmt formatCode="0%" sourceLinked="1"/>
        <c:majorTickMark val="none"/>
        <c:minorTickMark val="none"/>
        <c:tickLblPos val="nextTo"/>
        <c:crossAx val="664923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174781"/>
              </a:solidFill>
              <a:ln w="38100">
                <a:noFill/>
              </a:ln>
              <a:effectLst/>
            </c:spPr>
            <c:extLst>
              <c:ext xmlns:c16="http://schemas.microsoft.com/office/drawing/2014/chart" uri="{C3380CC4-5D6E-409C-BE32-E72D297353CC}">
                <c16:uniqueId val="{00000001-5DFB-794B-831A-45825C141605}"/>
              </c:ext>
            </c:extLst>
          </c:dPt>
          <c:dPt>
            <c:idx val="1"/>
            <c:bubble3D val="0"/>
            <c:spPr>
              <a:solidFill>
                <a:srgbClr val="29B9EB"/>
              </a:solidFill>
              <a:ln w="19050">
                <a:noFill/>
              </a:ln>
              <a:effectLst/>
            </c:spPr>
            <c:extLst>
              <c:ext xmlns:c16="http://schemas.microsoft.com/office/drawing/2014/chart" uri="{C3380CC4-5D6E-409C-BE32-E72D297353CC}">
                <c16:uniqueId val="{00000003-5DFB-794B-831A-45825C141605}"/>
              </c:ext>
            </c:extLst>
          </c:dPt>
          <c:dPt>
            <c:idx val="2"/>
            <c:bubble3D val="0"/>
            <c:spPr>
              <a:solidFill>
                <a:schemeClr val="bg1">
                  <a:lumMod val="65000"/>
                </a:schemeClr>
              </a:solidFill>
              <a:ln w="19050">
                <a:noFill/>
              </a:ln>
              <a:effectLst/>
            </c:spPr>
            <c:extLst>
              <c:ext xmlns:c16="http://schemas.microsoft.com/office/drawing/2014/chart" uri="{C3380CC4-5D6E-409C-BE32-E72D297353CC}">
                <c16:uniqueId val="{00000005-7DFF-1A47-B26A-5C2C7732ACC6}"/>
              </c:ext>
            </c:extLst>
          </c:dPt>
          <c:cat>
            <c:strRef>
              <c:f>Sheet1!$A$2:$A$4</c:f>
              <c:strCache>
                <c:ptCount val="3"/>
                <c:pt idx="0">
                  <c:v>very</c:v>
                </c:pt>
                <c:pt idx="1">
                  <c:v>somewhat</c:v>
                </c:pt>
                <c:pt idx="2">
                  <c:v>neutral.not</c:v>
                </c:pt>
              </c:strCache>
            </c:strRef>
          </c:cat>
          <c:val>
            <c:numRef>
              <c:f>Sheet1!$B$2:$B$4</c:f>
              <c:numCache>
                <c:formatCode>0%</c:formatCode>
                <c:ptCount val="3"/>
                <c:pt idx="0">
                  <c:v>0.62</c:v>
                </c:pt>
                <c:pt idx="1">
                  <c:v>0.32</c:v>
                </c:pt>
                <c:pt idx="2">
                  <c:v>0.06</c:v>
                </c:pt>
              </c:numCache>
            </c:numRef>
          </c:val>
          <c:extLst>
            <c:ext xmlns:c16="http://schemas.microsoft.com/office/drawing/2014/chart" uri="{C3380CC4-5D6E-409C-BE32-E72D297353CC}">
              <c16:uniqueId val="{00000004-5DFB-794B-831A-45825C141605}"/>
            </c:ext>
          </c:extLst>
        </c:ser>
        <c:dLbls>
          <c:showLegendKey val="0"/>
          <c:showVal val="0"/>
          <c:showCatName val="0"/>
          <c:showSerName val="0"/>
          <c:showPercent val="0"/>
          <c:showBubbleSize val="0"/>
          <c:showLeaderLines val="1"/>
        </c:dLbls>
        <c:firstSliceAng val="0"/>
        <c:holeSize val="6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74732709532621"/>
          <c:y val="2.9698836366852274E-2"/>
          <c:w val="0.48478563600369012"/>
          <c:h val="0.97030107860461978"/>
        </c:manualLayout>
      </c:layout>
      <c:barChart>
        <c:barDir val="bar"/>
        <c:grouping val="clustered"/>
        <c:varyColors val="0"/>
        <c:ser>
          <c:idx val="0"/>
          <c:order val="0"/>
          <c:tx>
            <c:strRef>
              <c:f>Sheet1!$B$1</c:f>
              <c:strCache>
                <c:ptCount val="1"/>
                <c:pt idx="0">
                  <c:v>National Sample</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Feeling overly tired</c:v>
                </c:pt>
                <c:pt idx="1">
                  <c:v>Depression, anxiety, mental</c:v>
                </c:pt>
                <c:pt idx="2">
                  <c:v>Loss of appetite and/or taste</c:v>
                </c:pt>
                <c:pt idx="3">
                  <c:v>Nausea/vomiting or diarrhea</c:v>
                </c:pt>
                <c:pt idx="4">
                  <c:v>Insomnia/sleeplessness</c:v>
                </c:pt>
                <c:pt idx="5">
                  <c:v>Weight loss</c:v>
                </c:pt>
                <c:pt idx="6">
                  <c:v>Sexual concerns</c:v>
                </c:pt>
                <c:pt idx="7">
                  <c:v>Muscle/joint pain</c:v>
                </c:pt>
                <c:pt idx="8">
                  <c:v>Uncertainty status of your cancer</c:v>
                </c:pt>
                <c:pt idx="9">
                  <c:v>Neuropathy</c:v>
                </c:pt>
                <c:pt idx="10">
                  <c:v>Skin irritation/rash…</c:v>
                </c:pt>
                <c:pt idx="11">
                  <c:v>Memory loss, cognitive issues</c:v>
                </c:pt>
                <c:pt idx="12">
                  <c:v>Fever/chills</c:v>
                </c:pt>
                <c:pt idx="13">
                  <c:v>Mouth sores</c:v>
                </c:pt>
                <c:pt idx="14">
                  <c:v>High blood pressure</c:v>
                </c:pt>
              </c:strCache>
            </c:strRef>
          </c:cat>
          <c:val>
            <c:numRef>
              <c:f>Sheet1!$B$2:$B$16</c:f>
              <c:numCache>
                <c:formatCode>0%</c:formatCode>
                <c:ptCount val="15"/>
                <c:pt idx="0">
                  <c:v>0.42843999999999999</c:v>
                </c:pt>
                <c:pt idx="1">
                  <c:v>0.43948599999999999</c:v>
                </c:pt>
                <c:pt idx="2">
                  <c:v>0.470169</c:v>
                </c:pt>
                <c:pt idx="3">
                  <c:v>0.60089799999999993</c:v>
                </c:pt>
                <c:pt idx="4">
                  <c:v>0.33440700000000001</c:v>
                </c:pt>
                <c:pt idx="5">
                  <c:v>0.50288699999999997</c:v>
                </c:pt>
                <c:pt idx="6">
                  <c:v>0.31957799999999997</c:v>
                </c:pt>
                <c:pt idx="7">
                  <c:v>0.42940299999999998</c:v>
                </c:pt>
                <c:pt idx="8">
                  <c:v>0.501386</c:v>
                </c:pt>
                <c:pt idx="9">
                  <c:v>0.42831899999999995</c:v>
                </c:pt>
                <c:pt idx="10">
                  <c:v>0.61880899999999994</c:v>
                </c:pt>
                <c:pt idx="11">
                  <c:v>0.34306700000000001</c:v>
                </c:pt>
                <c:pt idx="12">
                  <c:v>0.52783599999999997</c:v>
                </c:pt>
                <c:pt idx="13">
                  <c:v>0.58530199999999999</c:v>
                </c:pt>
                <c:pt idx="14">
                  <c:v>0.65252600000000005</c:v>
                </c:pt>
              </c:numCache>
            </c:numRef>
          </c:val>
          <c:extLst>
            <c:ext xmlns:c16="http://schemas.microsoft.com/office/drawing/2014/chart" uri="{C3380CC4-5D6E-409C-BE32-E72D297353CC}">
              <c16:uniqueId val="{00000000-CA1F-3347-A9E0-0DF23F0AE7DE}"/>
            </c:ext>
          </c:extLst>
        </c:ser>
        <c:ser>
          <c:idx val="1"/>
          <c:order val="1"/>
          <c:tx>
            <c:strRef>
              <c:f>Sheet1!$C$1</c:f>
              <c:strCache>
                <c:ptCount val="1"/>
                <c:pt idx="0">
                  <c:v>Negative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Feeling overly tired</c:v>
                </c:pt>
                <c:pt idx="1">
                  <c:v>Depression, anxiety, mental</c:v>
                </c:pt>
                <c:pt idx="2">
                  <c:v>Loss of appetite and/or taste</c:v>
                </c:pt>
                <c:pt idx="3">
                  <c:v>Nausea/vomiting or diarrhea</c:v>
                </c:pt>
                <c:pt idx="4">
                  <c:v>Insomnia/sleeplessness</c:v>
                </c:pt>
                <c:pt idx="5">
                  <c:v>Weight loss</c:v>
                </c:pt>
                <c:pt idx="6">
                  <c:v>Sexual concerns</c:v>
                </c:pt>
                <c:pt idx="7">
                  <c:v>Muscle/joint pain</c:v>
                </c:pt>
                <c:pt idx="8">
                  <c:v>Uncertainty status of your cancer</c:v>
                </c:pt>
                <c:pt idx="9">
                  <c:v>Neuropathy</c:v>
                </c:pt>
                <c:pt idx="10">
                  <c:v>Skin irritation/rash…</c:v>
                </c:pt>
                <c:pt idx="11">
                  <c:v>Memory loss, cognitive issues</c:v>
                </c:pt>
                <c:pt idx="12">
                  <c:v>Fever/chills</c:v>
                </c:pt>
                <c:pt idx="13">
                  <c:v>Mouth sores</c:v>
                </c:pt>
                <c:pt idx="14">
                  <c:v>High blood pressure</c:v>
                </c:pt>
              </c:strCache>
            </c:strRef>
          </c:cat>
          <c:val>
            <c:numRef>
              <c:f>Sheet1!$C$2:$C$16</c:f>
            </c:numRef>
          </c:val>
          <c:extLst>
            <c:ext xmlns:c16="http://schemas.microsoft.com/office/drawing/2014/chart" uri="{C3380CC4-5D6E-409C-BE32-E72D297353CC}">
              <c16:uniqueId val="{00000001-CA1F-3347-A9E0-0DF23F0AE7DE}"/>
            </c:ext>
          </c:extLst>
        </c:ser>
        <c:dLbls>
          <c:showLegendKey val="0"/>
          <c:showVal val="0"/>
          <c:showCatName val="0"/>
          <c:showSerName val="0"/>
          <c:showPercent val="0"/>
          <c:showBubbleSize val="0"/>
        </c:dLbls>
        <c:gapWidth val="182"/>
        <c:axId val="664923192"/>
        <c:axId val="664925816"/>
      </c:barChart>
      <c:catAx>
        <c:axId val="664923192"/>
        <c:scaling>
          <c:orientation val="maxMin"/>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664925816"/>
        <c:crosses val="autoZero"/>
        <c:auto val="1"/>
        <c:lblAlgn val="ctr"/>
        <c:lblOffset val="300"/>
        <c:noMultiLvlLbl val="0"/>
      </c:catAx>
      <c:valAx>
        <c:axId val="664925816"/>
        <c:scaling>
          <c:orientation val="minMax"/>
          <c:max val="1"/>
        </c:scaling>
        <c:delete val="1"/>
        <c:axPos val="t"/>
        <c:numFmt formatCode="0%" sourceLinked="1"/>
        <c:majorTickMark val="out"/>
        <c:minorTickMark val="none"/>
        <c:tickLblPos val="nextTo"/>
        <c:crossAx val="664923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29B9EB"/>
              </a:solidFill>
              <a:ln w="38100">
                <a:solidFill>
                  <a:srgbClr val="29B9EB"/>
                </a:solidFill>
              </a:ln>
              <a:effectLst/>
            </c:spPr>
            <c:extLst>
              <c:ext xmlns:c16="http://schemas.microsoft.com/office/drawing/2014/chart" uri="{C3380CC4-5D6E-409C-BE32-E72D297353CC}">
                <c16:uniqueId val="{00000003-80D0-4E41-8E2D-3E601600C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1-80D0-4E41-8E2D-3E601600C686}"/>
              </c:ext>
            </c:extLst>
          </c:dPt>
          <c:cat>
            <c:strRef>
              <c:f>Sheet1!$A$2:$A$3</c:f>
              <c:strCache>
                <c:ptCount val="1"/>
                <c:pt idx="0">
                  <c:v>mixed experiences</c:v>
                </c:pt>
              </c:strCache>
            </c:strRef>
          </c:cat>
          <c:val>
            <c:numRef>
              <c:f>Sheet1!$B$2:$B$3</c:f>
              <c:numCache>
                <c:formatCode>General</c:formatCode>
                <c:ptCount val="2"/>
                <c:pt idx="0">
                  <c:v>25</c:v>
                </c:pt>
                <c:pt idx="1">
                  <c:v>75</c:v>
                </c:pt>
              </c:numCache>
            </c:numRef>
          </c:val>
          <c:extLst>
            <c:ext xmlns:c16="http://schemas.microsoft.com/office/drawing/2014/chart" uri="{C3380CC4-5D6E-409C-BE32-E72D297353CC}">
              <c16:uniqueId val="{00000000-80D0-4E41-8E2D-3E601600C6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174781"/>
              </a:solidFill>
              <a:ln w="38100">
                <a:solidFill>
                  <a:srgbClr val="174781"/>
                </a:solidFill>
              </a:ln>
              <a:effectLst/>
            </c:spPr>
            <c:extLst>
              <c:ext xmlns:c16="http://schemas.microsoft.com/office/drawing/2014/chart" uri="{C3380CC4-5D6E-409C-BE32-E72D297353CC}">
                <c16:uniqueId val="{00000001-EEBA-6240-9CBA-5F2348B8D4AD}"/>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EEBA-6240-9CBA-5F2348B8D4AD}"/>
              </c:ext>
            </c:extLst>
          </c:dPt>
          <c:cat>
            <c:strRef>
              <c:f>Sheet1!$A$2:$A$3</c:f>
              <c:strCache>
                <c:ptCount val="2"/>
                <c:pt idx="0">
                  <c:v>1st Qtr</c:v>
                </c:pt>
                <c:pt idx="1">
                  <c:v>2nd Qtr</c:v>
                </c:pt>
              </c:strCache>
            </c:strRef>
          </c:cat>
          <c:val>
            <c:numRef>
              <c:f>Sheet1!$B$2:$B$3</c:f>
              <c:numCache>
                <c:formatCode>General</c:formatCode>
                <c:ptCount val="2"/>
                <c:pt idx="0">
                  <c:v>69</c:v>
                </c:pt>
                <c:pt idx="1">
                  <c:v>31</c:v>
                </c:pt>
              </c:numCache>
            </c:numRef>
          </c:val>
          <c:extLst>
            <c:ext xmlns:c16="http://schemas.microsoft.com/office/drawing/2014/chart" uri="{C3380CC4-5D6E-409C-BE32-E72D297353CC}">
              <c16:uniqueId val="{00000004-EEBA-6240-9CBA-5F2348B8D4AD}"/>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dLbls>
          <c:showLegendKey val="0"/>
          <c:showVal val="0"/>
          <c:showCatName val="0"/>
          <c:showSerName val="0"/>
          <c:showPercent val="0"/>
          <c:showBubbleSize val="0"/>
          <c:showLeaderLines val="0"/>
        </c:dLbls>
        <c:firstSliceAng val="0"/>
        <c:holeSize val="8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174781"/>
              </a:solidFill>
              <a:ln w="38100">
                <a:solidFill>
                  <a:srgbClr val="174781"/>
                </a:solidFill>
              </a:ln>
              <a:effectLst/>
            </c:spPr>
            <c:extLst>
              <c:ext xmlns:c16="http://schemas.microsoft.com/office/drawing/2014/chart" uri="{C3380CC4-5D6E-409C-BE32-E72D297353CC}">
                <c16:uniqueId val="{00000001-CD8A-9D42-B1B8-C2228170F2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CD8A-9D42-B1B8-C2228170F286}"/>
              </c:ext>
            </c:extLst>
          </c:dPt>
          <c:cat>
            <c:strRef>
              <c:f>Sheet1!$A$2:$A$3</c:f>
              <c:strCache>
                <c:ptCount val="1"/>
                <c:pt idx="0">
                  <c:v>said they REVIEWED HEALTH RECORDS before appointments VERY WELL</c:v>
                </c:pt>
              </c:strCache>
            </c:strRef>
          </c:cat>
          <c:val>
            <c:numRef>
              <c:f>Sheet1!$B$2:$B$3</c:f>
              <c:numCache>
                <c:formatCode>General</c:formatCode>
                <c:ptCount val="2"/>
                <c:pt idx="0">
                  <c:v>64</c:v>
                </c:pt>
                <c:pt idx="1">
                  <c:v>36</c:v>
                </c:pt>
              </c:numCache>
            </c:numRef>
          </c:val>
          <c:extLst>
            <c:ext xmlns:c16="http://schemas.microsoft.com/office/drawing/2014/chart" uri="{C3380CC4-5D6E-409C-BE32-E72D297353CC}">
              <c16:uniqueId val="{00000004-CD8A-9D42-B1B8-C2228170F2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174781"/>
              </a:solidFill>
              <a:ln w="38100">
                <a:solidFill>
                  <a:srgbClr val="174781"/>
                </a:solidFill>
              </a:ln>
              <a:effectLst/>
            </c:spPr>
            <c:extLst>
              <c:ext xmlns:c16="http://schemas.microsoft.com/office/drawing/2014/chart" uri="{C3380CC4-5D6E-409C-BE32-E72D297353CC}">
                <c16:uniqueId val="{00000001-E100-7A4A-A8E8-990C30599B7A}"/>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E100-7A4A-A8E8-990C30599B7A}"/>
              </c:ext>
            </c:extLst>
          </c:dPt>
          <c:cat>
            <c:strRef>
              <c:f>Sheet1!$A$2:$A$3</c:f>
              <c:strCache>
                <c:ptCount val="1"/>
                <c:pt idx="0">
                  <c:v>said they had to SHARE INFORMATION from one HCP to another ALL/SOME of time</c:v>
                </c:pt>
              </c:strCache>
            </c:strRef>
          </c:cat>
          <c:val>
            <c:numRef>
              <c:f>Sheet1!$B$2:$B$3</c:f>
              <c:numCache>
                <c:formatCode>General</c:formatCode>
                <c:ptCount val="2"/>
                <c:pt idx="0">
                  <c:v>54</c:v>
                </c:pt>
                <c:pt idx="1">
                  <c:v>46</c:v>
                </c:pt>
              </c:numCache>
            </c:numRef>
          </c:val>
          <c:extLst>
            <c:ext xmlns:c16="http://schemas.microsoft.com/office/drawing/2014/chart" uri="{C3380CC4-5D6E-409C-BE32-E72D297353CC}">
              <c16:uniqueId val="{00000004-E100-7A4A-A8E8-990C30599B7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627353322835646E-2"/>
          <c:y val="4.7589207424954039E-2"/>
          <c:w val="0.94713313632195728"/>
          <c:h val="0.91946441820392388"/>
        </c:manualLayout>
      </c:layout>
      <c:barChart>
        <c:barDir val="col"/>
        <c:grouping val="clustered"/>
        <c:varyColors val="0"/>
        <c:ser>
          <c:idx val="0"/>
          <c:order val="0"/>
          <c:tx>
            <c:strRef>
              <c:f>Sheet1!$B$1</c:f>
              <c:strCache>
                <c:ptCount val="1"/>
                <c:pt idx="0">
                  <c:v>Series 1</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Very well</c:v>
                </c:pt>
                <c:pt idx="1">
                  <c:v>Somewhat well</c:v>
                </c:pt>
                <c:pt idx="2">
                  <c:v>Not well</c:v>
                </c:pt>
                <c:pt idx="3">
                  <c:v>Not sure</c:v>
                </c:pt>
              </c:strCache>
            </c:strRef>
          </c:cat>
          <c:val>
            <c:numRef>
              <c:f>Sheet1!$B$2:$B$5</c:f>
              <c:numCache>
                <c:formatCode>0%</c:formatCode>
                <c:ptCount val="4"/>
                <c:pt idx="0">
                  <c:v>0.71</c:v>
                </c:pt>
                <c:pt idx="1">
                  <c:v>0.21</c:v>
                </c:pt>
                <c:pt idx="2">
                  <c:v>0.03</c:v>
                </c:pt>
                <c:pt idx="3">
                  <c:v>0.04</c:v>
                </c:pt>
              </c:numCache>
            </c:numRef>
          </c:val>
          <c:extLst>
            <c:ext xmlns:c16="http://schemas.microsoft.com/office/drawing/2014/chart" uri="{C3380CC4-5D6E-409C-BE32-E72D297353CC}">
              <c16:uniqueId val="{00000000-430E-A645-BFE6-35A1BED7E9D7}"/>
            </c:ext>
          </c:extLst>
        </c:ser>
        <c:dLbls>
          <c:showLegendKey val="0"/>
          <c:showVal val="0"/>
          <c:showCatName val="0"/>
          <c:showSerName val="0"/>
          <c:showPercent val="0"/>
          <c:showBubbleSize val="0"/>
        </c:dLbls>
        <c:gapWidth val="61"/>
        <c:axId val="482268576"/>
        <c:axId val="482262016"/>
      </c:barChart>
      <c:catAx>
        <c:axId val="48226857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82262016"/>
        <c:crosses val="autoZero"/>
        <c:auto val="1"/>
        <c:lblAlgn val="ctr"/>
        <c:lblOffset val="100"/>
        <c:noMultiLvlLbl val="0"/>
      </c:catAx>
      <c:valAx>
        <c:axId val="482262016"/>
        <c:scaling>
          <c:orientation val="minMax"/>
          <c:max val="0.9"/>
        </c:scaling>
        <c:delete val="1"/>
        <c:axPos val="l"/>
        <c:numFmt formatCode="0%" sourceLinked="1"/>
        <c:majorTickMark val="out"/>
        <c:minorTickMark val="none"/>
        <c:tickLblPos val="nextTo"/>
        <c:crossAx val="4822685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743281661500416E-2"/>
          <c:y val="0"/>
          <c:w val="0.90251343667699913"/>
          <c:h val="0.66823380572494673"/>
        </c:manualLayout>
      </c:layout>
      <c:barChart>
        <c:barDir val="col"/>
        <c:grouping val="stacked"/>
        <c:varyColors val="0"/>
        <c:ser>
          <c:idx val="0"/>
          <c:order val="0"/>
          <c:tx>
            <c:strRef>
              <c:f>Sheet1!$B$1</c:f>
              <c:strCache>
                <c:ptCount val="1"/>
                <c:pt idx="0">
                  <c:v>Column1</c:v>
                </c:pt>
              </c:strCache>
            </c:strRef>
          </c:tx>
          <c:spPr>
            <a:solidFill>
              <a:srgbClr val="1AAFA2"/>
            </a:solidFill>
            <a:ln>
              <a:noFill/>
            </a:ln>
            <a:effectLst/>
          </c:spPr>
          <c:invertIfNegative val="0"/>
          <c:dPt>
            <c:idx val="0"/>
            <c:invertIfNegative val="0"/>
            <c:bubble3D val="0"/>
            <c:spPr>
              <a:solidFill>
                <a:srgbClr val="1AAFA2"/>
              </a:solidFill>
              <a:ln>
                <a:noFill/>
              </a:ln>
              <a:effectLst/>
            </c:spPr>
            <c:extLst>
              <c:ext xmlns:c16="http://schemas.microsoft.com/office/drawing/2014/chart" uri="{C3380CC4-5D6E-409C-BE32-E72D297353CC}">
                <c16:uniqueId val="{00000001-16E9-6647-9034-BED6C7271CA2}"/>
              </c:ext>
            </c:extLst>
          </c:dPt>
          <c:dPt>
            <c:idx val="1"/>
            <c:invertIfNegative val="0"/>
            <c:bubble3D val="0"/>
            <c:spPr>
              <a:solidFill>
                <a:srgbClr val="29B9EB"/>
              </a:solidFill>
              <a:ln>
                <a:noFill/>
              </a:ln>
              <a:effectLst/>
            </c:spPr>
            <c:extLst>
              <c:ext xmlns:c16="http://schemas.microsoft.com/office/drawing/2014/chart" uri="{C3380CC4-5D6E-409C-BE32-E72D297353CC}">
                <c16:uniqueId val="{00000003-16E9-6647-9034-BED6C7271CA2}"/>
              </c:ext>
            </c:extLst>
          </c:dPt>
          <c:dPt>
            <c:idx val="2"/>
            <c:invertIfNegative val="0"/>
            <c:bubble3D val="0"/>
            <c:spPr>
              <a:solidFill>
                <a:srgbClr val="EE7E5E"/>
              </a:solidFill>
              <a:ln>
                <a:noFill/>
              </a:ln>
              <a:effectLst/>
            </c:spPr>
            <c:extLst>
              <c:ext xmlns:c16="http://schemas.microsoft.com/office/drawing/2014/chart" uri="{C3380CC4-5D6E-409C-BE32-E72D297353CC}">
                <c16:uniqueId val="{00000005-16E9-6647-9034-BED6C7271CA2}"/>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Positive 
experience</c:v>
                </c:pt>
                <c:pt idx="1">
                  <c:v>Mixed 
experience</c:v>
                </c:pt>
                <c:pt idx="2">
                  <c:v>Negative experience</c:v>
                </c:pt>
              </c:strCache>
            </c:strRef>
          </c:cat>
          <c:val>
            <c:numRef>
              <c:f>Sheet1!$B$2:$B$4</c:f>
              <c:numCache>
                <c:formatCode>General</c:formatCode>
                <c:ptCount val="3"/>
                <c:pt idx="0">
                  <c:v>4.9000000000000004</c:v>
                </c:pt>
                <c:pt idx="1">
                  <c:v>3.96</c:v>
                </c:pt>
                <c:pt idx="2">
                  <c:v>2.81</c:v>
                </c:pt>
              </c:numCache>
            </c:numRef>
          </c:val>
          <c:extLst>
            <c:ext xmlns:c16="http://schemas.microsoft.com/office/drawing/2014/chart" uri="{C3380CC4-5D6E-409C-BE32-E72D297353CC}">
              <c16:uniqueId val="{00000006-16E9-6647-9034-BED6C7271CA2}"/>
            </c:ext>
          </c:extLst>
        </c:ser>
        <c:dLbls>
          <c:showLegendKey val="0"/>
          <c:showVal val="0"/>
          <c:showCatName val="0"/>
          <c:showSerName val="0"/>
          <c:showPercent val="0"/>
          <c:showBubbleSize val="0"/>
        </c:dLbls>
        <c:gapWidth val="55"/>
        <c:overlap val="100"/>
        <c:axId val="1408701215"/>
        <c:axId val="1408706623"/>
      </c:barChart>
      <c:catAx>
        <c:axId val="1408701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408706623"/>
        <c:crosses val="autoZero"/>
        <c:auto val="1"/>
        <c:lblAlgn val="ctr"/>
        <c:lblOffset val="100"/>
        <c:noMultiLvlLbl val="0"/>
      </c:catAx>
      <c:valAx>
        <c:axId val="1408706623"/>
        <c:scaling>
          <c:orientation val="minMax"/>
        </c:scaling>
        <c:delete val="1"/>
        <c:axPos val="l"/>
        <c:numFmt formatCode="General" sourceLinked="1"/>
        <c:majorTickMark val="none"/>
        <c:minorTickMark val="none"/>
        <c:tickLblPos val="nextTo"/>
        <c:crossAx val="1408701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0347894981317166E-2"/>
          <c:y val="0"/>
          <c:w val="0.89358838539929475"/>
          <c:h val="1"/>
        </c:manualLayout>
      </c:layout>
      <c:scatterChart>
        <c:scatterStyle val="lineMarker"/>
        <c:varyColors val="0"/>
        <c:ser>
          <c:idx val="0"/>
          <c:order val="0"/>
          <c:tx>
            <c:strRef>
              <c:f>Sheet1!$B$1</c:f>
              <c:strCache>
                <c:ptCount val="1"/>
                <c:pt idx="0">
                  <c:v>Y-Values</c:v>
                </c:pt>
              </c:strCache>
            </c:strRef>
          </c:tx>
          <c:spPr>
            <a:ln w="28575" cap="rnd">
              <a:noFill/>
              <a:round/>
            </a:ln>
            <a:effectLst/>
          </c:spPr>
          <c:marker>
            <c:symbol val="circle"/>
            <c:size val="5"/>
            <c:spPr>
              <a:solidFill>
                <a:schemeClr val="accent1"/>
              </a:solidFill>
              <a:ln w="98425">
                <a:solidFill>
                  <a:schemeClr val="accent1"/>
                </a:solidFill>
              </a:ln>
              <a:effectLst/>
            </c:spPr>
          </c:marker>
          <c:dPt>
            <c:idx val="0"/>
            <c:marker>
              <c:symbol val="circle"/>
              <c:size val="5"/>
              <c:spPr>
                <a:solidFill>
                  <a:srgbClr val="1AAFA2"/>
                </a:solidFill>
                <a:ln w="98425">
                  <a:solidFill>
                    <a:srgbClr val="1AAFA2"/>
                  </a:solidFill>
                </a:ln>
                <a:effectLst/>
              </c:spPr>
            </c:marker>
            <c:bubble3D val="0"/>
            <c:extLst>
              <c:ext xmlns:c16="http://schemas.microsoft.com/office/drawing/2014/chart" uri="{C3380CC4-5D6E-409C-BE32-E72D297353CC}">
                <c16:uniqueId val="{0000000C-73DB-DE41-BC9B-7EA5C8A9548A}"/>
              </c:ext>
            </c:extLst>
          </c:dPt>
          <c:dPt>
            <c:idx val="1"/>
            <c:marker>
              <c:symbol val="circle"/>
              <c:size val="5"/>
              <c:spPr>
                <a:solidFill>
                  <a:srgbClr val="29B9EB"/>
                </a:solidFill>
                <a:ln w="98425">
                  <a:solidFill>
                    <a:srgbClr val="29B9EB"/>
                  </a:solidFill>
                </a:ln>
                <a:effectLst/>
              </c:spPr>
            </c:marker>
            <c:bubble3D val="0"/>
            <c:spPr>
              <a:ln w="28575" cap="rnd">
                <a:noFill/>
                <a:round/>
              </a:ln>
              <a:effectLst/>
            </c:spPr>
            <c:extLst>
              <c:ext xmlns:c16="http://schemas.microsoft.com/office/drawing/2014/chart" uri="{C3380CC4-5D6E-409C-BE32-E72D297353CC}">
                <c16:uniqueId val="{00000001-73DB-DE41-BC9B-7EA5C8A9548A}"/>
              </c:ext>
            </c:extLst>
          </c:dPt>
          <c:dPt>
            <c:idx val="2"/>
            <c:marker>
              <c:symbol val="circle"/>
              <c:size val="5"/>
              <c:spPr>
                <a:solidFill>
                  <a:srgbClr val="EE7E5E"/>
                </a:solidFill>
                <a:ln w="98425">
                  <a:solidFill>
                    <a:srgbClr val="EE7E5E"/>
                  </a:solidFill>
                </a:ln>
                <a:effectLst/>
              </c:spPr>
            </c:marker>
            <c:bubble3D val="0"/>
            <c:extLst>
              <c:ext xmlns:c16="http://schemas.microsoft.com/office/drawing/2014/chart" uri="{C3380CC4-5D6E-409C-BE32-E72D297353CC}">
                <c16:uniqueId val="{00000002-73DB-DE41-BC9B-7EA5C8A9548A}"/>
              </c:ext>
            </c:extLst>
          </c:dPt>
          <c:dPt>
            <c:idx val="3"/>
            <c:marker>
              <c:symbol val="circle"/>
              <c:size val="5"/>
              <c:spPr>
                <a:solidFill>
                  <a:srgbClr val="1AAFA2"/>
                </a:solidFill>
                <a:ln w="98425">
                  <a:solidFill>
                    <a:srgbClr val="1AAFA2"/>
                  </a:solidFill>
                </a:ln>
                <a:effectLst/>
              </c:spPr>
            </c:marker>
            <c:bubble3D val="0"/>
            <c:spPr>
              <a:ln w="28575" cap="rnd">
                <a:noFill/>
                <a:round/>
              </a:ln>
              <a:effectLst/>
            </c:spPr>
            <c:extLst>
              <c:ext xmlns:c16="http://schemas.microsoft.com/office/drawing/2014/chart" uri="{C3380CC4-5D6E-409C-BE32-E72D297353CC}">
                <c16:uniqueId val="{00000004-73DB-DE41-BC9B-7EA5C8A9548A}"/>
              </c:ext>
            </c:extLst>
          </c:dPt>
          <c:dPt>
            <c:idx val="4"/>
            <c:marker>
              <c:symbol val="circle"/>
              <c:size val="5"/>
              <c:spPr>
                <a:solidFill>
                  <a:srgbClr val="29B9EB"/>
                </a:solidFill>
                <a:ln w="98425">
                  <a:solidFill>
                    <a:srgbClr val="29B9EB"/>
                  </a:solidFill>
                </a:ln>
                <a:effectLst/>
              </c:spPr>
            </c:marker>
            <c:bubble3D val="0"/>
            <c:extLst>
              <c:ext xmlns:c16="http://schemas.microsoft.com/office/drawing/2014/chart" uri="{C3380CC4-5D6E-409C-BE32-E72D297353CC}">
                <c16:uniqueId val="{00000005-73DB-DE41-BC9B-7EA5C8A9548A}"/>
              </c:ext>
            </c:extLst>
          </c:dPt>
          <c:dPt>
            <c:idx val="5"/>
            <c:marker>
              <c:symbol val="circle"/>
              <c:size val="5"/>
              <c:spPr>
                <a:solidFill>
                  <a:srgbClr val="EE7E5E"/>
                </a:solidFill>
                <a:ln w="98425">
                  <a:solidFill>
                    <a:srgbClr val="EE7E5E"/>
                  </a:solidFill>
                </a:ln>
                <a:effectLst/>
              </c:spPr>
            </c:marker>
            <c:bubble3D val="0"/>
            <c:spPr>
              <a:ln w="28575" cap="rnd">
                <a:noFill/>
                <a:round/>
              </a:ln>
              <a:effectLst/>
            </c:spPr>
            <c:extLst>
              <c:ext xmlns:c16="http://schemas.microsoft.com/office/drawing/2014/chart" uri="{C3380CC4-5D6E-409C-BE32-E72D297353CC}">
                <c16:uniqueId val="{00000007-73DB-DE41-BC9B-7EA5C8A9548A}"/>
              </c:ext>
            </c:extLst>
          </c:dPt>
          <c:dPt>
            <c:idx val="6"/>
            <c:marker>
              <c:symbol val="circle"/>
              <c:size val="5"/>
              <c:spPr>
                <a:solidFill>
                  <a:srgbClr val="1AAFA2"/>
                </a:solidFill>
                <a:ln w="98425">
                  <a:solidFill>
                    <a:srgbClr val="1AAFA2">
                      <a:alpha val="99000"/>
                    </a:srgbClr>
                  </a:solidFill>
                </a:ln>
                <a:effectLst/>
              </c:spPr>
            </c:marker>
            <c:bubble3D val="0"/>
            <c:extLst>
              <c:ext xmlns:c16="http://schemas.microsoft.com/office/drawing/2014/chart" uri="{C3380CC4-5D6E-409C-BE32-E72D297353CC}">
                <c16:uniqueId val="{0000000D-73DB-DE41-BC9B-7EA5C8A9548A}"/>
              </c:ext>
            </c:extLst>
          </c:dPt>
          <c:dPt>
            <c:idx val="7"/>
            <c:marker>
              <c:symbol val="circle"/>
              <c:size val="5"/>
              <c:spPr>
                <a:solidFill>
                  <a:srgbClr val="29B9EB"/>
                </a:solidFill>
                <a:ln w="98425">
                  <a:solidFill>
                    <a:srgbClr val="29B9EB"/>
                  </a:solidFill>
                </a:ln>
                <a:effectLst/>
              </c:spPr>
            </c:marker>
            <c:bubble3D val="0"/>
            <c:spPr>
              <a:ln w="28575" cap="rnd">
                <a:noFill/>
                <a:round/>
              </a:ln>
              <a:effectLst/>
            </c:spPr>
            <c:extLst>
              <c:ext xmlns:c16="http://schemas.microsoft.com/office/drawing/2014/chart" uri="{C3380CC4-5D6E-409C-BE32-E72D297353CC}">
                <c16:uniqueId val="{00000009-73DB-DE41-BC9B-7EA5C8A9548A}"/>
              </c:ext>
            </c:extLst>
          </c:dPt>
          <c:dPt>
            <c:idx val="8"/>
            <c:marker>
              <c:symbol val="circle"/>
              <c:size val="5"/>
              <c:spPr>
                <a:solidFill>
                  <a:srgbClr val="EE7E5E"/>
                </a:solidFill>
                <a:ln w="98425">
                  <a:solidFill>
                    <a:srgbClr val="EE7E5E"/>
                  </a:solidFill>
                </a:ln>
                <a:effectLst/>
              </c:spPr>
            </c:marker>
            <c:bubble3D val="0"/>
            <c:extLst>
              <c:ext xmlns:c16="http://schemas.microsoft.com/office/drawing/2014/chart" uri="{C3380CC4-5D6E-409C-BE32-E72D297353CC}">
                <c16:uniqueId val="{0000000A-73DB-DE41-BC9B-7EA5C8A9548A}"/>
              </c:ext>
            </c:extLst>
          </c:dPt>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Sheet1!$A$2:$A$10</c:f>
              <c:numCache>
                <c:formatCode>0%</c:formatCode>
                <c:ptCount val="9"/>
                <c:pt idx="0">
                  <c:v>0.82</c:v>
                </c:pt>
                <c:pt idx="1">
                  <c:v>0.45</c:v>
                </c:pt>
                <c:pt idx="2">
                  <c:v>0.28000000000000003</c:v>
                </c:pt>
                <c:pt idx="3">
                  <c:v>0.78</c:v>
                </c:pt>
                <c:pt idx="4">
                  <c:v>0.39</c:v>
                </c:pt>
                <c:pt idx="5">
                  <c:v>0.16</c:v>
                </c:pt>
                <c:pt idx="6">
                  <c:v>0.84</c:v>
                </c:pt>
                <c:pt idx="7">
                  <c:v>0.41</c:v>
                </c:pt>
                <c:pt idx="8">
                  <c:v>0.15</c:v>
                </c:pt>
              </c:numCache>
            </c:numRef>
          </c:xVal>
          <c:yVal>
            <c:numRef>
              <c:f>Sheet1!$B$2:$B$10</c:f>
              <c:numCache>
                <c:formatCode>0</c:formatCode>
                <c:ptCount val="9"/>
                <c:pt idx="0">
                  <c:v>3</c:v>
                </c:pt>
                <c:pt idx="1">
                  <c:v>3</c:v>
                </c:pt>
                <c:pt idx="2">
                  <c:v>3</c:v>
                </c:pt>
                <c:pt idx="3">
                  <c:v>2</c:v>
                </c:pt>
                <c:pt idx="4">
                  <c:v>2</c:v>
                </c:pt>
                <c:pt idx="5">
                  <c:v>2</c:v>
                </c:pt>
                <c:pt idx="6">
                  <c:v>1</c:v>
                </c:pt>
                <c:pt idx="7">
                  <c:v>1</c:v>
                </c:pt>
                <c:pt idx="8">
                  <c:v>1</c:v>
                </c:pt>
              </c:numCache>
            </c:numRef>
          </c:yVal>
          <c:smooth val="0"/>
          <c:extLst>
            <c:ext xmlns:c16="http://schemas.microsoft.com/office/drawing/2014/chart" uri="{C3380CC4-5D6E-409C-BE32-E72D297353CC}">
              <c16:uniqueId val="{0000000B-73DB-DE41-BC9B-7EA5C8A9548A}"/>
            </c:ext>
          </c:extLst>
        </c:ser>
        <c:dLbls>
          <c:showLegendKey val="0"/>
          <c:showVal val="0"/>
          <c:showCatName val="0"/>
          <c:showSerName val="0"/>
          <c:showPercent val="0"/>
          <c:showBubbleSize val="0"/>
        </c:dLbls>
        <c:axId val="907101391"/>
        <c:axId val="907107631"/>
      </c:scatterChart>
      <c:valAx>
        <c:axId val="907101391"/>
        <c:scaling>
          <c:orientation val="minMax"/>
          <c:max val="1"/>
          <c:min val="0"/>
        </c:scaling>
        <c:delete val="1"/>
        <c:axPos val="b"/>
        <c:numFmt formatCode="0%" sourceLinked="1"/>
        <c:majorTickMark val="out"/>
        <c:minorTickMark val="none"/>
        <c:tickLblPos val="nextTo"/>
        <c:crossAx val="907107631"/>
        <c:crosses val="autoZero"/>
        <c:crossBetween val="midCat"/>
        <c:majorUnit val="0.60000000000000009"/>
      </c:valAx>
      <c:valAx>
        <c:axId val="907107631"/>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907101391"/>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595984111381603E-2"/>
          <c:y val="5.0161201657007257E-2"/>
          <c:w val="0.95080803177723683"/>
          <c:h val="0.68643863008573369"/>
        </c:manualLayout>
      </c:layout>
      <c:barChart>
        <c:barDir val="col"/>
        <c:grouping val="clustered"/>
        <c:varyColors val="0"/>
        <c:ser>
          <c:idx val="0"/>
          <c:order val="0"/>
          <c:tx>
            <c:strRef>
              <c:f>Sheet1!$B$1</c:f>
              <c:strCache>
                <c:ptCount val="1"/>
                <c:pt idx="0">
                  <c:v>% Describes me perfectly</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 feel/felt a lot of pressure from others to remain strong during my cancer treatment </c:v>
                </c:pt>
                <c:pt idx="1">
                  <c:v>I feel/felt uncomfortable telling people that I have/had cancer </c:v>
                </c:pt>
              </c:strCache>
            </c:strRef>
          </c:cat>
          <c:val>
            <c:numRef>
              <c:f>Sheet1!$B$2:$B$3</c:f>
              <c:numCache>
                <c:formatCode>0%</c:formatCode>
                <c:ptCount val="2"/>
                <c:pt idx="0">
                  <c:v>0.23</c:v>
                </c:pt>
                <c:pt idx="1">
                  <c:v>0.17</c:v>
                </c:pt>
              </c:numCache>
            </c:numRef>
          </c:val>
          <c:extLst>
            <c:ext xmlns:c16="http://schemas.microsoft.com/office/drawing/2014/chart" uri="{C3380CC4-5D6E-409C-BE32-E72D297353CC}">
              <c16:uniqueId val="{00000000-678D-474B-B924-F711FA13B0E8}"/>
            </c:ext>
          </c:extLst>
        </c:ser>
        <c:dLbls>
          <c:showLegendKey val="0"/>
          <c:showVal val="1"/>
          <c:showCatName val="0"/>
          <c:showSerName val="0"/>
          <c:showPercent val="0"/>
          <c:showBubbleSize val="0"/>
        </c:dLbls>
        <c:gapWidth val="143"/>
        <c:overlap val="-25"/>
        <c:axId val="883000319"/>
        <c:axId val="883002399"/>
      </c:barChart>
      <c:catAx>
        <c:axId val="883000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883002399"/>
        <c:crosses val="autoZero"/>
        <c:auto val="1"/>
        <c:lblAlgn val="ctr"/>
        <c:lblOffset val="100"/>
        <c:noMultiLvlLbl val="0"/>
      </c:catAx>
      <c:valAx>
        <c:axId val="883002399"/>
        <c:scaling>
          <c:orientation val="minMax"/>
          <c:max val="1"/>
        </c:scaling>
        <c:delete val="1"/>
        <c:axPos val="l"/>
        <c:numFmt formatCode="0%" sourceLinked="1"/>
        <c:majorTickMark val="out"/>
        <c:minorTickMark val="none"/>
        <c:tickLblPos val="nextTo"/>
        <c:crossAx val="8830003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174781"/>
              </a:solidFill>
              <a:ln w="38100">
                <a:noFill/>
              </a:ln>
              <a:effectLst/>
            </c:spPr>
            <c:extLst>
              <c:ext xmlns:c16="http://schemas.microsoft.com/office/drawing/2014/chart" uri="{C3380CC4-5D6E-409C-BE32-E72D297353CC}">
                <c16:uniqueId val="{00000001-A4BD-DD45-8959-74B2C89C9941}"/>
              </c:ext>
            </c:extLst>
          </c:dPt>
          <c:dPt>
            <c:idx val="1"/>
            <c:bubble3D val="0"/>
            <c:spPr>
              <a:solidFill>
                <a:srgbClr val="29B9EB"/>
              </a:solidFill>
              <a:ln w="19050">
                <a:noFill/>
              </a:ln>
              <a:effectLst/>
            </c:spPr>
            <c:extLst>
              <c:ext xmlns:c16="http://schemas.microsoft.com/office/drawing/2014/chart" uri="{C3380CC4-5D6E-409C-BE32-E72D297353CC}">
                <c16:uniqueId val="{00000003-A4BD-DD45-8959-74B2C89C9941}"/>
              </c:ext>
            </c:extLst>
          </c:dPt>
          <c:dPt>
            <c:idx val="2"/>
            <c:bubble3D val="0"/>
            <c:spPr>
              <a:solidFill>
                <a:schemeClr val="bg1">
                  <a:lumMod val="65000"/>
                </a:schemeClr>
              </a:solidFill>
              <a:ln w="19050">
                <a:noFill/>
              </a:ln>
              <a:effectLst/>
            </c:spPr>
            <c:extLst>
              <c:ext xmlns:c16="http://schemas.microsoft.com/office/drawing/2014/chart" uri="{C3380CC4-5D6E-409C-BE32-E72D297353CC}">
                <c16:uniqueId val="{00000005-A4BD-DD45-8959-74B2C89C9941}"/>
              </c:ext>
            </c:extLst>
          </c:dPt>
          <c:cat>
            <c:strRef>
              <c:f>Sheet1!$A$2:$A$4</c:f>
              <c:strCache>
                <c:ptCount val="3"/>
                <c:pt idx="0">
                  <c:v>very</c:v>
                </c:pt>
                <c:pt idx="1">
                  <c:v>somewhat</c:v>
                </c:pt>
                <c:pt idx="2">
                  <c:v>neutral.not.dk</c:v>
                </c:pt>
              </c:strCache>
            </c:strRef>
          </c:cat>
          <c:val>
            <c:numRef>
              <c:f>Sheet1!$B$2:$B$4</c:f>
              <c:numCache>
                <c:formatCode>0%</c:formatCode>
                <c:ptCount val="3"/>
                <c:pt idx="0">
                  <c:v>0.63</c:v>
                </c:pt>
                <c:pt idx="1">
                  <c:v>0.24</c:v>
                </c:pt>
                <c:pt idx="2">
                  <c:v>0.13</c:v>
                </c:pt>
              </c:numCache>
            </c:numRef>
          </c:val>
          <c:extLst>
            <c:ext xmlns:c16="http://schemas.microsoft.com/office/drawing/2014/chart" uri="{C3380CC4-5D6E-409C-BE32-E72D297353CC}">
              <c16:uniqueId val="{00000006-A4BD-DD45-8959-74B2C89C9941}"/>
            </c:ext>
          </c:extLst>
        </c:ser>
        <c:dLbls>
          <c:showLegendKey val="0"/>
          <c:showVal val="0"/>
          <c:showCatName val="0"/>
          <c:showSerName val="0"/>
          <c:showPercent val="0"/>
          <c:showBubbleSize val="0"/>
          <c:showLeaderLines val="1"/>
        </c:dLbls>
        <c:firstSliceAng val="0"/>
        <c:holeSize val="6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174781"/>
              </a:solidFill>
              <a:ln w="38100">
                <a:solidFill>
                  <a:srgbClr val="174781"/>
                </a:solidFill>
              </a:ln>
              <a:effectLst/>
            </c:spPr>
            <c:extLst>
              <c:ext xmlns:c16="http://schemas.microsoft.com/office/drawing/2014/chart" uri="{C3380CC4-5D6E-409C-BE32-E72D297353CC}">
                <c16:uniqueId val="{00000001-1413-BC44-A0AD-A53EE4529194}"/>
              </c:ext>
            </c:extLst>
          </c:dPt>
          <c:dPt>
            <c:idx val="1"/>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3-1413-BC44-A0AD-A53EE4529194}"/>
              </c:ext>
            </c:extLst>
          </c:dPt>
          <c:dPt>
            <c:idx val="2"/>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5-1413-BC44-A0AD-A53EE4529194}"/>
              </c:ext>
            </c:extLst>
          </c:dPt>
          <c:cat>
            <c:strRef>
              <c:f>Sheet1!$A$2:$A$4</c:f>
              <c:strCache>
                <c:ptCount val="3"/>
                <c:pt idx="0">
                  <c:v>Just 45% say HCP DID A VERY GOOD JOB of helping transition to post-treatment care with another provider</c:v>
                </c:pt>
                <c:pt idx="1">
                  <c:v>don’t know</c:v>
                </c:pt>
                <c:pt idx="2">
                  <c:v>3rd Qrt</c:v>
                </c:pt>
              </c:strCache>
            </c:strRef>
          </c:cat>
          <c:val>
            <c:numRef>
              <c:f>Sheet1!$B$2:$B$4</c:f>
              <c:numCache>
                <c:formatCode>General</c:formatCode>
                <c:ptCount val="3"/>
                <c:pt idx="0">
                  <c:v>45</c:v>
                </c:pt>
                <c:pt idx="1">
                  <c:v>28</c:v>
                </c:pt>
                <c:pt idx="2">
                  <c:v>27</c:v>
                </c:pt>
              </c:numCache>
            </c:numRef>
          </c:val>
          <c:extLst>
            <c:ext xmlns:c16="http://schemas.microsoft.com/office/drawing/2014/chart" uri="{C3380CC4-5D6E-409C-BE32-E72D297353CC}">
              <c16:uniqueId val="{00000004-1413-BC44-A0AD-A53EE452919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EE7E5E"/>
              </a:solidFill>
              <a:ln w="38100">
                <a:solidFill>
                  <a:srgbClr val="EE7E5E"/>
                </a:solidFill>
              </a:ln>
              <a:effectLst/>
            </c:spPr>
            <c:extLst>
              <c:ext xmlns:c16="http://schemas.microsoft.com/office/drawing/2014/chart" uri="{C3380CC4-5D6E-409C-BE32-E72D297353CC}">
                <c16:uniqueId val="{00000003-80D0-4E41-8E2D-3E601600C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1-80D0-4E41-8E2D-3E601600C686}"/>
              </c:ext>
            </c:extLst>
          </c:dPt>
          <c:cat>
            <c:strRef>
              <c:f>Sheet1!$A$2:$A$3</c:f>
              <c:strCache>
                <c:ptCount val="2"/>
                <c:pt idx="0">
                  <c:v>1st Qtr</c:v>
                </c:pt>
                <c:pt idx="1">
                  <c:v>2nd Qtr</c:v>
                </c:pt>
              </c:strCache>
            </c:strRef>
          </c:cat>
          <c:val>
            <c:numRef>
              <c:f>Sheet1!$B$2:$B$3</c:f>
              <c:numCache>
                <c:formatCode>General</c:formatCode>
                <c:ptCount val="2"/>
                <c:pt idx="0">
                  <c:v>6</c:v>
                </c:pt>
                <c:pt idx="1">
                  <c:v>94</c:v>
                </c:pt>
              </c:numCache>
            </c:numRef>
          </c:val>
          <c:extLst>
            <c:ext xmlns:c16="http://schemas.microsoft.com/office/drawing/2014/chart" uri="{C3380CC4-5D6E-409C-BE32-E72D297353CC}">
              <c16:uniqueId val="{00000000-80D0-4E41-8E2D-3E601600C6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0837342612411407"/>
          <c:y val="4.1050299987482157E-2"/>
          <c:w val="0.48671093323631071"/>
          <c:h val="0.91789940002503567"/>
        </c:manualLayout>
      </c:layout>
      <c:barChart>
        <c:barDir val="bar"/>
        <c:grouping val="clustered"/>
        <c:varyColors val="0"/>
        <c:ser>
          <c:idx val="0"/>
          <c:order val="0"/>
          <c:tx>
            <c:strRef>
              <c:f>Sheet1!$B$1</c:f>
              <c:strCache>
                <c:ptCount val="1"/>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Follow-up tests to monitor your cancer</c:v>
                </c:pt>
                <c:pt idx="1">
                  <c:v>Your quality of life</c:v>
                </c:pt>
                <c:pt idx="2">
                  <c:v>Exercise and nutrition</c:v>
                </c:pt>
                <c:pt idx="3">
                  <c:v>Your physical function</c:v>
                </c:pt>
                <c:pt idx="4">
                  <c:v>Mental and emotional impact of your illness</c:v>
                </c:pt>
                <c:pt idx="5">
                  <c:v>Fatigue interfering with daily life</c:v>
                </c:pt>
                <c:pt idx="6">
                  <c:v>Pain interfering with your daily life</c:v>
                </c:pt>
                <c:pt idx="7">
                  <c:v>Post-treatment survivorship care plan</c:v>
                </c:pt>
                <c:pt idx="8">
                  <c:v>Access to support groups</c:v>
                </c:pt>
                <c:pt idx="9">
                  <c:v>Your cognitive function</c:v>
                </c:pt>
                <c:pt idx="10">
                  <c:v>Health insurance options</c:v>
                </c:pt>
                <c:pt idx="11">
                  <c:v>Financial services/support</c:v>
                </c:pt>
                <c:pt idx="12">
                  <c:v>Fertility concerns (or preservation)</c:v>
                </c:pt>
                <c:pt idx="13">
                  <c:v>Palliative care/support services</c:v>
                </c:pt>
                <c:pt idx="14">
                  <c:v>Hospice Care</c:v>
                </c:pt>
                <c:pt idx="15">
                  <c:v>None of the above</c:v>
                </c:pt>
              </c:strCache>
            </c:strRef>
          </c:cat>
          <c:val>
            <c:numRef>
              <c:f>Sheet1!$B$2:$B$17</c:f>
              <c:numCache>
                <c:formatCode>0%</c:formatCode>
                <c:ptCount val="16"/>
                <c:pt idx="0">
                  <c:v>0.627502</c:v>
                </c:pt>
                <c:pt idx="1">
                  <c:v>0.34148099999999998</c:v>
                </c:pt>
                <c:pt idx="2">
                  <c:v>0.33752099999999996</c:v>
                </c:pt>
                <c:pt idx="3">
                  <c:v>0.29383199999999998</c:v>
                </c:pt>
                <c:pt idx="4">
                  <c:v>0.25784099999999999</c:v>
                </c:pt>
                <c:pt idx="5">
                  <c:v>0.184835</c:v>
                </c:pt>
                <c:pt idx="6">
                  <c:v>0.16197199999999998</c:v>
                </c:pt>
                <c:pt idx="7">
                  <c:v>0.15506500000000001</c:v>
                </c:pt>
                <c:pt idx="8">
                  <c:v>0.128466</c:v>
                </c:pt>
                <c:pt idx="9">
                  <c:v>0.10356600000000001</c:v>
                </c:pt>
                <c:pt idx="10">
                  <c:v>6.5875000000000003E-2</c:v>
                </c:pt>
                <c:pt idx="11">
                  <c:v>6.4404000000000003E-2</c:v>
                </c:pt>
                <c:pt idx="12">
                  <c:v>3.6785999999999999E-2</c:v>
                </c:pt>
                <c:pt idx="13">
                  <c:v>1.4036999999999999E-2</c:v>
                </c:pt>
                <c:pt idx="14">
                  <c:v>7.3590000000000001E-3</c:v>
                </c:pt>
                <c:pt idx="15">
                  <c:v>0.140124</c:v>
                </c:pt>
              </c:numCache>
            </c:numRef>
          </c:val>
          <c:extLst>
            <c:ext xmlns:c16="http://schemas.microsoft.com/office/drawing/2014/chart" uri="{C3380CC4-5D6E-409C-BE32-E72D297353CC}">
              <c16:uniqueId val="{00000000-1D8C-5B49-9428-5DE8F82066F2}"/>
            </c:ext>
          </c:extLst>
        </c:ser>
        <c:dLbls>
          <c:showLegendKey val="0"/>
          <c:showVal val="0"/>
          <c:showCatName val="0"/>
          <c:showSerName val="0"/>
          <c:showPercent val="0"/>
          <c:showBubbleSize val="0"/>
        </c:dLbls>
        <c:gapWidth val="70"/>
        <c:axId val="1146082256"/>
        <c:axId val="1146071024"/>
      </c:barChart>
      <c:catAx>
        <c:axId val="114608225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1146071024"/>
        <c:crosses val="autoZero"/>
        <c:auto val="1"/>
        <c:lblAlgn val="ctr"/>
        <c:lblOffset val="100"/>
        <c:noMultiLvlLbl val="0"/>
      </c:catAx>
      <c:valAx>
        <c:axId val="1146071024"/>
        <c:scaling>
          <c:orientation val="minMax"/>
        </c:scaling>
        <c:delete val="1"/>
        <c:axPos val="t"/>
        <c:numFmt formatCode="0%" sourceLinked="1"/>
        <c:majorTickMark val="none"/>
        <c:minorTickMark val="none"/>
        <c:tickLblPos val="nextTo"/>
        <c:crossAx val="11460822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7343267171313647"/>
          <c:y val="2.578124841404722E-2"/>
          <c:w val="0.43263095655544698"/>
          <c:h val="0.88922035622414142"/>
        </c:manualLayout>
      </c:layout>
      <c:barChart>
        <c:barDir val="bar"/>
        <c:grouping val="clustered"/>
        <c:varyColors val="0"/>
        <c:ser>
          <c:idx val="0"/>
          <c:order val="0"/>
          <c:tx>
            <c:strRef>
              <c:f>Sheet1!$B$1</c:f>
              <c:strCache>
                <c:ptCount val="1"/>
                <c:pt idx="0">
                  <c:v>Typically Discuss</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Follow-up tests to monitor your cancer</c:v>
                </c:pt>
                <c:pt idx="1">
                  <c:v>Mental and emotional impact of your illness</c:v>
                </c:pt>
                <c:pt idx="2">
                  <c:v>Exercise and nutrition</c:v>
                </c:pt>
                <c:pt idx="3">
                  <c:v>Fatigue interfering with daily life</c:v>
                </c:pt>
                <c:pt idx="4">
                  <c:v>Your quality of life</c:v>
                </c:pt>
                <c:pt idx="5">
                  <c:v>Your physical function</c:v>
                </c:pt>
                <c:pt idx="6">
                  <c:v>Pain interfering with your daily life</c:v>
                </c:pt>
                <c:pt idx="7">
                  <c:v>Post-treatment survivorship care plan</c:v>
                </c:pt>
                <c:pt idx="8">
                  <c:v>Financial services/support</c:v>
                </c:pt>
                <c:pt idx="9">
                  <c:v>Your cognitive function</c:v>
                </c:pt>
                <c:pt idx="10">
                  <c:v>Access to support groups</c:v>
                </c:pt>
                <c:pt idx="11">
                  <c:v>Health insurance options</c:v>
                </c:pt>
                <c:pt idx="12">
                  <c:v>Palliative care/support services</c:v>
                </c:pt>
                <c:pt idx="13">
                  <c:v>Fertility concerns (or preservation)</c:v>
                </c:pt>
                <c:pt idx="14">
                  <c:v>Hospice Care</c:v>
                </c:pt>
              </c:strCache>
            </c:strRef>
          </c:cat>
          <c:val>
            <c:numRef>
              <c:f>Sheet1!$B$2:$B$16</c:f>
              <c:numCache>
                <c:formatCode>0%</c:formatCode>
                <c:ptCount val="15"/>
                <c:pt idx="0">
                  <c:v>0.47368000000000005</c:v>
                </c:pt>
                <c:pt idx="1">
                  <c:v>0.30892199999999997</c:v>
                </c:pt>
                <c:pt idx="2">
                  <c:v>0.29977699999999996</c:v>
                </c:pt>
                <c:pt idx="3">
                  <c:v>0.20594799999999999</c:v>
                </c:pt>
                <c:pt idx="4">
                  <c:v>0.26773199999999997</c:v>
                </c:pt>
                <c:pt idx="5">
                  <c:v>0.26773199999999997</c:v>
                </c:pt>
                <c:pt idx="6">
                  <c:v>0.16475799999999999</c:v>
                </c:pt>
                <c:pt idx="7">
                  <c:v>0.123569</c:v>
                </c:pt>
                <c:pt idx="8">
                  <c:v>0.102974</c:v>
                </c:pt>
                <c:pt idx="9">
                  <c:v>4.1189999999999997E-2</c:v>
                </c:pt>
                <c:pt idx="10">
                  <c:v>0.14416399999999999</c:v>
                </c:pt>
                <c:pt idx="11">
                  <c:v>0.102974</c:v>
                </c:pt>
                <c:pt idx="12">
                  <c:v>4.1189999999999997E-2</c:v>
                </c:pt>
                <c:pt idx="13">
                  <c:v>3.2044999999999997E-2</c:v>
                </c:pt>
                <c:pt idx="14">
                  <c:v>2.0594999999999999E-2</c:v>
                </c:pt>
              </c:numCache>
            </c:numRef>
          </c:val>
          <c:extLst>
            <c:ext xmlns:c16="http://schemas.microsoft.com/office/drawing/2014/chart" uri="{C3380CC4-5D6E-409C-BE32-E72D297353CC}">
              <c16:uniqueId val="{00000000-22CA-AE41-8020-8504D4ECEEB1}"/>
            </c:ext>
          </c:extLst>
        </c:ser>
        <c:ser>
          <c:idx val="1"/>
          <c:order val="1"/>
          <c:tx>
            <c:strRef>
              <c:f>Sheet1!$C$1</c:f>
              <c:strCache>
                <c:ptCount val="1"/>
                <c:pt idx="0">
                  <c:v>Want to Discuss</c:v>
                </c:pt>
              </c:strCache>
            </c:strRef>
          </c:tx>
          <c:spPr>
            <a:solidFill>
              <a:srgbClr val="EE7E5E"/>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Sheet1!$A$2:$A$16</c:f>
              <c:strCache>
                <c:ptCount val="15"/>
                <c:pt idx="0">
                  <c:v>Follow-up tests to monitor your cancer</c:v>
                </c:pt>
                <c:pt idx="1">
                  <c:v>Mental and emotional impact of your illness</c:v>
                </c:pt>
                <c:pt idx="2">
                  <c:v>Exercise and nutrition</c:v>
                </c:pt>
                <c:pt idx="3">
                  <c:v>Fatigue interfering with daily life</c:v>
                </c:pt>
                <c:pt idx="4">
                  <c:v>Your quality of life</c:v>
                </c:pt>
                <c:pt idx="5">
                  <c:v>Your physical function</c:v>
                </c:pt>
                <c:pt idx="6">
                  <c:v>Pain interfering with your daily life</c:v>
                </c:pt>
                <c:pt idx="7">
                  <c:v>Post-treatment survivorship care plan</c:v>
                </c:pt>
                <c:pt idx="8">
                  <c:v>Financial services/support</c:v>
                </c:pt>
                <c:pt idx="9">
                  <c:v>Your cognitive function</c:v>
                </c:pt>
                <c:pt idx="10">
                  <c:v>Access to support groups</c:v>
                </c:pt>
                <c:pt idx="11">
                  <c:v>Health insurance options</c:v>
                </c:pt>
                <c:pt idx="12">
                  <c:v>Palliative care/support services</c:v>
                </c:pt>
                <c:pt idx="13">
                  <c:v>Fertility concerns (or preservation)</c:v>
                </c:pt>
                <c:pt idx="14">
                  <c:v>Hospice Care</c:v>
                </c:pt>
              </c:strCache>
            </c:strRef>
          </c:cat>
          <c:val>
            <c:numRef>
              <c:f>Sheet1!$C$2:$C$16</c:f>
              <c:numCache>
                <c:formatCode>0%</c:formatCode>
                <c:ptCount val="15"/>
                <c:pt idx="0">
                  <c:v>0.45308500000000002</c:v>
                </c:pt>
                <c:pt idx="1">
                  <c:v>0.36156199999999999</c:v>
                </c:pt>
                <c:pt idx="2">
                  <c:v>0.35011100000000001</c:v>
                </c:pt>
                <c:pt idx="3">
                  <c:v>0.35011100000000001</c:v>
                </c:pt>
                <c:pt idx="4">
                  <c:v>0.288327</c:v>
                </c:pt>
                <c:pt idx="5">
                  <c:v>0.288327</c:v>
                </c:pt>
                <c:pt idx="6">
                  <c:v>0.247137</c:v>
                </c:pt>
                <c:pt idx="7">
                  <c:v>0.20594799999999999</c:v>
                </c:pt>
                <c:pt idx="8">
                  <c:v>0.16475799999999999</c:v>
                </c:pt>
                <c:pt idx="9">
                  <c:v>0.14416399999999999</c:v>
                </c:pt>
                <c:pt idx="10">
                  <c:v>0.135019</c:v>
                </c:pt>
                <c:pt idx="11">
                  <c:v>0.123569</c:v>
                </c:pt>
                <c:pt idx="12">
                  <c:v>8.2378999999999994E-2</c:v>
                </c:pt>
                <c:pt idx="13">
                  <c:v>7.3234999999999995E-2</c:v>
                </c:pt>
                <c:pt idx="14">
                  <c:v>6.1783999999999999E-2</c:v>
                </c:pt>
              </c:numCache>
            </c:numRef>
          </c:val>
          <c:extLst>
            <c:ext xmlns:c16="http://schemas.microsoft.com/office/drawing/2014/chart" uri="{C3380CC4-5D6E-409C-BE32-E72D297353CC}">
              <c16:uniqueId val="{00000001-22CA-AE41-8020-8504D4ECEEB1}"/>
            </c:ext>
          </c:extLst>
        </c:ser>
        <c:dLbls>
          <c:showLegendKey val="0"/>
          <c:showVal val="0"/>
          <c:showCatName val="0"/>
          <c:showSerName val="0"/>
          <c:showPercent val="0"/>
          <c:showBubbleSize val="0"/>
        </c:dLbls>
        <c:gapWidth val="77"/>
        <c:axId val="1030024448"/>
        <c:axId val="1030021952"/>
      </c:barChart>
      <c:catAx>
        <c:axId val="103002444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1030021952"/>
        <c:crosses val="autoZero"/>
        <c:auto val="1"/>
        <c:lblAlgn val="ctr"/>
        <c:lblOffset val="100"/>
        <c:noMultiLvlLbl val="0"/>
      </c:catAx>
      <c:valAx>
        <c:axId val="1030021952"/>
        <c:scaling>
          <c:orientation val="minMax"/>
        </c:scaling>
        <c:delete val="1"/>
        <c:axPos val="t"/>
        <c:numFmt formatCode="0%" sourceLinked="1"/>
        <c:majorTickMark val="none"/>
        <c:minorTickMark val="none"/>
        <c:tickLblPos val="nextTo"/>
        <c:crossAx val="10300244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743281661500416E-2"/>
          <c:y val="0"/>
          <c:w val="0.90251343667699913"/>
          <c:h val="0.66823380572494673"/>
        </c:manualLayout>
      </c:layout>
      <c:barChart>
        <c:barDir val="col"/>
        <c:grouping val="stacked"/>
        <c:varyColors val="0"/>
        <c:ser>
          <c:idx val="0"/>
          <c:order val="0"/>
          <c:tx>
            <c:strRef>
              <c:f>Sheet1!$B$1</c:f>
              <c:strCache>
                <c:ptCount val="1"/>
                <c:pt idx="0">
                  <c:v>Column1</c:v>
                </c:pt>
              </c:strCache>
            </c:strRef>
          </c:tx>
          <c:spPr>
            <a:solidFill>
              <a:srgbClr val="1AAFA2"/>
            </a:solidFill>
            <a:ln>
              <a:noFill/>
            </a:ln>
            <a:effectLst/>
          </c:spPr>
          <c:invertIfNegative val="0"/>
          <c:dPt>
            <c:idx val="0"/>
            <c:invertIfNegative val="0"/>
            <c:bubble3D val="0"/>
            <c:spPr>
              <a:solidFill>
                <a:srgbClr val="1AAFA2"/>
              </a:solidFill>
              <a:ln>
                <a:noFill/>
              </a:ln>
              <a:effectLst/>
            </c:spPr>
            <c:extLst>
              <c:ext xmlns:c16="http://schemas.microsoft.com/office/drawing/2014/chart" uri="{C3380CC4-5D6E-409C-BE32-E72D297353CC}">
                <c16:uniqueId val="{00000001-2DF3-464E-8FF3-743525229D44}"/>
              </c:ext>
            </c:extLst>
          </c:dPt>
          <c:dPt>
            <c:idx val="1"/>
            <c:invertIfNegative val="0"/>
            <c:bubble3D val="0"/>
            <c:spPr>
              <a:solidFill>
                <a:srgbClr val="29B9EB"/>
              </a:solidFill>
              <a:ln>
                <a:noFill/>
              </a:ln>
              <a:effectLst/>
            </c:spPr>
            <c:extLst>
              <c:ext xmlns:c16="http://schemas.microsoft.com/office/drawing/2014/chart" uri="{C3380CC4-5D6E-409C-BE32-E72D297353CC}">
                <c16:uniqueId val="{00000003-2DF3-464E-8FF3-743525229D44}"/>
              </c:ext>
            </c:extLst>
          </c:dPt>
          <c:dPt>
            <c:idx val="2"/>
            <c:invertIfNegative val="0"/>
            <c:bubble3D val="0"/>
            <c:spPr>
              <a:solidFill>
                <a:srgbClr val="EE7E5E"/>
              </a:solidFill>
              <a:ln>
                <a:noFill/>
              </a:ln>
              <a:effectLst/>
            </c:spPr>
            <c:extLst>
              <c:ext xmlns:c16="http://schemas.microsoft.com/office/drawing/2014/chart" uri="{C3380CC4-5D6E-409C-BE32-E72D297353CC}">
                <c16:uniqueId val="{00000005-2DF3-464E-8FF3-743525229D44}"/>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Positive 
experience</c:v>
                </c:pt>
                <c:pt idx="1">
                  <c:v>Mixed 
experience</c:v>
                </c:pt>
                <c:pt idx="2">
                  <c:v>Negative experience</c:v>
                </c:pt>
              </c:strCache>
            </c:strRef>
          </c:cat>
          <c:val>
            <c:numRef>
              <c:f>Sheet1!$B$2:$B$4</c:f>
              <c:numCache>
                <c:formatCode>General</c:formatCode>
                <c:ptCount val="3"/>
                <c:pt idx="0">
                  <c:v>4.71</c:v>
                </c:pt>
                <c:pt idx="1">
                  <c:v>3.79</c:v>
                </c:pt>
                <c:pt idx="2">
                  <c:v>2.57</c:v>
                </c:pt>
              </c:numCache>
            </c:numRef>
          </c:val>
          <c:extLst>
            <c:ext xmlns:c16="http://schemas.microsoft.com/office/drawing/2014/chart" uri="{C3380CC4-5D6E-409C-BE32-E72D297353CC}">
              <c16:uniqueId val="{00000006-2DF3-464E-8FF3-743525229D44}"/>
            </c:ext>
          </c:extLst>
        </c:ser>
        <c:dLbls>
          <c:showLegendKey val="0"/>
          <c:showVal val="0"/>
          <c:showCatName val="0"/>
          <c:showSerName val="0"/>
          <c:showPercent val="0"/>
          <c:showBubbleSize val="0"/>
        </c:dLbls>
        <c:gapWidth val="55"/>
        <c:overlap val="100"/>
        <c:axId val="1408701215"/>
        <c:axId val="1408706623"/>
      </c:barChart>
      <c:catAx>
        <c:axId val="1408701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408706623"/>
        <c:crosses val="autoZero"/>
        <c:auto val="1"/>
        <c:lblAlgn val="ctr"/>
        <c:lblOffset val="100"/>
        <c:noMultiLvlLbl val="0"/>
      </c:catAx>
      <c:valAx>
        <c:axId val="1408706623"/>
        <c:scaling>
          <c:orientation val="minMax"/>
        </c:scaling>
        <c:delete val="1"/>
        <c:axPos val="l"/>
        <c:numFmt formatCode="General" sourceLinked="1"/>
        <c:majorTickMark val="none"/>
        <c:minorTickMark val="none"/>
        <c:tickLblPos val="nextTo"/>
        <c:crossAx val="1408701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743281661500416E-2"/>
          <c:y val="0"/>
          <c:w val="0.90251343667699913"/>
          <c:h val="0.66823380572494673"/>
        </c:manualLayout>
      </c:layout>
      <c:barChart>
        <c:barDir val="col"/>
        <c:grouping val="stacked"/>
        <c:varyColors val="0"/>
        <c:ser>
          <c:idx val="0"/>
          <c:order val="0"/>
          <c:tx>
            <c:strRef>
              <c:f>Sheet1!$B$1</c:f>
              <c:strCache>
                <c:ptCount val="1"/>
                <c:pt idx="0">
                  <c:v>Column1</c:v>
                </c:pt>
              </c:strCache>
            </c:strRef>
          </c:tx>
          <c:spPr>
            <a:solidFill>
              <a:srgbClr val="1AAFA2"/>
            </a:solidFill>
            <a:ln>
              <a:noFill/>
            </a:ln>
            <a:effectLst/>
          </c:spPr>
          <c:invertIfNegative val="0"/>
          <c:dPt>
            <c:idx val="0"/>
            <c:invertIfNegative val="0"/>
            <c:bubble3D val="0"/>
            <c:spPr>
              <a:solidFill>
                <a:srgbClr val="1AAFA2"/>
              </a:solidFill>
              <a:ln>
                <a:noFill/>
              </a:ln>
              <a:effectLst/>
            </c:spPr>
            <c:extLst>
              <c:ext xmlns:c16="http://schemas.microsoft.com/office/drawing/2014/chart" uri="{C3380CC4-5D6E-409C-BE32-E72D297353CC}">
                <c16:uniqueId val="{00000001-2DF3-464E-8FF3-743525229D44}"/>
              </c:ext>
            </c:extLst>
          </c:dPt>
          <c:dPt>
            <c:idx val="1"/>
            <c:invertIfNegative val="0"/>
            <c:bubble3D val="0"/>
            <c:spPr>
              <a:solidFill>
                <a:srgbClr val="29B9EB"/>
              </a:solidFill>
              <a:ln>
                <a:noFill/>
              </a:ln>
              <a:effectLst/>
            </c:spPr>
            <c:extLst>
              <c:ext xmlns:c16="http://schemas.microsoft.com/office/drawing/2014/chart" uri="{C3380CC4-5D6E-409C-BE32-E72D297353CC}">
                <c16:uniqueId val="{00000003-2DF3-464E-8FF3-743525229D44}"/>
              </c:ext>
            </c:extLst>
          </c:dPt>
          <c:dPt>
            <c:idx val="2"/>
            <c:invertIfNegative val="0"/>
            <c:bubble3D val="0"/>
            <c:spPr>
              <a:solidFill>
                <a:srgbClr val="EE7E5E"/>
              </a:solidFill>
              <a:ln>
                <a:noFill/>
              </a:ln>
              <a:effectLst/>
            </c:spPr>
            <c:extLst>
              <c:ext xmlns:c16="http://schemas.microsoft.com/office/drawing/2014/chart" uri="{C3380CC4-5D6E-409C-BE32-E72D297353CC}">
                <c16:uniqueId val="{00000005-2DF3-464E-8FF3-743525229D44}"/>
              </c:ext>
            </c:extLst>
          </c:dPt>
          <c:dLbls>
            <c:dLbl>
              <c:idx val="2"/>
              <c:layout>
                <c:manualLayout>
                  <c:x val="0"/>
                  <c:y val="-0.13321255684571598"/>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EE7E5E"/>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DF3-464E-8FF3-743525229D44}"/>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Positive 
experience</c:v>
                </c:pt>
                <c:pt idx="1">
                  <c:v>Mixed 
experience</c:v>
                </c:pt>
                <c:pt idx="2">
                  <c:v>Negative experience</c:v>
                </c:pt>
              </c:strCache>
            </c:strRef>
          </c:cat>
          <c:val>
            <c:numRef>
              <c:f>Sheet1!$B$2:$B$4</c:f>
              <c:numCache>
                <c:formatCode>0%</c:formatCode>
                <c:ptCount val="3"/>
                <c:pt idx="0">
                  <c:v>0.56000000000000005</c:v>
                </c:pt>
                <c:pt idx="1">
                  <c:v>0.27</c:v>
                </c:pt>
                <c:pt idx="2">
                  <c:v>7.0000000000000007E-2</c:v>
                </c:pt>
              </c:numCache>
            </c:numRef>
          </c:val>
          <c:extLst>
            <c:ext xmlns:c16="http://schemas.microsoft.com/office/drawing/2014/chart" uri="{C3380CC4-5D6E-409C-BE32-E72D297353CC}">
              <c16:uniqueId val="{00000006-2DF3-464E-8FF3-743525229D44}"/>
            </c:ext>
          </c:extLst>
        </c:ser>
        <c:dLbls>
          <c:showLegendKey val="0"/>
          <c:showVal val="0"/>
          <c:showCatName val="0"/>
          <c:showSerName val="0"/>
          <c:showPercent val="0"/>
          <c:showBubbleSize val="0"/>
        </c:dLbls>
        <c:gapWidth val="55"/>
        <c:overlap val="100"/>
        <c:axId val="1408701215"/>
        <c:axId val="1408706623"/>
      </c:barChart>
      <c:catAx>
        <c:axId val="1408701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408706623"/>
        <c:crosses val="autoZero"/>
        <c:auto val="1"/>
        <c:lblAlgn val="ctr"/>
        <c:lblOffset val="100"/>
        <c:noMultiLvlLbl val="0"/>
      </c:catAx>
      <c:valAx>
        <c:axId val="1408706623"/>
        <c:scaling>
          <c:orientation val="minMax"/>
        </c:scaling>
        <c:delete val="1"/>
        <c:axPos val="l"/>
        <c:numFmt formatCode="0%" sourceLinked="1"/>
        <c:majorTickMark val="none"/>
        <c:minorTickMark val="none"/>
        <c:tickLblPos val="nextTo"/>
        <c:crossAx val="1408701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Sheet1!$A$2</c:f>
              <c:strCache>
                <c:ptCount val="1"/>
                <c:pt idx="0">
                  <c:v>I had no delays or postponements of appointments to be checked and continue on a regular schedule</c:v>
                </c:pt>
              </c:strCache>
            </c:strRef>
          </c:tx>
          <c:spPr>
            <a:solidFill>
              <a:srgbClr val="1AAFA2"/>
            </a:solidFill>
            <a:ln w="28575">
              <a:noFill/>
            </a:ln>
            <a:effectLst/>
          </c:spPr>
          <c:invertIfNegative val="0"/>
          <c:dLbls>
            <c:numFmt formatCode="0%" sourceLinked="0"/>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Sheet1!$B$1:$K$1</c:f>
              <c:strCache>
                <c:ptCount val="10"/>
                <c:pt idx="0">
                  <c:v>National Sample</c:v>
                </c:pt>
                <c:pt idx="1">
                  <c:v>Women</c:v>
                </c:pt>
                <c:pt idx="2">
                  <c:v>18-39 year olds</c:v>
                </c:pt>
                <c:pt idx="3">
                  <c:v>Black</c:v>
                </c:pt>
                <c:pt idx="4">
                  <c:v>Hispanic</c:v>
                </c:pt>
                <c:pt idx="5">
                  <c:v>Metastatic</c:v>
                </c:pt>
                <c:pt idx="6">
                  <c:v>No College</c:v>
                </c:pt>
                <c:pt idx="7">
                  <c:v>Mixed experience</c:v>
                </c:pt>
                <c:pt idx="8">
                  <c:v>Negative experience</c:v>
                </c:pt>
                <c:pt idx="9">
                  <c:v>NCCS Connected</c:v>
                </c:pt>
              </c:strCache>
            </c:strRef>
          </c:cat>
          <c:val>
            <c:numRef>
              <c:f>Sheet1!$B$2:$K$2</c:f>
              <c:numCache>
                <c:formatCode>0%</c:formatCode>
                <c:ptCount val="10"/>
                <c:pt idx="0">
                  <c:v>0.591781</c:v>
                </c:pt>
                <c:pt idx="1">
                  <c:v>0.56543999999999994</c:v>
                </c:pt>
                <c:pt idx="2">
                  <c:v>0.26008900000000001</c:v>
                </c:pt>
                <c:pt idx="3">
                  <c:v>0.40135900000000002</c:v>
                </c:pt>
                <c:pt idx="4">
                  <c:v>0.346719</c:v>
                </c:pt>
                <c:pt idx="5">
                  <c:v>0.43381999999999998</c:v>
                </c:pt>
                <c:pt idx="6">
                  <c:v>0.57999999999999996</c:v>
                </c:pt>
                <c:pt idx="7" formatCode="General">
                  <c:v>0.47</c:v>
                </c:pt>
                <c:pt idx="8" formatCode="General">
                  <c:v>0.34</c:v>
                </c:pt>
                <c:pt idx="9">
                  <c:v>0.59</c:v>
                </c:pt>
              </c:numCache>
            </c:numRef>
          </c:val>
          <c:extLst>
            <c:ext xmlns:c16="http://schemas.microsoft.com/office/drawing/2014/chart" uri="{C3380CC4-5D6E-409C-BE32-E72D297353CC}">
              <c16:uniqueId val="{00000000-BF88-8147-8265-1AF4548B6DEE}"/>
            </c:ext>
          </c:extLst>
        </c:ser>
        <c:ser>
          <c:idx val="1"/>
          <c:order val="1"/>
          <c:tx>
            <c:strRef>
              <c:f>Sheet1!$A$3</c:f>
              <c:strCache>
                <c:ptCount val="1"/>
                <c:pt idx="0">
                  <c:v>Appointments were delayed during the COVID-19 pandemic but still got checked during that time</c:v>
                </c:pt>
              </c:strCache>
            </c:strRef>
          </c:tx>
          <c:spPr>
            <a:solidFill>
              <a:srgbClr val="29B9EB"/>
            </a:solidFill>
            <a:ln>
              <a:noFill/>
            </a:ln>
            <a:effectLst/>
          </c:spPr>
          <c:invertIfNegative val="0"/>
          <c:dPt>
            <c:idx val="9"/>
            <c:invertIfNegative val="0"/>
            <c:bubble3D val="0"/>
            <c:spPr>
              <a:solidFill>
                <a:srgbClr val="29B9EB"/>
              </a:solidFill>
              <a:ln>
                <a:noFill/>
              </a:ln>
              <a:effectLst/>
            </c:spPr>
            <c:extLst>
              <c:ext xmlns:c16="http://schemas.microsoft.com/office/drawing/2014/chart" uri="{C3380CC4-5D6E-409C-BE32-E72D297353CC}">
                <c16:uniqueId val="{00000002-BF88-8147-8265-1AF4548B6DEE}"/>
              </c:ext>
            </c:extLst>
          </c:dPt>
          <c:dLbls>
            <c:numFmt formatCode="0%" sourceLinked="0"/>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Sheet1!$B$1:$K$1</c:f>
              <c:strCache>
                <c:ptCount val="10"/>
                <c:pt idx="0">
                  <c:v>National Sample</c:v>
                </c:pt>
                <c:pt idx="1">
                  <c:v>Women</c:v>
                </c:pt>
                <c:pt idx="2">
                  <c:v>18-39 year olds</c:v>
                </c:pt>
                <c:pt idx="3">
                  <c:v>Black</c:v>
                </c:pt>
                <c:pt idx="4">
                  <c:v>Hispanic</c:v>
                </c:pt>
                <c:pt idx="5">
                  <c:v>Metastatic</c:v>
                </c:pt>
                <c:pt idx="6">
                  <c:v>No College</c:v>
                </c:pt>
                <c:pt idx="7">
                  <c:v>Mixed experience</c:v>
                </c:pt>
                <c:pt idx="8">
                  <c:v>Negative experience</c:v>
                </c:pt>
                <c:pt idx="9">
                  <c:v>NCCS Connected</c:v>
                </c:pt>
              </c:strCache>
            </c:strRef>
          </c:cat>
          <c:val>
            <c:numRef>
              <c:f>Sheet1!$B$3:$K$3</c:f>
              <c:numCache>
                <c:formatCode>0%</c:formatCode>
                <c:ptCount val="10"/>
                <c:pt idx="0">
                  <c:v>0.14787500000000001</c:v>
                </c:pt>
                <c:pt idx="1">
                  <c:v>0.16242300000000001</c:v>
                </c:pt>
                <c:pt idx="2">
                  <c:v>0.31237100000000001</c:v>
                </c:pt>
                <c:pt idx="3">
                  <c:v>0.222242</c:v>
                </c:pt>
                <c:pt idx="4">
                  <c:v>0.362817</c:v>
                </c:pt>
                <c:pt idx="5">
                  <c:v>0.25408500000000001</c:v>
                </c:pt>
                <c:pt idx="6">
                  <c:v>0.12</c:v>
                </c:pt>
                <c:pt idx="7" formatCode="General">
                  <c:v>0.2</c:v>
                </c:pt>
                <c:pt idx="8" formatCode="General">
                  <c:v>0.24</c:v>
                </c:pt>
                <c:pt idx="9">
                  <c:v>0.17</c:v>
                </c:pt>
              </c:numCache>
            </c:numRef>
          </c:val>
          <c:extLst>
            <c:ext xmlns:c16="http://schemas.microsoft.com/office/drawing/2014/chart" uri="{C3380CC4-5D6E-409C-BE32-E72D297353CC}">
              <c16:uniqueId val="{00000003-BF88-8147-8265-1AF4548B6DEE}"/>
            </c:ext>
          </c:extLst>
        </c:ser>
        <c:ser>
          <c:idx val="2"/>
          <c:order val="2"/>
          <c:tx>
            <c:strRef>
              <c:f>Sheet1!$A$4</c:f>
              <c:strCache>
                <c:ptCount val="1"/>
                <c:pt idx="0">
                  <c:v>Did not get checked during the COVID-19 pandemic but have resumed checks</c:v>
                </c:pt>
              </c:strCache>
            </c:strRef>
          </c:tx>
          <c:spPr>
            <a:solidFill>
              <a:srgbClr val="EE7E5E"/>
            </a:solidFill>
            <a:ln>
              <a:noFill/>
            </a:ln>
            <a:effectLst/>
          </c:spPr>
          <c:invertIfNegative val="0"/>
          <c:dPt>
            <c:idx val="9"/>
            <c:invertIfNegative val="0"/>
            <c:bubble3D val="0"/>
            <c:spPr>
              <a:solidFill>
                <a:srgbClr val="EE7E5E"/>
              </a:solidFill>
              <a:ln>
                <a:noFill/>
              </a:ln>
              <a:effectLst/>
            </c:spPr>
            <c:extLst>
              <c:ext xmlns:c16="http://schemas.microsoft.com/office/drawing/2014/chart" uri="{C3380CC4-5D6E-409C-BE32-E72D297353CC}">
                <c16:uniqueId val="{00000005-BF88-8147-8265-1AF4548B6DEE}"/>
              </c:ext>
            </c:extLst>
          </c:dPt>
          <c:dLbls>
            <c:numFmt formatCode="0%" sourceLinked="0"/>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Sheet1!$B$1:$K$1</c:f>
              <c:strCache>
                <c:ptCount val="10"/>
                <c:pt idx="0">
                  <c:v>National Sample</c:v>
                </c:pt>
                <c:pt idx="1">
                  <c:v>Women</c:v>
                </c:pt>
                <c:pt idx="2">
                  <c:v>18-39 year olds</c:v>
                </c:pt>
                <c:pt idx="3">
                  <c:v>Black</c:v>
                </c:pt>
                <c:pt idx="4">
                  <c:v>Hispanic</c:v>
                </c:pt>
                <c:pt idx="5">
                  <c:v>Metastatic</c:v>
                </c:pt>
                <c:pt idx="6">
                  <c:v>No College</c:v>
                </c:pt>
                <c:pt idx="7">
                  <c:v>Mixed experience</c:v>
                </c:pt>
                <c:pt idx="8">
                  <c:v>Negative experience</c:v>
                </c:pt>
                <c:pt idx="9">
                  <c:v>NCCS Connected</c:v>
                </c:pt>
              </c:strCache>
            </c:strRef>
          </c:cat>
          <c:val>
            <c:numRef>
              <c:f>Sheet1!$B$4:$K$4</c:f>
              <c:numCache>
                <c:formatCode>0%</c:formatCode>
                <c:ptCount val="10"/>
                <c:pt idx="0">
                  <c:v>8.4528999999999993E-2</c:v>
                </c:pt>
                <c:pt idx="1">
                  <c:v>9.3348999999999988E-2</c:v>
                </c:pt>
                <c:pt idx="2">
                  <c:v>0.15201800000000001</c:v>
                </c:pt>
                <c:pt idx="3">
                  <c:v>0.188633</c:v>
                </c:pt>
                <c:pt idx="4">
                  <c:v>0.20302399999999998</c:v>
                </c:pt>
                <c:pt idx="5">
                  <c:v>0.18043800000000002</c:v>
                </c:pt>
                <c:pt idx="6">
                  <c:v>0.09</c:v>
                </c:pt>
                <c:pt idx="7" formatCode="General">
                  <c:v>0.16</c:v>
                </c:pt>
                <c:pt idx="8" formatCode="General">
                  <c:v>0.15</c:v>
                </c:pt>
                <c:pt idx="9">
                  <c:v>0.08</c:v>
                </c:pt>
              </c:numCache>
            </c:numRef>
          </c:val>
          <c:extLst>
            <c:ext xmlns:c16="http://schemas.microsoft.com/office/drawing/2014/chart" uri="{C3380CC4-5D6E-409C-BE32-E72D297353CC}">
              <c16:uniqueId val="{00000006-BF88-8147-8265-1AF4548B6DEE}"/>
            </c:ext>
          </c:extLst>
        </c:ser>
        <c:ser>
          <c:idx val="3"/>
          <c:order val="3"/>
          <c:tx>
            <c:strRef>
              <c:f>Sheet1!$A$5</c:f>
              <c:strCache>
                <c:ptCount val="1"/>
                <c:pt idx="0">
                  <c:v>Have not been checked since the start of the COVID-19 pandemic and have yet to resume monitoring/surveillance checks</c:v>
                </c:pt>
              </c:strCache>
            </c:strRef>
          </c:tx>
          <c:spPr>
            <a:solidFill>
              <a:srgbClr val="C00000"/>
            </a:solidFill>
            <a:ln>
              <a:noFill/>
            </a:ln>
            <a:effectLst/>
          </c:spPr>
          <c:invertIfNegative val="0"/>
          <c:dPt>
            <c:idx val="9"/>
            <c:invertIfNegative val="0"/>
            <c:bubble3D val="0"/>
            <c:spPr>
              <a:solidFill>
                <a:srgbClr val="C00000"/>
              </a:solidFill>
              <a:ln>
                <a:noFill/>
              </a:ln>
              <a:effectLst/>
            </c:spPr>
            <c:extLst>
              <c:ext xmlns:c16="http://schemas.microsoft.com/office/drawing/2014/chart" uri="{C3380CC4-5D6E-409C-BE32-E72D297353CC}">
                <c16:uniqueId val="{00000008-BF88-8147-8265-1AF4548B6DEE}"/>
              </c:ext>
            </c:extLst>
          </c:dPt>
          <c:dLbls>
            <c:numFmt formatCode="0%" sourceLinked="0"/>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Sheet1!$B$1:$K$1</c:f>
              <c:strCache>
                <c:ptCount val="10"/>
                <c:pt idx="0">
                  <c:v>National Sample</c:v>
                </c:pt>
                <c:pt idx="1">
                  <c:v>Women</c:v>
                </c:pt>
                <c:pt idx="2">
                  <c:v>18-39 year olds</c:v>
                </c:pt>
                <c:pt idx="3">
                  <c:v>Black</c:v>
                </c:pt>
                <c:pt idx="4">
                  <c:v>Hispanic</c:v>
                </c:pt>
                <c:pt idx="5">
                  <c:v>Metastatic</c:v>
                </c:pt>
                <c:pt idx="6">
                  <c:v>No College</c:v>
                </c:pt>
                <c:pt idx="7">
                  <c:v>Mixed experience</c:v>
                </c:pt>
                <c:pt idx="8">
                  <c:v>Negative experience</c:v>
                </c:pt>
                <c:pt idx="9">
                  <c:v>NCCS Connected</c:v>
                </c:pt>
              </c:strCache>
            </c:strRef>
          </c:cat>
          <c:val>
            <c:numRef>
              <c:f>Sheet1!$B$5:$K$5</c:f>
              <c:numCache>
                <c:formatCode>0%</c:formatCode>
                <c:ptCount val="10"/>
                <c:pt idx="0">
                  <c:v>6.1692999999999998E-2</c:v>
                </c:pt>
                <c:pt idx="1">
                  <c:v>6.6986000000000004E-2</c:v>
                </c:pt>
                <c:pt idx="2">
                  <c:v>0.108071</c:v>
                </c:pt>
                <c:pt idx="3">
                  <c:v>8.6132000000000014E-2</c:v>
                </c:pt>
                <c:pt idx="4">
                  <c:v>4.2217999999999999E-2</c:v>
                </c:pt>
                <c:pt idx="5">
                  <c:v>7.2497999999999993E-2</c:v>
                </c:pt>
                <c:pt idx="6">
                  <c:v>7.0000000000000007E-2</c:v>
                </c:pt>
                <c:pt idx="7" formatCode="General">
                  <c:v>0.08</c:v>
                </c:pt>
                <c:pt idx="8" formatCode="General">
                  <c:v>0.09</c:v>
                </c:pt>
                <c:pt idx="9">
                  <c:v>0.05</c:v>
                </c:pt>
              </c:numCache>
            </c:numRef>
          </c:val>
          <c:extLst>
            <c:ext xmlns:c16="http://schemas.microsoft.com/office/drawing/2014/chart" uri="{C3380CC4-5D6E-409C-BE32-E72D297353CC}">
              <c16:uniqueId val="{00000009-BF88-8147-8265-1AF4548B6DEE}"/>
            </c:ext>
          </c:extLst>
        </c:ser>
        <c:ser>
          <c:idx val="4"/>
          <c:order val="4"/>
          <c:tx>
            <c:strRef>
              <c:f>Sheet1!$A$6</c:f>
              <c:strCache>
                <c:ptCount val="1"/>
                <c:pt idx="0">
                  <c:v>N/A</c:v>
                </c:pt>
              </c:strCache>
            </c:strRef>
          </c:tx>
          <c:spPr>
            <a:solidFill>
              <a:schemeClr val="bg1">
                <a:lumMod val="65000"/>
              </a:schemeClr>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Sheet1!$B$1:$K$1</c:f>
              <c:strCache>
                <c:ptCount val="10"/>
                <c:pt idx="0">
                  <c:v>National Sample</c:v>
                </c:pt>
                <c:pt idx="1">
                  <c:v>Women</c:v>
                </c:pt>
                <c:pt idx="2">
                  <c:v>18-39 year olds</c:v>
                </c:pt>
                <c:pt idx="3">
                  <c:v>Black</c:v>
                </c:pt>
                <c:pt idx="4">
                  <c:v>Hispanic</c:v>
                </c:pt>
                <c:pt idx="5">
                  <c:v>Metastatic</c:v>
                </c:pt>
                <c:pt idx="6">
                  <c:v>No College</c:v>
                </c:pt>
                <c:pt idx="7">
                  <c:v>Mixed experience</c:v>
                </c:pt>
                <c:pt idx="8">
                  <c:v>Negative experience</c:v>
                </c:pt>
                <c:pt idx="9">
                  <c:v>NCCS Connected</c:v>
                </c:pt>
              </c:strCache>
            </c:strRef>
          </c:cat>
          <c:val>
            <c:numRef>
              <c:f>Sheet1!$B$6:$K$6</c:f>
              <c:numCache>
                <c:formatCode>0%</c:formatCode>
                <c:ptCount val="10"/>
                <c:pt idx="0">
                  <c:v>0.11</c:v>
                </c:pt>
                <c:pt idx="1">
                  <c:v>0.11</c:v>
                </c:pt>
                <c:pt idx="2">
                  <c:v>0.17</c:v>
                </c:pt>
                <c:pt idx="3">
                  <c:v>0.1</c:v>
                </c:pt>
                <c:pt idx="4">
                  <c:v>0.05</c:v>
                </c:pt>
                <c:pt idx="5">
                  <c:v>0.06</c:v>
                </c:pt>
                <c:pt idx="6">
                  <c:v>0.13</c:v>
                </c:pt>
                <c:pt idx="7" formatCode="General">
                  <c:v>0.1</c:v>
                </c:pt>
                <c:pt idx="8" formatCode="General">
                  <c:v>0.18</c:v>
                </c:pt>
                <c:pt idx="9">
                  <c:v>0.11</c:v>
                </c:pt>
              </c:numCache>
            </c:numRef>
          </c:val>
          <c:extLst>
            <c:ext xmlns:c16="http://schemas.microsoft.com/office/drawing/2014/chart" uri="{C3380CC4-5D6E-409C-BE32-E72D297353CC}">
              <c16:uniqueId val="{0000000A-BF88-8147-8265-1AF4548B6DEE}"/>
            </c:ext>
          </c:extLst>
        </c:ser>
        <c:dLbls>
          <c:showLegendKey val="0"/>
          <c:showVal val="0"/>
          <c:showCatName val="0"/>
          <c:showSerName val="0"/>
          <c:showPercent val="0"/>
          <c:showBubbleSize val="0"/>
        </c:dLbls>
        <c:gapWidth val="52"/>
        <c:overlap val="100"/>
        <c:axId val="1103590488"/>
        <c:axId val="1103586880"/>
      </c:barChart>
      <c:catAx>
        <c:axId val="110359048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103586880"/>
        <c:crosses val="autoZero"/>
        <c:auto val="1"/>
        <c:lblAlgn val="ctr"/>
        <c:lblOffset val="100"/>
        <c:noMultiLvlLbl val="0"/>
      </c:catAx>
      <c:valAx>
        <c:axId val="1103586880"/>
        <c:scaling>
          <c:orientation val="minMax"/>
        </c:scaling>
        <c:delete val="1"/>
        <c:axPos val="t"/>
        <c:numFmt formatCode="0%" sourceLinked="1"/>
        <c:majorTickMark val="none"/>
        <c:minorTickMark val="none"/>
        <c:tickLblPos val="nextTo"/>
        <c:crossAx val="1103590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lumMod val="20000"/>
                <a:lumOff val="80000"/>
              </a:schemeClr>
            </a:solidFill>
            <a:ln w="28575">
              <a:noFill/>
            </a:ln>
            <a:effectLst/>
          </c:spPr>
          <c:invertIfNegative val="0"/>
          <c:dLbls>
            <c:dLbl>
              <c:idx val="5"/>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3DEA-5E42-9875-781D970789D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Spent savings/retirement money to cover living expenses</c:v>
                </c:pt>
                <c:pt idx="1">
                  <c:v>Borrowed money from family or friends</c:v>
                </c:pt>
                <c:pt idx="2">
                  <c:v>Applied for government financial assistance such as unemployment, SNAP/food stamps, Medicaid, etc.</c:v>
                </c:pt>
                <c:pt idx="3">
                  <c:v>Delayed a major purchase (house, car, etc.)</c:v>
                </c:pt>
                <c:pt idx="4">
                  <c:v>Delayed or reduced payments to credits cards or loans</c:v>
                </c:pt>
                <c:pt idx="5">
                  <c:v>Delayed a major life event (marriage, trip, starting family, etc.)</c:v>
                </c:pt>
                <c:pt idx="6">
                  <c:v>Received help with food or housing from a charity, community center, or place of worship </c:v>
                </c:pt>
                <c:pt idx="7">
                  <c:v>Had to sell property or belongings to cover expenses</c:v>
                </c:pt>
                <c:pt idx="8">
                  <c:v>Asked for rent or mortgage relief</c:v>
                </c:pt>
                <c:pt idx="9">
                  <c:v>Started a GoFundMe or similar campaign to help with medical and living costs or had one started for you by others</c:v>
                </c:pt>
                <c:pt idx="10">
                  <c:v>Applied for grants or scholarships to help with medical and living costs</c:v>
                </c:pt>
                <c:pt idx="11">
                  <c:v>Declared bankruptcy</c:v>
                </c:pt>
                <c:pt idx="12">
                  <c:v>Lost your insurance coverage</c:v>
                </c:pt>
              </c:strCache>
            </c:strRef>
          </c:cat>
          <c:val>
            <c:numRef>
              <c:f>Sheet1!$B$2:$B$14</c:f>
              <c:numCache>
                <c:formatCode>0%</c:formatCode>
                <c:ptCount val="13"/>
                <c:pt idx="0">
                  <c:v>0.20898499999999998</c:v>
                </c:pt>
                <c:pt idx="1">
                  <c:v>0.14960800000000002</c:v>
                </c:pt>
                <c:pt idx="2">
                  <c:v>0.14067399999999999</c:v>
                </c:pt>
                <c:pt idx="3">
                  <c:v>0.13803000000000001</c:v>
                </c:pt>
                <c:pt idx="4">
                  <c:v>0.123308</c:v>
                </c:pt>
                <c:pt idx="5">
                  <c:v>0.121737</c:v>
                </c:pt>
                <c:pt idx="6">
                  <c:v>0.11851200000000001</c:v>
                </c:pt>
                <c:pt idx="7">
                  <c:v>7.3106999999999991E-2</c:v>
                </c:pt>
                <c:pt idx="8">
                  <c:v>6.9554999999999992E-2</c:v>
                </c:pt>
                <c:pt idx="9">
                  <c:v>5.1607E-2</c:v>
                </c:pt>
                <c:pt idx="10">
                  <c:v>5.0861999999999997E-2</c:v>
                </c:pt>
                <c:pt idx="11">
                  <c:v>3.7629999999999997E-2</c:v>
                </c:pt>
                <c:pt idx="12">
                  <c:v>2.9940000000000001E-2</c:v>
                </c:pt>
              </c:numCache>
            </c:numRef>
          </c:val>
          <c:extLst>
            <c:ext xmlns:c16="http://schemas.microsoft.com/office/drawing/2014/chart" uri="{C3380CC4-5D6E-409C-BE32-E72D297353CC}">
              <c16:uniqueId val="{00000001-3DEA-5E42-9875-781D970789D5}"/>
            </c:ext>
          </c:extLst>
        </c:ser>
        <c:dLbls>
          <c:showLegendKey val="0"/>
          <c:showVal val="0"/>
          <c:showCatName val="0"/>
          <c:showSerName val="0"/>
          <c:showPercent val="0"/>
          <c:showBubbleSize val="0"/>
        </c:dLbls>
        <c:gapWidth val="76"/>
        <c:axId val="1103590488"/>
        <c:axId val="1103586880"/>
      </c:barChart>
      <c:catAx>
        <c:axId val="1103590488"/>
        <c:scaling>
          <c:orientation val="maxMin"/>
        </c:scaling>
        <c:delete val="1"/>
        <c:axPos val="l"/>
        <c:numFmt formatCode="General" sourceLinked="1"/>
        <c:majorTickMark val="none"/>
        <c:minorTickMark val="none"/>
        <c:tickLblPos val="nextTo"/>
        <c:crossAx val="1103586880"/>
        <c:crosses val="autoZero"/>
        <c:auto val="1"/>
        <c:lblAlgn val="ctr"/>
        <c:lblOffset val="100"/>
        <c:noMultiLvlLbl val="0"/>
      </c:catAx>
      <c:valAx>
        <c:axId val="1103586880"/>
        <c:scaling>
          <c:orientation val="minMax"/>
          <c:max val="0.5"/>
          <c:min val="0"/>
        </c:scaling>
        <c:delete val="1"/>
        <c:axPos val="t"/>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1103590488"/>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lumMod val="20000"/>
                <a:lumOff val="80000"/>
              </a:schemeClr>
            </a:solidFill>
            <a:ln w="28575">
              <a:noFill/>
            </a:ln>
            <a:effectLst/>
          </c:spPr>
          <c:invertIfNegative val="0"/>
          <c:dLbls>
            <c:dLbl>
              <c:idx val="5"/>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13D5-F74C-8104-131D42590BB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Missed work</c:v>
                </c:pt>
                <c:pt idx="1">
                  <c:v>Worked fewer hours</c:v>
                </c:pt>
                <c:pt idx="2">
                  <c:v>Lost salary or wages</c:v>
                </c:pt>
                <c:pt idx="3">
                  <c:v>Taken a leave of absence</c:v>
                </c:pt>
                <c:pt idx="4">
                  <c:v>Felt that your work suffered</c:v>
                </c:pt>
                <c:pt idx="5">
                  <c:v>Taken family medical leave (offered by job) </c:v>
                </c:pt>
                <c:pt idx="6">
                  <c:v>Taken early retirement</c:v>
                </c:pt>
                <c:pt idx="7">
                  <c:v>Gone on short-term disability</c:v>
                </c:pt>
                <c:pt idx="8">
                  <c:v>Quit your job</c:v>
                </c:pt>
                <c:pt idx="9">
                  <c:v>Not been able to find a job with enough flexibility to accommodate your health needs</c:v>
                </c:pt>
                <c:pt idx="10">
                  <c:v>Changed jobs or employers</c:v>
                </c:pt>
                <c:pt idx="11">
                  <c:v>Not received the federal and/or employer disability insurance you needed</c:v>
                </c:pt>
                <c:pt idx="12">
                  <c:v>Been let go or fired</c:v>
                </c:pt>
                <c:pt idx="13">
                  <c:v>Felt your supervisor treated you badly</c:v>
                </c:pt>
                <c:pt idx="14">
                  <c:v>Turned down a job or promotion</c:v>
                </c:pt>
                <c:pt idx="15">
                  <c:v>Missed school or delayed your education</c:v>
                </c:pt>
                <c:pt idx="16">
                  <c:v>Felt your co-workers treated you badly</c:v>
                </c:pt>
              </c:strCache>
            </c:strRef>
          </c:cat>
          <c:val>
            <c:numRef>
              <c:f>Sheet1!$B$2:$B$18</c:f>
              <c:numCache>
                <c:formatCode>0%</c:formatCode>
                <c:ptCount val="17"/>
                <c:pt idx="0">
                  <c:v>0.249502</c:v>
                </c:pt>
                <c:pt idx="1">
                  <c:v>0.18194400000000002</c:v>
                </c:pt>
                <c:pt idx="2">
                  <c:v>0.15018200000000001</c:v>
                </c:pt>
                <c:pt idx="3">
                  <c:v>0.123308</c:v>
                </c:pt>
                <c:pt idx="4">
                  <c:v>0.120001</c:v>
                </c:pt>
                <c:pt idx="5">
                  <c:v>0.111314</c:v>
                </c:pt>
                <c:pt idx="6">
                  <c:v>0.10105800000000001</c:v>
                </c:pt>
                <c:pt idx="7">
                  <c:v>9.8248000000000002E-2</c:v>
                </c:pt>
                <c:pt idx="8">
                  <c:v>7.2859999999999994E-2</c:v>
                </c:pt>
                <c:pt idx="9">
                  <c:v>5.8802E-2</c:v>
                </c:pt>
                <c:pt idx="10">
                  <c:v>5.5244999999999995E-2</c:v>
                </c:pt>
                <c:pt idx="11">
                  <c:v>4.8794000000000004E-2</c:v>
                </c:pt>
                <c:pt idx="12">
                  <c:v>4.6314000000000001E-2</c:v>
                </c:pt>
                <c:pt idx="13">
                  <c:v>4.4494999999999993E-2</c:v>
                </c:pt>
                <c:pt idx="14">
                  <c:v>4.0111999999999995E-2</c:v>
                </c:pt>
                <c:pt idx="15">
                  <c:v>2.9940000000000001E-2</c:v>
                </c:pt>
                <c:pt idx="16">
                  <c:v>2.3819E-2</c:v>
                </c:pt>
              </c:numCache>
            </c:numRef>
          </c:val>
          <c:extLst>
            <c:ext xmlns:c16="http://schemas.microsoft.com/office/drawing/2014/chart" uri="{C3380CC4-5D6E-409C-BE32-E72D297353CC}">
              <c16:uniqueId val="{00000001-13D5-F74C-8104-131D42590BB6}"/>
            </c:ext>
          </c:extLst>
        </c:ser>
        <c:dLbls>
          <c:showLegendKey val="0"/>
          <c:showVal val="0"/>
          <c:showCatName val="0"/>
          <c:showSerName val="0"/>
          <c:showPercent val="0"/>
          <c:showBubbleSize val="0"/>
        </c:dLbls>
        <c:gapWidth val="76"/>
        <c:axId val="1103590488"/>
        <c:axId val="1103586880"/>
      </c:barChart>
      <c:catAx>
        <c:axId val="1103590488"/>
        <c:scaling>
          <c:orientation val="maxMin"/>
        </c:scaling>
        <c:delete val="1"/>
        <c:axPos val="l"/>
        <c:numFmt formatCode="General" sourceLinked="1"/>
        <c:majorTickMark val="none"/>
        <c:minorTickMark val="none"/>
        <c:tickLblPos val="nextTo"/>
        <c:crossAx val="1103586880"/>
        <c:crosses val="autoZero"/>
        <c:auto val="1"/>
        <c:lblAlgn val="ctr"/>
        <c:lblOffset val="100"/>
        <c:noMultiLvlLbl val="0"/>
      </c:catAx>
      <c:valAx>
        <c:axId val="1103586880"/>
        <c:scaling>
          <c:orientation val="minMax"/>
          <c:max val="0.5"/>
          <c:min val="0"/>
        </c:scaling>
        <c:delete val="1"/>
        <c:axPos val="t"/>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1103590488"/>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Sheet1!$A$2</c:f>
              <c:strCache>
                <c:ptCount val="1"/>
                <c:pt idx="0">
                  <c:v>None</c:v>
                </c:pt>
              </c:strCache>
            </c:strRef>
          </c:tx>
          <c:spPr>
            <a:solidFill>
              <a:srgbClr val="1AAFA2"/>
            </a:solidFill>
            <a:ln w="28575">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National Sample</c:v>
                </c:pt>
                <c:pt idx="1">
                  <c:v>Women</c:v>
                </c:pt>
                <c:pt idx="2">
                  <c:v>18-39 year olds</c:v>
                </c:pt>
                <c:pt idx="3">
                  <c:v>Black</c:v>
                </c:pt>
                <c:pt idx="4">
                  <c:v>Hispanic</c:v>
                </c:pt>
                <c:pt idx="5">
                  <c:v>Metastatic</c:v>
                </c:pt>
                <c:pt idx="6">
                  <c:v>No College</c:v>
                </c:pt>
                <c:pt idx="7">
                  <c:v>Negative experience</c:v>
                </c:pt>
                <c:pt idx="8">
                  <c:v>Rural</c:v>
                </c:pt>
              </c:strCache>
            </c:strRef>
          </c:cat>
          <c:val>
            <c:numRef>
              <c:f>Sheet1!$B$2:$J$2</c:f>
              <c:numCache>
                <c:formatCode>0%</c:formatCode>
                <c:ptCount val="9"/>
                <c:pt idx="0">
                  <c:v>0.75562399999999996</c:v>
                </c:pt>
                <c:pt idx="1">
                  <c:v>0.779918</c:v>
                </c:pt>
                <c:pt idx="2">
                  <c:v>0.66984399999999988</c:v>
                </c:pt>
                <c:pt idx="3">
                  <c:v>0.68647900000000006</c:v>
                </c:pt>
                <c:pt idx="4">
                  <c:v>0.64022000000000001</c:v>
                </c:pt>
                <c:pt idx="5">
                  <c:v>0.74768800000000002</c:v>
                </c:pt>
                <c:pt idx="6">
                  <c:v>0.77</c:v>
                </c:pt>
                <c:pt idx="7">
                  <c:v>0.68</c:v>
                </c:pt>
                <c:pt idx="8">
                  <c:v>0.63</c:v>
                </c:pt>
              </c:numCache>
            </c:numRef>
          </c:val>
          <c:extLst>
            <c:ext xmlns:c16="http://schemas.microsoft.com/office/drawing/2014/chart" uri="{C3380CC4-5D6E-409C-BE32-E72D297353CC}">
              <c16:uniqueId val="{00000005-7F6F-2046-8726-2993B3D803B7}"/>
            </c:ext>
          </c:extLst>
        </c:ser>
        <c:ser>
          <c:idx val="1"/>
          <c:order val="1"/>
          <c:tx>
            <c:strRef>
              <c:f>Sheet1!$A$3</c:f>
              <c:strCache>
                <c:ptCount val="1"/>
                <c:pt idx="0">
                  <c:v>1-2 times</c:v>
                </c:pt>
              </c:strCache>
            </c:strRef>
          </c:tx>
          <c:spPr>
            <a:solidFill>
              <a:srgbClr val="29B9EB"/>
            </a:solidFill>
            <a:ln>
              <a:noFill/>
            </a:ln>
            <a:effectLst/>
          </c:spPr>
          <c:invertIfNegative val="0"/>
          <c:dLbls>
            <c:dLbl>
              <c:idx val="7"/>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7F6F-2046-8726-2993B3D803B7}"/>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National Sample</c:v>
                </c:pt>
                <c:pt idx="1">
                  <c:v>Women</c:v>
                </c:pt>
                <c:pt idx="2">
                  <c:v>18-39 year olds</c:v>
                </c:pt>
                <c:pt idx="3">
                  <c:v>Black</c:v>
                </c:pt>
                <c:pt idx="4">
                  <c:v>Hispanic</c:v>
                </c:pt>
                <c:pt idx="5">
                  <c:v>Metastatic</c:v>
                </c:pt>
                <c:pt idx="6">
                  <c:v>No College</c:v>
                </c:pt>
                <c:pt idx="7">
                  <c:v>Negative experience</c:v>
                </c:pt>
                <c:pt idx="8">
                  <c:v>Rural</c:v>
                </c:pt>
              </c:strCache>
            </c:strRef>
          </c:cat>
          <c:val>
            <c:numRef>
              <c:f>Sheet1!$B$3:$J$3</c:f>
              <c:numCache>
                <c:formatCode>0%</c:formatCode>
                <c:ptCount val="9"/>
                <c:pt idx="0">
                  <c:v>4.7718999999999998E-2</c:v>
                </c:pt>
                <c:pt idx="1">
                  <c:v>4.7070999999999995E-2</c:v>
                </c:pt>
                <c:pt idx="2">
                  <c:v>6.0575999999999998E-2</c:v>
                </c:pt>
                <c:pt idx="3">
                  <c:v>6.3745999999999997E-2</c:v>
                </c:pt>
                <c:pt idx="4">
                  <c:v>0.110556</c:v>
                </c:pt>
                <c:pt idx="5">
                  <c:v>5.2792000000000006E-2</c:v>
                </c:pt>
                <c:pt idx="6">
                  <c:v>0.04</c:v>
                </c:pt>
                <c:pt idx="7" formatCode="General">
                  <c:v>0.06</c:v>
                </c:pt>
                <c:pt idx="8">
                  <c:v>0.06</c:v>
                </c:pt>
              </c:numCache>
            </c:numRef>
          </c:val>
          <c:extLst>
            <c:ext xmlns:c16="http://schemas.microsoft.com/office/drawing/2014/chart" uri="{C3380CC4-5D6E-409C-BE32-E72D297353CC}">
              <c16:uniqueId val="{00000007-7F6F-2046-8726-2993B3D803B7}"/>
            </c:ext>
          </c:extLst>
        </c:ser>
        <c:ser>
          <c:idx val="2"/>
          <c:order val="2"/>
          <c:tx>
            <c:strRef>
              <c:f>Sheet1!$A$4</c:f>
              <c:strCache>
                <c:ptCount val="1"/>
                <c:pt idx="0">
                  <c:v>3-5 times</c:v>
                </c:pt>
              </c:strCache>
            </c:strRef>
          </c:tx>
          <c:spPr>
            <a:solidFill>
              <a:srgbClr val="EE7E5E"/>
            </a:solidFill>
            <a:ln>
              <a:noFill/>
            </a:ln>
            <a:effectLst/>
          </c:spPr>
          <c:invertIfNegative val="0"/>
          <c:dLbls>
            <c:dLbl>
              <c:idx val="7"/>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8-7F6F-2046-8726-2993B3D803B7}"/>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National Sample</c:v>
                </c:pt>
                <c:pt idx="1">
                  <c:v>Women</c:v>
                </c:pt>
                <c:pt idx="2">
                  <c:v>18-39 year olds</c:v>
                </c:pt>
                <c:pt idx="3">
                  <c:v>Black</c:v>
                </c:pt>
                <c:pt idx="4">
                  <c:v>Hispanic</c:v>
                </c:pt>
                <c:pt idx="5">
                  <c:v>Metastatic</c:v>
                </c:pt>
                <c:pt idx="6">
                  <c:v>No College</c:v>
                </c:pt>
                <c:pt idx="7">
                  <c:v>Negative experience</c:v>
                </c:pt>
                <c:pt idx="8">
                  <c:v>Rural</c:v>
                </c:pt>
              </c:strCache>
            </c:strRef>
          </c:cat>
          <c:val>
            <c:numRef>
              <c:f>Sheet1!$B$4:$J$4</c:f>
              <c:numCache>
                <c:formatCode>0%</c:formatCode>
                <c:ptCount val="9"/>
                <c:pt idx="0">
                  <c:v>6.9139000000000006E-2</c:v>
                </c:pt>
                <c:pt idx="1">
                  <c:v>5.2534999999999998E-2</c:v>
                </c:pt>
                <c:pt idx="2">
                  <c:v>0.12470100000000001</c:v>
                </c:pt>
                <c:pt idx="3">
                  <c:v>9.4750999999999988E-2</c:v>
                </c:pt>
                <c:pt idx="4">
                  <c:v>0.15878100000000001</c:v>
                </c:pt>
                <c:pt idx="5">
                  <c:v>8.2955000000000001E-2</c:v>
                </c:pt>
                <c:pt idx="6">
                  <c:v>0.06</c:v>
                </c:pt>
                <c:pt idx="7" formatCode="General">
                  <c:v>7.0000000000000007E-2</c:v>
                </c:pt>
                <c:pt idx="8">
                  <c:v>0.06</c:v>
                </c:pt>
              </c:numCache>
            </c:numRef>
          </c:val>
          <c:extLst>
            <c:ext xmlns:c16="http://schemas.microsoft.com/office/drawing/2014/chart" uri="{C3380CC4-5D6E-409C-BE32-E72D297353CC}">
              <c16:uniqueId val="{00000009-7F6F-2046-8726-2993B3D803B7}"/>
            </c:ext>
          </c:extLst>
        </c:ser>
        <c:ser>
          <c:idx val="3"/>
          <c:order val="3"/>
          <c:tx>
            <c:strRef>
              <c:f>Sheet1!$A$5</c:f>
              <c:strCache>
                <c:ptCount val="1"/>
                <c:pt idx="0">
                  <c:v>&gt;5 times</c:v>
                </c:pt>
              </c:strCache>
            </c:strRef>
          </c:tx>
          <c:spPr>
            <a:solidFill>
              <a:schemeClr val="bg1">
                <a:lumMod val="65000"/>
              </a:schemeClr>
            </a:solidFill>
            <a:ln>
              <a:noFill/>
            </a:ln>
            <a:effectLst/>
          </c:spPr>
          <c:invertIfNegative val="0"/>
          <c:dLbls>
            <c:dLbl>
              <c:idx val="7"/>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A-7F6F-2046-8726-2993B3D803B7}"/>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Sheet1!$B$1:$J$1</c:f>
              <c:strCache>
                <c:ptCount val="9"/>
                <c:pt idx="0">
                  <c:v>National Sample</c:v>
                </c:pt>
                <c:pt idx="1">
                  <c:v>Women</c:v>
                </c:pt>
                <c:pt idx="2">
                  <c:v>18-39 year olds</c:v>
                </c:pt>
                <c:pt idx="3">
                  <c:v>Black</c:v>
                </c:pt>
                <c:pt idx="4">
                  <c:v>Hispanic</c:v>
                </c:pt>
                <c:pt idx="5">
                  <c:v>Metastatic</c:v>
                </c:pt>
                <c:pt idx="6">
                  <c:v>No College</c:v>
                </c:pt>
                <c:pt idx="7">
                  <c:v>Negative experience</c:v>
                </c:pt>
                <c:pt idx="8">
                  <c:v>Rural</c:v>
                </c:pt>
              </c:strCache>
            </c:strRef>
          </c:cat>
          <c:val>
            <c:numRef>
              <c:f>Sheet1!$B$5:$J$5</c:f>
              <c:numCache>
                <c:formatCode>0%</c:formatCode>
                <c:ptCount val="9"/>
                <c:pt idx="0">
                  <c:v>0.12751800000000002</c:v>
                </c:pt>
                <c:pt idx="1">
                  <c:v>0.120476</c:v>
                </c:pt>
                <c:pt idx="2">
                  <c:v>0.14487900000000001</c:v>
                </c:pt>
                <c:pt idx="3">
                  <c:v>0.155025</c:v>
                </c:pt>
                <c:pt idx="4">
                  <c:v>9.0442999999999996E-2</c:v>
                </c:pt>
                <c:pt idx="5">
                  <c:v>0.116565</c:v>
                </c:pt>
                <c:pt idx="6">
                  <c:v>0.13</c:v>
                </c:pt>
                <c:pt idx="7" formatCode="General">
                  <c:v>0.19</c:v>
                </c:pt>
                <c:pt idx="8">
                  <c:v>0.25</c:v>
                </c:pt>
              </c:numCache>
            </c:numRef>
          </c:val>
          <c:extLst>
            <c:ext xmlns:c16="http://schemas.microsoft.com/office/drawing/2014/chart" uri="{C3380CC4-5D6E-409C-BE32-E72D297353CC}">
              <c16:uniqueId val="{0000000B-7F6F-2046-8726-2993B3D803B7}"/>
            </c:ext>
          </c:extLst>
        </c:ser>
        <c:dLbls>
          <c:showLegendKey val="0"/>
          <c:showVal val="0"/>
          <c:showCatName val="0"/>
          <c:showSerName val="0"/>
          <c:showPercent val="0"/>
          <c:showBubbleSize val="0"/>
        </c:dLbls>
        <c:gapWidth val="31"/>
        <c:overlap val="100"/>
        <c:axId val="1103590488"/>
        <c:axId val="1103586880"/>
      </c:barChart>
      <c:catAx>
        <c:axId val="110359048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103586880"/>
        <c:crosses val="autoZero"/>
        <c:auto val="1"/>
        <c:lblAlgn val="ctr"/>
        <c:lblOffset val="100"/>
        <c:noMultiLvlLbl val="0"/>
      </c:catAx>
      <c:valAx>
        <c:axId val="1103586880"/>
        <c:scaling>
          <c:orientation val="minMax"/>
        </c:scaling>
        <c:delete val="1"/>
        <c:axPos val="t"/>
        <c:numFmt formatCode="0%" sourceLinked="1"/>
        <c:majorTickMark val="none"/>
        <c:minorTickMark val="none"/>
        <c:tickLblPos val="nextTo"/>
        <c:crossAx val="1103590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174781"/>
              </a:solidFill>
              <a:ln w="38100">
                <a:solidFill>
                  <a:srgbClr val="174781"/>
                </a:solidFill>
              </a:ln>
              <a:effectLst/>
            </c:spPr>
            <c:extLst>
              <c:ext xmlns:c16="http://schemas.microsoft.com/office/drawing/2014/chart" uri="{C3380CC4-5D6E-409C-BE32-E72D297353CC}">
                <c16:uniqueId val="{00000001-97D9-DB48-BBFB-F60DFFD473AB}"/>
              </c:ext>
            </c:extLst>
          </c:dPt>
          <c:dPt>
            <c:idx val="1"/>
            <c:bubble3D val="0"/>
            <c:spPr>
              <a:solidFill>
                <a:schemeClr val="bg1">
                  <a:lumMod val="85000"/>
                </a:schemeClr>
              </a:solidFill>
              <a:ln w="19050">
                <a:noFill/>
              </a:ln>
              <a:effectLst/>
            </c:spPr>
            <c:extLst>
              <c:ext xmlns:c16="http://schemas.microsoft.com/office/drawing/2014/chart" uri="{C3380CC4-5D6E-409C-BE32-E72D297353CC}">
                <c16:uniqueId val="{00000003-97D9-DB48-BBFB-F60DFFD473AB}"/>
              </c:ext>
            </c:extLst>
          </c:dPt>
          <c:cat>
            <c:strRef>
              <c:f>Sheet1!$A$2:$A$3</c:f>
              <c:strCache>
                <c:ptCount val="1"/>
                <c:pt idx="0">
                  <c:v>had to travel more than an hour from your home to visit an HCP related to receiving cancer treatment</c:v>
                </c:pt>
              </c:strCache>
            </c:strRef>
          </c:cat>
          <c:val>
            <c:numRef>
              <c:f>Sheet1!$B$2:$B$3</c:f>
              <c:numCache>
                <c:formatCode>General</c:formatCode>
                <c:ptCount val="2"/>
                <c:pt idx="0">
                  <c:v>24</c:v>
                </c:pt>
                <c:pt idx="1">
                  <c:v>76</c:v>
                </c:pt>
              </c:numCache>
            </c:numRef>
          </c:val>
          <c:extLst>
            <c:ext xmlns:c16="http://schemas.microsoft.com/office/drawing/2014/chart" uri="{C3380CC4-5D6E-409C-BE32-E72D297353CC}">
              <c16:uniqueId val="{00000004-97D9-DB48-BBFB-F60DFFD473A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093144512789842"/>
          <c:y val="3.9167583707743099E-2"/>
          <c:w val="0.58028039107889473"/>
          <c:h val="0.92166483258451382"/>
        </c:manualLayout>
      </c:layout>
      <c:barChart>
        <c:barDir val="bar"/>
        <c:grouping val="clustered"/>
        <c:varyColors val="0"/>
        <c:ser>
          <c:idx val="0"/>
          <c:order val="0"/>
          <c:tx>
            <c:strRef>
              <c:f>Sheet1!$B$1</c:f>
              <c:strCache>
                <c:ptCount val="1"/>
                <c:pt idx="0">
                  <c:v>Series 1</c:v>
                </c:pt>
              </c:strCache>
            </c:strRef>
          </c:tx>
          <c:spPr>
            <a:solidFill>
              <a:schemeClr val="accent1">
                <a:lumMod val="20000"/>
                <a:lumOff val="80000"/>
              </a:schemeClr>
            </a:solidFill>
            <a:ln w="28575">
              <a:noFill/>
            </a:ln>
            <a:effectLst/>
          </c:spPr>
          <c:invertIfNegative val="0"/>
          <c:dLbls>
            <c:dLbl>
              <c:idx val="5"/>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8D5C-6343-A6F2-27A6A0CAB66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By yourself</c:v>
                </c:pt>
                <c:pt idx="1">
                  <c:v>With a spouse/partner</c:v>
                </c:pt>
                <c:pt idx="2">
                  <c:v>With a family member</c:v>
                </c:pt>
                <c:pt idx="3">
                  <c:v>With a friend</c:v>
                </c:pt>
                <c:pt idx="4">
                  <c:v>Other</c:v>
                </c:pt>
              </c:strCache>
            </c:strRef>
          </c:cat>
          <c:val>
            <c:numRef>
              <c:f>Sheet1!$B$2:$B$6</c:f>
              <c:numCache>
                <c:formatCode>0%</c:formatCode>
                <c:ptCount val="5"/>
                <c:pt idx="0">
                  <c:v>0.42300100000000002</c:v>
                </c:pt>
                <c:pt idx="1">
                  <c:v>0.32137300000000002</c:v>
                </c:pt>
                <c:pt idx="2">
                  <c:v>0.28862300000000002</c:v>
                </c:pt>
                <c:pt idx="3">
                  <c:v>5.9626999999999999E-2</c:v>
                </c:pt>
                <c:pt idx="4">
                  <c:v>1.2652000000000002E-2</c:v>
                </c:pt>
              </c:numCache>
            </c:numRef>
          </c:val>
          <c:extLst>
            <c:ext xmlns:c16="http://schemas.microsoft.com/office/drawing/2014/chart" uri="{C3380CC4-5D6E-409C-BE32-E72D297353CC}">
              <c16:uniqueId val="{00000001-8D5C-6343-A6F2-27A6A0CAB661}"/>
            </c:ext>
          </c:extLst>
        </c:ser>
        <c:dLbls>
          <c:showLegendKey val="0"/>
          <c:showVal val="0"/>
          <c:showCatName val="0"/>
          <c:showSerName val="0"/>
          <c:showPercent val="0"/>
          <c:showBubbleSize val="0"/>
        </c:dLbls>
        <c:gapWidth val="76"/>
        <c:axId val="1103590488"/>
        <c:axId val="1103586880"/>
      </c:barChart>
      <c:catAx>
        <c:axId val="110359048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103586880"/>
        <c:crosses val="autoZero"/>
        <c:auto val="1"/>
        <c:lblAlgn val="ctr"/>
        <c:lblOffset val="100"/>
        <c:noMultiLvlLbl val="0"/>
      </c:catAx>
      <c:valAx>
        <c:axId val="1103586880"/>
        <c:scaling>
          <c:orientation val="minMax"/>
        </c:scaling>
        <c:delete val="1"/>
        <c:axPos val="t"/>
        <c:numFmt formatCode="0%" sourceLinked="1"/>
        <c:majorTickMark val="none"/>
        <c:minorTickMark val="none"/>
        <c:tickLblPos val="nextTo"/>
        <c:crossAx val="1103590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5961015938068074E-2"/>
          <c:y val="2.8481752014019587E-2"/>
          <c:w val="0.91797520086064566"/>
          <c:h val="0.8056606621687491"/>
        </c:manualLayout>
      </c:layout>
      <c:scatterChart>
        <c:scatterStyle val="lineMarker"/>
        <c:varyColors val="0"/>
        <c:ser>
          <c:idx val="0"/>
          <c:order val="0"/>
          <c:tx>
            <c:strRef>
              <c:f>Sheet1!$B$1</c:f>
              <c:strCache>
                <c:ptCount val="1"/>
                <c:pt idx="0">
                  <c:v>Y-Values</c:v>
                </c:pt>
              </c:strCache>
            </c:strRef>
          </c:tx>
          <c:spPr>
            <a:ln w="28575" cap="rnd">
              <a:noFill/>
              <a:round/>
            </a:ln>
            <a:effectLst/>
          </c:spPr>
          <c:marker>
            <c:symbol val="circle"/>
            <c:size val="5"/>
            <c:spPr>
              <a:solidFill>
                <a:schemeClr val="accent1"/>
              </a:solidFill>
              <a:ln w="98425">
                <a:solidFill>
                  <a:schemeClr val="accent2"/>
                </a:solidFill>
              </a:ln>
              <a:effectLst/>
            </c:spPr>
          </c:marker>
          <c:dPt>
            <c:idx val="0"/>
            <c:marker>
              <c:symbol val="circle"/>
              <c:size val="5"/>
              <c:spPr>
                <a:solidFill>
                  <a:schemeClr val="accent1"/>
                </a:solidFill>
                <a:ln w="98425">
                  <a:solidFill>
                    <a:srgbClr val="1AAFA2"/>
                  </a:solidFill>
                </a:ln>
                <a:effectLst/>
              </c:spPr>
            </c:marker>
            <c:bubble3D val="0"/>
            <c:extLst>
              <c:ext xmlns:c16="http://schemas.microsoft.com/office/drawing/2014/chart" uri="{C3380CC4-5D6E-409C-BE32-E72D297353CC}">
                <c16:uniqueId val="{0000001A-E145-9C40-B5AF-AC363D94EE72}"/>
              </c:ext>
            </c:extLst>
          </c:dPt>
          <c:dPt>
            <c:idx val="1"/>
            <c:marker>
              <c:symbol val="circle"/>
              <c:size val="5"/>
              <c:spPr>
                <a:solidFill>
                  <a:schemeClr val="accent1"/>
                </a:solidFill>
                <a:ln w="98425">
                  <a:solidFill>
                    <a:srgbClr val="29B9EB"/>
                  </a:solidFill>
                </a:ln>
                <a:effectLst/>
              </c:spPr>
            </c:marker>
            <c:bubble3D val="0"/>
            <c:spPr>
              <a:ln w="28575" cap="rnd">
                <a:noFill/>
                <a:round/>
              </a:ln>
              <a:effectLst/>
            </c:spPr>
            <c:extLst>
              <c:ext xmlns:c16="http://schemas.microsoft.com/office/drawing/2014/chart" uri="{C3380CC4-5D6E-409C-BE32-E72D297353CC}">
                <c16:uniqueId val="{00000001-E145-9C40-B5AF-AC363D94EE72}"/>
              </c:ext>
            </c:extLst>
          </c:dPt>
          <c:dPt>
            <c:idx val="2"/>
            <c:marker>
              <c:symbol val="circle"/>
              <c:size val="5"/>
              <c:spPr>
                <a:solidFill>
                  <a:srgbClr val="EE7E5E"/>
                </a:solidFill>
                <a:ln w="98425">
                  <a:solidFill>
                    <a:srgbClr val="EE7E5E"/>
                  </a:solidFill>
                </a:ln>
                <a:effectLst/>
              </c:spPr>
            </c:marker>
            <c:bubble3D val="0"/>
            <c:extLst>
              <c:ext xmlns:c16="http://schemas.microsoft.com/office/drawing/2014/chart" uri="{C3380CC4-5D6E-409C-BE32-E72D297353CC}">
                <c16:uniqueId val="{00000002-E145-9C40-B5AF-AC363D94EE72}"/>
              </c:ext>
            </c:extLst>
          </c:dPt>
          <c:dPt>
            <c:idx val="3"/>
            <c:marker>
              <c:symbol val="circle"/>
              <c:size val="5"/>
              <c:spPr>
                <a:solidFill>
                  <a:schemeClr val="accent1"/>
                </a:solidFill>
                <a:ln w="98425">
                  <a:solidFill>
                    <a:srgbClr val="1AAFA2"/>
                  </a:solidFill>
                </a:ln>
                <a:effectLst/>
              </c:spPr>
            </c:marker>
            <c:bubble3D val="0"/>
            <c:spPr>
              <a:ln w="28575" cap="rnd">
                <a:noFill/>
                <a:round/>
              </a:ln>
              <a:effectLst/>
            </c:spPr>
            <c:extLst>
              <c:ext xmlns:c16="http://schemas.microsoft.com/office/drawing/2014/chart" uri="{C3380CC4-5D6E-409C-BE32-E72D297353CC}">
                <c16:uniqueId val="{00000004-E145-9C40-B5AF-AC363D94EE72}"/>
              </c:ext>
            </c:extLst>
          </c:dPt>
          <c:dPt>
            <c:idx val="4"/>
            <c:marker>
              <c:symbol val="circle"/>
              <c:size val="5"/>
              <c:spPr>
                <a:solidFill>
                  <a:schemeClr val="accent1"/>
                </a:solidFill>
                <a:ln w="98425">
                  <a:solidFill>
                    <a:srgbClr val="29B9EB"/>
                  </a:solidFill>
                </a:ln>
                <a:effectLst/>
              </c:spPr>
            </c:marker>
            <c:bubble3D val="0"/>
            <c:extLst>
              <c:ext xmlns:c16="http://schemas.microsoft.com/office/drawing/2014/chart" uri="{C3380CC4-5D6E-409C-BE32-E72D297353CC}">
                <c16:uniqueId val="{00000005-E145-9C40-B5AF-AC363D94EE72}"/>
              </c:ext>
            </c:extLst>
          </c:dPt>
          <c:dPt>
            <c:idx val="5"/>
            <c:marker>
              <c:symbol val="circle"/>
              <c:size val="5"/>
              <c:spPr>
                <a:solidFill>
                  <a:schemeClr val="accent1"/>
                </a:solidFill>
                <a:ln w="98425">
                  <a:solidFill>
                    <a:srgbClr val="EE7E5E"/>
                  </a:solidFill>
                </a:ln>
                <a:effectLst/>
              </c:spPr>
            </c:marker>
            <c:bubble3D val="0"/>
            <c:spPr>
              <a:ln w="28575" cap="rnd">
                <a:noFill/>
                <a:round/>
              </a:ln>
              <a:effectLst/>
            </c:spPr>
            <c:extLst>
              <c:ext xmlns:c16="http://schemas.microsoft.com/office/drawing/2014/chart" uri="{C3380CC4-5D6E-409C-BE32-E72D297353CC}">
                <c16:uniqueId val="{00000007-E145-9C40-B5AF-AC363D94EE72}"/>
              </c:ext>
            </c:extLst>
          </c:dPt>
          <c:dPt>
            <c:idx val="6"/>
            <c:marker>
              <c:symbol val="circle"/>
              <c:size val="5"/>
              <c:spPr>
                <a:solidFill>
                  <a:schemeClr val="accent1"/>
                </a:solidFill>
                <a:ln w="98425">
                  <a:solidFill>
                    <a:srgbClr val="1AAFA2"/>
                  </a:solidFill>
                </a:ln>
                <a:effectLst/>
              </c:spPr>
            </c:marker>
            <c:bubble3D val="0"/>
            <c:extLst>
              <c:ext xmlns:c16="http://schemas.microsoft.com/office/drawing/2014/chart" uri="{C3380CC4-5D6E-409C-BE32-E72D297353CC}">
                <c16:uniqueId val="{0000001B-E145-9C40-B5AF-AC363D94EE72}"/>
              </c:ext>
            </c:extLst>
          </c:dPt>
          <c:dPt>
            <c:idx val="7"/>
            <c:marker>
              <c:symbol val="circle"/>
              <c:size val="5"/>
              <c:spPr>
                <a:solidFill>
                  <a:schemeClr val="accent1"/>
                </a:solidFill>
                <a:ln w="98425">
                  <a:solidFill>
                    <a:srgbClr val="29B9EB"/>
                  </a:solidFill>
                </a:ln>
                <a:effectLst/>
              </c:spPr>
            </c:marker>
            <c:bubble3D val="0"/>
            <c:spPr>
              <a:ln w="28575" cap="rnd">
                <a:noFill/>
                <a:round/>
              </a:ln>
              <a:effectLst/>
            </c:spPr>
            <c:extLst>
              <c:ext xmlns:c16="http://schemas.microsoft.com/office/drawing/2014/chart" uri="{C3380CC4-5D6E-409C-BE32-E72D297353CC}">
                <c16:uniqueId val="{00000009-E145-9C40-B5AF-AC363D94EE72}"/>
              </c:ext>
            </c:extLst>
          </c:dPt>
          <c:dPt>
            <c:idx val="8"/>
            <c:marker>
              <c:symbol val="circle"/>
              <c:size val="5"/>
              <c:spPr>
                <a:solidFill>
                  <a:schemeClr val="accent1"/>
                </a:solidFill>
                <a:ln w="98425">
                  <a:solidFill>
                    <a:srgbClr val="EE7E5E"/>
                  </a:solidFill>
                </a:ln>
                <a:effectLst/>
              </c:spPr>
            </c:marker>
            <c:bubble3D val="0"/>
            <c:extLst>
              <c:ext xmlns:c16="http://schemas.microsoft.com/office/drawing/2014/chart" uri="{C3380CC4-5D6E-409C-BE32-E72D297353CC}">
                <c16:uniqueId val="{0000000A-E145-9C40-B5AF-AC363D94EE72}"/>
              </c:ext>
            </c:extLst>
          </c:dPt>
          <c:dPt>
            <c:idx val="9"/>
            <c:marker>
              <c:symbol val="circle"/>
              <c:size val="5"/>
              <c:spPr>
                <a:solidFill>
                  <a:schemeClr val="accent1"/>
                </a:solidFill>
                <a:ln w="98425">
                  <a:solidFill>
                    <a:srgbClr val="1AAFA2"/>
                  </a:solidFill>
                </a:ln>
                <a:effectLst/>
              </c:spPr>
            </c:marker>
            <c:bubble3D val="0"/>
            <c:spPr>
              <a:ln w="28575" cap="rnd">
                <a:noFill/>
                <a:round/>
              </a:ln>
              <a:effectLst/>
            </c:spPr>
            <c:extLst>
              <c:ext xmlns:c16="http://schemas.microsoft.com/office/drawing/2014/chart" uri="{C3380CC4-5D6E-409C-BE32-E72D297353CC}">
                <c16:uniqueId val="{0000000C-E145-9C40-B5AF-AC363D94EE72}"/>
              </c:ext>
            </c:extLst>
          </c:dPt>
          <c:dPt>
            <c:idx val="10"/>
            <c:marker>
              <c:symbol val="circle"/>
              <c:size val="5"/>
              <c:spPr>
                <a:solidFill>
                  <a:schemeClr val="accent1"/>
                </a:solidFill>
                <a:ln w="98425">
                  <a:solidFill>
                    <a:srgbClr val="29B9EB"/>
                  </a:solidFill>
                </a:ln>
                <a:effectLst/>
              </c:spPr>
            </c:marker>
            <c:bubble3D val="0"/>
            <c:spPr>
              <a:ln w="19050" cap="rnd">
                <a:noFill/>
                <a:round/>
              </a:ln>
              <a:effectLst/>
            </c:spPr>
            <c:extLst>
              <c:ext xmlns:c16="http://schemas.microsoft.com/office/drawing/2014/chart" uri="{C3380CC4-5D6E-409C-BE32-E72D297353CC}">
                <c16:uniqueId val="{0000000E-E145-9C40-B5AF-AC363D94EE72}"/>
              </c:ext>
            </c:extLst>
          </c:dPt>
          <c:dPt>
            <c:idx val="11"/>
            <c:marker>
              <c:symbol val="circle"/>
              <c:size val="5"/>
              <c:spPr>
                <a:solidFill>
                  <a:schemeClr val="accent1"/>
                </a:solidFill>
                <a:ln w="98425">
                  <a:solidFill>
                    <a:srgbClr val="EE7E5E"/>
                  </a:solidFill>
                </a:ln>
                <a:effectLst/>
              </c:spPr>
            </c:marker>
            <c:bubble3D val="0"/>
            <c:spPr>
              <a:ln w="28575" cap="rnd">
                <a:noFill/>
                <a:round/>
              </a:ln>
              <a:effectLst/>
            </c:spPr>
            <c:extLst>
              <c:ext xmlns:c16="http://schemas.microsoft.com/office/drawing/2014/chart" uri="{C3380CC4-5D6E-409C-BE32-E72D297353CC}">
                <c16:uniqueId val="{00000010-E145-9C40-B5AF-AC363D94EE72}"/>
              </c:ext>
            </c:extLst>
          </c:dPt>
          <c:dPt>
            <c:idx val="12"/>
            <c:marker>
              <c:symbol val="circle"/>
              <c:size val="5"/>
              <c:spPr>
                <a:solidFill>
                  <a:schemeClr val="accent1"/>
                </a:solidFill>
                <a:ln w="98425">
                  <a:solidFill>
                    <a:srgbClr val="1AAFA2"/>
                  </a:solidFill>
                </a:ln>
                <a:effectLst/>
              </c:spPr>
            </c:marker>
            <c:bubble3D val="0"/>
            <c:extLst>
              <c:ext xmlns:c16="http://schemas.microsoft.com/office/drawing/2014/chart" uri="{C3380CC4-5D6E-409C-BE32-E72D297353CC}">
                <c16:uniqueId val="{0000001C-E145-9C40-B5AF-AC363D94EE72}"/>
              </c:ext>
            </c:extLst>
          </c:dPt>
          <c:dPt>
            <c:idx val="13"/>
            <c:marker>
              <c:symbol val="circle"/>
              <c:size val="5"/>
              <c:spPr>
                <a:solidFill>
                  <a:schemeClr val="accent4"/>
                </a:solidFill>
                <a:ln w="98425">
                  <a:solidFill>
                    <a:srgbClr val="29B9EB"/>
                  </a:solidFill>
                </a:ln>
                <a:effectLst/>
              </c:spPr>
            </c:marker>
            <c:bubble3D val="0"/>
            <c:spPr>
              <a:ln w="28575" cap="rnd">
                <a:noFill/>
                <a:round/>
              </a:ln>
              <a:effectLst/>
            </c:spPr>
            <c:extLst>
              <c:ext xmlns:c16="http://schemas.microsoft.com/office/drawing/2014/chart" uri="{C3380CC4-5D6E-409C-BE32-E72D297353CC}">
                <c16:uniqueId val="{00000012-E145-9C40-B5AF-AC363D94EE72}"/>
              </c:ext>
            </c:extLst>
          </c:dPt>
          <c:dPt>
            <c:idx val="14"/>
            <c:marker>
              <c:symbol val="circle"/>
              <c:size val="5"/>
              <c:spPr>
                <a:solidFill>
                  <a:schemeClr val="accent1"/>
                </a:solidFill>
                <a:ln w="98425">
                  <a:solidFill>
                    <a:srgbClr val="EE7E5E"/>
                  </a:solidFill>
                </a:ln>
                <a:effectLst/>
              </c:spPr>
            </c:marker>
            <c:bubble3D val="0"/>
            <c:extLst>
              <c:ext xmlns:c16="http://schemas.microsoft.com/office/drawing/2014/chart" uri="{C3380CC4-5D6E-409C-BE32-E72D297353CC}">
                <c16:uniqueId val="{00000013-E145-9C40-B5AF-AC363D94EE72}"/>
              </c:ext>
            </c:extLst>
          </c:dPt>
          <c:dPt>
            <c:idx val="15"/>
            <c:marker>
              <c:symbol val="circle"/>
              <c:size val="5"/>
              <c:spPr>
                <a:solidFill>
                  <a:schemeClr val="accent1"/>
                </a:solidFill>
                <a:ln w="98425">
                  <a:solidFill>
                    <a:srgbClr val="1AAFA2"/>
                  </a:solidFill>
                </a:ln>
                <a:effectLst/>
              </c:spPr>
            </c:marker>
            <c:bubble3D val="0"/>
            <c:spPr>
              <a:ln w="28575" cap="rnd">
                <a:noFill/>
                <a:round/>
              </a:ln>
              <a:effectLst/>
            </c:spPr>
            <c:extLst>
              <c:ext xmlns:c16="http://schemas.microsoft.com/office/drawing/2014/chart" uri="{C3380CC4-5D6E-409C-BE32-E72D297353CC}">
                <c16:uniqueId val="{00000015-E145-9C40-B5AF-AC363D94EE72}"/>
              </c:ext>
            </c:extLst>
          </c:dPt>
          <c:dPt>
            <c:idx val="16"/>
            <c:marker>
              <c:symbol val="circle"/>
              <c:size val="5"/>
              <c:spPr>
                <a:solidFill>
                  <a:schemeClr val="accent1"/>
                </a:solidFill>
                <a:ln w="98425">
                  <a:solidFill>
                    <a:srgbClr val="29B9EB"/>
                  </a:solidFill>
                </a:ln>
                <a:effectLst/>
              </c:spPr>
            </c:marker>
            <c:bubble3D val="0"/>
            <c:extLst>
              <c:ext xmlns:c16="http://schemas.microsoft.com/office/drawing/2014/chart" uri="{C3380CC4-5D6E-409C-BE32-E72D297353CC}">
                <c16:uniqueId val="{00000016-E145-9C40-B5AF-AC363D94EE72}"/>
              </c:ext>
            </c:extLst>
          </c:dPt>
          <c:dPt>
            <c:idx val="17"/>
            <c:marker>
              <c:symbol val="circle"/>
              <c:size val="5"/>
              <c:spPr>
                <a:solidFill>
                  <a:schemeClr val="accent1"/>
                </a:solidFill>
                <a:ln w="98425">
                  <a:solidFill>
                    <a:srgbClr val="EE7E5E"/>
                  </a:solidFill>
                </a:ln>
                <a:effectLst/>
              </c:spPr>
            </c:marker>
            <c:bubble3D val="0"/>
            <c:spPr>
              <a:ln w="28575" cap="rnd">
                <a:noFill/>
                <a:round/>
              </a:ln>
              <a:effectLst/>
            </c:spPr>
            <c:extLst>
              <c:ext xmlns:c16="http://schemas.microsoft.com/office/drawing/2014/chart" uri="{C3380CC4-5D6E-409C-BE32-E72D297353CC}">
                <c16:uniqueId val="{00000018-E145-9C40-B5AF-AC363D94EE72}"/>
              </c:ext>
            </c:extLst>
          </c:dPt>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t"/>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xVal>
            <c:numRef>
              <c:f>Sheet1!$A$2:$A$19</c:f>
              <c:numCache>
                <c:formatCode>0.00</c:formatCode>
                <c:ptCount val="18"/>
                <c:pt idx="0">
                  <c:v>4.84</c:v>
                </c:pt>
                <c:pt idx="1">
                  <c:v>3.63</c:v>
                </c:pt>
                <c:pt idx="2">
                  <c:v>2.7</c:v>
                </c:pt>
                <c:pt idx="3">
                  <c:v>4.8600000000000003</c:v>
                </c:pt>
                <c:pt idx="4">
                  <c:v>4</c:v>
                </c:pt>
                <c:pt idx="5">
                  <c:v>2.7</c:v>
                </c:pt>
                <c:pt idx="6">
                  <c:v>4.91</c:v>
                </c:pt>
                <c:pt idx="7">
                  <c:v>4.04</c:v>
                </c:pt>
                <c:pt idx="8">
                  <c:v>2.91</c:v>
                </c:pt>
                <c:pt idx="9">
                  <c:v>4.93</c:v>
                </c:pt>
                <c:pt idx="10">
                  <c:v>4.24</c:v>
                </c:pt>
                <c:pt idx="11">
                  <c:v>2.87</c:v>
                </c:pt>
                <c:pt idx="12">
                  <c:v>4.9000000000000004</c:v>
                </c:pt>
                <c:pt idx="13">
                  <c:v>3.96</c:v>
                </c:pt>
                <c:pt idx="14">
                  <c:v>2.81</c:v>
                </c:pt>
                <c:pt idx="15">
                  <c:v>4.71</c:v>
                </c:pt>
                <c:pt idx="16">
                  <c:v>3.79</c:v>
                </c:pt>
                <c:pt idx="17">
                  <c:v>2.57</c:v>
                </c:pt>
              </c:numCache>
            </c:numRef>
          </c:xVal>
          <c:yVal>
            <c:numRef>
              <c:f>Sheet1!$B$2:$B$19</c:f>
              <c:numCache>
                <c:formatCode>0</c:formatCode>
                <c:ptCount val="18"/>
                <c:pt idx="0">
                  <c:v>6</c:v>
                </c:pt>
                <c:pt idx="1">
                  <c:v>6</c:v>
                </c:pt>
                <c:pt idx="2">
                  <c:v>6</c:v>
                </c:pt>
                <c:pt idx="3">
                  <c:v>5</c:v>
                </c:pt>
                <c:pt idx="4">
                  <c:v>5</c:v>
                </c:pt>
                <c:pt idx="5">
                  <c:v>5</c:v>
                </c:pt>
                <c:pt idx="6">
                  <c:v>4</c:v>
                </c:pt>
                <c:pt idx="7">
                  <c:v>4</c:v>
                </c:pt>
                <c:pt idx="8">
                  <c:v>4</c:v>
                </c:pt>
                <c:pt idx="9">
                  <c:v>3</c:v>
                </c:pt>
                <c:pt idx="10">
                  <c:v>3</c:v>
                </c:pt>
                <c:pt idx="11">
                  <c:v>3</c:v>
                </c:pt>
                <c:pt idx="12">
                  <c:v>2</c:v>
                </c:pt>
                <c:pt idx="13">
                  <c:v>2</c:v>
                </c:pt>
                <c:pt idx="14">
                  <c:v>2</c:v>
                </c:pt>
                <c:pt idx="15">
                  <c:v>1</c:v>
                </c:pt>
                <c:pt idx="16">
                  <c:v>1</c:v>
                </c:pt>
                <c:pt idx="17">
                  <c:v>1</c:v>
                </c:pt>
              </c:numCache>
            </c:numRef>
          </c:yVal>
          <c:smooth val="0"/>
          <c:extLst>
            <c:ext xmlns:c16="http://schemas.microsoft.com/office/drawing/2014/chart" uri="{C3380CC4-5D6E-409C-BE32-E72D297353CC}">
              <c16:uniqueId val="{00000019-E145-9C40-B5AF-AC363D94EE72}"/>
            </c:ext>
          </c:extLst>
        </c:ser>
        <c:dLbls>
          <c:showLegendKey val="0"/>
          <c:showVal val="0"/>
          <c:showCatName val="0"/>
          <c:showSerName val="0"/>
          <c:showPercent val="0"/>
          <c:showBubbleSize val="0"/>
        </c:dLbls>
        <c:axId val="907101391"/>
        <c:axId val="907107631"/>
      </c:scatterChart>
      <c:valAx>
        <c:axId val="907101391"/>
        <c:scaling>
          <c:orientation val="minMax"/>
          <c:max val="5"/>
          <c:min val="1"/>
        </c:scaling>
        <c:delete val="1"/>
        <c:axPos val="b"/>
        <c:numFmt formatCode="0.00" sourceLinked="1"/>
        <c:majorTickMark val="out"/>
        <c:minorTickMark val="none"/>
        <c:tickLblPos val="nextTo"/>
        <c:crossAx val="907107631"/>
        <c:crosses val="autoZero"/>
        <c:crossBetween val="midCat"/>
        <c:majorUnit val="0.60000000000000009"/>
      </c:valAx>
      <c:valAx>
        <c:axId val="907107631"/>
        <c:scaling>
          <c:orientation val="minMax"/>
        </c:scaling>
        <c:delete val="1"/>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907101391"/>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456953815347271E-2"/>
          <c:y val="2.3218693271570699E-2"/>
          <c:w val="0.89510684388650652"/>
          <c:h val="0.94843750317190556"/>
        </c:manualLayout>
      </c:layout>
      <c:barChart>
        <c:barDir val="bar"/>
        <c:grouping val="clustered"/>
        <c:varyColors val="0"/>
        <c:ser>
          <c:idx val="0"/>
          <c:order val="0"/>
          <c:tx>
            <c:strRef>
              <c:f>Sheet1!$B$1</c:f>
              <c:strCache>
                <c:ptCount val="1"/>
                <c:pt idx="0">
                  <c:v>Series 1</c:v>
                </c:pt>
              </c:strCache>
            </c:strRef>
          </c:tx>
          <c:spPr>
            <a:solidFill>
              <a:srgbClr val="FFD334"/>
            </a:solidFill>
            <a:ln>
              <a:noFill/>
            </a:ln>
            <a:effectLst/>
          </c:spPr>
          <c:invertIfNegative val="0"/>
          <c:dPt>
            <c:idx val="0"/>
            <c:invertIfNegative val="0"/>
            <c:bubble3D val="0"/>
            <c:spPr>
              <a:solidFill>
                <a:srgbClr val="FFD334"/>
              </a:solidFill>
              <a:ln w="19050">
                <a:noFill/>
              </a:ln>
              <a:effectLst/>
            </c:spPr>
            <c:extLst>
              <c:ext xmlns:c16="http://schemas.microsoft.com/office/drawing/2014/chart" uri="{C3380CC4-5D6E-409C-BE32-E72D297353CC}">
                <c16:uniqueId val="{00000001-49CE-F940-ACE7-4F03420FD348}"/>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Movement or exercise </c:v>
                </c:pt>
                <c:pt idx="1">
                  <c:v>Dietary supplements (including vitamins, herbs)</c:v>
                </c:pt>
                <c:pt idx="2">
                  <c:v>Massage</c:v>
                </c:pt>
                <c:pt idx="3">
                  <c:v>Mindfulness, meditation, mantra</c:v>
                </c:pt>
                <c:pt idx="4">
                  <c:v>Prayer, spiritual practices</c:v>
                </c:pt>
                <c:pt idx="5">
                  <c:v>Relaxation techniques, visual imagery</c:v>
                </c:pt>
                <c:pt idx="6">
                  <c:v>Yoga</c:v>
                </c:pt>
                <c:pt idx="7">
                  <c:v>Acupuncture </c:v>
                </c:pt>
                <c:pt idx="8">
                  <c:v>Special diets</c:v>
                </c:pt>
                <c:pt idx="9">
                  <c:v>Chiropractic</c:v>
                </c:pt>
                <c:pt idx="10">
                  <c:v>Energy healing</c:v>
                </c:pt>
                <c:pt idx="11">
                  <c:v>None of the above</c:v>
                </c:pt>
              </c:strCache>
            </c:strRef>
          </c:cat>
          <c:val>
            <c:numRef>
              <c:f>Sheet1!$B$2:$B$13</c:f>
              <c:numCache>
                <c:formatCode>0%</c:formatCode>
                <c:ptCount val="12"/>
                <c:pt idx="0">
                  <c:v>0.45671599999999996</c:v>
                </c:pt>
                <c:pt idx="1">
                  <c:v>0.39104500000000003</c:v>
                </c:pt>
                <c:pt idx="2">
                  <c:v>0.358209</c:v>
                </c:pt>
                <c:pt idx="3">
                  <c:v>0.34925400000000001</c:v>
                </c:pt>
                <c:pt idx="4">
                  <c:v>0.33432800000000001</c:v>
                </c:pt>
                <c:pt idx="5">
                  <c:v>0.31641799999999998</c:v>
                </c:pt>
                <c:pt idx="6">
                  <c:v>0.264179</c:v>
                </c:pt>
                <c:pt idx="7">
                  <c:v>0.20149300000000001</c:v>
                </c:pt>
                <c:pt idx="8">
                  <c:v>0.141791</c:v>
                </c:pt>
                <c:pt idx="9">
                  <c:v>0.11194000000000001</c:v>
                </c:pt>
                <c:pt idx="10">
                  <c:v>0.10447800000000002</c:v>
                </c:pt>
                <c:pt idx="11">
                  <c:v>0.19</c:v>
                </c:pt>
              </c:numCache>
            </c:numRef>
          </c:val>
          <c:extLst>
            <c:ext xmlns:c16="http://schemas.microsoft.com/office/drawing/2014/chart" uri="{C3380CC4-5D6E-409C-BE32-E72D297353CC}">
              <c16:uniqueId val="{00000002-49CE-F940-ACE7-4F03420FD348}"/>
            </c:ext>
          </c:extLst>
        </c:ser>
        <c:dLbls>
          <c:showLegendKey val="0"/>
          <c:showVal val="0"/>
          <c:showCatName val="0"/>
          <c:showSerName val="0"/>
          <c:showPercent val="0"/>
          <c:showBubbleSize val="0"/>
        </c:dLbls>
        <c:gapWidth val="90"/>
        <c:axId val="713940640"/>
        <c:axId val="713939328"/>
      </c:barChart>
      <c:catAx>
        <c:axId val="713940640"/>
        <c:scaling>
          <c:orientation val="maxMin"/>
        </c:scaling>
        <c:delete val="1"/>
        <c:axPos val="l"/>
        <c:numFmt formatCode="General" sourceLinked="1"/>
        <c:majorTickMark val="out"/>
        <c:minorTickMark val="none"/>
        <c:tickLblPos val="nextTo"/>
        <c:crossAx val="713939328"/>
        <c:crosses val="autoZero"/>
        <c:auto val="1"/>
        <c:lblAlgn val="ctr"/>
        <c:lblOffset val="100"/>
        <c:noMultiLvlLbl val="0"/>
      </c:catAx>
      <c:valAx>
        <c:axId val="713939328"/>
        <c:scaling>
          <c:orientation val="minMax"/>
          <c:max val="0.5"/>
        </c:scaling>
        <c:delete val="1"/>
        <c:axPos val="t"/>
        <c:numFmt formatCode="0%" sourceLinked="1"/>
        <c:majorTickMark val="out"/>
        <c:minorTickMark val="none"/>
        <c:tickLblPos val="nextTo"/>
        <c:crossAx val="713940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795778419035168"/>
          <c:y val="0.15112344589740326"/>
          <c:w val="0.42820240692868644"/>
          <c:h val="0.68876868690859239"/>
        </c:manualLayout>
      </c:layout>
      <c:barChart>
        <c:barDir val="bar"/>
        <c:grouping val="clustered"/>
        <c:varyColors val="0"/>
        <c:ser>
          <c:idx val="0"/>
          <c:order val="0"/>
          <c:tx>
            <c:strRef>
              <c:f>Sheet1!$B$1</c:f>
              <c:strCache>
                <c:ptCount val="1"/>
                <c:pt idx="0">
                  <c:v>Metastatic Breast Cancer</c:v>
                </c:pt>
              </c:strCache>
            </c:strRef>
          </c:tx>
          <c:spPr>
            <a:solidFill>
              <a:srgbClr val="00B4B0"/>
            </a:solidFill>
            <a:ln>
              <a:noFill/>
            </a:ln>
            <a:effectLst/>
          </c:spPr>
          <c:invertIfNegative val="0"/>
          <c:dPt>
            <c:idx val="0"/>
            <c:invertIfNegative val="0"/>
            <c:bubble3D val="0"/>
            <c:spPr>
              <a:solidFill>
                <a:srgbClr val="1AAFA2"/>
              </a:solidFill>
              <a:ln>
                <a:noFill/>
              </a:ln>
              <a:effectLst/>
            </c:spPr>
            <c:extLst>
              <c:ext xmlns:c16="http://schemas.microsoft.com/office/drawing/2014/chart" uri="{C3380CC4-5D6E-409C-BE32-E72D297353CC}">
                <c16:uniqueId val="{00000000-C037-EB48-B157-4A0763F6AA2B}"/>
              </c:ext>
            </c:extLst>
          </c:dPt>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C037-EB48-B157-4A0763F6AA2B}"/>
                </c:ext>
              </c:extLst>
            </c:dLbl>
            <c:dLbl>
              <c:idx val="2"/>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C037-EB48-B157-4A0763F6AA2B}"/>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am/was very involved in researching and deciding on the best treatment options for me.</c:v>
                </c:pt>
                <c:pt idx="1">
                  <c:v>Somewhere in the middle</c:v>
                </c:pt>
                <c:pt idx="2">
                  <c:v>I rely/relied on the doctor to decide on treatment options and chose the best course of action.</c:v>
                </c:pt>
              </c:strCache>
            </c:strRef>
          </c:cat>
          <c:val>
            <c:numRef>
              <c:f>Sheet1!$B$2:$B$4</c:f>
              <c:numCache>
                <c:formatCode>0%</c:formatCode>
                <c:ptCount val="3"/>
                <c:pt idx="0">
                  <c:v>0.37</c:v>
                </c:pt>
                <c:pt idx="1">
                  <c:v>0.3</c:v>
                </c:pt>
                <c:pt idx="2">
                  <c:v>0.33</c:v>
                </c:pt>
              </c:numCache>
            </c:numRef>
          </c:val>
          <c:extLst>
            <c:ext xmlns:c16="http://schemas.microsoft.com/office/drawing/2014/chart" uri="{C3380CC4-5D6E-409C-BE32-E72D297353CC}">
              <c16:uniqueId val="{00000002-C037-EB48-B157-4A0763F6AA2B}"/>
            </c:ext>
          </c:extLst>
        </c:ser>
        <c:ser>
          <c:idx val="1"/>
          <c:order val="1"/>
          <c:tx>
            <c:strRef>
              <c:f>Sheet1!$C$1</c:f>
              <c:strCache>
                <c:ptCount val="1"/>
                <c:pt idx="0">
                  <c:v>Total</c:v>
                </c:pt>
              </c:strCache>
            </c:strRef>
          </c:tx>
          <c:spPr>
            <a:solidFill>
              <a:schemeClr val="accent6">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am/was very involved in researching and deciding on the best treatment options for me.</c:v>
                </c:pt>
                <c:pt idx="1">
                  <c:v>Somewhere in the middle</c:v>
                </c:pt>
                <c:pt idx="2">
                  <c:v>I rely/relied on the doctor to decide on treatment options and chose the best course of action.</c:v>
                </c:pt>
              </c:strCache>
            </c:strRef>
          </c:cat>
          <c:val>
            <c:numRef>
              <c:f>Sheet1!$C$2:$C$4</c:f>
              <c:numCache>
                <c:formatCode>0%</c:formatCode>
                <c:ptCount val="3"/>
                <c:pt idx="0">
                  <c:v>0.27</c:v>
                </c:pt>
                <c:pt idx="1">
                  <c:v>0.26</c:v>
                </c:pt>
                <c:pt idx="2">
                  <c:v>0.47</c:v>
                </c:pt>
              </c:numCache>
            </c:numRef>
          </c:val>
          <c:extLst>
            <c:ext xmlns:c16="http://schemas.microsoft.com/office/drawing/2014/chart" uri="{C3380CC4-5D6E-409C-BE32-E72D297353CC}">
              <c16:uniqueId val="{00000003-C037-EB48-B157-4A0763F6AA2B}"/>
            </c:ext>
          </c:extLst>
        </c:ser>
        <c:dLbls>
          <c:showLegendKey val="0"/>
          <c:showVal val="0"/>
          <c:showCatName val="0"/>
          <c:showSerName val="0"/>
          <c:showPercent val="0"/>
          <c:showBubbleSize val="0"/>
        </c:dLbls>
        <c:gapWidth val="80"/>
        <c:axId val="-60929680"/>
        <c:axId val="-60927472"/>
      </c:barChart>
      <c:catAx>
        <c:axId val="-60929680"/>
        <c:scaling>
          <c:orientation val="maxMin"/>
        </c:scaling>
        <c:delete val="1"/>
        <c:axPos val="l"/>
        <c:numFmt formatCode="General" sourceLinked="1"/>
        <c:majorTickMark val="none"/>
        <c:minorTickMark val="none"/>
        <c:tickLblPos val="nextTo"/>
        <c:crossAx val="-60927472"/>
        <c:crosses val="autoZero"/>
        <c:auto val="1"/>
        <c:lblAlgn val="ctr"/>
        <c:lblOffset val="100"/>
        <c:noMultiLvlLbl val="0"/>
      </c:catAx>
      <c:valAx>
        <c:axId val="-60927472"/>
        <c:scaling>
          <c:orientation val="minMax"/>
        </c:scaling>
        <c:delete val="1"/>
        <c:axPos val="t"/>
        <c:numFmt formatCode="0%" sourceLinked="1"/>
        <c:majorTickMark val="out"/>
        <c:minorTickMark val="none"/>
        <c:tickLblPos val="nextTo"/>
        <c:crossAx val="-6092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225049648066628E-2"/>
          <c:y val="0.38198983482876342"/>
          <c:w val="0.90814984396321918"/>
          <c:h val="0.47230535583583344"/>
        </c:manualLayout>
      </c:layout>
      <c:barChart>
        <c:barDir val="col"/>
        <c:grouping val="clustered"/>
        <c:varyColors val="0"/>
        <c:ser>
          <c:idx val="0"/>
          <c:order val="0"/>
          <c:tx>
            <c:strRef>
              <c:f>Sheet1!$B$1</c:f>
              <c:strCache>
                <c:ptCount val="1"/>
                <c:pt idx="0">
                  <c:v>How informed do/did you feel about the potential side effects from your cancer treatment?</c:v>
                </c:pt>
              </c:strCache>
            </c:strRef>
          </c:tx>
          <c:spPr>
            <a:solidFill>
              <a:schemeClr val="accent1"/>
            </a:solidFill>
            <a:ln w="19050">
              <a:solidFill>
                <a:schemeClr val="lt1"/>
              </a:solidFill>
            </a:ln>
            <a:effectLst/>
          </c:spPr>
          <c:invertIfNegative val="0"/>
          <c:dPt>
            <c:idx val="0"/>
            <c:invertIfNegative val="0"/>
            <c:bubble3D val="0"/>
            <c:spPr>
              <a:solidFill>
                <a:srgbClr val="00B4B0"/>
              </a:solidFill>
              <a:ln w="19050">
                <a:solidFill>
                  <a:schemeClr val="lt1"/>
                </a:solidFill>
              </a:ln>
              <a:effectLst/>
            </c:spPr>
            <c:extLst>
              <c:ext xmlns:c16="http://schemas.microsoft.com/office/drawing/2014/chart" uri="{C3380CC4-5D6E-409C-BE32-E72D297353CC}">
                <c16:uniqueId val="{00000001-99A2-E64A-B67F-A71710B4BB60}"/>
              </c:ext>
            </c:extLst>
          </c:dPt>
          <c:dPt>
            <c:idx val="1"/>
            <c:invertIfNegative val="0"/>
            <c:bubble3D val="0"/>
            <c:spPr>
              <a:solidFill>
                <a:schemeClr val="accent6">
                  <a:lumMod val="20000"/>
                  <a:lumOff val="80000"/>
                </a:schemeClr>
              </a:solidFill>
              <a:ln w="19050">
                <a:solidFill>
                  <a:schemeClr val="lt1"/>
                </a:solidFill>
              </a:ln>
              <a:effectLst/>
            </c:spPr>
            <c:extLst>
              <c:ext xmlns:c16="http://schemas.microsoft.com/office/drawing/2014/chart" uri="{C3380CC4-5D6E-409C-BE32-E72D297353CC}">
                <c16:uniqueId val="{00000003-99A2-E64A-B67F-A71710B4BB60}"/>
              </c:ext>
            </c:extLst>
          </c:dPt>
          <c:dPt>
            <c:idx val="2"/>
            <c:invertIfNegative val="0"/>
            <c:bubble3D val="0"/>
            <c:spPr>
              <a:solidFill>
                <a:schemeClr val="bg1">
                  <a:lumMod val="65000"/>
                </a:schemeClr>
              </a:solidFill>
              <a:ln w="19050">
                <a:noFill/>
              </a:ln>
              <a:effectLst/>
            </c:spPr>
            <c:extLst>
              <c:ext xmlns:c16="http://schemas.microsoft.com/office/drawing/2014/chart" uri="{C3380CC4-5D6E-409C-BE32-E72D297353CC}">
                <c16:uniqueId val="{00000005-99A2-E64A-B67F-A71710B4BB60}"/>
              </c:ext>
            </c:extLst>
          </c:dPt>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A2-E64A-B67F-A71710B4BB60}"/>
                </c:ext>
              </c:extLst>
            </c:dLbl>
            <c:dLbl>
              <c:idx val="1"/>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A2-E64A-B67F-A71710B4BB6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Very informed</c:v>
                </c:pt>
                <c:pt idx="1">
                  <c:v>Somewhat informed</c:v>
                </c:pt>
                <c:pt idx="2">
                  <c:v>Not informed</c:v>
                </c:pt>
              </c:strCache>
            </c:strRef>
          </c:cat>
          <c:val>
            <c:numRef>
              <c:f>Sheet1!$B$2:$B$4</c:f>
              <c:numCache>
                <c:formatCode>0%</c:formatCode>
                <c:ptCount val="3"/>
                <c:pt idx="0">
                  <c:v>0.47</c:v>
                </c:pt>
                <c:pt idx="1">
                  <c:v>0.5</c:v>
                </c:pt>
                <c:pt idx="2">
                  <c:v>0.03</c:v>
                </c:pt>
              </c:numCache>
            </c:numRef>
          </c:val>
          <c:extLst>
            <c:ext xmlns:c16="http://schemas.microsoft.com/office/drawing/2014/chart" uri="{C3380CC4-5D6E-409C-BE32-E72D297353CC}">
              <c16:uniqueId val="{00000006-99A2-E64A-B67F-A71710B4BB60}"/>
            </c:ext>
          </c:extLst>
        </c:ser>
        <c:dLbls>
          <c:showLegendKey val="0"/>
          <c:showVal val="1"/>
          <c:showCatName val="0"/>
          <c:showSerName val="0"/>
          <c:showPercent val="0"/>
          <c:showBubbleSize val="0"/>
        </c:dLbls>
        <c:gapWidth val="63"/>
        <c:overlap val="-25"/>
        <c:axId val="1424060191"/>
        <c:axId val="1563130319"/>
      </c:barChart>
      <c:catAx>
        <c:axId val="1424060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en-US"/>
          </a:p>
        </c:txPr>
        <c:crossAx val="1563130319"/>
        <c:crosses val="autoZero"/>
        <c:auto val="1"/>
        <c:lblAlgn val="ctr"/>
        <c:lblOffset val="100"/>
        <c:noMultiLvlLbl val="0"/>
      </c:catAx>
      <c:valAx>
        <c:axId val="1563130319"/>
        <c:scaling>
          <c:orientation val="minMax"/>
        </c:scaling>
        <c:delete val="1"/>
        <c:axPos val="l"/>
        <c:numFmt formatCode="0%" sourceLinked="1"/>
        <c:majorTickMark val="out"/>
        <c:minorTickMark val="none"/>
        <c:tickLblPos val="nextTo"/>
        <c:crossAx val="1424060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1AAFA2"/>
              </a:solidFill>
              <a:ln w="38100">
                <a:solidFill>
                  <a:srgbClr val="1AAFA2"/>
                </a:solidFill>
              </a:ln>
              <a:effectLst/>
            </c:spPr>
            <c:extLst>
              <c:ext xmlns:c16="http://schemas.microsoft.com/office/drawing/2014/chart" uri="{C3380CC4-5D6E-409C-BE32-E72D297353CC}">
                <c16:uniqueId val="{00000001-24FC-C241-990E-6A3E0B545D46}"/>
              </c:ext>
            </c:extLst>
          </c:dPt>
          <c:dPt>
            <c:idx val="1"/>
            <c:bubble3D val="0"/>
            <c:spPr>
              <a:solidFill>
                <a:schemeClr val="accent6">
                  <a:lumMod val="20000"/>
                  <a:lumOff val="8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their health care providers coordinated very well with one another</c:v>
                </c:pt>
              </c:strCache>
            </c:strRef>
          </c:cat>
          <c:val>
            <c:numRef>
              <c:f>Sheet1!$B$2:$B$3</c:f>
              <c:numCache>
                <c:formatCode>General</c:formatCode>
                <c:ptCount val="2"/>
                <c:pt idx="0">
                  <c:v>62</c:v>
                </c:pt>
                <c:pt idx="1">
                  <c:v>38</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1AAFA2"/>
              </a:solidFill>
              <a:ln w="38100">
                <a:solidFill>
                  <a:srgbClr val="1AAFA2"/>
                </a:solidFill>
              </a:ln>
              <a:effectLst/>
            </c:spPr>
            <c:extLst>
              <c:ext xmlns:c16="http://schemas.microsoft.com/office/drawing/2014/chart" uri="{C3380CC4-5D6E-409C-BE32-E72D297353CC}">
                <c16:uniqueId val="{00000001-24FC-C241-990E-6A3E0B545D46}"/>
              </c:ext>
            </c:extLst>
          </c:dPt>
          <c:dPt>
            <c:idx val="1"/>
            <c:bubble3D val="0"/>
            <c:spPr>
              <a:solidFill>
                <a:schemeClr val="accent6">
                  <a:lumMod val="20000"/>
                  <a:lumOff val="8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they are very satisfied with their treatment and care</c:v>
                </c:pt>
              </c:strCache>
            </c:strRef>
          </c:cat>
          <c:val>
            <c:numRef>
              <c:f>Sheet1!$B$2:$B$3</c:f>
              <c:numCache>
                <c:formatCode>General</c:formatCode>
                <c:ptCount val="2"/>
                <c:pt idx="0">
                  <c:v>42</c:v>
                </c:pt>
                <c:pt idx="1">
                  <c:v>58</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795778419035168"/>
          <c:y val="0.15112344589740326"/>
          <c:w val="0.42820240692868644"/>
          <c:h val="0.68876868690859239"/>
        </c:manualLayout>
      </c:layout>
      <c:barChart>
        <c:barDir val="bar"/>
        <c:grouping val="clustered"/>
        <c:varyColors val="0"/>
        <c:ser>
          <c:idx val="0"/>
          <c:order val="0"/>
          <c:tx>
            <c:strRef>
              <c:f>Sheet1!$B$1</c:f>
              <c:strCache>
                <c:ptCount val="1"/>
                <c:pt idx="0">
                  <c:v>Metastatic Breast Cancer</c:v>
                </c:pt>
              </c:strCache>
            </c:strRef>
          </c:tx>
          <c:spPr>
            <a:solidFill>
              <a:srgbClr val="29B9EB"/>
            </a:solidFill>
            <a:ln>
              <a:noFill/>
            </a:ln>
            <a:effectLst/>
          </c:spPr>
          <c:invertIfNegative val="0"/>
          <c:dPt>
            <c:idx val="0"/>
            <c:invertIfNegative val="0"/>
            <c:bubble3D val="0"/>
            <c:spPr>
              <a:solidFill>
                <a:srgbClr val="29B9EB"/>
              </a:solidFill>
              <a:ln>
                <a:noFill/>
              </a:ln>
              <a:effectLst/>
            </c:spPr>
            <c:extLst>
              <c:ext xmlns:c16="http://schemas.microsoft.com/office/drawing/2014/chart" uri="{C3380CC4-5D6E-409C-BE32-E72D297353CC}">
                <c16:uniqueId val="{00000000-C037-EB48-B157-4A0763F6AA2B}"/>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am/was very involved in researching and deciding on the best treatment options for me.</c:v>
                </c:pt>
                <c:pt idx="1">
                  <c:v>Somewhere in the middle</c:v>
                </c:pt>
                <c:pt idx="2">
                  <c:v>I rely/relied on the doctor to decide on treatment options and chose the best course of action.</c:v>
                </c:pt>
              </c:strCache>
            </c:strRef>
          </c:cat>
          <c:val>
            <c:numRef>
              <c:f>Sheet1!$B$2:$B$4</c:f>
              <c:numCache>
                <c:formatCode>0%</c:formatCode>
                <c:ptCount val="3"/>
                <c:pt idx="0">
                  <c:v>0.27</c:v>
                </c:pt>
                <c:pt idx="1">
                  <c:v>0.27</c:v>
                </c:pt>
                <c:pt idx="2">
                  <c:v>0.45</c:v>
                </c:pt>
              </c:numCache>
            </c:numRef>
          </c:val>
          <c:extLst>
            <c:ext xmlns:c16="http://schemas.microsoft.com/office/drawing/2014/chart" uri="{C3380CC4-5D6E-409C-BE32-E72D297353CC}">
              <c16:uniqueId val="{00000002-C037-EB48-B157-4A0763F6AA2B}"/>
            </c:ext>
          </c:extLst>
        </c:ser>
        <c:ser>
          <c:idx val="1"/>
          <c:order val="1"/>
          <c:tx>
            <c:strRef>
              <c:f>Sheet1!$C$1</c:f>
              <c:strCache>
                <c:ptCount val="1"/>
                <c:pt idx="0">
                  <c:v>Total</c:v>
                </c:pt>
              </c:strCache>
            </c:strRef>
          </c:tx>
          <c:spPr>
            <a:solidFill>
              <a:schemeClr val="accent1">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am/was very involved in researching and deciding on the best treatment options for me.</c:v>
                </c:pt>
                <c:pt idx="1">
                  <c:v>Somewhere in the middle</c:v>
                </c:pt>
                <c:pt idx="2">
                  <c:v>I rely/relied on the doctor to decide on treatment options and chose the best course of action.</c:v>
                </c:pt>
              </c:strCache>
            </c:strRef>
          </c:cat>
          <c:val>
            <c:numRef>
              <c:f>Sheet1!$C$2:$C$4</c:f>
              <c:numCache>
                <c:formatCode>0%</c:formatCode>
                <c:ptCount val="3"/>
                <c:pt idx="0">
                  <c:v>0.27</c:v>
                </c:pt>
                <c:pt idx="1">
                  <c:v>0.26</c:v>
                </c:pt>
                <c:pt idx="2">
                  <c:v>0.47</c:v>
                </c:pt>
              </c:numCache>
            </c:numRef>
          </c:val>
          <c:extLst>
            <c:ext xmlns:c16="http://schemas.microsoft.com/office/drawing/2014/chart" uri="{C3380CC4-5D6E-409C-BE32-E72D297353CC}">
              <c16:uniqueId val="{00000003-C037-EB48-B157-4A0763F6AA2B}"/>
            </c:ext>
          </c:extLst>
        </c:ser>
        <c:dLbls>
          <c:showLegendKey val="0"/>
          <c:showVal val="0"/>
          <c:showCatName val="0"/>
          <c:showSerName val="0"/>
          <c:showPercent val="0"/>
          <c:showBubbleSize val="0"/>
        </c:dLbls>
        <c:gapWidth val="80"/>
        <c:axId val="-60929680"/>
        <c:axId val="-60927472"/>
      </c:barChart>
      <c:catAx>
        <c:axId val="-60929680"/>
        <c:scaling>
          <c:orientation val="maxMin"/>
        </c:scaling>
        <c:delete val="1"/>
        <c:axPos val="l"/>
        <c:numFmt formatCode="General" sourceLinked="1"/>
        <c:majorTickMark val="none"/>
        <c:minorTickMark val="none"/>
        <c:tickLblPos val="nextTo"/>
        <c:crossAx val="-60927472"/>
        <c:crosses val="autoZero"/>
        <c:auto val="1"/>
        <c:lblAlgn val="ctr"/>
        <c:lblOffset val="100"/>
        <c:noMultiLvlLbl val="0"/>
      </c:catAx>
      <c:valAx>
        <c:axId val="-60927472"/>
        <c:scaling>
          <c:orientation val="minMax"/>
        </c:scaling>
        <c:delete val="1"/>
        <c:axPos val="t"/>
        <c:numFmt formatCode="0%" sourceLinked="1"/>
        <c:majorTickMark val="out"/>
        <c:minorTickMark val="none"/>
        <c:tickLblPos val="nextTo"/>
        <c:crossAx val="-6092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225049648066628E-2"/>
          <c:y val="0.38198983482876342"/>
          <c:w val="0.90814984396321918"/>
          <c:h val="0.47230535583583344"/>
        </c:manualLayout>
      </c:layout>
      <c:barChart>
        <c:barDir val="col"/>
        <c:grouping val="clustered"/>
        <c:varyColors val="0"/>
        <c:ser>
          <c:idx val="0"/>
          <c:order val="0"/>
          <c:tx>
            <c:strRef>
              <c:f>Sheet1!$B$1</c:f>
              <c:strCache>
                <c:ptCount val="1"/>
                <c:pt idx="0">
                  <c:v>How informed do/did you feel about the potential side effects from your cancer treatment?</c:v>
                </c:pt>
              </c:strCache>
            </c:strRef>
          </c:tx>
          <c:spPr>
            <a:solidFill>
              <a:schemeClr val="accent1"/>
            </a:solidFill>
            <a:ln w="19050">
              <a:solidFill>
                <a:schemeClr val="lt1"/>
              </a:solidFill>
            </a:ln>
            <a:effectLst/>
          </c:spPr>
          <c:invertIfNegative val="0"/>
          <c:dPt>
            <c:idx val="0"/>
            <c:invertIfNegative val="0"/>
            <c:bubble3D val="0"/>
            <c:spPr>
              <a:solidFill>
                <a:srgbClr val="29B9EB"/>
              </a:solidFill>
              <a:ln w="19050">
                <a:solidFill>
                  <a:schemeClr val="lt1"/>
                </a:solidFill>
              </a:ln>
              <a:effectLst/>
            </c:spPr>
            <c:extLst>
              <c:ext xmlns:c16="http://schemas.microsoft.com/office/drawing/2014/chart" uri="{C3380CC4-5D6E-409C-BE32-E72D297353CC}">
                <c16:uniqueId val="{00000001-99A2-E64A-B67F-A71710B4BB60}"/>
              </c:ext>
            </c:extLst>
          </c:dPt>
          <c:dPt>
            <c:idx val="1"/>
            <c:invertIfNegative val="0"/>
            <c:bubble3D val="0"/>
            <c:spPr>
              <a:solidFill>
                <a:schemeClr val="accent1">
                  <a:lumMod val="20000"/>
                  <a:lumOff val="80000"/>
                </a:schemeClr>
              </a:solidFill>
              <a:ln w="19050">
                <a:solidFill>
                  <a:schemeClr val="lt1"/>
                </a:solidFill>
              </a:ln>
              <a:effectLst/>
            </c:spPr>
            <c:extLst>
              <c:ext xmlns:c16="http://schemas.microsoft.com/office/drawing/2014/chart" uri="{C3380CC4-5D6E-409C-BE32-E72D297353CC}">
                <c16:uniqueId val="{00000003-99A2-E64A-B67F-A71710B4BB60}"/>
              </c:ext>
            </c:extLst>
          </c:dPt>
          <c:dPt>
            <c:idx val="2"/>
            <c:invertIfNegative val="0"/>
            <c:bubble3D val="0"/>
            <c:spPr>
              <a:solidFill>
                <a:schemeClr val="bg1">
                  <a:lumMod val="65000"/>
                </a:schemeClr>
              </a:solidFill>
              <a:ln w="19050">
                <a:noFill/>
              </a:ln>
              <a:effectLst/>
            </c:spPr>
            <c:extLst>
              <c:ext xmlns:c16="http://schemas.microsoft.com/office/drawing/2014/chart" uri="{C3380CC4-5D6E-409C-BE32-E72D297353CC}">
                <c16:uniqueId val="{00000005-99A2-E64A-B67F-A71710B4BB60}"/>
              </c:ext>
            </c:extLst>
          </c:dPt>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99A2-E64A-B67F-A71710B4BB60}"/>
                </c:ext>
              </c:extLst>
            </c:dLbl>
            <c:dLbl>
              <c:idx val="1"/>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3-99A2-E64A-B67F-A71710B4BB60}"/>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Very informed</c:v>
                </c:pt>
                <c:pt idx="1">
                  <c:v>Somewhat informed</c:v>
                </c:pt>
                <c:pt idx="2">
                  <c:v>Not informed</c:v>
                </c:pt>
              </c:strCache>
            </c:strRef>
          </c:cat>
          <c:val>
            <c:numRef>
              <c:f>Sheet1!$B$2:$B$4</c:f>
              <c:numCache>
                <c:formatCode>0%</c:formatCode>
                <c:ptCount val="3"/>
                <c:pt idx="0">
                  <c:v>0.52</c:v>
                </c:pt>
                <c:pt idx="1">
                  <c:v>0.44</c:v>
                </c:pt>
                <c:pt idx="2">
                  <c:v>0.04</c:v>
                </c:pt>
              </c:numCache>
            </c:numRef>
          </c:val>
          <c:extLst>
            <c:ext xmlns:c16="http://schemas.microsoft.com/office/drawing/2014/chart" uri="{C3380CC4-5D6E-409C-BE32-E72D297353CC}">
              <c16:uniqueId val="{00000006-99A2-E64A-B67F-A71710B4BB60}"/>
            </c:ext>
          </c:extLst>
        </c:ser>
        <c:dLbls>
          <c:showLegendKey val="0"/>
          <c:showVal val="1"/>
          <c:showCatName val="0"/>
          <c:showSerName val="0"/>
          <c:showPercent val="0"/>
          <c:showBubbleSize val="0"/>
        </c:dLbls>
        <c:gapWidth val="63"/>
        <c:overlap val="-25"/>
        <c:axId val="1424060191"/>
        <c:axId val="1563130319"/>
      </c:barChart>
      <c:catAx>
        <c:axId val="1424060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en-US"/>
          </a:p>
        </c:txPr>
        <c:crossAx val="1563130319"/>
        <c:crosses val="autoZero"/>
        <c:auto val="1"/>
        <c:lblAlgn val="ctr"/>
        <c:lblOffset val="100"/>
        <c:noMultiLvlLbl val="0"/>
      </c:catAx>
      <c:valAx>
        <c:axId val="1563130319"/>
        <c:scaling>
          <c:orientation val="minMax"/>
        </c:scaling>
        <c:delete val="1"/>
        <c:axPos val="l"/>
        <c:numFmt formatCode="0%" sourceLinked="1"/>
        <c:majorTickMark val="out"/>
        <c:minorTickMark val="none"/>
        <c:tickLblPos val="nextTo"/>
        <c:crossAx val="1424060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rgbClr val="29B9EB"/>
              </a:solidFill>
              <a:ln w="38100">
                <a:solidFill>
                  <a:srgbClr val="29B9EB"/>
                </a:solidFill>
              </a:ln>
              <a:effectLst/>
            </c:spPr>
            <c:extLst>
              <c:ext xmlns:c16="http://schemas.microsoft.com/office/drawing/2014/chart" uri="{C3380CC4-5D6E-409C-BE32-E72D297353CC}">
                <c16:uniqueId val="{00000001-24FC-C241-990E-6A3E0B545D46}"/>
              </c:ext>
            </c:extLst>
          </c:dPt>
          <c:dPt>
            <c:idx val="1"/>
            <c:bubble3D val="0"/>
            <c:spPr>
              <a:solidFill>
                <a:schemeClr val="accent1">
                  <a:lumMod val="20000"/>
                  <a:lumOff val="8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their health care providers coordinated very well with one another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29B9EB"/>
              </a:solidFill>
              <a:ln w="38100">
                <a:solidFill>
                  <a:srgbClr val="29B9EB"/>
                </a:solidFill>
              </a:ln>
              <a:effectLst/>
            </c:spPr>
            <c:extLst>
              <c:ext xmlns:c16="http://schemas.microsoft.com/office/drawing/2014/chart" uri="{C3380CC4-5D6E-409C-BE32-E72D297353CC}">
                <c16:uniqueId val="{00000001-24FC-C241-990E-6A3E0B545D46}"/>
              </c:ext>
            </c:extLst>
          </c:dPt>
          <c:dPt>
            <c:idx val="1"/>
            <c:bubble3D val="0"/>
            <c:spPr>
              <a:solidFill>
                <a:schemeClr val="accent1">
                  <a:lumMod val="20000"/>
                  <a:lumOff val="8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they are very satisfied with their treatment and care</c:v>
                </c:pt>
              </c:strCache>
            </c:strRef>
          </c:cat>
          <c:val>
            <c:numRef>
              <c:f>Sheet1!$B$2:$B$3</c:f>
              <c:numCache>
                <c:formatCode>General</c:formatCode>
                <c:ptCount val="2"/>
                <c:pt idx="0">
                  <c:v>53</c:v>
                </c:pt>
                <c:pt idx="1">
                  <c:v>47</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795778419035168"/>
          <c:y val="0.15112344589740326"/>
          <c:w val="0.42820240692868644"/>
          <c:h val="0.68876868690859239"/>
        </c:manualLayout>
      </c:layout>
      <c:barChart>
        <c:barDir val="bar"/>
        <c:grouping val="clustered"/>
        <c:varyColors val="0"/>
        <c:ser>
          <c:idx val="0"/>
          <c:order val="0"/>
          <c:tx>
            <c:strRef>
              <c:f>Sheet1!$B$1</c:f>
              <c:strCache>
                <c:ptCount val="1"/>
                <c:pt idx="0">
                  <c:v>Metastatic Breast Cancer</c:v>
                </c:pt>
              </c:strCache>
            </c:strRef>
          </c:tx>
          <c:spPr>
            <a:solidFill>
              <a:srgbClr val="EE7E5E"/>
            </a:solidFill>
            <a:ln>
              <a:noFill/>
            </a:ln>
            <a:effectLst/>
          </c:spPr>
          <c:invertIfNegative val="0"/>
          <c:dPt>
            <c:idx val="0"/>
            <c:invertIfNegative val="0"/>
            <c:bubble3D val="0"/>
            <c:spPr>
              <a:solidFill>
                <a:srgbClr val="EE7E5E"/>
              </a:solidFill>
              <a:ln>
                <a:noFill/>
              </a:ln>
              <a:effectLst/>
            </c:spPr>
            <c:extLst>
              <c:ext xmlns:c16="http://schemas.microsoft.com/office/drawing/2014/chart" uri="{C3380CC4-5D6E-409C-BE32-E72D297353CC}">
                <c16:uniqueId val="{00000000-C037-EB48-B157-4A0763F6AA2B}"/>
              </c:ext>
            </c:extLst>
          </c:dPt>
          <c:dLbls>
            <c:dLbl>
              <c:idx val="2"/>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C00000"/>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1-C037-EB48-B157-4A0763F6AA2B}"/>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am/was very involved in researching and deciding on the best treatment options for me.</c:v>
                </c:pt>
                <c:pt idx="1">
                  <c:v>Somewhere in the middle</c:v>
                </c:pt>
                <c:pt idx="2">
                  <c:v>I rely/relied on the doctor to decide on treatment options and chose the best course of action.</c:v>
                </c:pt>
              </c:strCache>
            </c:strRef>
          </c:cat>
          <c:val>
            <c:numRef>
              <c:f>Sheet1!$B$2:$B$4</c:f>
              <c:numCache>
                <c:formatCode>0%</c:formatCode>
                <c:ptCount val="3"/>
                <c:pt idx="0">
                  <c:v>0.34</c:v>
                </c:pt>
                <c:pt idx="1">
                  <c:v>0.28000000000000003</c:v>
                </c:pt>
                <c:pt idx="2">
                  <c:v>0.38</c:v>
                </c:pt>
              </c:numCache>
            </c:numRef>
          </c:val>
          <c:extLst>
            <c:ext xmlns:c16="http://schemas.microsoft.com/office/drawing/2014/chart" uri="{C3380CC4-5D6E-409C-BE32-E72D297353CC}">
              <c16:uniqueId val="{00000002-C037-EB48-B157-4A0763F6AA2B}"/>
            </c:ext>
          </c:extLst>
        </c:ser>
        <c:ser>
          <c:idx val="1"/>
          <c:order val="1"/>
          <c:tx>
            <c:strRef>
              <c:f>Sheet1!$C$1</c:f>
              <c:strCache>
                <c:ptCount val="1"/>
                <c:pt idx="0">
                  <c:v>Total</c:v>
                </c:pt>
              </c:strCache>
            </c:strRef>
          </c:tx>
          <c:spPr>
            <a:solidFill>
              <a:schemeClr val="accent2">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am/was very involved in researching and deciding on the best treatment options for me.</c:v>
                </c:pt>
                <c:pt idx="1">
                  <c:v>Somewhere in the middle</c:v>
                </c:pt>
                <c:pt idx="2">
                  <c:v>I rely/relied on the doctor to decide on treatment options and chose the best course of action.</c:v>
                </c:pt>
              </c:strCache>
            </c:strRef>
          </c:cat>
          <c:val>
            <c:numRef>
              <c:f>Sheet1!$C$2:$C$4</c:f>
              <c:numCache>
                <c:formatCode>0%</c:formatCode>
                <c:ptCount val="3"/>
                <c:pt idx="0">
                  <c:v>0.27</c:v>
                </c:pt>
                <c:pt idx="1">
                  <c:v>0.26</c:v>
                </c:pt>
                <c:pt idx="2">
                  <c:v>0.47</c:v>
                </c:pt>
              </c:numCache>
            </c:numRef>
          </c:val>
          <c:extLst>
            <c:ext xmlns:c16="http://schemas.microsoft.com/office/drawing/2014/chart" uri="{C3380CC4-5D6E-409C-BE32-E72D297353CC}">
              <c16:uniqueId val="{00000003-C037-EB48-B157-4A0763F6AA2B}"/>
            </c:ext>
          </c:extLst>
        </c:ser>
        <c:dLbls>
          <c:showLegendKey val="0"/>
          <c:showVal val="0"/>
          <c:showCatName val="0"/>
          <c:showSerName val="0"/>
          <c:showPercent val="0"/>
          <c:showBubbleSize val="0"/>
        </c:dLbls>
        <c:gapWidth val="80"/>
        <c:axId val="-60929680"/>
        <c:axId val="-60927472"/>
      </c:barChart>
      <c:catAx>
        <c:axId val="-60929680"/>
        <c:scaling>
          <c:orientation val="maxMin"/>
        </c:scaling>
        <c:delete val="1"/>
        <c:axPos val="l"/>
        <c:numFmt formatCode="General" sourceLinked="1"/>
        <c:majorTickMark val="none"/>
        <c:minorTickMark val="none"/>
        <c:tickLblPos val="nextTo"/>
        <c:crossAx val="-60927472"/>
        <c:crosses val="autoZero"/>
        <c:auto val="1"/>
        <c:lblAlgn val="ctr"/>
        <c:lblOffset val="100"/>
        <c:noMultiLvlLbl val="0"/>
      </c:catAx>
      <c:valAx>
        <c:axId val="-60927472"/>
        <c:scaling>
          <c:orientation val="minMax"/>
        </c:scaling>
        <c:delete val="1"/>
        <c:axPos val="t"/>
        <c:numFmt formatCode="0%" sourceLinked="1"/>
        <c:majorTickMark val="out"/>
        <c:minorTickMark val="none"/>
        <c:tickLblPos val="nextTo"/>
        <c:crossAx val="-6092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53998523622048"/>
          <c:y val="2.7820433341584537E-2"/>
          <c:w val="0.8272725147637795"/>
          <c:h val="0.88871826663366182"/>
        </c:manualLayout>
      </c:layout>
      <c:barChart>
        <c:barDir val="bar"/>
        <c:grouping val="percentStacked"/>
        <c:varyColors val="0"/>
        <c:ser>
          <c:idx val="0"/>
          <c:order val="0"/>
          <c:tx>
            <c:strRef>
              <c:f>Sheet1!$B$1</c:f>
              <c:strCache>
                <c:ptCount val="1"/>
                <c:pt idx="0">
                  <c:v>Positive Experience</c:v>
                </c:pt>
              </c:strCache>
            </c:strRef>
          </c:tx>
          <c:spPr>
            <a:solidFill>
              <a:srgbClr val="1AAFA2"/>
            </a:solidFill>
            <a:ln>
              <a:noFill/>
            </a:ln>
            <a:effectLst/>
          </c:spPr>
          <c:invertIfNegative val="0"/>
          <c:dLbls>
            <c:dLbl>
              <c:idx val="9"/>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992974901574803E-2"/>
                      <c:h val="3.9437135310323494E-2"/>
                    </c:manualLayout>
                  </c15:layout>
                </c:ext>
                <c:ext xmlns:c16="http://schemas.microsoft.com/office/drawing/2014/chart" uri="{C3380CC4-5D6E-409C-BE32-E72D297353CC}">
                  <c16:uniqueId val="{00000000-F93D-480F-AA7C-15D29B82BB3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Male</c:v>
                </c:pt>
                <c:pt idx="1">
                  <c:v>Female</c:v>
                </c:pt>
                <c:pt idx="3">
                  <c:v>White</c:v>
                </c:pt>
                <c:pt idx="4">
                  <c:v>Black</c:v>
                </c:pt>
                <c:pt idx="5">
                  <c:v>Hispanic</c:v>
                </c:pt>
                <c:pt idx="7">
                  <c:v>18-39</c:v>
                </c:pt>
                <c:pt idx="8">
                  <c:v>40-64</c:v>
                </c:pt>
                <c:pt idx="9">
                  <c:v>65+</c:v>
                </c:pt>
                <c:pt idx="11">
                  <c:v>No college total</c:v>
                </c:pt>
                <c:pt idx="12">
                  <c:v>College+ total</c:v>
                </c:pt>
                <c:pt idx="13">
                  <c:v>Postgrad</c:v>
                </c:pt>
              </c:strCache>
            </c:strRef>
          </c:cat>
          <c:val>
            <c:numRef>
              <c:f>Sheet1!$B$2:$B$15</c:f>
              <c:numCache>
                <c:formatCode>0%</c:formatCode>
                <c:ptCount val="14"/>
                <c:pt idx="0">
                  <c:v>0.70313599999999998</c:v>
                </c:pt>
                <c:pt idx="1">
                  <c:v>0.66551500000000008</c:v>
                </c:pt>
                <c:pt idx="3">
                  <c:v>0.71368200000000004</c:v>
                </c:pt>
                <c:pt idx="4">
                  <c:v>0.60205300000000006</c:v>
                </c:pt>
                <c:pt idx="5">
                  <c:v>0.47333900000000001</c:v>
                </c:pt>
                <c:pt idx="7">
                  <c:v>0.58075399999999999</c:v>
                </c:pt>
                <c:pt idx="8">
                  <c:v>0.61212100000000003</c:v>
                </c:pt>
                <c:pt idx="9">
                  <c:v>0.76372899999999999</c:v>
                </c:pt>
                <c:pt idx="11">
                  <c:v>0.67188400000000004</c:v>
                </c:pt>
                <c:pt idx="12">
                  <c:v>0.694936</c:v>
                </c:pt>
                <c:pt idx="13">
                  <c:v>0.75142300000000006</c:v>
                </c:pt>
              </c:numCache>
            </c:numRef>
          </c:val>
          <c:extLst>
            <c:ext xmlns:c16="http://schemas.microsoft.com/office/drawing/2014/chart" uri="{C3380CC4-5D6E-409C-BE32-E72D297353CC}">
              <c16:uniqueId val="{00000000-297F-D546-A2FD-93EC76D015DB}"/>
            </c:ext>
          </c:extLst>
        </c:ser>
        <c:ser>
          <c:idx val="1"/>
          <c:order val="1"/>
          <c:tx>
            <c:strRef>
              <c:f>Sheet1!$C$1</c:f>
              <c:strCache>
                <c:ptCount val="1"/>
                <c:pt idx="0">
                  <c:v>Mixed Experience</c:v>
                </c:pt>
              </c:strCache>
            </c:strRef>
          </c:tx>
          <c:spPr>
            <a:solidFill>
              <a:srgbClr val="29B9E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Male</c:v>
                </c:pt>
                <c:pt idx="1">
                  <c:v>Female</c:v>
                </c:pt>
                <c:pt idx="3">
                  <c:v>White</c:v>
                </c:pt>
                <c:pt idx="4">
                  <c:v>Black</c:v>
                </c:pt>
                <c:pt idx="5">
                  <c:v>Hispanic</c:v>
                </c:pt>
                <c:pt idx="7">
                  <c:v>18-39</c:v>
                </c:pt>
                <c:pt idx="8">
                  <c:v>40-64</c:v>
                </c:pt>
                <c:pt idx="9">
                  <c:v>65+</c:v>
                </c:pt>
                <c:pt idx="11">
                  <c:v>No college total</c:v>
                </c:pt>
                <c:pt idx="12">
                  <c:v>College+ total</c:v>
                </c:pt>
                <c:pt idx="13">
                  <c:v>Postgrad</c:v>
                </c:pt>
              </c:strCache>
            </c:strRef>
          </c:cat>
          <c:val>
            <c:numRef>
              <c:f>Sheet1!$C$2:$C$15</c:f>
              <c:numCache>
                <c:formatCode>0%</c:formatCode>
                <c:ptCount val="14"/>
                <c:pt idx="0">
                  <c:v>0.243092</c:v>
                </c:pt>
                <c:pt idx="1">
                  <c:v>0.26428299999999999</c:v>
                </c:pt>
                <c:pt idx="3">
                  <c:v>0.234179</c:v>
                </c:pt>
                <c:pt idx="4">
                  <c:v>0.26874900000000002</c:v>
                </c:pt>
                <c:pt idx="5">
                  <c:v>0.46736699999999998</c:v>
                </c:pt>
                <c:pt idx="7">
                  <c:v>0.31472300000000003</c:v>
                </c:pt>
                <c:pt idx="8">
                  <c:v>0.324685</c:v>
                </c:pt>
                <c:pt idx="9">
                  <c:v>0.18218900000000002</c:v>
                </c:pt>
                <c:pt idx="11">
                  <c:v>0.24807600000000002</c:v>
                </c:pt>
                <c:pt idx="12">
                  <c:v>0.25906499999999999</c:v>
                </c:pt>
                <c:pt idx="13">
                  <c:v>0.21265599999999998</c:v>
                </c:pt>
              </c:numCache>
            </c:numRef>
          </c:val>
          <c:extLst>
            <c:ext xmlns:c16="http://schemas.microsoft.com/office/drawing/2014/chart" uri="{C3380CC4-5D6E-409C-BE32-E72D297353CC}">
              <c16:uniqueId val="{00000001-297F-D546-A2FD-93EC76D015DB}"/>
            </c:ext>
          </c:extLst>
        </c:ser>
        <c:ser>
          <c:idx val="2"/>
          <c:order val="2"/>
          <c:tx>
            <c:strRef>
              <c:f>Sheet1!$D$1</c:f>
              <c:strCache>
                <c:ptCount val="1"/>
                <c:pt idx="0">
                  <c:v>Negative Experience</c:v>
                </c:pt>
              </c:strCache>
            </c:strRef>
          </c:tx>
          <c:spPr>
            <a:solidFill>
              <a:srgbClr val="EE7E5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Male</c:v>
                </c:pt>
                <c:pt idx="1">
                  <c:v>Female</c:v>
                </c:pt>
                <c:pt idx="3">
                  <c:v>White</c:v>
                </c:pt>
                <c:pt idx="4">
                  <c:v>Black</c:v>
                </c:pt>
                <c:pt idx="5">
                  <c:v>Hispanic</c:v>
                </c:pt>
                <c:pt idx="7">
                  <c:v>18-39</c:v>
                </c:pt>
                <c:pt idx="8">
                  <c:v>40-64</c:v>
                </c:pt>
                <c:pt idx="9">
                  <c:v>65+</c:v>
                </c:pt>
                <c:pt idx="11">
                  <c:v>No college total</c:v>
                </c:pt>
                <c:pt idx="12">
                  <c:v>College+ total</c:v>
                </c:pt>
                <c:pt idx="13">
                  <c:v>Postgrad</c:v>
                </c:pt>
              </c:strCache>
            </c:strRef>
          </c:cat>
          <c:val>
            <c:numRef>
              <c:f>Sheet1!$D$2:$D$15</c:f>
              <c:numCache>
                <c:formatCode>0%</c:formatCode>
                <c:ptCount val="14"/>
                <c:pt idx="0">
                  <c:v>5.3772E-2</c:v>
                </c:pt>
                <c:pt idx="1">
                  <c:v>7.0201E-2</c:v>
                </c:pt>
                <c:pt idx="3">
                  <c:v>5.2138999999999998E-2</c:v>
                </c:pt>
                <c:pt idx="4">
                  <c:v>0.12919700000000001</c:v>
                </c:pt>
                <c:pt idx="5">
                  <c:v>5.9293999999999999E-2</c:v>
                </c:pt>
                <c:pt idx="7">
                  <c:v>0.10452199999999999</c:v>
                </c:pt>
                <c:pt idx="8">
                  <c:v>6.3194E-2</c:v>
                </c:pt>
                <c:pt idx="9">
                  <c:v>5.4081999999999998E-2</c:v>
                </c:pt>
                <c:pt idx="11">
                  <c:v>8.0038999999999999E-2</c:v>
                </c:pt>
                <c:pt idx="12">
                  <c:v>4.5998999999999998E-2</c:v>
                </c:pt>
                <c:pt idx="13">
                  <c:v>3.5921000000000002E-2</c:v>
                </c:pt>
              </c:numCache>
            </c:numRef>
          </c:val>
          <c:extLst>
            <c:ext xmlns:c16="http://schemas.microsoft.com/office/drawing/2014/chart" uri="{C3380CC4-5D6E-409C-BE32-E72D297353CC}">
              <c16:uniqueId val="{00000002-297F-D546-A2FD-93EC76D015DB}"/>
            </c:ext>
          </c:extLst>
        </c:ser>
        <c:dLbls>
          <c:showLegendKey val="0"/>
          <c:showVal val="0"/>
          <c:showCatName val="0"/>
          <c:showSerName val="0"/>
          <c:showPercent val="0"/>
          <c:showBubbleSize val="0"/>
        </c:dLbls>
        <c:gapWidth val="38"/>
        <c:overlap val="100"/>
        <c:axId val="2086072672"/>
        <c:axId val="2086073984"/>
      </c:barChart>
      <c:catAx>
        <c:axId val="2086072672"/>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086073984"/>
        <c:crosses val="autoZero"/>
        <c:auto val="1"/>
        <c:lblAlgn val="ctr"/>
        <c:lblOffset val="100"/>
        <c:noMultiLvlLbl val="0"/>
      </c:catAx>
      <c:valAx>
        <c:axId val="2086073984"/>
        <c:scaling>
          <c:orientation val="minMax"/>
        </c:scaling>
        <c:delete val="1"/>
        <c:axPos val="t"/>
        <c:numFmt formatCode="0%" sourceLinked="1"/>
        <c:majorTickMark val="none"/>
        <c:minorTickMark val="none"/>
        <c:tickLblPos val="nextTo"/>
        <c:crossAx val="20860726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225049648066628E-2"/>
          <c:y val="0.38198983482876342"/>
          <c:w val="0.90814984396321918"/>
          <c:h val="0.47230535583583344"/>
        </c:manualLayout>
      </c:layout>
      <c:barChart>
        <c:barDir val="col"/>
        <c:grouping val="clustered"/>
        <c:varyColors val="0"/>
        <c:ser>
          <c:idx val="0"/>
          <c:order val="0"/>
          <c:tx>
            <c:strRef>
              <c:f>Sheet1!$B$1</c:f>
              <c:strCache>
                <c:ptCount val="1"/>
                <c:pt idx="0">
                  <c:v>How informed do/did you feel about the potential side effects from your cancer treatment?</c:v>
                </c:pt>
              </c:strCache>
            </c:strRef>
          </c:tx>
          <c:spPr>
            <a:solidFill>
              <a:schemeClr val="accent1"/>
            </a:solidFill>
            <a:ln w="19050">
              <a:solidFill>
                <a:schemeClr val="lt1"/>
              </a:solidFill>
            </a:ln>
            <a:effectLst/>
          </c:spPr>
          <c:invertIfNegative val="0"/>
          <c:dPt>
            <c:idx val="0"/>
            <c:invertIfNegative val="0"/>
            <c:bubble3D val="0"/>
            <c:spPr>
              <a:solidFill>
                <a:srgbClr val="EE7E5E"/>
              </a:solidFill>
              <a:ln w="19050">
                <a:solidFill>
                  <a:schemeClr val="lt1"/>
                </a:solidFill>
              </a:ln>
              <a:effectLst/>
            </c:spPr>
            <c:extLst>
              <c:ext xmlns:c16="http://schemas.microsoft.com/office/drawing/2014/chart" uri="{C3380CC4-5D6E-409C-BE32-E72D297353CC}">
                <c16:uniqueId val="{00000001-99A2-E64A-B67F-A71710B4BB60}"/>
              </c:ext>
            </c:extLst>
          </c:dPt>
          <c:dPt>
            <c:idx val="1"/>
            <c:invertIfNegative val="0"/>
            <c:bubble3D val="0"/>
            <c:spPr>
              <a:solidFill>
                <a:schemeClr val="accent2">
                  <a:lumMod val="20000"/>
                  <a:lumOff val="80000"/>
                </a:schemeClr>
              </a:solidFill>
              <a:ln w="19050">
                <a:solidFill>
                  <a:schemeClr val="lt1"/>
                </a:solidFill>
              </a:ln>
              <a:effectLst/>
            </c:spPr>
            <c:extLst>
              <c:ext xmlns:c16="http://schemas.microsoft.com/office/drawing/2014/chart" uri="{C3380CC4-5D6E-409C-BE32-E72D297353CC}">
                <c16:uniqueId val="{00000003-99A2-E64A-B67F-A71710B4BB60}"/>
              </c:ext>
            </c:extLst>
          </c:dPt>
          <c:dPt>
            <c:idx val="2"/>
            <c:invertIfNegative val="0"/>
            <c:bubble3D val="0"/>
            <c:spPr>
              <a:solidFill>
                <a:schemeClr val="bg1">
                  <a:lumMod val="65000"/>
                </a:schemeClr>
              </a:solidFill>
              <a:ln w="19050">
                <a:noFill/>
              </a:ln>
              <a:effectLst/>
            </c:spPr>
            <c:extLst>
              <c:ext xmlns:c16="http://schemas.microsoft.com/office/drawing/2014/chart" uri="{C3380CC4-5D6E-409C-BE32-E72D297353CC}">
                <c16:uniqueId val="{00000005-99A2-E64A-B67F-A71710B4BB60}"/>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Very informed</c:v>
                </c:pt>
                <c:pt idx="1">
                  <c:v>Somewhat informed</c:v>
                </c:pt>
                <c:pt idx="2">
                  <c:v>Not informed</c:v>
                </c:pt>
              </c:strCache>
            </c:strRef>
          </c:cat>
          <c:val>
            <c:numRef>
              <c:f>Sheet1!$B$2:$B$4</c:f>
              <c:numCache>
                <c:formatCode>0%</c:formatCode>
                <c:ptCount val="3"/>
                <c:pt idx="0">
                  <c:v>0.57999999999999996</c:v>
                </c:pt>
                <c:pt idx="1">
                  <c:v>0.37</c:v>
                </c:pt>
                <c:pt idx="2">
                  <c:v>0.05</c:v>
                </c:pt>
              </c:numCache>
            </c:numRef>
          </c:val>
          <c:extLst>
            <c:ext xmlns:c16="http://schemas.microsoft.com/office/drawing/2014/chart" uri="{C3380CC4-5D6E-409C-BE32-E72D297353CC}">
              <c16:uniqueId val="{00000006-99A2-E64A-B67F-A71710B4BB60}"/>
            </c:ext>
          </c:extLst>
        </c:ser>
        <c:dLbls>
          <c:showLegendKey val="0"/>
          <c:showVal val="1"/>
          <c:showCatName val="0"/>
          <c:showSerName val="0"/>
          <c:showPercent val="0"/>
          <c:showBubbleSize val="0"/>
        </c:dLbls>
        <c:gapWidth val="63"/>
        <c:overlap val="-25"/>
        <c:axId val="1424060191"/>
        <c:axId val="1563130319"/>
      </c:barChart>
      <c:catAx>
        <c:axId val="1424060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en-US"/>
          </a:p>
        </c:txPr>
        <c:crossAx val="1563130319"/>
        <c:crosses val="autoZero"/>
        <c:auto val="1"/>
        <c:lblAlgn val="ctr"/>
        <c:lblOffset val="100"/>
        <c:noMultiLvlLbl val="0"/>
      </c:catAx>
      <c:valAx>
        <c:axId val="1563130319"/>
        <c:scaling>
          <c:orientation val="minMax"/>
        </c:scaling>
        <c:delete val="1"/>
        <c:axPos val="l"/>
        <c:numFmt formatCode="0%" sourceLinked="1"/>
        <c:majorTickMark val="out"/>
        <c:minorTickMark val="none"/>
        <c:tickLblPos val="nextTo"/>
        <c:crossAx val="1424060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EE7E5E"/>
              </a:solidFill>
              <a:ln w="38100">
                <a:solidFill>
                  <a:srgbClr val="EE7E5E"/>
                </a:solidFill>
              </a:ln>
              <a:effectLst/>
            </c:spPr>
            <c:extLst>
              <c:ext xmlns:c16="http://schemas.microsoft.com/office/drawing/2014/chart" uri="{C3380CC4-5D6E-409C-BE32-E72D297353CC}">
                <c16:uniqueId val="{00000001-24FC-C241-990E-6A3E0B545D46}"/>
              </c:ext>
            </c:extLst>
          </c:dPt>
          <c:dPt>
            <c:idx val="1"/>
            <c:bubble3D val="0"/>
            <c:spPr>
              <a:solidFill>
                <a:schemeClr val="accent2">
                  <a:lumMod val="20000"/>
                  <a:lumOff val="8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2"/>
                <c:pt idx="0">
                  <c:v>say their health care providers coordinated very well with one another</c:v>
                </c:pt>
                <c:pt idx="1">
                  <c:v>Total: 71%</c:v>
                </c:pt>
              </c:strCache>
            </c:strRef>
          </c:cat>
          <c:val>
            <c:numRef>
              <c:f>Sheet1!$B$2:$B$3</c:f>
              <c:numCache>
                <c:formatCode>General</c:formatCode>
                <c:ptCount val="2"/>
                <c:pt idx="0">
                  <c:v>73</c:v>
                </c:pt>
                <c:pt idx="1">
                  <c:v>27</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EE7E5E"/>
              </a:solidFill>
              <a:ln w="38100">
                <a:solidFill>
                  <a:srgbClr val="EE7E5E"/>
                </a:solidFill>
              </a:ln>
              <a:effectLst/>
            </c:spPr>
            <c:extLst>
              <c:ext xmlns:c16="http://schemas.microsoft.com/office/drawing/2014/chart" uri="{C3380CC4-5D6E-409C-BE32-E72D297353CC}">
                <c16:uniqueId val="{00000001-24FC-C241-990E-6A3E0B545D46}"/>
              </c:ext>
            </c:extLst>
          </c:dPt>
          <c:dPt>
            <c:idx val="1"/>
            <c:bubble3D val="0"/>
            <c:spPr>
              <a:solidFill>
                <a:schemeClr val="accent2">
                  <a:lumMod val="20000"/>
                  <a:lumOff val="8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2"/>
                <c:pt idx="0">
                  <c:v>1st Qtr</c:v>
                </c:pt>
                <c:pt idx="1">
                  <c:v>2nd Qtr</c:v>
                </c:pt>
              </c:strCache>
            </c:strRef>
          </c:cat>
          <c:val>
            <c:numRef>
              <c:f>Sheet1!$B$2:$B$3</c:f>
              <c:numCache>
                <c:formatCode>General</c:formatCode>
                <c:ptCount val="2"/>
                <c:pt idx="0">
                  <c:v>67</c:v>
                </c:pt>
                <c:pt idx="1">
                  <c:v>33</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8795778419035168"/>
          <c:y val="0.15112344589740326"/>
          <c:w val="0.42820240692868644"/>
          <c:h val="0.68876868690859239"/>
        </c:manualLayout>
      </c:layout>
      <c:barChart>
        <c:barDir val="bar"/>
        <c:grouping val="clustered"/>
        <c:varyColors val="0"/>
        <c:ser>
          <c:idx val="0"/>
          <c:order val="0"/>
          <c:tx>
            <c:strRef>
              <c:f>Sheet1!$B$1</c:f>
              <c:strCache>
                <c:ptCount val="1"/>
                <c:pt idx="0">
                  <c:v>Metastatic Breast Cancer</c:v>
                </c:pt>
              </c:strCache>
            </c:strRef>
          </c:tx>
          <c:spPr>
            <a:solidFill>
              <a:schemeClr val="accent4"/>
            </a:solidFill>
            <a:ln>
              <a:noFill/>
            </a:ln>
            <a:effectLst/>
          </c:spPr>
          <c:invertIfNegative val="0"/>
          <c:dPt>
            <c:idx val="0"/>
            <c:invertIfNegative val="0"/>
            <c:bubble3D val="0"/>
            <c:spPr>
              <a:solidFill>
                <a:schemeClr val="accent4"/>
              </a:solidFill>
              <a:ln>
                <a:noFill/>
              </a:ln>
              <a:effectLst/>
            </c:spPr>
            <c:extLst>
              <c:ext xmlns:c16="http://schemas.microsoft.com/office/drawing/2014/chart" uri="{C3380CC4-5D6E-409C-BE32-E72D297353CC}">
                <c16:uniqueId val="{00000000-C037-EB48-B157-4A0763F6AA2B}"/>
              </c:ext>
            </c:extLst>
          </c:dPt>
          <c:dLbls>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0067B1"/>
                      </a:solidFill>
                      <a:latin typeface="+mn-lt"/>
                      <a:ea typeface="+mn-ea"/>
                      <a:cs typeface="+mn-cs"/>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0-C037-EB48-B157-4A0763F6AA2B}"/>
                </c:ext>
              </c:extLst>
            </c:dLbl>
            <c:dLbl>
              <c:idx val="2"/>
              <c:tx>
                <c:rich>
                  <a:bodyPr rot="0" spcFirstLastPara="1" vertOverflow="ellipsis" vert="horz" wrap="square" lIns="38100" tIns="19050" rIns="38100" bIns="19050" anchor="ctr" anchorCtr="1">
                    <a:spAutoFit/>
                  </a:bodyPr>
                  <a:lstStyle/>
                  <a:p>
                    <a:pPr>
                      <a:defRPr sz="1200" b="1" i="1" u="none" strike="noStrike" kern="1200" baseline="0">
                        <a:solidFill>
                          <a:srgbClr val="EE7E5E"/>
                        </a:solidFill>
                        <a:latin typeface="+mn-lt"/>
                        <a:ea typeface="+mn-ea"/>
                        <a:cs typeface="+mn-cs"/>
                      </a:defRPr>
                    </a:pPr>
                    <a:fld id="{9B3722FA-A243-C04A-A3CE-938A1C5AC548}" type="VALUE">
                      <a:rPr lang="en-US" b="1" i="0">
                        <a:solidFill>
                          <a:srgbClr val="C00000"/>
                        </a:solidFill>
                      </a:rPr>
                      <a:pPr>
                        <a:defRPr sz="1200" b="1" i="1">
                          <a:solidFill>
                            <a:srgbClr val="EE7E5E"/>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1" i="1" u="none" strike="noStrike" kern="1200" baseline="0">
                      <a:solidFill>
                        <a:srgbClr val="EE7E5E"/>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C037-EB48-B157-4A0763F6AA2B}"/>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am/was very involved in researching and deciding on the best treatment options for me.</c:v>
                </c:pt>
                <c:pt idx="1">
                  <c:v>Somewhere in the middle</c:v>
                </c:pt>
                <c:pt idx="2">
                  <c:v>I rely/relied on the doctor to decide on treatment options and chose the best course of action.</c:v>
                </c:pt>
              </c:strCache>
            </c:strRef>
          </c:cat>
          <c:val>
            <c:numRef>
              <c:f>Sheet1!$B$2:$B$4</c:f>
              <c:numCache>
                <c:formatCode>0%</c:formatCode>
                <c:ptCount val="3"/>
                <c:pt idx="0">
                  <c:v>0.46</c:v>
                </c:pt>
                <c:pt idx="1">
                  <c:v>0.33</c:v>
                </c:pt>
                <c:pt idx="2">
                  <c:v>0.21</c:v>
                </c:pt>
              </c:numCache>
            </c:numRef>
          </c:val>
          <c:extLst>
            <c:ext xmlns:c16="http://schemas.microsoft.com/office/drawing/2014/chart" uri="{C3380CC4-5D6E-409C-BE32-E72D297353CC}">
              <c16:uniqueId val="{00000002-C037-EB48-B157-4A0763F6AA2B}"/>
            </c:ext>
          </c:extLst>
        </c:ser>
        <c:ser>
          <c:idx val="1"/>
          <c:order val="1"/>
          <c:tx>
            <c:strRef>
              <c:f>Sheet1!$C$1</c:f>
              <c:strCache>
                <c:ptCount val="1"/>
                <c:pt idx="0">
                  <c:v>Total</c:v>
                </c:pt>
              </c:strCache>
            </c:strRef>
          </c:tx>
          <c:spPr>
            <a:solidFill>
              <a:schemeClr val="accent4">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 am/was very involved in researching and deciding on the best treatment options for me.</c:v>
                </c:pt>
                <c:pt idx="1">
                  <c:v>Somewhere in the middle</c:v>
                </c:pt>
                <c:pt idx="2">
                  <c:v>I rely/relied on the doctor to decide on treatment options and chose the best course of action.</c:v>
                </c:pt>
              </c:strCache>
            </c:strRef>
          </c:cat>
          <c:val>
            <c:numRef>
              <c:f>Sheet1!$C$2:$C$4</c:f>
              <c:numCache>
                <c:formatCode>0%</c:formatCode>
                <c:ptCount val="3"/>
                <c:pt idx="0">
                  <c:v>0.27</c:v>
                </c:pt>
                <c:pt idx="1">
                  <c:v>0.26</c:v>
                </c:pt>
                <c:pt idx="2">
                  <c:v>0.47</c:v>
                </c:pt>
              </c:numCache>
            </c:numRef>
          </c:val>
          <c:extLst>
            <c:ext xmlns:c16="http://schemas.microsoft.com/office/drawing/2014/chart" uri="{C3380CC4-5D6E-409C-BE32-E72D297353CC}">
              <c16:uniqueId val="{00000003-C037-EB48-B157-4A0763F6AA2B}"/>
            </c:ext>
          </c:extLst>
        </c:ser>
        <c:dLbls>
          <c:showLegendKey val="0"/>
          <c:showVal val="0"/>
          <c:showCatName val="0"/>
          <c:showSerName val="0"/>
          <c:showPercent val="0"/>
          <c:showBubbleSize val="0"/>
        </c:dLbls>
        <c:gapWidth val="80"/>
        <c:axId val="-60929680"/>
        <c:axId val="-60927472"/>
      </c:barChart>
      <c:catAx>
        <c:axId val="-60929680"/>
        <c:scaling>
          <c:orientation val="maxMin"/>
        </c:scaling>
        <c:delete val="1"/>
        <c:axPos val="l"/>
        <c:numFmt formatCode="General" sourceLinked="1"/>
        <c:majorTickMark val="none"/>
        <c:minorTickMark val="none"/>
        <c:tickLblPos val="nextTo"/>
        <c:crossAx val="-60927472"/>
        <c:crosses val="autoZero"/>
        <c:auto val="1"/>
        <c:lblAlgn val="ctr"/>
        <c:lblOffset val="100"/>
        <c:noMultiLvlLbl val="0"/>
      </c:catAx>
      <c:valAx>
        <c:axId val="-60927472"/>
        <c:scaling>
          <c:orientation val="minMax"/>
        </c:scaling>
        <c:delete val="1"/>
        <c:axPos val="t"/>
        <c:numFmt formatCode="0%" sourceLinked="1"/>
        <c:majorTickMark val="out"/>
        <c:minorTickMark val="none"/>
        <c:tickLblPos val="nextTo"/>
        <c:crossAx val="-6092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225049648066628E-2"/>
          <c:y val="0.38198983482876342"/>
          <c:w val="0.90814984396321918"/>
          <c:h val="0.47230535583583344"/>
        </c:manualLayout>
      </c:layout>
      <c:barChart>
        <c:barDir val="col"/>
        <c:grouping val="clustered"/>
        <c:varyColors val="0"/>
        <c:ser>
          <c:idx val="0"/>
          <c:order val="0"/>
          <c:tx>
            <c:strRef>
              <c:f>Sheet1!$B$1</c:f>
              <c:strCache>
                <c:ptCount val="1"/>
                <c:pt idx="0">
                  <c:v>How informed do/did you feel about the potential side effects from your cancer treatment?</c:v>
                </c:pt>
              </c:strCache>
            </c:strRef>
          </c:tx>
          <c:spPr>
            <a:solidFill>
              <a:schemeClr val="accent1"/>
            </a:solidFill>
            <a:ln w="19050">
              <a:solidFill>
                <a:schemeClr val="lt1"/>
              </a:solidFill>
            </a:ln>
            <a:effectLst/>
          </c:spPr>
          <c:invertIfNegative val="0"/>
          <c:dPt>
            <c:idx val="0"/>
            <c:invertIfNegative val="0"/>
            <c:bubble3D val="0"/>
            <c:spPr>
              <a:solidFill>
                <a:schemeClr val="accent4"/>
              </a:solidFill>
              <a:ln w="19050">
                <a:solidFill>
                  <a:schemeClr val="lt1"/>
                </a:solidFill>
              </a:ln>
              <a:effectLst/>
            </c:spPr>
            <c:extLst>
              <c:ext xmlns:c16="http://schemas.microsoft.com/office/drawing/2014/chart" uri="{C3380CC4-5D6E-409C-BE32-E72D297353CC}">
                <c16:uniqueId val="{00000001-99A2-E64A-B67F-A71710B4BB60}"/>
              </c:ext>
            </c:extLst>
          </c:dPt>
          <c:dPt>
            <c:idx val="1"/>
            <c:invertIfNegative val="0"/>
            <c:bubble3D val="0"/>
            <c:spPr>
              <a:solidFill>
                <a:schemeClr val="accent4">
                  <a:lumMod val="20000"/>
                  <a:lumOff val="80000"/>
                </a:schemeClr>
              </a:solidFill>
              <a:ln w="19050">
                <a:solidFill>
                  <a:schemeClr val="lt1"/>
                </a:solidFill>
              </a:ln>
              <a:effectLst/>
            </c:spPr>
            <c:extLst>
              <c:ext xmlns:c16="http://schemas.microsoft.com/office/drawing/2014/chart" uri="{C3380CC4-5D6E-409C-BE32-E72D297353CC}">
                <c16:uniqueId val="{00000003-99A2-E64A-B67F-A71710B4BB60}"/>
              </c:ext>
            </c:extLst>
          </c:dPt>
          <c:dPt>
            <c:idx val="2"/>
            <c:invertIfNegative val="0"/>
            <c:bubble3D val="0"/>
            <c:spPr>
              <a:solidFill>
                <a:schemeClr val="bg1">
                  <a:lumMod val="65000"/>
                </a:schemeClr>
              </a:solidFill>
              <a:ln w="19050">
                <a:noFill/>
              </a:ln>
              <a:effectLst/>
            </c:spPr>
            <c:extLst>
              <c:ext xmlns:c16="http://schemas.microsoft.com/office/drawing/2014/chart" uri="{C3380CC4-5D6E-409C-BE32-E72D297353CC}">
                <c16:uniqueId val="{00000005-99A2-E64A-B67F-A71710B4BB60}"/>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Very informed</c:v>
                </c:pt>
                <c:pt idx="1">
                  <c:v>Somewhat informed</c:v>
                </c:pt>
                <c:pt idx="2">
                  <c:v>Not informed</c:v>
                </c:pt>
              </c:strCache>
            </c:strRef>
          </c:cat>
          <c:val>
            <c:numRef>
              <c:f>Sheet1!$B$2:$B$4</c:f>
              <c:numCache>
                <c:formatCode>0%</c:formatCode>
                <c:ptCount val="3"/>
                <c:pt idx="0">
                  <c:v>0.67</c:v>
                </c:pt>
                <c:pt idx="1">
                  <c:v>0.28000000000000003</c:v>
                </c:pt>
                <c:pt idx="2">
                  <c:v>0.05</c:v>
                </c:pt>
              </c:numCache>
            </c:numRef>
          </c:val>
          <c:extLst>
            <c:ext xmlns:c16="http://schemas.microsoft.com/office/drawing/2014/chart" uri="{C3380CC4-5D6E-409C-BE32-E72D297353CC}">
              <c16:uniqueId val="{00000006-99A2-E64A-B67F-A71710B4BB60}"/>
            </c:ext>
          </c:extLst>
        </c:ser>
        <c:dLbls>
          <c:showLegendKey val="0"/>
          <c:showVal val="1"/>
          <c:showCatName val="0"/>
          <c:showSerName val="0"/>
          <c:showPercent val="0"/>
          <c:showBubbleSize val="0"/>
        </c:dLbls>
        <c:gapWidth val="63"/>
        <c:overlap val="-25"/>
        <c:axId val="1424060191"/>
        <c:axId val="1563130319"/>
      </c:barChart>
      <c:catAx>
        <c:axId val="1424060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0"/>
          <a:lstStyle/>
          <a:p>
            <a:pPr>
              <a:defRPr sz="900" b="0" i="0" u="none" strike="noStrike" kern="1200" baseline="0">
                <a:solidFill>
                  <a:schemeClr val="tx1"/>
                </a:solidFill>
                <a:latin typeface="+mn-lt"/>
                <a:ea typeface="+mn-ea"/>
                <a:cs typeface="+mn-cs"/>
              </a:defRPr>
            </a:pPr>
            <a:endParaRPr lang="en-US"/>
          </a:p>
        </c:txPr>
        <c:crossAx val="1563130319"/>
        <c:crosses val="autoZero"/>
        <c:auto val="1"/>
        <c:lblAlgn val="ctr"/>
        <c:lblOffset val="100"/>
        <c:noMultiLvlLbl val="0"/>
      </c:catAx>
      <c:valAx>
        <c:axId val="1563130319"/>
        <c:scaling>
          <c:orientation val="minMax"/>
        </c:scaling>
        <c:delete val="1"/>
        <c:axPos val="l"/>
        <c:numFmt formatCode="0%" sourceLinked="1"/>
        <c:majorTickMark val="out"/>
        <c:minorTickMark val="none"/>
        <c:tickLblPos val="nextTo"/>
        <c:crossAx val="1424060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9050">
      <a:noFill/>
      <a:prstDash val="lgDash"/>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accent4"/>
              </a:solidFill>
              <a:ln w="38100">
                <a:solidFill>
                  <a:schemeClr val="accent4"/>
                </a:solidFill>
              </a:ln>
              <a:effectLst/>
            </c:spPr>
            <c:extLst>
              <c:ext xmlns:c16="http://schemas.microsoft.com/office/drawing/2014/chart" uri="{C3380CC4-5D6E-409C-BE32-E72D297353CC}">
                <c16:uniqueId val="{00000001-24FC-C241-990E-6A3E0B545D46}"/>
              </c:ext>
            </c:extLst>
          </c:dPt>
          <c:dPt>
            <c:idx val="1"/>
            <c:bubble3D val="0"/>
            <c:spPr>
              <a:solidFill>
                <a:schemeClr val="accent4">
                  <a:lumMod val="20000"/>
                  <a:lumOff val="8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their health care providers coordinated very well with one another</c:v>
                </c:pt>
              </c:strCache>
            </c:strRef>
          </c:cat>
          <c:val>
            <c:numRef>
              <c:f>Sheet1!$B$2:$B$3</c:f>
              <c:numCache>
                <c:formatCode>General</c:formatCode>
                <c:ptCount val="2"/>
                <c:pt idx="0">
                  <c:v>74</c:v>
                </c:pt>
                <c:pt idx="1">
                  <c:v>26</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solidFill>
              <a:ln w="38100">
                <a:solidFill>
                  <a:schemeClr val="accent4"/>
                </a:solidFill>
              </a:ln>
              <a:effectLst/>
            </c:spPr>
            <c:extLst>
              <c:ext xmlns:c16="http://schemas.microsoft.com/office/drawing/2014/chart" uri="{C3380CC4-5D6E-409C-BE32-E72D297353CC}">
                <c16:uniqueId val="{00000001-24FC-C241-990E-6A3E0B545D46}"/>
              </c:ext>
            </c:extLst>
          </c:dPt>
          <c:dPt>
            <c:idx val="1"/>
            <c:bubble3D val="0"/>
            <c:spPr>
              <a:solidFill>
                <a:schemeClr val="accent4">
                  <a:lumMod val="20000"/>
                  <a:lumOff val="80000"/>
                </a:schemeClr>
              </a:solidFill>
              <a:ln w="19050">
                <a:solidFill>
                  <a:schemeClr val="bg1">
                    <a:lumMod val="95000"/>
                  </a:schemeClr>
                </a:solidFill>
              </a:ln>
              <a:effectLst/>
            </c:spPr>
            <c:extLst>
              <c:ext xmlns:c16="http://schemas.microsoft.com/office/drawing/2014/chart" uri="{C3380CC4-5D6E-409C-BE32-E72D297353CC}">
                <c16:uniqueId val="{00000003-24FC-C241-990E-6A3E0B545D46}"/>
              </c:ext>
            </c:extLst>
          </c:dPt>
          <c:cat>
            <c:strRef>
              <c:f>Sheet1!$A$2:$A$3</c:f>
              <c:strCache>
                <c:ptCount val="1"/>
                <c:pt idx="0">
                  <c:v>say they are</c:v>
                </c:pt>
              </c:strCache>
            </c:strRef>
          </c:cat>
          <c:val>
            <c:numRef>
              <c:f>Sheet1!$B$2:$B$3</c:f>
              <c:numCache>
                <c:formatCode>General</c:formatCode>
                <c:ptCount val="2"/>
                <c:pt idx="0">
                  <c:v>64</c:v>
                </c:pt>
                <c:pt idx="1">
                  <c:v>36</c:v>
                </c:pt>
              </c:numCache>
            </c:numRef>
          </c:val>
          <c:extLst>
            <c:ext xmlns:c16="http://schemas.microsoft.com/office/drawing/2014/chart" uri="{C3380CC4-5D6E-409C-BE32-E72D297353CC}">
              <c16:uniqueId val="{00000004-24FC-C241-990E-6A3E0B545D4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174781"/>
              </a:solidFill>
              <a:ln w="38100">
                <a:solidFill>
                  <a:srgbClr val="174781"/>
                </a:solidFill>
              </a:ln>
              <a:effectLst/>
            </c:spPr>
            <c:extLst>
              <c:ext xmlns:c16="http://schemas.microsoft.com/office/drawing/2014/chart" uri="{C3380CC4-5D6E-409C-BE32-E72D297353CC}">
                <c16:uniqueId val="{00000001-E341-2244-BC17-D7D376B3195F}"/>
              </c:ext>
            </c:extLst>
          </c:dPt>
          <c:dPt>
            <c:idx val="1"/>
            <c:bubble3D val="0"/>
            <c:spPr>
              <a:solidFill>
                <a:schemeClr val="bg1">
                  <a:lumMod val="95000"/>
                </a:schemeClr>
              </a:solidFill>
              <a:ln w="19050">
                <a:solidFill>
                  <a:schemeClr val="accent1">
                    <a:lumMod val="20000"/>
                    <a:lumOff val="80000"/>
                  </a:schemeClr>
                </a:solidFill>
              </a:ln>
              <a:effectLst/>
            </c:spPr>
            <c:extLst>
              <c:ext xmlns:c16="http://schemas.microsoft.com/office/drawing/2014/chart" uri="{C3380CC4-5D6E-409C-BE32-E72D297353CC}">
                <c16:uniqueId val="{00000003-E341-2244-BC17-D7D376B3195F}"/>
              </c:ext>
            </c:extLst>
          </c:dPt>
          <c:cat>
            <c:strRef>
              <c:f>Sheet1!$A$2:$A$3</c:f>
              <c:strCache>
                <c:ptCount val="1"/>
                <c:pt idx="0">
                  <c:v>DESCRIBES ME PERFECTLY</c:v>
                </c:pt>
              </c:strCache>
            </c:strRef>
          </c:cat>
          <c:val>
            <c:numRef>
              <c:f>Sheet1!$B$2:$B$3</c:f>
              <c:numCache>
                <c:formatCode>General</c:formatCode>
                <c:ptCount val="2"/>
                <c:pt idx="0">
                  <c:v>72</c:v>
                </c:pt>
                <c:pt idx="1">
                  <c:v>28</c:v>
                </c:pt>
              </c:numCache>
            </c:numRef>
          </c:val>
          <c:extLst>
            <c:ext xmlns:c16="http://schemas.microsoft.com/office/drawing/2014/chart" uri="{C3380CC4-5D6E-409C-BE32-E72D297353CC}">
              <c16:uniqueId val="{00000004-E341-2244-BC17-D7D376B3195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174781"/>
              </a:solidFill>
              <a:ln w="38100">
                <a:solidFill>
                  <a:srgbClr val="174781"/>
                </a:solidFill>
              </a:ln>
              <a:effectLst/>
            </c:spPr>
            <c:extLst>
              <c:ext xmlns:c16="http://schemas.microsoft.com/office/drawing/2014/chart" uri="{C3380CC4-5D6E-409C-BE32-E72D297353CC}">
                <c16:uniqueId val="{00000001-E341-2244-BC17-D7D376B3195F}"/>
              </c:ext>
            </c:extLst>
          </c:dPt>
          <c:dPt>
            <c:idx val="1"/>
            <c:bubble3D val="0"/>
            <c:spPr>
              <a:solidFill>
                <a:schemeClr val="bg1">
                  <a:lumMod val="95000"/>
                </a:schemeClr>
              </a:solidFill>
              <a:ln w="19050">
                <a:solidFill>
                  <a:schemeClr val="accent1">
                    <a:lumMod val="20000"/>
                    <a:lumOff val="80000"/>
                  </a:schemeClr>
                </a:solidFill>
              </a:ln>
              <a:effectLst/>
            </c:spPr>
            <c:extLst>
              <c:ext xmlns:c16="http://schemas.microsoft.com/office/drawing/2014/chart" uri="{C3380CC4-5D6E-409C-BE32-E72D297353CC}">
                <c16:uniqueId val="{00000003-E341-2244-BC17-D7D376B3195F}"/>
              </c:ext>
            </c:extLst>
          </c:dPt>
          <c:cat>
            <c:strRef>
              <c:f>Sheet1!$A$2:$A$3</c:f>
              <c:strCache>
                <c:ptCount val="2"/>
                <c:pt idx="0">
                  <c:v>1st Qtr</c:v>
                </c:pt>
                <c:pt idx="1">
                  <c:v>2nd Qtr</c:v>
                </c:pt>
              </c:strCache>
            </c:strRef>
          </c:cat>
          <c:val>
            <c:numRef>
              <c:f>Sheet1!$B$2:$B$3</c:f>
              <c:numCache>
                <c:formatCode>General</c:formatCode>
                <c:ptCount val="2"/>
                <c:pt idx="0">
                  <c:v>71</c:v>
                </c:pt>
                <c:pt idx="1">
                  <c:v>29</c:v>
                </c:pt>
              </c:numCache>
            </c:numRef>
          </c:val>
          <c:extLst>
            <c:ext xmlns:c16="http://schemas.microsoft.com/office/drawing/2014/chart" uri="{C3380CC4-5D6E-409C-BE32-E72D297353CC}">
              <c16:uniqueId val="{00000004-E341-2244-BC17-D7D376B3195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997704248697864E-2"/>
          <c:y val="2.9698803062980901E-2"/>
          <c:w val="0.9733685059199334"/>
          <c:h val="0.97030119693701911"/>
        </c:manualLayout>
      </c:layout>
      <c:barChart>
        <c:barDir val="bar"/>
        <c:grouping val="clustered"/>
        <c:varyColors val="0"/>
        <c:ser>
          <c:idx val="0"/>
          <c:order val="0"/>
          <c:tx>
            <c:strRef>
              <c:f>Sheet1!$B$1</c:f>
              <c:strCache>
                <c:ptCount val="1"/>
                <c:pt idx="0">
                  <c:v>National Sample</c:v>
                </c:pt>
              </c:strCache>
            </c:strRef>
          </c:tx>
          <c:spPr>
            <a:solidFill>
              <a:schemeClr val="accent1">
                <a:lumMod val="20000"/>
                <a:lumOff val="80000"/>
              </a:schemeClr>
            </a:solidFill>
            <a:ln>
              <a:noFill/>
            </a:ln>
            <a:effectLst/>
          </c:spPr>
          <c:invertIfNegative val="0"/>
          <c:cat>
            <c:strRef>
              <c:f>Sheet1!$A$2:$A$17</c:f>
              <c:strCache>
                <c:ptCount val="16"/>
                <c:pt idx="0">
                  <c:v>Feeling overly tired</c:v>
                </c:pt>
                <c:pt idx="1">
                  <c:v>Sexual concerns (e.g., intimacy issues, loss of desire, painful intercourse, vaginal dryness, erectile dysfunction, etc.)</c:v>
                </c:pt>
                <c:pt idx="2">
                  <c:v>Depression, anxiety, and/or other mental health issues</c:v>
                </c:pt>
                <c:pt idx="3">
                  <c:v>Neuropathy (e.g., weakness, numbness, and pain from nerve damage, usually in the hands and feet)</c:v>
                </c:pt>
                <c:pt idx="4">
                  <c:v>Muscle/joint pain</c:v>
                </c:pt>
                <c:pt idx="5">
                  <c:v>Insomnia/sleeplessness</c:v>
                </c:pt>
                <c:pt idx="6">
                  <c:v>Uncertainty around status of your cancer</c:v>
                </c:pt>
                <c:pt idx="7">
                  <c:v>High blood pressure</c:v>
                </c:pt>
                <c:pt idx="8">
                  <c:v>Memory loss, cognitive issues</c:v>
                </c:pt>
                <c:pt idx="9">
                  <c:v>Endocrine issues</c:v>
                </c:pt>
                <c:pt idx="10">
                  <c:v>Nausea/vomiting or diarrhea</c:v>
                </c:pt>
                <c:pt idx="11">
                  <c:v>Loss of appetite and/or taste</c:v>
                </c:pt>
                <c:pt idx="12">
                  <c:v>Skin irritation/rash, blisters, sunburns, or other dermatological problems</c:v>
                </c:pt>
                <c:pt idx="13">
                  <c:v>Weight loss</c:v>
                </c:pt>
                <c:pt idx="14">
                  <c:v>Lymphedema </c:v>
                </c:pt>
                <c:pt idx="15">
                  <c:v>None of the above</c:v>
                </c:pt>
              </c:strCache>
            </c:strRef>
          </c:cat>
          <c:val>
            <c:numRef>
              <c:f>Sheet1!$B$2:$B$17</c:f>
              <c:numCache>
                <c:formatCode>0%</c:formatCode>
                <c:ptCount val="16"/>
                <c:pt idx="0">
                  <c:v>0.2</c:v>
                </c:pt>
                <c:pt idx="1">
                  <c:v>0.21</c:v>
                </c:pt>
                <c:pt idx="2">
                  <c:v>0.22</c:v>
                </c:pt>
                <c:pt idx="3">
                  <c:v>0.15</c:v>
                </c:pt>
                <c:pt idx="4">
                  <c:v>0.17</c:v>
                </c:pt>
                <c:pt idx="5">
                  <c:v>0.17</c:v>
                </c:pt>
                <c:pt idx="6">
                  <c:v>0.12</c:v>
                </c:pt>
                <c:pt idx="7">
                  <c:v>0.1</c:v>
                </c:pt>
                <c:pt idx="8">
                  <c:v>0.09</c:v>
                </c:pt>
                <c:pt idx="9">
                  <c:v>0.08</c:v>
                </c:pt>
                <c:pt idx="10">
                  <c:v>0.09</c:v>
                </c:pt>
                <c:pt idx="11">
                  <c:v>7.0000000000000007E-2</c:v>
                </c:pt>
                <c:pt idx="12">
                  <c:v>0.06</c:v>
                </c:pt>
                <c:pt idx="13">
                  <c:v>0.05</c:v>
                </c:pt>
                <c:pt idx="14">
                  <c:v>0.04</c:v>
                </c:pt>
                <c:pt idx="15">
                  <c:v>0.26</c:v>
                </c:pt>
              </c:numCache>
            </c:numRef>
          </c:val>
          <c:extLst>
            <c:ext xmlns:c16="http://schemas.microsoft.com/office/drawing/2014/chart" uri="{C3380CC4-5D6E-409C-BE32-E72D297353CC}">
              <c16:uniqueId val="{0000000F-B56F-2C41-A39E-2BDC404A5125}"/>
            </c:ext>
          </c:extLst>
        </c:ser>
        <c:ser>
          <c:idx val="1"/>
          <c:order val="1"/>
          <c:tx>
            <c:strRef>
              <c:f>Sheet1!$C$1</c:f>
              <c:strCache>
                <c:ptCount val="1"/>
                <c:pt idx="0">
                  <c:v>Negative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Feeling overly tired</c:v>
                </c:pt>
                <c:pt idx="1">
                  <c:v>Sexual concerns (e.g., intimacy issues, loss of desire, painful intercourse, vaginal dryness, erectile dysfunction, etc.)</c:v>
                </c:pt>
                <c:pt idx="2">
                  <c:v>Depression, anxiety, and/or other mental health issues</c:v>
                </c:pt>
                <c:pt idx="3">
                  <c:v>Neuropathy (e.g., weakness, numbness, and pain from nerve damage, usually in the hands and feet)</c:v>
                </c:pt>
                <c:pt idx="4">
                  <c:v>Muscle/joint pain</c:v>
                </c:pt>
                <c:pt idx="5">
                  <c:v>Insomnia/sleeplessness</c:v>
                </c:pt>
                <c:pt idx="6">
                  <c:v>Uncertainty around status of your cancer</c:v>
                </c:pt>
                <c:pt idx="7">
                  <c:v>High blood pressure</c:v>
                </c:pt>
                <c:pt idx="8">
                  <c:v>Memory loss, cognitive issues</c:v>
                </c:pt>
                <c:pt idx="9">
                  <c:v>Endocrine issues</c:v>
                </c:pt>
                <c:pt idx="10">
                  <c:v>Nausea/vomiting or diarrhea</c:v>
                </c:pt>
                <c:pt idx="11">
                  <c:v>Loss of appetite and/or taste</c:v>
                </c:pt>
                <c:pt idx="12">
                  <c:v>Skin irritation/rash, blisters, sunburns, or other dermatological problems</c:v>
                </c:pt>
                <c:pt idx="13">
                  <c:v>Weight loss</c:v>
                </c:pt>
                <c:pt idx="14">
                  <c:v>Lymphedema </c:v>
                </c:pt>
                <c:pt idx="15">
                  <c:v>None of the above</c:v>
                </c:pt>
              </c:strCache>
            </c:strRef>
          </c:cat>
          <c:val>
            <c:numRef>
              <c:f>Sheet1!$C$2:$C$17</c:f>
            </c:numRef>
          </c:val>
          <c:extLst>
            <c:ext xmlns:c16="http://schemas.microsoft.com/office/drawing/2014/chart" uri="{C3380CC4-5D6E-409C-BE32-E72D297353CC}">
              <c16:uniqueId val="{00000010-B56F-2C41-A39E-2BDC404A5125}"/>
            </c:ext>
          </c:extLst>
        </c:ser>
        <c:dLbls>
          <c:showLegendKey val="0"/>
          <c:showVal val="0"/>
          <c:showCatName val="0"/>
          <c:showSerName val="0"/>
          <c:showPercent val="0"/>
          <c:showBubbleSize val="0"/>
        </c:dLbls>
        <c:gapWidth val="182"/>
        <c:axId val="664923192"/>
        <c:axId val="664925816"/>
      </c:barChart>
      <c:catAx>
        <c:axId val="664923192"/>
        <c:scaling>
          <c:orientation val="maxMin"/>
        </c:scaling>
        <c:delete val="1"/>
        <c:axPos val="l"/>
        <c:numFmt formatCode="General" sourceLinked="1"/>
        <c:majorTickMark val="none"/>
        <c:minorTickMark val="none"/>
        <c:tickLblPos val="nextTo"/>
        <c:crossAx val="664925816"/>
        <c:crosses val="autoZero"/>
        <c:auto val="1"/>
        <c:lblAlgn val="ctr"/>
        <c:lblOffset val="100"/>
        <c:noMultiLvlLbl val="0"/>
      </c:catAx>
      <c:valAx>
        <c:axId val="664925816"/>
        <c:scaling>
          <c:orientation val="minMax"/>
        </c:scaling>
        <c:delete val="1"/>
        <c:axPos val="t"/>
        <c:numFmt formatCode="0%" sourceLinked="1"/>
        <c:majorTickMark val="none"/>
        <c:minorTickMark val="none"/>
        <c:tickLblPos val="nextTo"/>
        <c:crossAx val="664923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Column1</c:v>
                </c:pt>
              </c:strCache>
            </c:strRef>
          </c:tx>
          <c:spPr>
            <a:solidFill>
              <a:schemeClr val="accent4"/>
            </a:solidFill>
            <a:ln>
              <a:noFill/>
            </a:ln>
            <a:effectLst/>
          </c:spPr>
          <c:invertIfNegative val="0"/>
          <c:dPt>
            <c:idx val="0"/>
            <c:invertIfNegative val="0"/>
            <c:bubble3D val="0"/>
            <c:spPr>
              <a:solidFill>
                <a:srgbClr val="1AAFA2"/>
              </a:solidFill>
              <a:ln>
                <a:noFill/>
              </a:ln>
              <a:effectLst/>
            </c:spPr>
            <c:extLst>
              <c:ext xmlns:c16="http://schemas.microsoft.com/office/drawing/2014/chart" uri="{C3380CC4-5D6E-409C-BE32-E72D297353CC}">
                <c16:uniqueId val="{00000001-A4E9-264B-9CD2-2F4DEE681B2D}"/>
              </c:ext>
            </c:extLst>
          </c:dPt>
          <c:dPt>
            <c:idx val="1"/>
            <c:invertIfNegative val="0"/>
            <c:bubble3D val="0"/>
            <c:spPr>
              <a:solidFill>
                <a:srgbClr val="29B9EB"/>
              </a:solidFill>
              <a:ln>
                <a:noFill/>
              </a:ln>
              <a:effectLst/>
            </c:spPr>
            <c:extLst>
              <c:ext xmlns:c16="http://schemas.microsoft.com/office/drawing/2014/chart" uri="{C3380CC4-5D6E-409C-BE32-E72D297353CC}">
                <c16:uniqueId val="{00000009-A4E9-264B-9CD2-2F4DEE681B2D}"/>
              </c:ext>
            </c:extLst>
          </c:dPt>
          <c:dPt>
            <c:idx val="2"/>
            <c:invertIfNegative val="0"/>
            <c:bubble3D val="0"/>
            <c:spPr>
              <a:solidFill>
                <a:srgbClr val="EE7E5E"/>
              </a:solidFill>
              <a:ln>
                <a:noFill/>
              </a:ln>
              <a:effectLst/>
            </c:spPr>
            <c:extLst>
              <c:ext xmlns:c16="http://schemas.microsoft.com/office/drawing/2014/chart" uri="{C3380CC4-5D6E-409C-BE32-E72D297353CC}">
                <c16:uniqueId val="{00000003-A4E9-264B-9CD2-2F4DEE681B2D}"/>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Positive experience</c:v>
                </c:pt>
                <c:pt idx="1">
                  <c:v>Mixed experience</c:v>
                </c:pt>
                <c:pt idx="2">
                  <c:v>Negative experience</c:v>
                </c:pt>
              </c:strCache>
            </c:strRef>
          </c:cat>
          <c:val>
            <c:numRef>
              <c:f>Sheet1!$B$2:$B$4</c:f>
              <c:numCache>
                <c:formatCode>General</c:formatCode>
                <c:ptCount val="3"/>
                <c:pt idx="0">
                  <c:v>4.84</c:v>
                </c:pt>
                <c:pt idx="1">
                  <c:v>3.63</c:v>
                </c:pt>
                <c:pt idx="2">
                  <c:v>2.7</c:v>
                </c:pt>
              </c:numCache>
            </c:numRef>
          </c:val>
          <c:extLst>
            <c:ext xmlns:c16="http://schemas.microsoft.com/office/drawing/2014/chart" uri="{C3380CC4-5D6E-409C-BE32-E72D297353CC}">
              <c16:uniqueId val="{00000008-A4E9-264B-9CD2-2F4DEE681B2D}"/>
            </c:ext>
          </c:extLst>
        </c:ser>
        <c:dLbls>
          <c:showLegendKey val="0"/>
          <c:showVal val="0"/>
          <c:showCatName val="0"/>
          <c:showSerName val="0"/>
          <c:showPercent val="0"/>
          <c:showBubbleSize val="0"/>
        </c:dLbls>
        <c:gapWidth val="34"/>
        <c:overlap val="100"/>
        <c:axId val="1408701215"/>
        <c:axId val="1408706623"/>
      </c:barChart>
      <c:catAx>
        <c:axId val="1408701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08706623"/>
        <c:crosses val="autoZero"/>
        <c:auto val="1"/>
        <c:lblAlgn val="ctr"/>
        <c:lblOffset val="100"/>
        <c:noMultiLvlLbl val="0"/>
      </c:catAx>
      <c:valAx>
        <c:axId val="1408706623"/>
        <c:scaling>
          <c:orientation val="minMax"/>
        </c:scaling>
        <c:delete val="1"/>
        <c:axPos val="l"/>
        <c:numFmt formatCode="General" sourceLinked="1"/>
        <c:majorTickMark val="none"/>
        <c:minorTickMark val="none"/>
        <c:tickLblPos val="nextTo"/>
        <c:crossAx val="1408701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997704248697864E-2"/>
          <c:y val="2.9698803062980901E-2"/>
          <c:w val="0.9733685059199334"/>
          <c:h val="0.97030119693701911"/>
        </c:manualLayout>
      </c:layout>
      <c:barChart>
        <c:barDir val="bar"/>
        <c:grouping val="clustered"/>
        <c:varyColors val="0"/>
        <c:ser>
          <c:idx val="0"/>
          <c:order val="0"/>
          <c:tx>
            <c:strRef>
              <c:f>Sheet1!$B$1</c:f>
              <c:strCache>
                <c:ptCount val="1"/>
                <c:pt idx="0">
                  <c:v>National Sample</c:v>
                </c:pt>
              </c:strCache>
            </c:strRef>
          </c:tx>
          <c:spPr>
            <a:solidFill>
              <a:schemeClr val="accent1">
                <a:lumMod val="20000"/>
                <a:lumOff val="80000"/>
              </a:schemeClr>
            </a:solidFill>
            <a:ln>
              <a:noFill/>
            </a:ln>
            <a:effectLst/>
          </c:spPr>
          <c:invertIfNegative val="0"/>
          <c:cat>
            <c:strRef>
              <c:f>Sheet1!$A$2:$A$17</c:f>
              <c:strCache>
                <c:ptCount val="16"/>
                <c:pt idx="0">
                  <c:v>Feeling overly tired</c:v>
                </c:pt>
                <c:pt idx="1">
                  <c:v>Sexual concerns (e.g., intimacy issues, loss of desire, painful intercourse, vaginal dryness, erectile dysfunction, etc.)</c:v>
                </c:pt>
                <c:pt idx="2">
                  <c:v>Depression, anxiety, and/or other mental health issues</c:v>
                </c:pt>
                <c:pt idx="3">
                  <c:v>Neuropathy (e.g., weakness, numbness, and pain from nerve damage, usually in the hands and feet)</c:v>
                </c:pt>
                <c:pt idx="4">
                  <c:v>Muscle/joint pain</c:v>
                </c:pt>
                <c:pt idx="5">
                  <c:v>Insomnia/sleeplessness</c:v>
                </c:pt>
                <c:pt idx="6">
                  <c:v>Uncertainty around status of your cancer</c:v>
                </c:pt>
                <c:pt idx="7">
                  <c:v>High blood pressure</c:v>
                </c:pt>
                <c:pt idx="8">
                  <c:v>Memory loss, cognitive issues</c:v>
                </c:pt>
                <c:pt idx="9">
                  <c:v>Endocrine issues</c:v>
                </c:pt>
                <c:pt idx="10">
                  <c:v>Nausea/vomiting or diarrhea</c:v>
                </c:pt>
                <c:pt idx="11">
                  <c:v>Loss of appetite and/or taste</c:v>
                </c:pt>
                <c:pt idx="12">
                  <c:v>Skin irritation/rash, blisters, sunburns, or other dermatological problems</c:v>
                </c:pt>
                <c:pt idx="13">
                  <c:v>Weight loss</c:v>
                </c:pt>
                <c:pt idx="14">
                  <c:v>Lymphedema </c:v>
                </c:pt>
                <c:pt idx="15">
                  <c:v>None of the above</c:v>
                </c:pt>
              </c:strCache>
            </c:strRef>
          </c:cat>
          <c:val>
            <c:numRef>
              <c:f>Sheet1!$B$2:$B$17</c:f>
              <c:numCache>
                <c:formatCode>0%</c:formatCode>
                <c:ptCount val="16"/>
                <c:pt idx="0">
                  <c:v>0.2</c:v>
                </c:pt>
                <c:pt idx="1">
                  <c:v>0.16</c:v>
                </c:pt>
                <c:pt idx="2">
                  <c:v>0.15</c:v>
                </c:pt>
                <c:pt idx="3">
                  <c:v>0.17</c:v>
                </c:pt>
                <c:pt idx="4">
                  <c:v>0.17</c:v>
                </c:pt>
                <c:pt idx="5">
                  <c:v>0.13</c:v>
                </c:pt>
                <c:pt idx="6">
                  <c:v>0.09</c:v>
                </c:pt>
                <c:pt idx="7">
                  <c:v>0.1</c:v>
                </c:pt>
                <c:pt idx="8">
                  <c:v>0.08</c:v>
                </c:pt>
                <c:pt idx="9">
                  <c:v>7.0000000000000007E-2</c:v>
                </c:pt>
                <c:pt idx="10">
                  <c:v>7.0000000000000007E-2</c:v>
                </c:pt>
                <c:pt idx="11">
                  <c:v>0.06</c:v>
                </c:pt>
                <c:pt idx="12">
                  <c:v>0.05</c:v>
                </c:pt>
                <c:pt idx="13">
                  <c:v>0.04</c:v>
                </c:pt>
                <c:pt idx="14">
                  <c:v>0.06</c:v>
                </c:pt>
                <c:pt idx="15">
                  <c:v>0.31</c:v>
                </c:pt>
              </c:numCache>
            </c:numRef>
          </c:val>
          <c:extLst>
            <c:ext xmlns:c16="http://schemas.microsoft.com/office/drawing/2014/chart" uri="{C3380CC4-5D6E-409C-BE32-E72D297353CC}">
              <c16:uniqueId val="{0000000F-B56F-2C41-A39E-2BDC404A5125}"/>
            </c:ext>
          </c:extLst>
        </c:ser>
        <c:ser>
          <c:idx val="1"/>
          <c:order val="1"/>
          <c:tx>
            <c:strRef>
              <c:f>Sheet1!$C$1</c:f>
              <c:strCache>
                <c:ptCount val="1"/>
                <c:pt idx="0">
                  <c:v>Negative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Feeling overly tired</c:v>
                </c:pt>
                <c:pt idx="1">
                  <c:v>Sexual concerns (e.g., intimacy issues, loss of desire, painful intercourse, vaginal dryness, erectile dysfunction, etc.)</c:v>
                </c:pt>
                <c:pt idx="2">
                  <c:v>Depression, anxiety, and/or other mental health issues</c:v>
                </c:pt>
                <c:pt idx="3">
                  <c:v>Neuropathy (e.g., weakness, numbness, and pain from nerve damage, usually in the hands and feet)</c:v>
                </c:pt>
                <c:pt idx="4">
                  <c:v>Muscle/joint pain</c:v>
                </c:pt>
                <c:pt idx="5">
                  <c:v>Insomnia/sleeplessness</c:v>
                </c:pt>
                <c:pt idx="6">
                  <c:v>Uncertainty around status of your cancer</c:v>
                </c:pt>
                <c:pt idx="7">
                  <c:v>High blood pressure</c:v>
                </c:pt>
                <c:pt idx="8">
                  <c:v>Memory loss, cognitive issues</c:v>
                </c:pt>
                <c:pt idx="9">
                  <c:v>Endocrine issues</c:v>
                </c:pt>
                <c:pt idx="10">
                  <c:v>Nausea/vomiting or diarrhea</c:v>
                </c:pt>
                <c:pt idx="11">
                  <c:v>Loss of appetite and/or taste</c:v>
                </c:pt>
                <c:pt idx="12">
                  <c:v>Skin irritation/rash, blisters, sunburns, or other dermatological problems</c:v>
                </c:pt>
                <c:pt idx="13">
                  <c:v>Weight loss</c:v>
                </c:pt>
                <c:pt idx="14">
                  <c:v>Lymphedema </c:v>
                </c:pt>
                <c:pt idx="15">
                  <c:v>None of the above</c:v>
                </c:pt>
              </c:strCache>
            </c:strRef>
          </c:cat>
          <c:val>
            <c:numRef>
              <c:f>Sheet1!$C$2:$C$17</c:f>
            </c:numRef>
          </c:val>
          <c:extLst>
            <c:ext xmlns:c16="http://schemas.microsoft.com/office/drawing/2014/chart" uri="{C3380CC4-5D6E-409C-BE32-E72D297353CC}">
              <c16:uniqueId val="{00000010-B56F-2C41-A39E-2BDC404A5125}"/>
            </c:ext>
          </c:extLst>
        </c:ser>
        <c:dLbls>
          <c:showLegendKey val="0"/>
          <c:showVal val="0"/>
          <c:showCatName val="0"/>
          <c:showSerName val="0"/>
          <c:showPercent val="0"/>
          <c:showBubbleSize val="0"/>
        </c:dLbls>
        <c:gapWidth val="182"/>
        <c:axId val="664923192"/>
        <c:axId val="664925816"/>
      </c:barChart>
      <c:catAx>
        <c:axId val="664923192"/>
        <c:scaling>
          <c:orientation val="maxMin"/>
        </c:scaling>
        <c:delete val="1"/>
        <c:axPos val="l"/>
        <c:numFmt formatCode="General" sourceLinked="1"/>
        <c:majorTickMark val="none"/>
        <c:minorTickMark val="none"/>
        <c:tickLblPos val="nextTo"/>
        <c:crossAx val="664925816"/>
        <c:crosses val="autoZero"/>
        <c:auto val="1"/>
        <c:lblAlgn val="ctr"/>
        <c:lblOffset val="100"/>
        <c:noMultiLvlLbl val="0"/>
      </c:catAx>
      <c:valAx>
        <c:axId val="664925816"/>
        <c:scaling>
          <c:orientation val="minMax"/>
        </c:scaling>
        <c:delete val="1"/>
        <c:axPos val="t"/>
        <c:numFmt formatCode="0%" sourceLinked="1"/>
        <c:majorTickMark val="none"/>
        <c:minorTickMark val="none"/>
        <c:tickLblPos val="nextTo"/>
        <c:crossAx val="664923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1997704248697864E-2"/>
          <c:y val="2.9698803062980901E-2"/>
          <c:w val="0.9733685059199334"/>
          <c:h val="0.97030119693701911"/>
        </c:manualLayout>
      </c:layout>
      <c:barChart>
        <c:barDir val="bar"/>
        <c:grouping val="clustered"/>
        <c:varyColors val="0"/>
        <c:ser>
          <c:idx val="0"/>
          <c:order val="0"/>
          <c:tx>
            <c:strRef>
              <c:f>Sheet1!$B$1</c:f>
              <c:strCache>
                <c:ptCount val="1"/>
                <c:pt idx="0">
                  <c:v>National Sample</c:v>
                </c:pt>
              </c:strCache>
            </c:strRef>
          </c:tx>
          <c:spPr>
            <a:solidFill>
              <a:schemeClr val="accent1">
                <a:lumMod val="20000"/>
                <a:lumOff val="80000"/>
              </a:schemeClr>
            </a:solidFill>
            <a:ln>
              <a:noFill/>
            </a:ln>
            <a:effectLst/>
          </c:spPr>
          <c:invertIfNegative val="0"/>
          <c:cat>
            <c:strRef>
              <c:f>Sheet1!$A$2:$A$17</c:f>
              <c:strCache>
                <c:ptCount val="16"/>
                <c:pt idx="0">
                  <c:v>Feeling overly tired</c:v>
                </c:pt>
                <c:pt idx="1">
                  <c:v>Sexual concerns (e.g., intimacy issues, loss of desire, painful intercourse, vaginal dryness, erectile dysfunction, etc.)</c:v>
                </c:pt>
                <c:pt idx="2">
                  <c:v>Depression, anxiety, and/or other mental health issues</c:v>
                </c:pt>
                <c:pt idx="3">
                  <c:v>Neuropathy (e.g., weakness, numbness, and pain from nerve damage, usually in the hands and feet)</c:v>
                </c:pt>
                <c:pt idx="4">
                  <c:v>Muscle/joint pain</c:v>
                </c:pt>
                <c:pt idx="5">
                  <c:v>Insomnia/sleeplessness</c:v>
                </c:pt>
                <c:pt idx="6">
                  <c:v>Uncertainty around status of your cancer</c:v>
                </c:pt>
                <c:pt idx="7">
                  <c:v>High blood pressure</c:v>
                </c:pt>
                <c:pt idx="8">
                  <c:v>Memory loss, cognitive issues</c:v>
                </c:pt>
                <c:pt idx="9">
                  <c:v>Endocrine issues</c:v>
                </c:pt>
                <c:pt idx="10">
                  <c:v>Nausea/vomiting or diarrhea</c:v>
                </c:pt>
                <c:pt idx="11">
                  <c:v>Loss of appetite and/or taste</c:v>
                </c:pt>
                <c:pt idx="12">
                  <c:v>Skin irritation/rash, blisters, sunburns, or other dermatological problems</c:v>
                </c:pt>
                <c:pt idx="13">
                  <c:v>Weight loss</c:v>
                </c:pt>
                <c:pt idx="14">
                  <c:v>Lymphedema </c:v>
                </c:pt>
                <c:pt idx="15">
                  <c:v>None of the above</c:v>
                </c:pt>
              </c:strCache>
            </c:strRef>
          </c:cat>
          <c:val>
            <c:numRef>
              <c:f>Sheet1!$B$2:$B$17</c:f>
              <c:numCache>
                <c:formatCode>0%</c:formatCode>
                <c:ptCount val="16"/>
                <c:pt idx="0">
                  <c:v>0.13</c:v>
                </c:pt>
                <c:pt idx="1">
                  <c:v>0.18</c:v>
                </c:pt>
                <c:pt idx="2">
                  <c:v>0.19</c:v>
                </c:pt>
                <c:pt idx="3">
                  <c:v>0.14000000000000001</c:v>
                </c:pt>
                <c:pt idx="4">
                  <c:v>0.12</c:v>
                </c:pt>
                <c:pt idx="5">
                  <c:v>0.12</c:v>
                </c:pt>
                <c:pt idx="6">
                  <c:v>0.08</c:v>
                </c:pt>
                <c:pt idx="7">
                  <c:v>0.09</c:v>
                </c:pt>
                <c:pt idx="8">
                  <c:v>0.08</c:v>
                </c:pt>
                <c:pt idx="9">
                  <c:v>7.0000000000000007E-2</c:v>
                </c:pt>
                <c:pt idx="10">
                  <c:v>0.03</c:v>
                </c:pt>
                <c:pt idx="11">
                  <c:v>0.03</c:v>
                </c:pt>
                <c:pt idx="12">
                  <c:v>0.04</c:v>
                </c:pt>
                <c:pt idx="13">
                  <c:v>0.03</c:v>
                </c:pt>
                <c:pt idx="14">
                  <c:v>0.04</c:v>
                </c:pt>
                <c:pt idx="15">
                  <c:v>0.42</c:v>
                </c:pt>
              </c:numCache>
            </c:numRef>
          </c:val>
          <c:extLst>
            <c:ext xmlns:c16="http://schemas.microsoft.com/office/drawing/2014/chart" uri="{C3380CC4-5D6E-409C-BE32-E72D297353CC}">
              <c16:uniqueId val="{00000000-0526-B340-A352-5AEBD06D3922}"/>
            </c:ext>
          </c:extLst>
        </c:ser>
        <c:ser>
          <c:idx val="1"/>
          <c:order val="1"/>
          <c:tx>
            <c:strRef>
              <c:f>Sheet1!$C$1</c:f>
              <c:strCache>
                <c:ptCount val="1"/>
                <c:pt idx="0">
                  <c:v>Negative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Sheet1!$A$2:$A$17</c:f>
              <c:strCache>
                <c:ptCount val="16"/>
                <c:pt idx="0">
                  <c:v>Feeling overly tired</c:v>
                </c:pt>
                <c:pt idx="1">
                  <c:v>Sexual concerns (e.g., intimacy issues, loss of desire, painful intercourse, vaginal dryness, erectile dysfunction, etc.)</c:v>
                </c:pt>
                <c:pt idx="2">
                  <c:v>Depression, anxiety, and/or other mental health issues</c:v>
                </c:pt>
                <c:pt idx="3">
                  <c:v>Neuropathy (e.g., weakness, numbness, and pain from nerve damage, usually in the hands and feet)</c:v>
                </c:pt>
                <c:pt idx="4">
                  <c:v>Muscle/joint pain</c:v>
                </c:pt>
                <c:pt idx="5">
                  <c:v>Insomnia/sleeplessness</c:v>
                </c:pt>
                <c:pt idx="6">
                  <c:v>Uncertainty around status of your cancer</c:v>
                </c:pt>
                <c:pt idx="7">
                  <c:v>High blood pressure</c:v>
                </c:pt>
                <c:pt idx="8">
                  <c:v>Memory loss, cognitive issues</c:v>
                </c:pt>
                <c:pt idx="9">
                  <c:v>Endocrine issues</c:v>
                </c:pt>
                <c:pt idx="10">
                  <c:v>Nausea/vomiting or diarrhea</c:v>
                </c:pt>
                <c:pt idx="11">
                  <c:v>Loss of appetite and/or taste</c:v>
                </c:pt>
                <c:pt idx="12">
                  <c:v>Skin irritation/rash, blisters, sunburns, or other dermatological problems</c:v>
                </c:pt>
                <c:pt idx="13">
                  <c:v>Weight loss</c:v>
                </c:pt>
                <c:pt idx="14">
                  <c:v>Lymphedema </c:v>
                </c:pt>
                <c:pt idx="15">
                  <c:v>None of the above</c:v>
                </c:pt>
              </c:strCache>
            </c:strRef>
          </c:cat>
          <c:val>
            <c:numRef>
              <c:f>Sheet1!$C$2:$C$17</c:f>
            </c:numRef>
          </c:val>
          <c:extLst>
            <c:ext xmlns:c16="http://schemas.microsoft.com/office/drawing/2014/chart" uri="{C3380CC4-5D6E-409C-BE32-E72D297353CC}">
              <c16:uniqueId val="{00000001-0526-B340-A352-5AEBD06D3922}"/>
            </c:ext>
          </c:extLst>
        </c:ser>
        <c:dLbls>
          <c:showLegendKey val="0"/>
          <c:showVal val="0"/>
          <c:showCatName val="0"/>
          <c:showSerName val="0"/>
          <c:showPercent val="0"/>
          <c:showBubbleSize val="0"/>
        </c:dLbls>
        <c:gapWidth val="182"/>
        <c:axId val="664923192"/>
        <c:axId val="664925816"/>
      </c:barChart>
      <c:catAx>
        <c:axId val="664923192"/>
        <c:scaling>
          <c:orientation val="maxMin"/>
        </c:scaling>
        <c:delete val="1"/>
        <c:axPos val="l"/>
        <c:numFmt formatCode="General" sourceLinked="1"/>
        <c:majorTickMark val="none"/>
        <c:minorTickMark val="none"/>
        <c:tickLblPos val="nextTo"/>
        <c:crossAx val="664925816"/>
        <c:crosses val="autoZero"/>
        <c:auto val="1"/>
        <c:lblAlgn val="ctr"/>
        <c:lblOffset val="100"/>
        <c:noMultiLvlLbl val="0"/>
      </c:catAx>
      <c:valAx>
        <c:axId val="664925816"/>
        <c:scaling>
          <c:orientation val="minMax"/>
        </c:scaling>
        <c:delete val="1"/>
        <c:axPos val="t"/>
        <c:numFmt formatCode="0%" sourceLinked="1"/>
        <c:majorTickMark val="none"/>
        <c:minorTickMark val="none"/>
        <c:tickLblPos val="nextTo"/>
        <c:crossAx val="664923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1">
                <a:lumMod val="20000"/>
                <a:lumOff val="80000"/>
              </a:schemeClr>
            </a:solidFill>
            <a:ln w="28575">
              <a:solidFill>
                <a:schemeClr val="accent1">
                  <a:lumMod val="20000"/>
                  <a:lumOff val="80000"/>
                </a:schemeClr>
              </a:solidFill>
            </a:ln>
            <a:effectLst/>
          </c:spPr>
          <c:invertIfNegative val="0"/>
          <c:dLbls>
            <c:dLbl>
              <c:idx val="5"/>
              <c:numFmt formatCode="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B977-A640-9528-144D17386F9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A doctor’s office</c:v>
                </c:pt>
                <c:pt idx="1">
                  <c:v>From a phone call</c:v>
                </c:pt>
                <c:pt idx="2">
                  <c:v>A Cancer Center</c:v>
                </c:pt>
                <c:pt idx="3">
                  <c:v>The emergency room </c:v>
                </c:pt>
                <c:pt idx="4">
                  <c:v>From the patient portal</c:v>
                </c:pt>
                <c:pt idx="5">
                  <c:v>From an email</c:v>
                </c:pt>
                <c:pt idx="6">
                  <c:v>Other</c:v>
                </c:pt>
              </c:strCache>
            </c:strRef>
          </c:cat>
          <c:val>
            <c:numRef>
              <c:f>Sheet1!$B$2:$B$8</c:f>
              <c:numCache>
                <c:formatCode>0%</c:formatCode>
                <c:ptCount val="7"/>
                <c:pt idx="0">
                  <c:v>0.59311400000000003</c:v>
                </c:pt>
                <c:pt idx="1">
                  <c:v>0.17234100000000002</c:v>
                </c:pt>
                <c:pt idx="2">
                  <c:v>0.13051199999999999</c:v>
                </c:pt>
                <c:pt idx="3">
                  <c:v>4.1100999999999999E-2</c:v>
                </c:pt>
                <c:pt idx="4">
                  <c:v>1.1164E-2</c:v>
                </c:pt>
                <c:pt idx="5">
                  <c:v>2.647E-3</c:v>
                </c:pt>
                <c:pt idx="6">
                  <c:v>4.5400000000000003E-2</c:v>
                </c:pt>
              </c:numCache>
            </c:numRef>
          </c:val>
          <c:extLst>
            <c:ext xmlns:c16="http://schemas.microsoft.com/office/drawing/2014/chart" uri="{C3380CC4-5D6E-409C-BE32-E72D297353CC}">
              <c16:uniqueId val="{00000001-B977-A640-9528-144D17386F98}"/>
            </c:ext>
          </c:extLst>
        </c:ser>
        <c:dLbls>
          <c:showLegendKey val="0"/>
          <c:showVal val="0"/>
          <c:showCatName val="0"/>
          <c:showSerName val="0"/>
          <c:showPercent val="0"/>
          <c:showBubbleSize val="0"/>
        </c:dLbls>
        <c:gapWidth val="76"/>
        <c:axId val="1103590488"/>
        <c:axId val="1103586880"/>
      </c:barChart>
      <c:catAx>
        <c:axId val="110359048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03586880"/>
        <c:crosses val="autoZero"/>
        <c:auto val="1"/>
        <c:lblAlgn val="ctr"/>
        <c:lblOffset val="100"/>
        <c:noMultiLvlLbl val="0"/>
      </c:catAx>
      <c:valAx>
        <c:axId val="1103586880"/>
        <c:scaling>
          <c:orientation val="minMax"/>
        </c:scaling>
        <c:delete val="1"/>
        <c:axPos val="t"/>
        <c:numFmt formatCode="0%" sourceLinked="1"/>
        <c:majorTickMark val="none"/>
        <c:minorTickMark val="none"/>
        <c:tickLblPos val="nextTo"/>
        <c:crossAx val="1103590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9504393946337527"/>
          <c:y val="3.1562860928205677E-2"/>
          <c:w val="0.39690328638606592"/>
          <c:h val="0.9368742781435887"/>
        </c:manualLayout>
      </c:layout>
      <c:barChart>
        <c:barDir val="bar"/>
        <c:grouping val="clustered"/>
        <c:varyColors val="0"/>
        <c:ser>
          <c:idx val="0"/>
          <c:order val="0"/>
          <c:tx>
            <c:strRef>
              <c:f>Sheet1!$B$1</c:f>
              <c:strCache>
                <c:ptCount val="1"/>
                <c:pt idx="0">
                  <c:v>Series 1</c:v>
                </c:pt>
              </c:strCache>
            </c:strRef>
          </c:tx>
          <c:spPr>
            <a:solidFill>
              <a:schemeClr val="accent1">
                <a:lumMod val="20000"/>
                <a:lumOff val="80000"/>
              </a:schemeClr>
            </a:solidFill>
            <a:ln w="28575">
              <a:solidFill>
                <a:schemeClr val="accent1">
                  <a:lumMod val="20000"/>
                  <a:lumOff val="80000"/>
                </a:schemeClr>
              </a:solidFill>
            </a:ln>
            <a:effectLst/>
          </c:spPr>
          <c:invertIfNegative val="0"/>
          <c:dLbls>
            <c:dLbl>
              <c:idx val="5"/>
              <c:numFmt formatCode="#,##0.0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1286-0740-B068-C658B50A1E2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Surgery </c:v>
                </c:pt>
                <c:pt idx="1">
                  <c:v>Chemotherapy </c:v>
                </c:pt>
                <c:pt idx="2">
                  <c:v>Bone marrow transplant </c:v>
                </c:pt>
                <c:pt idx="3">
                  <c:v>Immunotherapy/immuno-oncology </c:v>
                </c:pt>
                <c:pt idx="4">
                  <c:v>Genetic counseling </c:v>
                </c:pt>
                <c:pt idx="5">
                  <c:v>Biomarker testing </c:v>
                </c:pt>
                <c:pt idx="6">
                  <c:v>Palliative/supportive care </c:v>
                </c:pt>
                <c:pt idx="7">
                  <c:v>Radiation therapy </c:v>
                </c:pt>
                <c:pt idx="8">
                  <c:v>Targeted drug therapy </c:v>
                </c:pt>
              </c:strCache>
            </c:strRef>
          </c:cat>
          <c:val>
            <c:numRef>
              <c:f>Sheet1!$B$2:$B$10</c:f>
              <c:numCache>
                <c:formatCode>0.00</c:formatCode>
                <c:ptCount val="9"/>
                <c:pt idx="0">
                  <c:v>2.1758100000000002</c:v>
                </c:pt>
                <c:pt idx="1">
                  <c:v>2.1362785</c:v>
                </c:pt>
                <c:pt idx="2">
                  <c:v>1.7221379999999997</c:v>
                </c:pt>
                <c:pt idx="3">
                  <c:v>1.4966264999999999</c:v>
                </c:pt>
                <c:pt idx="4">
                  <c:v>1.207247</c:v>
                </c:pt>
                <c:pt idx="5">
                  <c:v>1.1906625000000002</c:v>
                </c:pt>
                <c:pt idx="6">
                  <c:v>1.149724</c:v>
                </c:pt>
                <c:pt idx="7">
                  <c:v>1.0131075</c:v>
                </c:pt>
                <c:pt idx="8">
                  <c:v>0.93957249999999992</c:v>
                </c:pt>
              </c:numCache>
            </c:numRef>
          </c:val>
          <c:extLst>
            <c:ext xmlns:c16="http://schemas.microsoft.com/office/drawing/2014/chart" uri="{C3380CC4-5D6E-409C-BE32-E72D297353CC}">
              <c16:uniqueId val="{00000001-1286-0740-B068-C658B50A1E2B}"/>
            </c:ext>
          </c:extLst>
        </c:ser>
        <c:dLbls>
          <c:showLegendKey val="0"/>
          <c:showVal val="0"/>
          <c:showCatName val="0"/>
          <c:showSerName val="0"/>
          <c:showPercent val="0"/>
          <c:showBubbleSize val="0"/>
        </c:dLbls>
        <c:gapWidth val="76"/>
        <c:axId val="1103590488"/>
        <c:axId val="1103586880"/>
      </c:barChart>
      <c:catAx>
        <c:axId val="110359048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103586880"/>
        <c:crosses val="autoZero"/>
        <c:auto val="1"/>
        <c:lblAlgn val="ctr"/>
        <c:lblOffset val="100"/>
        <c:noMultiLvlLbl val="0"/>
      </c:catAx>
      <c:valAx>
        <c:axId val="1103586880"/>
        <c:scaling>
          <c:orientation val="minMax"/>
        </c:scaling>
        <c:delete val="1"/>
        <c:axPos val="t"/>
        <c:numFmt formatCode="0.00" sourceLinked="1"/>
        <c:majorTickMark val="out"/>
        <c:minorTickMark val="none"/>
        <c:tickLblPos val="nextTo"/>
        <c:crossAx val="1103590488"/>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1AAFA2"/>
              </a:solidFill>
              <a:ln w="38100">
                <a:solidFill>
                  <a:srgbClr val="1AAFA2"/>
                </a:solidFill>
              </a:ln>
              <a:effectLst/>
            </c:spPr>
            <c:extLst>
              <c:ext xmlns:c16="http://schemas.microsoft.com/office/drawing/2014/chart" uri="{C3380CC4-5D6E-409C-BE32-E72D297353CC}">
                <c16:uniqueId val="{00000001-BA06-8147-9FAA-D2962840767B}"/>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BA06-8147-9FAA-D2962840767B}"/>
              </c:ext>
            </c:extLst>
          </c:dPt>
          <c:cat>
            <c:strRef>
              <c:f>Sheet1!$A$2:$A$3</c:f>
              <c:strCache>
                <c:ptCount val="2"/>
                <c:pt idx="0">
                  <c:v>1st Qtr</c:v>
                </c:pt>
                <c:pt idx="1">
                  <c:v>2nd Qtr</c:v>
                </c:pt>
              </c:strCache>
            </c:strRef>
          </c:cat>
          <c:val>
            <c:numRef>
              <c:f>Sheet1!$B$2:$B$3</c:f>
              <c:numCache>
                <c:formatCode>General</c:formatCode>
                <c:ptCount val="2"/>
                <c:pt idx="0">
                  <c:v>34</c:v>
                </c:pt>
                <c:pt idx="1">
                  <c:v>66</c:v>
                </c:pt>
              </c:numCache>
            </c:numRef>
          </c:val>
          <c:extLst>
            <c:ext xmlns:c16="http://schemas.microsoft.com/office/drawing/2014/chart" uri="{C3380CC4-5D6E-409C-BE32-E72D297353CC}">
              <c16:uniqueId val="{00000004-BA06-8147-9FAA-D2962840767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29B9EB"/>
              </a:solidFill>
              <a:ln w="38100">
                <a:solidFill>
                  <a:srgbClr val="29B9EB"/>
                </a:solidFill>
              </a:ln>
              <a:effectLst/>
            </c:spPr>
            <c:extLst>
              <c:ext xmlns:c16="http://schemas.microsoft.com/office/drawing/2014/chart" uri="{C3380CC4-5D6E-409C-BE32-E72D297353CC}">
                <c16:uniqueId val="{00000001-813E-764B-A7FE-115D6B7338D1}"/>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813E-764B-A7FE-115D6B7338D1}"/>
              </c:ext>
            </c:extLst>
          </c:dPt>
          <c:cat>
            <c:strRef>
              <c:f>Sheet1!$A$2:$A$3</c:f>
              <c:strCache>
                <c:ptCount val="1"/>
                <c:pt idx="0">
                  <c:v>1st Qtr</c:v>
                </c:pt>
              </c:strCache>
            </c:strRef>
          </c:cat>
          <c:val>
            <c:numRef>
              <c:f>Sheet1!$B$2:$B$3</c:f>
              <c:numCache>
                <c:formatCode>General</c:formatCode>
                <c:ptCount val="2"/>
                <c:pt idx="0">
                  <c:v>65</c:v>
                </c:pt>
                <c:pt idx="1">
                  <c:v>35</c:v>
                </c:pt>
              </c:numCache>
            </c:numRef>
          </c:val>
          <c:extLst>
            <c:ext xmlns:c16="http://schemas.microsoft.com/office/drawing/2014/chart" uri="{C3380CC4-5D6E-409C-BE32-E72D297353CC}">
              <c16:uniqueId val="{00000004-813E-764B-A7FE-115D6B7338D1}"/>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Column1</c:v>
                </c:pt>
              </c:strCache>
            </c:strRef>
          </c:tx>
          <c:dPt>
            <c:idx val="0"/>
            <c:bubble3D val="0"/>
            <c:spPr>
              <a:solidFill>
                <a:schemeClr val="bg1">
                  <a:lumMod val="65000"/>
                </a:schemeClr>
              </a:solidFill>
              <a:ln w="38100">
                <a:solidFill>
                  <a:schemeClr val="bg1">
                    <a:lumMod val="65000"/>
                  </a:schemeClr>
                </a:solidFill>
              </a:ln>
              <a:effectLst/>
            </c:spPr>
            <c:extLst>
              <c:ext xmlns:c16="http://schemas.microsoft.com/office/drawing/2014/chart" uri="{C3380CC4-5D6E-409C-BE32-E72D297353CC}">
                <c16:uniqueId val="{00000001-FE13-574A-BE57-A232CD60424E}"/>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FE13-574A-BE57-A232CD60424E}"/>
              </c:ext>
            </c:extLst>
          </c:dPt>
          <c:cat>
            <c:strRef>
              <c:f>Sheet1!$A$2:$A$3</c:f>
              <c:strCache>
                <c:ptCount val="1"/>
                <c:pt idx="0">
                  <c:v>not sure</c:v>
                </c:pt>
              </c:strCache>
            </c:strRef>
          </c:cat>
          <c:val>
            <c:numRef>
              <c:f>Sheet1!$B$2:$B$3</c:f>
              <c:numCache>
                <c:formatCode>General</c:formatCode>
                <c:ptCount val="2"/>
                <c:pt idx="0">
                  <c:v>6</c:v>
                </c:pt>
                <c:pt idx="1">
                  <c:v>94</c:v>
                </c:pt>
              </c:numCache>
            </c:numRef>
          </c:val>
          <c:extLst>
            <c:ext xmlns:c16="http://schemas.microsoft.com/office/drawing/2014/chart" uri="{C3380CC4-5D6E-409C-BE32-E72D297353CC}">
              <c16:uniqueId val="{00000004-FE13-574A-BE57-A232CD60424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Excellent</c:v>
                </c:pt>
              </c:strCache>
            </c:strRef>
          </c:tx>
          <c:spPr>
            <a:solidFill>
              <a:schemeClr val="accent6">
                <a:lumMod val="20000"/>
                <a:lumOff val="80000"/>
              </a:schemeClr>
            </a:solidFill>
            <a:ln w="28575">
              <a:noFill/>
            </a:ln>
            <a:effectLst/>
          </c:spPr>
          <c:invertIfNegative val="0"/>
          <c:dLbls>
            <c:dLbl>
              <c:idx val="2"/>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0-C3A1-BE44-8D97-20943EB66C29}"/>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National Sample</c:v>
                </c:pt>
                <c:pt idx="1">
                  <c:v>Women</c:v>
                </c:pt>
                <c:pt idx="2">
                  <c:v>18-39 year olds</c:v>
                </c:pt>
                <c:pt idx="3">
                  <c:v>Black</c:v>
                </c:pt>
                <c:pt idx="4">
                  <c:v>Hispanic</c:v>
                </c:pt>
                <c:pt idx="5">
                  <c:v>Metastatic Patients</c:v>
                </c:pt>
                <c:pt idx="6">
                  <c:v>No College</c:v>
                </c:pt>
              </c:strCache>
            </c:strRef>
          </c:cat>
          <c:val>
            <c:numRef>
              <c:f>Sheet1!$B$2:$B$8</c:f>
              <c:numCache>
                <c:formatCode>0%</c:formatCode>
                <c:ptCount val="7"/>
                <c:pt idx="0">
                  <c:v>0.35</c:v>
                </c:pt>
                <c:pt idx="1">
                  <c:v>0.35</c:v>
                </c:pt>
                <c:pt idx="2">
                  <c:v>0.46</c:v>
                </c:pt>
                <c:pt idx="3">
                  <c:v>0.33</c:v>
                </c:pt>
                <c:pt idx="4">
                  <c:v>0.3</c:v>
                </c:pt>
                <c:pt idx="5">
                  <c:v>0.28999999999999998</c:v>
                </c:pt>
                <c:pt idx="6">
                  <c:v>0.32</c:v>
                </c:pt>
              </c:numCache>
            </c:numRef>
          </c:val>
          <c:extLst>
            <c:ext xmlns:c16="http://schemas.microsoft.com/office/drawing/2014/chart" uri="{C3380CC4-5D6E-409C-BE32-E72D297353CC}">
              <c16:uniqueId val="{00000001-C3A1-BE44-8D97-20943EB66C29}"/>
            </c:ext>
          </c:extLst>
        </c:ser>
        <c:ser>
          <c:idx val="1"/>
          <c:order val="1"/>
          <c:tx>
            <c:strRef>
              <c:f>Sheet1!$C$1</c:f>
              <c:strCache>
                <c:ptCount val="1"/>
                <c:pt idx="0">
                  <c:v>Very good</c:v>
                </c:pt>
              </c:strCache>
            </c:strRef>
          </c:tx>
          <c:spPr>
            <a:solidFill>
              <a:srgbClr val="1AAFA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National Sample</c:v>
                </c:pt>
                <c:pt idx="1">
                  <c:v>Women</c:v>
                </c:pt>
                <c:pt idx="2">
                  <c:v>18-39 year olds</c:v>
                </c:pt>
                <c:pt idx="3">
                  <c:v>Black</c:v>
                </c:pt>
                <c:pt idx="4">
                  <c:v>Hispanic</c:v>
                </c:pt>
                <c:pt idx="5">
                  <c:v>Metastatic Patients</c:v>
                </c:pt>
                <c:pt idx="6">
                  <c:v>No College</c:v>
                </c:pt>
              </c:strCache>
            </c:strRef>
          </c:cat>
          <c:val>
            <c:numRef>
              <c:f>Sheet1!$C$2:$C$8</c:f>
              <c:numCache>
                <c:formatCode>0%</c:formatCode>
                <c:ptCount val="7"/>
                <c:pt idx="0">
                  <c:v>0.4</c:v>
                </c:pt>
                <c:pt idx="1">
                  <c:v>0.39</c:v>
                </c:pt>
                <c:pt idx="2">
                  <c:v>0.33</c:v>
                </c:pt>
                <c:pt idx="3">
                  <c:v>0.38</c:v>
                </c:pt>
                <c:pt idx="4">
                  <c:v>0.45</c:v>
                </c:pt>
                <c:pt idx="5">
                  <c:v>0.44</c:v>
                </c:pt>
                <c:pt idx="6">
                  <c:v>0.38</c:v>
                </c:pt>
              </c:numCache>
            </c:numRef>
          </c:val>
          <c:extLst>
            <c:ext xmlns:c16="http://schemas.microsoft.com/office/drawing/2014/chart" uri="{C3380CC4-5D6E-409C-BE32-E72D297353CC}">
              <c16:uniqueId val="{00000002-C3A1-BE44-8D97-20943EB66C29}"/>
            </c:ext>
          </c:extLst>
        </c:ser>
        <c:ser>
          <c:idx val="2"/>
          <c:order val="2"/>
          <c:tx>
            <c:strRef>
              <c:f>Sheet1!$D$1</c:f>
              <c:strCache>
                <c:ptCount val="1"/>
                <c:pt idx="0">
                  <c:v>Series 3</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National Sample</c:v>
                </c:pt>
                <c:pt idx="1">
                  <c:v>Women</c:v>
                </c:pt>
                <c:pt idx="2">
                  <c:v>18-39 year olds</c:v>
                </c:pt>
                <c:pt idx="3">
                  <c:v>Black</c:v>
                </c:pt>
                <c:pt idx="4">
                  <c:v>Hispanic</c:v>
                </c:pt>
                <c:pt idx="5">
                  <c:v>Metastatic Patients</c:v>
                </c:pt>
                <c:pt idx="6">
                  <c:v>No College</c:v>
                </c:pt>
              </c:strCache>
            </c:strRef>
          </c:cat>
          <c:val>
            <c:numRef>
              <c:f>Sheet1!$D$2:$D$8</c:f>
              <c:numCache>
                <c:formatCode>0%</c:formatCode>
                <c:ptCount val="7"/>
                <c:pt idx="0">
                  <c:v>0.75</c:v>
                </c:pt>
                <c:pt idx="1">
                  <c:v>0.74</c:v>
                </c:pt>
                <c:pt idx="2">
                  <c:v>0.79</c:v>
                </c:pt>
                <c:pt idx="3">
                  <c:v>0.71</c:v>
                </c:pt>
                <c:pt idx="4">
                  <c:v>0.75</c:v>
                </c:pt>
                <c:pt idx="5">
                  <c:v>0.73</c:v>
                </c:pt>
                <c:pt idx="6">
                  <c:v>0.7</c:v>
                </c:pt>
              </c:numCache>
            </c:numRef>
          </c:val>
          <c:extLst>
            <c:ext xmlns:c16="http://schemas.microsoft.com/office/drawing/2014/chart" uri="{C3380CC4-5D6E-409C-BE32-E72D297353CC}">
              <c16:uniqueId val="{00000003-C3A1-BE44-8D97-20943EB66C29}"/>
            </c:ext>
          </c:extLst>
        </c:ser>
        <c:dLbls>
          <c:showLegendKey val="0"/>
          <c:showVal val="0"/>
          <c:showCatName val="0"/>
          <c:showSerName val="0"/>
          <c:showPercent val="0"/>
          <c:showBubbleSize val="0"/>
        </c:dLbls>
        <c:gapWidth val="76"/>
        <c:overlap val="100"/>
        <c:axId val="1103590488"/>
        <c:axId val="1103586880"/>
      </c:barChart>
      <c:catAx>
        <c:axId val="1103590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03586880"/>
        <c:crosses val="autoZero"/>
        <c:auto val="1"/>
        <c:lblAlgn val="ctr"/>
        <c:lblOffset val="100"/>
        <c:noMultiLvlLbl val="0"/>
      </c:catAx>
      <c:valAx>
        <c:axId val="1103586880"/>
        <c:scaling>
          <c:orientation val="minMax"/>
          <c:max val="1"/>
        </c:scaling>
        <c:delete val="1"/>
        <c:axPos val="r"/>
        <c:numFmt formatCode="0%" sourceLinked="1"/>
        <c:majorTickMark val="out"/>
        <c:minorTickMark val="none"/>
        <c:tickLblPos val="nextTo"/>
        <c:crossAx val="1103590488"/>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Column1</c:v>
                </c:pt>
              </c:strCache>
            </c:strRef>
          </c:tx>
          <c:spPr>
            <a:solidFill>
              <a:schemeClr val="accent4"/>
            </a:solidFill>
            <a:ln>
              <a:noFill/>
            </a:ln>
            <a:effectLst/>
          </c:spPr>
          <c:invertIfNegative val="0"/>
          <c:dPt>
            <c:idx val="0"/>
            <c:invertIfNegative val="0"/>
            <c:bubble3D val="0"/>
            <c:spPr>
              <a:solidFill>
                <a:srgbClr val="1AAFA2"/>
              </a:solidFill>
              <a:ln>
                <a:noFill/>
              </a:ln>
              <a:effectLst/>
            </c:spPr>
            <c:extLst>
              <c:ext xmlns:c16="http://schemas.microsoft.com/office/drawing/2014/chart" uri="{C3380CC4-5D6E-409C-BE32-E72D297353CC}">
                <c16:uniqueId val="{00000001-A4E9-264B-9CD2-2F4DEE681B2D}"/>
              </c:ext>
            </c:extLst>
          </c:dPt>
          <c:dPt>
            <c:idx val="1"/>
            <c:invertIfNegative val="0"/>
            <c:bubble3D val="0"/>
            <c:spPr>
              <a:solidFill>
                <a:srgbClr val="29B9EB"/>
              </a:solidFill>
              <a:ln>
                <a:noFill/>
              </a:ln>
              <a:effectLst/>
            </c:spPr>
            <c:extLst>
              <c:ext xmlns:c16="http://schemas.microsoft.com/office/drawing/2014/chart" uri="{C3380CC4-5D6E-409C-BE32-E72D297353CC}">
                <c16:uniqueId val="{00000004-B0EF-3E41-A203-776E4178FC8A}"/>
              </c:ext>
            </c:extLst>
          </c:dPt>
          <c:dPt>
            <c:idx val="2"/>
            <c:invertIfNegative val="0"/>
            <c:bubble3D val="0"/>
            <c:spPr>
              <a:solidFill>
                <a:srgbClr val="EE7E5E"/>
              </a:solidFill>
              <a:ln>
                <a:noFill/>
              </a:ln>
              <a:effectLst/>
            </c:spPr>
            <c:extLst>
              <c:ext xmlns:c16="http://schemas.microsoft.com/office/drawing/2014/chart" uri="{C3380CC4-5D6E-409C-BE32-E72D297353CC}">
                <c16:uniqueId val="{00000003-A4E9-264B-9CD2-2F4DEE681B2D}"/>
              </c:ext>
            </c:extLst>
          </c:dPt>
          <c:dLbls>
            <c:dLbl>
              <c:idx val="0"/>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A4E9-264B-9CD2-2F4DEE681B2D}"/>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Positive experience</c:v>
                </c:pt>
                <c:pt idx="1">
                  <c:v>Mixed experience</c:v>
                </c:pt>
                <c:pt idx="2">
                  <c:v>Negative experience</c:v>
                </c:pt>
              </c:strCache>
            </c:strRef>
          </c:cat>
          <c:val>
            <c:numRef>
              <c:f>Sheet1!$B$2:$B$4</c:f>
              <c:numCache>
                <c:formatCode>General</c:formatCode>
                <c:ptCount val="3"/>
                <c:pt idx="0">
                  <c:v>4.8600000000000003</c:v>
                </c:pt>
                <c:pt idx="1">
                  <c:v>4</c:v>
                </c:pt>
                <c:pt idx="2">
                  <c:v>2.7</c:v>
                </c:pt>
              </c:numCache>
            </c:numRef>
          </c:val>
          <c:extLst>
            <c:ext xmlns:c16="http://schemas.microsoft.com/office/drawing/2014/chart" uri="{C3380CC4-5D6E-409C-BE32-E72D297353CC}">
              <c16:uniqueId val="{00000008-A4E9-264B-9CD2-2F4DEE681B2D}"/>
            </c:ext>
          </c:extLst>
        </c:ser>
        <c:dLbls>
          <c:showLegendKey val="0"/>
          <c:showVal val="0"/>
          <c:showCatName val="0"/>
          <c:showSerName val="0"/>
          <c:showPercent val="0"/>
          <c:showBubbleSize val="0"/>
        </c:dLbls>
        <c:gapWidth val="34"/>
        <c:overlap val="100"/>
        <c:axId val="1408701215"/>
        <c:axId val="1408706623"/>
      </c:barChart>
      <c:catAx>
        <c:axId val="1408701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408706623"/>
        <c:crosses val="autoZero"/>
        <c:auto val="1"/>
        <c:lblAlgn val="ctr"/>
        <c:lblOffset val="100"/>
        <c:noMultiLvlLbl val="0"/>
      </c:catAx>
      <c:valAx>
        <c:axId val="1408706623"/>
        <c:scaling>
          <c:orientation val="minMax"/>
        </c:scaling>
        <c:delete val="1"/>
        <c:axPos val="l"/>
        <c:numFmt formatCode="General" sourceLinked="1"/>
        <c:majorTickMark val="none"/>
        <c:minorTickMark val="none"/>
        <c:tickLblPos val="nextTo"/>
        <c:crossAx val="1408701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91D3D3"/>
            </a:solidFill>
            <a:ln w="28575">
              <a:noFill/>
            </a:ln>
            <a:effectLst/>
          </c:spPr>
          <c:invertIfNegative val="0"/>
          <c:dPt>
            <c:idx val="0"/>
            <c:invertIfNegative val="0"/>
            <c:bubble3D val="0"/>
            <c:spPr>
              <a:solidFill>
                <a:srgbClr val="174781"/>
              </a:solidFill>
              <a:ln w="28575">
                <a:noFill/>
              </a:ln>
              <a:effectLst/>
            </c:spPr>
            <c:extLst>
              <c:ext xmlns:c16="http://schemas.microsoft.com/office/drawing/2014/chart" uri="{C3380CC4-5D6E-409C-BE32-E72D297353CC}">
                <c16:uniqueId val="{00000001-30E3-B14D-8433-570DEC863543}"/>
              </c:ext>
            </c:extLst>
          </c:dPt>
          <c:dPt>
            <c:idx val="1"/>
            <c:invertIfNegative val="0"/>
            <c:bubble3D val="0"/>
            <c:spPr>
              <a:solidFill>
                <a:schemeClr val="accent1">
                  <a:lumMod val="20000"/>
                  <a:lumOff val="80000"/>
                </a:schemeClr>
              </a:solidFill>
              <a:ln w="28575">
                <a:noFill/>
              </a:ln>
              <a:effectLst/>
            </c:spPr>
            <c:extLst>
              <c:ext xmlns:c16="http://schemas.microsoft.com/office/drawing/2014/chart" uri="{C3380CC4-5D6E-409C-BE32-E72D297353CC}">
                <c16:uniqueId val="{0000000B-30E3-B14D-8433-570DEC863543}"/>
              </c:ext>
            </c:extLst>
          </c:dPt>
          <c:dPt>
            <c:idx val="2"/>
            <c:invertIfNegative val="0"/>
            <c:bubble3D val="0"/>
            <c:spPr>
              <a:solidFill>
                <a:schemeClr val="accent1">
                  <a:lumMod val="20000"/>
                  <a:lumOff val="80000"/>
                </a:schemeClr>
              </a:solidFill>
              <a:ln w="28575">
                <a:noFill/>
              </a:ln>
              <a:effectLst/>
            </c:spPr>
            <c:extLst>
              <c:ext xmlns:c16="http://schemas.microsoft.com/office/drawing/2014/chart" uri="{C3380CC4-5D6E-409C-BE32-E72D297353CC}">
                <c16:uniqueId val="{00000004-30E3-B14D-8433-570DEC863543}"/>
              </c:ext>
            </c:extLst>
          </c:dPt>
          <c:dPt>
            <c:idx val="3"/>
            <c:invertIfNegative val="0"/>
            <c:bubble3D val="0"/>
            <c:spPr>
              <a:solidFill>
                <a:schemeClr val="accent1">
                  <a:lumMod val="20000"/>
                  <a:lumOff val="80000"/>
                </a:schemeClr>
              </a:solidFill>
              <a:ln w="28575">
                <a:noFill/>
              </a:ln>
              <a:effectLst/>
            </c:spPr>
            <c:extLst>
              <c:ext xmlns:c16="http://schemas.microsoft.com/office/drawing/2014/chart" uri="{C3380CC4-5D6E-409C-BE32-E72D297353CC}">
                <c16:uniqueId val="{0000000A-30E3-B14D-8433-570DEC863543}"/>
              </c:ext>
            </c:extLst>
          </c:dPt>
          <c:dPt>
            <c:idx val="4"/>
            <c:invertIfNegative val="0"/>
            <c:bubble3D val="0"/>
            <c:spPr>
              <a:solidFill>
                <a:schemeClr val="accent1">
                  <a:lumMod val="20000"/>
                  <a:lumOff val="80000"/>
                </a:schemeClr>
              </a:solidFill>
              <a:ln w="28575">
                <a:noFill/>
              </a:ln>
              <a:effectLst/>
            </c:spPr>
            <c:extLst>
              <c:ext xmlns:c16="http://schemas.microsoft.com/office/drawing/2014/chart" uri="{C3380CC4-5D6E-409C-BE32-E72D297353CC}">
                <c16:uniqueId val="{00000009-30E3-B14D-8433-570DEC863543}"/>
              </c:ext>
            </c:extLst>
          </c:dPt>
          <c:dPt>
            <c:idx val="5"/>
            <c:invertIfNegative val="0"/>
            <c:bubble3D val="0"/>
            <c:spPr>
              <a:solidFill>
                <a:schemeClr val="accent1">
                  <a:lumMod val="20000"/>
                  <a:lumOff val="80000"/>
                </a:schemeClr>
              </a:solidFill>
              <a:ln w="28575">
                <a:noFill/>
              </a:ln>
              <a:effectLst/>
            </c:spPr>
            <c:extLst>
              <c:ext xmlns:c16="http://schemas.microsoft.com/office/drawing/2014/chart" uri="{C3380CC4-5D6E-409C-BE32-E72D297353CC}">
                <c16:uniqueId val="{00000008-30E3-B14D-8433-570DEC863543}"/>
              </c:ext>
            </c:extLst>
          </c:dPt>
          <c:dPt>
            <c:idx val="6"/>
            <c:invertIfNegative val="0"/>
            <c:bubble3D val="0"/>
            <c:spPr>
              <a:solidFill>
                <a:schemeClr val="accent1">
                  <a:lumMod val="20000"/>
                  <a:lumOff val="80000"/>
                </a:schemeClr>
              </a:solidFill>
              <a:ln w="28575">
                <a:noFill/>
              </a:ln>
              <a:effectLst/>
            </c:spPr>
            <c:extLst>
              <c:ext xmlns:c16="http://schemas.microsoft.com/office/drawing/2014/chart" uri="{C3380CC4-5D6E-409C-BE32-E72D297353CC}">
                <c16:uniqueId val="{00000007-30E3-B14D-8433-570DEC863543}"/>
              </c:ext>
            </c:extLst>
          </c:dPt>
          <c:dPt>
            <c:idx val="7"/>
            <c:invertIfNegative val="0"/>
            <c:bubble3D val="0"/>
            <c:spPr>
              <a:solidFill>
                <a:schemeClr val="accent1">
                  <a:lumMod val="20000"/>
                  <a:lumOff val="80000"/>
                </a:schemeClr>
              </a:solidFill>
              <a:ln w="28575">
                <a:noFill/>
              </a:ln>
              <a:effectLst/>
            </c:spPr>
            <c:extLst>
              <c:ext xmlns:c16="http://schemas.microsoft.com/office/drawing/2014/chart" uri="{C3380CC4-5D6E-409C-BE32-E72D297353CC}">
                <c16:uniqueId val="{00000005-30E3-B14D-8433-570DEC863543}"/>
              </c:ext>
            </c:extLst>
          </c:dPt>
          <c:dPt>
            <c:idx val="8"/>
            <c:invertIfNegative val="0"/>
            <c:bubble3D val="0"/>
            <c:spPr>
              <a:solidFill>
                <a:srgbClr val="FFD334"/>
              </a:solidFill>
              <a:ln w="28575">
                <a:noFill/>
              </a:ln>
              <a:effectLst/>
            </c:spPr>
            <c:extLst>
              <c:ext xmlns:c16="http://schemas.microsoft.com/office/drawing/2014/chart" uri="{C3380CC4-5D6E-409C-BE32-E72D297353CC}">
                <c16:uniqueId val="{00000003-30E3-B14D-8433-570DEC863543}"/>
              </c:ext>
            </c:extLst>
          </c:dPt>
          <c:dLbls>
            <c:dLbl>
              <c:idx val="0"/>
              <c:numFmt formatCode="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1-30E3-B14D-8433-570DEC863543}"/>
                </c:ext>
              </c:extLst>
            </c:dLbl>
            <c:dLbl>
              <c:idx val="1"/>
              <c:numFmt formatCode="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B-30E3-B14D-8433-570DEC863543}"/>
                </c:ext>
              </c:extLst>
            </c:dLbl>
            <c:dLbl>
              <c:idx val="2"/>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0067B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4-30E3-B14D-8433-570DEC863543}"/>
                </c:ext>
              </c:extLst>
            </c:dLbl>
            <c:dLbl>
              <c:idx val="3"/>
              <c:numFmt formatCode="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A-30E3-B14D-8433-570DEC863543}"/>
                </c:ext>
              </c:extLst>
            </c:dLbl>
            <c:dLbl>
              <c:idx val="4"/>
              <c:numFmt formatCode="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9-30E3-B14D-8433-570DEC863543}"/>
                </c:ext>
              </c:extLst>
            </c:dLbl>
            <c:dLbl>
              <c:idx val="5"/>
              <c:numFmt formatCode="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8-30E3-B14D-8433-570DEC863543}"/>
                </c:ext>
              </c:extLst>
            </c:dLbl>
            <c:dLbl>
              <c:idx val="6"/>
              <c:numFmt formatCode="0%" sourceLinked="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7-30E3-B14D-8433-570DEC863543}"/>
                </c:ext>
              </c:extLst>
            </c:dLbl>
            <c:dLbl>
              <c:idx val="7"/>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0067B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5-30E3-B14D-8433-570DEC863543}"/>
                </c:ext>
              </c:extLst>
            </c:dLbl>
            <c:dLbl>
              <c:idx val="8"/>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0067B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3-30E3-B14D-8433-570DEC863543}"/>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National Sample</c:v>
                </c:pt>
                <c:pt idx="1">
                  <c:v>Women</c:v>
                </c:pt>
                <c:pt idx="2">
                  <c:v>18-39 year olds</c:v>
                </c:pt>
                <c:pt idx="3">
                  <c:v>Black</c:v>
                </c:pt>
                <c:pt idx="4">
                  <c:v>Hispanic</c:v>
                </c:pt>
                <c:pt idx="5">
                  <c:v>Living with Metastatic</c:v>
                </c:pt>
                <c:pt idx="6">
                  <c:v>No College</c:v>
                </c:pt>
                <c:pt idx="7">
                  <c:v>Negative experience</c:v>
                </c:pt>
                <c:pt idx="8">
                  <c:v>NCCS Connected</c:v>
                </c:pt>
              </c:strCache>
            </c:strRef>
          </c:cat>
          <c:val>
            <c:numRef>
              <c:f>Sheet1!$B$2:$B$10</c:f>
              <c:numCache>
                <c:formatCode>0%</c:formatCode>
                <c:ptCount val="9"/>
                <c:pt idx="0">
                  <c:v>0.13</c:v>
                </c:pt>
                <c:pt idx="1">
                  <c:v>0.15</c:v>
                </c:pt>
                <c:pt idx="2">
                  <c:v>0.34</c:v>
                </c:pt>
                <c:pt idx="3">
                  <c:v>0.13</c:v>
                </c:pt>
                <c:pt idx="4">
                  <c:v>0.12</c:v>
                </c:pt>
                <c:pt idx="5">
                  <c:v>0.13</c:v>
                </c:pt>
                <c:pt idx="6">
                  <c:v>0.14000000000000001</c:v>
                </c:pt>
                <c:pt idx="7" formatCode="General">
                  <c:v>0.2</c:v>
                </c:pt>
                <c:pt idx="8" formatCode="General">
                  <c:v>0.28999999999999998</c:v>
                </c:pt>
              </c:numCache>
            </c:numRef>
          </c:val>
          <c:extLst>
            <c:ext xmlns:c16="http://schemas.microsoft.com/office/drawing/2014/chart" uri="{C3380CC4-5D6E-409C-BE32-E72D297353CC}">
              <c16:uniqueId val="{00000006-30E3-B14D-8433-570DEC863543}"/>
            </c:ext>
          </c:extLst>
        </c:ser>
        <c:dLbls>
          <c:showLegendKey val="0"/>
          <c:showVal val="0"/>
          <c:showCatName val="0"/>
          <c:showSerName val="0"/>
          <c:showPercent val="0"/>
          <c:showBubbleSize val="0"/>
        </c:dLbls>
        <c:gapWidth val="76"/>
        <c:axId val="1103590488"/>
        <c:axId val="1103586880"/>
      </c:barChart>
      <c:catAx>
        <c:axId val="1103590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103586880"/>
        <c:crosses val="autoZero"/>
        <c:auto val="1"/>
        <c:lblAlgn val="ctr"/>
        <c:lblOffset val="100"/>
        <c:noMultiLvlLbl val="0"/>
      </c:catAx>
      <c:valAx>
        <c:axId val="1103586880"/>
        <c:scaling>
          <c:orientation val="minMax"/>
        </c:scaling>
        <c:delete val="1"/>
        <c:axPos val="l"/>
        <c:numFmt formatCode="0%" sourceLinked="1"/>
        <c:majorTickMark val="none"/>
        <c:minorTickMark val="none"/>
        <c:tickLblPos val="nextTo"/>
        <c:crossAx val="1103590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F8B855-BD02-4A4C-AA23-98D06F82A123}" type="datetimeFigureOut">
              <a:rPr lang="en-US" smtClean="0"/>
              <a:t>10/18/2022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8F6A9B-1ECF-E04A-A2F1-F620313461C2}" type="slidenum">
              <a:rPr lang="en-US" smtClean="0"/>
              <a:t>‹#›</a:t>
            </a:fld>
            <a:endParaRPr lang="en-US"/>
          </a:p>
        </p:txBody>
      </p:sp>
    </p:spTree>
    <p:extLst>
      <p:ext uri="{BB962C8B-B14F-4D97-AF65-F5344CB8AC3E}">
        <p14:creationId xmlns:p14="http://schemas.microsoft.com/office/powerpoint/2010/main" val="1371319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a:t>
            </a:fld>
            <a:endParaRPr lang="en-US"/>
          </a:p>
        </p:txBody>
      </p:sp>
    </p:spTree>
    <p:extLst>
      <p:ext uri="{BB962C8B-B14F-4D97-AF65-F5344CB8AC3E}">
        <p14:creationId xmlns:p14="http://schemas.microsoft.com/office/powerpoint/2010/main" val="2959758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Q57: How long did you have symptoms before a health care provider suspected and/or gave you a cancer diagnosis?</a:t>
            </a:r>
          </a:p>
          <a:p>
            <a:r>
              <a:rPr lang="en-US" dirty="0"/>
              <a:t>Majorities of those who had no symptoms found out during a screening at the doctor’s office</a:t>
            </a:r>
          </a:p>
        </p:txBody>
      </p:sp>
      <p:sp>
        <p:nvSpPr>
          <p:cNvPr id="4" name="Slide Number Placeholder 3"/>
          <p:cNvSpPr>
            <a:spLocks noGrp="1"/>
          </p:cNvSpPr>
          <p:nvPr>
            <p:ph type="sldNum" sz="quarter" idx="5"/>
          </p:nvPr>
        </p:nvSpPr>
        <p:spPr/>
        <p:txBody>
          <a:bodyPr/>
          <a:lstStyle/>
          <a:p>
            <a:fld id="{A28F6A9B-1ECF-E04A-A2F1-F620313461C2}" type="slidenum">
              <a:rPr lang="en-US" smtClean="0"/>
              <a:t>15</a:t>
            </a:fld>
            <a:endParaRPr lang="en-US"/>
          </a:p>
        </p:txBody>
      </p:sp>
    </p:spTree>
    <p:extLst>
      <p:ext uri="{BB962C8B-B14F-4D97-AF65-F5344CB8AC3E}">
        <p14:creationId xmlns:p14="http://schemas.microsoft.com/office/powerpoint/2010/main" val="118826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Q58: How many different doctors did you visit regarding your initial symptoms before you received a diagnosis of cancer? Your best estimate is fine.</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16</a:t>
            </a:fld>
            <a:endParaRPr lang="en-US"/>
          </a:p>
        </p:txBody>
      </p:sp>
    </p:spTree>
    <p:extLst>
      <p:ext uri="{BB962C8B-B14F-4D97-AF65-F5344CB8AC3E}">
        <p14:creationId xmlns:p14="http://schemas.microsoft.com/office/powerpoint/2010/main" val="3612700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Q59: Before receiving your cancer diagnosis, were you ever misdiagnosed or given an incorrect diagnosis?</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17</a:t>
            </a:fld>
            <a:endParaRPr lang="en-US"/>
          </a:p>
        </p:txBody>
      </p:sp>
    </p:spTree>
    <p:extLst>
      <p:ext uri="{BB962C8B-B14F-4D97-AF65-F5344CB8AC3E}">
        <p14:creationId xmlns:p14="http://schemas.microsoft.com/office/powerpoint/2010/main" val="309955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Q09b: TOP BOX (DESCRIBES ME PERFECTLY) SUMMARY TABLE: And still thinking about your mindset and experiences as a cancer patient, how well do each of the following statements describe you?</a:t>
            </a: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18</a:t>
            </a:fld>
            <a:endParaRPr lang="en-US"/>
          </a:p>
        </p:txBody>
      </p:sp>
    </p:spTree>
    <p:extLst>
      <p:ext uri="{BB962C8B-B14F-4D97-AF65-F5344CB8AC3E}">
        <p14:creationId xmlns:p14="http://schemas.microsoft.com/office/powerpoint/2010/main" val="2977387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Q52c: What resources, if any, do you use for up-to-date information on cancer (disease, treatment, side effects, etc.)? Please select your top 3.</a:t>
            </a: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19</a:t>
            </a:fld>
            <a:endParaRPr lang="en-US"/>
          </a:p>
        </p:txBody>
      </p:sp>
    </p:spTree>
    <p:extLst>
      <p:ext uri="{BB962C8B-B14F-4D97-AF65-F5344CB8AC3E}">
        <p14:creationId xmlns:p14="http://schemas.microsoft.com/office/powerpoint/2010/main" val="30139097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Q7a: At any point, did you participate in a clinical trial related to your cancer diagnosis?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Q7b: Did your health care team offer/discuss a clinical trial with you?</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20</a:t>
            </a:fld>
            <a:endParaRPr lang="en-US"/>
          </a:p>
        </p:txBody>
      </p:sp>
    </p:spTree>
    <p:extLst>
      <p:ext uri="{BB962C8B-B14F-4D97-AF65-F5344CB8AC3E}">
        <p14:creationId xmlns:p14="http://schemas.microsoft.com/office/powerpoint/2010/main" val="2240359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Q09A: Please think about your mindset and experiences as a cancer patient. Select the statement that describes you best, or if you are somewhere in the middle.</a:t>
            </a:r>
          </a:p>
        </p:txBody>
      </p:sp>
      <p:sp>
        <p:nvSpPr>
          <p:cNvPr id="4" name="Slide Number Placeholder 3"/>
          <p:cNvSpPr>
            <a:spLocks noGrp="1"/>
          </p:cNvSpPr>
          <p:nvPr>
            <p:ph type="sldNum" sz="quarter" idx="5"/>
          </p:nvPr>
        </p:nvSpPr>
        <p:spPr/>
        <p:txBody>
          <a:bodyPr/>
          <a:lstStyle/>
          <a:p>
            <a:fld id="{A28F6A9B-1ECF-E04A-A2F1-F620313461C2}" type="slidenum">
              <a:rPr lang="en-US" smtClean="0"/>
              <a:t>22</a:t>
            </a:fld>
            <a:endParaRPr lang="en-US"/>
          </a:p>
        </p:txBody>
      </p:sp>
    </p:spTree>
    <p:extLst>
      <p:ext uri="{BB962C8B-B14F-4D97-AF65-F5344CB8AC3E}">
        <p14:creationId xmlns:p14="http://schemas.microsoft.com/office/powerpoint/2010/main" val="1628052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Q52bb: Now, thinking about the many different phases of your cancer journey, how satisfied are/were you with your care during each phase?</a:t>
            </a:r>
          </a:p>
          <a:p>
            <a:r>
              <a:rPr lang="en-US" dirty="0"/>
              <a:t>Q11bb: Overall, how much do you/did you trust your health care team to act in your best interests during your cancer treatment and 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Arial" panose="020B0604020202020204" pitchFamily="34" charset="0"/>
              </a:rPr>
              <a:t>11c. Thinking about your cancer treatment and care, how often did you feel like you could talk to your health care providers about any concerns related to your treatment and care?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Arial" panose="020B0604020202020204" pitchFamily="34" charset="0"/>
                <a:cs typeface="Calibri" panose="020F0502020204030204" pitchFamily="34" charset="0"/>
              </a:rPr>
              <a:t>11d. Thinking about your cancer treatment and care, how often did you feel like your health care providers listened to and respected your questions and concerns?</a:t>
            </a:r>
            <a:endParaRPr lang="en-US" sz="1200" dirty="0">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Arial" panose="020B0604020202020204" pitchFamily="34" charset="0"/>
                <a:cs typeface="Calibri" panose="020F0502020204030204" pitchFamily="34" charset="0"/>
              </a:rPr>
              <a:t>11e.  [ON SAME PAGE AS 11D]: What made you feel that way? [Open End, optional]</a:t>
            </a:r>
            <a:endParaRPr lang="en-US" sz="1200" dirty="0">
              <a:effectLst/>
              <a:latin typeface="Arial" panose="020B0604020202020204" pitchFamily="34" charset="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23</a:t>
            </a:fld>
            <a:endParaRPr lang="en-US"/>
          </a:p>
        </p:txBody>
      </p:sp>
    </p:spTree>
    <p:extLst>
      <p:ext uri="{BB962C8B-B14F-4D97-AF65-F5344CB8AC3E}">
        <p14:creationId xmlns:p14="http://schemas.microsoft.com/office/powerpoint/2010/main" val="594853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Q10a: Which of the following health care providers are you seeing/did you see during your cancer treatment? Select all that apply.</a:t>
            </a:r>
          </a:p>
          <a:p>
            <a:r>
              <a:rPr lang="en-US" dirty="0"/>
              <a:t>Q10b: How helpful are/were each of the following health care providers in aiding you during your treatment?</a:t>
            </a:r>
          </a:p>
        </p:txBody>
      </p:sp>
      <p:sp>
        <p:nvSpPr>
          <p:cNvPr id="4" name="Slide Number Placeholder 3"/>
          <p:cNvSpPr>
            <a:spLocks noGrp="1"/>
          </p:cNvSpPr>
          <p:nvPr>
            <p:ph type="sldNum" sz="quarter" idx="5"/>
          </p:nvPr>
        </p:nvSpPr>
        <p:spPr/>
        <p:txBody>
          <a:bodyPr/>
          <a:lstStyle/>
          <a:p>
            <a:fld id="{A28F6A9B-1ECF-E04A-A2F1-F620313461C2}" type="slidenum">
              <a:rPr lang="en-US" smtClean="0"/>
              <a:t>24</a:t>
            </a:fld>
            <a:endParaRPr lang="en-US"/>
          </a:p>
        </p:txBody>
      </p:sp>
    </p:spTree>
    <p:extLst>
      <p:ext uri="{BB962C8B-B14F-4D97-AF65-F5344CB8AC3E}">
        <p14:creationId xmlns:p14="http://schemas.microsoft.com/office/powerpoint/2010/main" val="1351962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Q52bb: Now, thinking about the many different phases of your cancer journey, how satisfied are/were you with your care during each phase?</a:t>
            </a:r>
          </a:p>
          <a:p>
            <a:r>
              <a:rPr lang="en-US" dirty="0"/>
              <a:t>Q11bb: Overall, how much do you/did you trust your health care team to act in your best interests during your cancer treatment and 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Arial" panose="020B0604020202020204" pitchFamily="34" charset="0"/>
              </a:rPr>
              <a:t>11c. Thinking about your cancer treatment and care, how often did you feel like you could talk to your health care providers about any concerns related to your treatment and care?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Arial" panose="020B0604020202020204" pitchFamily="34" charset="0"/>
                <a:cs typeface="Calibri" panose="020F0502020204030204" pitchFamily="34" charset="0"/>
              </a:rPr>
              <a:t>11d. Thinking about your cancer treatment and care, how often did you feel like your health care providers listened to and respected your questions and concerns?</a:t>
            </a:r>
            <a:endParaRPr lang="en-US" sz="1200" dirty="0">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Arial" panose="020B0604020202020204" pitchFamily="34" charset="0"/>
                <a:cs typeface="Calibri" panose="020F0502020204030204" pitchFamily="34" charset="0"/>
              </a:rPr>
              <a:t>11e.  [ON SAME PAGE AS 11D]: What made you feel that way? [Open End, optional]</a:t>
            </a:r>
            <a:endParaRPr lang="en-US" sz="1200" dirty="0">
              <a:effectLst/>
              <a:latin typeface="Arial" panose="020B0604020202020204" pitchFamily="34" charset="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25</a:t>
            </a:fld>
            <a:endParaRPr lang="en-US"/>
          </a:p>
        </p:txBody>
      </p:sp>
    </p:spTree>
    <p:extLst>
      <p:ext uri="{BB962C8B-B14F-4D97-AF65-F5344CB8AC3E}">
        <p14:creationId xmlns:p14="http://schemas.microsoft.com/office/powerpoint/2010/main" val="417189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4</a:t>
            </a:fld>
            <a:endParaRPr lang="en-US"/>
          </a:p>
        </p:txBody>
      </p:sp>
    </p:spTree>
    <p:extLst>
      <p:ext uri="{BB962C8B-B14F-4D97-AF65-F5344CB8AC3E}">
        <p14:creationId xmlns:p14="http://schemas.microsoft.com/office/powerpoint/2010/main" val="2805923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Q09b: TOP BOX (DESCRIBES ME PERFECTLY) SUMMARY TABLE: And still thinking about your mindset and experiences as a cancer patient, how well do each of the following statements describe you?</a:t>
            </a:r>
          </a:p>
        </p:txBody>
      </p:sp>
      <p:sp>
        <p:nvSpPr>
          <p:cNvPr id="4" name="Slide Number Placeholder 3"/>
          <p:cNvSpPr>
            <a:spLocks noGrp="1"/>
          </p:cNvSpPr>
          <p:nvPr>
            <p:ph type="sldNum" sz="quarter" idx="5"/>
          </p:nvPr>
        </p:nvSpPr>
        <p:spPr/>
        <p:txBody>
          <a:bodyPr/>
          <a:lstStyle/>
          <a:p>
            <a:fld id="{A28F6A9B-1ECF-E04A-A2F1-F620313461C2}" type="slidenum">
              <a:rPr lang="en-US" smtClean="0"/>
              <a:t>26</a:t>
            </a:fld>
            <a:endParaRPr lang="en-US"/>
          </a:p>
        </p:txBody>
      </p:sp>
    </p:spTree>
    <p:extLst>
      <p:ext uri="{BB962C8B-B14F-4D97-AF65-F5344CB8AC3E}">
        <p14:creationId xmlns:p14="http://schemas.microsoft.com/office/powerpoint/2010/main" val="305771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Q11: Which of the following, if any, have you experienced during or following your treatment? Select all that apply.</a:t>
            </a: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27</a:t>
            </a:fld>
            <a:endParaRPr lang="en-US"/>
          </a:p>
        </p:txBody>
      </p:sp>
    </p:spTree>
    <p:extLst>
      <p:ext uri="{BB962C8B-B14F-4D97-AF65-F5344CB8AC3E}">
        <p14:creationId xmlns:p14="http://schemas.microsoft.com/office/powerpoint/2010/main" val="1466776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Q11: Which of the following, if any, have you experienced during or following your treatment? Select all that apply.</a:t>
            </a:r>
          </a:p>
          <a:p>
            <a:r>
              <a:rPr lang="en-US" dirty="0"/>
              <a:t>Q12: Which of the following, if any, did you experience after treatment was completed? Select all that apply.</a:t>
            </a:r>
          </a:p>
          <a:p>
            <a:r>
              <a:rPr lang="en-US" dirty="0"/>
              <a:t>Q13: Which of the following, if any, are you still experiencing today? Select all that apply.</a:t>
            </a: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28</a:t>
            </a:fld>
            <a:endParaRPr lang="en-US"/>
          </a:p>
        </p:txBody>
      </p:sp>
    </p:spTree>
    <p:extLst>
      <p:ext uri="{BB962C8B-B14F-4D97-AF65-F5344CB8AC3E}">
        <p14:creationId xmlns:p14="http://schemas.microsoft.com/office/powerpoint/2010/main" val="955785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Q12a: How informed do/did you feel about the potential side effects from your cancer treatment?</a:t>
            </a:r>
          </a:p>
          <a:p>
            <a:r>
              <a:rPr lang="en-US" dirty="0"/>
              <a:t>Q13a: TOP BOX (VERY HELPFUL) SUMMARY TABLE: How helpful is or was your health care team in addressing your side effects?</a:t>
            </a:r>
          </a:p>
        </p:txBody>
      </p:sp>
      <p:sp>
        <p:nvSpPr>
          <p:cNvPr id="4" name="Slide Number Placeholder 3"/>
          <p:cNvSpPr>
            <a:spLocks noGrp="1"/>
          </p:cNvSpPr>
          <p:nvPr>
            <p:ph type="sldNum" sz="quarter" idx="5"/>
          </p:nvPr>
        </p:nvSpPr>
        <p:spPr/>
        <p:txBody>
          <a:bodyPr/>
          <a:lstStyle/>
          <a:p>
            <a:fld id="{A28F6A9B-1ECF-E04A-A2F1-F620313461C2}" type="slidenum">
              <a:rPr lang="en-US" smtClean="0"/>
              <a:t>29</a:t>
            </a:fld>
            <a:endParaRPr lang="en-US"/>
          </a:p>
        </p:txBody>
      </p:sp>
    </p:spTree>
    <p:extLst>
      <p:ext uri="{BB962C8B-B14F-4D97-AF65-F5344CB8AC3E}">
        <p14:creationId xmlns:p14="http://schemas.microsoft.com/office/powerpoint/2010/main" val="2720038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10c. How well do/did your health care providers coordinate your care with one another?</a:t>
            </a:r>
          </a:p>
          <a:p>
            <a:r>
              <a:rPr lang="en-US" dirty="0"/>
              <a:t>Q10D: How often do/did you have to share information from one health care provider with another provider, so they are/were informed about your cancer 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Q10e: How well do/did your health care providers do each of the following?</a:t>
            </a: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30</a:t>
            </a:fld>
            <a:endParaRPr lang="en-US"/>
          </a:p>
        </p:txBody>
      </p:sp>
    </p:spTree>
    <p:extLst>
      <p:ext uri="{BB962C8B-B14F-4D97-AF65-F5344CB8AC3E}">
        <p14:creationId xmlns:p14="http://schemas.microsoft.com/office/powerpoint/2010/main" val="3564203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Q52bb: Now, thinking about the many different phases of your cancer journey, how satisfied are/were you with your care during each phase?</a:t>
            </a:r>
          </a:p>
          <a:p>
            <a:r>
              <a:rPr lang="en-US" dirty="0"/>
              <a:t>Q11bb: Overall, how much do you/did you trust your health care team to act in your best interests during your cancer treatment and care?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Arial" panose="020B0604020202020204" pitchFamily="34" charset="0"/>
              </a:rPr>
              <a:t>11c. Thinking about your cancer treatment and care, how often did you feel like you could talk to your health care providers about any concerns related to your treatment and care?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Arial" panose="020B0604020202020204" pitchFamily="34" charset="0"/>
                <a:cs typeface="Calibri" panose="020F0502020204030204" pitchFamily="34" charset="0"/>
              </a:rPr>
              <a:t>11d. Thinking about your cancer treatment and care, how often did you feel like your health care providers listened to and respected your questions and concerns?</a:t>
            </a:r>
            <a:endParaRPr lang="en-US" sz="1200" dirty="0">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Arial" panose="020B0604020202020204" pitchFamily="34" charset="0"/>
                <a:ea typeface="Arial" panose="020B0604020202020204" pitchFamily="34" charset="0"/>
                <a:cs typeface="Calibri" panose="020F0502020204030204" pitchFamily="34" charset="0"/>
              </a:rPr>
              <a:t>11e.  [ON SAME PAGE AS 11D]: What made you feel that way? [Open End, optional]</a:t>
            </a:r>
            <a:endParaRPr lang="en-US" sz="1200" dirty="0">
              <a:effectLst/>
              <a:latin typeface="Arial" panose="020B0604020202020204" pitchFamily="34" charset="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31</a:t>
            </a:fld>
            <a:endParaRPr lang="en-US"/>
          </a:p>
        </p:txBody>
      </p:sp>
    </p:spTree>
    <p:extLst>
      <p:ext uri="{BB962C8B-B14F-4D97-AF65-F5344CB8AC3E}">
        <p14:creationId xmlns:p14="http://schemas.microsoft.com/office/powerpoint/2010/main" val="19814051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Q09b: TOP BOX (DESCRIBES ME PERFECTLY) SUMMARY TABLE: And still thinking about your mindset and experiences as a cancer patient, how well do each of the following statements describe you?</a:t>
            </a:r>
          </a:p>
        </p:txBody>
      </p:sp>
      <p:sp>
        <p:nvSpPr>
          <p:cNvPr id="4" name="Slide Number Placeholder 3"/>
          <p:cNvSpPr>
            <a:spLocks noGrp="1"/>
          </p:cNvSpPr>
          <p:nvPr>
            <p:ph type="sldNum" sz="quarter" idx="5"/>
          </p:nvPr>
        </p:nvSpPr>
        <p:spPr/>
        <p:txBody>
          <a:bodyPr/>
          <a:lstStyle/>
          <a:p>
            <a:fld id="{A28F6A9B-1ECF-E04A-A2F1-F620313461C2}" type="slidenum">
              <a:rPr lang="en-US" smtClean="0"/>
              <a:t>32</a:t>
            </a:fld>
            <a:endParaRPr lang="en-US"/>
          </a:p>
        </p:txBody>
      </p:sp>
    </p:spTree>
    <p:extLst>
      <p:ext uri="{BB962C8B-B14F-4D97-AF65-F5344CB8AC3E}">
        <p14:creationId xmlns:p14="http://schemas.microsoft.com/office/powerpoint/2010/main" val="4037640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Q52bb: Now, thinking about the many different phases of your cancer journey, how satisfied are/were you with your care during each phase?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Q21b: Which of the following topics have your health care providers discussed with you regularly during your post-treatment care? Select all that apply.</a:t>
            </a: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34</a:t>
            </a:fld>
            <a:endParaRPr lang="en-US"/>
          </a:p>
        </p:txBody>
      </p:sp>
    </p:spTree>
    <p:extLst>
      <p:ext uri="{BB962C8B-B14F-4D97-AF65-F5344CB8AC3E}">
        <p14:creationId xmlns:p14="http://schemas.microsoft.com/office/powerpoint/2010/main" val="1779349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Q52bb: Now, thinking about the many different phases of your cancer journey, how satisfied are/were you with your care during each phase?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Q10e: How well do/did your health care providers do each of the following?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Q21b: Which of the following topics have your health care providers discussed with you regularly during your post-treatment care? Select all that apply.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Q21bb: Which of the following topics would you like to talk about with your health care providers during your post-treatment care? Select all that apply.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highlight>
                  <a:srgbClr val="FFFF00"/>
                </a:highlight>
                <a:latin typeface="Arial" panose="020B0604020202020204" pitchFamily="34" charset="0"/>
                <a:ea typeface="Arial" panose="020B0604020202020204" pitchFamily="34" charset="0"/>
                <a:cs typeface="Calibri" panose="020F0502020204030204" pitchFamily="34" charset="0"/>
              </a:rPr>
              <a:t>21bc. [NEW] What else, if anything, would </a:t>
            </a:r>
            <a:r>
              <a:rPr lang="en-US" sz="1800" dirty="0">
                <a:effectLst/>
                <a:highlight>
                  <a:srgbClr val="FFFF00"/>
                </a:highlight>
                <a:latin typeface="Arial" panose="020B0604020202020204" pitchFamily="34" charset="0"/>
                <a:ea typeface="Calibri" panose="020F0502020204030204" pitchFamily="34" charset="0"/>
                <a:cs typeface="Calibri" panose="020F0502020204030204" pitchFamily="34" charset="0"/>
              </a:rPr>
              <a:t>you like to talk about with your health care providers during your post-treatment care? [OPEN END, NOT REQUIRED]</a:t>
            </a:r>
            <a:endParaRPr lang="en-US" sz="1800" dirty="0">
              <a:effectLst/>
              <a:latin typeface="Arial" panose="020B0604020202020204" pitchFamily="34" charset="0"/>
              <a:ea typeface="Arial" panose="020B0604020202020204"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35</a:t>
            </a:fld>
            <a:endParaRPr lang="en-US"/>
          </a:p>
        </p:txBody>
      </p:sp>
    </p:spTree>
    <p:extLst>
      <p:ext uri="{BB962C8B-B14F-4D97-AF65-F5344CB8AC3E}">
        <p14:creationId xmlns:p14="http://schemas.microsoft.com/office/powerpoint/2010/main" val="3316859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Q52bc: When it comes to monitoring or surveillance checks for your cancer, which of the following best describes your current situation?</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36</a:t>
            </a:fld>
            <a:endParaRPr lang="en-US"/>
          </a:p>
        </p:txBody>
      </p:sp>
    </p:spTree>
    <p:extLst>
      <p:ext uri="{BB962C8B-B14F-4D97-AF65-F5344CB8AC3E}">
        <p14:creationId xmlns:p14="http://schemas.microsoft.com/office/powerpoint/2010/main" val="506170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5</a:t>
            </a:fld>
            <a:endParaRPr lang="en-US"/>
          </a:p>
        </p:txBody>
      </p:sp>
    </p:spTree>
    <p:extLst>
      <p:ext uri="{BB962C8B-B14F-4D97-AF65-F5344CB8AC3E}">
        <p14:creationId xmlns:p14="http://schemas.microsoft.com/office/powerpoint/2010/main" val="2479525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Q23 TOP 2 BOX SUMMARY TABLE (VERY/SOMEWHAT CONCERNED): Below are several issues and concerns that cancer patients and survivors might have. How concerned are you, personally, about each?</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38</a:t>
            </a:fld>
            <a:endParaRPr lang="en-US"/>
          </a:p>
        </p:txBody>
      </p:sp>
    </p:spTree>
    <p:extLst>
      <p:ext uri="{BB962C8B-B14F-4D97-AF65-F5344CB8AC3E}">
        <p14:creationId xmlns:p14="http://schemas.microsoft.com/office/powerpoint/2010/main" val="1109756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Q23 TOP 2 BOX SUMMARY TABLE (VERY/SOMEWHAT CONCERNED): Below are several issues and concerns that cancer patients and survivors might have. How concerned are you, personally, about each?</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39</a:t>
            </a:fld>
            <a:endParaRPr lang="en-US"/>
          </a:p>
        </p:txBody>
      </p:sp>
    </p:spTree>
    <p:extLst>
      <p:ext uri="{BB962C8B-B14F-4D97-AF65-F5344CB8AC3E}">
        <p14:creationId xmlns:p14="http://schemas.microsoft.com/office/powerpoint/2010/main" val="1822102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Q23a: As a result of your cancer, have you…? Select all that apply</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40</a:t>
            </a:fld>
            <a:endParaRPr lang="en-US"/>
          </a:p>
        </p:txBody>
      </p:sp>
    </p:spTree>
    <p:extLst>
      <p:ext uri="{BB962C8B-B14F-4D97-AF65-F5344CB8AC3E}">
        <p14:creationId xmlns:p14="http://schemas.microsoft.com/office/powerpoint/2010/main" val="25578480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Q23b: As a result of your cancer, have any of the following happened to you? Select all that apply.</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41</a:t>
            </a:fld>
            <a:endParaRPr lang="en-US"/>
          </a:p>
        </p:txBody>
      </p:sp>
    </p:spTree>
    <p:extLst>
      <p:ext uri="{BB962C8B-B14F-4D97-AF65-F5344CB8AC3E}">
        <p14:creationId xmlns:p14="http://schemas.microsoft.com/office/powerpoint/2010/main" val="2858241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Q10: Have you ever had to travel more than an hour from your home to visit a health care provider related to receiving your cancer treatment? Please specify how many times you had to travel. Your best estimate is fine.</a:t>
            </a:r>
          </a:p>
          <a:p>
            <a:r>
              <a:rPr lang="en-US" dirty="0"/>
              <a:t>Q10bb: How far did you have to travel for your care?</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42</a:t>
            </a:fld>
            <a:endParaRPr lang="en-US"/>
          </a:p>
        </p:txBody>
      </p:sp>
    </p:spTree>
    <p:extLst>
      <p:ext uri="{BB962C8B-B14F-4D97-AF65-F5344CB8AC3E}">
        <p14:creationId xmlns:p14="http://schemas.microsoft.com/office/powerpoint/2010/main" val="10807159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Q10bd: Thinking about a typical treatment appointment, do/did you attend…? Select all that apply.</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43</a:t>
            </a:fld>
            <a:endParaRPr lang="en-US"/>
          </a:p>
        </p:txBody>
      </p:sp>
    </p:spTree>
    <p:extLst>
      <p:ext uri="{BB962C8B-B14F-4D97-AF65-F5344CB8AC3E}">
        <p14:creationId xmlns:p14="http://schemas.microsoft.com/office/powerpoint/2010/main" val="7684110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Q64: Since your diagnosis, which of the following, if any, have you had or used to help treat cancer and/or its side-effects? Select all the apply.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Q66: How would you rate the effectiveness of each?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45</a:t>
            </a:fld>
            <a:endParaRPr lang="en-US"/>
          </a:p>
        </p:txBody>
      </p:sp>
    </p:spTree>
    <p:extLst>
      <p:ext uri="{BB962C8B-B14F-4D97-AF65-F5344CB8AC3E}">
        <p14:creationId xmlns:p14="http://schemas.microsoft.com/office/powerpoint/2010/main" val="2329156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Q65: Which of the following describe your reasons for using these services/therapies? Select all the apply.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Q67: Why did you choose not to use any of the integrative oncology services/therapies? Select all the apply.</a:t>
            </a: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46</a:t>
            </a:fld>
            <a:endParaRPr lang="en-US"/>
          </a:p>
        </p:txBody>
      </p:sp>
    </p:spTree>
    <p:extLst>
      <p:ext uri="{BB962C8B-B14F-4D97-AF65-F5344CB8AC3E}">
        <p14:creationId xmlns:p14="http://schemas.microsoft.com/office/powerpoint/2010/main" val="3034354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50</a:t>
            </a:fld>
            <a:endParaRPr lang="en-US"/>
          </a:p>
        </p:txBody>
      </p:sp>
    </p:spTree>
    <p:extLst>
      <p:ext uri="{BB962C8B-B14F-4D97-AF65-F5344CB8AC3E}">
        <p14:creationId xmlns:p14="http://schemas.microsoft.com/office/powerpoint/2010/main" val="3077417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571798" fontAlgn="base">
              <a:spcBef>
                <a:spcPct val="0"/>
              </a:spcBef>
              <a:spcAft>
                <a:spcPct val="0"/>
              </a:spcAft>
            </a:pPr>
            <a:r>
              <a:rPr lang="en-US" dirty="0"/>
              <a:t>Q09A: Please think about your mindset and experiences as a cancer patient. Select the statement that describes you best, or if you are somewhere in the middle.</a:t>
            </a:r>
          </a:p>
          <a:p>
            <a:pPr defTabSz="1571798" fontAlgn="base">
              <a:spcBef>
                <a:spcPct val="0"/>
              </a:spcBef>
              <a:spcAft>
                <a:spcPct val="0"/>
              </a:spcAft>
            </a:pPr>
            <a:r>
              <a:rPr lang="en-US" dirty="0"/>
              <a:t>Q10X: Where are you receiving/did you receive your cancer treatment? Select all that apply.</a:t>
            </a:r>
          </a:p>
          <a:p>
            <a:pPr defTabSz="1571798" fontAlgn="base">
              <a:spcBef>
                <a:spcPct val="0"/>
              </a:spcBef>
              <a:spcAft>
                <a:spcPct val="0"/>
              </a:spcAft>
            </a:pPr>
            <a:r>
              <a:rPr lang="en-US" dirty="0"/>
              <a:t>Q10c: How well do/did your health care providers coordinate your care with one another?</a:t>
            </a:r>
          </a:p>
          <a:p>
            <a:pPr defTabSz="1571798" fontAlgn="base">
              <a:spcBef>
                <a:spcPct val="0"/>
              </a:spcBef>
              <a:spcAft>
                <a:spcPct val="0"/>
              </a:spcAft>
            </a:pPr>
            <a:r>
              <a:rPr lang="en-US" dirty="0"/>
              <a:t>Q12A: How informed do/did you feel about the potential side effects from your cancer treatment?</a:t>
            </a:r>
          </a:p>
          <a:p>
            <a:pPr defTabSz="1571798" fontAlgn="base">
              <a:spcBef>
                <a:spcPct val="0"/>
              </a:spcBef>
              <a:spcAft>
                <a:spcPct val="0"/>
              </a:spcAft>
            </a:pPr>
            <a:r>
              <a:rPr lang="en-US" dirty="0"/>
              <a:t>Q23A: As a result of your cancer, have you…? Select all that apply.</a:t>
            </a:r>
          </a:p>
          <a:p>
            <a:pPr defTabSz="1571798" fontAlgn="base">
              <a:spcBef>
                <a:spcPct val="0"/>
              </a:spcBef>
              <a:spcAft>
                <a:spcPct val="0"/>
              </a:spcAft>
            </a:pPr>
            <a:r>
              <a:rPr lang="en-US" dirty="0"/>
              <a:t>Q23B: As a result of your cancer, have any of the following happened to you? Select all that apply.</a:t>
            </a:r>
          </a:p>
          <a:p>
            <a:pPr defTabSz="1571798" fontAlgn="base">
              <a:spcBef>
                <a:spcPct val="0"/>
              </a:spcBef>
              <a:spcAft>
                <a:spcPct val="0"/>
              </a:spcAft>
            </a:pPr>
            <a:r>
              <a:rPr lang="en-US" dirty="0"/>
              <a:t>Q52bb: Now, thinking about the many different phases of your cancer journey, how satisfied are/were you with your care during each phase?</a:t>
            </a:r>
          </a:p>
          <a:p>
            <a:pPr defTabSz="1571798" fontAlgn="base">
              <a:spcBef>
                <a:spcPct val="0"/>
              </a:spcBef>
              <a:spcAft>
                <a:spcPct val="0"/>
              </a:spcAft>
            </a:pPr>
            <a:r>
              <a:rPr lang="en-US" dirty="0"/>
              <a:t>Q28: How would you describe your current state of health?</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51</a:t>
            </a:fld>
            <a:endParaRPr lang="en-US"/>
          </a:p>
        </p:txBody>
      </p:sp>
    </p:spTree>
    <p:extLst>
      <p:ext uri="{BB962C8B-B14F-4D97-AF65-F5344CB8AC3E}">
        <p14:creationId xmlns:p14="http://schemas.microsoft.com/office/powerpoint/2010/main" val="2971923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Q52bb: Now, thinking about the many different phases of your cancer journey, how satisfied are/were you with your care during each phase?</a:t>
            </a:r>
          </a:p>
        </p:txBody>
      </p:sp>
      <p:sp>
        <p:nvSpPr>
          <p:cNvPr id="4" name="Slide Number Placeholder 3"/>
          <p:cNvSpPr>
            <a:spLocks noGrp="1"/>
          </p:cNvSpPr>
          <p:nvPr>
            <p:ph type="sldNum" sz="quarter" idx="5"/>
          </p:nvPr>
        </p:nvSpPr>
        <p:spPr/>
        <p:txBody>
          <a:bodyPr/>
          <a:lstStyle/>
          <a:p>
            <a:fld id="{A28F6A9B-1ECF-E04A-A2F1-F620313461C2}" type="slidenum">
              <a:rPr lang="en-US" smtClean="0"/>
              <a:t>7</a:t>
            </a:fld>
            <a:endParaRPr lang="en-US"/>
          </a:p>
        </p:txBody>
      </p:sp>
    </p:spTree>
    <p:extLst>
      <p:ext uri="{BB962C8B-B14F-4D97-AF65-F5344CB8AC3E}">
        <p14:creationId xmlns:p14="http://schemas.microsoft.com/office/powerpoint/2010/main" val="2100356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571798" fontAlgn="base">
              <a:spcBef>
                <a:spcPct val="0"/>
              </a:spcBef>
              <a:spcAft>
                <a:spcPct val="0"/>
              </a:spcAft>
            </a:pPr>
            <a:r>
              <a:rPr lang="en-US" dirty="0"/>
              <a:t>Q09A: Please think about your mindset and experiences as a cancer patient. Select the statement that describes you best, or if you are somewhere in the middle.</a:t>
            </a:r>
          </a:p>
          <a:p>
            <a:pPr defTabSz="1571798" fontAlgn="base">
              <a:spcBef>
                <a:spcPct val="0"/>
              </a:spcBef>
              <a:spcAft>
                <a:spcPct val="0"/>
              </a:spcAft>
            </a:pPr>
            <a:r>
              <a:rPr lang="en-US" dirty="0"/>
              <a:t>Q10X: Where are you receiving/did you receive your cancer treatment? Select all that apply.</a:t>
            </a:r>
          </a:p>
          <a:p>
            <a:pPr defTabSz="1571798" fontAlgn="base">
              <a:spcBef>
                <a:spcPct val="0"/>
              </a:spcBef>
              <a:spcAft>
                <a:spcPct val="0"/>
              </a:spcAft>
            </a:pPr>
            <a:r>
              <a:rPr lang="en-US" dirty="0"/>
              <a:t>Q10c: How well do/did your health care providers coordinate your care with one another?</a:t>
            </a:r>
          </a:p>
          <a:p>
            <a:pPr defTabSz="1571798" fontAlgn="base">
              <a:spcBef>
                <a:spcPct val="0"/>
              </a:spcBef>
              <a:spcAft>
                <a:spcPct val="0"/>
              </a:spcAft>
            </a:pPr>
            <a:r>
              <a:rPr lang="en-US" dirty="0"/>
              <a:t>Q12A: How informed do/did you feel about the potential side effects from your cancer treatment?</a:t>
            </a:r>
          </a:p>
          <a:p>
            <a:pPr defTabSz="1571798" fontAlgn="base">
              <a:spcBef>
                <a:spcPct val="0"/>
              </a:spcBef>
              <a:spcAft>
                <a:spcPct val="0"/>
              </a:spcAft>
            </a:pPr>
            <a:r>
              <a:rPr lang="en-US" dirty="0"/>
              <a:t>Q23A: As a result of your cancer, have you…? Select all that apply.</a:t>
            </a:r>
          </a:p>
          <a:p>
            <a:pPr defTabSz="1571798" fontAlgn="base">
              <a:spcBef>
                <a:spcPct val="0"/>
              </a:spcBef>
              <a:spcAft>
                <a:spcPct val="0"/>
              </a:spcAft>
            </a:pPr>
            <a:r>
              <a:rPr lang="en-US" dirty="0"/>
              <a:t>Q23B: As a result of your cancer, have any of the following happened to you? Select all that apply.</a:t>
            </a:r>
          </a:p>
          <a:p>
            <a:pPr defTabSz="1571798" fontAlgn="base">
              <a:spcBef>
                <a:spcPct val="0"/>
              </a:spcBef>
              <a:spcAft>
                <a:spcPct val="0"/>
              </a:spcAft>
            </a:pPr>
            <a:r>
              <a:rPr lang="en-US" dirty="0"/>
              <a:t>Q52bb: Now, thinking about the many different phases of your cancer journey, how satisfied are/were you with your care during each phase?</a:t>
            </a:r>
          </a:p>
          <a:p>
            <a:pPr defTabSz="1571798" fontAlgn="base">
              <a:spcBef>
                <a:spcPct val="0"/>
              </a:spcBef>
              <a:spcAft>
                <a:spcPct val="0"/>
              </a:spcAft>
            </a:pPr>
            <a:r>
              <a:rPr lang="en-US" dirty="0"/>
              <a:t>Q28: How would you describe your current state of health?</a:t>
            </a:r>
          </a:p>
        </p:txBody>
      </p:sp>
      <p:sp>
        <p:nvSpPr>
          <p:cNvPr id="4" name="Slide Number Placeholder 3"/>
          <p:cNvSpPr>
            <a:spLocks noGrp="1"/>
          </p:cNvSpPr>
          <p:nvPr>
            <p:ph type="sldNum" sz="quarter" idx="5"/>
          </p:nvPr>
        </p:nvSpPr>
        <p:spPr/>
        <p:txBody>
          <a:bodyPr/>
          <a:lstStyle/>
          <a:p>
            <a:fld id="{A28F6A9B-1ECF-E04A-A2F1-F620313461C2}" type="slidenum">
              <a:rPr lang="en-US" smtClean="0"/>
              <a:t>52</a:t>
            </a:fld>
            <a:endParaRPr lang="en-US"/>
          </a:p>
        </p:txBody>
      </p:sp>
    </p:spTree>
    <p:extLst>
      <p:ext uri="{BB962C8B-B14F-4D97-AF65-F5344CB8AC3E}">
        <p14:creationId xmlns:p14="http://schemas.microsoft.com/office/powerpoint/2010/main" val="35963535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571798" fontAlgn="base">
              <a:spcBef>
                <a:spcPct val="0"/>
              </a:spcBef>
              <a:spcAft>
                <a:spcPct val="0"/>
              </a:spcAft>
            </a:pPr>
            <a:r>
              <a:rPr lang="en-US" dirty="0"/>
              <a:t>Q09A: Please think about your mindset and experiences as a cancer patient. Select the statement that describes you best, or if you are somewhere in the middle.</a:t>
            </a:r>
          </a:p>
          <a:p>
            <a:pPr defTabSz="1571798" fontAlgn="base">
              <a:spcBef>
                <a:spcPct val="0"/>
              </a:spcBef>
              <a:spcAft>
                <a:spcPct val="0"/>
              </a:spcAft>
            </a:pPr>
            <a:r>
              <a:rPr lang="en-US" dirty="0"/>
              <a:t>Q10X: Where are you receiving/did you receive your cancer treatment? Select all that apply.</a:t>
            </a:r>
          </a:p>
          <a:p>
            <a:pPr defTabSz="1571798" fontAlgn="base">
              <a:spcBef>
                <a:spcPct val="0"/>
              </a:spcBef>
              <a:spcAft>
                <a:spcPct val="0"/>
              </a:spcAft>
            </a:pPr>
            <a:r>
              <a:rPr lang="en-US" dirty="0"/>
              <a:t>Q10c: How well do/did your health care providers coordinate your care with one another?</a:t>
            </a:r>
          </a:p>
          <a:p>
            <a:pPr defTabSz="1571798" fontAlgn="base">
              <a:spcBef>
                <a:spcPct val="0"/>
              </a:spcBef>
              <a:spcAft>
                <a:spcPct val="0"/>
              </a:spcAft>
            </a:pPr>
            <a:r>
              <a:rPr lang="en-US" dirty="0"/>
              <a:t>Q12A: How informed do/did you feel about the potential side effects from your cancer treatment?</a:t>
            </a:r>
          </a:p>
          <a:p>
            <a:pPr defTabSz="1571798" fontAlgn="base">
              <a:spcBef>
                <a:spcPct val="0"/>
              </a:spcBef>
              <a:spcAft>
                <a:spcPct val="0"/>
              </a:spcAft>
            </a:pPr>
            <a:r>
              <a:rPr lang="en-US" dirty="0"/>
              <a:t>Q23A: As a result of your cancer, have you…? Select all that apply.</a:t>
            </a:r>
          </a:p>
          <a:p>
            <a:pPr defTabSz="1571798" fontAlgn="base">
              <a:spcBef>
                <a:spcPct val="0"/>
              </a:spcBef>
              <a:spcAft>
                <a:spcPct val="0"/>
              </a:spcAft>
            </a:pPr>
            <a:r>
              <a:rPr lang="en-US" dirty="0"/>
              <a:t>Q23B: As a result of your cancer, have any of the following happened to you? Select all that apply.</a:t>
            </a:r>
          </a:p>
          <a:p>
            <a:pPr defTabSz="1571798" fontAlgn="base">
              <a:spcBef>
                <a:spcPct val="0"/>
              </a:spcBef>
              <a:spcAft>
                <a:spcPct val="0"/>
              </a:spcAft>
            </a:pPr>
            <a:r>
              <a:rPr lang="en-US" dirty="0"/>
              <a:t>Q52bb: Now, thinking about the many different phases of your cancer journey, how satisfied are/were you with your care during each phase?</a:t>
            </a:r>
          </a:p>
          <a:p>
            <a:pPr defTabSz="1571798" fontAlgn="base">
              <a:spcBef>
                <a:spcPct val="0"/>
              </a:spcBef>
              <a:spcAft>
                <a:spcPct val="0"/>
              </a:spcAft>
            </a:pPr>
            <a:r>
              <a:rPr lang="en-US" dirty="0"/>
              <a:t>Q28: How would you describe your current state of health?</a:t>
            </a:r>
          </a:p>
        </p:txBody>
      </p:sp>
      <p:sp>
        <p:nvSpPr>
          <p:cNvPr id="4" name="Slide Number Placeholder 3"/>
          <p:cNvSpPr>
            <a:spLocks noGrp="1"/>
          </p:cNvSpPr>
          <p:nvPr>
            <p:ph type="sldNum" sz="quarter" idx="5"/>
          </p:nvPr>
        </p:nvSpPr>
        <p:spPr/>
        <p:txBody>
          <a:bodyPr/>
          <a:lstStyle/>
          <a:p>
            <a:fld id="{A28F6A9B-1ECF-E04A-A2F1-F620313461C2}" type="slidenum">
              <a:rPr lang="en-US" smtClean="0"/>
              <a:t>53</a:t>
            </a:fld>
            <a:endParaRPr lang="en-US"/>
          </a:p>
        </p:txBody>
      </p:sp>
    </p:spTree>
    <p:extLst>
      <p:ext uri="{BB962C8B-B14F-4D97-AF65-F5344CB8AC3E}">
        <p14:creationId xmlns:p14="http://schemas.microsoft.com/office/powerpoint/2010/main" val="2927089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1571798" fontAlgn="base">
              <a:spcBef>
                <a:spcPct val="0"/>
              </a:spcBef>
              <a:spcAft>
                <a:spcPct val="0"/>
              </a:spcAft>
            </a:pPr>
            <a:r>
              <a:rPr lang="en-US" dirty="0"/>
              <a:t>Q09A: Please think about your mindset and experiences as a cancer patient. Select the statement that describes you best, or if you are somewhere in the middle.</a:t>
            </a:r>
          </a:p>
          <a:p>
            <a:pPr defTabSz="1571798" fontAlgn="base">
              <a:spcBef>
                <a:spcPct val="0"/>
              </a:spcBef>
              <a:spcAft>
                <a:spcPct val="0"/>
              </a:spcAft>
            </a:pPr>
            <a:r>
              <a:rPr lang="en-US" dirty="0"/>
              <a:t>Q10X: Where are you receiving/did you receive your cancer treatment? Select all that apply.</a:t>
            </a:r>
          </a:p>
          <a:p>
            <a:pPr defTabSz="1571798" fontAlgn="base">
              <a:spcBef>
                <a:spcPct val="0"/>
              </a:spcBef>
              <a:spcAft>
                <a:spcPct val="0"/>
              </a:spcAft>
            </a:pPr>
            <a:r>
              <a:rPr lang="en-US" dirty="0"/>
              <a:t>Q10c: How well do/did your health care providers coordinate your care with one another?</a:t>
            </a:r>
          </a:p>
          <a:p>
            <a:pPr defTabSz="1571798" fontAlgn="base">
              <a:spcBef>
                <a:spcPct val="0"/>
              </a:spcBef>
              <a:spcAft>
                <a:spcPct val="0"/>
              </a:spcAft>
            </a:pPr>
            <a:r>
              <a:rPr lang="en-US" dirty="0"/>
              <a:t>Q12A: How informed do/did you feel about the potential side effects from your cancer treatment?</a:t>
            </a:r>
          </a:p>
          <a:p>
            <a:pPr defTabSz="1571798" fontAlgn="base">
              <a:spcBef>
                <a:spcPct val="0"/>
              </a:spcBef>
              <a:spcAft>
                <a:spcPct val="0"/>
              </a:spcAft>
            </a:pPr>
            <a:r>
              <a:rPr lang="en-US" dirty="0"/>
              <a:t>Q23A: As a result of your cancer, have you…? Select all that apply.</a:t>
            </a:r>
          </a:p>
          <a:p>
            <a:pPr defTabSz="1571798" fontAlgn="base">
              <a:spcBef>
                <a:spcPct val="0"/>
              </a:spcBef>
              <a:spcAft>
                <a:spcPct val="0"/>
              </a:spcAft>
            </a:pPr>
            <a:r>
              <a:rPr lang="en-US" dirty="0"/>
              <a:t>Q23B: As a result of your cancer, have any of the following happened to you? Select all that apply.</a:t>
            </a:r>
          </a:p>
          <a:p>
            <a:pPr defTabSz="1571798" fontAlgn="base">
              <a:spcBef>
                <a:spcPct val="0"/>
              </a:spcBef>
              <a:spcAft>
                <a:spcPct val="0"/>
              </a:spcAft>
            </a:pPr>
            <a:r>
              <a:rPr lang="en-US" dirty="0"/>
              <a:t>Q52bb: Now, thinking about the many different phases of your cancer journey, how satisfied are/were you with your care during each phase?</a:t>
            </a:r>
          </a:p>
          <a:p>
            <a:pPr defTabSz="1571798" fontAlgn="base">
              <a:spcBef>
                <a:spcPct val="0"/>
              </a:spcBef>
              <a:spcAft>
                <a:spcPct val="0"/>
              </a:spcAft>
            </a:pPr>
            <a:r>
              <a:rPr lang="en-US" dirty="0"/>
              <a:t>Q28: How would you describe your current state of health?</a:t>
            </a:r>
          </a:p>
        </p:txBody>
      </p:sp>
      <p:sp>
        <p:nvSpPr>
          <p:cNvPr id="4" name="Slide Number Placeholder 3"/>
          <p:cNvSpPr>
            <a:spLocks noGrp="1"/>
          </p:cNvSpPr>
          <p:nvPr>
            <p:ph type="sldNum" sz="quarter" idx="5"/>
          </p:nvPr>
        </p:nvSpPr>
        <p:spPr/>
        <p:txBody>
          <a:bodyPr/>
          <a:lstStyle/>
          <a:p>
            <a:fld id="{A28F6A9B-1ECF-E04A-A2F1-F620313461C2}" type="slidenum">
              <a:rPr lang="en-US" smtClean="0"/>
              <a:t>54</a:t>
            </a:fld>
            <a:endParaRPr lang="en-US"/>
          </a:p>
        </p:txBody>
      </p:sp>
    </p:spTree>
    <p:extLst>
      <p:ext uri="{BB962C8B-B14F-4D97-AF65-F5344CB8AC3E}">
        <p14:creationId xmlns:p14="http://schemas.microsoft.com/office/powerpoint/2010/main" val="4097797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Q09b: TOP BOX (DESCRIBES ME PERFECTLY) SUMMARY TABLE: And still thinking about your mindset and experiences as a cancer patient, how well do each of the following statements describe you?</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56</a:t>
            </a:fld>
            <a:endParaRPr lang="en-US"/>
          </a:p>
        </p:txBody>
      </p:sp>
    </p:spTree>
    <p:extLst>
      <p:ext uri="{BB962C8B-B14F-4D97-AF65-F5344CB8AC3E}">
        <p14:creationId xmlns:p14="http://schemas.microsoft.com/office/powerpoint/2010/main" val="23040295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Q13: Which of the following, if any, are you still experiencing today? Select all that apply.</a:t>
            </a: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57</a:t>
            </a:fld>
            <a:endParaRPr lang="en-US"/>
          </a:p>
        </p:txBody>
      </p:sp>
    </p:spTree>
    <p:extLst>
      <p:ext uri="{BB962C8B-B14F-4D97-AF65-F5344CB8AC3E}">
        <p14:creationId xmlns:p14="http://schemas.microsoft.com/office/powerpoint/2010/main" val="18827460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Q60: Where/how did you receive your cancer diagnosis?</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58</a:t>
            </a:fld>
            <a:endParaRPr lang="en-US"/>
          </a:p>
        </p:txBody>
      </p:sp>
    </p:spTree>
    <p:extLst>
      <p:ext uri="{BB962C8B-B14F-4D97-AF65-F5344CB8AC3E}">
        <p14:creationId xmlns:p14="http://schemas.microsoft.com/office/powerpoint/2010/main" val="14550946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Q10bc: How long is/was a typical treatment appointment for the following?</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59</a:t>
            </a:fld>
            <a:endParaRPr lang="en-US"/>
          </a:p>
        </p:txBody>
      </p:sp>
    </p:spTree>
    <p:extLst>
      <p:ext uri="{BB962C8B-B14F-4D97-AF65-F5344CB8AC3E}">
        <p14:creationId xmlns:p14="http://schemas.microsoft.com/office/powerpoint/2010/main" val="4469510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Q14a: At any point, have you had a virtual/telehealth appointment during your cancer treatment? Select all that apply.</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60</a:t>
            </a:fld>
            <a:endParaRPr lang="en-US"/>
          </a:p>
        </p:txBody>
      </p:sp>
    </p:spTree>
    <p:extLst>
      <p:ext uri="{BB962C8B-B14F-4D97-AF65-F5344CB8AC3E}">
        <p14:creationId xmlns:p14="http://schemas.microsoft.com/office/powerpoint/2010/main" val="30538117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Q44: Overall, how would you rate the telehealth appointment(s) you attended virtually?</a:t>
            </a:r>
          </a:p>
        </p:txBody>
      </p:sp>
      <p:sp>
        <p:nvSpPr>
          <p:cNvPr id="4" name="Slide Number Placeholder 3"/>
          <p:cNvSpPr>
            <a:spLocks noGrp="1"/>
          </p:cNvSpPr>
          <p:nvPr>
            <p:ph type="sldNum" sz="quarter" idx="5"/>
          </p:nvPr>
        </p:nvSpPr>
        <p:spPr/>
        <p:txBody>
          <a:bodyPr/>
          <a:lstStyle/>
          <a:p>
            <a:fld id="{A28F6A9B-1ECF-E04A-A2F1-F620313461C2}" type="slidenum">
              <a:rPr lang="en-US" smtClean="0"/>
              <a:t>61</a:t>
            </a:fld>
            <a:endParaRPr lang="en-US"/>
          </a:p>
        </p:txBody>
      </p:sp>
    </p:spTree>
    <p:extLst>
      <p:ext uri="{BB962C8B-B14F-4D97-AF65-F5344CB8AC3E}">
        <p14:creationId xmlns:p14="http://schemas.microsoft.com/office/powerpoint/2010/main" val="29943369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Q45: In the future, when the pandemic is over, would you prefer in-person or virtual appointments for each of the following?</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62</a:t>
            </a:fld>
            <a:endParaRPr lang="en-US"/>
          </a:p>
        </p:txBody>
      </p:sp>
    </p:spTree>
    <p:extLst>
      <p:ext uri="{BB962C8B-B14F-4D97-AF65-F5344CB8AC3E}">
        <p14:creationId xmlns:p14="http://schemas.microsoft.com/office/powerpoint/2010/main" val="926423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8</a:t>
            </a:fld>
            <a:endParaRPr lang="en-US"/>
          </a:p>
        </p:txBody>
      </p:sp>
    </p:spTree>
    <p:extLst>
      <p:ext uri="{BB962C8B-B14F-4D97-AF65-F5344CB8AC3E}">
        <p14:creationId xmlns:p14="http://schemas.microsoft.com/office/powerpoint/2010/main" val="162131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Q52bb: Now, thinking about the many different phases of your cancer journey, how satisfied are/were you with your care during each phase?</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10</a:t>
            </a:fld>
            <a:endParaRPr lang="en-US"/>
          </a:p>
        </p:txBody>
      </p:sp>
    </p:spTree>
    <p:extLst>
      <p:ext uri="{BB962C8B-B14F-4D97-AF65-F5344CB8AC3E}">
        <p14:creationId xmlns:p14="http://schemas.microsoft.com/office/powerpoint/2010/main" val="2066481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Gender Quota</a:t>
            </a:r>
          </a:p>
          <a:p>
            <a:r>
              <a:rPr lang="en-US" dirty="0"/>
              <a:t>Ethnicity</a:t>
            </a:r>
          </a:p>
          <a:p>
            <a:r>
              <a:rPr lang="en-US" dirty="0"/>
              <a:t>Age Quota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Q34: What is the highest level of education you have completed?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Q37: For statistical purposes only, which of the following categories best represents your total household income in 2021?</a:t>
            </a:r>
          </a:p>
          <a:p>
            <a:r>
              <a:rPr lang="en-US" dirty="0"/>
              <a:t>Q23a: As a result of your cancer, have you ? Select all that apply.</a:t>
            </a:r>
          </a:p>
          <a:p>
            <a:r>
              <a:rPr lang="en-US" dirty="0"/>
              <a:t>Patient Treatment</a:t>
            </a:r>
          </a:p>
          <a:p>
            <a:r>
              <a:rPr lang="en-US" dirty="0"/>
              <a:t>Q54: When were you first diagnosed with cancer?</a:t>
            </a:r>
          </a:p>
          <a:p>
            <a:r>
              <a:rPr lang="en-US" dirty="0"/>
              <a:t>Q5: At diagnosis, did the doctor discuss the stage of your cancer? </a:t>
            </a: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11</a:t>
            </a:fld>
            <a:endParaRPr lang="en-US"/>
          </a:p>
        </p:txBody>
      </p:sp>
    </p:spTree>
    <p:extLst>
      <p:ext uri="{BB962C8B-B14F-4D97-AF65-F5344CB8AC3E}">
        <p14:creationId xmlns:p14="http://schemas.microsoft.com/office/powerpoint/2010/main" val="3268541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Gender Quota</a:t>
            </a:r>
          </a:p>
          <a:p>
            <a:r>
              <a:rPr lang="en-US" dirty="0"/>
              <a:t>Ethnicity</a:t>
            </a:r>
          </a:p>
          <a:p>
            <a:r>
              <a:rPr lang="en-US" dirty="0"/>
              <a:t>Age Quota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Q34: What is the highest level of education you have completed?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Q37: For statistical purposes only, which of the following categories best represents your total household income in 2021?</a:t>
            </a:r>
          </a:p>
          <a:p>
            <a:r>
              <a:rPr lang="en-US" dirty="0"/>
              <a:t>Q23a: As a result of your cancer, have you ? Select all that apply.</a:t>
            </a:r>
          </a:p>
          <a:p>
            <a:r>
              <a:rPr lang="en-US" dirty="0"/>
              <a:t>Patient Treatment</a:t>
            </a:r>
          </a:p>
          <a:p>
            <a:r>
              <a:rPr lang="en-US" dirty="0"/>
              <a:t>Q04: At what age were you first diagnosed with cancer?</a:t>
            </a:r>
          </a:p>
          <a:p>
            <a:r>
              <a:rPr lang="en-US" dirty="0"/>
              <a:t>Q5: At diagnosis, did the doctor discuss the stage of your cancer? </a:t>
            </a:r>
          </a:p>
          <a:p>
            <a:endParaRPr lang="en-US" dirty="0"/>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12</a:t>
            </a:fld>
            <a:endParaRPr lang="en-US"/>
          </a:p>
        </p:txBody>
      </p:sp>
    </p:spTree>
    <p:extLst>
      <p:ext uri="{BB962C8B-B14F-4D97-AF65-F5344CB8AC3E}">
        <p14:creationId xmlns:p14="http://schemas.microsoft.com/office/powerpoint/2010/main" val="2451343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Q52bb: Now, thinking about the many different phases of your cancer journey, how satisfied are/were you with your care during each phase?</a:t>
            </a:r>
          </a:p>
          <a:p>
            <a:r>
              <a:rPr lang="en-US" dirty="0"/>
              <a:t>Q57: How long did you have symptoms before a health care provider suspected and/or gave you a cancer diagnosis?</a:t>
            </a:r>
          </a:p>
          <a:p>
            <a:r>
              <a:rPr lang="en-US" dirty="0"/>
              <a:t>Q58: How many different doctors did you visit regarding your initial symptoms before you received a diagnosis of cancer? Your best estimate is fine.</a:t>
            </a:r>
          </a:p>
          <a:p>
            <a:r>
              <a:rPr lang="en-US" dirty="0"/>
              <a:t>Q59: Before receiving your cancer diagnosis, were you ever misdiagnosed or given an incorrect diagnosis?</a:t>
            </a:r>
          </a:p>
          <a:p>
            <a:endParaRPr lang="en-US" dirty="0"/>
          </a:p>
        </p:txBody>
      </p:sp>
      <p:sp>
        <p:nvSpPr>
          <p:cNvPr id="4" name="Slide Number Placeholder 3"/>
          <p:cNvSpPr>
            <a:spLocks noGrp="1"/>
          </p:cNvSpPr>
          <p:nvPr>
            <p:ph type="sldNum" sz="quarter" idx="5"/>
          </p:nvPr>
        </p:nvSpPr>
        <p:spPr/>
        <p:txBody>
          <a:bodyPr/>
          <a:lstStyle/>
          <a:p>
            <a:fld id="{A28F6A9B-1ECF-E04A-A2F1-F620313461C2}" type="slidenum">
              <a:rPr lang="en-US" smtClean="0"/>
              <a:t>14</a:t>
            </a:fld>
            <a:endParaRPr lang="en-US"/>
          </a:p>
        </p:txBody>
      </p:sp>
    </p:spTree>
    <p:extLst>
      <p:ext uri="{BB962C8B-B14F-4D97-AF65-F5344CB8AC3E}">
        <p14:creationId xmlns:p14="http://schemas.microsoft.com/office/powerpoint/2010/main" val="80233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EDC25-73B9-43AC-D898-B4B46EB691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BE2134-01FD-3ADE-03E1-AFEEFB5A0D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99244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183CD-7306-9E5F-52D6-CEDF34AC63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973F9B-696D-48F0-3F8F-F62C2DCA42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992F0B-BBC7-4845-276E-3EA9A2CF36B5}"/>
              </a:ext>
            </a:extLst>
          </p:cNvPr>
          <p:cNvSpPr>
            <a:spLocks noGrp="1"/>
          </p:cNvSpPr>
          <p:nvPr>
            <p:ph type="dt" sz="half" idx="10"/>
          </p:nvPr>
        </p:nvSpPr>
        <p:spPr>
          <a:xfrm>
            <a:off x="838200" y="6356350"/>
            <a:ext cx="2743200" cy="365125"/>
          </a:xfrm>
          <a:prstGeom prst="rect">
            <a:avLst/>
          </a:prstGeom>
        </p:spPr>
        <p:txBody>
          <a:bodyPr/>
          <a:lstStyle/>
          <a:p>
            <a:fld id="{8153765A-21A6-F24A-8599-389D1F9D3AB1}" type="datetime1">
              <a:rPr lang="en-US" smtClean="0"/>
              <a:t>10/18/2022</a:t>
            </a:fld>
            <a:endParaRPr lang="en-US"/>
          </a:p>
        </p:txBody>
      </p:sp>
      <p:sp>
        <p:nvSpPr>
          <p:cNvPr id="5" name="Footer Placeholder 4">
            <a:extLst>
              <a:ext uri="{FF2B5EF4-FFF2-40B4-BE49-F238E27FC236}">
                <a16:creationId xmlns:a16="http://schemas.microsoft.com/office/drawing/2014/main" id="{5BCBF536-B70D-4B51-FD6B-F886310E98F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7F76395-309B-E173-C20A-C4BED894D56A}"/>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a:p>
        </p:txBody>
      </p:sp>
    </p:spTree>
    <p:extLst>
      <p:ext uri="{BB962C8B-B14F-4D97-AF65-F5344CB8AC3E}">
        <p14:creationId xmlns:p14="http://schemas.microsoft.com/office/powerpoint/2010/main" val="388545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8DC8FE-934F-2CB7-D340-5528F25CEA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C6B14E-C330-BDEA-9EEA-625EE29A67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29BD3-B865-5184-C769-A09A28AFA5FD}"/>
              </a:ext>
            </a:extLst>
          </p:cNvPr>
          <p:cNvSpPr>
            <a:spLocks noGrp="1"/>
          </p:cNvSpPr>
          <p:nvPr>
            <p:ph type="dt" sz="half" idx="10"/>
          </p:nvPr>
        </p:nvSpPr>
        <p:spPr>
          <a:xfrm>
            <a:off x="838200" y="6356350"/>
            <a:ext cx="2743200" cy="365125"/>
          </a:xfrm>
          <a:prstGeom prst="rect">
            <a:avLst/>
          </a:prstGeom>
        </p:spPr>
        <p:txBody>
          <a:bodyPr/>
          <a:lstStyle/>
          <a:p>
            <a:fld id="{B2D88343-7713-C543-A8BC-78ACC9F49B6B}" type="datetime1">
              <a:rPr lang="en-US" smtClean="0"/>
              <a:t>10/18/2022</a:t>
            </a:fld>
            <a:endParaRPr lang="en-US"/>
          </a:p>
        </p:txBody>
      </p:sp>
      <p:sp>
        <p:nvSpPr>
          <p:cNvPr id="5" name="Footer Placeholder 4">
            <a:extLst>
              <a:ext uri="{FF2B5EF4-FFF2-40B4-BE49-F238E27FC236}">
                <a16:creationId xmlns:a16="http://schemas.microsoft.com/office/drawing/2014/main" id="{87CC455A-5927-0D6E-DDAC-E06AA42A238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2E595FE-36D3-600E-7BBD-78243B09AB30}"/>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a:p>
        </p:txBody>
      </p:sp>
    </p:spTree>
    <p:extLst>
      <p:ext uri="{BB962C8B-B14F-4D97-AF65-F5344CB8AC3E}">
        <p14:creationId xmlns:p14="http://schemas.microsoft.com/office/powerpoint/2010/main" val="131715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60F13-285A-76D4-63C5-B55AFD56E078}"/>
              </a:ext>
            </a:extLst>
          </p:cNvPr>
          <p:cNvSpPr>
            <a:spLocks noGrp="1"/>
          </p:cNvSpPr>
          <p:nvPr>
            <p:ph type="title" hasCustomPrompt="1"/>
          </p:nvPr>
        </p:nvSpPr>
        <p:spPr>
          <a:xfrm>
            <a:off x="398253" y="209506"/>
            <a:ext cx="11333672" cy="695924"/>
          </a:xfrm>
          <a:noFill/>
        </p:spPr>
        <p:txBody>
          <a:bodyPr>
            <a:normAutofit/>
          </a:bodyPr>
          <a:lstStyle>
            <a:lvl1pPr>
              <a:defRPr sz="3200" b="1">
                <a:solidFill>
                  <a:srgbClr val="174781"/>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4EDF275D-FA4F-3D35-0BCC-B1ACE09E29CA}"/>
              </a:ext>
            </a:extLst>
          </p:cNvPr>
          <p:cNvSpPr>
            <a:spLocks noGrp="1"/>
          </p:cNvSpPr>
          <p:nvPr>
            <p:ph type="body" sz="quarter" idx="10" hasCustomPrompt="1"/>
          </p:nvPr>
        </p:nvSpPr>
        <p:spPr>
          <a:xfrm>
            <a:off x="409267" y="803298"/>
            <a:ext cx="11292608" cy="456159"/>
          </a:xfrm>
          <a:noFill/>
        </p:spPr>
        <p:txBody>
          <a:bodyPr>
            <a:normAutofit/>
          </a:bodyPr>
          <a:lstStyle>
            <a:lvl1pPr marL="0" indent="0">
              <a:lnSpc>
                <a:spcPct val="100000"/>
              </a:lnSpc>
              <a:buNone/>
              <a:defRPr sz="1400" i="1">
                <a:solidFill>
                  <a:srgbClr val="174781"/>
                </a:solidFill>
              </a:defRPr>
            </a:lvl1pPr>
          </a:lstStyle>
          <a:p>
            <a:pPr lvl="0"/>
            <a:r>
              <a:rPr lang="en-US" dirty="0"/>
              <a:t>Subhead</a:t>
            </a:r>
          </a:p>
        </p:txBody>
      </p:sp>
      <p:cxnSp>
        <p:nvCxnSpPr>
          <p:cNvPr id="12" name="Straight Connector 11">
            <a:extLst>
              <a:ext uri="{FF2B5EF4-FFF2-40B4-BE49-F238E27FC236}">
                <a16:creationId xmlns:a16="http://schemas.microsoft.com/office/drawing/2014/main" id="{C4250307-5194-6794-CE31-E8944AEA6B7C}"/>
              </a:ext>
            </a:extLst>
          </p:cNvPr>
          <p:cNvCxnSpPr>
            <a:cxnSpLocks/>
          </p:cNvCxnSpPr>
          <p:nvPr userDrawn="1"/>
        </p:nvCxnSpPr>
        <p:spPr>
          <a:xfrm>
            <a:off x="261256" y="0"/>
            <a:ext cx="0" cy="1285516"/>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40D3DB2-4F01-AF31-34CA-760AEF5C9C5B}"/>
              </a:ext>
            </a:extLst>
          </p:cNvPr>
          <p:cNvSpPr txBox="1"/>
          <p:nvPr userDrawn="1"/>
        </p:nvSpPr>
        <p:spPr>
          <a:xfrm>
            <a:off x="10356787" y="6334779"/>
            <a:ext cx="541600" cy="230832"/>
          </a:xfrm>
          <a:prstGeom prst="rect">
            <a:avLst/>
          </a:prstGeom>
          <a:noFill/>
        </p:spPr>
        <p:txBody>
          <a:bodyPr wrap="square" rtlCol="0">
            <a:spAutoFit/>
          </a:bodyPr>
          <a:lstStyle/>
          <a:p>
            <a:pPr algn="r"/>
            <a:fld id="{02C6C6B2-109A-F04B-8639-359C574E47BB}" type="slidenum">
              <a:rPr lang="en-US" sz="900" smtClean="0">
                <a:solidFill>
                  <a:srgbClr val="174781"/>
                </a:solidFill>
                <a:latin typeface="Arial" panose="020B0604020202020204" pitchFamily="34" charset="0"/>
                <a:cs typeface="Arial" panose="020B0604020202020204" pitchFamily="34" charset="0"/>
              </a:rPr>
              <a:pPr algn="r"/>
              <a:t>‹#›</a:t>
            </a:fld>
            <a:endParaRPr lang="en-US" sz="900" dirty="0">
              <a:solidFill>
                <a:srgbClr val="174781"/>
              </a:solidFill>
              <a:latin typeface="Arial" panose="020B0604020202020204" pitchFamily="34" charset="0"/>
              <a:cs typeface="Arial" panose="020B0604020202020204" pitchFamily="34" charset="0"/>
            </a:endParaRPr>
          </a:p>
        </p:txBody>
      </p:sp>
      <p:pic>
        <p:nvPicPr>
          <p:cNvPr id="14" name="Graphic 13">
            <a:extLst>
              <a:ext uri="{FF2B5EF4-FFF2-40B4-BE49-F238E27FC236}">
                <a16:creationId xmlns:a16="http://schemas.microsoft.com/office/drawing/2014/main" id="{0385C262-E329-CD19-8CCE-FA9E44C4029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86031" y="6386083"/>
            <a:ext cx="835014" cy="359056"/>
          </a:xfrm>
          <a:prstGeom prst="rect">
            <a:avLst/>
          </a:prstGeom>
        </p:spPr>
      </p:pic>
      <p:pic>
        <p:nvPicPr>
          <p:cNvPr id="16" name="Picture 15">
            <a:extLst>
              <a:ext uri="{FF2B5EF4-FFF2-40B4-BE49-F238E27FC236}">
                <a16:creationId xmlns:a16="http://schemas.microsoft.com/office/drawing/2014/main" id="{198598CE-5F46-76DD-F2BA-2449E5D4A737}"/>
              </a:ext>
            </a:extLst>
          </p:cNvPr>
          <p:cNvPicPr>
            <a:picLocks noChangeAspect="1"/>
          </p:cNvPicPr>
          <p:nvPr userDrawn="1"/>
        </p:nvPicPr>
        <p:blipFill>
          <a:blip r:embed="rId4"/>
          <a:stretch>
            <a:fillRect/>
          </a:stretch>
        </p:blipFill>
        <p:spPr>
          <a:xfrm>
            <a:off x="0" y="6360381"/>
            <a:ext cx="1717794" cy="504256"/>
          </a:xfrm>
          <a:prstGeom prst="rect">
            <a:avLst/>
          </a:prstGeom>
        </p:spPr>
      </p:pic>
      <p:cxnSp>
        <p:nvCxnSpPr>
          <p:cNvPr id="18" name="Straight Connector 17">
            <a:extLst>
              <a:ext uri="{FF2B5EF4-FFF2-40B4-BE49-F238E27FC236}">
                <a16:creationId xmlns:a16="http://schemas.microsoft.com/office/drawing/2014/main" id="{5477CCDD-82C1-D54C-8B12-803B5272D558}"/>
              </a:ext>
            </a:extLst>
          </p:cNvPr>
          <p:cNvCxnSpPr>
            <a:cxnSpLocks/>
          </p:cNvCxnSpPr>
          <p:nvPr userDrawn="1"/>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98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95BC-3AA8-E110-A748-C5B8123327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0ACEA2-16FC-1BC3-C6DA-F645B4205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5F25BD-7FFB-F74F-67EC-44D1AF642F49}"/>
              </a:ext>
            </a:extLst>
          </p:cNvPr>
          <p:cNvSpPr>
            <a:spLocks noGrp="1"/>
          </p:cNvSpPr>
          <p:nvPr>
            <p:ph type="dt" sz="half" idx="10"/>
          </p:nvPr>
        </p:nvSpPr>
        <p:spPr>
          <a:xfrm>
            <a:off x="838200" y="6356350"/>
            <a:ext cx="2743200" cy="365125"/>
          </a:xfrm>
          <a:prstGeom prst="rect">
            <a:avLst/>
          </a:prstGeom>
        </p:spPr>
        <p:txBody>
          <a:bodyPr/>
          <a:lstStyle/>
          <a:p>
            <a:fld id="{35048C6B-DF31-F04F-9693-2280AB669B23}" type="datetime1">
              <a:rPr lang="en-US" smtClean="0"/>
              <a:t>10/18/2022</a:t>
            </a:fld>
            <a:endParaRPr lang="en-US"/>
          </a:p>
        </p:txBody>
      </p:sp>
      <p:sp>
        <p:nvSpPr>
          <p:cNvPr id="5" name="Footer Placeholder 4">
            <a:extLst>
              <a:ext uri="{FF2B5EF4-FFF2-40B4-BE49-F238E27FC236}">
                <a16:creationId xmlns:a16="http://schemas.microsoft.com/office/drawing/2014/main" id="{7FC68943-C7AD-CA8E-86CF-C823C23F5B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CB5A853-065F-D09F-2F46-8FCA36E25DDC}"/>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a:p>
        </p:txBody>
      </p:sp>
    </p:spTree>
    <p:extLst>
      <p:ext uri="{BB962C8B-B14F-4D97-AF65-F5344CB8AC3E}">
        <p14:creationId xmlns:p14="http://schemas.microsoft.com/office/powerpoint/2010/main" val="273254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5B377-D7A9-E789-A0F1-2C6A2C1B93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85B6BF-7D20-69E4-1F8C-617821CEB3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90DDEA-906B-008B-DF29-1ACFEA46A8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BDA860-8DC0-AD4F-D47C-C9BAE62D6667}"/>
              </a:ext>
            </a:extLst>
          </p:cNvPr>
          <p:cNvSpPr>
            <a:spLocks noGrp="1"/>
          </p:cNvSpPr>
          <p:nvPr>
            <p:ph type="dt" sz="half" idx="10"/>
          </p:nvPr>
        </p:nvSpPr>
        <p:spPr>
          <a:xfrm>
            <a:off x="838200" y="6356350"/>
            <a:ext cx="2743200" cy="365125"/>
          </a:xfrm>
          <a:prstGeom prst="rect">
            <a:avLst/>
          </a:prstGeom>
        </p:spPr>
        <p:txBody>
          <a:bodyPr/>
          <a:lstStyle/>
          <a:p>
            <a:fld id="{8C944574-43AE-6943-887B-72DEC2EAFB72}" type="datetime1">
              <a:rPr lang="en-US" smtClean="0"/>
              <a:t>10/18/2022</a:t>
            </a:fld>
            <a:endParaRPr lang="en-US"/>
          </a:p>
        </p:txBody>
      </p:sp>
      <p:sp>
        <p:nvSpPr>
          <p:cNvPr id="6" name="Footer Placeholder 5">
            <a:extLst>
              <a:ext uri="{FF2B5EF4-FFF2-40B4-BE49-F238E27FC236}">
                <a16:creationId xmlns:a16="http://schemas.microsoft.com/office/drawing/2014/main" id="{996787B1-C46E-DBE7-4B3B-7AAE2819058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AEF814E-9F34-FEAF-6E9D-327E2F9496C0}"/>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a:p>
        </p:txBody>
      </p:sp>
    </p:spTree>
    <p:extLst>
      <p:ext uri="{BB962C8B-B14F-4D97-AF65-F5344CB8AC3E}">
        <p14:creationId xmlns:p14="http://schemas.microsoft.com/office/powerpoint/2010/main" val="144591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2F4A-2A4F-5D29-88BE-D2E78E9198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726E7-9947-37AE-0F21-C25F6D97D0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AF9994-E5A1-99D5-F653-F5A9637FE0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0DE8C1-FE18-A7F9-09AC-9B421CA29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FD20D-7FAE-E691-EB31-7BC5353E66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EB6AE0-D558-3035-4E75-032CF4DB3079}"/>
              </a:ext>
            </a:extLst>
          </p:cNvPr>
          <p:cNvSpPr>
            <a:spLocks noGrp="1"/>
          </p:cNvSpPr>
          <p:nvPr>
            <p:ph type="dt" sz="half" idx="10"/>
          </p:nvPr>
        </p:nvSpPr>
        <p:spPr>
          <a:xfrm>
            <a:off x="838200" y="6356350"/>
            <a:ext cx="2743200" cy="365125"/>
          </a:xfrm>
          <a:prstGeom prst="rect">
            <a:avLst/>
          </a:prstGeom>
        </p:spPr>
        <p:txBody>
          <a:bodyPr/>
          <a:lstStyle/>
          <a:p>
            <a:fld id="{73CCA190-6190-834D-B786-3C69A92C356C}" type="datetime1">
              <a:rPr lang="en-US" smtClean="0"/>
              <a:t>10/18/2022</a:t>
            </a:fld>
            <a:endParaRPr lang="en-US"/>
          </a:p>
        </p:txBody>
      </p:sp>
      <p:sp>
        <p:nvSpPr>
          <p:cNvPr id="8" name="Footer Placeholder 7">
            <a:extLst>
              <a:ext uri="{FF2B5EF4-FFF2-40B4-BE49-F238E27FC236}">
                <a16:creationId xmlns:a16="http://schemas.microsoft.com/office/drawing/2014/main" id="{83F252AA-A4E4-75A8-3C46-66632905BD6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F585DD40-5C1B-5A84-9C46-B84328F3439A}"/>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a:p>
        </p:txBody>
      </p:sp>
    </p:spTree>
    <p:extLst>
      <p:ext uri="{BB962C8B-B14F-4D97-AF65-F5344CB8AC3E}">
        <p14:creationId xmlns:p14="http://schemas.microsoft.com/office/powerpoint/2010/main" val="2903773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24CF4-D347-6734-EDC9-30131AA564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1598A5-37FA-E439-6840-D28E2C046CCE}"/>
              </a:ext>
            </a:extLst>
          </p:cNvPr>
          <p:cNvSpPr>
            <a:spLocks noGrp="1"/>
          </p:cNvSpPr>
          <p:nvPr>
            <p:ph type="dt" sz="half" idx="10"/>
          </p:nvPr>
        </p:nvSpPr>
        <p:spPr>
          <a:xfrm>
            <a:off x="838200" y="6356350"/>
            <a:ext cx="2743200" cy="365125"/>
          </a:xfrm>
          <a:prstGeom prst="rect">
            <a:avLst/>
          </a:prstGeom>
        </p:spPr>
        <p:txBody>
          <a:bodyPr/>
          <a:lstStyle/>
          <a:p>
            <a:fld id="{7336166B-220C-1A4E-8DEB-5FAABFD27673}" type="datetime1">
              <a:rPr lang="en-US" smtClean="0"/>
              <a:t>10/18/2022</a:t>
            </a:fld>
            <a:endParaRPr lang="en-US"/>
          </a:p>
        </p:txBody>
      </p:sp>
      <p:sp>
        <p:nvSpPr>
          <p:cNvPr id="4" name="Footer Placeholder 3">
            <a:extLst>
              <a:ext uri="{FF2B5EF4-FFF2-40B4-BE49-F238E27FC236}">
                <a16:creationId xmlns:a16="http://schemas.microsoft.com/office/drawing/2014/main" id="{4F1096AC-0BA9-C844-D372-EDA796F2ED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035ABE69-6583-913B-9F12-A2D4B1D0FB4F}"/>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a:p>
        </p:txBody>
      </p:sp>
    </p:spTree>
    <p:extLst>
      <p:ext uri="{BB962C8B-B14F-4D97-AF65-F5344CB8AC3E}">
        <p14:creationId xmlns:p14="http://schemas.microsoft.com/office/powerpoint/2010/main" val="250608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C3BD21-F603-E7A0-CCE3-BE103EDCB724}"/>
              </a:ext>
            </a:extLst>
          </p:cNvPr>
          <p:cNvSpPr>
            <a:spLocks noGrp="1"/>
          </p:cNvSpPr>
          <p:nvPr>
            <p:ph type="dt" sz="half" idx="10"/>
          </p:nvPr>
        </p:nvSpPr>
        <p:spPr>
          <a:xfrm>
            <a:off x="838200" y="6356350"/>
            <a:ext cx="2743200" cy="365125"/>
          </a:xfrm>
          <a:prstGeom prst="rect">
            <a:avLst/>
          </a:prstGeom>
        </p:spPr>
        <p:txBody>
          <a:bodyPr/>
          <a:lstStyle/>
          <a:p>
            <a:fld id="{C71A0083-F2F3-724F-B790-3B39217E8C98}" type="datetime1">
              <a:rPr lang="en-US" smtClean="0"/>
              <a:t>10/18/2022</a:t>
            </a:fld>
            <a:endParaRPr lang="en-US"/>
          </a:p>
        </p:txBody>
      </p:sp>
      <p:sp>
        <p:nvSpPr>
          <p:cNvPr id="3" name="Footer Placeholder 2">
            <a:extLst>
              <a:ext uri="{FF2B5EF4-FFF2-40B4-BE49-F238E27FC236}">
                <a16:creationId xmlns:a16="http://schemas.microsoft.com/office/drawing/2014/main" id="{8022D11D-0E68-CB1E-BEA4-EB8945DB321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D2BC647-79CF-3A45-3B0E-BDF3E07598F0}"/>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a:p>
        </p:txBody>
      </p:sp>
    </p:spTree>
    <p:extLst>
      <p:ext uri="{BB962C8B-B14F-4D97-AF65-F5344CB8AC3E}">
        <p14:creationId xmlns:p14="http://schemas.microsoft.com/office/powerpoint/2010/main" val="514427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6BFE4-17AC-10A9-6AAF-6EBE03B0D1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6BB0B1-622E-99FB-D15D-6113300F1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F6E30-8D51-DE3C-82F5-64A837E5E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B3AF5-D80B-D467-80D4-7E7DFEEB721D}"/>
              </a:ext>
            </a:extLst>
          </p:cNvPr>
          <p:cNvSpPr>
            <a:spLocks noGrp="1"/>
          </p:cNvSpPr>
          <p:nvPr>
            <p:ph type="dt" sz="half" idx="10"/>
          </p:nvPr>
        </p:nvSpPr>
        <p:spPr>
          <a:xfrm>
            <a:off x="838200" y="6356350"/>
            <a:ext cx="2743200" cy="365125"/>
          </a:xfrm>
          <a:prstGeom prst="rect">
            <a:avLst/>
          </a:prstGeom>
        </p:spPr>
        <p:txBody>
          <a:bodyPr/>
          <a:lstStyle/>
          <a:p>
            <a:fld id="{FB8A262A-5526-9347-89A3-1D7BE5990F00}" type="datetime1">
              <a:rPr lang="en-US" smtClean="0"/>
              <a:t>10/18/2022</a:t>
            </a:fld>
            <a:endParaRPr lang="en-US"/>
          </a:p>
        </p:txBody>
      </p:sp>
      <p:sp>
        <p:nvSpPr>
          <p:cNvPr id="6" name="Footer Placeholder 5">
            <a:extLst>
              <a:ext uri="{FF2B5EF4-FFF2-40B4-BE49-F238E27FC236}">
                <a16:creationId xmlns:a16="http://schemas.microsoft.com/office/drawing/2014/main" id="{4C34C56D-CA07-F7DB-AF11-3F050FA2131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1223E00-4819-B5AD-AC2A-D117D01ADDE3}"/>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a:p>
        </p:txBody>
      </p:sp>
    </p:spTree>
    <p:extLst>
      <p:ext uri="{BB962C8B-B14F-4D97-AF65-F5344CB8AC3E}">
        <p14:creationId xmlns:p14="http://schemas.microsoft.com/office/powerpoint/2010/main" val="301786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FA2A-EAFB-9351-0E97-3B70472C1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3B1B2B-0417-A5CF-2031-C113713383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DB8E8C-043B-BDBB-27ED-E694896A7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268395-C231-CA97-6679-C8E963ECB40B}"/>
              </a:ext>
            </a:extLst>
          </p:cNvPr>
          <p:cNvSpPr>
            <a:spLocks noGrp="1"/>
          </p:cNvSpPr>
          <p:nvPr>
            <p:ph type="dt" sz="half" idx="10"/>
          </p:nvPr>
        </p:nvSpPr>
        <p:spPr>
          <a:xfrm>
            <a:off x="838200" y="6356350"/>
            <a:ext cx="2743200" cy="365125"/>
          </a:xfrm>
          <a:prstGeom prst="rect">
            <a:avLst/>
          </a:prstGeom>
        </p:spPr>
        <p:txBody>
          <a:bodyPr/>
          <a:lstStyle/>
          <a:p>
            <a:fld id="{2D975784-DCEF-DE4F-9493-A4E6E660E9C3}" type="datetime1">
              <a:rPr lang="en-US" smtClean="0"/>
              <a:t>10/18/2022</a:t>
            </a:fld>
            <a:endParaRPr lang="en-US"/>
          </a:p>
        </p:txBody>
      </p:sp>
      <p:sp>
        <p:nvSpPr>
          <p:cNvPr id="6" name="Footer Placeholder 5">
            <a:extLst>
              <a:ext uri="{FF2B5EF4-FFF2-40B4-BE49-F238E27FC236}">
                <a16:creationId xmlns:a16="http://schemas.microsoft.com/office/drawing/2014/main" id="{E2174AF2-4137-DB9F-B873-93E2DBFA6E1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AB6F1CE-88C7-FCB5-8E75-6BD41A1FD4E0}"/>
              </a:ext>
            </a:extLst>
          </p:cNvPr>
          <p:cNvSpPr>
            <a:spLocks noGrp="1"/>
          </p:cNvSpPr>
          <p:nvPr>
            <p:ph type="sldNum" sz="quarter" idx="12"/>
          </p:nvPr>
        </p:nvSpPr>
        <p:spPr>
          <a:xfrm>
            <a:off x="8610600" y="6356350"/>
            <a:ext cx="2743200" cy="365125"/>
          </a:xfrm>
          <a:prstGeom prst="rect">
            <a:avLst/>
          </a:prstGeom>
        </p:spPr>
        <p:txBody>
          <a:bodyPr/>
          <a:lstStyle/>
          <a:p>
            <a:fld id="{549328E4-D163-5143-94B2-710D285635C2}" type="slidenum">
              <a:rPr lang="en-US" smtClean="0"/>
              <a:t>‹#›</a:t>
            </a:fld>
            <a:endParaRPr lang="en-US"/>
          </a:p>
        </p:txBody>
      </p:sp>
    </p:spTree>
    <p:extLst>
      <p:ext uri="{BB962C8B-B14F-4D97-AF65-F5344CB8AC3E}">
        <p14:creationId xmlns:p14="http://schemas.microsoft.com/office/powerpoint/2010/main" val="62686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EBCFC-202F-7F2E-C743-16ECCC1455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99827B-8FFC-58F1-2AFC-A4E07EEE2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626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sv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chart" Target="../charts/chart9.xml"/><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chart" Target="../charts/chart11.xml"/><Relationship Id="rId4" Type="http://schemas.openxmlformats.org/officeDocument/2006/relationships/chart" Target="../charts/chart10.xml"/></Relationships>
</file>

<file path=ppt/slides/_rels/slide19.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2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chart" Target="../charts/chart21.xml"/><Relationship Id="rId4" Type="http://schemas.openxmlformats.org/officeDocument/2006/relationships/chart" Target="../charts/chart20.xml"/></Relationships>
</file>

<file path=ppt/slides/_rels/slide26.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24.xml"/></Relationships>
</file>

<file path=ppt/slides/_rels/slide28.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hart" Target="../charts/chart27.xml"/><Relationship Id="rId4" Type="http://schemas.openxmlformats.org/officeDocument/2006/relationships/chart" Target="../charts/chart26.xml"/></Relationships>
</file>

<file path=ppt/slides/_rels/slide29.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30.xml"/><Relationship Id="rId7" Type="http://schemas.openxmlformats.org/officeDocument/2006/relationships/chart" Target="../charts/chart34.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chart" Target="../charts/chart33.xml"/><Relationship Id="rId5" Type="http://schemas.openxmlformats.org/officeDocument/2006/relationships/chart" Target="../charts/chart32.xml"/><Relationship Id="rId4" Type="http://schemas.openxmlformats.org/officeDocument/2006/relationships/chart" Target="../charts/chart31.xml"/></Relationships>
</file>

<file path=ppt/slides/_rels/slide31.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chart" Target="../charts/chart36.xml"/></Relationships>
</file>

<file path=ppt/slides/_rels/slide32.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chart" Target="../charts/chart40.xml"/><Relationship Id="rId4" Type="http://schemas.openxmlformats.org/officeDocument/2006/relationships/chart" Target="../charts/chart39.xml"/></Relationships>
</file>

<file path=ppt/slides/_rels/slide35.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chart" Target="../charts/chart43.xml"/><Relationship Id="rId4" Type="http://schemas.openxmlformats.org/officeDocument/2006/relationships/chart" Target="../charts/chart42.xml"/></Relationships>
</file>

<file path=ppt/slides/_rels/slide36.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21" Type="http://schemas.openxmlformats.org/officeDocument/2006/relationships/image" Target="../media/image66.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notesSlide" Target="../notesSlides/notesSlide30.xml"/><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chart" Target="../charts/chart45.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hart" Target="../charts/chart48.xml"/></Relationships>
</file>

<file path=ppt/slides/_rels/slide43.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67.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sv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svg"/><Relationship Id="rId4" Type="http://schemas.openxmlformats.org/officeDocument/2006/relationships/image" Target="../media/image68.png"/></Relationships>
</file>

<file path=ppt/slides/_rels/slide4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3.png"/><Relationship Id="rId7" Type="http://schemas.openxmlformats.org/officeDocument/2006/relationships/image" Target="../media/image77.jp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2.sv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hyperlink" Target="mailto:info@canceradvocacy.org" TargetMode="External"/><Relationship Id="rId5" Type="http://schemas.openxmlformats.org/officeDocument/2006/relationships/hyperlink" Target="http://canceradvocacy.org/" TargetMode="External"/><Relationship Id="rId4" Type="http://schemas.openxmlformats.org/officeDocument/2006/relationships/image" Target="../media/image78.pn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chart" Target="../charts/chart54.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chart" Target="../charts/chart51.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chart" Target="../charts/chart58.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chart" Target="../charts/chart57.xml"/><Relationship Id="rId5" Type="http://schemas.openxmlformats.org/officeDocument/2006/relationships/chart" Target="../charts/chart56.xml"/><Relationship Id="rId4" Type="http://schemas.openxmlformats.org/officeDocument/2006/relationships/chart" Target="../charts/chart55.xml"/></Relationships>
</file>

<file path=ppt/slides/_rels/slide53.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chart" Target="../charts/chart62.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chart" Target="../charts/chart61.xml"/><Relationship Id="rId5" Type="http://schemas.openxmlformats.org/officeDocument/2006/relationships/chart" Target="../charts/chart60.xml"/><Relationship Id="rId4" Type="http://schemas.openxmlformats.org/officeDocument/2006/relationships/chart" Target="../charts/chart59.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chart" Target="../charts/chart66.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chart" Target="../charts/chart63.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chart" Target="../charts/chart68.xml"/><Relationship Id="rId4" Type="http://schemas.openxmlformats.org/officeDocument/2006/relationships/chart" Target="../charts/chart67.xml"/></Relationships>
</file>

<file path=ppt/slides/_rels/slide57.xml.rels><?xml version="1.0" encoding="UTF-8" standalone="yes"?>
<Relationships xmlns="http://schemas.openxmlformats.org/package/2006/relationships"><Relationship Id="rId3" Type="http://schemas.openxmlformats.org/officeDocument/2006/relationships/chart" Target="../charts/chart69.xml"/><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chart" Target="../charts/chart71.xml"/><Relationship Id="rId4" Type="http://schemas.openxmlformats.org/officeDocument/2006/relationships/chart" Target="../charts/chart70.xml"/></Relationships>
</file>

<file path=ppt/slides/_rels/slide58.xml.rels><?xml version="1.0" encoding="UTF-8" standalone="yes"?>
<Relationships xmlns="http://schemas.openxmlformats.org/package/2006/relationships"><Relationship Id="rId3" Type="http://schemas.openxmlformats.org/officeDocument/2006/relationships/chart" Target="../charts/chart7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hart" Target="../charts/chart73.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chart" Target="../charts/chart74.xm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chart" Target="../charts/chart76.xml"/><Relationship Id="rId4" Type="http://schemas.openxmlformats.org/officeDocument/2006/relationships/chart" Target="../charts/chart75.xml"/></Relationships>
</file>

<file path=ppt/slides/_rels/slide61.xml.rels><?xml version="1.0" encoding="UTF-8" standalone="yes"?>
<Relationships xmlns="http://schemas.openxmlformats.org/package/2006/relationships"><Relationship Id="rId3" Type="http://schemas.openxmlformats.org/officeDocument/2006/relationships/chart" Target="../charts/chart77.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7F87F4-D09C-835B-9F07-3BFE0ED6847F}"/>
              </a:ext>
            </a:extLst>
          </p:cNvPr>
          <p:cNvSpPr txBox="1"/>
          <p:nvPr/>
        </p:nvSpPr>
        <p:spPr>
          <a:xfrm>
            <a:off x="2618221" y="1723946"/>
            <a:ext cx="6955558" cy="2557623"/>
          </a:xfrm>
          <a:prstGeom prst="rect">
            <a:avLst/>
          </a:prstGeom>
          <a:noFill/>
        </p:spPr>
        <p:txBody>
          <a:bodyPr wrap="none" rtlCol="0">
            <a:spAutoFit/>
          </a:bodyPr>
          <a:lstStyle/>
          <a:p>
            <a:pPr algn="ctr"/>
            <a:r>
              <a:rPr lang="en-US" sz="7000" b="1" dirty="0">
                <a:solidFill>
                  <a:srgbClr val="FFD334"/>
                </a:solidFill>
                <a:latin typeface="Arial" panose="020B0604020202020204" pitchFamily="34" charset="0"/>
                <a:cs typeface="Arial" panose="020B0604020202020204" pitchFamily="34" charset="0"/>
              </a:rPr>
              <a:t>STATE OF</a:t>
            </a:r>
          </a:p>
          <a:p>
            <a:pPr algn="ctr">
              <a:lnSpc>
                <a:spcPct val="80000"/>
              </a:lnSpc>
            </a:pPr>
            <a:r>
              <a:rPr lang="en-US" sz="7000" b="1" dirty="0">
                <a:solidFill>
                  <a:srgbClr val="FFD334"/>
                </a:solidFill>
                <a:latin typeface="Arial" panose="020B0604020202020204" pitchFamily="34" charset="0"/>
                <a:cs typeface="Arial" panose="020B0604020202020204" pitchFamily="34" charset="0"/>
              </a:rPr>
              <a:t>SURVIVORSHIP</a:t>
            </a:r>
          </a:p>
          <a:p>
            <a:pPr algn="ctr">
              <a:lnSpc>
                <a:spcPct val="90000"/>
              </a:lnSpc>
            </a:pPr>
            <a:r>
              <a:rPr lang="en-US" sz="3800" dirty="0">
                <a:solidFill>
                  <a:srgbClr val="FFD334"/>
                </a:solidFill>
                <a:latin typeface="Arial" panose="020B0604020202020204" pitchFamily="34" charset="0"/>
                <a:cs typeface="Arial" panose="020B0604020202020204" pitchFamily="34" charset="0"/>
              </a:rPr>
              <a:t>SURVEY: 2022</a:t>
            </a:r>
          </a:p>
        </p:txBody>
      </p:sp>
      <p:pic>
        <p:nvPicPr>
          <p:cNvPr id="6" name="Picture 5">
            <a:extLst>
              <a:ext uri="{FF2B5EF4-FFF2-40B4-BE49-F238E27FC236}">
                <a16:creationId xmlns:a16="http://schemas.microsoft.com/office/drawing/2014/main" id="{C99D29D1-AB63-5952-EB1C-A7B5D96F2429}"/>
              </a:ext>
            </a:extLst>
          </p:cNvPr>
          <p:cNvPicPr>
            <a:picLocks noChangeAspect="1"/>
          </p:cNvPicPr>
          <p:nvPr/>
        </p:nvPicPr>
        <p:blipFill>
          <a:blip r:embed="rId3"/>
          <a:stretch>
            <a:fillRect/>
          </a:stretch>
        </p:blipFill>
        <p:spPr>
          <a:xfrm>
            <a:off x="5275794" y="783966"/>
            <a:ext cx="1640412" cy="656165"/>
          </a:xfrm>
          <a:prstGeom prst="rect">
            <a:avLst/>
          </a:prstGeom>
        </p:spPr>
      </p:pic>
      <p:sp>
        <p:nvSpPr>
          <p:cNvPr id="15" name="TextBox 14">
            <a:extLst>
              <a:ext uri="{FF2B5EF4-FFF2-40B4-BE49-F238E27FC236}">
                <a16:creationId xmlns:a16="http://schemas.microsoft.com/office/drawing/2014/main" id="{794805CC-C597-8850-8E14-2DF32E565291}"/>
              </a:ext>
            </a:extLst>
          </p:cNvPr>
          <p:cNvSpPr txBox="1"/>
          <p:nvPr/>
        </p:nvSpPr>
        <p:spPr>
          <a:xfrm>
            <a:off x="3532414" y="4411395"/>
            <a:ext cx="5127173" cy="923330"/>
          </a:xfrm>
          <a:prstGeom prst="rect">
            <a:avLst/>
          </a:prstGeom>
          <a:noFill/>
        </p:spPr>
        <p:txBody>
          <a:bodyPr wrap="square" rtlCol="0">
            <a:spAutoFit/>
          </a:bodyPr>
          <a:lstStyle/>
          <a:p>
            <a:pPr algn="ctr"/>
            <a:r>
              <a:rPr lang="en-US" dirty="0">
                <a:solidFill>
                  <a:srgbClr val="29B9EB"/>
                </a:solidFill>
                <a:latin typeface="Arial" panose="020B0604020202020204" pitchFamily="34" charset="0"/>
                <a:cs typeface="Arial" panose="020B0604020202020204" pitchFamily="34" charset="0"/>
              </a:rPr>
              <a:t>Findings from In-depth Interviews and National Surveys of Cancer Patients and Survivors</a:t>
            </a:r>
          </a:p>
          <a:p>
            <a:pPr algn="ctr"/>
            <a:endParaRPr lang="en-US" dirty="0">
              <a:solidFill>
                <a:srgbClr val="29B9E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083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0C6EC-0875-96FB-D61D-A681991ECCF9}"/>
              </a:ext>
            </a:extLst>
          </p:cNvPr>
          <p:cNvSpPr>
            <a:spLocks noGrp="1"/>
          </p:cNvSpPr>
          <p:nvPr>
            <p:ph type="title"/>
          </p:nvPr>
        </p:nvSpPr>
        <p:spPr/>
        <p:txBody>
          <a:bodyPr/>
          <a:lstStyle/>
          <a:p>
            <a:r>
              <a:rPr lang="en-US" dirty="0"/>
              <a:t>Audience Satisfaction Across Cancer Journey</a:t>
            </a:r>
          </a:p>
        </p:txBody>
      </p:sp>
      <p:sp>
        <p:nvSpPr>
          <p:cNvPr id="3" name="Text Placeholder 2">
            <a:extLst>
              <a:ext uri="{FF2B5EF4-FFF2-40B4-BE49-F238E27FC236}">
                <a16:creationId xmlns:a16="http://schemas.microsoft.com/office/drawing/2014/main" id="{6ED9F375-3C73-B6C3-35A8-6C71E873F427}"/>
              </a:ext>
            </a:extLst>
          </p:cNvPr>
          <p:cNvSpPr>
            <a:spLocks noGrp="1"/>
          </p:cNvSpPr>
          <p:nvPr>
            <p:ph type="body" sz="quarter" idx="10"/>
          </p:nvPr>
        </p:nvSpPr>
        <p:spPr/>
        <p:txBody>
          <a:bodyPr/>
          <a:lstStyle/>
          <a:p>
            <a:r>
              <a:rPr lang="en-US" dirty="0"/>
              <a:t>This gives you a sense of how far apart the different groups are in their experiences on every dimension.</a:t>
            </a:r>
          </a:p>
        </p:txBody>
      </p:sp>
      <p:graphicFrame>
        <p:nvGraphicFramePr>
          <p:cNvPr id="5" name="Chart 4">
            <a:extLst>
              <a:ext uri="{FF2B5EF4-FFF2-40B4-BE49-F238E27FC236}">
                <a16:creationId xmlns:a16="http://schemas.microsoft.com/office/drawing/2014/main" id="{9900D49F-D6EF-BBA4-6A41-F8BA5D32773E}"/>
              </a:ext>
            </a:extLst>
          </p:cNvPr>
          <p:cNvGraphicFramePr/>
          <p:nvPr>
            <p:extLst>
              <p:ext uri="{D42A27DB-BD31-4B8C-83A1-F6EECF244321}">
                <p14:modId xmlns:p14="http://schemas.microsoft.com/office/powerpoint/2010/main" val="3568843880"/>
              </p:ext>
            </p:extLst>
          </p:nvPr>
        </p:nvGraphicFramePr>
        <p:xfrm>
          <a:off x="2290965" y="1610126"/>
          <a:ext cx="8426931" cy="51474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10">
            <a:extLst>
              <a:ext uri="{FF2B5EF4-FFF2-40B4-BE49-F238E27FC236}">
                <a16:creationId xmlns:a16="http://schemas.microsoft.com/office/drawing/2014/main" id="{74D9B64E-D39D-867A-36FC-6E1AC42F3612}"/>
              </a:ext>
            </a:extLst>
          </p:cNvPr>
          <p:cNvGraphicFramePr>
            <a:graphicFrameLocks noGrp="1"/>
          </p:cNvGraphicFramePr>
          <p:nvPr>
            <p:extLst>
              <p:ext uri="{D42A27DB-BD31-4B8C-83A1-F6EECF244321}">
                <p14:modId xmlns:p14="http://schemas.microsoft.com/office/powerpoint/2010/main" val="636580265"/>
              </p:ext>
            </p:extLst>
          </p:nvPr>
        </p:nvGraphicFramePr>
        <p:xfrm>
          <a:off x="1474104" y="2083666"/>
          <a:ext cx="2031929" cy="3474720"/>
        </p:xfrm>
        <a:graphic>
          <a:graphicData uri="http://schemas.openxmlformats.org/drawingml/2006/table">
            <a:tbl>
              <a:tblPr firstRow="1" bandRow="1">
                <a:tableStyleId>{5C22544A-7EE6-4342-B048-85BDC9FD1C3A}</a:tableStyleId>
              </a:tblPr>
              <a:tblGrid>
                <a:gridCol w="2031929">
                  <a:extLst>
                    <a:ext uri="{9D8B030D-6E8A-4147-A177-3AD203B41FA5}">
                      <a16:colId xmlns:a16="http://schemas.microsoft.com/office/drawing/2014/main" val="3709757061"/>
                    </a:ext>
                  </a:extLst>
                </a:gridCol>
              </a:tblGrid>
              <a:tr h="579120">
                <a:tc>
                  <a:txBody>
                    <a:bodyPr/>
                    <a:lstStyle/>
                    <a:p>
                      <a:pPr algn="r"/>
                      <a:r>
                        <a:rPr lang="en-US" sz="1200" b="0" i="0" u="none" strike="noStrike" baseline="0" dirty="0">
                          <a:solidFill>
                            <a:srgbClr val="000000"/>
                          </a:solidFill>
                          <a:latin typeface="+mj-lt"/>
                        </a:rPr>
                        <a:t>Screening and risk assessment </a:t>
                      </a:r>
                    </a:p>
                  </a:txBody>
                  <a:tcPr anchor="ctr">
                    <a:solidFill>
                      <a:schemeClr val="bg1"/>
                    </a:solidFill>
                  </a:tcPr>
                </a:tc>
                <a:extLst>
                  <a:ext uri="{0D108BD9-81ED-4DB2-BD59-A6C34878D82A}">
                    <a16:rowId xmlns:a16="http://schemas.microsoft.com/office/drawing/2014/main" val="1116547256"/>
                  </a:ext>
                </a:extLst>
              </a:tr>
              <a:tr h="579120">
                <a:tc>
                  <a:txBody>
                    <a:bodyPr/>
                    <a:lstStyle/>
                    <a:p>
                      <a:pPr algn="r"/>
                      <a:r>
                        <a:rPr lang="en-US" sz="1200" b="0" i="0" u="none" strike="noStrike" baseline="0" dirty="0">
                          <a:solidFill>
                            <a:srgbClr val="000000"/>
                          </a:solidFill>
                          <a:latin typeface="+mj-lt"/>
                        </a:rPr>
                        <a:t>Cancer diagnosis </a:t>
                      </a:r>
                    </a:p>
                  </a:txBody>
                  <a:tcPr anchor="ctr">
                    <a:solidFill>
                      <a:schemeClr val="bg1"/>
                    </a:solidFill>
                  </a:tcPr>
                </a:tc>
                <a:extLst>
                  <a:ext uri="{0D108BD9-81ED-4DB2-BD59-A6C34878D82A}">
                    <a16:rowId xmlns:a16="http://schemas.microsoft.com/office/drawing/2014/main" val="1092593736"/>
                  </a:ext>
                </a:extLst>
              </a:tr>
              <a:tr h="579120">
                <a:tc>
                  <a:txBody>
                    <a:bodyPr/>
                    <a:lstStyle/>
                    <a:p>
                      <a:pPr algn="r"/>
                      <a:r>
                        <a:rPr lang="en-US" sz="1200" b="0" i="0" u="none" strike="noStrike" baseline="0" dirty="0">
                          <a:solidFill>
                            <a:srgbClr val="000000"/>
                          </a:solidFill>
                          <a:latin typeface="+mj-lt"/>
                        </a:rPr>
                        <a:t>Treatment decision making and selection </a:t>
                      </a:r>
                    </a:p>
                  </a:txBody>
                  <a:tcPr anchor="ctr">
                    <a:solidFill>
                      <a:schemeClr val="bg1"/>
                    </a:solidFill>
                  </a:tcPr>
                </a:tc>
                <a:extLst>
                  <a:ext uri="{0D108BD9-81ED-4DB2-BD59-A6C34878D82A}">
                    <a16:rowId xmlns:a16="http://schemas.microsoft.com/office/drawing/2014/main" val="2238952103"/>
                  </a:ext>
                </a:extLst>
              </a:tr>
              <a:tr h="579120">
                <a:tc>
                  <a:txBody>
                    <a:bodyPr/>
                    <a:lstStyle/>
                    <a:p>
                      <a:pPr algn="r"/>
                      <a:r>
                        <a:rPr lang="en-US" sz="1200" b="0" i="0" u="none" strike="noStrike" baseline="0" dirty="0">
                          <a:solidFill>
                            <a:srgbClr val="000000"/>
                          </a:solidFill>
                          <a:latin typeface="+mj-lt"/>
                        </a:rPr>
                        <a:t>Treatment and care</a:t>
                      </a:r>
                    </a:p>
                  </a:txBody>
                  <a:tcPr anchor="ctr">
                    <a:solidFill>
                      <a:schemeClr val="bg1"/>
                    </a:solidFill>
                  </a:tcPr>
                </a:tc>
                <a:extLst>
                  <a:ext uri="{0D108BD9-81ED-4DB2-BD59-A6C34878D82A}">
                    <a16:rowId xmlns:a16="http://schemas.microsoft.com/office/drawing/2014/main" val="1553195843"/>
                  </a:ext>
                </a:extLst>
              </a:tr>
              <a:tr h="579120">
                <a:tc>
                  <a:txBody>
                    <a:bodyPr/>
                    <a:lstStyle/>
                    <a:p>
                      <a:pPr algn="r"/>
                      <a:r>
                        <a:rPr lang="en-US" sz="1200" b="0" i="0" u="none" strike="noStrike" baseline="0" dirty="0">
                          <a:solidFill>
                            <a:srgbClr val="000000"/>
                          </a:solidFill>
                          <a:latin typeface="+mj-lt"/>
                        </a:rPr>
                        <a:t>Coordination of care</a:t>
                      </a:r>
                    </a:p>
                  </a:txBody>
                  <a:tcPr anchor="ctr">
                    <a:solidFill>
                      <a:schemeClr val="bg1"/>
                    </a:solidFill>
                  </a:tcPr>
                </a:tc>
                <a:extLst>
                  <a:ext uri="{0D108BD9-81ED-4DB2-BD59-A6C34878D82A}">
                    <a16:rowId xmlns:a16="http://schemas.microsoft.com/office/drawing/2014/main" val="844386324"/>
                  </a:ext>
                </a:extLst>
              </a:tr>
              <a:tr h="579120">
                <a:tc>
                  <a:txBody>
                    <a:bodyPr/>
                    <a:lstStyle/>
                    <a:p>
                      <a:pPr algn="r"/>
                      <a:r>
                        <a:rPr lang="en-US" sz="1200" b="0" i="0" u="none" strike="noStrike" baseline="0" dirty="0">
                          <a:solidFill>
                            <a:srgbClr val="000000"/>
                          </a:solidFill>
                          <a:latin typeface="+mj-lt"/>
                        </a:rPr>
                        <a:t>Post-treatment care </a:t>
                      </a:r>
                    </a:p>
                  </a:txBody>
                  <a:tcPr anchor="ctr">
                    <a:solidFill>
                      <a:schemeClr val="bg1"/>
                    </a:solidFill>
                  </a:tcPr>
                </a:tc>
                <a:extLst>
                  <a:ext uri="{0D108BD9-81ED-4DB2-BD59-A6C34878D82A}">
                    <a16:rowId xmlns:a16="http://schemas.microsoft.com/office/drawing/2014/main" val="842507859"/>
                  </a:ext>
                </a:extLst>
              </a:tr>
            </a:tbl>
          </a:graphicData>
        </a:graphic>
      </p:graphicFrame>
      <p:sp>
        <p:nvSpPr>
          <p:cNvPr id="7" name="TextBox 6">
            <a:extLst>
              <a:ext uri="{FF2B5EF4-FFF2-40B4-BE49-F238E27FC236}">
                <a16:creationId xmlns:a16="http://schemas.microsoft.com/office/drawing/2014/main" id="{2EB8DE22-54DC-D456-6803-869D6C0E5771}"/>
              </a:ext>
            </a:extLst>
          </p:cNvPr>
          <p:cNvSpPr txBox="1"/>
          <p:nvPr/>
        </p:nvSpPr>
        <p:spPr>
          <a:xfrm>
            <a:off x="3488823" y="5484818"/>
            <a:ext cx="1604670" cy="276999"/>
          </a:xfrm>
          <a:prstGeom prst="rect">
            <a:avLst/>
          </a:prstGeom>
          <a:noFill/>
        </p:spPr>
        <p:txBody>
          <a:bodyPr wrap="square" rtlCol="0">
            <a:spAutoFit/>
          </a:bodyPr>
          <a:lstStyle/>
          <a:p>
            <a:r>
              <a:rPr lang="en-US" sz="1200" b="1" dirty="0"/>
              <a:t>1 | very dissatisfied</a:t>
            </a:r>
          </a:p>
        </p:txBody>
      </p:sp>
      <p:sp>
        <p:nvSpPr>
          <p:cNvPr id="16" name="TextBox 15">
            <a:extLst>
              <a:ext uri="{FF2B5EF4-FFF2-40B4-BE49-F238E27FC236}">
                <a16:creationId xmlns:a16="http://schemas.microsoft.com/office/drawing/2014/main" id="{188BA42F-0FDF-67AD-9599-58DB2E23ECB1}"/>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20" name="TextBox 19">
            <a:extLst>
              <a:ext uri="{FF2B5EF4-FFF2-40B4-BE49-F238E27FC236}">
                <a16:creationId xmlns:a16="http://schemas.microsoft.com/office/drawing/2014/main" id="{B5F1377B-4C27-1815-40B4-6F4D10BAF696}"/>
              </a:ext>
            </a:extLst>
          </p:cNvPr>
          <p:cNvSpPr txBox="1"/>
          <p:nvPr/>
        </p:nvSpPr>
        <p:spPr>
          <a:xfrm>
            <a:off x="6702566" y="1601038"/>
            <a:ext cx="1197764" cy="230832"/>
          </a:xfrm>
          <a:prstGeom prst="rect">
            <a:avLst/>
          </a:prstGeom>
          <a:noFill/>
        </p:spPr>
        <p:txBody>
          <a:bodyPr wrap="none" rtlCol="0">
            <a:spAutoFit/>
          </a:bodyPr>
          <a:lstStyle/>
          <a:p>
            <a:r>
              <a:rPr lang="en-US" sz="900" dirty="0"/>
              <a:t>Positive Experience</a:t>
            </a:r>
          </a:p>
        </p:txBody>
      </p:sp>
      <p:sp>
        <p:nvSpPr>
          <p:cNvPr id="22" name="TextBox 21">
            <a:extLst>
              <a:ext uri="{FF2B5EF4-FFF2-40B4-BE49-F238E27FC236}">
                <a16:creationId xmlns:a16="http://schemas.microsoft.com/office/drawing/2014/main" id="{0D4AF16C-62CA-6CF1-AF3A-3375E14BF63F}"/>
              </a:ext>
            </a:extLst>
          </p:cNvPr>
          <p:cNvSpPr txBox="1"/>
          <p:nvPr/>
        </p:nvSpPr>
        <p:spPr>
          <a:xfrm>
            <a:off x="8007914" y="1601038"/>
            <a:ext cx="1101584" cy="230832"/>
          </a:xfrm>
          <a:prstGeom prst="rect">
            <a:avLst/>
          </a:prstGeom>
          <a:noFill/>
        </p:spPr>
        <p:txBody>
          <a:bodyPr wrap="none" rtlCol="0">
            <a:spAutoFit/>
          </a:bodyPr>
          <a:lstStyle/>
          <a:p>
            <a:r>
              <a:rPr lang="en-US" sz="900" dirty="0"/>
              <a:t>Mixed Experience</a:t>
            </a:r>
          </a:p>
        </p:txBody>
      </p:sp>
      <p:sp>
        <p:nvSpPr>
          <p:cNvPr id="23" name="Rectangle 22">
            <a:extLst>
              <a:ext uri="{FF2B5EF4-FFF2-40B4-BE49-F238E27FC236}">
                <a16:creationId xmlns:a16="http://schemas.microsoft.com/office/drawing/2014/main" id="{60A4BB6E-2333-2C78-6AB1-44CC185C98DA}"/>
              </a:ext>
            </a:extLst>
          </p:cNvPr>
          <p:cNvSpPr/>
          <p:nvPr/>
        </p:nvSpPr>
        <p:spPr>
          <a:xfrm>
            <a:off x="9142300" y="1655995"/>
            <a:ext cx="121187" cy="120918"/>
          </a:xfrm>
          <a:prstGeom prst="rect">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TextBox 23">
            <a:extLst>
              <a:ext uri="{FF2B5EF4-FFF2-40B4-BE49-F238E27FC236}">
                <a16:creationId xmlns:a16="http://schemas.microsoft.com/office/drawing/2014/main" id="{E455C045-377A-5F57-FF03-AAE78CEEC0A0}"/>
              </a:ext>
            </a:extLst>
          </p:cNvPr>
          <p:cNvSpPr txBox="1"/>
          <p:nvPr/>
        </p:nvSpPr>
        <p:spPr>
          <a:xfrm>
            <a:off x="9221675" y="1601038"/>
            <a:ext cx="1249060" cy="230832"/>
          </a:xfrm>
          <a:prstGeom prst="rect">
            <a:avLst/>
          </a:prstGeom>
          <a:noFill/>
        </p:spPr>
        <p:txBody>
          <a:bodyPr wrap="none" rtlCol="0">
            <a:spAutoFit/>
          </a:bodyPr>
          <a:lstStyle/>
          <a:p>
            <a:r>
              <a:rPr lang="en-US" sz="900" dirty="0"/>
              <a:t>Negative Experience</a:t>
            </a:r>
          </a:p>
        </p:txBody>
      </p:sp>
      <p:sp>
        <p:nvSpPr>
          <p:cNvPr id="25" name="TextBox 24">
            <a:extLst>
              <a:ext uri="{FF2B5EF4-FFF2-40B4-BE49-F238E27FC236}">
                <a16:creationId xmlns:a16="http://schemas.microsoft.com/office/drawing/2014/main" id="{98719827-68A9-9B0F-B305-40A993955DE9}"/>
              </a:ext>
            </a:extLst>
          </p:cNvPr>
          <p:cNvSpPr txBox="1"/>
          <p:nvPr/>
        </p:nvSpPr>
        <p:spPr>
          <a:xfrm>
            <a:off x="1437850" y="1568122"/>
            <a:ext cx="4658150" cy="276999"/>
          </a:xfrm>
          <a:prstGeom prst="rect">
            <a:avLst/>
          </a:prstGeom>
          <a:noFill/>
        </p:spPr>
        <p:txBody>
          <a:bodyPr wrap="square" rtlCol="0">
            <a:spAutoFit/>
          </a:bodyPr>
          <a:lstStyle/>
          <a:p>
            <a:r>
              <a:rPr lang="en-US" sz="1200" b="1" dirty="0"/>
              <a:t>Mean satisfaction score by segment</a:t>
            </a:r>
          </a:p>
        </p:txBody>
      </p:sp>
      <p:sp>
        <p:nvSpPr>
          <p:cNvPr id="26" name="TextBox 25">
            <a:extLst>
              <a:ext uri="{FF2B5EF4-FFF2-40B4-BE49-F238E27FC236}">
                <a16:creationId xmlns:a16="http://schemas.microsoft.com/office/drawing/2014/main" id="{00A982D2-C35B-00A9-0C96-D595F3D05E2B}"/>
              </a:ext>
            </a:extLst>
          </p:cNvPr>
          <p:cNvSpPr txBox="1"/>
          <p:nvPr/>
        </p:nvSpPr>
        <p:spPr>
          <a:xfrm>
            <a:off x="8796318" y="5484818"/>
            <a:ext cx="1604670" cy="276999"/>
          </a:xfrm>
          <a:prstGeom prst="rect">
            <a:avLst/>
          </a:prstGeom>
          <a:noFill/>
        </p:spPr>
        <p:txBody>
          <a:bodyPr wrap="square" rtlCol="0">
            <a:spAutoFit/>
          </a:bodyPr>
          <a:lstStyle/>
          <a:p>
            <a:pPr algn="r"/>
            <a:r>
              <a:rPr lang="en-US" sz="1200" b="1" dirty="0"/>
              <a:t>very satisfied | 5</a:t>
            </a:r>
          </a:p>
        </p:txBody>
      </p:sp>
      <p:sp>
        <p:nvSpPr>
          <p:cNvPr id="28" name="Rectangle 27">
            <a:extLst>
              <a:ext uri="{FF2B5EF4-FFF2-40B4-BE49-F238E27FC236}">
                <a16:creationId xmlns:a16="http://schemas.microsoft.com/office/drawing/2014/main" id="{C4A7DE2C-8ED0-6818-6D1B-58E4878DD2D8}"/>
              </a:ext>
            </a:extLst>
          </p:cNvPr>
          <p:cNvSpPr/>
          <p:nvPr/>
        </p:nvSpPr>
        <p:spPr>
          <a:xfrm>
            <a:off x="7933256" y="1655995"/>
            <a:ext cx="121187" cy="120918"/>
          </a:xfrm>
          <a:prstGeom prst="rect">
            <a:avLst/>
          </a:prstGeom>
          <a:solidFill>
            <a:srgbClr val="29B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Rectangle 28">
            <a:extLst>
              <a:ext uri="{FF2B5EF4-FFF2-40B4-BE49-F238E27FC236}">
                <a16:creationId xmlns:a16="http://schemas.microsoft.com/office/drawing/2014/main" id="{1DCC3310-5735-3395-7A63-24A5D4DC1F25}"/>
              </a:ext>
            </a:extLst>
          </p:cNvPr>
          <p:cNvSpPr/>
          <p:nvPr/>
        </p:nvSpPr>
        <p:spPr>
          <a:xfrm>
            <a:off x="6631933" y="1655995"/>
            <a:ext cx="121187" cy="120918"/>
          </a:xfrm>
          <a:prstGeom prst="rect">
            <a:avLst/>
          </a:prstGeom>
          <a:solidFill>
            <a:srgbClr val="1AA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73289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43292476-D98E-45E4-6017-606E0D96BF1F}"/>
              </a:ext>
            </a:extLst>
          </p:cNvPr>
          <p:cNvSpPr/>
          <p:nvPr/>
        </p:nvSpPr>
        <p:spPr>
          <a:xfrm>
            <a:off x="9223129" y="4294909"/>
            <a:ext cx="2416334" cy="1745674"/>
          </a:xfrm>
          <a:prstGeom prst="roundRect">
            <a:avLst>
              <a:gd name="adj" fmla="val 6077"/>
            </a:avLst>
          </a:prstGeom>
          <a:solidFill>
            <a:srgbClr val="EE7E5E">
              <a:alpha val="20000"/>
            </a:srgbClr>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85DF28D6-4FAA-4DB2-33B0-44A279420D38}"/>
              </a:ext>
            </a:extLst>
          </p:cNvPr>
          <p:cNvSpPr>
            <a:spLocks noGrp="1"/>
          </p:cNvSpPr>
          <p:nvPr>
            <p:ph type="title"/>
          </p:nvPr>
        </p:nvSpPr>
        <p:spPr/>
        <p:txBody>
          <a:bodyPr/>
          <a:lstStyle/>
          <a:p>
            <a:r>
              <a:rPr lang="en-US" dirty="0"/>
              <a:t>Audience Demographics</a:t>
            </a:r>
          </a:p>
        </p:txBody>
      </p:sp>
      <p:sp>
        <p:nvSpPr>
          <p:cNvPr id="12" name="Text Placeholder 11">
            <a:extLst>
              <a:ext uri="{FF2B5EF4-FFF2-40B4-BE49-F238E27FC236}">
                <a16:creationId xmlns:a16="http://schemas.microsoft.com/office/drawing/2014/main" id="{98E40B49-D412-DB81-2107-9496B5EDCBB0}"/>
              </a:ext>
            </a:extLst>
          </p:cNvPr>
          <p:cNvSpPr>
            <a:spLocks noGrp="1"/>
          </p:cNvSpPr>
          <p:nvPr>
            <p:ph type="body" sz="quarter" idx="10"/>
          </p:nvPr>
        </p:nvSpPr>
        <p:spPr/>
        <p:txBody>
          <a:bodyPr/>
          <a:lstStyle/>
          <a:p>
            <a:r>
              <a:rPr lang="en-US" dirty="0">
                <a:latin typeface="Arial" panose="020B0604020202020204" pitchFamily="34" charset="0"/>
                <a:cs typeface="Arial" panose="020B0604020202020204" pitchFamily="34" charset="0"/>
              </a:rPr>
              <a:t>Part of the audience differences is related to demographics and where they are in their cancer journey.</a:t>
            </a:r>
          </a:p>
        </p:txBody>
      </p:sp>
      <p:sp>
        <p:nvSpPr>
          <p:cNvPr id="4" name="TextBox 3">
            <a:extLst>
              <a:ext uri="{FF2B5EF4-FFF2-40B4-BE49-F238E27FC236}">
                <a16:creationId xmlns:a16="http://schemas.microsoft.com/office/drawing/2014/main" id="{6D58B1FD-0A29-1FD6-EFC6-08A84BAB3901}"/>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21" name="Table 16">
            <a:extLst>
              <a:ext uri="{FF2B5EF4-FFF2-40B4-BE49-F238E27FC236}">
                <a16:creationId xmlns:a16="http://schemas.microsoft.com/office/drawing/2014/main" id="{616FA10B-2F0B-2C42-B52B-BC6CB1B65C9C}"/>
              </a:ext>
            </a:extLst>
          </p:cNvPr>
          <p:cNvGraphicFramePr>
            <a:graphicFrameLocks noGrp="1"/>
          </p:cNvGraphicFramePr>
          <p:nvPr>
            <p:extLst>
              <p:ext uri="{D42A27DB-BD31-4B8C-83A1-F6EECF244321}">
                <p14:modId xmlns:p14="http://schemas.microsoft.com/office/powerpoint/2010/main" val="1870294777"/>
              </p:ext>
            </p:extLst>
          </p:nvPr>
        </p:nvGraphicFramePr>
        <p:xfrm>
          <a:off x="569651" y="1348712"/>
          <a:ext cx="8653478" cy="4739640"/>
        </p:xfrm>
        <a:graphic>
          <a:graphicData uri="http://schemas.openxmlformats.org/drawingml/2006/table">
            <a:tbl>
              <a:tblPr firstRow="1" bandRow="1">
                <a:tableStyleId>{073A0DAA-6AF3-43AB-8588-CEC1D06C72B9}</a:tableStyleId>
              </a:tblPr>
              <a:tblGrid>
                <a:gridCol w="1325880">
                  <a:extLst>
                    <a:ext uri="{9D8B030D-6E8A-4147-A177-3AD203B41FA5}">
                      <a16:colId xmlns:a16="http://schemas.microsoft.com/office/drawing/2014/main" val="2020909345"/>
                    </a:ext>
                  </a:extLst>
                </a:gridCol>
                <a:gridCol w="1222440">
                  <a:extLst>
                    <a:ext uri="{9D8B030D-6E8A-4147-A177-3AD203B41FA5}">
                      <a16:colId xmlns:a16="http://schemas.microsoft.com/office/drawing/2014/main" val="3070257813"/>
                    </a:ext>
                  </a:extLst>
                </a:gridCol>
                <a:gridCol w="1222440">
                  <a:extLst>
                    <a:ext uri="{9D8B030D-6E8A-4147-A177-3AD203B41FA5}">
                      <a16:colId xmlns:a16="http://schemas.microsoft.com/office/drawing/2014/main" val="3937810632"/>
                    </a:ext>
                  </a:extLst>
                </a:gridCol>
                <a:gridCol w="1216398">
                  <a:extLst>
                    <a:ext uri="{9D8B030D-6E8A-4147-A177-3AD203B41FA5}">
                      <a16:colId xmlns:a16="http://schemas.microsoft.com/office/drawing/2014/main" val="185074524"/>
                    </a:ext>
                  </a:extLst>
                </a:gridCol>
                <a:gridCol w="1224960">
                  <a:extLst>
                    <a:ext uri="{9D8B030D-6E8A-4147-A177-3AD203B41FA5}">
                      <a16:colId xmlns:a16="http://schemas.microsoft.com/office/drawing/2014/main" val="1968461323"/>
                    </a:ext>
                  </a:extLst>
                </a:gridCol>
                <a:gridCol w="1220680">
                  <a:extLst>
                    <a:ext uri="{9D8B030D-6E8A-4147-A177-3AD203B41FA5}">
                      <a16:colId xmlns:a16="http://schemas.microsoft.com/office/drawing/2014/main" val="3388492972"/>
                    </a:ext>
                  </a:extLst>
                </a:gridCol>
                <a:gridCol w="1220680">
                  <a:extLst>
                    <a:ext uri="{9D8B030D-6E8A-4147-A177-3AD203B41FA5}">
                      <a16:colId xmlns:a16="http://schemas.microsoft.com/office/drawing/2014/main" val="1830486631"/>
                    </a:ext>
                  </a:extLst>
                </a:gridCol>
              </a:tblGrid>
              <a:tr h="165825">
                <a:tc>
                  <a:txBody>
                    <a:bodyPr/>
                    <a:lstStyle/>
                    <a:p>
                      <a:endParaRPr lang="en-US" dirty="0"/>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r>
                        <a:rPr lang="en-US" sz="1200" dirty="0"/>
                        <a:t>Positive Experience</a:t>
                      </a:r>
                    </a:p>
                  </a:txBody>
                  <a:tcPr anchor="ctr">
                    <a:lnL w="635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1AAFA2"/>
                    </a:solidFill>
                  </a:tcPr>
                </a:tc>
                <a:tc hMerge="1">
                  <a:txBody>
                    <a:bodyPr/>
                    <a:lstStyle/>
                    <a:p>
                      <a:endParaRPr lang="en-US"/>
                    </a:p>
                  </a:txBody>
                  <a:tcPr/>
                </a:tc>
                <a:tc gridSpan="2">
                  <a:txBody>
                    <a:bodyPr/>
                    <a:lstStyle/>
                    <a:p>
                      <a:pPr algn="ctr"/>
                      <a:r>
                        <a:rPr lang="en-US" sz="1200" dirty="0"/>
                        <a:t>Mixed Experience</a:t>
                      </a:r>
                    </a:p>
                  </a:txBody>
                  <a:tcPr anchor="ctr">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9B9EB"/>
                    </a:solidFill>
                  </a:tcPr>
                </a:tc>
                <a:tc hMerge="1">
                  <a:txBody>
                    <a:bodyPr/>
                    <a:lstStyle/>
                    <a:p>
                      <a:endParaRPr lang="en-US"/>
                    </a:p>
                  </a:txBody>
                  <a:tcPr>
                    <a:lnL w="6350" cap="flat" cmpd="sng" algn="ctr">
                      <a:solidFill>
                        <a:schemeClr val="bg1">
                          <a:lumMod val="75000"/>
                        </a:schemeClr>
                      </a:solidFill>
                      <a:prstDash val="solid"/>
                      <a:round/>
                      <a:headEnd type="none" w="med" len="med"/>
                      <a:tailEnd type="none" w="med" len="med"/>
                    </a:lnL>
                  </a:tcPr>
                </a:tc>
                <a:tc gridSpan="2">
                  <a:txBody>
                    <a:bodyPr/>
                    <a:lstStyle/>
                    <a:p>
                      <a:pPr algn="ctr"/>
                      <a:r>
                        <a:rPr lang="en-US" sz="1200" dirty="0"/>
                        <a:t>Negative Experience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EE7E5E"/>
                    </a:solidFill>
                  </a:tcPr>
                </a:tc>
                <a:tc hMerge="1">
                  <a:txBody>
                    <a:bodyPr/>
                    <a:lstStyle/>
                    <a:p>
                      <a:pPr algn="ctr"/>
                      <a:endParaRPr lang="en-US" sz="1200" dirty="0"/>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rgbClr val="174781"/>
                    </a:solidFill>
                  </a:tcPr>
                </a:tc>
                <a:extLst>
                  <a:ext uri="{0D108BD9-81ED-4DB2-BD59-A6C34878D82A}">
                    <a16:rowId xmlns:a16="http://schemas.microsoft.com/office/drawing/2014/main" val="2946677208"/>
                  </a:ext>
                </a:extLst>
              </a:tr>
              <a:tr h="124369">
                <a:tc>
                  <a:txBody>
                    <a:bodyPr/>
                    <a:lstStyle/>
                    <a:p>
                      <a:r>
                        <a:rPr lang="en-US" sz="1200" b="1" dirty="0">
                          <a:solidFill>
                            <a:schemeClr val="tx1"/>
                          </a:solidFill>
                        </a:rPr>
                        <a:t>Gender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solidFill>
                            <a:schemeClr val="tx1"/>
                          </a:solidFill>
                        </a:rPr>
                        <a:t>50%  female</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solidFill>
                            <a:schemeClr val="tx1"/>
                          </a:solidFill>
                        </a:rPr>
                        <a:t>50%  male</a:t>
                      </a: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solidFill>
                            <a:schemeClr val="tx1"/>
                          </a:solidFill>
                        </a:rPr>
                        <a:t>54%  female </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chemeClr val="tx1"/>
                          </a:solidFill>
                        </a:rPr>
                        <a:t>46%  male</a:t>
                      </a:r>
                      <a:endParaRPr lang="en-US" dirty="0"/>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solidFill>
                            <a:schemeClr val="tx1"/>
                          </a:solidFill>
                        </a:rPr>
                        <a:t>57%  female </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solidFill>
                            <a:schemeClr val="tx1"/>
                          </a:solidFill>
                        </a:rPr>
                        <a:t>41%  male</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440328"/>
                  </a:ext>
                </a:extLst>
              </a:tr>
              <a:tr h="269466">
                <a:tc>
                  <a:txBody>
                    <a:bodyPr/>
                    <a:lstStyle/>
                    <a:p>
                      <a:r>
                        <a:rPr lang="en-US" sz="1200" b="1" dirty="0"/>
                        <a:t>Race/Ethnicity</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spcBef>
                          <a:spcPts val="0"/>
                        </a:spcBef>
                        <a:spcAft>
                          <a:spcPts val="0"/>
                        </a:spcAft>
                      </a:pPr>
                      <a:r>
                        <a:rPr lang="en-US" sz="1100" b="1" dirty="0">
                          <a:solidFill>
                            <a:srgbClr val="0067B1"/>
                          </a:solidFill>
                        </a:rPr>
                        <a:t>84%</a:t>
                      </a:r>
                      <a:r>
                        <a:rPr lang="en-US" sz="1100" dirty="0">
                          <a:solidFill>
                            <a:srgbClr val="0067B1"/>
                          </a:solidFill>
                        </a:rPr>
                        <a:t>  </a:t>
                      </a:r>
                      <a:r>
                        <a:rPr lang="en-US" sz="1100" dirty="0"/>
                        <a:t>White     </a:t>
                      </a:r>
                    </a:p>
                    <a:p>
                      <a:pPr>
                        <a:spcBef>
                          <a:spcPts val="0"/>
                        </a:spcBef>
                        <a:spcAft>
                          <a:spcPts val="0"/>
                        </a:spcAft>
                      </a:pPr>
                      <a:r>
                        <a:rPr lang="en-US" sz="1100" b="0" dirty="0">
                          <a:solidFill>
                            <a:schemeClr val="tx1"/>
                          </a:solidFill>
                        </a:rPr>
                        <a:t>8%    Black    </a:t>
                      </a:r>
                    </a:p>
                    <a:p>
                      <a:pPr>
                        <a:spcBef>
                          <a:spcPts val="0"/>
                        </a:spcBef>
                        <a:spcAft>
                          <a:spcPts val="0"/>
                        </a:spcAft>
                      </a:pPr>
                      <a:r>
                        <a:rPr lang="en-US" sz="1100" b="0" dirty="0">
                          <a:solidFill>
                            <a:schemeClr val="tx1"/>
                          </a:solidFill>
                        </a:rPr>
                        <a:t>6%    Hispanic</a:t>
                      </a:r>
                    </a:p>
                  </a:txBody>
                  <a:tcPr anchor="ctr">
                    <a:lnL w="635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spcBef>
                          <a:spcPts val="0"/>
                        </a:spcBef>
                        <a:spcAft>
                          <a:spcPts val="0"/>
                        </a:spcAft>
                      </a:pPr>
                      <a:endParaRPr lang="en-US" sz="1100" b="0" dirty="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US" sz="1100" b="1" dirty="0">
                          <a:solidFill>
                            <a:srgbClr val="C00000"/>
                          </a:solidFill>
                        </a:rPr>
                        <a:t>74%</a:t>
                      </a:r>
                      <a:r>
                        <a:rPr lang="en-US" sz="1100" dirty="0">
                          <a:solidFill>
                            <a:srgbClr val="FFC000"/>
                          </a:solidFill>
                        </a:rPr>
                        <a:t>  </a:t>
                      </a:r>
                      <a:r>
                        <a:rPr lang="en-US" sz="1100" dirty="0"/>
                        <a:t>White</a:t>
                      </a:r>
                    </a:p>
                    <a:p>
                      <a:r>
                        <a:rPr lang="en-US" sz="1100" dirty="0"/>
                        <a:t>10%  Black</a:t>
                      </a:r>
                    </a:p>
                    <a:p>
                      <a:r>
                        <a:rPr lang="en-US" sz="1100" b="1" dirty="0">
                          <a:solidFill>
                            <a:srgbClr val="0067B1"/>
                          </a:solidFill>
                        </a:rPr>
                        <a:t>15%</a:t>
                      </a:r>
                      <a:r>
                        <a:rPr lang="en-US" sz="1100" b="1" dirty="0">
                          <a:solidFill>
                            <a:srgbClr val="29B9EB"/>
                          </a:solidFill>
                        </a:rPr>
                        <a:t>  </a:t>
                      </a:r>
                      <a:r>
                        <a:rPr lang="en-US" sz="1100" b="0" dirty="0">
                          <a:solidFill>
                            <a:schemeClr val="tx1"/>
                          </a:solidFill>
                        </a:rPr>
                        <a:t>Hispanic</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tcPr>
                </a:tc>
                <a:tc gridSpan="2">
                  <a:txBody>
                    <a:bodyPr/>
                    <a:lstStyle/>
                    <a:p>
                      <a:r>
                        <a:rPr lang="en-US" sz="1100" b="1" dirty="0">
                          <a:solidFill>
                            <a:srgbClr val="C00000"/>
                          </a:solidFill>
                        </a:rPr>
                        <a:t>67%</a:t>
                      </a:r>
                      <a:r>
                        <a:rPr lang="en-US" sz="1100" dirty="0">
                          <a:solidFill>
                            <a:srgbClr val="FFC000"/>
                          </a:solidFill>
                        </a:rPr>
                        <a:t>  </a:t>
                      </a:r>
                      <a:r>
                        <a:rPr lang="en-US" sz="1100" dirty="0"/>
                        <a:t>White</a:t>
                      </a:r>
                    </a:p>
                    <a:p>
                      <a:r>
                        <a:rPr lang="en-US" sz="1100" b="1" dirty="0">
                          <a:solidFill>
                            <a:srgbClr val="0067B1"/>
                          </a:solidFill>
                        </a:rPr>
                        <a:t>20%  </a:t>
                      </a:r>
                      <a:r>
                        <a:rPr lang="en-US" sz="1100" dirty="0"/>
                        <a:t>Black</a:t>
                      </a:r>
                    </a:p>
                    <a:p>
                      <a:r>
                        <a:rPr lang="en-US" sz="1100" b="0" dirty="0">
                          <a:solidFill>
                            <a:schemeClr val="tx1"/>
                          </a:solidFill>
                        </a:rPr>
                        <a:t>8%  Hispanic</a:t>
                      </a:r>
                    </a:p>
                  </a:txBody>
                  <a:tcPr anchor="ctr">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699094"/>
                  </a:ext>
                </a:extLst>
              </a:tr>
              <a:tr h="304013">
                <a:tc>
                  <a:txBody>
                    <a:bodyPr/>
                    <a:lstStyle/>
                    <a:p>
                      <a:r>
                        <a:rPr lang="en-US" sz="1200" b="1" dirty="0"/>
                        <a:t>Age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C00000"/>
                          </a:solidFill>
                        </a:rPr>
                        <a:t>45%  </a:t>
                      </a:r>
                      <a:r>
                        <a:rPr lang="en-US" sz="1100" dirty="0"/>
                        <a:t>under 65</a:t>
                      </a:r>
                    </a:p>
                    <a:p>
                      <a:pPr marL="0" indent="0">
                        <a:spcBef>
                          <a:spcPts val="0"/>
                        </a:spcBef>
                        <a:spcAft>
                          <a:spcPts val="0"/>
                        </a:spcAft>
                        <a:tabLst>
                          <a:tab pos="219075" algn="l"/>
                        </a:tabLst>
                      </a:pPr>
                      <a:endParaRPr lang="en-US" sz="900" dirty="0"/>
                    </a:p>
                    <a:p>
                      <a:pPr marL="0" indent="0">
                        <a:spcBef>
                          <a:spcPts val="0"/>
                        </a:spcBef>
                        <a:spcAft>
                          <a:spcPts val="0"/>
                        </a:spcAft>
                        <a:tabLst>
                          <a:tab pos="219075" algn="l"/>
                        </a:tabLst>
                      </a:pPr>
                      <a:r>
                        <a:rPr lang="en-US" sz="900" dirty="0"/>
                        <a:t>6%      18-39</a:t>
                      </a:r>
                      <a:br>
                        <a:rPr lang="en-US" sz="900" dirty="0"/>
                      </a:br>
                      <a:r>
                        <a:rPr lang="en-US" sz="900" dirty="0"/>
                        <a:t>39%    40-64</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spcBef>
                          <a:spcPts val="0"/>
                        </a:spcBef>
                        <a:spcAft>
                          <a:spcPts val="0"/>
                        </a:spcAft>
                        <a:tabLst>
                          <a:tab pos="219075" algn="l"/>
                        </a:tabLst>
                      </a:pPr>
                      <a:r>
                        <a:rPr lang="en-US" sz="1100" b="1" dirty="0">
                          <a:solidFill>
                            <a:srgbClr val="0067B1"/>
                          </a:solidFill>
                        </a:rPr>
                        <a:t>55%</a:t>
                      </a:r>
                      <a:r>
                        <a:rPr lang="en-US" sz="1100" dirty="0"/>
                        <a:t>  65+</a:t>
                      </a:r>
                    </a:p>
                    <a:p>
                      <a:pPr marL="0" indent="0">
                        <a:spcBef>
                          <a:spcPts val="0"/>
                        </a:spcBef>
                        <a:spcAft>
                          <a:spcPts val="0"/>
                        </a:spcAft>
                        <a:tabLst>
                          <a:tab pos="219075" algn="l"/>
                        </a:tabLst>
                      </a:pPr>
                      <a:br>
                        <a:rPr lang="en-US" sz="900" dirty="0"/>
                      </a:br>
                      <a:br>
                        <a:rPr lang="en-US" sz="900" dirty="0"/>
                      </a:br>
                      <a:endParaRPr lang="en-US" sz="900" dirty="0"/>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219075" algn="l"/>
                        </a:tabLst>
                        <a:defRPr/>
                      </a:pPr>
                      <a:r>
                        <a:rPr lang="en-US" sz="1100" b="1" dirty="0">
                          <a:solidFill>
                            <a:srgbClr val="0067B1"/>
                          </a:solidFill>
                        </a:rPr>
                        <a:t>65%</a:t>
                      </a:r>
                      <a:r>
                        <a:rPr lang="en-US" sz="1100" b="1" dirty="0">
                          <a:solidFill>
                            <a:srgbClr val="29B9EB"/>
                          </a:solidFill>
                        </a:rPr>
                        <a:t>  </a:t>
                      </a:r>
                      <a:r>
                        <a:rPr lang="en-US" sz="1100" dirty="0"/>
                        <a:t>under 65</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indent="0">
                        <a:spcBef>
                          <a:spcPts val="0"/>
                        </a:spcBef>
                        <a:spcAft>
                          <a:spcPts val="0"/>
                        </a:spcAft>
                        <a:tabLst>
                          <a:tab pos="219075" algn="l"/>
                        </a:tabLst>
                      </a:pPr>
                      <a:endParaRPr lang="en-US" sz="900" dirty="0"/>
                    </a:p>
                    <a:p>
                      <a:pPr marL="0" indent="0">
                        <a:spcBef>
                          <a:spcPts val="0"/>
                        </a:spcBef>
                        <a:spcAft>
                          <a:spcPts val="0"/>
                        </a:spcAft>
                        <a:tabLst>
                          <a:tab pos="219075" algn="l"/>
                        </a:tabLst>
                      </a:pPr>
                      <a:r>
                        <a:rPr lang="en-US" sz="900" dirty="0"/>
                        <a:t>9%      18-39</a:t>
                      </a:r>
                      <a:br>
                        <a:rPr lang="en-US" sz="900" dirty="0"/>
                      </a:br>
                      <a:r>
                        <a:rPr lang="en-US" sz="900" b="1" dirty="0">
                          <a:solidFill>
                            <a:srgbClr val="0070C0"/>
                          </a:solidFill>
                        </a:rPr>
                        <a:t>56%    </a:t>
                      </a:r>
                      <a:r>
                        <a:rPr lang="en-US" sz="900" dirty="0"/>
                        <a:t>40-64</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219075" algn="l"/>
                        </a:tabLst>
                        <a:defRPr/>
                      </a:pPr>
                      <a:r>
                        <a:rPr lang="en-US" sz="1100" b="1" dirty="0">
                          <a:solidFill>
                            <a:srgbClr val="C00000"/>
                          </a:solidFill>
                        </a:rPr>
                        <a:t>35%  </a:t>
                      </a:r>
                      <a:r>
                        <a:rPr lang="en-US" sz="1100" dirty="0"/>
                        <a:t>65+</a:t>
                      </a:r>
                    </a:p>
                    <a:p>
                      <a:pPr marL="0" indent="0">
                        <a:spcBef>
                          <a:spcPts val="0"/>
                        </a:spcBef>
                        <a:spcAft>
                          <a:spcPts val="0"/>
                        </a:spcAft>
                        <a:tabLst>
                          <a:tab pos="219075" algn="l"/>
                        </a:tabLst>
                      </a:pPr>
                      <a:br>
                        <a:rPr lang="en-US" sz="900" dirty="0"/>
                      </a:br>
                      <a:endParaRPr lang="en-US" dirty="0"/>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219075" algn="l"/>
                        </a:tabLst>
                        <a:defRPr/>
                      </a:pPr>
                      <a:r>
                        <a:rPr lang="en-US" sz="1100" b="1" dirty="0">
                          <a:solidFill>
                            <a:srgbClr val="0070C0"/>
                          </a:solidFill>
                        </a:rPr>
                        <a:t>57%  </a:t>
                      </a:r>
                      <a:r>
                        <a:rPr lang="en-US" sz="1100" b="0" dirty="0">
                          <a:solidFill>
                            <a:schemeClr val="tx1"/>
                          </a:solidFill>
                        </a:rPr>
                        <a:t>under 65</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p>
                      <a:pPr marL="0" indent="0">
                        <a:spcBef>
                          <a:spcPts val="0"/>
                        </a:spcBef>
                        <a:spcAft>
                          <a:spcPts val="0"/>
                        </a:spcAft>
                        <a:tabLst>
                          <a:tab pos="219075" algn="l"/>
                        </a:tabLst>
                      </a:pPr>
                      <a:endParaRPr lang="en-US" sz="900" b="1" dirty="0">
                        <a:solidFill>
                          <a:srgbClr val="0070C0"/>
                        </a:solidFill>
                      </a:endParaRPr>
                    </a:p>
                    <a:p>
                      <a:pPr marL="0" indent="0">
                        <a:spcBef>
                          <a:spcPts val="0"/>
                        </a:spcBef>
                        <a:spcAft>
                          <a:spcPts val="0"/>
                        </a:spcAft>
                        <a:tabLst>
                          <a:tab pos="219075" algn="l"/>
                        </a:tabLst>
                      </a:pPr>
                      <a:r>
                        <a:rPr lang="en-US" sz="900" b="0" dirty="0">
                          <a:solidFill>
                            <a:schemeClr val="tx1"/>
                          </a:solidFill>
                        </a:rPr>
                        <a:t>12%      </a:t>
                      </a:r>
                      <a:r>
                        <a:rPr lang="en-US" sz="900" dirty="0"/>
                        <a:t>18-39</a:t>
                      </a:r>
                      <a:br>
                        <a:rPr lang="en-US" sz="900" dirty="0"/>
                      </a:br>
                      <a:r>
                        <a:rPr lang="en-US" sz="900" b="1" dirty="0">
                          <a:solidFill>
                            <a:srgbClr val="0070C0"/>
                          </a:solidFill>
                        </a:rPr>
                        <a:t>45%    </a:t>
                      </a:r>
                      <a:r>
                        <a:rPr lang="en-US" sz="900" dirty="0"/>
                        <a:t>40-64</a:t>
                      </a:r>
                      <a:endParaRPr lang="en-US" sz="900" b="0" dirty="0">
                        <a:solidFill>
                          <a:schemeClr val="tx1"/>
                        </a:solidFill>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tab pos="219075" algn="l"/>
                        </a:tabLst>
                        <a:defRPr/>
                      </a:pPr>
                      <a:r>
                        <a:rPr lang="en-US" sz="1100" b="1" dirty="0">
                          <a:solidFill>
                            <a:srgbClr val="C00000"/>
                          </a:solidFill>
                        </a:rPr>
                        <a:t>43%  </a:t>
                      </a:r>
                      <a:r>
                        <a:rPr lang="en-US" sz="1100" dirty="0"/>
                        <a:t>65+</a:t>
                      </a:r>
                    </a:p>
                    <a:p>
                      <a:pPr marL="0" indent="0">
                        <a:spcBef>
                          <a:spcPts val="0"/>
                        </a:spcBef>
                        <a:spcAft>
                          <a:spcPts val="0"/>
                        </a:spcAft>
                        <a:tabLst>
                          <a:tab pos="219075" algn="l"/>
                        </a:tabLst>
                      </a:pPr>
                      <a:br>
                        <a:rPr lang="en-US" sz="900" dirty="0"/>
                      </a:b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1262"/>
                  </a:ext>
                </a:extLst>
              </a:tr>
              <a:tr h="124369">
                <a:tc>
                  <a:txBody>
                    <a:bodyPr/>
                    <a:lstStyle/>
                    <a:p>
                      <a:r>
                        <a:rPr lang="en-US" sz="1200" b="1" dirty="0"/>
                        <a:t>Education</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49%  no college</a:t>
                      </a:r>
                      <a:endParaRPr lang="en-US" sz="1100" b="1" dirty="0">
                        <a:solidFill>
                          <a:schemeClr val="accent1"/>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51%  college</a:t>
                      </a:r>
                      <a:endParaRPr lang="en-US" sz="1100" b="1" dirty="0">
                        <a:solidFill>
                          <a:schemeClr val="accent1"/>
                        </a:solidFill>
                      </a:endParaRP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49%  no college</a:t>
                      </a:r>
                      <a:endParaRPr lang="en-US" sz="1100" b="1" dirty="0">
                        <a:solidFill>
                          <a:schemeClr val="accent1"/>
                        </a:solidFill>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dirty="0"/>
                        <a:t>51%  college</a:t>
                      </a:r>
                      <a:endParaRPr lang="en-US" dirty="0"/>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0067B1"/>
                          </a:solidFill>
                        </a:rPr>
                        <a:t>64%</a:t>
                      </a:r>
                      <a:r>
                        <a:rPr lang="en-US" sz="1100" dirty="0"/>
                        <a:t>  no college</a:t>
                      </a:r>
                      <a:endParaRPr lang="en-US" sz="1100" b="1" dirty="0">
                        <a:solidFill>
                          <a:schemeClr val="accent1"/>
                        </a:solidFill>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100" b="1" dirty="0">
                          <a:solidFill>
                            <a:srgbClr val="C00000"/>
                          </a:solidFill>
                        </a:rPr>
                        <a:t>36%</a:t>
                      </a:r>
                      <a:r>
                        <a:rPr lang="en-US" sz="1100" b="1" dirty="0">
                          <a:solidFill>
                            <a:schemeClr val="accent4"/>
                          </a:solidFill>
                        </a:rPr>
                        <a:t>  </a:t>
                      </a:r>
                      <a:r>
                        <a:rPr lang="en-US" sz="1100" dirty="0"/>
                        <a:t>college</a:t>
                      </a:r>
                      <a:endParaRPr lang="en-US" dirty="0"/>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7598508"/>
                  </a:ext>
                </a:extLst>
              </a:tr>
              <a:tr h="124369">
                <a:tc>
                  <a:txBody>
                    <a:bodyPr/>
                    <a:lstStyle/>
                    <a:p>
                      <a:r>
                        <a:rPr lang="en-US" sz="1200" b="1" dirty="0"/>
                        <a:t>Income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34%  below $50K</a:t>
                      </a:r>
                    </a:p>
                  </a:txBody>
                  <a:tcPr anchor="ctr">
                    <a:lnL w="635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31%  below $50K</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solidFill>
                        <a:schemeClr val="bg1">
                          <a:lumMod val="75000"/>
                        </a:schemeClr>
                      </a:solidFill>
                      <a:prstDash val="solid"/>
                      <a:round/>
                      <a:headEnd type="none" w="med" len="med"/>
                      <a:tailEnd type="none" w="med" len="med"/>
                    </a:lnL>
                    <a:lnT w="6350" cap="flat" cmpd="sng" algn="ctr">
                      <a:solidFill>
                        <a:schemeClr val="bg1">
                          <a:lumMod val="75000"/>
                        </a:schemeClr>
                      </a:solidFill>
                      <a:prstDash val="solid"/>
                      <a:round/>
                      <a:headEnd type="none" w="med" len="med"/>
                      <a:tailEnd type="none" w="med" len="med"/>
                    </a:lnT>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0067B1"/>
                          </a:solidFill>
                        </a:rPr>
                        <a:t>51%</a:t>
                      </a:r>
                      <a:r>
                        <a:rPr lang="en-US" sz="1100" dirty="0"/>
                        <a:t>  below $50K</a:t>
                      </a:r>
                    </a:p>
                  </a:txBody>
                  <a:tcPr anchor="ctr">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2461171"/>
                  </a:ext>
                </a:extLst>
              </a:tr>
              <a:tr h="207282">
                <a:tc>
                  <a:txBody>
                    <a:bodyPr/>
                    <a:lstStyle/>
                    <a:p>
                      <a:r>
                        <a:rPr lang="en-US" sz="1200" b="1" dirty="0"/>
                        <a:t>Financial Impact</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spcBef>
                          <a:spcPts val="0"/>
                        </a:spcBef>
                        <a:spcAft>
                          <a:spcPts val="0"/>
                        </a:spcAft>
                      </a:pPr>
                      <a:r>
                        <a:rPr lang="en-US" sz="1100" b="1" dirty="0">
                          <a:solidFill>
                            <a:srgbClr val="C00000"/>
                          </a:solidFill>
                        </a:rPr>
                        <a:t>40%</a:t>
                      </a:r>
                      <a:r>
                        <a:rPr lang="en-US" sz="1100" dirty="0">
                          <a:solidFill>
                            <a:schemeClr val="accent4"/>
                          </a:solidFill>
                        </a:rPr>
                        <a:t>  </a:t>
                      </a:r>
                      <a:r>
                        <a:rPr lang="en-US" sz="1100" dirty="0"/>
                        <a:t>Impacted financially</a:t>
                      </a:r>
                    </a:p>
                  </a:txBody>
                  <a:tcPr anchor="ctr">
                    <a:lnL w="635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spcBef>
                          <a:spcPts val="0"/>
                        </a:spcBef>
                        <a:spcAft>
                          <a:spcPts val="0"/>
                        </a:spcAft>
                      </a:pPr>
                      <a:r>
                        <a:rPr lang="en-US" sz="1100" dirty="0"/>
                        <a:t>62%  impacted financially</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solidFill>
                        <a:schemeClr val="bg1">
                          <a:lumMod val="75000"/>
                        </a:schemeClr>
                      </a:solidFill>
                      <a:prstDash val="solid"/>
                      <a:round/>
                      <a:headEnd type="none" w="med" len="med"/>
                      <a:tailEnd type="none" w="med" len="med"/>
                    </a:lnL>
                  </a:tcPr>
                </a:tc>
                <a:tc gridSpan="2">
                  <a:txBody>
                    <a:bodyPr/>
                    <a:lstStyle/>
                    <a:p>
                      <a:pPr>
                        <a:spcBef>
                          <a:spcPts val="0"/>
                        </a:spcBef>
                        <a:spcAft>
                          <a:spcPts val="0"/>
                        </a:spcAft>
                      </a:pPr>
                      <a:r>
                        <a:rPr lang="en-US" sz="1100" dirty="0"/>
                        <a:t>65%  impacted financially</a:t>
                      </a:r>
                    </a:p>
                  </a:txBody>
                  <a:tcPr anchor="ctr">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622123"/>
                  </a:ext>
                </a:extLst>
              </a:tr>
              <a:tr h="207282">
                <a:tc>
                  <a:txBody>
                    <a:bodyPr/>
                    <a:lstStyle/>
                    <a:p>
                      <a:r>
                        <a:rPr lang="en-US" sz="1200" b="1" dirty="0"/>
                        <a:t>Employment Sacrifices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spcBef>
                          <a:spcPts val="0"/>
                        </a:spcBef>
                        <a:spcAft>
                          <a:spcPts val="0"/>
                        </a:spcAft>
                      </a:pPr>
                      <a:r>
                        <a:rPr lang="en-US" sz="1100" b="1" dirty="0">
                          <a:solidFill>
                            <a:srgbClr val="C00000"/>
                          </a:solidFill>
                        </a:rPr>
                        <a:t>50%</a:t>
                      </a:r>
                      <a:r>
                        <a:rPr lang="en-US" sz="1100" b="1" dirty="0">
                          <a:solidFill>
                            <a:schemeClr val="accent4"/>
                          </a:solidFill>
                        </a:rPr>
                        <a:t>  </a:t>
                      </a:r>
                      <a:r>
                        <a:rPr lang="en-US" sz="1100" dirty="0"/>
                        <a:t>made sacrifices</a:t>
                      </a:r>
                    </a:p>
                  </a:txBody>
                  <a:tcPr anchor="ctr">
                    <a:lnL w="635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spcBef>
                          <a:spcPts val="0"/>
                        </a:spcBef>
                        <a:spcAft>
                          <a:spcPts val="0"/>
                        </a:spcAft>
                      </a:pPr>
                      <a:r>
                        <a:rPr lang="en-US" sz="1100" b="1" dirty="0">
                          <a:solidFill>
                            <a:srgbClr val="0067B1"/>
                          </a:solidFill>
                        </a:rPr>
                        <a:t>68%</a:t>
                      </a:r>
                      <a:r>
                        <a:rPr lang="en-US" sz="1100" dirty="0">
                          <a:solidFill>
                            <a:srgbClr val="29B9EB"/>
                          </a:solidFill>
                        </a:rPr>
                        <a:t>  </a:t>
                      </a:r>
                      <a:r>
                        <a:rPr lang="en-US" sz="1100" dirty="0"/>
                        <a:t>made sacrifices</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solidFill>
                        <a:schemeClr val="bg1">
                          <a:lumMod val="75000"/>
                        </a:schemeClr>
                      </a:solidFill>
                      <a:prstDash val="solid"/>
                      <a:round/>
                      <a:headEnd type="none" w="med" len="med"/>
                      <a:tailEnd type="none" w="med" len="med"/>
                    </a:lnL>
                  </a:tcPr>
                </a:tc>
                <a:tc gridSpan="2">
                  <a:txBody>
                    <a:bodyPr/>
                    <a:lstStyle/>
                    <a:p>
                      <a:pPr>
                        <a:spcBef>
                          <a:spcPts val="0"/>
                        </a:spcBef>
                        <a:spcAft>
                          <a:spcPts val="0"/>
                        </a:spcAft>
                      </a:pPr>
                      <a:r>
                        <a:rPr lang="en-US" sz="1100" b="0" dirty="0">
                          <a:solidFill>
                            <a:schemeClr val="tx1"/>
                          </a:solidFill>
                        </a:rPr>
                        <a:t>58%</a:t>
                      </a:r>
                      <a:r>
                        <a:rPr lang="en-US" sz="1100" dirty="0">
                          <a:solidFill>
                            <a:srgbClr val="29B9EB"/>
                          </a:solidFill>
                        </a:rPr>
                        <a:t>  </a:t>
                      </a:r>
                      <a:r>
                        <a:rPr lang="en-US" sz="1100" dirty="0"/>
                        <a:t>made sacrifices</a:t>
                      </a:r>
                    </a:p>
                  </a:txBody>
                  <a:tcPr anchor="ctr">
                    <a:lnL w="1270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466437"/>
                  </a:ext>
                </a:extLst>
              </a:tr>
              <a:tr h="207282">
                <a:tc>
                  <a:txBody>
                    <a:bodyPr/>
                    <a:lstStyle/>
                    <a:p>
                      <a:r>
                        <a:rPr lang="en-US" sz="1200" b="1" dirty="0"/>
                        <a:t>Treatment Status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b="1" dirty="0">
                          <a:solidFill>
                            <a:srgbClr val="0067B1"/>
                          </a:solidFill>
                        </a:rPr>
                        <a:t>78%</a:t>
                      </a:r>
                      <a:r>
                        <a:rPr lang="en-US" sz="1100" dirty="0">
                          <a:solidFill>
                            <a:srgbClr val="29B9EB"/>
                          </a:solidFill>
                        </a:rPr>
                        <a:t>  </a:t>
                      </a:r>
                      <a:r>
                        <a:rPr lang="en-US" sz="1100" dirty="0"/>
                        <a:t>completed</a:t>
                      </a: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C00000"/>
                          </a:solidFill>
                          <a:effectLst/>
                          <a:uLnTx/>
                          <a:uFillTx/>
                          <a:latin typeface="+mn-lt"/>
                          <a:ea typeface="+mn-ea"/>
                          <a:cs typeface="+mn-cs"/>
                        </a:rPr>
                        <a:t>22%</a:t>
                      </a:r>
                      <a:r>
                        <a:rPr kumimoji="0" lang="en-US" sz="1100" b="0" i="0" u="none" strike="noStrike" kern="1200" cap="none" spc="0" normalizeH="0" baseline="0" noProof="0" dirty="0">
                          <a:ln>
                            <a:noFill/>
                          </a:ln>
                          <a:solidFill>
                            <a:srgbClr val="FFD334"/>
                          </a:solidFill>
                          <a:effectLst/>
                          <a:uLnTx/>
                          <a:uFillTx/>
                          <a:latin typeface="+mn-lt"/>
                          <a:ea typeface="+mn-ea"/>
                          <a:cs typeface="+mn-cs"/>
                        </a:rPr>
                        <a:t>  </a:t>
                      </a:r>
                      <a:r>
                        <a:rPr kumimoji="0" lang="en-US" sz="1100" b="0" i="0" u="none" strike="noStrike" kern="1200" cap="none" spc="0" normalizeH="0" baseline="0" noProof="0" dirty="0">
                          <a:ln>
                            <a:noFill/>
                          </a:ln>
                          <a:solidFill>
                            <a:prstClr val="black"/>
                          </a:solidFill>
                          <a:effectLst/>
                          <a:uLnTx/>
                          <a:uFillTx/>
                          <a:latin typeface="+mn-lt"/>
                          <a:ea typeface="+mn-ea"/>
                          <a:cs typeface="+mn-cs"/>
                        </a:rPr>
                        <a:t>still in</a:t>
                      </a: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C00000"/>
                          </a:solidFill>
                        </a:rPr>
                        <a:t>65%</a:t>
                      </a:r>
                      <a:r>
                        <a:rPr lang="en-US" sz="1100" b="1" dirty="0">
                          <a:solidFill>
                            <a:srgbClr val="FFD334"/>
                          </a:solidFill>
                        </a:rPr>
                        <a:t> </a:t>
                      </a:r>
                      <a:r>
                        <a:rPr lang="en-US" sz="1100" dirty="0">
                          <a:solidFill>
                            <a:srgbClr val="FFD334"/>
                          </a:solidFill>
                        </a:rPr>
                        <a:t> </a:t>
                      </a:r>
                      <a:r>
                        <a:rPr lang="en-US" sz="1100" dirty="0"/>
                        <a:t>completed</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36%  still in</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C00000"/>
                          </a:solidFill>
                        </a:rPr>
                        <a:t>57%</a:t>
                      </a:r>
                      <a:r>
                        <a:rPr lang="en-US" sz="1100" b="1" dirty="0">
                          <a:solidFill>
                            <a:srgbClr val="FFD334"/>
                          </a:solidFill>
                        </a:rPr>
                        <a:t> </a:t>
                      </a:r>
                      <a:r>
                        <a:rPr lang="en-US" sz="1100" dirty="0">
                          <a:solidFill>
                            <a:srgbClr val="FFD334"/>
                          </a:solidFill>
                        </a:rPr>
                        <a:t> </a:t>
                      </a:r>
                      <a:r>
                        <a:rPr lang="en-US" sz="1100" dirty="0"/>
                        <a:t>completed</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0067B1"/>
                          </a:solidFill>
                        </a:rPr>
                        <a:t>43%</a:t>
                      </a:r>
                      <a:r>
                        <a:rPr lang="en-US" sz="1100" dirty="0">
                          <a:solidFill>
                            <a:srgbClr val="0067B1"/>
                          </a:solidFill>
                        </a:rPr>
                        <a:t>  </a:t>
                      </a:r>
                      <a:r>
                        <a:rPr lang="en-US" sz="1100" dirty="0"/>
                        <a:t>still in</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5412021"/>
                  </a:ext>
                </a:extLst>
              </a:tr>
              <a:tr h="207282">
                <a:tc>
                  <a:txBody>
                    <a:bodyPr/>
                    <a:lstStyle/>
                    <a:p>
                      <a:r>
                        <a:rPr lang="en-US" sz="1200" b="1" dirty="0"/>
                        <a:t>Stage at Diagnosis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b="1" dirty="0">
                          <a:solidFill>
                            <a:srgbClr val="0067B1"/>
                          </a:solidFill>
                        </a:rPr>
                        <a:t>36%</a:t>
                      </a:r>
                      <a:r>
                        <a:rPr lang="en-US" sz="1100" b="1" dirty="0">
                          <a:solidFill>
                            <a:srgbClr val="29B9EB"/>
                          </a:solidFill>
                        </a:rPr>
                        <a:t>  </a:t>
                      </a:r>
                      <a:r>
                        <a:rPr lang="en-US" sz="1100" dirty="0"/>
                        <a:t>Stage 1</a:t>
                      </a:r>
                    </a:p>
                    <a:p>
                      <a:pPr>
                        <a:spcBef>
                          <a:spcPts val="0"/>
                        </a:spcBef>
                        <a:spcAft>
                          <a:spcPts val="0"/>
                        </a:spcAft>
                      </a:pPr>
                      <a:r>
                        <a:rPr lang="en-US" sz="1100" dirty="0"/>
                        <a:t>17%  Stage 2</a:t>
                      </a:r>
                      <a:endParaRPr lang="en-US" sz="1100" dirty="0">
                        <a:solidFill>
                          <a:srgbClr val="FFD334"/>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t>14%  Stage 3</a:t>
                      </a:r>
                      <a:endParaRPr lang="en-US" sz="1100" dirty="0">
                        <a:solidFill>
                          <a:srgbClr val="C00000"/>
                        </a:solidFill>
                      </a:endParaRPr>
                    </a:p>
                    <a:p>
                      <a:pPr>
                        <a:spcBef>
                          <a:spcPts val="0"/>
                        </a:spcBef>
                        <a:spcAft>
                          <a:spcPts val="0"/>
                        </a:spcAft>
                      </a:pPr>
                      <a:r>
                        <a:rPr lang="en-US" sz="1100" b="1" dirty="0">
                          <a:solidFill>
                            <a:srgbClr val="C00000"/>
                          </a:solidFill>
                        </a:rPr>
                        <a:t>9%</a:t>
                      </a:r>
                      <a:r>
                        <a:rPr lang="en-US" sz="1100" b="1" dirty="0">
                          <a:solidFill>
                            <a:srgbClr val="FFD334"/>
                          </a:solidFill>
                        </a:rPr>
                        <a:t>    </a:t>
                      </a:r>
                      <a:r>
                        <a:rPr lang="en-US" sz="1100" dirty="0"/>
                        <a:t>Stage 4</a:t>
                      </a:r>
                      <a:endParaRPr lang="en-US" sz="1100" dirty="0">
                        <a:solidFill>
                          <a:srgbClr val="FFD334"/>
                        </a:solidFill>
                      </a:endParaRP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kern="1200" dirty="0">
                          <a:solidFill>
                            <a:schemeClr val="dk1"/>
                          </a:solidFill>
                          <a:latin typeface="+mn-lt"/>
                          <a:ea typeface="+mn-ea"/>
                          <a:cs typeface="+mn-cs"/>
                        </a:rPr>
                        <a:t>21%  Stage </a:t>
                      </a:r>
                      <a:r>
                        <a:rPr lang="en-US" sz="1100" dirty="0"/>
                        <a:t>1</a:t>
                      </a:r>
                    </a:p>
                    <a:p>
                      <a:pPr>
                        <a:spcBef>
                          <a:spcPts val="0"/>
                        </a:spcBef>
                        <a:spcAft>
                          <a:spcPts val="0"/>
                        </a:spcAft>
                      </a:pPr>
                      <a:r>
                        <a:rPr lang="en-US" sz="1100" dirty="0"/>
                        <a:t>21%  Stage 2</a:t>
                      </a:r>
                      <a:endParaRPr lang="en-US" sz="1100" dirty="0">
                        <a:solidFill>
                          <a:srgbClr val="FFD334"/>
                        </a:solidFill>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t>13%  </a:t>
                      </a:r>
                      <a:r>
                        <a:rPr lang="en-US" sz="1100" kern="1200" dirty="0">
                          <a:solidFill>
                            <a:schemeClr val="dk1"/>
                          </a:solidFill>
                          <a:latin typeface="+mn-lt"/>
                          <a:ea typeface="+mn-ea"/>
                          <a:cs typeface="+mn-cs"/>
                        </a:rPr>
                        <a:t>Stage 3</a:t>
                      </a:r>
                    </a:p>
                    <a:p>
                      <a:pPr>
                        <a:spcBef>
                          <a:spcPts val="0"/>
                        </a:spcBef>
                        <a:spcAft>
                          <a:spcPts val="0"/>
                        </a:spcAft>
                      </a:pPr>
                      <a:r>
                        <a:rPr lang="en-US" sz="1100" kern="1200" dirty="0">
                          <a:solidFill>
                            <a:schemeClr val="dk1"/>
                          </a:solidFill>
                          <a:latin typeface="+mn-lt"/>
                          <a:ea typeface="+mn-ea"/>
                          <a:cs typeface="+mn-cs"/>
                        </a:rPr>
                        <a:t>25%  Stage </a:t>
                      </a:r>
                      <a:r>
                        <a:rPr lang="en-US" sz="1100" dirty="0"/>
                        <a:t>4</a:t>
                      </a:r>
                      <a:endParaRPr lang="en-US" sz="1100" dirty="0">
                        <a:solidFill>
                          <a:srgbClr val="FFD334"/>
                        </a:solidFill>
                      </a:endParaRP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kern="1200" dirty="0">
                          <a:solidFill>
                            <a:schemeClr val="dk1"/>
                          </a:solidFill>
                          <a:latin typeface="+mn-lt"/>
                          <a:ea typeface="+mn-ea"/>
                          <a:cs typeface="+mn-cs"/>
                        </a:rPr>
                        <a:t>24%  Stage </a:t>
                      </a:r>
                      <a:r>
                        <a:rPr lang="en-US" sz="1100" dirty="0"/>
                        <a:t>1</a:t>
                      </a:r>
                    </a:p>
                    <a:p>
                      <a:pPr>
                        <a:spcBef>
                          <a:spcPts val="0"/>
                        </a:spcBef>
                        <a:spcAft>
                          <a:spcPts val="0"/>
                        </a:spcAft>
                      </a:pPr>
                      <a:r>
                        <a:rPr lang="en-US" sz="1100" dirty="0"/>
                        <a:t>13%  Stage 2</a:t>
                      </a:r>
                      <a:endParaRPr lang="en-US" sz="1100" dirty="0">
                        <a:solidFill>
                          <a:srgbClr val="FFD334"/>
                        </a:solidFill>
                      </a:endParaRP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t>18%  </a:t>
                      </a:r>
                      <a:r>
                        <a:rPr lang="en-US" sz="1100" kern="1200" dirty="0">
                          <a:solidFill>
                            <a:schemeClr val="dk1"/>
                          </a:solidFill>
                          <a:latin typeface="+mn-lt"/>
                          <a:ea typeface="+mn-ea"/>
                          <a:cs typeface="+mn-cs"/>
                        </a:rPr>
                        <a:t>Stage 3</a:t>
                      </a:r>
                    </a:p>
                    <a:p>
                      <a:pPr>
                        <a:spcBef>
                          <a:spcPts val="0"/>
                        </a:spcBef>
                        <a:spcAft>
                          <a:spcPts val="0"/>
                        </a:spcAft>
                      </a:pPr>
                      <a:r>
                        <a:rPr lang="en-US" sz="1100" kern="1200" dirty="0">
                          <a:solidFill>
                            <a:schemeClr val="dk1"/>
                          </a:solidFill>
                          <a:latin typeface="+mn-lt"/>
                          <a:ea typeface="+mn-ea"/>
                          <a:cs typeface="+mn-cs"/>
                        </a:rPr>
                        <a:t>24%  Stage </a:t>
                      </a:r>
                      <a:r>
                        <a:rPr lang="en-US" sz="1100" dirty="0"/>
                        <a:t>4</a:t>
                      </a:r>
                      <a:endParaRPr lang="en-US" sz="1100" dirty="0">
                        <a:solidFill>
                          <a:srgbClr val="FFD334"/>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7537777"/>
                  </a:ext>
                </a:extLst>
              </a:tr>
              <a:tr h="207282">
                <a:tc>
                  <a:txBody>
                    <a:bodyPr/>
                    <a:lstStyle/>
                    <a:p>
                      <a:r>
                        <a:rPr lang="en-US" sz="1200" b="1" dirty="0"/>
                        <a:t>Current Health Status</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0067B1"/>
                          </a:solidFill>
                        </a:rPr>
                        <a:t>11%</a:t>
                      </a:r>
                      <a:r>
                        <a:rPr lang="en-US" sz="1100" b="1" dirty="0">
                          <a:solidFill>
                            <a:srgbClr val="29B9EB"/>
                          </a:solidFill>
                        </a:rPr>
                        <a:t>  </a:t>
                      </a:r>
                      <a:r>
                        <a:rPr lang="en-US" sz="1100" dirty="0"/>
                        <a:t>Excellent</a:t>
                      </a:r>
                      <a:endParaRPr lang="en-US" sz="1100" b="1" dirty="0">
                        <a:solidFill>
                          <a:srgbClr val="29B9EB"/>
                        </a:solidFill>
                      </a:endParaRPr>
                    </a:p>
                    <a:p>
                      <a:pPr>
                        <a:spcBef>
                          <a:spcPts val="0"/>
                        </a:spcBef>
                        <a:spcAft>
                          <a:spcPts val="0"/>
                        </a:spcAft>
                      </a:pPr>
                      <a:r>
                        <a:rPr lang="en-US" sz="1100" b="1" dirty="0">
                          <a:solidFill>
                            <a:srgbClr val="0067B1"/>
                          </a:solidFill>
                        </a:rPr>
                        <a:t>52%</a:t>
                      </a:r>
                      <a:r>
                        <a:rPr lang="en-US" sz="1100" b="1" dirty="0">
                          <a:solidFill>
                            <a:srgbClr val="29B9EB"/>
                          </a:solidFill>
                        </a:rPr>
                        <a:t>  </a:t>
                      </a:r>
                      <a:r>
                        <a:rPr lang="en-US" sz="1100" dirty="0"/>
                        <a:t>Good</a:t>
                      </a:r>
                      <a:endParaRPr lang="en-US" sz="1100" b="1" dirty="0">
                        <a:solidFill>
                          <a:srgbClr val="FFD334"/>
                        </a:solidFill>
                      </a:endParaRPr>
                    </a:p>
                  </a:txBody>
                  <a:tcPr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dirty="0"/>
                        <a:t>31%  Fair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C00000"/>
                          </a:solidFill>
                        </a:rPr>
                        <a:t>6%</a:t>
                      </a:r>
                      <a:r>
                        <a:rPr lang="en-US" sz="1100" b="1" dirty="0">
                          <a:solidFill>
                            <a:srgbClr val="FFD334"/>
                          </a:solidFill>
                        </a:rPr>
                        <a:t>    </a:t>
                      </a:r>
                      <a:r>
                        <a:rPr lang="en-US" sz="1100" dirty="0"/>
                        <a:t>Poor</a:t>
                      </a:r>
                      <a:endParaRPr lang="en-US" sz="1100" b="1" dirty="0">
                        <a:solidFill>
                          <a:srgbClr val="FFD334"/>
                        </a:solidFill>
                      </a:endParaRP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3%    Excellent</a:t>
                      </a:r>
                    </a:p>
                    <a:p>
                      <a:pPr>
                        <a:spcBef>
                          <a:spcPts val="0"/>
                        </a:spcBef>
                        <a:spcAft>
                          <a:spcPts val="0"/>
                        </a:spcAft>
                      </a:pPr>
                      <a:r>
                        <a:rPr lang="en-US" sz="1100" b="0" dirty="0">
                          <a:solidFill>
                            <a:schemeClr val="tx1"/>
                          </a:solidFill>
                        </a:rPr>
                        <a:t>41%  Good</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b="1" dirty="0">
                          <a:solidFill>
                            <a:srgbClr val="0067B1"/>
                          </a:solidFill>
                        </a:rPr>
                        <a:t>41%</a:t>
                      </a:r>
                      <a:r>
                        <a:rPr lang="en-US" sz="1100" b="0" dirty="0">
                          <a:solidFill>
                            <a:srgbClr val="0067B1"/>
                          </a:solidFill>
                        </a:rPr>
                        <a:t>  </a:t>
                      </a:r>
                      <a:r>
                        <a:rPr lang="en-US" sz="1100" b="0" dirty="0">
                          <a:solidFill>
                            <a:schemeClr val="tx1"/>
                          </a:solidFill>
                        </a:rPr>
                        <a:t>Fair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14%  Poor</a:t>
                      </a:r>
                    </a:p>
                  </a:txBody>
                  <a:tcPr anchor="ctr">
                    <a:lnL w="635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4%    Excellent</a:t>
                      </a:r>
                    </a:p>
                    <a:p>
                      <a:pPr>
                        <a:spcBef>
                          <a:spcPts val="0"/>
                        </a:spcBef>
                        <a:spcAft>
                          <a:spcPts val="0"/>
                        </a:spcAft>
                      </a:pPr>
                      <a:r>
                        <a:rPr lang="en-US" sz="1100" b="1" dirty="0">
                          <a:solidFill>
                            <a:srgbClr val="C00000"/>
                          </a:solidFill>
                        </a:rPr>
                        <a:t>28%</a:t>
                      </a:r>
                      <a:r>
                        <a:rPr lang="en-US" sz="1100" b="0" dirty="0">
                          <a:solidFill>
                            <a:schemeClr val="tx1"/>
                          </a:solidFill>
                        </a:rPr>
                        <a:t>  Good</a:t>
                      </a:r>
                    </a:p>
                  </a:txBody>
                  <a:tcPr anchor="ctr">
                    <a:lnL w="1270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Bef>
                          <a:spcPts val="0"/>
                        </a:spcBef>
                        <a:spcAft>
                          <a:spcPts val="0"/>
                        </a:spcAft>
                      </a:pPr>
                      <a:r>
                        <a:rPr lang="en-US" sz="1100" b="0" dirty="0">
                          <a:solidFill>
                            <a:schemeClr val="tx1"/>
                          </a:solidFill>
                        </a:rPr>
                        <a:t>40%  Fair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a:solidFill>
                            <a:srgbClr val="0067B1"/>
                          </a:solidFill>
                        </a:rPr>
                        <a:t>26%</a:t>
                      </a:r>
                      <a:r>
                        <a:rPr lang="en-US" sz="1100" b="1" dirty="0">
                          <a:solidFill>
                            <a:srgbClr val="29B9EB"/>
                          </a:solidFill>
                        </a:rPr>
                        <a:t>  </a:t>
                      </a:r>
                      <a:r>
                        <a:rPr lang="en-US" sz="1100" b="0" dirty="0">
                          <a:solidFill>
                            <a:schemeClr val="tx1"/>
                          </a:solidFill>
                        </a:rPr>
                        <a:t>Poor</a:t>
                      </a:r>
                    </a:p>
                  </a:txBody>
                  <a:tcPr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59"/>
                  </a:ext>
                </a:extLst>
              </a:tr>
            </a:tbl>
          </a:graphicData>
        </a:graphic>
      </p:graphicFrame>
      <p:sp>
        <p:nvSpPr>
          <p:cNvPr id="27" name="TextBox 26">
            <a:extLst>
              <a:ext uri="{FF2B5EF4-FFF2-40B4-BE49-F238E27FC236}">
                <a16:creationId xmlns:a16="http://schemas.microsoft.com/office/drawing/2014/main" id="{B8AA5E52-7BD0-2F1E-F01B-6B9D7119FABB}"/>
              </a:ext>
            </a:extLst>
          </p:cNvPr>
          <p:cNvSpPr txBox="1"/>
          <p:nvPr/>
        </p:nvSpPr>
        <p:spPr>
          <a:xfrm>
            <a:off x="9416180" y="2097151"/>
            <a:ext cx="2058947" cy="1600438"/>
          </a:xfrm>
          <a:prstGeom prst="rect">
            <a:avLst/>
          </a:prstGeom>
          <a:noFill/>
        </p:spPr>
        <p:txBody>
          <a:bodyPr wrap="square" rtlCol="0">
            <a:spAutoFit/>
          </a:bodyPr>
          <a:lstStyle/>
          <a:p>
            <a:r>
              <a:rPr lang="en-US" sz="1400" dirty="0"/>
              <a:t>As seen across studies, groups who have a less positive experience:</a:t>
            </a:r>
          </a:p>
          <a:p>
            <a:pPr marL="171450" indent="-171450">
              <a:buFont typeface="Arial" panose="020B0604020202020204" pitchFamily="34" charset="0"/>
              <a:buChar char="•"/>
            </a:pPr>
            <a:r>
              <a:rPr lang="en-US" sz="1400" dirty="0"/>
              <a:t>More female</a:t>
            </a:r>
          </a:p>
          <a:p>
            <a:pPr marL="171450" indent="-171450">
              <a:buFont typeface="Arial" panose="020B0604020202020204" pitchFamily="34" charset="0"/>
              <a:buChar char="•"/>
            </a:pPr>
            <a:r>
              <a:rPr lang="en-US" sz="1400" dirty="0"/>
              <a:t>POC</a:t>
            </a:r>
          </a:p>
          <a:p>
            <a:pPr marL="171450" indent="-171450">
              <a:buFont typeface="Arial" panose="020B0604020202020204" pitchFamily="34" charset="0"/>
              <a:buChar char="•"/>
            </a:pPr>
            <a:r>
              <a:rPr lang="en-US" sz="1400" dirty="0"/>
              <a:t>Younger</a:t>
            </a:r>
          </a:p>
          <a:p>
            <a:pPr marL="171450" indent="-171450">
              <a:buFont typeface="Arial" panose="020B0604020202020204" pitchFamily="34" charset="0"/>
              <a:buChar char="•"/>
            </a:pPr>
            <a:r>
              <a:rPr lang="en-US" sz="1400" dirty="0"/>
              <a:t>Lower SES</a:t>
            </a:r>
          </a:p>
        </p:txBody>
      </p:sp>
      <p:sp>
        <p:nvSpPr>
          <p:cNvPr id="28" name="TextBox 27">
            <a:extLst>
              <a:ext uri="{FF2B5EF4-FFF2-40B4-BE49-F238E27FC236}">
                <a16:creationId xmlns:a16="http://schemas.microsoft.com/office/drawing/2014/main" id="{F8C4897F-B3D6-2823-2BD0-BC14ECE5E404}"/>
              </a:ext>
            </a:extLst>
          </p:cNvPr>
          <p:cNvSpPr txBox="1"/>
          <p:nvPr/>
        </p:nvSpPr>
        <p:spPr>
          <a:xfrm>
            <a:off x="9416179" y="4447211"/>
            <a:ext cx="1965064" cy="1384995"/>
          </a:xfrm>
          <a:prstGeom prst="rect">
            <a:avLst/>
          </a:prstGeom>
          <a:noFill/>
        </p:spPr>
        <p:txBody>
          <a:bodyPr wrap="square" rtlCol="0">
            <a:spAutoFit/>
          </a:bodyPr>
          <a:lstStyle/>
          <a:p>
            <a:r>
              <a:rPr lang="en-US" sz="1400" dirty="0"/>
              <a:t>As well as:</a:t>
            </a:r>
          </a:p>
          <a:p>
            <a:pPr marL="171450" indent="-171450">
              <a:buFont typeface="Arial" panose="020B0604020202020204" pitchFamily="34" charset="0"/>
              <a:buChar char="•"/>
            </a:pPr>
            <a:r>
              <a:rPr lang="en-US" sz="1400" dirty="0"/>
              <a:t>Time/memory – those in treatment more negative</a:t>
            </a:r>
          </a:p>
          <a:p>
            <a:pPr marL="171450" indent="-171450">
              <a:buFont typeface="Arial" panose="020B0604020202020204" pitchFamily="34" charset="0"/>
              <a:buChar char="•"/>
            </a:pPr>
            <a:r>
              <a:rPr lang="en-US" sz="1400" dirty="0"/>
              <a:t>Stage of diagnosis</a:t>
            </a:r>
          </a:p>
          <a:p>
            <a:pPr marL="171450" indent="-171450">
              <a:buFont typeface="Arial" panose="020B0604020202020204" pitchFamily="34" charset="0"/>
              <a:buChar char="•"/>
            </a:pPr>
            <a:r>
              <a:rPr lang="en-US" sz="1400" dirty="0"/>
              <a:t>Current health</a:t>
            </a:r>
          </a:p>
        </p:txBody>
      </p:sp>
      <p:sp>
        <p:nvSpPr>
          <p:cNvPr id="3" name="Rounded Rectangle 2">
            <a:extLst>
              <a:ext uri="{FF2B5EF4-FFF2-40B4-BE49-F238E27FC236}">
                <a16:creationId xmlns:a16="http://schemas.microsoft.com/office/drawing/2014/main" id="{F7E4F4BF-9C4F-8B13-1D88-63045FE72A49}"/>
              </a:ext>
            </a:extLst>
          </p:cNvPr>
          <p:cNvSpPr/>
          <p:nvPr/>
        </p:nvSpPr>
        <p:spPr>
          <a:xfrm>
            <a:off x="9223129" y="1787236"/>
            <a:ext cx="2416334" cy="2396838"/>
          </a:xfrm>
          <a:prstGeom prst="roundRect">
            <a:avLst>
              <a:gd name="adj" fmla="val 6077"/>
            </a:avLst>
          </a:prstGeom>
          <a:solidFill>
            <a:srgbClr val="EE7E5E">
              <a:alpha val="20000"/>
            </a:srgbClr>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6564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8D0A9-05D7-6985-7CE8-F715A7E1524E}"/>
              </a:ext>
            </a:extLst>
          </p:cNvPr>
          <p:cNvSpPr>
            <a:spLocks noGrp="1"/>
          </p:cNvSpPr>
          <p:nvPr>
            <p:ph type="title"/>
          </p:nvPr>
        </p:nvSpPr>
        <p:spPr/>
        <p:txBody>
          <a:bodyPr/>
          <a:lstStyle/>
          <a:p>
            <a:r>
              <a:rPr lang="en-US" dirty="0"/>
              <a:t>Experience by Demographics</a:t>
            </a:r>
          </a:p>
        </p:txBody>
      </p:sp>
      <p:sp>
        <p:nvSpPr>
          <p:cNvPr id="4" name="TextBox 3">
            <a:extLst>
              <a:ext uri="{FF2B5EF4-FFF2-40B4-BE49-F238E27FC236}">
                <a16:creationId xmlns:a16="http://schemas.microsoft.com/office/drawing/2014/main" id="{E6A7C3A3-D981-E9B4-FC21-8809B2055AA2}"/>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5" name="Rectangle 4">
            <a:extLst>
              <a:ext uri="{FF2B5EF4-FFF2-40B4-BE49-F238E27FC236}">
                <a16:creationId xmlns:a16="http://schemas.microsoft.com/office/drawing/2014/main" id="{D3BCAE75-07C3-6874-F634-194DC894428C}"/>
              </a:ext>
            </a:extLst>
          </p:cNvPr>
          <p:cNvSpPr/>
          <p:nvPr/>
        </p:nvSpPr>
        <p:spPr>
          <a:xfrm flipV="1">
            <a:off x="71683" y="1047142"/>
            <a:ext cx="391886" cy="28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e 16">
            <a:extLst>
              <a:ext uri="{FF2B5EF4-FFF2-40B4-BE49-F238E27FC236}">
                <a16:creationId xmlns:a16="http://schemas.microsoft.com/office/drawing/2014/main" id="{B6112859-3CA7-5CDC-0FE8-8374FA8BF5B5}"/>
              </a:ext>
            </a:extLst>
          </p:cNvPr>
          <p:cNvGraphicFramePr>
            <a:graphicFrameLocks noGrp="1"/>
          </p:cNvGraphicFramePr>
          <p:nvPr>
            <p:extLst>
              <p:ext uri="{D42A27DB-BD31-4B8C-83A1-F6EECF244321}">
                <p14:modId xmlns:p14="http://schemas.microsoft.com/office/powerpoint/2010/main" val="382732946"/>
              </p:ext>
            </p:extLst>
          </p:nvPr>
        </p:nvGraphicFramePr>
        <p:xfrm>
          <a:off x="1174243" y="1124242"/>
          <a:ext cx="2659585" cy="4755990"/>
        </p:xfrm>
        <a:graphic>
          <a:graphicData uri="http://schemas.openxmlformats.org/drawingml/2006/table">
            <a:tbl>
              <a:tblPr firstRow="1" bandRow="1">
                <a:tableStyleId>{073A0DAA-6AF3-43AB-8588-CEC1D06C72B9}</a:tableStyleId>
              </a:tblPr>
              <a:tblGrid>
                <a:gridCol w="2659585">
                  <a:extLst>
                    <a:ext uri="{9D8B030D-6E8A-4147-A177-3AD203B41FA5}">
                      <a16:colId xmlns:a16="http://schemas.microsoft.com/office/drawing/2014/main" val="2020909345"/>
                    </a:ext>
                  </a:extLst>
                </a:gridCol>
              </a:tblGrid>
              <a:tr h="357071">
                <a:tc>
                  <a:txBody>
                    <a:bodyPr/>
                    <a:lstStyle/>
                    <a:p>
                      <a:endParaRPr lang="en-US" dirty="0"/>
                    </a:p>
                  </a:txBody>
                  <a:tcPr>
                    <a:lnB w="38100" cmpd="sng">
                      <a:noFill/>
                    </a:lnB>
                    <a:noFill/>
                  </a:tcPr>
                </a:tc>
                <a:extLst>
                  <a:ext uri="{0D108BD9-81ED-4DB2-BD59-A6C34878D82A}">
                    <a16:rowId xmlns:a16="http://schemas.microsoft.com/office/drawing/2014/main" val="2946677208"/>
                  </a:ext>
                </a:extLst>
              </a:tr>
              <a:tr h="865543">
                <a:tc>
                  <a:txBody>
                    <a:bodyPr/>
                    <a:lstStyle/>
                    <a:p>
                      <a:r>
                        <a:rPr lang="en-US" sz="1600" b="1" dirty="0"/>
                        <a:t>Gender</a:t>
                      </a:r>
                    </a:p>
                  </a:txBody>
                  <a:tcPr anchor="ctr">
                    <a:lnL w="12700" cmpd="sng">
                      <a:noFill/>
                    </a:lnL>
                    <a:lnR w="12700" cmpd="sng">
                      <a:noFill/>
                    </a:lnR>
                    <a:lnT w="38100" cmpd="sng">
                      <a:noFill/>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440328"/>
                  </a:ext>
                </a:extLst>
              </a:tr>
              <a:tr h="1221377">
                <a:tc>
                  <a:txBody>
                    <a:bodyPr/>
                    <a:lstStyle/>
                    <a:p>
                      <a:r>
                        <a:rPr lang="en-US" sz="1600" b="1" dirty="0"/>
                        <a:t>Race/</a:t>
                      </a:r>
                      <a:br>
                        <a:rPr lang="en-US" sz="1600" b="1" dirty="0"/>
                      </a:br>
                      <a:r>
                        <a:rPr lang="en-US" sz="1600" b="1" dirty="0"/>
                        <a:t>Ethnicity</a:t>
                      </a: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699094"/>
                  </a:ext>
                </a:extLst>
              </a:tr>
              <a:tr h="1182908">
                <a:tc>
                  <a:txBody>
                    <a:bodyPr/>
                    <a:lstStyle/>
                    <a:p>
                      <a:r>
                        <a:rPr lang="en-US" sz="1600" b="1" dirty="0"/>
                        <a:t>Age</a:t>
                      </a: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1262"/>
                  </a:ext>
                </a:extLst>
              </a:tr>
              <a:tr h="1120402">
                <a:tc>
                  <a:txBody>
                    <a:bodyPr/>
                    <a:lstStyle/>
                    <a:p>
                      <a:r>
                        <a:rPr lang="en-US" sz="1600" b="1" dirty="0"/>
                        <a:t>Education</a:t>
                      </a:r>
                    </a:p>
                  </a:txBody>
                  <a:tcPr anchor="ctr">
                    <a:lnL w="12700" cmpd="sng">
                      <a:noFill/>
                    </a:lnL>
                    <a:lnR w="12700" cmpd="sng">
                      <a:noFill/>
                    </a:lnR>
                    <a:lnT w="1270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7598508"/>
                  </a:ext>
                </a:extLst>
              </a:tr>
            </a:tbl>
          </a:graphicData>
        </a:graphic>
      </p:graphicFrame>
      <p:graphicFrame>
        <p:nvGraphicFramePr>
          <p:cNvPr id="14" name="Chart 13">
            <a:extLst>
              <a:ext uri="{FF2B5EF4-FFF2-40B4-BE49-F238E27FC236}">
                <a16:creationId xmlns:a16="http://schemas.microsoft.com/office/drawing/2014/main" id="{49461F7D-77D4-9B8C-76FA-965816925003}"/>
              </a:ext>
            </a:extLst>
          </p:cNvPr>
          <p:cNvGraphicFramePr/>
          <p:nvPr>
            <p:extLst>
              <p:ext uri="{D42A27DB-BD31-4B8C-83A1-F6EECF244321}">
                <p14:modId xmlns:p14="http://schemas.microsoft.com/office/powerpoint/2010/main" val="3921153726"/>
              </p:ext>
            </p:extLst>
          </p:nvPr>
        </p:nvGraphicFramePr>
        <p:xfrm>
          <a:off x="2565885" y="1470634"/>
          <a:ext cx="8128000" cy="4753185"/>
        </p:xfrm>
        <a:graphic>
          <a:graphicData uri="http://schemas.openxmlformats.org/drawingml/2006/chart">
            <c:chart xmlns:c="http://schemas.openxmlformats.org/drawingml/2006/chart" xmlns:r="http://schemas.openxmlformats.org/officeDocument/2006/relationships" r:id="rId3"/>
          </a:graphicData>
        </a:graphic>
      </p:graphicFrame>
      <p:sp>
        <p:nvSpPr>
          <p:cNvPr id="20" name="Rectangle: Rounded Corners 21">
            <a:extLst>
              <a:ext uri="{FF2B5EF4-FFF2-40B4-BE49-F238E27FC236}">
                <a16:creationId xmlns:a16="http://schemas.microsoft.com/office/drawing/2014/main" id="{97040FC0-4BA7-7379-C42E-8ECE70F18F3E}"/>
              </a:ext>
            </a:extLst>
          </p:cNvPr>
          <p:cNvSpPr/>
          <p:nvPr/>
        </p:nvSpPr>
        <p:spPr>
          <a:xfrm>
            <a:off x="5907353" y="4950981"/>
            <a:ext cx="365760" cy="24235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1">
            <a:extLst>
              <a:ext uri="{FF2B5EF4-FFF2-40B4-BE49-F238E27FC236}">
                <a16:creationId xmlns:a16="http://schemas.microsoft.com/office/drawing/2014/main" id="{C3660D92-9697-9BEC-227C-6E17D58402FA}"/>
              </a:ext>
            </a:extLst>
          </p:cNvPr>
          <p:cNvSpPr/>
          <p:nvPr/>
        </p:nvSpPr>
        <p:spPr>
          <a:xfrm>
            <a:off x="5970853" y="5248817"/>
            <a:ext cx="365760" cy="24235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21">
            <a:extLst>
              <a:ext uri="{FF2B5EF4-FFF2-40B4-BE49-F238E27FC236}">
                <a16:creationId xmlns:a16="http://schemas.microsoft.com/office/drawing/2014/main" id="{642C61E0-1DBA-FC1A-89C6-78FC75074429}"/>
              </a:ext>
            </a:extLst>
          </p:cNvPr>
          <p:cNvSpPr/>
          <p:nvPr/>
        </p:nvSpPr>
        <p:spPr>
          <a:xfrm>
            <a:off x="5691199" y="4045249"/>
            <a:ext cx="365760" cy="24235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21">
            <a:extLst>
              <a:ext uri="{FF2B5EF4-FFF2-40B4-BE49-F238E27FC236}">
                <a16:creationId xmlns:a16="http://schemas.microsoft.com/office/drawing/2014/main" id="{6A8FAD24-1BE4-7521-296F-C6EA710761B5}"/>
              </a:ext>
            </a:extLst>
          </p:cNvPr>
          <p:cNvSpPr/>
          <p:nvPr/>
        </p:nvSpPr>
        <p:spPr>
          <a:xfrm>
            <a:off x="5589599" y="3744238"/>
            <a:ext cx="365760" cy="24235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21">
            <a:extLst>
              <a:ext uri="{FF2B5EF4-FFF2-40B4-BE49-F238E27FC236}">
                <a16:creationId xmlns:a16="http://schemas.microsoft.com/office/drawing/2014/main" id="{61D584AD-C346-A017-2EC3-DBDD05C04083}"/>
              </a:ext>
            </a:extLst>
          </p:cNvPr>
          <p:cNvSpPr/>
          <p:nvPr/>
        </p:nvSpPr>
        <p:spPr>
          <a:xfrm>
            <a:off x="5230824" y="3138734"/>
            <a:ext cx="365760" cy="24235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21">
            <a:extLst>
              <a:ext uri="{FF2B5EF4-FFF2-40B4-BE49-F238E27FC236}">
                <a16:creationId xmlns:a16="http://schemas.microsoft.com/office/drawing/2014/main" id="{3DF89E10-856B-C519-6779-AFF41AE8983B}"/>
              </a:ext>
            </a:extLst>
          </p:cNvPr>
          <p:cNvSpPr/>
          <p:nvPr/>
        </p:nvSpPr>
        <p:spPr>
          <a:xfrm>
            <a:off x="5662624" y="2837723"/>
            <a:ext cx="365760" cy="24235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21">
            <a:extLst>
              <a:ext uri="{FF2B5EF4-FFF2-40B4-BE49-F238E27FC236}">
                <a16:creationId xmlns:a16="http://schemas.microsoft.com/office/drawing/2014/main" id="{8956BF32-804C-50CD-F28D-841187F1ABA7}"/>
              </a:ext>
            </a:extLst>
          </p:cNvPr>
          <p:cNvSpPr/>
          <p:nvPr/>
        </p:nvSpPr>
        <p:spPr>
          <a:xfrm>
            <a:off x="9939084" y="2837723"/>
            <a:ext cx="365760" cy="242352"/>
          </a:xfrm>
          <a:prstGeom prst="rect">
            <a:avLst/>
          </a:prstGeom>
          <a:noFill/>
          <a:ln w="38100">
            <a:solidFill>
              <a:srgbClr val="0067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21">
            <a:extLst>
              <a:ext uri="{FF2B5EF4-FFF2-40B4-BE49-F238E27FC236}">
                <a16:creationId xmlns:a16="http://schemas.microsoft.com/office/drawing/2014/main" id="{A85F842E-0C1A-100F-FDA6-5BAD2D797A29}"/>
              </a:ext>
            </a:extLst>
          </p:cNvPr>
          <p:cNvSpPr/>
          <p:nvPr/>
        </p:nvSpPr>
        <p:spPr>
          <a:xfrm>
            <a:off x="8382720" y="3138734"/>
            <a:ext cx="365760" cy="242352"/>
          </a:xfrm>
          <a:prstGeom prst="rect">
            <a:avLst/>
          </a:prstGeom>
          <a:noFill/>
          <a:ln w="38100">
            <a:solidFill>
              <a:srgbClr val="0067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21">
            <a:extLst>
              <a:ext uri="{FF2B5EF4-FFF2-40B4-BE49-F238E27FC236}">
                <a16:creationId xmlns:a16="http://schemas.microsoft.com/office/drawing/2014/main" id="{C9675DF8-F2DC-4875-57E8-77D021F8F749}"/>
              </a:ext>
            </a:extLst>
          </p:cNvPr>
          <p:cNvSpPr/>
          <p:nvPr/>
        </p:nvSpPr>
        <p:spPr>
          <a:xfrm>
            <a:off x="8598620" y="3744238"/>
            <a:ext cx="365760" cy="242352"/>
          </a:xfrm>
          <a:prstGeom prst="rect">
            <a:avLst/>
          </a:prstGeom>
          <a:noFill/>
          <a:ln w="38100">
            <a:solidFill>
              <a:srgbClr val="0067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21">
            <a:extLst>
              <a:ext uri="{FF2B5EF4-FFF2-40B4-BE49-F238E27FC236}">
                <a16:creationId xmlns:a16="http://schemas.microsoft.com/office/drawing/2014/main" id="{AE2CA7FE-7E94-4708-8254-3C170B60EE98}"/>
              </a:ext>
            </a:extLst>
          </p:cNvPr>
          <p:cNvSpPr/>
          <p:nvPr/>
        </p:nvSpPr>
        <p:spPr>
          <a:xfrm>
            <a:off x="10034452" y="3744238"/>
            <a:ext cx="365760" cy="242352"/>
          </a:xfrm>
          <a:prstGeom prst="rect">
            <a:avLst/>
          </a:prstGeom>
          <a:noFill/>
          <a:ln w="38100">
            <a:solidFill>
              <a:srgbClr val="0067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21">
            <a:extLst>
              <a:ext uri="{FF2B5EF4-FFF2-40B4-BE49-F238E27FC236}">
                <a16:creationId xmlns:a16="http://schemas.microsoft.com/office/drawing/2014/main" id="{CCCF2BBD-2D23-605E-860B-060811E18AF2}"/>
              </a:ext>
            </a:extLst>
          </p:cNvPr>
          <p:cNvSpPr/>
          <p:nvPr/>
        </p:nvSpPr>
        <p:spPr>
          <a:xfrm>
            <a:off x="8846270" y="4045249"/>
            <a:ext cx="365760" cy="242352"/>
          </a:xfrm>
          <a:prstGeom prst="rect">
            <a:avLst/>
          </a:prstGeom>
          <a:noFill/>
          <a:ln w="38100">
            <a:solidFill>
              <a:srgbClr val="0067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21">
            <a:extLst>
              <a:ext uri="{FF2B5EF4-FFF2-40B4-BE49-F238E27FC236}">
                <a16:creationId xmlns:a16="http://schemas.microsoft.com/office/drawing/2014/main" id="{BF514E52-9F1E-DDAF-0B1F-C5F7B5DD49F7}"/>
              </a:ext>
            </a:extLst>
          </p:cNvPr>
          <p:cNvSpPr/>
          <p:nvPr/>
        </p:nvSpPr>
        <p:spPr>
          <a:xfrm>
            <a:off x="10094817" y="4951764"/>
            <a:ext cx="365760" cy="242352"/>
          </a:xfrm>
          <a:prstGeom prst="rect">
            <a:avLst/>
          </a:prstGeom>
          <a:noFill/>
          <a:ln w="38100">
            <a:solidFill>
              <a:srgbClr val="0067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0212D4C3-267A-CC89-13C2-E8B832ECCA12}"/>
              </a:ext>
            </a:extLst>
          </p:cNvPr>
          <p:cNvSpPr txBox="1"/>
          <p:nvPr/>
        </p:nvSpPr>
        <p:spPr>
          <a:xfrm>
            <a:off x="3146546" y="1236689"/>
            <a:ext cx="1197764" cy="230832"/>
          </a:xfrm>
          <a:prstGeom prst="rect">
            <a:avLst/>
          </a:prstGeom>
          <a:noFill/>
        </p:spPr>
        <p:txBody>
          <a:bodyPr wrap="none" rtlCol="0">
            <a:spAutoFit/>
          </a:bodyPr>
          <a:lstStyle/>
          <a:p>
            <a:r>
              <a:rPr lang="en-US" sz="900" dirty="0"/>
              <a:t>Positive Experience</a:t>
            </a:r>
          </a:p>
        </p:txBody>
      </p:sp>
      <p:sp>
        <p:nvSpPr>
          <p:cNvPr id="47" name="TextBox 46">
            <a:extLst>
              <a:ext uri="{FF2B5EF4-FFF2-40B4-BE49-F238E27FC236}">
                <a16:creationId xmlns:a16="http://schemas.microsoft.com/office/drawing/2014/main" id="{F854820E-7E72-BEC0-6017-2E23F28660E9}"/>
              </a:ext>
            </a:extLst>
          </p:cNvPr>
          <p:cNvSpPr txBox="1"/>
          <p:nvPr/>
        </p:nvSpPr>
        <p:spPr>
          <a:xfrm>
            <a:off x="4451894" y="1236689"/>
            <a:ext cx="1101584" cy="230832"/>
          </a:xfrm>
          <a:prstGeom prst="rect">
            <a:avLst/>
          </a:prstGeom>
          <a:noFill/>
        </p:spPr>
        <p:txBody>
          <a:bodyPr wrap="none" rtlCol="0">
            <a:spAutoFit/>
          </a:bodyPr>
          <a:lstStyle/>
          <a:p>
            <a:r>
              <a:rPr lang="en-US" sz="900" dirty="0"/>
              <a:t>Mixed Experience</a:t>
            </a:r>
          </a:p>
        </p:txBody>
      </p:sp>
      <p:sp>
        <p:nvSpPr>
          <p:cNvPr id="48" name="Rectangle 47">
            <a:extLst>
              <a:ext uri="{FF2B5EF4-FFF2-40B4-BE49-F238E27FC236}">
                <a16:creationId xmlns:a16="http://schemas.microsoft.com/office/drawing/2014/main" id="{6E380A38-3409-785B-AADE-0ED30AC772AD}"/>
              </a:ext>
            </a:extLst>
          </p:cNvPr>
          <p:cNvSpPr/>
          <p:nvPr/>
        </p:nvSpPr>
        <p:spPr>
          <a:xfrm>
            <a:off x="5586280" y="1291646"/>
            <a:ext cx="121187" cy="120918"/>
          </a:xfrm>
          <a:prstGeom prst="rect">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9" name="TextBox 48">
            <a:extLst>
              <a:ext uri="{FF2B5EF4-FFF2-40B4-BE49-F238E27FC236}">
                <a16:creationId xmlns:a16="http://schemas.microsoft.com/office/drawing/2014/main" id="{14719662-21EB-3903-1346-9664C62C01E5}"/>
              </a:ext>
            </a:extLst>
          </p:cNvPr>
          <p:cNvSpPr txBox="1"/>
          <p:nvPr/>
        </p:nvSpPr>
        <p:spPr>
          <a:xfrm>
            <a:off x="5665655" y="1236689"/>
            <a:ext cx="1249060" cy="230832"/>
          </a:xfrm>
          <a:prstGeom prst="rect">
            <a:avLst/>
          </a:prstGeom>
          <a:noFill/>
        </p:spPr>
        <p:txBody>
          <a:bodyPr wrap="none" rtlCol="0">
            <a:spAutoFit/>
          </a:bodyPr>
          <a:lstStyle/>
          <a:p>
            <a:r>
              <a:rPr lang="en-US" sz="900" dirty="0"/>
              <a:t>Negative Experience</a:t>
            </a:r>
          </a:p>
        </p:txBody>
      </p:sp>
      <p:sp>
        <p:nvSpPr>
          <p:cNvPr id="50" name="Rectangle 49">
            <a:extLst>
              <a:ext uri="{FF2B5EF4-FFF2-40B4-BE49-F238E27FC236}">
                <a16:creationId xmlns:a16="http://schemas.microsoft.com/office/drawing/2014/main" id="{78564EBA-F253-3D38-8F2A-466725F9EFCA}"/>
              </a:ext>
            </a:extLst>
          </p:cNvPr>
          <p:cNvSpPr/>
          <p:nvPr/>
        </p:nvSpPr>
        <p:spPr>
          <a:xfrm>
            <a:off x="4377236" y="1291646"/>
            <a:ext cx="121187" cy="120918"/>
          </a:xfrm>
          <a:prstGeom prst="rect">
            <a:avLst/>
          </a:prstGeom>
          <a:solidFill>
            <a:srgbClr val="29B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1" name="Rectangle 50">
            <a:extLst>
              <a:ext uri="{FF2B5EF4-FFF2-40B4-BE49-F238E27FC236}">
                <a16:creationId xmlns:a16="http://schemas.microsoft.com/office/drawing/2014/main" id="{1E328F11-C813-B3BC-16E9-38199394667A}"/>
              </a:ext>
            </a:extLst>
          </p:cNvPr>
          <p:cNvSpPr/>
          <p:nvPr/>
        </p:nvSpPr>
        <p:spPr>
          <a:xfrm>
            <a:off x="3075913" y="1291646"/>
            <a:ext cx="121187" cy="120918"/>
          </a:xfrm>
          <a:prstGeom prst="rect">
            <a:avLst/>
          </a:prstGeom>
          <a:solidFill>
            <a:srgbClr val="1AA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2" name="TextBox 51">
            <a:extLst>
              <a:ext uri="{FF2B5EF4-FFF2-40B4-BE49-F238E27FC236}">
                <a16:creationId xmlns:a16="http://schemas.microsoft.com/office/drawing/2014/main" id="{038FE27D-E9CE-08BF-6704-52C49C49EFB8}"/>
              </a:ext>
            </a:extLst>
          </p:cNvPr>
          <p:cNvSpPr txBox="1"/>
          <p:nvPr/>
        </p:nvSpPr>
        <p:spPr>
          <a:xfrm>
            <a:off x="7023644" y="1236689"/>
            <a:ext cx="1794081" cy="230832"/>
          </a:xfrm>
          <a:prstGeom prst="rect">
            <a:avLst/>
          </a:prstGeom>
          <a:noFill/>
        </p:spPr>
        <p:txBody>
          <a:bodyPr wrap="none" rtlCol="0">
            <a:spAutoFit/>
          </a:bodyPr>
          <a:lstStyle/>
          <a:p>
            <a:r>
              <a:rPr lang="en-US" sz="900" dirty="0"/>
              <a:t>Higher than comparison groups</a:t>
            </a:r>
          </a:p>
        </p:txBody>
      </p:sp>
      <p:sp>
        <p:nvSpPr>
          <p:cNvPr id="53" name="Rectangle 52">
            <a:extLst>
              <a:ext uri="{FF2B5EF4-FFF2-40B4-BE49-F238E27FC236}">
                <a16:creationId xmlns:a16="http://schemas.microsoft.com/office/drawing/2014/main" id="{449439F5-44A0-15DC-96C1-EBDF5897273F}"/>
              </a:ext>
            </a:extLst>
          </p:cNvPr>
          <p:cNvSpPr/>
          <p:nvPr/>
        </p:nvSpPr>
        <p:spPr>
          <a:xfrm>
            <a:off x="8831789" y="1291646"/>
            <a:ext cx="121187" cy="12091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57FCF36-6BD2-37B2-0D4B-5BF253EA7E58}"/>
              </a:ext>
            </a:extLst>
          </p:cNvPr>
          <p:cNvSpPr txBox="1"/>
          <p:nvPr/>
        </p:nvSpPr>
        <p:spPr>
          <a:xfrm>
            <a:off x="8911164" y="1236689"/>
            <a:ext cx="1768433" cy="230832"/>
          </a:xfrm>
          <a:prstGeom prst="rect">
            <a:avLst/>
          </a:prstGeom>
          <a:noFill/>
        </p:spPr>
        <p:txBody>
          <a:bodyPr wrap="none" rtlCol="0">
            <a:spAutoFit/>
          </a:bodyPr>
          <a:lstStyle/>
          <a:p>
            <a:r>
              <a:rPr lang="en-US" sz="900" dirty="0"/>
              <a:t>Lower than comparison groups</a:t>
            </a:r>
          </a:p>
        </p:txBody>
      </p:sp>
      <p:sp>
        <p:nvSpPr>
          <p:cNvPr id="55" name="Rectangle 54">
            <a:extLst>
              <a:ext uri="{FF2B5EF4-FFF2-40B4-BE49-F238E27FC236}">
                <a16:creationId xmlns:a16="http://schemas.microsoft.com/office/drawing/2014/main" id="{C5352CBE-8D26-227F-CB3B-418345E94A7A}"/>
              </a:ext>
            </a:extLst>
          </p:cNvPr>
          <p:cNvSpPr/>
          <p:nvPr/>
        </p:nvSpPr>
        <p:spPr>
          <a:xfrm>
            <a:off x="6948986" y="1291646"/>
            <a:ext cx="121187" cy="120918"/>
          </a:xfrm>
          <a:prstGeom prst="rect">
            <a:avLst/>
          </a:prstGeom>
          <a:noFill/>
          <a:ln w="28575">
            <a:solidFill>
              <a:srgbClr val="0067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037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3"/>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algn="r"/>
            <a:fld id="{02C6C6B2-109A-F04B-8639-359C574E47BB}" type="slidenum">
              <a:rPr lang="en-US" sz="900" smtClean="0">
                <a:solidFill>
                  <a:schemeClr val="bg1"/>
                </a:solidFill>
                <a:latin typeface="Arial" panose="020B0604020202020204" pitchFamily="34" charset="0"/>
                <a:cs typeface="Arial" panose="020B0604020202020204" pitchFamily="34" charset="0"/>
              </a:rPr>
              <a:pPr algn="r"/>
              <a:t>13</a:t>
            </a:fld>
            <a:endParaRPr lang="en-US" sz="900" dirty="0">
              <a:solidFill>
                <a:schemeClr val="bg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4983307" y="1882668"/>
            <a:ext cx="7635414" cy="2400657"/>
          </a:xfrm>
          <a:prstGeom prst="rect">
            <a:avLst/>
          </a:prstGeom>
          <a:noFill/>
        </p:spPr>
        <p:txBody>
          <a:bodyPr wrap="square" rtlCol="0">
            <a:spAutoFit/>
          </a:bodyPr>
          <a:lstStyle/>
          <a:p>
            <a:r>
              <a:rPr lang="en-US" sz="5000" b="1" dirty="0">
                <a:solidFill>
                  <a:srgbClr val="FFD334"/>
                </a:solidFill>
                <a:latin typeface="Arial" panose="020B0604020202020204" pitchFamily="34" charset="0"/>
                <a:cs typeface="Arial" panose="020B0604020202020204" pitchFamily="34" charset="0"/>
              </a:rPr>
              <a:t>Cancer Journey: Screening and Diagnosis</a:t>
            </a:r>
            <a:endParaRPr lang="en-US" sz="5000" dirty="0">
              <a:solidFill>
                <a:srgbClr val="FFD334"/>
              </a:solidFill>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4"/>
          <a:stretch>
            <a:fillRect/>
          </a:stretch>
        </p:blipFill>
        <p:spPr>
          <a:xfrm>
            <a:off x="11186031" y="6398080"/>
            <a:ext cx="835013" cy="356616"/>
          </a:xfrm>
          <a:prstGeom prst="rect">
            <a:avLst/>
          </a:prstGeom>
        </p:spPr>
      </p:pic>
      <p:pic>
        <p:nvPicPr>
          <p:cNvPr id="3" name="Picture 2">
            <a:extLst>
              <a:ext uri="{FF2B5EF4-FFF2-40B4-BE49-F238E27FC236}">
                <a16:creationId xmlns:a16="http://schemas.microsoft.com/office/drawing/2014/main" id="{70D22D49-764D-6771-4679-D74438D9B6C6}"/>
              </a:ext>
            </a:extLst>
          </p:cNvPr>
          <p:cNvPicPr>
            <a:picLocks noChangeAspect="1"/>
          </p:cNvPicPr>
          <p:nvPr/>
        </p:nvPicPr>
        <p:blipFill rotWithShape="1">
          <a:blip r:embed="rId5"/>
          <a:srcRect b="1410"/>
          <a:stretch/>
        </p:blipFill>
        <p:spPr>
          <a:xfrm>
            <a:off x="917765" y="1445521"/>
            <a:ext cx="3644710" cy="3278879"/>
          </a:xfrm>
          <a:prstGeom prst="rect">
            <a:avLst/>
          </a:prstGeom>
        </p:spPr>
      </p:pic>
    </p:spTree>
    <p:extLst>
      <p:ext uri="{BB962C8B-B14F-4D97-AF65-F5344CB8AC3E}">
        <p14:creationId xmlns:p14="http://schemas.microsoft.com/office/powerpoint/2010/main" val="4016657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DF28D6-4FAA-4DB2-33B0-44A279420D38}"/>
              </a:ext>
            </a:extLst>
          </p:cNvPr>
          <p:cNvSpPr>
            <a:spLocks noGrp="1"/>
          </p:cNvSpPr>
          <p:nvPr>
            <p:ph type="title"/>
          </p:nvPr>
        </p:nvSpPr>
        <p:spPr/>
        <p:txBody>
          <a:bodyPr/>
          <a:lstStyle/>
          <a:p>
            <a:r>
              <a:rPr lang="en-US" dirty="0"/>
              <a:t>Audience Experiences: Screening and Diagnosis</a:t>
            </a:r>
          </a:p>
        </p:txBody>
      </p:sp>
      <p:sp>
        <p:nvSpPr>
          <p:cNvPr id="12" name="Text Placeholder 11">
            <a:extLst>
              <a:ext uri="{FF2B5EF4-FFF2-40B4-BE49-F238E27FC236}">
                <a16:creationId xmlns:a16="http://schemas.microsoft.com/office/drawing/2014/main" id="{98E40B49-D412-DB81-2107-9496B5EDCBB0}"/>
              </a:ext>
            </a:extLst>
          </p:cNvPr>
          <p:cNvSpPr>
            <a:spLocks noGrp="1"/>
          </p:cNvSpPr>
          <p:nvPr>
            <p:ph type="body" sz="quarter" idx="10"/>
          </p:nvPr>
        </p:nvSpPr>
        <p:spPr/>
        <p:txBody>
          <a:bodyPr/>
          <a:lstStyle/>
          <a:p>
            <a:r>
              <a:rPr lang="en-US" dirty="0"/>
              <a:t>Part of the audience differences are about very different experiences during each stage of their cancer journey.</a:t>
            </a:r>
          </a:p>
        </p:txBody>
      </p:sp>
      <p:sp>
        <p:nvSpPr>
          <p:cNvPr id="4" name="TextBox 3">
            <a:extLst>
              <a:ext uri="{FF2B5EF4-FFF2-40B4-BE49-F238E27FC236}">
                <a16:creationId xmlns:a16="http://schemas.microsoft.com/office/drawing/2014/main" id="{6D58B1FD-0A29-1FD6-EFC6-08A84BAB3901}"/>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6" name="TextBox 5">
            <a:extLst>
              <a:ext uri="{FF2B5EF4-FFF2-40B4-BE49-F238E27FC236}">
                <a16:creationId xmlns:a16="http://schemas.microsoft.com/office/drawing/2014/main" id="{04FD983D-2366-0269-02C7-200B81988C5D}"/>
              </a:ext>
            </a:extLst>
          </p:cNvPr>
          <p:cNvSpPr txBox="1"/>
          <p:nvPr/>
        </p:nvSpPr>
        <p:spPr>
          <a:xfrm>
            <a:off x="10778836" y="-555566"/>
            <a:ext cx="184731" cy="369332"/>
          </a:xfrm>
          <a:prstGeom prst="rect">
            <a:avLst/>
          </a:prstGeom>
          <a:noFill/>
        </p:spPr>
        <p:txBody>
          <a:bodyPr wrap="none" rtlCol="0">
            <a:spAutoFit/>
          </a:bodyPr>
          <a:lstStyle/>
          <a:p>
            <a:endParaRPr lang="en-US" dirty="0"/>
          </a:p>
        </p:txBody>
      </p:sp>
      <p:sp>
        <p:nvSpPr>
          <p:cNvPr id="2" name="Rounded Rectangle 1">
            <a:extLst>
              <a:ext uri="{FF2B5EF4-FFF2-40B4-BE49-F238E27FC236}">
                <a16:creationId xmlns:a16="http://schemas.microsoft.com/office/drawing/2014/main" id="{0E475BCD-FC69-6714-7736-F99D5F0751B9}"/>
              </a:ext>
            </a:extLst>
          </p:cNvPr>
          <p:cNvSpPr/>
          <p:nvPr/>
        </p:nvSpPr>
        <p:spPr>
          <a:xfrm>
            <a:off x="7398775" y="1330332"/>
            <a:ext cx="4394973" cy="472437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F56A7A4-74EE-7FB0-97E7-9F967BACC8B0}"/>
              </a:ext>
            </a:extLst>
          </p:cNvPr>
          <p:cNvSpPr txBox="1"/>
          <p:nvPr/>
        </p:nvSpPr>
        <p:spPr>
          <a:xfrm>
            <a:off x="7670085" y="1594963"/>
            <a:ext cx="3931744" cy="4909036"/>
          </a:xfrm>
          <a:prstGeom prst="rect">
            <a:avLst/>
          </a:prstGeom>
          <a:noFill/>
        </p:spPr>
        <p:txBody>
          <a:bodyPr wrap="square">
            <a:spAutoFit/>
          </a:bodyPr>
          <a:lstStyle/>
          <a:p>
            <a:r>
              <a:rPr lang="en-US" b="1" dirty="0"/>
              <a:t>What’s going on </a:t>
            </a:r>
            <a:br>
              <a:rPr lang="en-US" b="1" dirty="0"/>
            </a:br>
            <a:r>
              <a:rPr lang="en-US" b="1" dirty="0"/>
              <a:t>at the early stages?</a:t>
            </a:r>
          </a:p>
          <a:p>
            <a:pPr marL="120650" indent="-120650">
              <a:spcBef>
                <a:spcPts val="600"/>
              </a:spcBef>
              <a:spcAft>
                <a:spcPts val="600"/>
              </a:spcAft>
              <a:buFont typeface="Arial" panose="020B0604020202020204" pitchFamily="34" charset="0"/>
              <a:buChar char="•"/>
            </a:pPr>
            <a:r>
              <a:rPr lang="en-US" sz="1400" b="1" dirty="0">
                <a:solidFill>
                  <a:srgbClr val="EE7E5E"/>
                </a:solidFill>
              </a:rPr>
              <a:t>The Negative Experience Group</a:t>
            </a:r>
            <a:br>
              <a:rPr lang="en-US" sz="1400" b="1" dirty="0">
                <a:solidFill>
                  <a:srgbClr val="EE7E5E"/>
                </a:solidFill>
              </a:rPr>
            </a:br>
            <a:r>
              <a:rPr lang="en-US" sz="1400" b="1" dirty="0">
                <a:solidFill>
                  <a:srgbClr val="EE7E5E"/>
                </a:solidFill>
              </a:rPr>
              <a:t>Had Symptoms for Longer:</a:t>
            </a:r>
            <a:r>
              <a:rPr lang="en-US" sz="1400" dirty="0">
                <a:solidFill>
                  <a:srgbClr val="EE7E5E"/>
                </a:solidFill>
              </a:rPr>
              <a:t> </a:t>
            </a:r>
            <a:br>
              <a:rPr lang="en-US" sz="1400" dirty="0">
                <a:solidFill>
                  <a:srgbClr val="EE7E5E"/>
                </a:solidFill>
              </a:rPr>
            </a:br>
            <a:r>
              <a:rPr lang="en-US" sz="1200" dirty="0"/>
              <a:t>The Negative Experience group is more likely to have symptoms for longer prior to diagnosis (</a:t>
            </a:r>
            <a:r>
              <a:rPr lang="en-US" sz="1200" b="1" dirty="0">
                <a:solidFill>
                  <a:schemeClr val="accent1"/>
                </a:solidFill>
              </a:rPr>
              <a:t>51% </a:t>
            </a:r>
            <a:r>
              <a:rPr lang="en-US" sz="1200" dirty="0"/>
              <a:t>3 months+); vs. Positive, where 4-in-10 (</a:t>
            </a:r>
            <a:r>
              <a:rPr lang="en-US" sz="1200" b="1" dirty="0">
                <a:solidFill>
                  <a:schemeClr val="accent1"/>
                </a:solidFill>
              </a:rPr>
              <a:t>40%</a:t>
            </a:r>
            <a:r>
              <a:rPr lang="en-US" sz="1200" dirty="0"/>
              <a:t>) had no symptoms before they were diagnosed</a:t>
            </a:r>
          </a:p>
          <a:p>
            <a:pPr marL="120650" indent="-120650">
              <a:spcBef>
                <a:spcPts val="600"/>
              </a:spcBef>
              <a:spcAft>
                <a:spcPts val="600"/>
              </a:spcAft>
              <a:buFont typeface="Arial" panose="020B0604020202020204" pitchFamily="34" charset="0"/>
              <a:buChar char="•"/>
            </a:pPr>
            <a:r>
              <a:rPr lang="en-US" sz="1400" b="1" dirty="0">
                <a:solidFill>
                  <a:srgbClr val="EE7E5E"/>
                </a:solidFill>
              </a:rPr>
              <a:t>They Saw More </a:t>
            </a:r>
            <a:br>
              <a:rPr lang="en-US" sz="1400" b="1" dirty="0">
                <a:solidFill>
                  <a:srgbClr val="EE7E5E"/>
                </a:solidFill>
              </a:rPr>
            </a:br>
            <a:r>
              <a:rPr lang="en-US" sz="1400" b="1" dirty="0">
                <a:solidFill>
                  <a:srgbClr val="EE7E5E"/>
                </a:solidFill>
              </a:rPr>
              <a:t>Doctors Prior to Diagnosis:</a:t>
            </a:r>
            <a:r>
              <a:rPr lang="en-US" sz="1200" dirty="0">
                <a:solidFill>
                  <a:srgbClr val="EE7E5E"/>
                </a:solidFill>
              </a:rPr>
              <a:t> </a:t>
            </a:r>
            <a:br>
              <a:rPr lang="en-US" sz="1200" dirty="0"/>
            </a:br>
            <a:r>
              <a:rPr lang="en-US" sz="1200" dirty="0"/>
              <a:t>The Negative Experience group saw substantially more doctors (3.6) before they received a cancer diagnosis vs. the Positive group (</a:t>
            </a:r>
            <a:r>
              <a:rPr lang="en-US" sz="1200" b="1" dirty="0">
                <a:solidFill>
                  <a:srgbClr val="C00000"/>
                </a:solidFill>
              </a:rPr>
              <a:t>1.78</a:t>
            </a:r>
            <a:r>
              <a:rPr lang="en-US" sz="1200" dirty="0"/>
              <a:t> average) </a:t>
            </a:r>
          </a:p>
          <a:p>
            <a:pPr marL="120650" indent="-120650">
              <a:spcBef>
                <a:spcPts val="600"/>
              </a:spcBef>
              <a:buFont typeface="Arial" panose="020B0604020202020204" pitchFamily="34" charset="0"/>
              <a:buChar char="•"/>
            </a:pPr>
            <a:r>
              <a:rPr lang="en-US" sz="1400" b="1" dirty="0">
                <a:solidFill>
                  <a:srgbClr val="EE7E5E"/>
                </a:solidFill>
              </a:rPr>
              <a:t>And They Are More </a:t>
            </a:r>
            <a:br>
              <a:rPr lang="en-US" sz="1400" b="1" dirty="0">
                <a:solidFill>
                  <a:srgbClr val="EE7E5E"/>
                </a:solidFill>
              </a:rPr>
            </a:br>
            <a:r>
              <a:rPr lang="en-US" sz="1400" b="1" dirty="0">
                <a:solidFill>
                  <a:srgbClr val="EE7E5E"/>
                </a:solidFill>
              </a:rPr>
              <a:t>Likely to be Misdiagnosed:</a:t>
            </a:r>
            <a:r>
              <a:rPr lang="en-US" sz="1200" dirty="0">
                <a:solidFill>
                  <a:srgbClr val="EE7E5E"/>
                </a:solidFill>
              </a:rPr>
              <a:t> </a:t>
            </a:r>
            <a:br>
              <a:rPr lang="en-US" sz="1200" dirty="0">
                <a:solidFill>
                  <a:srgbClr val="EE7E5E"/>
                </a:solidFill>
              </a:rPr>
            </a:br>
            <a:r>
              <a:rPr lang="en-US" sz="1200" dirty="0"/>
              <a:t>The Negative Experience group was more likely to be misdiagnosed (</a:t>
            </a:r>
            <a:r>
              <a:rPr lang="en-US" sz="1200" b="1" dirty="0">
                <a:solidFill>
                  <a:schemeClr val="accent1"/>
                </a:solidFill>
              </a:rPr>
              <a:t>20%</a:t>
            </a:r>
            <a:r>
              <a:rPr lang="en-US" sz="1200" dirty="0"/>
              <a:t>) vs. Mixed (14%) or </a:t>
            </a:r>
            <a:br>
              <a:rPr lang="en-US" sz="1200" dirty="0"/>
            </a:br>
            <a:r>
              <a:rPr lang="en-US" sz="1200" dirty="0"/>
              <a:t>Positive (12%) groups</a:t>
            </a:r>
          </a:p>
          <a:p>
            <a:pPr marL="285750" indent="-285750">
              <a:buFont typeface="Arial" panose="020B0604020202020204" pitchFamily="34" charset="0"/>
              <a:buChar char="•"/>
            </a:pPr>
            <a:endParaRPr lang="en-US" dirty="0"/>
          </a:p>
          <a:p>
            <a:endParaRPr lang="en-US" dirty="0"/>
          </a:p>
        </p:txBody>
      </p:sp>
      <p:graphicFrame>
        <p:nvGraphicFramePr>
          <p:cNvPr id="9" name="Chart 8">
            <a:extLst>
              <a:ext uri="{FF2B5EF4-FFF2-40B4-BE49-F238E27FC236}">
                <a16:creationId xmlns:a16="http://schemas.microsoft.com/office/drawing/2014/main" id="{00722488-F50E-7E07-57D1-0591B21A55AD}"/>
              </a:ext>
            </a:extLst>
          </p:cNvPr>
          <p:cNvGraphicFramePr/>
          <p:nvPr>
            <p:extLst>
              <p:ext uri="{D42A27DB-BD31-4B8C-83A1-F6EECF244321}">
                <p14:modId xmlns:p14="http://schemas.microsoft.com/office/powerpoint/2010/main" val="4034398082"/>
              </p:ext>
            </p:extLst>
          </p:nvPr>
        </p:nvGraphicFramePr>
        <p:xfrm>
          <a:off x="590171" y="1853249"/>
          <a:ext cx="3024903" cy="350717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3981DB86-0EFC-51CD-DC9B-92D9B2FF7FE1}"/>
              </a:ext>
            </a:extLst>
          </p:cNvPr>
          <p:cNvSpPr txBox="1"/>
          <p:nvPr/>
        </p:nvSpPr>
        <p:spPr>
          <a:xfrm>
            <a:off x="768050" y="1737996"/>
            <a:ext cx="4658150" cy="461665"/>
          </a:xfrm>
          <a:prstGeom prst="rect">
            <a:avLst/>
          </a:prstGeom>
          <a:noFill/>
        </p:spPr>
        <p:txBody>
          <a:bodyPr wrap="square" rtlCol="0">
            <a:spAutoFit/>
          </a:bodyPr>
          <a:lstStyle/>
          <a:p>
            <a:r>
              <a:rPr lang="en-US" sz="1200" b="1" dirty="0"/>
              <a:t>Mean satisfaction scores </a:t>
            </a:r>
          </a:p>
          <a:p>
            <a:r>
              <a:rPr lang="en-US" sz="1200" b="1" dirty="0"/>
              <a:t>(1 very dissatisfied – 5 very satisfied)</a:t>
            </a:r>
          </a:p>
        </p:txBody>
      </p:sp>
      <p:sp>
        <p:nvSpPr>
          <p:cNvPr id="13" name="TextBox 12">
            <a:extLst>
              <a:ext uri="{FF2B5EF4-FFF2-40B4-BE49-F238E27FC236}">
                <a16:creationId xmlns:a16="http://schemas.microsoft.com/office/drawing/2014/main" id="{403DA31F-2A2E-9BC0-3175-A74B84B9F347}"/>
              </a:ext>
            </a:extLst>
          </p:cNvPr>
          <p:cNvSpPr txBox="1"/>
          <p:nvPr/>
        </p:nvSpPr>
        <p:spPr>
          <a:xfrm>
            <a:off x="827893" y="5498071"/>
            <a:ext cx="2820429" cy="276999"/>
          </a:xfrm>
          <a:prstGeom prst="rect">
            <a:avLst/>
          </a:prstGeom>
          <a:noFill/>
        </p:spPr>
        <p:txBody>
          <a:bodyPr wrap="square" rtlCol="0">
            <a:spAutoFit/>
          </a:bodyPr>
          <a:lstStyle/>
          <a:p>
            <a:pPr algn="ctr"/>
            <a:r>
              <a:rPr lang="en-US" sz="1200" b="1" dirty="0"/>
              <a:t>Screening &amp; Risk Assessment</a:t>
            </a:r>
          </a:p>
        </p:txBody>
      </p:sp>
      <p:graphicFrame>
        <p:nvGraphicFramePr>
          <p:cNvPr id="14" name="Chart 13">
            <a:extLst>
              <a:ext uri="{FF2B5EF4-FFF2-40B4-BE49-F238E27FC236}">
                <a16:creationId xmlns:a16="http://schemas.microsoft.com/office/drawing/2014/main" id="{3EDE6237-D781-1FCF-753F-300CB4888E02}"/>
              </a:ext>
            </a:extLst>
          </p:cNvPr>
          <p:cNvGraphicFramePr/>
          <p:nvPr>
            <p:extLst>
              <p:ext uri="{D42A27DB-BD31-4B8C-83A1-F6EECF244321}">
                <p14:modId xmlns:p14="http://schemas.microsoft.com/office/powerpoint/2010/main" val="3785987694"/>
              </p:ext>
            </p:extLst>
          </p:nvPr>
        </p:nvGraphicFramePr>
        <p:xfrm>
          <a:off x="4011098" y="1853249"/>
          <a:ext cx="3024903" cy="3507172"/>
        </p:xfrm>
        <a:graphic>
          <a:graphicData uri="http://schemas.openxmlformats.org/drawingml/2006/chart">
            <c:chart xmlns:c="http://schemas.openxmlformats.org/drawingml/2006/chart" xmlns:r="http://schemas.openxmlformats.org/officeDocument/2006/relationships" r:id="rId4"/>
          </a:graphicData>
        </a:graphic>
      </p:graphicFrame>
      <p:sp>
        <p:nvSpPr>
          <p:cNvPr id="15" name="TextBox 14">
            <a:extLst>
              <a:ext uri="{FF2B5EF4-FFF2-40B4-BE49-F238E27FC236}">
                <a16:creationId xmlns:a16="http://schemas.microsoft.com/office/drawing/2014/main" id="{5632329C-4D4D-E767-5E2B-ECD156627C68}"/>
              </a:ext>
            </a:extLst>
          </p:cNvPr>
          <p:cNvSpPr txBox="1"/>
          <p:nvPr/>
        </p:nvSpPr>
        <p:spPr>
          <a:xfrm>
            <a:off x="4113334" y="5498071"/>
            <a:ext cx="2820429" cy="276999"/>
          </a:xfrm>
          <a:prstGeom prst="rect">
            <a:avLst/>
          </a:prstGeom>
          <a:noFill/>
        </p:spPr>
        <p:txBody>
          <a:bodyPr wrap="square" rtlCol="0">
            <a:spAutoFit/>
          </a:bodyPr>
          <a:lstStyle/>
          <a:p>
            <a:pPr algn="ctr"/>
            <a:r>
              <a:rPr lang="en-US" sz="1200" b="1" dirty="0"/>
              <a:t>Cancer Diagnosis</a:t>
            </a:r>
          </a:p>
        </p:txBody>
      </p:sp>
    </p:spTree>
    <p:extLst>
      <p:ext uri="{BB962C8B-B14F-4D97-AF65-F5344CB8AC3E}">
        <p14:creationId xmlns:p14="http://schemas.microsoft.com/office/powerpoint/2010/main" val="1467911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DF28D6-4FAA-4DB2-33B0-44A279420D38}"/>
              </a:ext>
            </a:extLst>
          </p:cNvPr>
          <p:cNvSpPr>
            <a:spLocks noGrp="1"/>
          </p:cNvSpPr>
          <p:nvPr>
            <p:ph type="title"/>
          </p:nvPr>
        </p:nvSpPr>
        <p:spPr/>
        <p:txBody>
          <a:bodyPr/>
          <a:lstStyle/>
          <a:p>
            <a:r>
              <a:rPr lang="en-US" dirty="0"/>
              <a:t>Length of Symptoms</a:t>
            </a:r>
          </a:p>
        </p:txBody>
      </p:sp>
      <p:sp>
        <p:nvSpPr>
          <p:cNvPr id="12" name="Text Placeholder 11">
            <a:extLst>
              <a:ext uri="{FF2B5EF4-FFF2-40B4-BE49-F238E27FC236}">
                <a16:creationId xmlns:a16="http://schemas.microsoft.com/office/drawing/2014/main" id="{98E40B49-D412-DB81-2107-9496B5EDCBB0}"/>
              </a:ext>
            </a:extLst>
          </p:cNvPr>
          <p:cNvSpPr>
            <a:spLocks noGrp="1"/>
          </p:cNvSpPr>
          <p:nvPr>
            <p:ph type="body" sz="quarter" idx="10"/>
          </p:nvPr>
        </p:nvSpPr>
        <p:spPr/>
        <p:txBody>
          <a:bodyPr/>
          <a:lstStyle/>
          <a:p>
            <a:r>
              <a:rPr lang="en-US" dirty="0"/>
              <a:t>While majorities are diagnosed by the 3-month mark, it takes some groups notably longer to receive their diagnosis.  </a:t>
            </a:r>
          </a:p>
        </p:txBody>
      </p:sp>
      <p:sp>
        <p:nvSpPr>
          <p:cNvPr id="4" name="TextBox 3">
            <a:extLst>
              <a:ext uri="{FF2B5EF4-FFF2-40B4-BE49-F238E27FC236}">
                <a16:creationId xmlns:a16="http://schemas.microsoft.com/office/drawing/2014/main" id="{6D58B1FD-0A29-1FD6-EFC6-08A84BAB3901}"/>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6" name="TextBox 5">
            <a:extLst>
              <a:ext uri="{FF2B5EF4-FFF2-40B4-BE49-F238E27FC236}">
                <a16:creationId xmlns:a16="http://schemas.microsoft.com/office/drawing/2014/main" id="{04FD983D-2366-0269-02C7-200B81988C5D}"/>
              </a:ext>
            </a:extLst>
          </p:cNvPr>
          <p:cNvSpPr txBox="1"/>
          <p:nvPr/>
        </p:nvSpPr>
        <p:spPr>
          <a:xfrm>
            <a:off x="10778836" y="-555566"/>
            <a:ext cx="184731" cy="369332"/>
          </a:xfrm>
          <a:prstGeom prst="rect">
            <a:avLst/>
          </a:prstGeom>
          <a:noFill/>
        </p:spPr>
        <p:txBody>
          <a:bodyPr wrap="none" rtlCol="0">
            <a:spAutoFit/>
          </a:bodyPr>
          <a:lstStyle/>
          <a:p>
            <a:endParaRPr lang="en-US" dirty="0"/>
          </a:p>
        </p:txBody>
      </p:sp>
      <p:sp>
        <p:nvSpPr>
          <p:cNvPr id="2" name="Rounded Rectangle 1">
            <a:extLst>
              <a:ext uri="{FF2B5EF4-FFF2-40B4-BE49-F238E27FC236}">
                <a16:creationId xmlns:a16="http://schemas.microsoft.com/office/drawing/2014/main" id="{0E475BCD-FC69-6714-7736-F99D5F0751B9}"/>
              </a:ext>
            </a:extLst>
          </p:cNvPr>
          <p:cNvSpPr/>
          <p:nvPr/>
        </p:nvSpPr>
        <p:spPr>
          <a:xfrm>
            <a:off x="10089618" y="1884669"/>
            <a:ext cx="1515194" cy="2007040"/>
          </a:xfrm>
          <a:prstGeom prst="roundRect">
            <a:avLst>
              <a:gd name="adj" fmla="val 3187"/>
            </a:avLst>
          </a:prstGeom>
          <a:solidFill>
            <a:srgbClr val="FFD334"/>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F56A7A4-74EE-7FB0-97E7-9F967BACC8B0}"/>
              </a:ext>
            </a:extLst>
          </p:cNvPr>
          <p:cNvSpPr txBox="1"/>
          <p:nvPr/>
        </p:nvSpPr>
        <p:spPr>
          <a:xfrm>
            <a:off x="10221697" y="2016644"/>
            <a:ext cx="1175686" cy="1754326"/>
          </a:xfrm>
          <a:prstGeom prst="rect">
            <a:avLst/>
          </a:prstGeom>
          <a:noFill/>
        </p:spPr>
        <p:txBody>
          <a:bodyPr wrap="square">
            <a:spAutoFit/>
          </a:bodyPr>
          <a:lstStyle/>
          <a:p>
            <a:r>
              <a:rPr lang="en-US" sz="1200" dirty="0"/>
              <a:t>NCCS Connected group significantly more likely to say they had symptoms for </a:t>
            </a:r>
            <a:r>
              <a:rPr lang="en-US" sz="1200" b="1" i="1" dirty="0"/>
              <a:t>less</a:t>
            </a:r>
            <a:r>
              <a:rPr lang="en-US" sz="1200" dirty="0"/>
              <a:t> than three months.</a:t>
            </a:r>
          </a:p>
        </p:txBody>
      </p:sp>
      <p:sp>
        <p:nvSpPr>
          <p:cNvPr id="21" name="Rounded Rectangle 20">
            <a:extLst>
              <a:ext uri="{FF2B5EF4-FFF2-40B4-BE49-F238E27FC236}">
                <a16:creationId xmlns:a16="http://schemas.microsoft.com/office/drawing/2014/main" id="{892ED96F-6006-5D20-4730-92092DDB29D9}"/>
              </a:ext>
            </a:extLst>
          </p:cNvPr>
          <p:cNvSpPr/>
          <p:nvPr/>
        </p:nvSpPr>
        <p:spPr>
          <a:xfrm>
            <a:off x="10089617" y="4080489"/>
            <a:ext cx="1515193" cy="1819268"/>
          </a:xfrm>
          <a:prstGeom prst="roundRect">
            <a:avLst>
              <a:gd name="adj" fmla="val 3187"/>
            </a:avLst>
          </a:prstGeom>
          <a:solidFill>
            <a:schemeClr val="bg1">
              <a:lumMod val="85000"/>
            </a:schemeClr>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EC8AE19-62A5-A24F-031A-B87BAFEFD8CA}"/>
              </a:ext>
            </a:extLst>
          </p:cNvPr>
          <p:cNvSpPr txBox="1"/>
          <p:nvPr/>
        </p:nvSpPr>
        <p:spPr>
          <a:xfrm>
            <a:off x="10221697" y="4112960"/>
            <a:ext cx="1237509" cy="1754326"/>
          </a:xfrm>
          <a:prstGeom prst="rect">
            <a:avLst/>
          </a:prstGeom>
          <a:noFill/>
        </p:spPr>
        <p:txBody>
          <a:bodyPr wrap="square">
            <a:spAutoFit/>
          </a:bodyPr>
          <a:lstStyle/>
          <a:p>
            <a:r>
              <a:rPr lang="en-US" sz="1200" dirty="0"/>
              <a:t>After twelve months, one fifth of Hispanic patients and those in the Negative Experience group still await their diagnosis. </a:t>
            </a:r>
          </a:p>
        </p:txBody>
      </p:sp>
      <p:graphicFrame>
        <p:nvGraphicFramePr>
          <p:cNvPr id="9" name="Table 25">
            <a:extLst>
              <a:ext uri="{FF2B5EF4-FFF2-40B4-BE49-F238E27FC236}">
                <a16:creationId xmlns:a16="http://schemas.microsoft.com/office/drawing/2014/main" id="{D974AA80-1FF5-4CE3-A468-ADD50C6472AB}"/>
              </a:ext>
            </a:extLst>
          </p:cNvPr>
          <p:cNvGraphicFramePr>
            <a:graphicFrameLocks noGrp="1"/>
          </p:cNvGraphicFramePr>
          <p:nvPr>
            <p:extLst>
              <p:ext uri="{D42A27DB-BD31-4B8C-83A1-F6EECF244321}">
                <p14:modId xmlns:p14="http://schemas.microsoft.com/office/powerpoint/2010/main" val="3714593292"/>
              </p:ext>
            </p:extLst>
          </p:nvPr>
        </p:nvGraphicFramePr>
        <p:xfrm>
          <a:off x="619760" y="2182367"/>
          <a:ext cx="9171602" cy="3759868"/>
        </p:xfrm>
        <a:graphic>
          <a:graphicData uri="http://schemas.openxmlformats.org/drawingml/2006/table">
            <a:tbl>
              <a:tblPr bandRow="1">
                <a:tableStyleId>{5C22544A-7EE6-4342-B048-85BDC9FD1C3A}</a:tableStyleId>
              </a:tblPr>
              <a:tblGrid>
                <a:gridCol w="1240931">
                  <a:extLst>
                    <a:ext uri="{9D8B030D-6E8A-4147-A177-3AD203B41FA5}">
                      <a16:colId xmlns:a16="http://schemas.microsoft.com/office/drawing/2014/main" val="870667998"/>
                    </a:ext>
                  </a:extLst>
                </a:gridCol>
                <a:gridCol w="1132953">
                  <a:extLst>
                    <a:ext uri="{9D8B030D-6E8A-4147-A177-3AD203B41FA5}">
                      <a16:colId xmlns:a16="http://schemas.microsoft.com/office/drawing/2014/main" val="1634885874"/>
                    </a:ext>
                  </a:extLst>
                </a:gridCol>
                <a:gridCol w="1132953">
                  <a:extLst>
                    <a:ext uri="{9D8B030D-6E8A-4147-A177-3AD203B41FA5}">
                      <a16:colId xmlns:a16="http://schemas.microsoft.com/office/drawing/2014/main" val="904512284"/>
                    </a:ext>
                  </a:extLst>
                </a:gridCol>
                <a:gridCol w="1132953">
                  <a:extLst>
                    <a:ext uri="{9D8B030D-6E8A-4147-A177-3AD203B41FA5}">
                      <a16:colId xmlns:a16="http://schemas.microsoft.com/office/drawing/2014/main" val="2500900907"/>
                    </a:ext>
                  </a:extLst>
                </a:gridCol>
                <a:gridCol w="1132953">
                  <a:extLst>
                    <a:ext uri="{9D8B030D-6E8A-4147-A177-3AD203B41FA5}">
                      <a16:colId xmlns:a16="http://schemas.microsoft.com/office/drawing/2014/main" val="3589774771"/>
                    </a:ext>
                  </a:extLst>
                </a:gridCol>
                <a:gridCol w="1132953">
                  <a:extLst>
                    <a:ext uri="{9D8B030D-6E8A-4147-A177-3AD203B41FA5}">
                      <a16:colId xmlns:a16="http://schemas.microsoft.com/office/drawing/2014/main" val="795604879"/>
                    </a:ext>
                  </a:extLst>
                </a:gridCol>
                <a:gridCol w="1132953">
                  <a:extLst>
                    <a:ext uri="{9D8B030D-6E8A-4147-A177-3AD203B41FA5}">
                      <a16:colId xmlns:a16="http://schemas.microsoft.com/office/drawing/2014/main" val="4048261602"/>
                    </a:ext>
                  </a:extLst>
                </a:gridCol>
                <a:gridCol w="1132953">
                  <a:extLst>
                    <a:ext uri="{9D8B030D-6E8A-4147-A177-3AD203B41FA5}">
                      <a16:colId xmlns:a16="http://schemas.microsoft.com/office/drawing/2014/main" val="557504151"/>
                    </a:ext>
                  </a:extLst>
                </a:gridCol>
              </a:tblGrid>
              <a:tr h="537124">
                <a:tc>
                  <a:txBody>
                    <a:bodyPr/>
                    <a:lstStyle/>
                    <a:p>
                      <a:pPr algn="r"/>
                      <a:r>
                        <a:rPr lang="en-US" sz="1400" b="0" dirty="0">
                          <a:solidFill>
                            <a:schemeClr val="tx1"/>
                          </a:solidFill>
                          <a:latin typeface="+mn-lt"/>
                        </a:rPr>
                        <a:t>National Sample</a:t>
                      </a:r>
                    </a:p>
                  </a:txBody>
                  <a:tcPr anchor="ctr">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36%</a:t>
                      </a:r>
                    </a:p>
                  </a:txBody>
                  <a:tcPr anchor="ctr">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48%</a:t>
                      </a:r>
                    </a:p>
                  </a:txBody>
                  <a:tcPr anchor="ctr">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66%</a:t>
                      </a:r>
                    </a:p>
                  </a:txBody>
                  <a:tcPr anchor="ctr">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79%</a:t>
                      </a:r>
                    </a:p>
                  </a:txBody>
                  <a:tcPr anchor="ctr">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87%</a:t>
                      </a:r>
                    </a:p>
                  </a:txBody>
                  <a:tcPr anchor="ctr">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95%</a:t>
                      </a:r>
                    </a:p>
                  </a:txBody>
                  <a:tcPr anchor="ctr">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97%</a:t>
                      </a:r>
                    </a:p>
                  </a:txBody>
                  <a:tcPr anchor="ctr">
                    <a:lnB w="12700" cap="flat" cmpd="sng" algn="ctr">
                      <a:solidFill>
                        <a:schemeClr val="tx1">
                          <a:lumMod val="50000"/>
                          <a:lumOff val="50000"/>
                        </a:schemeClr>
                      </a:solidFill>
                      <a:prstDash val="sysDot"/>
                      <a:round/>
                      <a:headEnd type="none" w="med" len="med"/>
                      <a:tailEnd type="none" w="med" len="med"/>
                    </a:lnB>
                    <a:noFill/>
                  </a:tcPr>
                </a:tc>
                <a:extLst>
                  <a:ext uri="{0D108BD9-81ED-4DB2-BD59-A6C34878D82A}">
                    <a16:rowId xmlns:a16="http://schemas.microsoft.com/office/drawing/2014/main" val="472447226"/>
                  </a:ext>
                </a:extLst>
              </a:tr>
              <a:tr h="537124">
                <a:tc>
                  <a:txBody>
                    <a:bodyPr/>
                    <a:lstStyle/>
                    <a:p>
                      <a:pPr algn="r"/>
                      <a:r>
                        <a:rPr lang="en-US" sz="1400" b="0" dirty="0">
                          <a:solidFill>
                            <a:schemeClr val="tx1"/>
                          </a:solidFill>
                          <a:latin typeface="+mn-lt"/>
                        </a:rPr>
                        <a:t>Women</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37%</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50%</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68%</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80%</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88%</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96%</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98%</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extLst>
                  <a:ext uri="{0D108BD9-81ED-4DB2-BD59-A6C34878D82A}">
                    <a16:rowId xmlns:a16="http://schemas.microsoft.com/office/drawing/2014/main" val="1561331507"/>
                  </a:ext>
                </a:extLst>
              </a:tr>
              <a:tr h="537124">
                <a:tc>
                  <a:txBody>
                    <a:bodyPr/>
                    <a:lstStyle/>
                    <a:p>
                      <a:pPr algn="r"/>
                      <a:r>
                        <a:rPr lang="en-US" sz="1400" b="0" i="0" u="none" strike="noStrike" baseline="0" dirty="0">
                          <a:solidFill>
                            <a:schemeClr val="tx1"/>
                          </a:solidFill>
                          <a:latin typeface="+mn-lt"/>
                        </a:rPr>
                        <a:t>18-39 </a:t>
                      </a:r>
                      <a:br>
                        <a:rPr lang="en-US" sz="1400" b="0" i="0" u="none" strike="noStrike" baseline="0" dirty="0">
                          <a:solidFill>
                            <a:schemeClr val="tx1"/>
                          </a:solidFill>
                          <a:latin typeface="+mn-lt"/>
                        </a:rPr>
                      </a:br>
                      <a:r>
                        <a:rPr lang="en-US" sz="1400" b="0" i="0" u="none" strike="noStrike" baseline="0" dirty="0">
                          <a:solidFill>
                            <a:schemeClr val="tx1"/>
                          </a:solidFill>
                          <a:latin typeface="+mn-lt"/>
                        </a:rPr>
                        <a:t>year </a:t>
                      </a:r>
                      <a:r>
                        <a:rPr lang="en-US" sz="1400" b="0" i="0" u="none" strike="noStrike" baseline="0" dirty="0" err="1">
                          <a:solidFill>
                            <a:schemeClr val="tx1"/>
                          </a:solidFill>
                          <a:latin typeface="+mn-lt"/>
                        </a:rPr>
                        <a:t>olds</a:t>
                      </a:r>
                      <a:endParaRPr lang="en-US" sz="1400" b="0" dirty="0">
                        <a:solidFill>
                          <a:schemeClr val="tx1"/>
                        </a:solidFill>
                        <a:latin typeface="+mn-lt"/>
                      </a:endParaRP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15%</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27%</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51%</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71%</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85%</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93%</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96%</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extLst>
                  <a:ext uri="{0D108BD9-81ED-4DB2-BD59-A6C34878D82A}">
                    <a16:rowId xmlns:a16="http://schemas.microsoft.com/office/drawing/2014/main" val="463538389"/>
                  </a:ext>
                </a:extLst>
              </a:tr>
              <a:tr h="537124">
                <a:tc>
                  <a:txBody>
                    <a:bodyPr/>
                    <a:lstStyle/>
                    <a:p>
                      <a:pPr algn="r"/>
                      <a:r>
                        <a:rPr lang="en-US" sz="1400" b="0" dirty="0">
                          <a:solidFill>
                            <a:schemeClr val="tx1"/>
                          </a:solidFill>
                          <a:latin typeface="+mn-lt"/>
                        </a:rPr>
                        <a:t>Black</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26%</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33%</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51%</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67%</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84%</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97%</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99%</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extLst>
                  <a:ext uri="{0D108BD9-81ED-4DB2-BD59-A6C34878D82A}">
                    <a16:rowId xmlns:a16="http://schemas.microsoft.com/office/drawing/2014/main" val="1443235858"/>
                  </a:ext>
                </a:extLst>
              </a:tr>
              <a:tr h="53712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i="0" u="none" strike="noStrike" baseline="0" dirty="0">
                          <a:solidFill>
                            <a:schemeClr val="tx1"/>
                          </a:solidFill>
                          <a:latin typeface="+mn-lt"/>
                        </a:rPr>
                        <a:t>Hispanic</a:t>
                      </a:r>
                      <a:endParaRPr lang="en-US" sz="1400" b="0" dirty="0">
                        <a:solidFill>
                          <a:schemeClr val="tx1"/>
                        </a:solidFill>
                        <a:latin typeface="+mn-lt"/>
                      </a:endParaRP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14%</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21%</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45%</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65%</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80%</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96%</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99%</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extLst>
                  <a:ext uri="{0D108BD9-81ED-4DB2-BD59-A6C34878D82A}">
                    <a16:rowId xmlns:a16="http://schemas.microsoft.com/office/drawing/2014/main" val="1018073417"/>
                  </a:ext>
                </a:extLst>
              </a:tr>
              <a:tr h="53712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0" i="0" u="none" strike="noStrike" baseline="0" dirty="0">
                          <a:solidFill>
                            <a:schemeClr val="tx1"/>
                          </a:solidFill>
                          <a:latin typeface="+mn-lt"/>
                        </a:rPr>
                        <a:t>Living with Metastatic</a:t>
                      </a:r>
                      <a:endParaRPr lang="en-US" sz="1400" b="0" dirty="0">
                        <a:solidFill>
                          <a:schemeClr val="tx1"/>
                        </a:solidFill>
                        <a:latin typeface="+mn-lt"/>
                      </a:endParaRP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10%</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16%</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36%</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1" dirty="0">
                          <a:solidFill>
                            <a:srgbClr val="C00000"/>
                          </a:solidFill>
                          <a:latin typeface="+mn-lt"/>
                        </a:rPr>
                        <a:t>62%</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84%</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97%</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tc>
                  <a:txBody>
                    <a:bodyPr/>
                    <a:lstStyle/>
                    <a:p>
                      <a:pPr algn="ctr"/>
                      <a:r>
                        <a:rPr lang="en-US" sz="1400" b="0" dirty="0">
                          <a:solidFill>
                            <a:schemeClr val="tx1"/>
                          </a:solidFill>
                          <a:latin typeface="+mn-lt"/>
                        </a:rPr>
                        <a:t>98%</a:t>
                      </a:r>
                    </a:p>
                  </a:txBody>
                  <a:tcPr anchor="ctr">
                    <a:lnT w="12700" cap="flat" cmpd="sng" algn="ctr">
                      <a:solidFill>
                        <a:schemeClr val="tx1">
                          <a:lumMod val="50000"/>
                          <a:lumOff val="50000"/>
                        </a:schemeClr>
                      </a:solidFill>
                      <a:prstDash val="sysDot"/>
                      <a:round/>
                      <a:headEnd type="none" w="med" len="med"/>
                      <a:tailEnd type="none" w="med" len="med"/>
                    </a:lnT>
                    <a:lnB w="12700" cap="flat" cmpd="sng" algn="ctr">
                      <a:solidFill>
                        <a:schemeClr val="tx1">
                          <a:lumMod val="50000"/>
                          <a:lumOff val="50000"/>
                        </a:schemeClr>
                      </a:solidFill>
                      <a:prstDash val="sysDot"/>
                      <a:round/>
                      <a:headEnd type="none" w="med" len="med"/>
                      <a:tailEnd type="none" w="med" len="med"/>
                    </a:lnB>
                    <a:noFill/>
                  </a:tcPr>
                </a:tc>
                <a:extLst>
                  <a:ext uri="{0D108BD9-81ED-4DB2-BD59-A6C34878D82A}">
                    <a16:rowId xmlns:a16="http://schemas.microsoft.com/office/drawing/2014/main" val="2018273903"/>
                  </a:ext>
                </a:extLst>
              </a:tr>
              <a:tr h="537124">
                <a:tc>
                  <a:txBody>
                    <a:bodyPr/>
                    <a:lstStyle/>
                    <a:p>
                      <a:pPr algn="r"/>
                      <a:r>
                        <a:rPr lang="en-US" sz="1400" b="0" dirty="0">
                          <a:solidFill>
                            <a:schemeClr val="tx1"/>
                          </a:solidFill>
                          <a:latin typeface="+mn-lt"/>
                        </a:rPr>
                        <a:t>Negative Experience</a:t>
                      </a:r>
                    </a:p>
                  </a:txBody>
                  <a:tcPr anchor="ctr">
                    <a:lnT w="12700" cap="flat" cmpd="sng" algn="ctr">
                      <a:solidFill>
                        <a:schemeClr val="tx1">
                          <a:lumMod val="50000"/>
                          <a:lumOff val="50000"/>
                        </a:schemeClr>
                      </a:solidFill>
                      <a:prstDash val="sysDot"/>
                      <a:round/>
                      <a:headEnd type="none" w="med" len="med"/>
                      <a:tailEnd type="none" w="med" len="med"/>
                    </a:lnT>
                    <a:noFill/>
                  </a:tcPr>
                </a:tc>
                <a:tc>
                  <a:txBody>
                    <a:bodyPr/>
                    <a:lstStyle/>
                    <a:p>
                      <a:pPr algn="ctr"/>
                      <a:r>
                        <a:rPr lang="en-US" sz="1400" b="1" dirty="0">
                          <a:solidFill>
                            <a:srgbClr val="C00000"/>
                          </a:solidFill>
                          <a:latin typeface="+mn-lt"/>
                        </a:rPr>
                        <a:t>25%</a:t>
                      </a:r>
                    </a:p>
                  </a:txBody>
                  <a:tcPr anchor="ctr">
                    <a:lnT w="12700" cap="flat" cmpd="sng" algn="ctr">
                      <a:solidFill>
                        <a:schemeClr val="tx1">
                          <a:lumMod val="50000"/>
                          <a:lumOff val="50000"/>
                        </a:schemeClr>
                      </a:solidFill>
                      <a:prstDash val="sysDot"/>
                      <a:round/>
                      <a:headEnd type="none" w="med" len="med"/>
                      <a:tailEnd type="none" w="med" len="med"/>
                    </a:lnT>
                    <a:noFill/>
                  </a:tcPr>
                </a:tc>
                <a:tc>
                  <a:txBody>
                    <a:bodyPr/>
                    <a:lstStyle/>
                    <a:p>
                      <a:pPr algn="ctr"/>
                      <a:r>
                        <a:rPr lang="en-US" sz="1400" b="1" dirty="0">
                          <a:solidFill>
                            <a:srgbClr val="C00000"/>
                          </a:solidFill>
                          <a:latin typeface="+mn-lt"/>
                        </a:rPr>
                        <a:t>29%</a:t>
                      </a:r>
                    </a:p>
                  </a:txBody>
                  <a:tcPr anchor="ctr">
                    <a:lnT w="12700" cap="flat" cmpd="sng" algn="ctr">
                      <a:solidFill>
                        <a:schemeClr val="tx1">
                          <a:lumMod val="50000"/>
                          <a:lumOff val="50000"/>
                        </a:schemeClr>
                      </a:solidFill>
                      <a:prstDash val="sysDot"/>
                      <a:round/>
                      <a:headEnd type="none" w="med" len="med"/>
                      <a:tailEnd type="none" w="med" len="med"/>
                    </a:lnT>
                    <a:noFill/>
                  </a:tcPr>
                </a:tc>
                <a:tc>
                  <a:txBody>
                    <a:bodyPr/>
                    <a:lstStyle/>
                    <a:p>
                      <a:pPr algn="ctr"/>
                      <a:r>
                        <a:rPr lang="en-US" sz="1400" b="1" dirty="0">
                          <a:solidFill>
                            <a:srgbClr val="C00000"/>
                          </a:solidFill>
                          <a:latin typeface="+mn-lt"/>
                        </a:rPr>
                        <a:t>46%</a:t>
                      </a:r>
                    </a:p>
                  </a:txBody>
                  <a:tcPr anchor="ctr">
                    <a:lnT w="12700" cap="flat" cmpd="sng" algn="ctr">
                      <a:solidFill>
                        <a:schemeClr val="tx1">
                          <a:lumMod val="50000"/>
                          <a:lumOff val="50000"/>
                        </a:schemeClr>
                      </a:solidFill>
                      <a:prstDash val="sysDot"/>
                      <a:round/>
                      <a:headEnd type="none" w="med" len="med"/>
                      <a:tailEnd type="none" w="med" len="med"/>
                    </a:lnT>
                    <a:noFill/>
                  </a:tcPr>
                </a:tc>
                <a:tc>
                  <a:txBody>
                    <a:bodyPr/>
                    <a:lstStyle/>
                    <a:p>
                      <a:pPr algn="ctr"/>
                      <a:r>
                        <a:rPr lang="en-US" sz="1400" b="1" dirty="0">
                          <a:solidFill>
                            <a:srgbClr val="C00000"/>
                          </a:solidFill>
                          <a:latin typeface="+mn-lt"/>
                        </a:rPr>
                        <a:t>62%</a:t>
                      </a:r>
                    </a:p>
                  </a:txBody>
                  <a:tcPr anchor="ctr">
                    <a:lnT w="12700" cap="flat" cmpd="sng" algn="ctr">
                      <a:solidFill>
                        <a:schemeClr val="tx1">
                          <a:lumMod val="50000"/>
                          <a:lumOff val="50000"/>
                        </a:schemeClr>
                      </a:solidFill>
                      <a:prstDash val="sysDot"/>
                      <a:round/>
                      <a:headEnd type="none" w="med" len="med"/>
                      <a:tailEnd type="none" w="med" len="med"/>
                    </a:lnT>
                    <a:noFill/>
                  </a:tcPr>
                </a:tc>
                <a:tc>
                  <a:txBody>
                    <a:bodyPr/>
                    <a:lstStyle/>
                    <a:p>
                      <a:pPr algn="ctr"/>
                      <a:r>
                        <a:rPr lang="en-US" sz="1400" b="0" dirty="0">
                          <a:solidFill>
                            <a:schemeClr val="tx1"/>
                          </a:solidFill>
                          <a:latin typeface="+mn-lt"/>
                        </a:rPr>
                        <a:t>82%</a:t>
                      </a:r>
                    </a:p>
                  </a:txBody>
                  <a:tcPr anchor="ctr">
                    <a:lnT w="12700" cap="flat" cmpd="sng" algn="ctr">
                      <a:solidFill>
                        <a:schemeClr val="tx1">
                          <a:lumMod val="50000"/>
                          <a:lumOff val="50000"/>
                        </a:schemeClr>
                      </a:solidFill>
                      <a:prstDash val="sysDot"/>
                      <a:round/>
                      <a:headEnd type="none" w="med" len="med"/>
                      <a:tailEnd type="none" w="med" len="med"/>
                    </a:lnT>
                    <a:noFill/>
                  </a:tcPr>
                </a:tc>
                <a:tc>
                  <a:txBody>
                    <a:bodyPr/>
                    <a:lstStyle/>
                    <a:p>
                      <a:pPr algn="ctr"/>
                      <a:r>
                        <a:rPr lang="en-US" sz="1400" b="0" dirty="0">
                          <a:solidFill>
                            <a:schemeClr val="tx1"/>
                          </a:solidFill>
                          <a:latin typeface="+mn-lt"/>
                        </a:rPr>
                        <a:t>93%</a:t>
                      </a:r>
                    </a:p>
                  </a:txBody>
                  <a:tcPr anchor="ctr">
                    <a:lnT w="12700" cap="flat" cmpd="sng" algn="ctr">
                      <a:solidFill>
                        <a:schemeClr val="tx1">
                          <a:lumMod val="50000"/>
                          <a:lumOff val="50000"/>
                        </a:schemeClr>
                      </a:solidFill>
                      <a:prstDash val="sysDot"/>
                      <a:round/>
                      <a:headEnd type="none" w="med" len="med"/>
                      <a:tailEnd type="none" w="med" len="med"/>
                    </a:lnT>
                    <a:noFill/>
                  </a:tcPr>
                </a:tc>
                <a:tc>
                  <a:txBody>
                    <a:bodyPr/>
                    <a:lstStyle/>
                    <a:p>
                      <a:pPr algn="ctr"/>
                      <a:r>
                        <a:rPr lang="en-US" sz="1400" b="0" dirty="0">
                          <a:solidFill>
                            <a:schemeClr val="tx1"/>
                          </a:solidFill>
                          <a:latin typeface="+mn-lt"/>
                        </a:rPr>
                        <a:t>95%</a:t>
                      </a:r>
                    </a:p>
                  </a:txBody>
                  <a:tcPr anchor="ctr">
                    <a:lnT w="12700" cap="flat" cmpd="sng" algn="ctr">
                      <a:solidFill>
                        <a:schemeClr val="tx1">
                          <a:lumMod val="50000"/>
                          <a:lumOff val="50000"/>
                        </a:schemeClr>
                      </a:solidFill>
                      <a:prstDash val="sysDot"/>
                      <a:round/>
                      <a:headEnd type="none" w="med" len="med"/>
                      <a:tailEnd type="none" w="med" len="med"/>
                    </a:lnT>
                    <a:noFill/>
                  </a:tcPr>
                </a:tc>
                <a:extLst>
                  <a:ext uri="{0D108BD9-81ED-4DB2-BD59-A6C34878D82A}">
                    <a16:rowId xmlns:a16="http://schemas.microsoft.com/office/drawing/2014/main" val="3834602570"/>
                  </a:ext>
                </a:extLst>
              </a:tr>
            </a:tbl>
          </a:graphicData>
        </a:graphic>
      </p:graphicFrame>
      <p:sp>
        <p:nvSpPr>
          <p:cNvPr id="10" name="TextBox 9">
            <a:extLst>
              <a:ext uri="{FF2B5EF4-FFF2-40B4-BE49-F238E27FC236}">
                <a16:creationId xmlns:a16="http://schemas.microsoft.com/office/drawing/2014/main" id="{6C07AB3D-43BB-8F12-0146-D730AA070786}"/>
              </a:ext>
            </a:extLst>
          </p:cNvPr>
          <p:cNvSpPr txBox="1"/>
          <p:nvPr/>
        </p:nvSpPr>
        <p:spPr>
          <a:xfrm>
            <a:off x="1629216" y="1713389"/>
            <a:ext cx="1582934" cy="461665"/>
          </a:xfrm>
          <a:prstGeom prst="rect">
            <a:avLst/>
          </a:prstGeom>
          <a:noFill/>
        </p:spPr>
        <p:txBody>
          <a:bodyPr wrap="square" rtlCol="0">
            <a:spAutoFit/>
          </a:bodyPr>
          <a:lstStyle/>
          <a:p>
            <a:pPr algn="ctr"/>
            <a:r>
              <a:rPr lang="en-US" sz="1200" b="1" dirty="0"/>
              <a:t>No symptoms before diagnosis</a:t>
            </a:r>
          </a:p>
        </p:txBody>
      </p:sp>
      <p:sp>
        <p:nvSpPr>
          <p:cNvPr id="13" name="TextBox 12">
            <a:extLst>
              <a:ext uri="{FF2B5EF4-FFF2-40B4-BE49-F238E27FC236}">
                <a16:creationId xmlns:a16="http://schemas.microsoft.com/office/drawing/2014/main" id="{6AF89B92-75BE-F9FB-4090-218EC7E2A2A3}"/>
              </a:ext>
            </a:extLst>
          </p:cNvPr>
          <p:cNvSpPr txBox="1"/>
          <p:nvPr/>
        </p:nvSpPr>
        <p:spPr>
          <a:xfrm>
            <a:off x="3077337" y="1898055"/>
            <a:ext cx="928702" cy="276999"/>
          </a:xfrm>
          <a:prstGeom prst="rect">
            <a:avLst/>
          </a:prstGeom>
          <a:noFill/>
        </p:spPr>
        <p:txBody>
          <a:bodyPr wrap="square" rtlCol="0">
            <a:spAutoFit/>
          </a:bodyPr>
          <a:lstStyle/>
          <a:p>
            <a:pPr algn="ctr"/>
            <a:r>
              <a:rPr lang="en-US" sz="1200" b="1" dirty="0"/>
              <a:t>1 month</a:t>
            </a:r>
          </a:p>
        </p:txBody>
      </p:sp>
      <p:sp>
        <p:nvSpPr>
          <p:cNvPr id="14" name="TextBox 13">
            <a:extLst>
              <a:ext uri="{FF2B5EF4-FFF2-40B4-BE49-F238E27FC236}">
                <a16:creationId xmlns:a16="http://schemas.microsoft.com/office/drawing/2014/main" id="{9E44FF93-2A28-0999-A836-F77FCDE65E32}"/>
              </a:ext>
            </a:extLst>
          </p:cNvPr>
          <p:cNvSpPr txBox="1"/>
          <p:nvPr/>
        </p:nvSpPr>
        <p:spPr>
          <a:xfrm>
            <a:off x="4199409" y="1898055"/>
            <a:ext cx="928702" cy="276999"/>
          </a:xfrm>
          <a:prstGeom prst="rect">
            <a:avLst/>
          </a:prstGeom>
          <a:noFill/>
        </p:spPr>
        <p:txBody>
          <a:bodyPr wrap="square" rtlCol="0">
            <a:spAutoFit/>
          </a:bodyPr>
          <a:lstStyle/>
          <a:p>
            <a:pPr algn="ctr"/>
            <a:r>
              <a:rPr lang="en-US" sz="1200" b="1" dirty="0"/>
              <a:t>3 months</a:t>
            </a:r>
          </a:p>
        </p:txBody>
      </p:sp>
      <p:sp>
        <p:nvSpPr>
          <p:cNvPr id="15" name="TextBox 14">
            <a:extLst>
              <a:ext uri="{FF2B5EF4-FFF2-40B4-BE49-F238E27FC236}">
                <a16:creationId xmlns:a16="http://schemas.microsoft.com/office/drawing/2014/main" id="{529B16E1-695B-E7FD-0BDF-5310E328DA01}"/>
              </a:ext>
            </a:extLst>
          </p:cNvPr>
          <p:cNvSpPr txBox="1"/>
          <p:nvPr/>
        </p:nvSpPr>
        <p:spPr>
          <a:xfrm>
            <a:off x="5352932" y="1898055"/>
            <a:ext cx="928702" cy="276999"/>
          </a:xfrm>
          <a:prstGeom prst="rect">
            <a:avLst/>
          </a:prstGeom>
          <a:noFill/>
        </p:spPr>
        <p:txBody>
          <a:bodyPr wrap="square" rtlCol="0">
            <a:spAutoFit/>
          </a:bodyPr>
          <a:lstStyle/>
          <a:p>
            <a:pPr algn="ctr"/>
            <a:r>
              <a:rPr lang="en-US" sz="1200" b="1" dirty="0"/>
              <a:t>6 months</a:t>
            </a:r>
          </a:p>
        </p:txBody>
      </p:sp>
      <p:sp>
        <p:nvSpPr>
          <p:cNvPr id="20" name="TextBox 19">
            <a:extLst>
              <a:ext uri="{FF2B5EF4-FFF2-40B4-BE49-F238E27FC236}">
                <a16:creationId xmlns:a16="http://schemas.microsoft.com/office/drawing/2014/main" id="{1DBA0853-DBAC-E03D-9C2B-9604418AA1CB}"/>
              </a:ext>
            </a:extLst>
          </p:cNvPr>
          <p:cNvSpPr txBox="1"/>
          <p:nvPr/>
        </p:nvSpPr>
        <p:spPr>
          <a:xfrm>
            <a:off x="6389370" y="1898055"/>
            <a:ext cx="1088578" cy="276999"/>
          </a:xfrm>
          <a:prstGeom prst="rect">
            <a:avLst/>
          </a:prstGeom>
          <a:noFill/>
        </p:spPr>
        <p:txBody>
          <a:bodyPr wrap="square" rtlCol="0">
            <a:spAutoFit/>
          </a:bodyPr>
          <a:lstStyle/>
          <a:p>
            <a:pPr algn="ctr"/>
            <a:r>
              <a:rPr lang="en-US" sz="1200" b="1" dirty="0"/>
              <a:t>12 months</a:t>
            </a:r>
          </a:p>
        </p:txBody>
      </p:sp>
      <p:sp>
        <p:nvSpPr>
          <p:cNvPr id="23" name="TextBox 22">
            <a:extLst>
              <a:ext uri="{FF2B5EF4-FFF2-40B4-BE49-F238E27FC236}">
                <a16:creationId xmlns:a16="http://schemas.microsoft.com/office/drawing/2014/main" id="{A9424B01-700D-9F36-EA98-2E0B1CE1ACD6}"/>
              </a:ext>
            </a:extLst>
          </p:cNvPr>
          <p:cNvSpPr txBox="1"/>
          <p:nvPr/>
        </p:nvSpPr>
        <p:spPr>
          <a:xfrm>
            <a:off x="7685377" y="1898055"/>
            <a:ext cx="753229" cy="276999"/>
          </a:xfrm>
          <a:prstGeom prst="rect">
            <a:avLst/>
          </a:prstGeom>
          <a:noFill/>
        </p:spPr>
        <p:txBody>
          <a:bodyPr wrap="square" rtlCol="0">
            <a:spAutoFit/>
          </a:bodyPr>
          <a:lstStyle/>
          <a:p>
            <a:pPr algn="ctr"/>
            <a:r>
              <a:rPr lang="en-US" sz="1200" b="1" dirty="0"/>
              <a:t>5 years</a:t>
            </a:r>
          </a:p>
        </p:txBody>
      </p:sp>
      <p:sp>
        <p:nvSpPr>
          <p:cNvPr id="24" name="TextBox 23">
            <a:extLst>
              <a:ext uri="{FF2B5EF4-FFF2-40B4-BE49-F238E27FC236}">
                <a16:creationId xmlns:a16="http://schemas.microsoft.com/office/drawing/2014/main" id="{E8C72670-6E74-8187-138A-0E508F0E5CF7}"/>
              </a:ext>
            </a:extLst>
          </p:cNvPr>
          <p:cNvSpPr txBox="1"/>
          <p:nvPr/>
        </p:nvSpPr>
        <p:spPr>
          <a:xfrm>
            <a:off x="8830191" y="1713389"/>
            <a:ext cx="753229" cy="461665"/>
          </a:xfrm>
          <a:prstGeom prst="rect">
            <a:avLst/>
          </a:prstGeom>
          <a:noFill/>
        </p:spPr>
        <p:txBody>
          <a:bodyPr wrap="square" rtlCol="0">
            <a:spAutoFit/>
          </a:bodyPr>
          <a:lstStyle/>
          <a:p>
            <a:pPr algn="ctr"/>
            <a:r>
              <a:rPr lang="en-US" sz="1200" b="1" dirty="0"/>
              <a:t>After </a:t>
            </a:r>
            <a:br>
              <a:rPr lang="en-US" sz="1200" b="1" dirty="0"/>
            </a:br>
            <a:r>
              <a:rPr lang="en-US" sz="1200" b="1" dirty="0"/>
              <a:t>5 years</a:t>
            </a:r>
          </a:p>
        </p:txBody>
      </p:sp>
      <p:sp>
        <p:nvSpPr>
          <p:cNvPr id="3" name="TextBox 2">
            <a:extLst>
              <a:ext uri="{FF2B5EF4-FFF2-40B4-BE49-F238E27FC236}">
                <a16:creationId xmlns:a16="http://schemas.microsoft.com/office/drawing/2014/main" id="{E7C3B957-4D2F-7F5D-2FCA-7A6E2C52B5E3}"/>
              </a:ext>
            </a:extLst>
          </p:cNvPr>
          <p:cNvSpPr txBox="1"/>
          <p:nvPr/>
        </p:nvSpPr>
        <p:spPr>
          <a:xfrm>
            <a:off x="3077337" y="1597876"/>
            <a:ext cx="5518023" cy="276999"/>
          </a:xfrm>
          <a:prstGeom prst="rect">
            <a:avLst/>
          </a:prstGeom>
          <a:solidFill>
            <a:schemeClr val="bg2"/>
          </a:solidFill>
        </p:spPr>
        <p:txBody>
          <a:bodyPr wrap="square" rtlCol="0">
            <a:spAutoFit/>
          </a:bodyPr>
          <a:lstStyle/>
          <a:p>
            <a:pPr algn="ctr"/>
            <a:r>
              <a:rPr lang="en-US" sz="1200" b="1" dirty="0"/>
              <a:t>Diagnosed within</a:t>
            </a:r>
          </a:p>
        </p:txBody>
      </p:sp>
    </p:spTree>
    <p:extLst>
      <p:ext uri="{BB962C8B-B14F-4D97-AF65-F5344CB8AC3E}">
        <p14:creationId xmlns:p14="http://schemas.microsoft.com/office/powerpoint/2010/main" val="347646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Rounded Rectangle 122">
            <a:extLst>
              <a:ext uri="{FF2B5EF4-FFF2-40B4-BE49-F238E27FC236}">
                <a16:creationId xmlns:a16="http://schemas.microsoft.com/office/drawing/2014/main" id="{4AB2E172-6735-21C9-3735-71EE2EF8A4B4}"/>
              </a:ext>
            </a:extLst>
          </p:cNvPr>
          <p:cNvSpPr/>
          <p:nvPr/>
        </p:nvSpPr>
        <p:spPr>
          <a:xfrm>
            <a:off x="8078451" y="3345869"/>
            <a:ext cx="736405" cy="1736314"/>
          </a:xfrm>
          <a:prstGeom prst="roundRect">
            <a:avLst>
              <a:gd name="adj" fmla="val 3187"/>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ounded Rectangle 123">
            <a:extLst>
              <a:ext uri="{FF2B5EF4-FFF2-40B4-BE49-F238E27FC236}">
                <a16:creationId xmlns:a16="http://schemas.microsoft.com/office/drawing/2014/main" id="{3EE7A03E-C12A-292D-AC25-AF4E0963E92D}"/>
              </a:ext>
            </a:extLst>
          </p:cNvPr>
          <p:cNvSpPr/>
          <p:nvPr/>
        </p:nvSpPr>
        <p:spPr>
          <a:xfrm>
            <a:off x="7090706" y="3082814"/>
            <a:ext cx="736405" cy="1999369"/>
          </a:xfrm>
          <a:prstGeom prst="roundRect">
            <a:avLst>
              <a:gd name="adj" fmla="val 3187"/>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124">
            <a:extLst>
              <a:ext uri="{FF2B5EF4-FFF2-40B4-BE49-F238E27FC236}">
                <a16:creationId xmlns:a16="http://schemas.microsoft.com/office/drawing/2014/main" id="{AE6FDA72-4027-D84E-354E-B24EEB40F9FE}"/>
              </a:ext>
            </a:extLst>
          </p:cNvPr>
          <p:cNvSpPr/>
          <p:nvPr/>
        </p:nvSpPr>
        <p:spPr>
          <a:xfrm>
            <a:off x="6083083" y="2249770"/>
            <a:ext cx="736405" cy="2832414"/>
          </a:xfrm>
          <a:prstGeom prst="roundRect">
            <a:avLst>
              <a:gd name="adj" fmla="val 3187"/>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ounded Rectangle 125">
            <a:extLst>
              <a:ext uri="{FF2B5EF4-FFF2-40B4-BE49-F238E27FC236}">
                <a16:creationId xmlns:a16="http://schemas.microsoft.com/office/drawing/2014/main" id="{6591D468-3D30-20FC-CD1A-DF55450BA04A}"/>
              </a:ext>
            </a:extLst>
          </p:cNvPr>
          <p:cNvSpPr/>
          <p:nvPr/>
        </p:nvSpPr>
        <p:spPr>
          <a:xfrm>
            <a:off x="5045642" y="3298174"/>
            <a:ext cx="736405" cy="1784009"/>
          </a:xfrm>
          <a:prstGeom prst="roundRect">
            <a:avLst>
              <a:gd name="adj" fmla="val 3187"/>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ounded Rectangle 126">
            <a:extLst>
              <a:ext uri="{FF2B5EF4-FFF2-40B4-BE49-F238E27FC236}">
                <a16:creationId xmlns:a16="http://schemas.microsoft.com/office/drawing/2014/main" id="{BD3D1FCF-073D-C9BB-955C-A66DD42EC5F1}"/>
              </a:ext>
            </a:extLst>
          </p:cNvPr>
          <p:cNvSpPr/>
          <p:nvPr/>
        </p:nvSpPr>
        <p:spPr>
          <a:xfrm>
            <a:off x="4047958" y="2345620"/>
            <a:ext cx="736405" cy="2736563"/>
          </a:xfrm>
          <a:prstGeom prst="roundRect">
            <a:avLst>
              <a:gd name="adj" fmla="val 3187"/>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ounded Rectangle 127">
            <a:extLst>
              <a:ext uri="{FF2B5EF4-FFF2-40B4-BE49-F238E27FC236}">
                <a16:creationId xmlns:a16="http://schemas.microsoft.com/office/drawing/2014/main" id="{F1AD64D5-A783-856D-97DE-02474269A061}"/>
              </a:ext>
            </a:extLst>
          </p:cNvPr>
          <p:cNvSpPr/>
          <p:nvPr/>
        </p:nvSpPr>
        <p:spPr>
          <a:xfrm>
            <a:off x="3030396" y="3577637"/>
            <a:ext cx="736405" cy="1504546"/>
          </a:xfrm>
          <a:prstGeom prst="roundRect">
            <a:avLst>
              <a:gd name="adj" fmla="val 3187"/>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2617B024-BE83-E8ED-F825-C6387DF37A86}"/>
              </a:ext>
            </a:extLst>
          </p:cNvPr>
          <p:cNvSpPr/>
          <p:nvPr/>
        </p:nvSpPr>
        <p:spPr>
          <a:xfrm>
            <a:off x="9086074" y="2180197"/>
            <a:ext cx="736405" cy="2901986"/>
          </a:xfrm>
          <a:prstGeom prst="roundRect">
            <a:avLst>
              <a:gd name="adj" fmla="val 3187"/>
            </a:avLst>
          </a:prstGeom>
          <a:solidFill>
            <a:schemeClr val="accent1">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a:extLst>
              <a:ext uri="{FF2B5EF4-FFF2-40B4-BE49-F238E27FC236}">
                <a16:creationId xmlns:a16="http://schemas.microsoft.com/office/drawing/2014/main" id="{ACF7B748-9DE8-7102-D2B2-DA380044CEA1}"/>
              </a:ext>
            </a:extLst>
          </p:cNvPr>
          <p:cNvSpPr/>
          <p:nvPr/>
        </p:nvSpPr>
        <p:spPr>
          <a:xfrm>
            <a:off x="2019737" y="3418412"/>
            <a:ext cx="740664" cy="1663734"/>
          </a:xfrm>
          <a:prstGeom prst="roundRect">
            <a:avLst>
              <a:gd name="adj" fmla="val 3187"/>
            </a:avLst>
          </a:prstGeom>
          <a:solidFill>
            <a:srgbClr val="17478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54C1A35E-10BF-A0EA-C44E-FEF823B7A1C7}"/>
              </a:ext>
            </a:extLst>
          </p:cNvPr>
          <p:cNvSpPr/>
          <p:nvPr/>
        </p:nvSpPr>
        <p:spPr>
          <a:xfrm>
            <a:off x="10298527" y="3478693"/>
            <a:ext cx="731520" cy="1603489"/>
          </a:xfrm>
          <a:prstGeom prst="roundRect">
            <a:avLst>
              <a:gd name="adj" fmla="val 3187"/>
            </a:avLst>
          </a:prstGeom>
          <a:solidFill>
            <a:srgbClr val="FFD33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130B1B-6C1A-21A1-3410-DC0A144D033B}"/>
              </a:ext>
            </a:extLst>
          </p:cNvPr>
          <p:cNvSpPr>
            <a:spLocks noGrp="1"/>
          </p:cNvSpPr>
          <p:nvPr>
            <p:ph type="title"/>
          </p:nvPr>
        </p:nvSpPr>
        <p:spPr/>
        <p:txBody>
          <a:bodyPr/>
          <a:lstStyle/>
          <a:p>
            <a:r>
              <a:rPr lang="en-US" dirty="0"/>
              <a:t>Doctors Seen to Receive Initial Diagnosis</a:t>
            </a:r>
          </a:p>
        </p:txBody>
      </p:sp>
      <p:sp>
        <p:nvSpPr>
          <p:cNvPr id="3" name="Text Placeholder 2">
            <a:extLst>
              <a:ext uri="{FF2B5EF4-FFF2-40B4-BE49-F238E27FC236}">
                <a16:creationId xmlns:a16="http://schemas.microsoft.com/office/drawing/2014/main" id="{B552D8CA-5CCE-B122-53E5-CEB83CB20A79}"/>
              </a:ext>
            </a:extLst>
          </p:cNvPr>
          <p:cNvSpPr>
            <a:spLocks noGrp="1"/>
          </p:cNvSpPr>
          <p:nvPr>
            <p:ph type="body" sz="quarter" idx="10"/>
          </p:nvPr>
        </p:nvSpPr>
        <p:spPr/>
        <p:txBody>
          <a:bodyPr>
            <a:normAutofit fontScale="92500" lnSpcReduction="10000"/>
          </a:bodyPr>
          <a:lstStyle/>
          <a:p>
            <a:r>
              <a:rPr lang="en-US" dirty="0"/>
              <a:t>On average patients see two doctors before getting their initial diagnosis, though People of Color, younger survivors, and people living with metastatic cancer tend to see more.</a:t>
            </a:r>
          </a:p>
        </p:txBody>
      </p:sp>
      <p:sp>
        <p:nvSpPr>
          <p:cNvPr id="4" name="TextBox 3">
            <a:extLst>
              <a:ext uri="{FF2B5EF4-FFF2-40B4-BE49-F238E27FC236}">
                <a16:creationId xmlns:a16="http://schemas.microsoft.com/office/drawing/2014/main" id="{E65F9C6C-3E81-E4A9-C635-6F72ED864354}"/>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33" name="TextBox 32">
            <a:extLst>
              <a:ext uri="{FF2B5EF4-FFF2-40B4-BE49-F238E27FC236}">
                <a16:creationId xmlns:a16="http://schemas.microsoft.com/office/drawing/2014/main" id="{54D2BF7E-F587-2D3C-F512-F2B1473187EE}"/>
              </a:ext>
            </a:extLst>
          </p:cNvPr>
          <p:cNvSpPr txBox="1"/>
          <p:nvPr/>
        </p:nvSpPr>
        <p:spPr>
          <a:xfrm>
            <a:off x="8715792" y="5172010"/>
            <a:ext cx="1493353" cy="461665"/>
          </a:xfrm>
          <a:prstGeom prst="rect">
            <a:avLst/>
          </a:prstGeom>
          <a:noFill/>
        </p:spPr>
        <p:txBody>
          <a:bodyPr wrap="square">
            <a:spAutoFit/>
          </a:bodyPr>
          <a:lstStyle/>
          <a:p>
            <a:pPr algn="ctr"/>
            <a:r>
              <a:rPr lang="en-US" sz="1200" dirty="0">
                <a:solidFill>
                  <a:schemeClr val="tx1"/>
                </a:solidFill>
                <a:latin typeface="+mn-lt"/>
              </a:rPr>
              <a:t>Negative Experience</a:t>
            </a:r>
          </a:p>
        </p:txBody>
      </p:sp>
      <p:sp>
        <p:nvSpPr>
          <p:cNvPr id="34" name="TextBox 33">
            <a:extLst>
              <a:ext uri="{FF2B5EF4-FFF2-40B4-BE49-F238E27FC236}">
                <a16:creationId xmlns:a16="http://schemas.microsoft.com/office/drawing/2014/main" id="{D28B7FEB-0925-A70E-1597-32ED90852199}"/>
              </a:ext>
            </a:extLst>
          </p:cNvPr>
          <p:cNvSpPr txBox="1"/>
          <p:nvPr/>
        </p:nvSpPr>
        <p:spPr>
          <a:xfrm>
            <a:off x="8715792" y="1831519"/>
            <a:ext cx="1493353" cy="307777"/>
          </a:xfrm>
          <a:prstGeom prst="rect">
            <a:avLst/>
          </a:prstGeom>
          <a:noFill/>
        </p:spPr>
        <p:txBody>
          <a:bodyPr wrap="square">
            <a:spAutoFit/>
          </a:bodyPr>
          <a:lstStyle/>
          <a:p>
            <a:pPr algn="ctr"/>
            <a:r>
              <a:rPr lang="en-US" sz="1400" b="1" dirty="0">
                <a:solidFill>
                  <a:srgbClr val="0067B1"/>
                </a:solidFill>
                <a:latin typeface="+mn-lt"/>
              </a:rPr>
              <a:t>3.6</a:t>
            </a:r>
          </a:p>
        </p:txBody>
      </p:sp>
      <p:sp>
        <p:nvSpPr>
          <p:cNvPr id="35" name="TextBox 34">
            <a:extLst>
              <a:ext uri="{FF2B5EF4-FFF2-40B4-BE49-F238E27FC236}">
                <a16:creationId xmlns:a16="http://schemas.microsoft.com/office/drawing/2014/main" id="{B7F8AFA5-CF04-5FBC-CDA3-5AA29A3FA569}"/>
              </a:ext>
            </a:extLst>
          </p:cNvPr>
          <p:cNvSpPr txBox="1"/>
          <p:nvPr/>
        </p:nvSpPr>
        <p:spPr>
          <a:xfrm>
            <a:off x="9902320" y="5172010"/>
            <a:ext cx="1493353" cy="461665"/>
          </a:xfrm>
          <a:prstGeom prst="rect">
            <a:avLst/>
          </a:prstGeom>
          <a:noFill/>
        </p:spPr>
        <p:txBody>
          <a:bodyPr wrap="square">
            <a:spAutoFit/>
          </a:bodyPr>
          <a:lstStyle/>
          <a:p>
            <a:pPr algn="ctr"/>
            <a:r>
              <a:rPr lang="en-US" sz="1200" dirty="0">
                <a:solidFill>
                  <a:schemeClr val="tx1"/>
                </a:solidFill>
                <a:latin typeface="+mn-lt"/>
              </a:rPr>
              <a:t>NCCS</a:t>
            </a:r>
            <a:br>
              <a:rPr lang="en-US" sz="1200" dirty="0">
                <a:solidFill>
                  <a:schemeClr val="tx1"/>
                </a:solidFill>
                <a:latin typeface="+mn-lt"/>
              </a:rPr>
            </a:br>
            <a:r>
              <a:rPr lang="en-US" sz="1200" dirty="0">
                <a:solidFill>
                  <a:schemeClr val="tx1"/>
                </a:solidFill>
                <a:latin typeface="+mn-lt"/>
              </a:rPr>
              <a:t>Connected</a:t>
            </a:r>
          </a:p>
        </p:txBody>
      </p:sp>
      <p:sp>
        <p:nvSpPr>
          <p:cNvPr id="36" name="TextBox 35">
            <a:extLst>
              <a:ext uri="{FF2B5EF4-FFF2-40B4-BE49-F238E27FC236}">
                <a16:creationId xmlns:a16="http://schemas.microsoft.com/office/drawing/2014/main" id="{672E7C4D-BADB-F978-2579-5D1DF77E7635}"/>
              </a:ext>
            </a:extLst>
          </p:cNvPr>
          <p:cNvSpPr txBox="1"/>
          <p:nvPr/>
        </p:nvSpPr>
        <p:spPr>
          <a:xfrm>
            <a:off x="9902320" y="3139978"/>
            <a:ext cx="1493353" cy="307777"/>
          </a:xfrm>
          <a:prstGeom prst="rect">
            <a:avLst/>
          </a:prstGeom>
          <a:noFill/>
        </p:spPr>
        <p:txBody>
          <a:bodyPr wrap="square">
            <a:spAutoFit/>
          </a:bodyPr>
          <a:lstStyle/>
          <a:p>
            <a:pPr algn="ctr"/>
            <a:r>
              <a:rPr lang="en-US" sz="1400" dirty="0">
                <a:solidFill>
                  <a:schemeClr val="tx1"/>
                </a:solidFill>
                <a:latin typeface="+mn-lt"/>
              </a:rPr>
              <a:t>1.95</a:t>
            </a:r>
          </a:p>
        </p:txBody>
      </p:sp>
      <p:sp>
        <p:nvSpPr>
          <p:cNvPr id="55" name="TextBox 54">
            <a:extLst>
              <a:ext uri="{FF2B5EF4-FFF2-40B4-BE49-F238E27FC236}">
                <a16:creationId xmlns:a16="http://schemas.microsoft.com/office/drawing/2014/main" id="{9E5F9823-B04C-5DB8-1691-222DAF104686}"/>
              </a:ext>
            </a:extLst>
          </p:cNvPr>
          <p:cNvSpPr txBox="1"/>
          <p:nvPr/>
        </p:nvSpPr>
        <p:spPr>
          <a:xfrm>
            <a:off x="7703125" y="5172010"/>
            <a:ext cx="1493353" cy="276999"/>
          </a:xfrm>
          <a:prstGeom prst="rect">
            <a:avLst/>
          </a:prstGeom>
          <a:noFill/>
        </p:spPr>
        <p:txBody>
          <a:bodyPr wrap="square">
            <a:spAutoFit/>
          </a:bodyPr>
          <a:lstStyle/>
          <a:p>
            <a:pPr algn="ctr"/>
            <a:r>
              <a:rPr lang="en-US" sz="1200" dirty="0"/>
              <a:t>No College</a:t>
            </a:r>
          </a:p>
        </p:txBody>
      </p:sp>
      <p:sp>
        <p:nvSpPr>
          <p:cNvPr id="56" name="TextBox 55">
            <a:extLst>
              <a:ext uri="{FF2B5EF4-FFF2-40B4-BE49-F238E27FC236}">
                <a16:creationId xmlns:a16="http://schemas.microsoft.com/office/drawing/2014/main" id="{EA7F177E-2EA0-F36C-400C-57537D711B95}"/>
              </a:ext>
            </a:extLst>
          </p:cNvPr>
          <p:cNvSpPr txBox="1"/>
          <p:nvPr/>
        </p:nvSpPr>
        <p:spPr>
          <a:xfrm>
            <a:off x="7703125" y="2991925"/>
            <a:ext cx="1493353" cy="307777"/>
          </a:xfrm>
          <a:prstGeom prst="rect">
            <a:avLst/>
          </a:prstGeom>
          <a:noFill/>
        </p:spPr>
        <p:txBody>
          <a:bodyPr wrap="square">
            <a:spAutoFit/>
          </a:bodyPr>
          <a:lstStyle/>
          <a:p>
            <a:pPr algn="ctr"/>
            <a:r>
              <a:rPr lang="en-US" sz="1400" dirty="0">
                <a:solidFill>
                  <a:schemeClr val="tx1"/>
                </a:solidFill>
                <a:latin typeface="+mn-lt"/>
              </a:rPr>
              <a:t>2.13</a:t>
            </a:r>
          </a:p>
        </p:txBody>
      </p:sp>
      <p:sp>
        <p:nvSpPr>
          <p:cNvPr id="64" name="TextBox 63">
            <a:extLst>
              <a:ext uri="{FF2B5EF4-FFF2-40B4-BE49-F238E27FC236}">
                <a16:creationId xmlns:a16="http://schemas.microsoft.com/office/drawing/2014/main" id="{39BA3831-9D50-1773-3971-BA0E2C5F8CB8}"/>
              </a:ext>
            </a:extLst>
          </p:cNvPr>
          <p:cNvSpPr txBox="1"/>
          <p:nvPr/>
        </p:nvSpPr>
        <p:spPr>
          <a:xfrm>
            <a:off x="6700396" y="5172010"/>
            <a:ext cx="1493353" cy="461665"/>
          </a:xfrm>
          <a:prstGeom prst="rect">
            <a:avLst/>
          </a:prstGeom>
          <a:noFill/>
        </p:spPr>
        <p:txBody>
          <a:bodyPr wrap="square">
            <a:spAutoFit/>
          </a:bodyPr>
          <a:lstStyle/>
          <a:p>
            <a:pPr algn="ctr"/>
            <a:r>
              <a:rPr lang="en-US" sz="1200" dirty="0"/>
              <a:t>Metastatic</a:t>
            </a:r>
            <a:br>
              <a:rPr lang="en-US" sz="1200" dirty="0"/>
            </a:br>
            <a:endParaRPr lang="en-US" sz="1200" dirty="0"/>
          </a:p>
        </p:txBody>
      </p:sp>
      <p:sp>
        <p:nvSpPr>
          <p:cNvPr id="65" name="TextBox 64">
            <a:extLst>
              <a:ext uri="{FF2B5EF4-FFF2-40B4-BE49-F238E27FC236}">
                <a16:creationId xmlns:a16="http://schemas.microsoft.com/office/drawing/2014/main" id="{9DB7B136-C534-9454-6134-79802CAB6DE9}"/>
              </a:ext>
            </a:extLst>
          </p:cNvPr>
          <p:cNvSpPr txBox="1"/>
          <p:nvPr/>
        </p:nvSpPr>
        <p:spPr>
          <a:xfrm>
            <a:off x="6700396" y="2746139"/>
            <a:ext cx="1493353" cy="307777"/>
          </a:xfrm>
          <a:prstGeom prst="rect">
            <a:avLst/>
          </a:prstGeom>
          <a:noFill/>
        </p:spPr>
        <p:txBody>
          <a:bodyPr wrap="square">
            <a:spAutoFit/>
          </a:bodyPr>
          <a:lstStyle/>
          <a:p>
            <a:pPr algn="ctr"/>
            <a:r>
              <a:rPr lang="en-US" sz="1400" b="1" dirty="0">
                <a:solidFill>
                  <a:srgbClr val="0067B1"/>
                </a:solidFill>
                <a:latin typeface="+mn-lt"/>
              </a:rPr>
              <a:t>2.45</a:t>
            </a:r>
          </a:p>
        </p:txBody>
      </p:sp>
      <p:sp>
        <p:nvSpPr>
          <p:cNvPr id="73" name="TextBox 72">
            <a:extLst>
              <a:ext uri="{FF2B5EF4-FFF2-40B4-BE49-F238E27FC236}">
                <a16:creationId xmlns:a16="http://schemas.microsoft.com/office/drawing/2014/main" id="{838CD526-7DDC-A7AA-3B90-9D2ACE11191D}"/>
              </a:ext>
            </a:extLst>
          </p:cNvPr>
          <p:cNvSpPr txBox="1"/>
          <p:nvPr/>
        </p:nvSpPr>
        <p:spPr>
          <a:xfrm>
            <a:off x="5687728" y="5172010"/>
            <a:ext cx="1493353" cy="276999"/>
          </a:xfrm>
          <a:prstGeom prst="rect">
            <a:avLst/>
          </a:prstGeom>
          <a:noFill/>
        </p:spPr>
        <p:txBody>
          <a:bodyPr wrap="square">
            <a:spAutoFit/>
          </a:bodyPr>
          <a:lstStyle/>
          <a:p>
            <a:pPr algn="ctr"/>
            <a:r>
              <a:rPr lang="en-US" sz="1200" dirty="0"/>
              <a:t>Hispanic</a:t>
            </a:r>
          </a:p>
        </p:txBody>
      </p:sp>
      <p:sp>
        <p:nvSpPr>
          <p:cNvPr id="74" name="TextBox 73">
            <a:extLst>
              <a:ext uri="{FF2B5EF4-FFF2-40B4-BE49-F238E27FC236}">
                <a16:creationId xmlns:a16="http://schemas.microsoft.com/office/drawing/2014/main" id="{40CF16A3-222C-F480-90D3-0D1407FACFEC}"/>
              </a:ext>
            </a:extLst>
          </p:cNvPr>
          <p:cNvSpPr txBox="1"/>
          <p:nvPr/>
        </p:nvSpPr>
        <p:spPr>
          <a:xfrm>
            <a:off x="5687728" y="1901092"/>
            <a:ext cx="1493353" cy="307777"/>
          </a:xfrm>
          <a:prstGeom prst="rect">
            <a:avLst/>
          </a:prstGeom>
          <a:noFill/>
        </p:spPr>
        <p:txBody>
          <a:bodyPr wrap="square">
            <a:spAutoFit/>
          </a:bodyPr>
          <a:lstStyle/>
          <a:p>
            <a:pPr algn="ctr"/>
            <a:r>
              <a:rPr lang="en-US" sz="1400" b="1" dirty="0">
                <a:solidFill>
                  <a:srgbClr val="0067B1"/>
                </a:solidFill>
                <a:latin typeface="+mn-lt"/>
              </a:rPr>
              <a:t>3.53</a:t>
            </a:r>
          </a:p>
        </p:txBody>
      </p:sp>
      <p:sp>
        <p:nvSpPr>
          <p:cNvPr id="82" name="TextBox 81">
            <a:extLst>
              <a:ext uri="{FF2B5EF4-FFF2-40B4-BE49-F238E27FC236}">
                <a16:creationId xmlns:a16="http://schemas.microsoft.com/office/drawing/2014/main" id="{A42A0E52-80AF-0DB1-01BA-4B6CE5F071AF}"/>
              </a:ext>
            </a:extLst>
          </p:cNvPr>
          <p:cNvSpPr txBox="1"/>
          <p:nvPr/>
        </p:nvSpPr>
        <p:spPr>
          <a:xfrm>
            <a:off x="4675060" y="5172010"/>
            <a:ext cx="1493353" cy="276999"/>
          </a:xfrm>
          <a:prstGeom prst="rect">
            <a:avLst/>
          </a:prstGeom>
          <a:noFill/>
        </p:spPr>
        <p:txBody>
          <a:bodyPr wrap="square">
            <a:spAutoFit/>
          </a:bodyPr>
          <a:lstStyle/>
          <a:p>
            <a:pPr algn="ctr"/>
            <a:r>
              <a:rPr lang="en-US" sz="1200" dirty="0"/>
              <a:t>Black</a:t>
            </a:r>
          </a:p>
        </p:txBody>
      </p:sp>
      <p:sp>
        <p:nvSpPr>
          <p:cNvPr id="83" name="TextBox 82">
            <a:extLst>
              <a:ext uri="{FF2B5EF4-FFF2-40B4-BE49-F238E27FC236}">
                <a16:creationId xmlns:a16="http://schemas.microsoft.com/office/drawing/2014/main" id="{CF123765-8EDD-D182-4C3C-143F1A93DCE5}"/>
              </a:ext>
            </a:extLst>
          </p:cNvPr>
          <p:cNvSpPr txBox="1"/>
          <p:nvPr/>
        </p:nvSpPr>
        <p:spPr>
          <a:xfrm>
            <a:off x="4675060" y="2900599"/>
            <a:ext cx="1493353" cy="307777"/>
          </a:xfrm>
          <a:prstGeom prst="rect">
            <a:avLst/>
          </a:prstGeom>
          <a:noFill/>
        </p:spPr>
        <p:txBody>
          <a:bodyPr wrap="square">
            <a:spAutoFit/>
          </a:bodyPr>
          <a:lstStyle/>
          <a:p>
            <a:pPr algn="ctr"/>
            <a:r>
              <a:rPr lang="en-US" sz="1400" dirty="0">
                <a:latin typeface="+mn-lt"/>
              </a:rPr>
              <a:t>2.19</a:t>
            </a:r>
          </a:p>
        </p:txBody>
      </p:sp>
      <p:sp>
        <p:nvSpPr>
          <p:cNvPr id="91" name="TextBox 90">
            <a:extLst>
              <a:ext uri="{FF2B5EF4-FFF2-40B4-BE49-F238E27FC236}">
                <a16:creationId xmlns:a16="http://schemas.microsoft.com/office/drawing/2014/main" id="{078E32DB-D287-ECEF-C1D5-4660E61191D3}"/>
              </a:ext>
            </a:extLst>
          </p:cNvPr>
          <p:cNvSpPr txBox="1"/>
          <p:nvPr/>
        </p:nvSpPr>
        <p:spPr>
          <a:xfrm>
            <a:off x="3662392" y="5172010"/>
            <a:ext cx="1493353" cy="461665"/>
          </a:xfrm>
          <a:prstGeom prst="rect">
            <a:avLst/>
          </a:prstGeom>
          <a:noFill/>
        </p:spPr>
        <p:txBody>
          <a:bodyPr wrap="square">
            <a:spAutoFit/>
          </a:bodyPr>
          <a:lstStyle/>
          <a:p>
            <a:pPr algn="ctr"/>
            <a:r>
              <a:rPr lang="en-US" sz="1200" dirty="0"/>
              <a:t>18-39</a:t>
            </a:r>
            <a:br>
              <a:rPr lang="en-US" sz="1200" dirty="0"/>
            </a:br>
            <a:r>
              <a:rPr lang="en-US" sz="1200" dirty="0"/>
              <a:t>year </a:t>
            </a:r>
            <a:r>
              <a:rPr lang="en-US" sz="1200" dirty="0" err="1"/>
              <a:t>olds</a:t>
            </a:r>
            <a:endParaRPr lang="en-US" sz="1200" dirty="0"/>
          </a:p>
        </p:txBody>
      </p:sp>
      <p:sp>
        <p:nvSpPr>
          <p:cNvPr id="92" name="TextBox 91">
            <a:extLst>
              <a:ext uri="{FF2B5EF4-FFF2-40B4-BE49-F238E27FC236}">
                <a16:creationId xmlns:a16="http://schemas.microsoft.com/office/drawing/2014/main" id="{D7BD7744-2FDA-E79A-98EC-6961A329689A}"/>
              </a:ext>
            </a:extLst>
          </p:cNvPr>
          <p:cNvSpPr txBox="1"/>
          <p:nvPr/>
        </p:nvSpPr>
        <p:spPr>
          <a:xfrm>
            <a:off x="3662392" y="1971013"/>
            <a:ext cx="1493353" cy="307777"/>
          </a:xfrm>
          <a:prstGeom prst="rect">
            <a:avLst/>
          </a:prstGeom>
          <a:noFill/>
        </p:spPr>
        <p:txBody>
          <a:bodyPr wrap="square">
            <a:spAutoFit/>
          </a:bodyPr>
          <a:lstStyle/>
          <a:p>
            <a:pPr algn="ctr"/>
            <a:r>
              <a:rPr lang="en-US" sz="1400" b="1" dirty="0">
                <a:solidFill>
                  <a:srgbClr val="0067B1"/>
                </a:solidFill>
                <a:latin typeface="+mn-lt"/>
              </a:rPr>
              <a:t>3.41</a:t>
            </a:r>
          </a:p>
        </p:txBody>
      </p:sp>
      <p:sp>
        <p:nvSpPr>
          <p:cNvPr id="100" name="TextBox 99">
            <a:extLst>
              <a:ext uri="{FF2B5EF4-FFF2-40B4-BE49-F238E27FC236}">
                <a16:creationId xmlns:a16="http://schemas.microsoft.com/office/drawing/2014/main" id="{2C0CEC50-0A14-E7BE-7458-92BDCE0FDDD2}"/>
              </a:ext>
            </a:extLst>
          </p:cNvPr>
          <p:cNvSpPr txBox="1"/>
          <p:nvPr/>
        </p:nvSpPr>
        <p:spPr>
          <a:xfrm>
            <a:off x="2649724" y="5172010"/>
            <a:ext cx="1493353" cy="276999"/>
          </a:xfrm>
          <a:prstGeom prst="rect">
            <a:avLst/>
          </a:prstGeom>
          <a:noFill/>
        </p:spPr>
        <p:txBody>
          <a:bodyPr wrap="square">
            <a:spAutoFit/>
          </a:bodyPr>
          <a:lstStyle/>
          <a:p>
            <a:pPr algn="ctr"/>
            <a:r>
              <a:rPr lang="en-US" sz="1200" dirty="0"/>
              <a:t>Women</a:t>
            </a:r>
          </a:p>
        </p:txBody>
      </p:sp>
      <p:sp>
        <p:nvSpPr>
          <p:cNvPr id="101" name="TextBox 100">
            <a:extLst>
              <a:ext uri="{FF2B5EF4-FFF2-40B4-BE49-F238E27FC236}">
                <a16:creationId xmlns:a16="http://schemas.microsoft.com/office/drawing/2014/main" id="{0DA396CC-899A-94A7-967D-D166727FCD64}"/>
              </a:ext>
            </a:extLst>
          </p:cNvPr>
          <p:cNvSpPr txBox="1"/>
          <p:nvPr/>
        </p:nvSpPr>
        <p:spPr>
          <a:xfrm>
            <a:off x="2649724" y="3269860"/>
            <a:ext cx="1493353" cy="307777"/>
          </a:xfrm>
          <a:prstGeom prst="rect">
            <a:avLst/>
          </a:prstGeom>
          <a:noFill/>
        </p:spPr>
        <p:txBody>
          <a:bodyPr wrap="square">
            <a:spAutoFit/>
          </a:bodyPr>
          <a:lstStyle/>
          <a:p>
            <a:pPr algn="ctr"/>
            <a:r>
              <a:rPr lang="en-US" sz="1400" dirty="0">
                <a:solidFill>
                  <a:schemeClr val="tx1"/>
                </a:solidFill>
                <a:latin typeface="+mn-lt"/>
              </a:rPr>
              <a:t>1.89</a:t>
            </a:r>
          </a:p>
        </p:txBody>
      </p:sp>
      <p:pic>
        <p:nvPicPr>
          <p:cNvPr id="115" name="Graphic 114">
            <a:extLst>
              <a:ext uri="{FF2B5EF4-FFF2-40B4-BE49-F238E27FC236}">
                <a16:creationId xmlns:a16="http://schemas.microsoft.com/office/drawing/2014/main" id="{A8005EC0-70F2-4122-08BC-376B864077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476" y="3725164"/>
            <a:ext cx="1361588" cy="1361588"/>
          </a:xfrm>
          <a:prstGeom prst="rect">
            <a:avLst/>
          </a:prstGeom>
        </p:spPr>
      </p:pic>
      <p:sp>
        <p:nvSpPr>
          <p:cNvPr id="109" name="TextBox 108">
            <a:extLst>
              <a:ext uri="{FF2B5EF4-FFF2-40B4-BE49-F238E27FC236}">
                <a16:creationId xmlns:a16="http://schemas.microsoft.com/office/drawing/2014/main" id="{217705BD-4BB2-9E46-4649-8BCD9D553BFA}"/>
              </a:ext>
            </a:extLst>
          </p:cNvPr>
          <p:cNvSpPr txBox="1"/>
          <p:nvPr/>
        </p:nvSpPr>
        <p:spPr>
          <a:xfrm>
            <a:off x="1637056" y="5172010"/>
            <a:ext cx="1493353" cy="461665"/>
          </a:xfrm>
          <a:prstGeom prst="rect">
            <a:avLst/>
          </a:prstGeom>
          <a:noFill/>
        </p:spPr>
        <p:txBody>
          <a:bodyPr wrap="square">
            <a:spAutoFit/>
          </a:bodyPr>
          <a:lstStyle/>
          <a:p>
            <a:pPr algn="ctr"/>
            <a:r>
              <a:rPr lang="en-US" sz="1200" dirty="0"/>
              <a:t>National</a:t>
            </a:r>
            <a:br>
              <a:rPr lang="en-US" sz="1200" dirty="0"/>
            </a:br>
            <a:r>
              <a:rPr lang="en-US" sz="1200" dirty="0"/>
              <a:t>Sample</a:t>
            </a:r>
          </a:p>
        </p:txBody>
      </p:sp>
      <p:sp>
        <p:nvSpPr>
          <p:cNvPr id="110" name="TextBox 109">
            <a:extLst>
              <a:ext uri="{FF2B5EF4-FFF2-40B4-BE49-F238E27FC236}">
                <a16:creationId xmlns:a16="http://schemas.microsoft.com/office/drawing/2014/main" id="{2A3B83BE-D970-9CAB-10B4-CFDB25AA990E}"/>
              </a:ext>
            </a:extLst>
          </p:cNvPr>
          <p:cNvSpPr txBox="1"/>
          <p:nvPr/>
        </p:nvSpPr>
        <p:spPr>
          <a:xfrm>
            <a:off x="1637056" y="3064385"/>
            <a:ext cx="1493353" cy="307777"/>
          </a:xfrm>
          <a:prstGeom prst="rect">
            <a:avLst/>
          </a:prstGeom>
          <a:noFill/>
        </p:spPr>
        <p:txBody>
          <a:bodyPr wrap="square">
            <a:spAutoFit/>
          </a:bodyPr>
          <a:lstStyle/>
          <a:p>
            <a:pPr algn="ctr"/>
            <a:r>
              <a:rPr lang="en-US" sz="1400" dirty="0">
                <a:latin typeface="+mn-lt"/>
              </a:rPr>
              <a:t>2</a:t>
            </a:r>
          </a:p>
        </p:txBody>
      </p:sp>
      <p:cxnSp>
        <p:nvCxnSpPr>
          <p:cNvPr id="120" name="Straight Connector 119">
            <a:extLst>
              <a:ext uri="{FF2B5EF4-FFF2-40B4-BE49-F238E27FC236}">
                <a16:creationId xmlns:a16="http://schemas.microsoft.com/office/drawing/2014/main" id="{D0E0C27C-3E74-50A3-E840-779DA9267B9E}"/>
              </a:ext>
            </a:extLst>
          </p:cNvPr>
          <p:cNvCxnSpPr>
            <a:cxnSpLocks/>
          </p:cNvCxnSpPr>
          <p:nvPr/>
        </p:nvCxnSpPr>
        <p:spPr>
          <a:xfrm>
            <a:off x="731520" y="5082183"/>
            <a:ext cx="105891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075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E8C9-1261-A8D1-E68E-90BA324E2B38}"/>
              </a:ext>
            </a:extLst>
          </p:cNvPr>
          <p:cNvSpPr>
            <a:spLocks noGrp="1"/>
          </p:cNvSpPr>
          <p:nvPr>
            <p:ph type="title"/>
          </p:nvPr>
        </p:nvSpPr>
        <p:spPr/>
        <p:txBody>
          <a:bodyPr/>
          <a:lstStyle/>
          <a:p>
            <a:r>
              <a:rPr lang="en-US" dirty="0"/>
              <a:t>Misdiagnosis</a:t>
            </a:r>
          </a:p>
        </p:txBody>
      </p:sp>
      <p:sp>
        <p:nvSpPr>
          <p:cNvPr id="4" name="TextBox 3">
            <a:extLst>
              <a:ext uri="{FF2B5EF4-FFF2-40B4-BE49-F238E27FC236}">
                <a16:creationId xmlns:a16="http://schemas.microsoft.com/office/drawing/2014/main" id="{C03CE523-8713-A931-3272-074BA934452F}"/>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14" name="Rectangle 13">
            <a:extLst>
              <a:ext uri="{FF2B5EF4-FFF2-40B4-BE49-F238E27FC236}">
                <a16:creationId xmlns:a16="http://schemas.microsoft.com/office/drawing/2014/main" id="{3A7AF724-BCC8-792B-DF85-BFF1DC557044}"/>
              </a:ext>
            </a:extLst>
          </p:cNvPr>
          <p:cNvSpPr/>
          <p:nvPr/>
        </p:nvSpPr>
        <p:spPr>
          <a:xfrm flipV="1">
            <a:off x="71683" y="1047142"/>
            <a:ext cx="391886" cy="28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C77590F5-A001-8E69-F398-7519819313EC}"/>
              </a:ext>
            </a:extLst>
          </p:cNvPr>
          <p:cNvSpPr/>
          <p:nvPr/>
        </p:nvSpPr>
        <p:spPr>
          <a:xfrm>
            <a:off x="9160564" y="1440173"/>
            <a:ext cx="2571361" cy="390707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A9BD2155-1D84-2DC0-73C3-2D528A7E8B3F}"/>
              </a:ext>
            </a:extLst>
          </p:cNvPr>
          <p:cNvSpPr txBox="1"/>
          <p:nvPr/>
        </p:nvSpPr>
        <p:spPr>
          <a:xfrm>
            <a:off x="9455121" y="2025569"/>
            <a:ext cx="1968827" cy="2893100"/>
          </a:xfrm>
          <a:prstGeom prst="rect">
            <a:avLst/>
          </a:prstGeom>
          <a:noFill/>
        </p:spPr>
        <p:txBody>
          <a:bodyPr wrap="square">
            <a:spAutoFit/>
          </a:bodyPr>
          <a:lstStyle/>
          <a:p>
            <a:pPr marL="176213" indent="-176213">
              <a:buFont typeface="Arial" panose="020B0604020202020204" pitchFamily="34" charset="0"/>
              <a:buChar char="•"/>
            </a:pPr>
            <a:r>
              <a:rPr lang="en-US" sz="1400" dirty="0"/>
              <a:t>Slightly more than 1-in-10 report an initial misdiagnosis.</a:t>
            </a:r>
          </a:p>
          <a:p>
            <a:pPr marL="176213" indent="-176213">
              <a:buFont typeface="Arial" panose="020B0604020202020204" pitchFamily="34" charset="0"/>
              <a:buChar char="•"/>
            </a:pPr>
            <a:endParaRPr lang="en-US" sz="1400" dirty="0"/>
          </a:p>
          <a:p>
            <a:pPr marL="176213" indent="-176213">
              <a:buFont typeface="Arial" panose="020B0604020202020204" pitchFamily="34" charset="0"/>
              <a:buChar char="•"/>
            </a:pPr>
            <a:r>
              <a:rPr lang="en-US" sz="1400" dirty="0"/>
              <a:t>Misdiagnosis is 2.5x more likely among 18-39 year </a:t>
            </a:r>
            <a:r>
              <a:rPr lang="en-US" sz="1400" dirty="0" err="1"/>
              <a:t>olds</a:t>
            </a:r>
            <a:r>
              <a:rPr lang="en-US" sz="1400" dirty="0"/>
              <a:t> than other patients.</a:t>
            </a:r>
          </a:p>
          <a:p>
            <a:pPr marL="176213" indent="-176213">
              <a:buFont typeface="Arial" panose="020B0604020202020204" pitchFamily="34" charset="0"/>
              <a:buChar char="•"/>
            </a:pPr>
            <a:endParaRPr lang="en-US" sz="1400" dirty="0"/>
          </a:p>
          <a:p>
            <a:pPr marL="176213" indent="-176213">
              <a:buFont typeface="Arial" panose="020B0604020202020204" pitchFamily="34" charset="0"/>
              <a:buChar char="•"/>
            </a:pPr>
            <a:r>
              <a:rPr lang="en-US" sz="1400" dirty="0"/>
              <a:t>The NCCS Connected group is 2x as likely to have had a misdiagnosis.</a:t>
            </a:r>
          </a:p>
        </p:txBody>
      </p:sp>
      <p:graphicFrame>
        <p:nvGraphicFramePr>
          <p:cNvPr id="21" name="Content Placeholder 6">
            <a:extLst>
              <a:ext uri="{FF2B5EF4-FFF2-40B4-BE49-F238E27FC236}">
                <a16:creationId xmlns:a16="http://schemas.microsoft.com/office/drawing/2014/main" id="{47876934-A236-948C-5D41-07FB18ED320A}"/>
              </a:ext>
            </a:extLst>
          </p:cNvPr>
          <p:cNvGraphicFramePr>
            <a:graphicFrameLocks/>
          </p:cNvGraphicFramePr>
          <p:nvPr>
            <p:extLst>
              <p:ext uri="{D42A27DB-BD31-4B8C-83A1-F6EECF244321}">
                <p14:modId xmlns:p14="http://schemas.microsoft.com/office/powerpoint/2010/main" val="3220051388"/>
              </p:ext>
            </p:extLst>
          </p:nvPr>
        </p:nvGraphicFramePr>
        <p:xfrm>
          <a:off x="398253" y="1253331"/>
          <a:ext cx="8507895" cy="4351338"/>
        </p:xfrm>
        <a:graphic>
          <a:graphicData uri="http://schemas.openxmlformats.org/drawingml/2006/chart">
            <c:chart xmlns:c="http://schemas.openxmlformats.org/drawingml/2006/chart" xmlns:r="http://schemas.openxmlformats.org/officeDocument/2006/relationships" r:id="rId3"/>
          </a:graphicData>
        </a:graphic>
      </p:graphicFrame>
      <p:pic>
        <p:nvPicPr>
          <p:cNvPr id="24" name="Picture 23">
            <a:extLst>
              <a:ext uri="{FF2B5EF4-FFF2-40B4-BE49-F238E27FC236}">
                <a16:creationId xmlns:a16="http://schemas.microsoft.com/office/drawing/2014/main" id="{D11BD67C-6A5D-3BA3-5A48-6013EE7406BC}"/>
              </a:ext>
            </a:extLst>
          </p:cNvPr>
          <p:cNvPicPr>
            <a:picLocks noChangeAspect="1"/>
          </p:cNvPicPr>
          <p:nvPr/>
        </p:nvPicPr>
        <p:blipFill>
          <a:blip r:embed="rId4"/>
          <a:srcRect/>
          <a:stretch/>
        </p:blipFill>
        <p:spPr>
          <a:xfrm>
            <a:off x="4248200" y="4224128"/>
            <a:ext cx="370527" cy="870227"/>
          </a:xfrm>
          <a:prstGeom prst="rect">
            <a:avLst/>
          </a:prstGeom>
        </p:spPr>
      </p:pic>
      <p:pic>
        <p:nvPicPr>
          <p:cNvPr id="25" name="Picture 24">
            <a:extLst>
              <a:ext uri="{FF2B5EF4-FFF2-40B4-BE49-F238E27FC236}">
                <a16:creationId xmlns:a16="http://schemas.microsoft.com/office/drawing/2014/main" id="{EEAFDA48-4DAF-30E9-FB3B-76D8495C47EF}"/>
              </a:ext>
            </a:extLst>
          </p:cNvPr>
          <p:cNvPicPr>
            <a:picLocks noChangeAspect="1"/>
          </p:cNvPicPr>
          <p:nvPr/>
        </p:nvPicPr>
        <p:blipFill>
          <a:blip r:embed="rId5"/>
          <a:srcRect/>
          <a:stretch/>
        </p:blipFill>
        <p:spPr>
          <a:xfrm>
            <a:off x="3294561" y="4216074"/>
            <a:ext cx="332786" cy="878282"/>
          </a:xfrm>
          <a:prstGeom prst="rect">
            <a:avLst/>
          </a:prstGeom>
        </p:spPr>
      </p:pic>
      <p:pic>
        <p:nvPicPr>
          <p:cNvPr id="26" name="Picture 25">
            <a:extLst>
              <a:ext uri="{FF2B5EF4-FFF2-40B4-BE49-F238E27FC236}">
                <a16:creationId xmlns:a16="http://schemas.microsoft.com/office/drawing/2014/main" id="{276DF4B0-FBF2-060B-CF43-CCAD492F0469}"/>
              </a:ext>
            </a:extLst>
          </p:cNvPr>
          <p:cNvPicPr>
            <a:picLocks noChangeAspect="1"/>
          </p:cNvPicPr>
          <p:nvPr/>
        </p:nvPicPr>
        <p:blipFill>
          <a:blip r:embed="rId6"/>
          <a:srcRect/>
          <a:stretch/>
        </p:blipFill>
        <p:spPr>
          <a:xfrm>
            <a:off x="2409979" y="4218751"/>
            <a:ext cx="370526" cy="878283"/>
          </a:xfrm>
          <a:prstGeom prst="rect">
            <a:avLst/>
          </a:prstGeom>
        </p:spPr>
      </p:pic>
      <p:pic>
        <p:nvPicPr>
          <p:cNvPr id="27" name="Picture 26">
            <a:extLst>
              <a:ext uri="{FF2B5EF4-FFF2-40B4-BE49-F238E27FC236}">
                <a16:creationId xmlns:a16="http://schemas.microsoft.com/office/drawing/2014/main" id="{92571A11-4EF4-E668-D0C3-23244458B757}"/>
              </a:ext>
            </a:extLst>
          </p:cNvPr>
          <p:cNvPicPr>
            <a:picLocks noChangeAspect="1"/>
          </p:cNvPicPr>
          <p:nvPr/>
        </p:nvPicPr>
        <p:blipFill>
          <a:blip r:embed="rId7"/>
          <a:srcRect/>
          <a:stretch/>
        </p:blipFill>
        <p:spPr>
          <a:xfrm>
            <a:off x="5177639" y="4224128"/>
            <a:ext cx="360328" cy="870227"/>
          </a:xfrm>
          <a:prstGeom prst="rect">
            <a:avLst/>
          </a:prstGeom>
        </p:spPr>
      </p:pic>
      <p:pic>
        <p:nvPicPr>
          <p:cNvPr id="28" name="Picture 27">
            <a:extLst>
              <a:ext uri="{FF2B5EF4-FFF2-40B4-BE49-F238E27FC236}">
                <a16:creationId xmlns:a16="http://schemas.microsoft.com/office/drawing/2014/main" id="{C7D20B80-0C53-6D01-D207-3CB80208256D}"/>
              </a:ext>
            </a:extLst>
          </p:cNvPr>
          <p:cNvPicPr>
            <a:picLocks noChangeAspect="1"/>
          </p:cNvPicPr>
          <p:nvPr/>
        </p:nvPicPr>
        <p:blipFill>
          <a:blip r:embed="rId8"/>
          <a:srcRect/>
          <a:stretch/>
        </p:blipFill>
        <p:spPr>
          <a:xfrm>
            <a:off x="6101055" y="4224128"/>
            <a:ext cx="302539" cy="870227"/>
          </a:xfrm>
          <a:prstGeom prst="rect">
            <a:avLst/>
          </a:prstGeom>
        </p:spPr>
      </p:pic>
      <p:pic>
        <p:nvPicPr>
          <p:cNvPr id="29" name="Picture 28">
            <a:extLst>
              <a:ext uri="{FF2B5EF4-FFF2-40B4-BE49-F238E27FC236}">
                <a16:creationId xmlns:a16="http://schemas.microsoft.com/office/drawing/2014/main" id="{1ADAC4E7-7FE2-71B9-075F-1E9BED880480}"/>
              </a:ext>
            </a:extLst>
          </p:cNvPr>
          <p:cNvPicPr>
            <a:picLocks noChangeAspect="1"/>
          </p:cNvPicPr>
          <p:nvPr/>
        </p:nvPicPr>
        <p:blipFill>
          <a:blip r:embed="rId9"/>
          <a:srcRect/>
          <a:stretch/>
        </p:blipFill>
        <p:spPr>
          <a:xfrm>
            <a:off x="1499237" y="4224128"/>
            <a:ext cx="325618" cy="868315"/>
          </a:xfrm>
          <a:prstGeom prst="rect">
            <a:avLst/>
          </a:prstGeom>
        </p:spPr>
      </p:pic>
      <p:pic>
        <p:nvPicPr>
          <p:cNvPr id="31" name="Picture 30">
            <a:extLst>
              <a:ext uri="{FF2B5EF4-FFF2-40B4-BE49-F238E27FC236}">
                <a16:creationId xmlns:a16="http://schemas.microsoft.com/office/drawing/2014/main" id="{45382902-A964-9AA9-35AF-53976B89DB91}"/>
              </a:ext>
            </a:extLst>
          </p:cNvPr>
          <p:cNvPicPr>
            <a:picLocks noChangeAspect="1"/>
          </p:cNvPicPr>
          <p:nvPr/>
        </p:nvPicPr>
        <p:blipFill>
          <a:blip r:embed="rId10"/>
          <a:srcRect/>
          <a:stretch/>
        </p:blipFill>
        <p:spPr>
          <a:xfrm>
            <a:off x="6979299" y="4224128"/>
            <a:ext cx="322226" cy="868315"/>
          </a:xfrm>
          <a:prstGeom prst="rect">
            <a:avLst/>
          </a:prstGeom>
        </p:spPr>
      </p:pic>
      <p:pic>
        <p:nvPicPr>
          <p:cNvPr id="6" name="Picture 5">
            <a:extLst>
              <a:ext uri="{FF2B5EF4-FFF2-40B4-BE49-F238E27FC236}">
                <a16:creationId xmlns:a16="http://schemas.microsoft.com/office/drawing/2014/main" id="{82730038-216E-CE33-2F85-C962744F9CFD}"/>
              </a:ext>
            </a:extLst>
          </p:cNvPr>
          <p:cNvPicPr>
            <a:picLocks noChangeAspect="1"/>
          </p:cNvPicPr>
          <p:nvPr/>
        </p:nvPicPr>
        <p:blipFill>
          <a:blip r:embed="rId11"/>
          <a:srcRect/>
          <a:stretch/>
        </p:blipFill>
        <p:spPr>
          <a:xfrm>
            <a:off x="558389" y="4224128"/>
            <a:ext cx="294279" cy="852982"/>
          </a:xfrm>
          <a:prstGeom prst="rect">
            <a:avLst/>
          </a:prstGeom>
        </p:spPr>
      </p:pic>
      <p:pic>
        <p:nvPicPr>
          <p:cNvPr id="7" name="Picture 6">
            <a:extLst>
              <a:ext uri="{FF2B5EF4-FFF2-40B4-BE49-F238E27FC236}">
                <a16:creationId xmlns:a16="http://schemas.microsoft.com/office/drawing/2014/main" id="{1232FF8E-2E79-5E3A-C56C-85581B2187B1}"/>
              </a:ext>
            </a:extLst>
          </p:cNvPr>
          <p:cNvPicPr>
            <a:picLocks noChangeAspect="1"/>
          </p:cNvPicPr>
          <p:nvPr/>
        </p:nvPicPr>
        <p:blipFill>
          <a:blip r:embed="rId12"/>
          <a:srcRect/>
          <a:stretch/>
        </p:blipFill>
        <p:spPr>
          <a:xfrm>
            <a:off x="7915429" y="4278572"/>
            <a:ext cx="298538" cy="835071"/>
          </a:xfrm>
          <a:prstGeom prst="rect">
            <a:avLst/>
          </a:prstGeom>
        </p:spPr>
      </p:pic>
    </p:spTree>
    <p:extLst>
      <p:ext uri="{BB962C8B-B14F-4D97-AF65-F5344CB8AC3E}">
        <p14:creationId xmlns:p14="http://schemas.microsoft.com/office/powerpoint/2010/main" val="140331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a:extLst>
              <a:ext uri="{FF2B5EF4-FFF2-40B4-BE49-F238E27FC236}">
                <a16:creationId xmlns:a16="http://schemas.microsoft.com/office/drawing/2014/main" id="{C7D8413F-E11F-AC44-8287-25F5A7BF17AB}"/>
              </a:ext>
            </a:extLst>
          </p:cNvPr>
          <p:cNvSpPr txBox="1"/>
          <p:nvPr/>
        </p:nvSpPr>
        <p:spPr>
          <a:xfrm>
            <a:off x="6961360" y="1625910"/>
            <a:ext cx="278291" cy="2203171"/>
          </a:xfrm>
          <a:prstGeom prst="rect">
            <a:avLst/>
          </a:prstGeom>
          <a:solidFill>
            <a:srgbClr val="E4E8E8"/>
          </a:solidFill>
          <a:ln w="19050">
            <a:noFill/>
            <a:prstDash val="solid"/>
          </a:ln>
        </p:spPr>
        <p:txBody>
          <a:bodyPr wrap="square" rtlCol="0">
            <a:noAutofit/>
          </a:bodyPr>
          <a:lstStyle/>
          <a:p>
            <a:endParaRPr lang="en-US" sz="1200" dirty="0">
              <a:ea typeface="Gadugi" panose="020B0502040204020203" pitchFamily="34" charset="0"/>
            </a:endParaRPr>
          </a:p>
        </p:txBody>
      </p:sp>
      <p:sp>
        <p:nvSpPr>
          <p:cNvPr id="43" name="Rounded Rectangular Callout 42">
            <a:extLst>
              <a:ext uri="{FF2B5EF4-FFF2-40B4-BE49-F238E27FC236}">
                <a16:creationId xmlns:a16="http://schemas.microsoft.com/office/drawing/2014/main" id="{221F1C8A-0029-A7B3-0FAE-3774E30AE228}"/>
              </a:ext>
            </a:extLst>
          </p:cNvPr>
          <p:cNvSpPr/>
          <p:nvPr/>
        </p:nvSpPr>
        <p:spPr>
          <a:xfrm>
            <a:off x="7087193" y="1330993"/>
            <a:ext cx="2035604" cy="2783808"/>
          </a:xfrm>
          <a:prstGeom prst="wedgeRoundRectCallout">
            <a:avLst>
              <a:gd name="adj1" fmla="val -20833"/>
              <a:gd name="adj2" fmla="val 58507"/>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fontAlgn="t"/>
            <a:r>
              <a:rPr lang="en-US" sz="1400" dirty="0">
                <a:solidFill>
                  <a:schemeClr val="tx1"/>
                </a:solidFill>
              </a:rPr>
              <a:t>“I do not/</a:t>
            </a:r>
            <a:r>
              <a:rPr lang="en-US" sz="1400" b="1" dirty="0">
                <a:solidFill>
                  <a:schemeClr val="tx1"/>
                </a:solidFill>
              </a:rPr>
              <a:t>didn’t </a:t>
            </a:r>
            <a:br>
              <a:rPr lang="en-US" sz="1400" b="1" dirty="0">
                <a:solidFill>
                  <a:schemeClr val="tx1"/>
                </a:solidFill>
              </a:rPr>
            </a:br>
            <a:r>
              <a:rPr lang="en-US" sz="1400" b="1" dirty="0">
                <a:solidFill>
                  <a:schemeClr val="tx1"/>
                </a:solidFill>
              </a:rPr>
              <a:t>want to think or </a:t>
            </a:r>
          </a:p>
          <a:p>
            <a:pPr lvl="0" fontAlgn="t"/>
            <a:r>
              <a:rPr lang="en-US" sz="1400" b="1" dirty="0">
                <a:solidFill>
                  <a:schemeClr val="tx1"/>
                </a:solidFill>
              </a:rPr>
              <a:t>read about cancer </a:t>
            </a:r>
            <a:r>
              <a:rPr lang="en-US" sz="1400" dirty="0">
                <a:solidFill>
                  <a:schemeClr val="tx1"/>
                </a:solidFill>
              </a:rPr>
              <a:t>and hear about </a:t>
            </a:r>
            <a:br>
              <a:rPr lang="en-US" sz="1400" dirty="0">
                <a:solidFill>
                  <a:schemeClr val="tx1"/>
                </a:solidFill>
              </a:rPr>
            </a:br>
            <a:r>
              <a:rPr lang="en-US" sz="1400" dirty="0">
                <a:solidFill>
                  <a:schemeClr val="tx1"/>
                </a:solidFill>
              </a:rPr>
              <a:t>all of the bad things”</a:t>
            </a:r>
          </a:p>
          <a:p>
            <a:pPr lvl="0" fontAlgn="t"/>
            <a:endParaRPr lang="en-US" sz="1400" dirty="0">
              <a:solidFill>
                <a:schemeClr val="tx1"/>
              </a:solidFill>
            </a:endParaRPr>
          </a:p>
        </p:txBody>
      </p:sp>
      <p:sp>
        <p:nvSpPr>
          <p:cNvPr id="44" name="TextBox 43">
            <a:extLst>
              <a:ext uri="{FF2B5EF4-FFF2-40B4-BE49-F238E27FC236}">
                <a16:creationId xmlns:a16="http://schemas.microsoft.com/office/drawing/2014/main" id="{9B8A3D93-D051-8B84-44A7-4D8D8DFB31B4}"/>
              </a:ext>
            </a:extLst>
          </p:cNvPr>
          <p:cNvSpPr txBox="1"/>
          <p:nvPr/>
        </p:nvSpPr>
        <p:spPr>
          <a:xfrm>
            <a:off x="9122796" y="1625910"/>
            <a:ext cx="2857326" cy="2203171"/>
          </a:xfrm>
          <a:prstGeom prst="rect">
            <a:avLst/>
          </a:prstGeom>
          <a:solidFill>
            <a:srgbClr val="E4E8E8"/>
          </a:solidFill>
          <a:ln w="19050">
            <a:noFill/>
            <a:prstDash val="solid"/>
          </a:ln>
        </p:spPr>
        <p:txBody>
          <a:bodyPr wrap="square" tIns="164592" rtlCol="0">
            <a:noAutofit/>
          </a:bodyPr>
          <a:lstStyle/>
          <a:p>
            <a:r>
              <a:rPr lang="en-US" sz="1200" b="1" dirty="0">
                <a:ea typeface="Gadugi" panose="020B0502040204020203" pitchFamily="34" charset="0"/>
              </a:rPr>
              <a:t>Higher among:</a:t>
            </a:r>
          </a:p>
          <a:p>
            <a:pPr marL="117475" indent="-117475">
              <a:buFont typeface="Arial" panose="020B0604020202020204" pitchFamily="34" charset="0"/>
              <a:buChar char="•"/>
            </a:pPr>
            <a:r>
              <a:rPr lang="en-US" sz="1200" dirty="0">
                <a:ea typeface="Gadugi" panose="020B0502040204020203" pitchFamily="34" charset="0"/>
              </a:rPr>
              <a:t>In Treatment</a:t>
            </a:r>
          </a:p>
          <a:p>
            <a:pPr marL="117475" indent="-117475">
              <a:buFont typeface="Arial" panose="020B0604020202020204" pitchFamily="34" charset="0"/>
              <a:buChar char="•"/>
            </a:pPr>
            <a:r>
              <a:rPr lang="en-US" sz="1200" dirty="0">
                <a:ea typeface="Gadugi" panose="020B0502040204020203" pitchFamily="34" charset="0"/>
              </a:rPr>
              <a:t>Women</a:t>
            </a:r>
          </a:p>
          <a:p>
            <a:pPr marL="117475" indent="-117475">
              <a:buFont typeface="Arial" panose="020B0604020202020204" pitchFamily="34" charset="0"/>
              <a:buChar char="•"/>
            </a:pPr>
            <a:r>
              <a:rPr lang="en-US" sz="1200" dirty="0">
                <a:ea typeface="Gadugi" panose="020B0502040204020203" pitchFamily="34" charset="0"/>
              </a:rPr>
              <a:t>Black</a:t>
            </a:r>
          </a:p>
          <a:p>
            <a:pPr marL="117475" indent="-117475">
              <a:buFont typeface="Arial" panose="020B0604020202020204" pitchFamily="34" charset="0"/>
              <a:buChar char="•"/>
            </a:pPr>
            <a:r>
              <a:rPr lang="en-US" sz="1200" dirty="0">
                <a:ea typeface="Gadugi" panose="020B0502040204020203" pitchFamily="34" charset="0"/>
              </a:rPr>
              <a:t>Hispanic</a:t>
            </a:r>
          </a:p>
          <a:p>
            <a:pPr marL="117475" indent="-117475">
              <a:buFont typeface="Arial" panose="020B0604020202020204" pitchFamily="34" charset="0"/>
              <a:buChar char="•"/>
            </a:pPr>
            <a:r>
              <a:rPr lang="en-US" sz="1200" dirty="0">
                <a:ea typeface="Gadugi" panose="020B0502040204020203" pitchFamily="34" charset="0"/>
              </a:rPr>
              <a:t>Metastatic </a:t>
            </a:r>
            <a:br>
              <a:rPr lang="en-US" sz="1200" dirty="0">
                <a:ea typeface="Gadugi" panose="020B0502040204020203" pitchFamily="34" charset="0"/>
              </a:rPr>
            </a:br>
            <a:r>
              <a:rPr lang="en-US" sz="1200" dirty="0">
                <a:ea typeface="Gadugi" panose="020B0502040204020203" pitchFamily="34" charset="0"/>
              </a:rPr>
              <a:t>Breast Cancer</a:t>
            </a:r>
          </a:p>
          <a:p>
            <a:pPr marL="117475" indent="-117475">
              <a:buFont typeface="Arial" panose="020B0604020202020204" pitchFamily="34" charset="0"/>
              <a:buChar char="•"/>
            </a:pPr>
            <a:r>
              <a:rPr lang="en-US" sz="1200" dirty="0">
                <a:ea typeface="Gadugi" panose="020B0502040204020203" pitchFamily="34" charset="0"/>
              </a:rPr>
              <a:t>Immunotherapy</a:t>
            </a:r>
          </a:p>
          <a:p>
            <a:pPr marL="117475" indent="-117475">
              <a:buFont typeface="Arial" panose="020B0604020202020204" pitchFamily="34" charset="0"/>
              <a:buChar char="•"/>
            </a:pPr>
            <a:r>
              <a:rPr lang="en-US" sz="1200" dirty="0">
                <a:ea typeface="Gadugi" panose="020B0502040204020203" pitchFamily="34" charset="0"/>
              </a:rPr>
              <a:t>Misdiagnosed</a:t>
            </a:r>
          </a:p>
          <a:p>
            <a:pPr marL="117475" indent="-117475">
              <a:buFont typeface="Arial" panose="020B0604020202020204" pitchFamily="34" charset="0"/>
              <a:buChar char="•"/>
            </a:pPr>
            <a:endParaRPr lang="en-US" sz="1200" dirty="0">
              <a:ea typeface="Gadugi" panose="020B0502040204020203" pitchFamily="34" charset="0"/>
            </a:endParaRPr>
          </a:p>
        </p:txBody>
      </p:sp>
      <p:sp>
        <p:nvSpPr>
          <p:cNvPr id="41" name="TextBox 40">
            <a:extLst>
              <a:ext uri="{FF2B5EF4-FFF2-40B4-BE49-F238E27FC236}">
                <a16:creationId xmlns:a16="http://schemas.microsoft.com/office/drawing/2014/main" id="{3D354DC9-4C07-3D90-1C61-709F5F0FD934}"/>
              </a:ext>
            </a:extLst>
          </p:cNvPr>
          <p:cNvSpPr txBox="1"/>
          <p:nvPr/>
        </p:nvSpPr>
        <p:spPr>
          <a:xfrm>
            <a:off x="2836620" y="1625910"/>
            <a:ext cx="278291" cy="2203171"/>
          </a:xfrm>
          <a:prstGeom prst="rect">
            <a:avLst/>
          </a:prstGeom>
          <a:solidFill>
            <a:srgbClr val="E4E8E8"/>
          </a:solidFill>
          <a:ln w="19050">
            <a:noFill/>
            <a:prstDash val="solid"/>
          </a:ln>
        </p:spPr>
        <p:txBody>
          <a:bodyPr wrap="square" rtlCol="0">
            <a:noAutofit/>
          </a:bodyPr>
          <a:lstStyle/>
          <a:p>
            <a:endParaRPr lang="en-US" sz="1200" dirty="0">
              <a:ea typeface="Gadugi" panose="020B0502040204020203" pitchFamily="34" charset="0"/>
            </a:endParaRPr>
          </a:p>
        </p:txBody>
      </p:sp>
      <p:sp>
        <p:nvSpPr>
          <p:cNvPr id="28" name="Rounded Rectangular Callout 27">
            <a:extLst>
              <a:ext uri="{FF2B5EF4-FFF2-40B4-BE49-F238E27FC236}">
                <a16:creationId xmlns:a16="http://schemas.microsoft.com/office/drawing/2014/main" id="{C1BB0D34-D208-2DA1-1974-C35A535A3878}"/>
              </a:ext>
            </a:extLst>
          </p:cNvPr>
          <p:cNvSpPr/>
          <p:nvPr/>
        </p:nvSpPr>
        <p:spPr>
          <a:xfrm>
            <a:off x="2962452" y="1330993"/>
            <a:ext cx="2138825" cy="2783808"/>
          </a:xfrm>
          <a:prstGeom prst="wedgeRoundRectCallout">
            <a:avLst>
              <a:gd name="adj1" fmla="val -20833"/>
              <a:gd name="adj2" fmla="val 58507"/>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fontAlgn="t"/>
            <a:r>
              <a:rPr lang="en-US" sz="1400" dirty="0">
                <a:solidFill>
                  <a:schemeClr val="tx1"/>
                </a:solidFill>
              </a:rPr>
              <a:t>“I want/wanted </a:t>
            </a:r>
            <a:br>
              <a:rPr lang="en-US" sz="1400" dirty="0">
                <a:solidFill>
                  <a:schemeClr val="tx1"/>
                </a:solidFill>
              </a:rPr>
            </a:br>
            <a:r>
              <a:rPr lang="en-US" sz="1400" dirty="0">
                <a:solidFill>
                  <a:schemeClr val="tx1"/>
                </a:solidFill>
              </a:rPr>
              <a:t>to </a:t>
            </a:r>
            <a:r>
              <a:rPr lang="en-US" sz="1400" b="1" dirty="0">
                <a:solidFill>
                  <a:schemeClr val="tx1"/>
                </a:solidFill>
              </a:rPr>
              <a:t>find out all </a:t>
            </a:r>
            <a:br>
              <a:rPr lang="en-US" sz="1400" b="1" dirty="0">
                <a:solidFill>
                  <a:schemeClr val="tx1"/>
                </a:solidFill>
              </a:rPr>
            </a:br>
            <a:r>
              <a:rPr lang="en-US" sz="1400" b="1" dirty="0">
                <a:solidFill>
                  <a:schemeClr val="tx1"/>
                </a:solidFill>
              </a:rPr>
              <a:t>I can/could </a:t>
            </a:r>
            <a:br>
              <a:rPr lang="en-US" sz="1400" b="1" dirty="0">
                <a:solidFill>
                  <a:schemeClr val="tx1"/>
                </a:solidFill>
              </a:rPr>
            </a:br>
            <a:r>
              <a:rPr lang="en-US" sz="1400" b="1" dirty="0">
                <a:solidFill>
                  <a:schemeClr val="tx1"/>
                </a:solidFill>
              </a:rPr>
              <a:t>about my cancer diagnosis and my treatment options</a:t>
            </a:r>
            <a:r>
              <a:rPr lang="en-US" sz="1400" dirty="0">
                <a:solidFill>
                  <a:schemeClr val="tx1"/>
                </a:solidFill>
              </a:rPr>
              <a:t>”</a:t>
            </a:r>
          </a:p>
          <a:p>
            <a:pPr lvl="0" fontAlgn="t"/>
            <a:endParaRPr lang="en-US" sz="1400" dirty="0">
              <a:solidFill>
                <a:schemeClr val="tx1"/>
              </a:solidFill>
            </a:endParaRPr>
          </a:p>
        </p:txBody>
      </p:sp>
      <p:sp>
        <p:nvSpPr>
          <p:cNvPr id="2" name="Title 1">
            <a:extLst>
              <a:ext uri="{FF2B5EF4-FFF2-40B4-BE49-F238E27FC236}">
                <a16:creationId xmlns:a16="http://schemas.microsoft.com/office/drawing/2014/main" id="{E948D4C8-E32F-83EC-D5B9-CD65ADC3FE86}"/>
              </a:ext>
            </a:extLst>
          </p:cNvPr>
          <p:cNvSpPr>
            <a:spLocks noGrp="1"/>
          </p:cNvSpPr>
          <p:nvPr>
            <p:ph type="title"/>
          </p:nvPr>
        </p:nvSpPr>
        <p:spPr/>
        <p:txBody>
          <a:bodyPr/>
          <a:lstStyle/>
          <a:p>
            <a:r>
              <a:rPr lang="en-US" dirty="0"/>
              <a:t>Understanding Diagnosis &amp; Treatment Options</a:t>
            </a:r>
          </a:p>
        </p:txBody>
      </p:sp>
      <p:sp>
        <p:nvSpPr>
          <p:cNvPr id="4" name="TextBox 3">
            <a:extLst>
              <a:ext uri="{FF2B5EF4-FFF2-40B4-BE49-F238E27FC236}">
                <a16:creationId xmlns:a16="http://schemas.microsoft.com/office/drawing/2014/main" id="{DF5610AD-9FB3-DB50-4EF1-B135117DD0FA}"/>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7" name="Rectangle 6">
            <a:extLst>
              <a:ext uri="{FF2B5EF4-FFF2-40B4-BE49-F238E27FC236}">
                <a16:creationId xmlns:a16="http://schemas.microsoft.com/office/drawing/2014/main" id="{EC2C0107-20C4-88CA-7D12-B90352BDD68B}"/>
              </a:ext>
            </a:extLst>
          </p:cNvPr>
          <p:cNvSpPr/>
          <p:nvPr/>
        </p:nvSpPr>
        <p:spPr>
          <a:xfrm flipV="1">
            <a:off x="71683" y="1047142"/>
            <a:ext cx="391886" cy="28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FA2348B9-C5EF-F3B4-C47F-23035EAAFD27}"/>
              </a:ext>
            </a:extLst>
          </p:cNvPr>
          <p:cNvSpPr/>
          <p:nvPr/>
        </p:nvSpPr>
        <p:spPr>
          <a:xfrm>
            <a:off x="211877" y="1137799"/>
            <a:ext cx="2381940" cy="4941305"/>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A3EE9E8-02D6-A5B0-A70D-87FD38C31866}"/>
              </a:ext>
            </a:extLst>
          </p:cNvPr>
          <p:cNvSpPr txBox="1"/>
          <p:nvPr/>
        </p:nvSpPr>
        <p:spPr>
          <a:xfrm>
            <a:off x="399479" y="1337489"/>
            <a:ext cx="2025234" cy="4401205"/>
          </a:xfrm>
          <a:prstGeom prst="rect">
            <a:avLst/>
          </a:prstGeom>
          <a:noFill/>
        </p:spPr>
        <p:txBody>
          <a:bodyPr wrap="square">
            <a:spAutoFit/>
          </a:bodyPr>
          <a:lstStyle/>
          <a:p>
            <a:pPr marL="176213" indent="-176213">
              <a:buFont typeface="Arial" panose="020B0604020202020204" pitchFamily="34" charset="0"/>
              <a:buChar char="•"/>
            </a:pPr>
            <a:r>
              <a:rPr lang="en-US" sz="1400" dirty="0"/>
              <a:t>Those in the Positive Experience group, who skew upper SES, are more likely to report being proactive. </a:t>
            </a:r>
          </a:p>
          <a:p>
            <a:pPr marL="176213" indent="-176213">
              <a:buFont typeface="Arial" panose="020B0604020202020204" pitchFamily="34" charset="0"/>
              <a:buChar char="•"/>
            </a:pPr>
            <a:endParaRPr lang="en-US" sz="1400" dirty="0"/>
          </a:p>
          <a:p>
            <a:pPr marL="176213" indent="-176213">
              <a:buFont typeface="Arial" panose="020B0604020202020204" pitchFamily="34" charset="0"/>
              <a:buChar char="•"/>
            </a:pPr>
            <a:r>
              <a:rPr lang="en-US" sz="1400" dirty="0"/>
              <a:t>There is also a correlation among those who had genetic and/or biomarker testing.</a:t>
            </a:r>
          </a:p>
          <a:p>
            <a:pPr marL="176213" indent="-176213">
              <a:buFont typeface="Arial" panose="020B0604020202020204" pitchFamily="34" charset="0"/>
              <a:buChar char="•"/>
            </a:pPr>
            <a:endParaRPr lang="en-US" sz="1400" dirty="0"/>
          </a:p>
          <a:p>
            <a:pPr marL="176213" indent="-176213">
              <a:buFont typeface="Arial" panose="020B0604020202020204" pitchFamily="34" charset="0"/>
              <a:buChar char="•"/>
            </a:pPr>
            <a:r>
              <a:rPr lang="en-US" sz="1400" dirty="0"/>
              <a:t>About 1-in-10 admit to sticking their head in the sand. This group skews female and POC; they are also more likely to still be in treatment.</a:t>
            </a:r>
          </a:p>
        </p:txBody>
      </p:sp>
      <p:sp>
        <p:nvSpPr>
          <p:cNvPr id="15" name="TextBox 14">
            <a:extLst>
              <a:ext uri="{FF2B5EF4-FFF2-40B4-BE49-F238E27FC236}">
                <a16:creationId xmlns:a16="http://schemas.microsoft.com/office/drawing/2014/main" id="{625261A9-CA6A-3633-94E9-ABA7E0D1F3C6}"/>
              </a:ext>
            </a:extLst>
          </p:cNvPr>
          <p:cNvSpPr txBox="1"/>
          <p:nvPr/>
        </p:nvSpPr>
        <p:spPr>
          <a:xfrm>
            <a:off x="5104527" y="1625910"/>
            <a:ext cx="1636857" cy="2203171"/>
          </a:xfrm>
          <a:prstGeom prst="rect">
            <a:avLst/>
          </a:prstGeom>
          <a:solidFill>
            <a:srgbClr val="E4E8E8"/>
          </a:solidFill>
          <a:ln w="19050">
            <a:noFill/>
            <a:prstDash val="solid"/>
          </a:ln>
        </p:spPr>
        <p:txBody>
          <a:bodyPr wrap="square" tIns="164592" rtlCol="0">
            <a:noAutofit/>
          </a:bodyPr>
          <a:lstStyle/>
          <a:p>
            <a:r>
              <a:rPr lang="en-US" sz="1200" b="1" dirty="0">
                <a:ea typeface="Gadugi" panose="020B0502040204020203" pitchFamily="34" charset="0"/>
              </a:rPr>
              <a:t>Higher among:</a:t>
            </a:r>
          </a:p>
          <a:p>
            <a:pPr marL="117475" indent="-117475">
              <a:buFont typeface="Arial" panose="020B0604020202020204" pitchFamily="34" charset="0"/>
              <a:buChar char="•"/>
            </a:pPr>
            <a:r>
              <a:rPr lang="en-US" sz="1200" b="1" dirty="0">
                <a:solidFill>
                  <a:srgbClr val="1AAFA2"/>
                </a:solidFill>
                <a:ea typeface="Gadugi" panose="020B0502040204020203" pitchFamily="34" charset="0"/>
              </a:rPr>
              <a:t>Positive Experience</a:t>
            </a:r>
            <a:r>
              <a:rPr lang="en-US" sz="1200" dirty="0">
                <a:ea typeface="Gadugi" panose="020B0502040204020203" pitchFamily="34" charset="0"/>
              </a:rPr>
              <a:t> group</a:t>
            </a:r>
          </a:p>
          <a:p>
            <a:pPr marL="117475" indent="-117475">
              <a:buFont typeface="Arial" panose="020B0604020202020204" pitchFamily="34" charset="0"/>
              <a:buChar char="•"/>
            </a:pPr>
            <a:r>
              <a:rPr lang="en-US" sz="1200" dirty="0">
                <a:ea typeface="Gadugi" panose="020B0502040204020203" pitchFamily="34" charset="0"/>
              </a:rPr>
              <a:t>Biomarker Testing</a:t>
            </a:r>
          </a:p>
          <a:p>
            <a:pPr marL="117475" indent="-117475">
              <a:buFont typeface="Arial" panose="020B0604020202020204" pitchFamily="34" charset="0"/>
              <a:buChar char="•"/>
            </a:pPr>
            <a:r>
              <a:rPr lang="en-US" sz="1200" dirty="0">
                <a:ea typeface="Gadugi" panose="020B0502040204020203" pitchFamily="34" charset="0"/>
              </a:rPr>
              <a:t>Genetic Counseling</a:t>
            </a:r>
          </a:p>
          <a:p>
            <a:pPr marL="117475" indent="-117475">
              <a:buFont typeface="Arial" panose="020B0604020202020204" pitchFamily="34" charset="0"/>
              <a:buChar char="•"/>
            </a:pPr>
            <a:r>
              <a:rPr lang="en-US" sz="1200" dirty="0">
                <a:ea typeface="Gadugi" panose="020B0502040204020203" pitchFamily="34" charset="0"/>
              </a:rPr>
              <a:t>HHI $100k+</a:t>
            </a:r>
          </a:p>
          <a:p>
            <a:pPr marL="117475" indent="-117475">
              <a:buFont typeface="Arial" panose="020B0604020202020204" pitchFamily="34" charset="0"/>
              <a:buChar char="•"/>
            </a:pPr>
            <a:r>
              <a:rPr lang="en-US" sz="1200" dirty="0">
                <a:ea typeface="Gadugi" panose="020B0502040204020203" pitchFamily="34" charset="0"/>
              </a:rPr>
              <a:t>College Degree+</a:t>
            </a:r>
          </a:p>
          <a:p>
            <a:pPr marL="117475" indent="-117475">
              <a:buFont typeface="Arial" panose="020B0604020202020204" pitchFamily="34" charset="0"/>
              <a:buChar char="•"/>
            </a:pPr>
            <a:r>
              <a:rPr lang="en-US" sz="1200" dirty="0">
                <a:ea typeface="Gadugi" panose="020B0502040204020203" pitchFamily="34" charset="0"/>
              </a:rPr>
              <a:t>STEM Background</a:t>
            </a:r>
          </a:p>
          <a:p>
            <a:endParaRPr lang="en-US" sz="1200" dirty="0">
              <a:ea typeface="Gadugi" panose="020B0502040204020203" pitchFamily="34" charset="0"/>
            </a:endParaRPr>
          </a:p>
        </p:txBody>
      </p:sp>
      <p:pic>
        <p:nvPicPr>
          <p:cNvPr id="24" name="Picture 23">
            <a:extLst>
              <a:ext uri="{FF2B5EF4-FFF2-40B4-BE49-F238E27FC236}">
                <a16:creationId xmlns:a16="http://schemas.microsoft.com/office/drawing/2014/main" id="{E9E70EB5-915A-A413-D63C-43FAC7A6C5D1}"/>
              </a:ext>
            </a:extLst>
          </p:cNvPr>
          <p:cNvPicPr>
            <a:picLocks noChangeAspect="1"/>
          </p:cNvPicPr>
          <p:nvPr/>
        </p:nvPicPr>
        <p:blipFill>
          <a:blip r:embed="rId3"/>
          <a:srcRect/>
          <a:stretch/>
        </p:blipFill>
        <p:spPr>
          <a:xfrm>
            <a:off x="3165841" y="3887816"/>
            <a:ext cx="3575544" cy="2233745"/>
          </a:xfrm>
          <a:prstGeom prst="rect">
            <a:avLst/>
          </a:prstGeom>
        </p:spPr>
      </p:pic>
      <p:graphicFrame>
        <p:nvGraphicFramePr>
          <p:cNvPr id="25" name="Chart 24">
            <a:extLst>
              <a:ext uri="{FF2B5EF4-FFF2-40B4-BE49-F238E27FC236}">
                <a16:creationId xmlns:a16="http://schemas.microsoft.com/office/drawing/2014/main" id="{186790E6-DE0A-C4C7-2FBF-B3B2B45289C4}"/>
              </a:ext>
            </a:extLst>
          </p:cNvPr>
          <p:cNvGraphicFramePr/>
          <p:nvPr>
            <p:extLst>
              <p:ext uri="{D42A27DB-BD31-4B8C-83A1-F6EECF244321}">
                <p14:modId xmlns:p14="http://schemas.microsoft.com/office/powerpoint/2010/main" val="796204863"/>
              </p:ext>
            </p:extLst>
          </p:nvPr>
        </p:nvGraphicFramePr>
        <p:xfrm>
          <a:off x="2800851" y="1462092"/>
          <a:ext cx="1486020" cy="990680"/>
        </p:xfrm>
        <a:graphic>
          <a:graphicData uri="http://schemas.openxmlformats.org/drawingml/2006/chart">
            <c:chart xmlns:c="http://schemas.openxmlformats.org/drawingml/2006/chart" xmlns:r="http://schemas.openxmlformats.org/officeDocument/2006/relationships" r:id="rId4"/>
          </a:graphicData>
        </a:graphic>
      </p:graphicFrame>
      <p:sp>
        <p:nvSpPr>
          <p:cNvPr id="26" name="Title 1">
            <a:extLst>
              <a:ext uri="{FF2B5EF4-FFF2-40B4-BE49-F238E27FC236}">
                <a16:creationId xmlns:a16="http://schemas.microsoft.com/office/drawing/2014/main" id="{880C3A5F-5140-CDAC-93A6-87081E44AA4C}"/>
              </a:ext>
            </a:extLst>
          </p:cNvPr>
          <p:cNvSpPr txBox="1">
            <a:spLocks/>
          </p:cNvSpPr>
          <p:nvPr/>
        </p:nvSpPr>
        <p:spPr>
          <a:xfrm>
            <a:off x="2568122" y="1767335"/>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solidFill>
                  <a:srgbClr val="1AAFA2"/>
                </a:solidFill>
                <a:latin typeface="Arial" panose="020B0604020202020204" pitchFamily="34" charset="0"/>
                <a:cs typeface="Arial" panose="020B0604020202020204" pitchFamily="34" charset="0"/>
              </a:rPr>
              <a:t>56%</a:t>
            </a:r>
          </a:p>
        </p:txBody>
      </p:sp>
      <p:sp>
        <p:nvSpPr>
          <p:cNvPr id="27" name="TextBox 26">
            <a:extLst>
              <a:ext uri="{FF2B5EF4-FFF2-40B4-BE49-F238E27FC236}">
                <a16:creationId xmlns:a16="http://schemas.microsoft.com/office/drawing/2014/main" id="{18BFABAE-EC0F-0E53-62F4-3A7CD764F904}"/>
              </a:ext>
            </a:extLst>
          </p:cNvPr>
          <p:cNvSpPr txBox="1"/>
          <p:nvPr/>
        </p:nvSpPr>
        <p:spPr>
          <a:xfrm>
            <a:off x="3935295" y="1704314"/>
            <a:ext cx="1023424" cy="523220"/>
          </a:xfrm>
          <a:prstGeom prst="rect">
            <a:avLst/>
          </a:prstGeom>
          <a:noFill/>
        </p:spPr>
        <p:txBody>
          <a:bodyPr wrap="square">
            <a:spAutoFit/>
          </a:bodyPr>
          <a:lstStyle/>
          <a:p>
            <a:r>
              <a:rPr lang="en-US" sz="1400" dirty="0">
                <a:solidFill>
                  <a:schemeClr val="tx1"/>
                </a:solidFill>
              </a:rPr>
              <a:t>Describes perfectly</a:t>
            </a:r>
            <a:endParaRPr lang="en-US" sz="1400" dirty="0"/>
          </a:p>
        </p:txBody>
      </p:sp>
      <p:graphicFrame>
        <p:nvGraphicFramePr>
          <p:cNvPr id="31" name="Chart 30">
            <a:extLst>
              <a:ext uri="{FF2B5EF4-FFF2-40B4-BE49-F238E27FC236}">
                <a16:creationId xmlns:a16="http://schemas.microsoft.com/office/drawing/2014/main" id="{4AA9A9DF-C97A-CB48-C69E-0BFC944E82ED}"/>
              </a:ext>
            </a:extLst>
          </p:cNvPr>
          <p:cNvGraphicFramePr/>
          <p:nvPr>
            <p:extLst>
              <p:ext uri="{D42A27DB-BD31-4B8C-83A1-F6EECF244321}">
                <p14:modId xmlns:p14="http://schemas.microsoft.com/office/powerpoint/2010/main" val="146506657"/>
              </p:ext>
            </p:extLst>
          </p:nvPr>
        </p:nvGraphicFramePr>
        <p:xfrm>
          <a:off x="6841864" y="1462092"/>
          <a:ext cx="1486020" cy="990680"/>
        </p:xfrm>
        <a:graphic>
          <a:graphicData uri="http://schemas.openxmlformats.org/drawingml/2006/chart">
            <c:chart xmlns:c="http://schemas.openxmlformats.org/drawingml/2006/chart" xmlns:r="http://schemas.openxmlformats.org/officeDocument/2006/relationships" r:id="rId5"/>
          </a:graphicData>
        </a:graphic>
      </p:graphicFrame>
      <p:sp>
        <p:nvSpPr>
          <p:cNvPr id="32" name="Title 1">
            <a:extLst>
              <a:ext uri="{FF2B5EF4-FFF2-40B4-BE49-F238E27FC236}">
                <a16:creationId xmlns:a16="http://schemas.microsoft.com/office/drawing/2014/main" id="{68EB5869-4F81-2D01-8383-6A2A432AA4D3}"/>
              </a:ext>
            </a:extLst>
          </p:cNvPr>
          <p:cNvSpPr txBox="1">
            <a:spLocks/>
          </p:cNvSpPr>
          <p:nvPr/>
        </p:nvSpPr>
        <p:spPr>
          <a:xfrm>
            <a:off x="6609135" y="1767335"/>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solidFill>
                  <a:srgbClr val="EE7E5E"/>
                </a:solidFill>
                <a:latin typeface="Arial" panose="020B0604020202020204" pitchFamily="34" charset="0"/>
                <a:cs typeface="Arial" panose="020B0604020202020204" pitchFamily="34" charset="0"/>
              </a:rPr>
              <a:t>12%</a:t>
            </a:r>
          </a:p>
        </p:txBody>
      </p:sp>
      <p:sp>
        <p:nvSpPr>
          <p:cNvPr id="33" name="TextBox 32">
            <a:extLst>
              <a:ext uri="{FF2B5EF4-FFF2-40B4-BE49-F238E27FC236}">
                <a16:creationId xmlns:a16="http://schemas.microsoft.com/office/drawing/2014/main" id="{6865BC0E-1EBD-CDEF-DB2B-68982727B71D}"/>
              </a:ext>
            </a:extLst>
          </p:cNvPr>
          <p:cNvSpPr txBox="1"/>
          <p:nvPr/>
        </p:nvSpPr>
        <p:spPr>
          <a:xfrm>
            <a:off x="7976308" y="1704314"/>
            <a:ext cx="1486020" cy="523220"/>
          </a:xfrm>
          <a:prstGeom prst="rect">
            <a:avLst/>
          </a:prstGeom>
          <a:noFill/>
        </p:spPr>
        <p:txBody>
          <a:bodyPr wrap="square">
            <a:spAutoFit/>
          </a:bodyPr>
          <a:lstStyle/>
          <a:p>
            <a:r>
              <a:rPr lang="en-US" sz="1400" dirty="0">
                <a:solidFill>
                  <a:schemeClr val="tx1"/>
                </a:solidFill>
              </a:rPr>
              <a:t>Describes perfectly</a:t>
            </a:r>
            <a:endParaRPr lang="en-US" sz="1400" dirty="0"/>
          </a:p>
        </p:txBody>
      </p:sp>
      <p:pic>
        <p:nvPicPr>
          <p:cNvPr id="22" name="Picture 21">
            <a:extLst>
              <a:ext uri="{FF2B5EF4-FFF2-40B4-BE49-F238E27FC236}">
                <a16:creationId xmlns:a16="http://schemas.microsoft.com/office/drawing/2014/main" id="{D8133856-0063-8293-075A-266AB50016AE}"/>
              </a:ext>
            </a:extLst>
          </p:cNvPr>
          <p:cNvPicPr>
            <a:picLocks noChangeAspect="1"/>
          </p:cNvPicPr>
          <p:nvPr/>
        </p:nvPicPr>
        <p:blipFill>
          <a:blip r:embed="rId6"/>
          <a:srcRect/>
          <a:stretch/>
        </p:blipFill>
        <p:spPr>
          <a:xfrm>
            <a:off x="7565731" y="3872520"/>
            <a:ext cx="1939015" cy="2233746"/>
          </a:xfrm>
          <a:prstGeom prst="rect">
            <a:avLst/>
          </a:prstGeom>
        </p:spPr>
      </p:pic>
      <p:sp>
        <p:nvSpPr>
          <p:cNvPr id="34" name="TextBox 33">
            <a:extLst>
              <a:ext uri="{FF2B5EF4-FFF2-40B4-BE49-F238E27FC236}">
                <a16:creationId xmlns:a16="http://schemas.microsoft.com/office/drawing/2014/main" id="{9B1474F3-C5CB-44C9-7315-28185796E819}"/>
              </a:ext>
            </a:extLst>
          </p:cNvPr>
          <p:cNvSpPr txBox="1"/>
          <p:nvPr/>
        </p:nvSpPr>
        <p:spPr>
          <a:xfrm>
            <a:off x="10575535" y="2058968"/>
            <a:ext cx="1404587" cy="2283690"/>
          </a:xfrm>
          <a:prstGeom prst="rect">
            <a:avLst/>
          </a:prstGeom>
          <a:noFill/>
          <a:ln w="19050">
            <a:noFill/>
            <a:prstDash val="solid"/>
          </a:ln>
        </p:spPr>
        <p:txBody>
          <a:bodyPr wrap="square" rtlCol="0">
            <a:noAutofit/>
          </a:bodyPr>
          <a:lstStyle/>
          <a:p>
            <a:r>
              <a:rPr lang="en-US" sz="1050" dirty="0"/>
              <a:t>10% tried to ignore symptoms and 9% delayed going to the doctor for as long as they could before getting a diagnosis (higher among </a:t>
            </a:r>
            <a:r>
              <a:rPr lang="en-US" sz="1050" b="1" dirty="0">
                <a:solidFill>
                  <a:srgbClr val="EE7E5E"/>
                </a:solidFill>
              </a:rPr>
              <a:t>Negative</a:t>
            </a:r>
            <a:r>
              <a:rPr lang="en-US" sz="1050" dirty="0"/>
              <a:t> and </a:t>
            </a:r>
            <a:r>
              <a:rPr lang="en-US" sz="1050" b="1" dirty="0">
                <a:solidFill>
                  <a:srgbClr val="29B9EB"/>
                </a:solidFill>
              </a:rPr>
              <a:t>Mixed Experience</a:t>
            </a:r>
            <a:r>
              <a:rPr lang="en-US" sz="1050" dirty="0"/>
              <a:t> groups)</a:t>
            </a:r>
          </a:p>
        </p:txBody>
      </p:sp>
      <p:cxnSp>
        <p:nvCxnSpPr>
          <p:cNvPr id="46" name="Straight Connector 45">
            <a:extLst>
              <a:ext uri="{FF2B5EF4-FFF2-40B4-BE49-F238E27FC236}">
                <a16:creationId xmlns:a16="http://schemas.microsoft.com/office/drawing/2014/main" id="{124D7950-2B72-1CE9-FC34-F04FCB81EDD0}"/>
              </a:ext>
            </a:extLst>
          </p:cNvPr>
          <p:cNvCxnSpPr/>
          <p:nvPr/>
        </p:nvCxnSpPr>
        <p:spPr>
          <a:xfrm>
            <a:off x="10505962" y="1840308"/>
            <a:ext cx="0" cy="1688083"/>
          </a:xfrm>
          <a:prstGeom prst="line">
            <a:avLst/>
          </a:prstGeom>
          <a:ln>
            <a:solidFill>
              <a:srgbClr val="EE7E5E"/>
            </a:solidFill>
          </a:ln>
        </p:spPr>
        <p:style>
          <a:lnRef idx="1">
            <a:schemeClr val="accent1"/>
          </a:lnRef>
          <a:fillRef idx="0">
            <a:schemeClr val="accent1"/>
          </a:fillRef>
          <a:effectRef idx="0">
            <a:schemeClr val="accent1"/>
          </a:effectRef>
          <a:fontRef idx="minor">
            <a:schemeClr val="tx1"/>
          </a:fontRef>
        </p:style>
      </p:cxnSp>
      <p:pic>
        <p:nvPicPr>
          <p:cNvPr id="48" name="Graphic 47" descr="Clock with solid fill">
            <a:extLst>
              <a:ext uri="{FF2B5EF4-FFF2-40B4-BE49-F238E27FC236}">
                <a16:creationId xmlns:a16="http://schemas.microsoft.com/office/drawing/2014/main" id="{8546D5C9-1DC6-C014-C58C-59435A91BD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34297" y="1767335"/>
            <a:ext cx="309428" cy="309428"/>
          </a:xfrm>
          <a:prstGeom prst="rect">
            <a:avLst/>
          </a:prstGeom>
        </p:spPr>
      </p:pic>
    </p:spTree>
    <p:extLst>
      <p:ext uri="{BB962C8B-B14F-4D97-AF65-F5344CB8AC3E}">
        <p14:creationId xmlns:p14="http://schemas.microsoft.com/office/powerpoint/2010/main" val="1045757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01292C5-9AF2-1BC7-ACDB-ADA963A0CDC0}"/>
              </a:ext>
            </a:extLst>
          </p:cNvPr>
          <p:cNvSpPr txBox="1"/>
          <p:nvPr/>
        </p:nvSpPr>
        <p:spPr>
          <a:xfrm>
            <a:off x="6810122" y="5327651"/>
            <a:ext cx="4754160" cy="423862"/>
          </a:xfrm>
          <a:prstGeom prst="rect">
            <a:avLst/>
          </a:prstGeom>
          <a:solidFill>
            <a:srgbClr val="FFD334"/>
          </a:solidFill>
        </p:spPr>
        <p:txBody>
          <a:bodyPr wrap="square" rIns="0" rtlCol="0" anchor="ctr">
            <a:noAutofit/>
          </a:bodyPr>
          <a:lstStyle/>
          <a:p>
            <a:r>
              <a:rPr lang="en-US" sz="1200" dirty="0"/>
              <a:t>                        Top source of information for NCCS Connected: </a:t>
            </a:r>
            <a:r>
              <a:rPr lang="en-US" sz="1200" b="1" dirty="0"/>
              <a:t>43%</a:t>
            </a:r>
          </a:p>
        </p:txBody>
      </p:sp>
      <p:graphicFrame>
        <p:nvGraphicFramePr>
          <p:cNvPr id="13" name="Chart 12">
            <a:extLst>
              <a:ext uri="{FF2B5EF4-FFF2-40B4-BE49-F238E27FC236}">
                <a16:creationId xmlns:a16="http://schemas.microsoft.com/office/drawing/2014/main" id="{8F633CE6-8237-2C72-A5BF-FA656314252E}"/>
              </a:ext>
            </a:extLst>
          </p:cNvPr>
          <p:cNvGraphicFramePr/>
          <p:nvPr>
            <p:extLst>
              <p:ext uri="{D42A27DB-BD31-4B8C-83A1-F6EECF244321}">
                <p14:modId xmlns:p14="http://schemas.microsoft.com/office/powerpoint/2010/main" val="3038937185"/>
              </p:ext>
            </p:extLst>
          </p:nvPr>
        </p:nvGraphicFramePr>
        <p:xfrm>
          <a:off x="2845555" y="1472552"/>
          <a:ext cx="9615003" cy="4820461"/>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A704E8C9-1261-A8D1-E68E-90BA324E2B38}"/>
              </a:ext>
            </a:extLst>
          </p:cNvPr>
          <p:cNvSpPr>
            <a:spLocks noGrp="1"/>
          </p:cNvSpPr>
          <p:nvPr>
            <p:ph type="title"/>
          </p:nvPr>
        </p:nvSpPr>
        <p:spPr/>
        <p:txBody>
          <a:bodyPr/>
          <a:lstStyle/>
          <a:p>
            <a:r>
              <a:rPr lang="en-US" dirty="0"/>
              <a:t>Information Sources</a:t>
            </a:r>
          </a:p>
        </p:txBody>
      </p:sp>
      <p:sp>
        <p:nvSpPr>
          <p:cNvPr id="3" name="Text Placeholder 2">
            <a:extLst>
              <a:ext uri="{FF2B5EF4-FFF2-40B4-BE49-F238E27FC236}">
                <a16:creationId xmlns:a16="http://schemas.microsoft.com/office/drawing/2014/main" id="{0B21054F-3251-3E48-A438-95E7EE61C1E2}"/>
              </a:ext>
            </a:extLst>
          </p:cNvPr>
          <p:cNvSpPr>
            <a:spLocks noGrp="1"/>
          </p:cNvSpPr>
          <p:nvPr>
            <p:ph type="body" sz="quarter" idx="10"/>
          </p:nvPr>
        </p:nvSpPr>
        <p:spPr>
          <a:xfrm>
            <a:off x="409267" y="803298"/>
            <a:ext cx="9470229" cy="679453"/>
          </a:xfrm>
        </p:spPr>
        <p:txBody>
          <a:bodyPr>
            <a:normAutofit/>
          </a:bodyPr>
          <a:lstStyle/>
          <a:p>
            <a:r>
              <a:rPr lang="en-US" dirty="0"/>
              <a:t>Patients top 3 cancer information sources are materials provided by their HCPs, healthcare websites, and Google. The NCCS Connected group relies on patient advocacy organizations.</a:t>
            </a:r>
          </a:p>
        </p:txBody>
      </p:sp>
      <p:sp>
        <p:nvSpPr>
          <p:cNvPr id="4" name="TextBox 3">
            <a:extLst>
              <a:ext uri="{FF2B5EF4-FFF2-40B4-BE49-F238E27FC236}">
                <a16:creationId xmlns:a16="http://schemas.microsoft.com/office/drawing/2014/main" id="{C03CE523-8713-A931-3272-074BA934452F}"/>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9" name="Table 5">
            <a:extLst>
              <a:ext uri="{FF2B5EF4-FFF2-40B4-BE49-F238E27FC236}">
                <a16:creationId xmlns:a16="http://schemas.microsoft.com/office/drawing/2014/main" id="{312C286E-3355-204A-7A0F-11F6DE093BF4}"/>
              </a:ext>
            </a:extLst>
          </p:cNvPr>
          <p:cNvGraphicFramePr>
            <a:graphicFrameLocks noGrp="1"/>
          </p:cNvGraphicFramePr>
          <p:nvPr>
            <p:extLst>
              <p:ext uri="{D42A27DB-BD31-4B8C-83A1-F6EECF244321}">
                <p14:modId xmlns:p14="http://schemas.microsoft.com/office/powerpoint/2010/main" val="689796233"/>
              </p:ext>
            </p:extLst>
          </p:nvPr>
        </p:nvGraphicFramePr>
        <p:xfrm>
          <a:off x="2411149" y="1593000"/>
          <a:ext cx="7936992" cy="4596355"/>
        </p:xfrm>
        <a:graphic>
          <a:graphicData uri="http://schemas.openxmlformats.org/drawingml/2006/table">
            <a:tbl>
              <a:tblPr firstRow="1" bandRow="1">
                <a:tableStyleId>{5940675A-B579-460E-94D1-54222C63F5DA}</a:tableStyleId>
              </a:tblPr>
              <a:tblGrid>
                <a:gridCol w="4280463">
                  <a:extLst>
                    <a:ext uri="{9D8B030D-6E8A-4147-A177-3AD203B41FA5}">
                      <a16:colId xmlns:a16="http://schemas.microsoft.com/office/drawing/2014/main" val="1810244086"/>
                    </a:ext>
                  </a:extLst>
                </a:gridCol>
                <a:gridCol w="3656529">
                  <a:extLst>
                    <a:ext uri="{9D8B030D-6E8A-4147-A177-3AD203B41FA5}">
                      <a16:colId xmlns:a16="http://schemas.microsoft.com/office/drawing/2014/main" val="57976033"/>
                    </a:ext>
                  </a:extLst>
                </a:gridCol>
              </a:tblGrid>
              <a:tr h="428811">
                <a:tc>
                  <a:txBody>
                    <a:bodyPr/>
                    <a:lstStyle/>
                    <a:p>
                      <a:pPr algn="r" fontAlgn="ctr"/>
                      <a:r>
                        <a:rPr lang="en-US" sz="1200" b="0" u="none" strike="noStrike" dirty="0">
                          <a:solidFill>
                            <a:srgbClr val="000000"/>
                          </a:solidFill>
                          <a:effectLst/>
                        </a:rPr>
                        <a:t>Patient education materials given to you by </a:t>
                      </a:r>
                      <a:br>
                        <a:rPr lang="en-US" sz="1200" b="0" u="none" strike="noStrike" dirty="0">
                          <a:solidFill>
                            <a:srgbClr val="000000"/>
                          </a:solidFill>
                          <a:effectLst/>
                        </a:rPr>
                      </a:br>
                      <a:r>
                        <a:rPr lang="en-US" sz="1200" b="0" u="none" strike="noStrike" dirty="0">
                          <a:solidFill>
                            <a:srgbClr val="000000"/>
                          </a:solidFill>
                          <a:effectLst/>
                        </a:rPr>
                        <a:t>doctor, hospital, or treatment center</a:t>
                      </a:r>
                      <a:endParaRPr lang="en-US" sz="1200" b="0" i="0" u="none" strike="noStrike" dirty="0">
                        <a:solidFill>
                          <a:srgbClr val="000000"/>
                        </a:solidFill>
                        <a:effectLst/>
                        <a:latin typeface="+mn-lt"/>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02158281"/>
                  </a:ext>
                </a:extLst>
              </a:tr>
              <a:tr h="411049">
                <a:tc>
                  <a:txBody>
                    <a:bodyPr/>
                    <a:lstStyle/>
                    <a:p>
                      <a:pPr algn="r" fontAlgn="ctr"/>
                      <a:r>
                        <a:rPr lang="en-US" sz="1200" b="0" u="none" strike="noStrike" dirty="0">
                          <a:solidFill>
                            <a:srgbClr val="000000"/>
                          </a:solidFill>
                          <a:effectLst/>
                        </a:rPr>
                        <a:t>Healthcare websites like WebMD</a:t>
                      </a:r>
                      <a:endParaRPr lang="en-US" sz="1200" b="0" i="0" u="none" strike="noStrike" dirty="0">
                        <a:solidFill>
                          <a:srgbClr val="000000"/>
                        </a:solidFill>
                        <a:effectLst/>
                        <a:latin typeface="+mn-lt"/>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6985380"/>
                  </a:ext>
                </a:extLst>
              </a:tr>
              <a:tr h="411049">
                <a:tc>
                  <a:txBody>
                    <a:bodyPr/>
                    <a:lstStyle/>
                    <a:p>
                      <a:pPr algn="r" fontAlgn="ctr"/>
                      <a:r>
                        <a:rPr lang="en-US" sz="1200" b="0" u="none" strike="noStrike" dirty="0">
                          <a:solidFill>
                            <a:srgbClr val="000000"/>
                          </a:solidFill>
                          <a:effectLst/>
                        </a:rPr>
                        <a:t>Google or another search engine</a:t>
                      </a:r>
                      <a:endParaRPr lang="en-US" sz="1200" b="0" i="0" u="none" strike="noStrike" dirty="0">
                        <a:solidFill>
                          <a:srgbClr val="000000"/>
                        </a:solidFill>
                        <a:effectLst/>
                        <a:latin typeface="+mn-lt"/>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9812842"/>
                  </a:ext>
                </a:extLst>
              </a:tr>
              <a:tr h="411049">
                <a:tc>
                  <a:txBody>
                    <a:bodyPr/>
                    <a:lstStyle/>
                    <a:p>
                      <a:pPr algn="r" fontAlgn="ctr"/>
                      <a:r>
                        <a:rPr lang="en-US" sz="1200" b="0" u="none" strike="noStrike" dirty="0">
                          <a:solidFill>
                            <a:srgbClr val="000000"/>
                          </a:solidFill>
                          <a:effectLst/>
                        </a:rPr>
                        <a:t>News stories on TV, radio, newspaper</a:t>
                      </a:r>
                      <a:endParaRPr lang="en-US" sz="1200" b="0" i="0" u="none" strike="noStrike" dirty="0">
                        <a:solidFill>
                          <a:srgbClr val="000000"/>
                        </a:solidFill>
                        <a:effectLst/>
                        <a:latin typeface="+mn-lt"/>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30565370"/>
                  </a:ext>
                </a:extLst>
              </a:tr>
              <a:tr h="411049">
                <a:tc>
                  <a:txBody>
                    <a:bodyPr/>
                    <a:lstStyle/>
                    <a:p>
                      <a:pPr algn="r" fontAlgn="ctr"/>
                      <a:r>
                        <a:rPr lang="en-US" sz="1200" b="0" u="none" strike="noStrike" dirty="0">
                          <a:solidFill>
                            <a:srgbClr val="000000"/>
                          </a:solidFill>
                          <a:effectLst/>
                        </a:rPr>
                        <a:t>Support groups/other patients</a:t>
                      </a:r>
                      <a:endParaRPr lang="en-US" sz="1200" b="0" i="0" u="none" strike="noStrike" dirty="0">
                        <a:solidFill>
                          <a:srgbClr val="000000"/>
                        </a:solidFill>
                        <a:effectLst/>
                        <a:latin typeface="+mn-lt"/>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78861893"/>
                  </a:ext>
                </a:extLst>
              </a:tr>
              <a:tr h="411049">
                <a:tc>
                  <a:txBody>
                    <a:bodyPr/>
                    <a:lstStyle/>
                    <a:p>
                      <a:pPr algn="r" fontAlgn="ctr"/>
                      <a:r>
                        <a:rPr lang="en-US" sz="1200" b="0" u="none" strike="noStrike" dirty="0">
                          <a:solidFill>
                            <a:srgbClr val="000000"/>
                          </a:solidFill>
                          <a:effectLst/>
                        </a:rPr>
                        <a:t>Medical newsletters</a:t>
                      </a:r>
                      <a:endParaRPr lang="en-US" sz="1200" b="0" i="0" u="none" strike="noStrike" dirty="0">
                        <a:solidFill>
                          <a:srgbClr val="000000"/>
                        </a:solidFill>
                        <a:effectLst/>
                        <a:latin typeface="+mn-lt"/>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1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97779434"/>
                  </a:ext>
                </a:extLst>
              </a:tr>
              <a:tr h="468103">
                <a:tc>
                  <a:txBody>
                    <a:bodyPr/>
                    <a:lstStyle/>
                    <a:p>
                      <a:pPr algn="r" fontAlgn="ctr"/>
                      <a:r>
                        <a:rPr lang="en-US" sz="1200" b="0" u="none" strike="noStrike" dirty="0">
                          <a:solidFill>
                            <a:srgbClr val="000000"/>
                          </a:solidFill>
                          <a:effectLst/>
                        </a:rPr>
                        <a:t>Online medical videos on </a:t>
                      </a:r>
                      <a:br>
                        <a:rPr lang="en-US" sz="1200" b="0" u="none" strike="noStrike" dirty="0">
                          <a:solidFill>
                            <a:srgbClr val="000000"/>
                          </a:solidFill>
                          <a:effectLst/>
                        </a:rPr>
                      </a:br>
                      <a:r>
                        <a:rPr lang="en-US" sz="1200" b="0" u="none" strike="noStrike" dirty="0">
                          <a:solidFill>
                            <a:srgbClr val="000000"/>
                          </a:solidFill>
                          <a:effectLst/>
                        </a:rPr>
                        <a:t>YouTube, Vimeo, etc.</a:t>
                      </a:r>
                      <a:endParaRPr lang="en-US" sz="1200" b="0" i="0" u="none" strike="noStrike" dirty="0">
                        <a:solidFill>
                          <a:srgbClr val="000000"/>
                        </a:solidFill>
                        <a:effectLst/>
                        <a:latin typeface="+mn-lt"/>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2427588"/>
                  </a:ext>
                </a:extLst>
              </a:tr>
              <a:tr h="411049">
                <a:tc>
                  <a:txBody>
                    <a:bodyPr/>
                    <a:lstStyle/>
                    <a:p>
                      <a:pPr algn="r" fontAlgn="ctr"/>
                      <a:r>
                        <a:rPr lang="en-US" sz="1200" b="0" u="none" strike="noStrike" dirty="0">
                          <a:solidFill>
                            <a:srgbClr val="000000"/>
                          </a:solidFill>
                          <a:effectLst/>
                        </a:rPr>
                        <a:t>Social media (Facebook, </a:t>
                      </a:r>
                      <a:br>
                        <a:rPr lang="en-US" sz="1200" b="0" u="none" strike="noStrike" dirty="0">
                          <a:solidFill>
                            <a:srgbClr val="000000"/>
                          </a:solidFill>
                          <a:effectLst/>
                        </a:rPr>
                      </a:br>
                      <a:r>
                        <a:rPr lang="en-US" sz="1200" b="0" u="none" strike="noStrike" dirty="0">
                          <a:solidFill>
                            <a:srgbClr val="000000"/>
                          </a:solidFill>
                          <a:effectLst/>
                        </a:rPr>
                        <a:t>Instagram, Twitter, etc.)</a:t>
                      </a:r>
                      <a:endParaRPr lang="en-US" sz="1200" b="0" i="0" u="none" strike="noStrike" dirty="0">
                        <a:solidFill>
                          <a:srgbClr val="000000"/>
                        </a:solidFill>
                        <a:effectLst/>
                        <a:latin typeface="+mn-lt"/>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75137408"/>
                  </a:ext>
                </a:extLst>
              </a:tr>
              <a:tr h="411049">
                <a:tc>
                  <a:txBody>
                    <a:bodyPr/>
                    <a:lstStyle/>
                    <a:p>
                      <a:pPr algn="r" fontAlgn="ctr"/>
                      <a:r>
                        <a:rPr lang="en-US" sz="1200" b="0" u="none" strike="noStrike" dirty="0">
                          <a:solidFill>
                            <a:srgbClr val="000000"/>
                          </a:solidFill>
                          <a:effectLst/>
                        </a:rPr>
                        <a:t>Medical/scientific journals</a:t>
                      </a:r>
                      <a:endParaRPr lang="en-US" sz="1200" b="0" i="0" u="none" strike="noStrike" dirty="0">
                        <a:solidFill>
                          <a:srgbClr val="000000"/>
                        </a:solidFill>
                        <a:effectLst/>
                        <a:latin typeface="+mn-lt"/>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62772767"/>
                  </a:ext>
                </a:extLst>
              </a:tr>
              <a:tr h="411049">
                <a:tc>
                  <a:txBody>
                    <a:bodyPr/>
                    <a:lstStyle/>
                    <a:p>
                      <a:pPr algn="r" fontAlgn="ctr"/>
                      <a:r>
                        <a:rPr lang="en-US" sz="1200" b="0" u="none" strike="noStrike" dirty="0">
                          <a:solidFill>
                            <a:srgbClr val="000000"/>
                          </a:solidFill>
                          <a:effectLst/>
                        </a:rPr>
                        <a:t>Patient advocacy organizations</a:t>
                      </a:r>
                      <a:endParaRPr lang="en-US" sz="1200" b="0" i="0" u="none" strike="noStrike" dirty="0">
                        <a:solidFill>
                          <a:srgbClr val="000000"/>
                        </a:solidFill>
                        <a:effectLst/>
                        <a:latin typeface="+mn-lt"/>
                      </a:endParaRPr>
                    </a:p>
                  </a:txBody>
                  <a:tcPr marL="6350" marR="6350" marT="635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66874033"/>
                  </a:ext>
                </a:extLst>
              </a:tr>
              <a:tr h="411049">
                <a:tc>
                  <a:txBody>
                    <a:bodyPr/>
                    <a:lstStyle/>
                    <a:p>
                      <a:pPr lvl="5" algn="r"/>
                      <a:r>
                        <a:rPr lang="en-US" sz="1200" dirty="0"/>
                        <a:t>None of the above</a:t>
                      </a:r>
                    </a:p>
                  </a:txBody>
                  <a:tcPr marR="914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1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6449804"/>
                  </a:ext>
                </a:extLst>
              </a:tr>
            </a:tbl>
          </a:graphicData>
        </a:graphic>
      </p:graphicFrame>
      <p:cxnSp>
        <p:nvCxnSpPr>
          <p:cNvPr id="5" name="Straight Connector 4">
            <a:extLst>
              <a:ext uri="{FF2B5EF4-FFF2-40B4-BE49-F238E27FC236}">
                <a16:creationId xmlns:a16="http://schemas.microsoft.com/office/drawing/2014/main" id="{573E1A3A-F96A-ED29-8C96-B712CD4CDA5C}"/>
              </a:ext>
            </a:extLst>
          </p:cNvPr>
          <p:cNvCxnSpPr>
            <a:cxnSpLocks/>
          </p:cNvCxnSpPr>
          <p:nvPr/>
        </p:nvCxnSpPr>
        <p:spPr>
          <a:xfrm flipV="1">
            <a:off x="6810122" y="1593000"/>
            <a:ext cx="0" cy="459635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CEFE826-A78C-CC9B-D82B-72A6D90DA012}"/>
              </a:ext>
            </a:extLst>
          </p:cNvPr>
          <p:cNvGrpSpPr/>
          <p:nvPr/>
        </p:nvGrpSpPr>
        <p:grpSpPr>
          <a:xfrm>
            <a:off x="492372" y="1603199"/>
            <a:ext cx="3142508" cy="4486104"/>
            <a:chOff x="492372" y="1603199"/>
            <a:chExt cx="3142508" cy="4486104"/>
          </a:xfrm>
        </p:grpSpPr>
        <p:sp>
          <p:nvSpPr>
            <p:cNvPr id="24" name="Rounded Rectangle 23">
              <a:extLst>
                <a:ext uri="{FF2B5EF4-FFF2-40B4-BE49-F238E27FC236}">
                  <a16:creationId xmlns:a16="http://schemas.microsoft.com/office/drawing/2014/main" id="{9A332BC3-AA9B-71D5-F708-2535D53DF0B2}"/>
                </a:ext>
              </a:extLst>
            </p:cNvPr>
            <p:cNvSpPr/>
            <p:nvPr/>
          </p:nvSpPr>
          <p:spPr>
            <a:xfrm>
              <a:off x="492372" y="1603199"/>
              <a:ext cx="3142506" cy="4486104"/>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7E7BE943-AEE6-381B-80EF-CF63F54B3704}"/>
                </a:ext>
              </a:extLst>
            </p:cNvPr>
            <p:cNvSpPr txBox="1"/>
            <p:nvPr/>
          </p:nvSpPr>
          <p:spPr>
            <a:xfrm>
              <a:off x="853687" y="1799460"/>
              <a:ext cx="2419876" cy="646331"/>
            </a:xfrm>
            <a:prstGeom prst="rect">
              <a:avLst/>
            </a:prstGeom>
            <a:noFill/>
          </p:spPr>
          <p:txBody>
            <a:bodyPr wrap="square">
              <a:spAutoFit/>
            </a:bodyPr>
            <a:lstStyle/>
            <a:p>
              <a:pPr algn="ctr"/>
              <a:r>
                <a:rPr lang="en-US" b="1" dirty="0"/>
                <a:t>Top 3 cancer information sources</a:t>
              </a:r>
              <a:endParaRPr lang="en-US" dirty="0"/>
            </a:p>
          </p:txBody>
        </p:sp>
        <p:sp>
          <p:nvSpPr>
            <p:cNvPr id="29" name="TextBox 28">
              <a:extLst>
                <a:ext uri="{FF2B5EF4-FFF2-40B4-BE49-F238E27FC236}">
                  <a16:creationId xmlns:a16="http://schemas.microsoft.com/office/drawing/2014/main" id="{E52B2027-491C-55B2-0A03-64714BDB14BF}"/>
                </a:ext>
              </a:extLst>
            </p:cNvPr>
            <p:cNvSpPr txBox="1"/>
            <p:nvPr/>
          </p:nvSpPr>
          <p:spPr>
            <a:xfrm>
              <a:off x="1584617" y="2774056"/>
              <a:ext cx="2050263" cy="954107"/>
            </a:xfrm>
            <a:prstGeom prst="rect">
              <a:avLst/>
            </a:prstGeom>
            <a:noFill/>
          </p:spPr>
          <p:txBody>
            <a:bodyPr wrap="square">
              <a:spAutoFit/>
            </a:bodyPr>
            <a:lstStyle/>
            <a:p>
              <a:pPr fontAlgn="ctr"/>
              <a:r>
                <a:rPr lang="en-US" sz="1400" b="0" u="none" strike="noStrike" dirty="0">
                  <a:solidFill>
                    <a:srgbClr val="000000"/>
                  </a:solidFill>
                  <a:effectLst/>
                </a:rPr>
                <a:t>Patient education materials given to you by doctor, hospital, or treatment center</a:t>
              </a:r>
              <a:endParaRPr lang="en-US" sz="1400" b="0" i="0" u="none" strike="noStrike" dirty="0">
                <a:solidFill>
                  <a:srgbClr val="000000"/>
                </a:solidFill>
                <a:effectLst/>
                <a:latin typeface="+mn-lt"/>
              </a:endParaRPr>
            </a:p>
          </p:txBody>
        </p:sp>
        <p:sp>
          <p:nvSpPr>
            <p:cNvPr id="31" name="TextBox 30">
              <a:extLst>
                <a:ext uri="{FF2B5EF4-FFF2-40B4-BE49-F238E27FC236}">
                  <a16:creationId xmlns:a16="http://schemas.microsoft.com/office/drawing/2014/main" id="{4F1F8155-C790-D946-C1F9-E1F114CBBF14}"/>
                </a:ext>
              </a:extLst>
            </p:cNvPr>
            <p:cNvSpPr txBox="1"/>
            <p:nvPr/>
          </p:nvSpPr>
          <p:spPr>
            <a:xfrm>
              <a:off x="1584617" y="4032122"/>
              <a:ext cx="1784478" cy="523220"/>
            </a:xfrm>
            <a:prstGeom prst="rect">
              <a:avLst/>
            </a:prstGeom>
            <a:noFill/>
          </p:spPr>
          <p:txBody>
            <a:bodyPr wrap="square">
              <a:spAutoFit/>
            </a:bodyPr>
            <a:lstStyle/>
            <a:p>
              <a:pPr fontAlgn="ctr"/>
              <a:r>
                <a:rPr lang="en-US" sz="1400" dirty="0">
                  <a:solidFill>
                    <a:srgbClr val="000000"/>
                  </a:solidFill>
                </a:rPr>
                <a:t>Healthcare websites like WebMD</a:t>
              </a:r>
            </a:p>
          </p:txBody>
        </p:sp>
        <p:sp>
          <p:nvSpPr>
            <p:cNvPr id="33" name="TextBox 32">
              <a:extLst>
                <a:ext uri="{FF2B5EF4-FFF2-40B4-BE49-F238E27FC236}">
                  <a16:creationId xmlns:a16="http://schemas.microsoft.com/office/drawing/2014/main" id="{992C13B0-8A8F-3351-5B39-5133514E591F}"/>
                </a:ext>
              </a:extLst>
            </p:cNvPr>
            <p:cNvSpPr txBox="1"/>
            <p:nvPr/>
          </p:nvSpPr>
          <p:spPr>
            <a:xfrm>
              <a:off x="1584617" y="5123838"/>
              <a:ext cx="1620894" cy="523220"/>
            </a:xfrm>
            <a:prstGeom prst="rect">
              <a:avLst/>
            </a:prstGeom>
            <a:noFill/>
          </p:spPr>
          <p:txBody>
            <a:bodyPr wrap="square">
              <a:spAutoFit/>
            </a:bodyPr>
            <a:lstStyle/>
            <a:p>
              <a:pPr fontAlgn="ctr"/>
              <a:r>
                <a:rPr lang="en-US" sz="1400" dirty="0">
                  <a:solidFill>
                    <a:srgbClr val="000000"/>
                  </a:solidFill>
                </a:rPr>
                <a:t>Google or another search engine</a:t>
              </a:r>
            </a:p>
          </p:txBody>
        </p:sp>
        <p:pic>
          <p:nvPicPr>
            <p:cNvPr id="11" name="Picture 10">
              <a:extLst>
                <a:ext uri="{FF2B5EF4-FFF2-40B4-BE49-F238E27FC236}">
                  <a16:creationId xmlns:a16="http://schemas.microsoft.com/office/drawing/2014/main" id="{F9DFDE1F-62C1-4814-978A-602BECC9BAC8}"/>
                </a:ext>
              </a:extLst>
            </p:cNvPr>
            <p:cNvPicPr>
              <a:picLocks noChangeAspect="1"/>
            </p:cNvPicPr>
            <p:nvPr/>
          </p:nvPicPr>
          <p:blipFill>
            <a:blip r:embed="rId4"/>
            <a:srcRect/>
            <a:stretch/>
          </p:blipFill>
          <p:spPr>
            <a:xfrm>
              <a:off x="707062" y="2842132"/>
              <a:ext cx="762838" cy="646331"/>
            </a:xfrm>
            <a:prstGeom prst="rect">
              <a:avLst/>
            </a:prstGeom>
          </p:spPr>
        </p:pic>
        <p:pic>
          <p:nvPicPr>
            <p:cNvPr id="12" name="Picture 11">
              <a:extLst>
                <a:ext uri="{FF2B5EF4-FFF2-40B4-BE49-F238E27FC236}">
                  <a16:creationId xmlns:a16="http://schemas.microsoft.com/office/drawing/2014/main" id="{D47F10CB-2592-AB8C-3253-8AF05B6EE53F}"/>
                </a:ext>
              </a:extLst>
            </p:cNvPr>
            <p:cNvPicPr>
              <a:picLocks noChangeAspect="1"/>
            </p:cNvPicPr>
            <p:nvPr/>
          </p:nvPicPr>
          <p:blipFill>
            <a:blip r:embed="rId5"/>
            <a:srcRect/>
            <a:stretch/>
          </p:blipFill>
          <p:spPr>
            <a:xfrm>
              <a:off x="707062" y="4006789"/>
              <a:ext cx="762838" cy="646331"/>
            </a:xfrm>
            <a:prstGeom prst="rect">
              <a:avLst/>
            </a:prstGeom>
          </p:spPr>
        </p:pic>
        <p:pic>
          <p:nvPicPr>
            <p:cNvPr id="14" name="Picture 13">
              <a:extLst>
                <a:ext uri="{FF2B5EF4-FFF2-40B4-BE49-F238E27FC236}">
                  <a16:creationId xmlns:a16="http://schemas.microsoft.com/office/drawing/2014/main" id="{3AE9EB32-AA88-29AB-03BF-26D29C2CABC2}"/>
                </a:ext>
              </a:extLst>
            </p:cNvPr>
            <p:cNvPicPr>
              <a:picLocks noChangeAspect="1"/>
            </p:cNvPicPr>
            <p:nvPr/>
          </p:nvPicPr>
          <p:blipFill>
            <a:blip r:embed="rId6"/>
            <a:srcRect/>
            <a:stretch/>
          </p:blipFill>
          <p:spPr>
            <a:xfrm>
              <a:off x="768088" y="5123319"/>
              <a:ext cx="640784" cy="646331"/>
            </a:xfrm>
            <a:prstGeom prst="rect">
              <a:avLst/>
            </a:prstGeom>
          </p:spPr>
        </p:pic>
      </p:grpSp>
    </p:spTree>
    <p:extLst>
      <p:ext uri="{BB962C8B-B14F-4D97-AF65-F5344CB8AC3E}">
        <p14:creationId xmlns:p14="http://schemas.microsoft.com/office/powerpoint/2010/main" val="4276773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6151C440-E90D-169C-7489-1ED288B6EDAA}"/>
              </a:ext>
            </a:extLst>
          </p:cNvPr>
          <p:cNvSpPr/>
          <p:nvPr/>
        </p:nvSpPr>
        <p:spPr>
          <a:xfrm>
            <a:off x="547255" y="1834462"/>
            <a:ext cx="3949773" cy="3979995"/>
          </a:xfrm>
          <a:prstGeom prst="roundRect">
            <a:avLst>
              <a:gd name="adj" fmla="val 3187"/>
            </a:avLst>
          </a:prstGeom>
          <a:solidFill>
            <a:srgbClr val="17478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43E9F9E-32A3-FF41-AF89-25874E011858}"/>
              </a:ext>
            </a:extLst>
          </p:cNvPr>
          <p:cNvSpPr/>
          <p:nvPr/>
        </p:nvSpPr>
        <p:spPr>
          <a:xfrm>
            <a:off x="5201327" y="1751806"/>
            <a:ext cx="6390636" cy="3816429"/>
          </a:xfrm>
          <a:prstGeom prst="rect">
            <a:avLst/>
          </a:prstGeom>
        </p:spPr>
        <p:txBody>
          <a:bodyPr wrap="square">
            <a:spAutoFit/>
          </a:bodyPr>
          <a:lstStyle/>
          <a:p>
            <a:pPr>
              <a:spcBef>
                <a:spcPts val="1200"/>
              </a:spcBef>
              <a:buSzPct val="50000"/>
            </a:pPr>
            <a:r>
              <a:rPr lang="en-US" sz="1600" b="1" spc="300" dirty="0">
                <a:solidFill>
                  <a:srgbClr val="29B9EB"/>
                </a:solidFill>
                <a:latin typeface="Arial" panose="020B0604020202020204" pitchFamily="34" charset="0"/>
                <a:cs typeface="Arial" panose="020B0604020202020204" pitchFamily="34" charset="0"/>
              </a:rPr>
              <a:t>NEW THIS YEAR:</a:t>
            </a:r>
          </a:p>
          <a:p>
            <a:pPr marL="171450" indent="-171450">
              <a:spcBef>
                <a:spcPts val="1200"/>
              </a:spcBef>
              <a:buSzPct val="80000"/>
              <a:buFont typeface="Arial" panose="020B0604020202020204" pitchFamily="34" charset="0"/>
              <a:buChar char="•"/>
            </a:pPr>
            <a:r>
              <a:rPr lang="en-US" sz="1600" dirty="0">
                <a:latin typeface="Arial" panose="020B0604020202020204" pitchFamily="34" charset="0"/>
                <a:cs typeface="Arial" panose="020B0604020202020204" pitchFamily="34" charset="0"/>
              </a:rPr>
              <a:t>Measure satisfaction across different points in the cancer journey</a:t>
            </a:r>
          </a:p>
          <a:p>
            <a:pPr marL="171450" indent="-171450">
              <a:spcBef>
                <a:spcPts val="1200"/>
              </a:spcBef>
              <a:buSzPct val="80000"/>
              <a:buFont typeface="Arial" panose="020B0604020202020204" pitchFamily="34" charset="0"/>
              <a:buChar char="•"/>
            </a:pPr>
            <a:r>
              <a:rPr lang="en-US" sz="1600" dirty="0">
                <a:latin typeface="Arial" panose="020B0604020202020204" pitchFamily="34" charset="0"/>
                <a:cs typeface="Arial" panose="020B0604020202020204" pitchFamily="34" charset="0"/>
              </a:rPr>
              <a:t>Better understand under-served audiences, who they are, their specific challenges, and how the system can better meet their needs</a:t>
            </a:r>
          </a:p>
          <a:p>
            <a:pPr marL="171450" indent="-171450">
              <a:spcBef>
                <a:spcPts val="1200"/>
              </a:spcBef>
              <a:buSzPct val="80000"/>
              <a:buFont typeface="Arial" panose="020B0604020202020204" pitchFamily="34" charset="0"/>
              <a:buChar char="•"/>
            </a:pPr>
            <a:r>
              <a:rPr lang="en-US" sz="1600" dirty="0">
                <a:latin typeface="Arial" panose="020B0604020202020204" pitchFamily="34" charset="0"/>
                <a:cs typeface="Arial" panose="020B0604020202020204" pitchFamily="34" charset="0"/>
              </a:rPr>
              <a:t>Learn more about what “coordination of care” means to patients and how they feel their health team performed, explore trust in the care team</a:t>
            </a:r>
          </a:p>
          <a:p>
            <a:pPr marL="171450" indent="-171450">
              <a:spcBef>
                <a:spcPts val="1200"/>
              </a:spcBef>
              <a:buSzPct val="80000"/>
              <a:buFont typeface="Arial" panose="020B0604020202020204" pitchFamily="34" charset="0"/>
              <a:buChar char="•"/>
            </a:pPr>
            <a:r>
              <a:rPr lang="en-US" sz="1600" dirty="0">
                <a:latin typeface="Arial" panose="020B0604020202020204" pitchFamily="34" charset="0"/>
                <a:cs typeface="Arial" panose="020B0604020202020204" pitchFamily="34" charset="0"/>
              </a:rPr>
              <a:t>Continue to explore the costs of the disease – time, money, physical and mental health</a:t>
            </a:r>
          </a:p>
          <a:p>
            <a:pPr marL="171450" indent="-171450">
              <a:spcBef>
                <a:spcPts val="1200"/>
              </a:spcBef>
              <a:buSzPct val="80000"/>
              <a:buFont typeface="Arial" panose="020B0604020202020204" pitchFamily="34" charset="0"/>
              <a:buChar char="•"/>
            </a:pPr>
            <a:r>
              <a:rPr lang="en-US" sz="1600" dirty="0">
                <a:latin typeface="Arial" panose="020B0604020202020204" pitchFamily="34" charset="0"/>
                <a:cs typeface="Arial" panose="020B0604020202020204" pitchFamily="34" charset="0"/>
              </a:rPr>
              <a:t>Learn more about experiences with biomarker testing and genetic treatments </a:t>
            </a:r>
          </a:p>
        </p:txBody>
      </p:sp>
      <p:sp>
        <p:nvSpPr>
          <p:cNvPr id="11" name="Title 1">
            <a:extLst>
              <a:ext uri="{FF2B5EF4-FFF2-40B4-BE49-F238E27FC236}">
                <a16:creationId xmlns:a16="http://schemas.microsoft.com/office/drawing/2014/main" id="{85DF28D6-4FAA-4DB2-33B0-44A279420D38}"/>
              </a:ext>
            </a:extLst>
          </p:cNvPr>
          <p:cNvSpPr>
            <a:spLocks noGrp="1"/>
          </p:cNvSpPr>
          <p:nvPr>
            <p:ph type="title"/>
          </p:nvPr>
        </p:nvSpPr>
        <p:spPr/>
        <p:txBody>
          <a:bodyPr/>
          <a:lstStyle/>
          <a:p>
            <a:r>
              <a:rPr lang="en-US" dirty="0"/>
              <a:t>Research Objectives and Questions</a:t>
            </a:r>
          </a:p>
        </p:txBody>
      </p:sp>
      <p:sp>
        <p:nvSpPr>
          <p:cNvPr id="8" name="Text Placeholder 7">
            <a:extLst>
              <a:ext uri="{FF2B5EF4-FFF2-40B4-BE49-F238E27FC236}">
                <a16:creationId xmlns:a16="http://schemas.microsoft.com/office/drawing/2014/main" id="{70E9C272-2B29-4418-499A-6B42670AADA0}"/>
              </a:ext>
            </a:extLst>
          </p:cNvPr>
          <p:cNvSpPr>
            <a:spLocks noGrp="1"/>
          </p:cNvSpPr>
          <p:nvPr>
            <p:ph type="body" sz="quarter" idx="10"/>
          </p:nvPr>
        </p:nvSpPr>
        <p:spPr/>
        <p:txBody>
          <a:bodyPr/>
          <a:lstStyle/>
          <a:p>
            <a:r>
              <a:rPr lang="en-US" dirty="0">
                <a:latin typeface="Arial" panose="020B0604020202020204" pitchFamily="34" charset="0"/>
                <a:cs typeface="Arial" panose="020B0604020202020204" pitchFamily="34" charset="0"/>
              </a:rPr>
              <a:t>Build on previous studies, exploring patient journey/experiences, attitudes, and needs.</a:t>
            </a:r>
          </a:p>
        </p:txBody>
      </p:sp>
      <p:pic>
        <p:nvPicPr>
          <p:cNvPr id="15" name="Picture 14">
            <a:extLst>
              <a:ext uri="{FF2B5EF4-FFF2-40B4-BE49-F238E27FC236}">
                <a16:creationId xmlns:a16="http://schemas.microsoft.com/office/drawing/2014/main" id="{6EE61A45-8EF5-7A5A-B783-060DFE97B896}"/>
              </a:ext>
            </a:extLst>
          </p:cNvPr>
          <p:cNvPicPr>
            <a:picLocks noChangeAspect="1"/>
          </p:cNvPicPr>
          <p:nvPr/>
        </p:nvPicPr>
        <p:blipFill>
          <a:blip r:embed="rId2"/>
          <a:srcRect l="323" r="323"/>
          <a:stretch/>
        </p:blipFill>
        <p:spPr>
          <a:xfrm>
            <a:off x="2554844" y="3554153"/>
            <a:ext cx="2451653" cy="2260304"/>
          </a:xfrm>
          <a:prstGeom prst="rect">
            <a:avLst/>
          </a:prstGeom>
        </p:spPr>
      </p:pic>
      <p:sp>
        <p:nvSpPr>
          <p:cNvPr id="4" name="TextBox 3">
            <a:extLst>
              <a:ext uri="{FF2B5EF4-FFF2-40B4-BE49-F238E27FC236}">
                <a16:creationId xmlns:a16="http://schemas.microsoft.com/office/drawing/2014/main" id="{F483EB35-9659-83C3-B3AC-114E96EBEF20}"/>
              </a:ext>
            </a:extLst>
          </p:cNvPr>
          <p:cNvSpPr txBox="1"/>
          <p:nvPr/>
        </p:nvSpPr>
        <p:spPr>
          <a:xfrm>
            <a:off x="761999" y="2063573"/>
            <a:ext cx="3949773" cy="3170099"/>
          </a:xfrm>
          <a:prstGeom prst="rect">
            <a:avLst/>
          </a:prstGeom>
          <a:noFill/>
        </p:spPr>
        <p:txBody>
          <a:bodyPr wrap="square">
            <a:spAutoFit/>
          </a:bodyPr>
          <a:lstStyle/>
          <a:p>
            <a:pPr marL="15875" lvl="0">
              <a:spcAft>
                <a:spcPts val="600"/>
              </a:spcAft>
            </a:pPr>
            <a:r>
              <a:rPr lang="en-US" sz="2000" b="1" dirty="0">
                <a:solidFill>
                  <a:srgbClr val="FFD334"/>
                </a:solidFill>
                <a:latin typeface="Arial" panose="020B0604020202020204" pitchFamily="34" charset="0"/>
                <a:cs typeface="Arial" panose="020B0604020202020204" pitchFamily="34" charset="0"/>
              </a:rPr>
              <a:t>Continue to delve into the cancer patient and survivor journey from a range of perspectives, to better understand how </a:t>
            </a:r>
            <a:br>
              <a:rPr lang="en-US" sz="2000" b="1" dirty="0">
                <a:solidFill>
                  <a:srgbClr val="FFD334"/>
                </a:solidFill>
                <a:latin typeface="Arial" panose="020B0604020202020204" pitchFamily="34" charset="0"/>
                <a:cs typeface="Arial" panose="020B0604020202020204" pitchFamily="34" charset="0"/>
              </a:rPr>
            </a:br>
            <a:r>
              <a:rPr lang="en-US" sz="2000" b="1" dirty="0">
                <a:solidFill>
                  <a:srgbClr val="FFD334"/>
                </a:solidFill>
                <a:latin typeface="Arial" panose="020B0604020202020204" pitchFamily="34" charset="0"/>
                <a:cs typeface="Arial" panose="020B0604020202020204" pitchFamily="34" charset="0"/>
              </a:rPr>
              <a:t>NCCS can support </a:t>
            </a:r>
            <a:br>
              <a:rPr lang="en-US" sz="2000" b="1" dirty="0">
                <a:solidFill>
                  <a:srgbClr val="FFD334"/>
                </a:solidFill>
                <a:latin typeface="Arial" panose="020B0604020202020204" pitchFamily="34" charset="0"/>
                <a:cs typeface="Arial" panose="020B0604020202020204" pitchFamily="34" charset="0"/>
              </a:rPr>
            </a:br>
            <a:r>
              <a:rPr lang="en-US" sz="2000" b="1" dirty="0">
                <a:solidFill>
                  <a:srgbClr val="FFD334"/>
                </a:solidFill>
                <a:latin typeface="Arial" panose="020B0604020202020204" pitchFamily="34" charset="0"/>
                <a:cs typeface="Arial" panose="020B0604020202020204" pitchFamily="34" charset="0"/>
              </a:rPr>
              <a:t>its mission to </a:t>
            </a:r>
            <a:br>
              <a:rPr lang="en-US" sz="2000" b="1" dirty="0">
                <a:solidFill>
                  <a:srgbClr val="FFD334"/>
                </a:solidFill>
                <a:latin typeface="Arial" panose="020B0604020202020204" pitchFamily="34" charset="0"/>
                <a:cs typeface="Arial" panose="020B0604020202020204" pitchFamily="34" charset="0"/>
              </a:rPr>
            </a:br>
            <a:r>
              <a:rPr lang="en-US" sz="2000" b="1" dirty="0">
                <a:solidFill>
                  <a:srgbClr val="FFD334"/>
                </a:solidFill>
                <a:latin typeface="Arial" panose="020B0604020202020204" pitchFamily="34" charset="0"/>
                <a:cs typeface="Arial" panose="020B0604020202020204" pitchFamily="34" charset="0"/>
              </a:rPr>
              <a:t>advocate for </a:t>
            </a:r>
            <a:br>
              <a:rPr lang="en-US" sz="2000" b="1" dirty="0">
                <a:solidFill>
                  <a:srgbClr val="FFD334"/>
                </a:solidFill>
                <a:latin typeface="Arial" panose="020B0604020202020204" pitchFamily="34" charset="0"/>
                <a:cs typeface="Arial" panose="020B0604020202020204" pitchFamily="34" charset="0"/>
              </a:rPr>
            </a:br>
            <a:r>
              <a:rPr lang="en-US" sz="2000" b="1" dirty="0">
                <a:solidFill>
                  <a:srgbClr val="FFD334"/>
                </a:solidFill>
                <a:latin typeface="Arial" panose="020B0604020202020204" pitchFamily="34" charset="0"/>
                <a:cs typeface="Arial" panose="020B0604020202020204" pitchFamily="34" charset="0"/>
              </a:rPr>
              <a:t>quality cancer </a:t>
            </a:r>
            <a:br>
              <a:rPr lang="en-US" sz="2000" b="1" dirty="0">
                <a:solidFill>
                  <a:srgbClr val="FFD334"/>
                </a:solidFill>
                <a:latin typeface="Arial" panose="020B0604020202020204" pitchFamily="34" charset="0"/>
                <a:cs typeface="Arial" panose="020B0604020202020204" pitchFamily="34" charset="0"/>
              </a:rPr>
            </a:br>
            <a:r>
              <a:rPr lang="en-US" sz="2000" b="1" dirty="0">
                <a:solidFill>
                  <a:srgbClr val="FFD334"/>
                </a:solidFill>
                <a:latin typeface="Arial" panose="020B0604020202020204" pitchFamily="34" charset="0"/>
                <a:cs typeface="Arial" panose="020B0604020202020204" pitchFamily="34" charset="0"/>
              </a:rPr>
              <a:t>care for all</a:t>
            </a:r>
          </a:p>
        </p:txBody>
      </p:sp>
    </p:spTree>
    <p:extLst>
      <p:ext uri="{BB962C8B-B14F-4D97-AF65-F5344CB8AC3E}">
        <p14:creationId xmlns:p14="http://schemas.microsoft.com/office/powerpoint/2010/main" val="274244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Chart 17">
            <a:extLst>
              <a:ext uri="{FF2B5EF4-FFF2-40B4-BE49-F238E27FC236}">
                <a16:creationId xmlns:a16="http://schemas.microsoft.com/office/drawing/2014/main" id="{3711C70D-23CF-B0FA-929D-B8F68A070E8C}"/>
              </a:ext>
            </a:extLst>
          </p:cNvPr>
          <p:cNvGraphicFramePr/>
          <p:nvPr>
            <p:extLst>
              <p:ext uri="{D42A27DB-BD31-4B8C-83A1-F6EECF244321}">
                <p14:modId xmlns:p14="http://schemas.microsoft.com/office/powerpoint/2010/main" val="3494226420"/>
              </p:ext>
            </p:extLst>
          </p:nvPr>
        </p:nvGraphicFramePr>
        <p:xfrm>
          <a:off x="3462457" y="2035968"/>
          <a:ext cx="2814090" cy="18760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7E130B1B-6C1A-21A1-3410-DC0A144D033B}"/>
              </a:ext>
            </a:extLst>
          </p:cNvPr>
          <p:cNvSpPr>
            <a:spLocks noGrp="1"/>
          </p:cNvSpPr>
          <p:nvPr>
            <p:ph type="title"/>
          </p:nvPr>
        </p:nvSpPr>
        <p:spPr/>
        <p:txBody>
          <a:bodyPr/>
          <a:lstStyle/>
          <a:p>
            <a:r>
              <a:rPr lang="en-US" dirty="0"/>
              <a:t>Clinical Trials</a:t>
            </a:r>
          </a:p>
        </p:txBody>
      </p:sp>
      <p:sp>
        <p:nvSpPr>
          <p:cNvPr id="3" name="Text Placeholder 2">
            <a:extLst>
              <a:ext uri="{FF2B5EF4-FFF2-40B4-BE49-F238E27FC236}">
                <a16:creationId xmlns:a16="http://schemas.microsoft.com/office/drawing/2014/main" id="{B552D8CA-5CCE-B122-53E5-CEB83CB20A79}"/>
              </a:ext>
            </a:extLst>
          </p:cNvPr>
          <p:cNvSpPr>
            <a:spLocks noGrp="1"/>
          </p:cNvSpPr>
          <p:nvPr>
            <p:ph type="body" sz="quarter" idx="10"/>
          </p:nvPr>
        </p:nvSpPr>
        <p:spPr/>
        <p:txBody>
          <a:bodyPr>
            <a:normAutofit/>
          </a:bodyPr>
          <a:lstStyle/>
          <a:p>
            <a:r>
              <a:rPr lang="en-US" dirty="0"/>
              <a:t>Participation in clinical trials is on-par with previous years at 10%.</a:t>
            </a:r>
          </a:p>
        </p:txBody>
      </p:sp>
      <p:sp>
        <p:nvSpPr>
          <p:cNvPr id="4" name="TextBox 3">
            <a:extLst>
              <a:ext uri="{FF2B5EF4-FFF2-40B4-BE49-F238E27FC236}">
                <a16:creationId xmlns:a16="http://schemas.microsoft.com/office/drawing/2014/main" id="{E65F9C6C-3E81-E4A9-C635-6F72ED864354}"/>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5" name="TextBox 4">
            <a:extLst>
              <a:ext uri="{FF2B5EF4-FFF2-40B4-BE49-F238E27FC236}">
                <a16:creationId xmlns:a16="http://schemas.microsoft.com/office/drawing/2014/main" id="{8D672930-26C2-8988-5AF1-BED152880F6B}"/>
              </a:ext>
            </a:extLst>
          </p:cNvPr>
          <p:cNvSpPr txBox="1"/>
          <p:nvPr/>
        </p:nvSpPr>
        <p:spPr>
          <a:xfrm>
            <a:off x="785193" y="1557853"/>
            <a:ext cx="3181445" cy="523220"/>
          </a:xfrm>
          <a:prstGeom prst="rect">
            <a:avLst/>
          </a:prstGeom>
          <a:noFill/>
        </p:spPr>
        <p:txBody>
          <a:bodyPr wrap="square" rtlCol="0">
            <a:spAutoFit/>
          </a:bodyPr>
          <a:lstStyle/>
          <a:p>
            <a:r>
              <a:rPr lang="en-US" sz="1400" b="1" dirty="0"/>
              <a:t>Did you participate in a clinical trial related to your cancer diagnosis?</a:t>
            </a:r>
          </a:p>
        </p:txBody>
      </p:sp>
      <p:sp>
        <p:nvSpPr>
          <p:cNvPr id="11" name="Rectangle 10">
            <a:extLst>
              <a:ext uri="{FF2B5EF4-FFF2-40B4-BE49-F238E27FC236}">
                <a16:creationId xmlns:a16="http://schemas.microsoft.com/office/drawing/2014/main" id="{263C89B3-CEDB-7E09-523A-68339FC5C963}"/>
              </a:ext>
            </a:extLst>
          </p:cNvPr>
          <p:cNvSpPr/>
          <p:nvPr/>
        </p:nvSpPr>
        <p:spPr>
          <a:xfrm>
            <a:off x="3354210" y="2554998"/>
            <a:ext cx="3002850" cy="892552"/>
          </a:xfrm>
          <a:prstGeom prst="rect">
            <a:avLst/>
          </a:prstGeom>
          <a:noFill/>
        </p:spPr>
        <p:txBody>
          <a:bodyPr wrap="square">
            <a:spAutoFit/>
          </a:bodyPr>
          <a:lstStyle/>
          <a:p>
            <a:pPr algn="ctr"/>
            <a:r>
              <a:rPr lang="en-US" sz="1400" b="1" dirty="0"/>
              <a:t>NCCS</a:t>
            </a:r>
            <a:br>
              <a:rPr lang="en-US" sz="1400" b="1" dirty="0"/>
            </a:br>
            <a:r>
              <a:rPr lang="en-US" sz="1400" b="1" dirty="0"/>
              <a:t>Connected</a:t>
            </a:r>
          </a:p>
          <a:p>
            <a:pPr algn="ctr"/>
            <a:r>
              <a:rPr lang="en-US" sz="2400" b="1" dirty="0">
                <a:solidFill>
                  <a:srgbClr val="FFD334"/>
                </a:solidFill>
              </a:rPr>
              <a:t>24%</a:t>
            </a:r>
          </a:p>
        </p:txBody>
      </p:sp>
      <p:grpSp>
        <p:nvGrpSpPr>
          <p:cNvPr id="71" name="Group 70">
            <a:extLst>
              <a:ext uri="{FF2B5EF4-FFF2-40B4-BE49-F238E27FC236}">
                <a16:creationId xmlns:a16="http://schemas.microsoft.com/office/drawing/2014/main" id="{13303B7C-0093-C8B7-793B-BDD7C8B945AC}"/>
              </a:ext>
            </a:extLst>
          </p:cNvPr>
          <p:cNvGrpSpPr/>
          <p:nvPr/>
        </p:nvGrpSpPr>
        <p:grpSpPr>
          <a:xfrm rot="16200000" flipV="1">
            <a:off x="1738191" y="2068899"/>
            <a:ext cx="1347704" cy="1828800"/>
            <a:chOff x="1851807" y="1741199"/>
            <a:chExt cx="1347704" cy="1828800"/>
          </a:xfrm>
        </p:grpSpPr>
        <p:sp>
          <p:nvSpPr>
            <p:cNvPr id="12" name="Rectangle 11">
              <a:extLst>
                <a:ext uri="{FF2B5EF4-FFF2-40B4-BE49-F238E27FC236}">
                  <a16:creationId xmlns:a16="http://schemas.microsoft.com/office/drawing/2014/main" id="{8A87DC0E-6DDA-95BA-56F8-13D450E200AF}"/>
                </a:ext>
              </a:extLst>
            </p:cNvPr>
            <p:cNvSpPr/>
            <p:nvPr/>
          </p:nvSpPr>
          <p:spPr>
            <a:xfrm>
              <a:off x="2614295" y="1741199"/>
              <a:ext cx="585216" cy="1828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A385D0-AD71-1EC2-31DC-B20304938AD3}"/>
                </a:ext>
              </a:extLst>
            </p:cNvPr>
            <p:cNvSpPr/>
            <p:nvPr/>
          </p:nvSpPr>
          <p:spPr>
            <a:xfrm>
              <a:off x="2232778" y="1924079"/>
              <a:ext cx="247097" cy="16459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6CE34D-73CD-81CF-870D-0D6EE1D5EB10}"/>
                </a:ext>
              </a:extLst>
            </p:cNvPr>
            <p:cNvSpPr/>
            <p:nvPr/>
          </p:nvSpPr>
          <p:spPr>
            <a:xfrm>
              <a:off x="1851807" y="1924079"/>
              <a:ext cx="247097" cy="16459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671E5B3A-2219-39C9-D326-34D304236278}"/>
              </a:ext>
            </a:extLst>
          </p:cNvPr>
          <p:cNvSpPr txBox="1"/>
          <p:nvPr/>
        </p:nvSpPr>
        <p:spPr>
          <a:xfrm>
            <a:off x="3302680" y="2411673"/>
            <a:ext cx="946702" cy="369332"/>
          </a:xfrm>
          <a:prstGeom prst="rect">
            <a:avLst/>
          </a:prstGeom>
          <a:noFill/>
        </p:spPr>
        <p:txBody>
          <a:bodyPr wrap="square">
            <a:spAutoFit/>
          </a:bodyPr>
          <a:lstStyle/>
          <a:p>
            <a:r>
              <a:rPr lang="en-US" b="1" dirty="0"/>
              <a:t>10%</a:t>
            </a:r>
          </a:p>
        </p:txBody>
      </p:sp>
      <p:sp>
        <p:nvSpPr>
          <p:cNvPr id="21" name="TextBox 20">
            <a:extLst>
              <a:ext uri="{FF2B5EF4-FFF2-40B4-BE49-F238E27FC236}">
                <a16:creationId xmlns:a16="http://schemas.microsoft.com/office/drawing/2014/main" id="{FF884C5D-84D9-843A-A1B3-1ABB9E8C306D}"/>
              </a:ext>
            </a:extLst>
          </p:cNvPr>
          <p:cNvSpPr txBox="1"/>
          <p:nvPr/>
        </p:nvSpPr>
        <p:spPr>
          <a:xfrm>
            <a:off x="526154" y="2432109"/>
            <a:ext cx="946702" cy="369332"/>
          </a:xfrm>
          <a:prstGeom prst="rect">
            <a:avLst/>
          </a:prstGeom>
          <a:noFill/>
        </p:spPr>
        <p:txBody>
          <a:bodyPr wrap="square">
            <a:spAutoFit/>
          </a:bodyPr>
          <a:lstStyle/>
          <a:p>
            <a:pPr algn="r"/>
            <a:r>
              <a:rPr lang="en-US" b="1" dirty="0"/>
              <a:t>2022</a:t>
            </a:r>
          </a:p>
        </p:txBody>
      </p:sp>
      <p:sp>
        <p:nvSpPr>
          <p:cNvPr id="22" name="TextBox 21">
            <a:extLst>
              <a:ext uri="{FF2B5EF4-FFF2-40B4-BE49-F238E27FC236}">
                <a16:creationId xmlns:a16="http://schemas.microsoft.com/office/drawing/2014/main" id="{BD3E9E13-CA08-C616-3444-D616F546AF14}"/>
              </a:ext>
            </a:extLst>
          </p:cNvPr>
          <p:cNvSpPr txBox="1"/>
          <p:nvPr/>
        </p:nvSpPr>
        <p:spPr>
          <a:xfrm>
            <a:off x="3168689" y="3012854"/>
            <a:ext cx="946702" cy="276999"/>
          </a:xfrm>
          <a:prstGeom prst="rect">
            <a:avLst/>
          </a:prstGeom>
          <a:noFill/>
        </p:spPr>
        <p:txBody>
          <a:bodyPr wrap="square">
            <a:spAutoFit/>
          </a:bodyPr>
          <a:lstStyle/>
          <a:p>
            <a:r>
              <a:rPr lang="en-US" sz="1200" dirty="0"/>
              <a:t>9%</a:t>
            </a:r>
          </a:p>
        </p:txBody>
      </p:sp>
      <p:sp>
        <p:nvSpPr>
          <p:cNvPr id="23" name="TextBox 22">
            <a:extLst>
              <a:ext uri="{FF2B5EF4-FFF2-40B4-BE49-F238E27FC236}">
                <a16:creationId xmlns:a16="http://schemas.microsoft.com/office/drawing/2014/main" id="{3E9B2863-BE42-E98D-CBBE-BD0FDA9BFB69}"/>
              </a:ext>
            </a:extLst>
          </p:cNvPr>
          <p:cNvSpPr txBox="1"/>
          <p:nvPr/>
        </p:nvSpPr>
        <p:spPr>
          <a:xfrm>
            <a:off x="526154" y="3012854"/>
            <a:ext cx="946702" cy="276999"/>
          </a:xfrm>
          <a:prstGeom prst="rect">
            <a:avLst/>
          </a:prstGeom>
          <a:noFill/>
        </p:spPr>
        <p:txBody>
          <a:bodyPr wrap="square">
            <a:spAutoFit/>
          </a:bodyPr>
          <a:lstStyle/>
          <a:p>
            <a:pPr algn="r"/>
            <a:r>
              <a:rPr lang="en-US" sz="1200" dirty="0"/>
              <a:t>2021</a:t>
            </a:r>
          </a:p>
        </p:txBody>
      </p:sp>
      <p:sp>
        <p:nvSpPr>
          <p:cNvPr id="30" name="TextBox 29">
            <a:extLst>
              <a:ext uri="{FF2B5EF4-FFF2-40B4-BE49-F238E27FC236}">
                <a16:creationId xmlns:a16="http://schemas.microsoft.com/office/drawing/2014/main" id="{56A56730-263E-661D-1167-E13EB697F419}"/>
              </a:ext>
            </a:extLst>
          </p:cNvPr>
          <p:cNvSpPr txBox="1"/>
          <p:nvPr/>
        </p:nvSpPr>
        <p:spPr>
          <a:xfrm>
            <a:off x="3168689" y="3407127"/>
            <a:ext cx="946702" cy="276999"/>
          </a:xfrm>
          <a:prstGeom prst="rect">
            <a:avLst/>
          </a:prstGeom>
          <a:noFill/>
        </p:spPr>
        <p:txBody>
          <a:bodyPr wrap="square">
            <a:spAutoFit/>
          </a:bodyPr>
          <a:lstStyle/>
          <a:p>
            <a:r>
              <a:rPr lang="en-US" sz="1200" dirty="0"/>
              <a:t>9%</a:t>
            </a:r>
          </a:p>
        </p:txBody>
      </p:sp>
      <p:sp>
        <p:nvSpPr>
          <p:cNvPr id="32" name="TextBox 31">
            <a:extLst>
              <a:ext uri="{FF2B5EF4-FFF2-40B4-BE49-F238E27FC236}">
                <a16:creationId xmlns:a16="http://schemas.microsoft.com/office/drawing/2014/main" id="{E78F4B40-4CD6-838F-9944-C45804C08C8B}"/>
              </a:ext>
            </a:extLst>
          </p:cNvPr>
          <p:cNvSpPr txBox="1"/>
          <p:nvPr/>
        </p:nvSpPr>
        <p:spPr>
          <a:xfrm>
            <a:off x="526153" y="3407127"/>
            <a:ext cx="946702" cy="276999"/>
          </a:xfrm>
          <a:prstGeom prst="rect">
            <a:avLst/>
          </a:prstGeom>
          <a:noFill/>
        </p:spPr>
        <p:txBody>
          <a:bodyPr wrap="square">
            <a:spAutoFit/>
          </a:bodyPr>
          <a:lstStyle/>
          <a:p>
            <a:pPr algn="r"/>
            <a:r>
              <a:rPr lang="en-US" sz="1200" dirty="0"/>
              <a:t>2020</a:t>
            </a:r>
          </a:p>
        </p:txBody>
      </p:sp>
      <p:sp>
        <p:nvSpPr>
          <p:cNvPr id="38" name="Rounded Rectangle 37">
            <a:extLst>
              <a:ext uri="{FF2B5EF4-FFF2-40B4-BE49-F238E27FC236}">
                <a16:creationId xmlns:a16="http://schemas.microsoft.com/office/drawing/2014/main" id="{396AFE62-4AA3-7C1E-8745-EFC8242D5EEC}"/>
              </a:ext>
            </a:extLst>
          </p:cNvPr>
          <p:cNvSpPr/>
          <p:nvPr/>
        </p:nvSpPr>
        <p:spPr>
          <a:xfrm>
            <a:off x="785193" y="4080077"/>
            <a:ext cx="5053856" cy="187606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AD5ABE0-075D-5AA2-74E7-7E81B15BA972}"/>
              </a:ext>
            </a:extLst>
          </p:cNvPr>
          <p:cNvSpPr txBox="1"/>
          <p:nvPr/>
        </p:nvSpPr>
        <p:spPr>
          <a:xfrm>
            <a:off x="982267" y="4235563"/>
            <a:ext cx="2381940" cy="1406152"/>
          </a:xfrm>
          <a:prstGeom prst="rect">
            <a:avLst/>
          </a:prstGeom>
          <a:noFill/>
          <a:ln w="19050">
            <a:noFill/>
            <a:prstDash val="lgDash"/>
          </a:ln>
        </p:spPr>
        <p:txBody>
          <a:bodyPr wrap="square" rtlCol="0">
            <a:noAutofit/>
          </a:bodyPr>
          <a:lstStyle/>
          <a:p>
            <a:pPr marL="117475" indent="-117475"/>
            <a:r>
              <a:rPr lang="en-US" sz="1200" b="1" dirty="0">
                <a:ea typeface="Gadugi" panose="020B0502040204020203" pitchFamily="34" charset="0"/>
              </a:rPr>
              <a:t>Higher among:</a:t>
            </a:r>
          </a:p>
          <a:p>
            <a:pPr marL="117475" indent="-117475"/>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25% </a:t>
            </a:r>
            <a:r>
              <a:rPr lang="en-US" sz="1200" dirty="0">
                <a:ea typeface="Gadugi" panose="020B0502040204020203" pitchFamily="34" charset="0"/>
              </a:rPr>
              <a:t>Metastatic Breast Cancer</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23% </a:t>
            </a:r>
            <a:r>
              <a:rPr lang="en-US" sz="1200" dirty="0">
                <a:ea typeface="Gadugi" panose="020B0502040204020203" pitchFamily="34" charset="0"/>
              </a:rPr>
              <a:t>Younger (18-39)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21% </a:t>
            </a:r>
            <a:r>
              <a:rPr lang="en-US" sz="1200" dirty="0">
                <a:ea typeface="Gadugi" panose="020B0502040204020203" pitchFamily="34" charset="0"/>
              </a:rPr>
              <a:t>Stage IV/Metastatic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21% </a:t>
            </a:r>
            <a:r>
              <a:rPr lang="en-US" sz="1200" dirty="0">
                <a:ea typeface="Gadugi" panose="020B0502040204020203" pitchFamily="34" charset="0"/>
              </a:rPr>
              <a:t>Palliative Care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20% </a:t>
            </a:r>
            <a:r>
              <a:rPr lang="en-US" sz="1200" dirty="0">
                <a:ea typeface="Gadugi" panose="020B0502040204020203" pitchFamily="34" charset="0"/>
              </a:rPr>
              <a:t>Immunotherapy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20% </a:t>
            </a:r>
            <a:r>
              <a:rPr lang="en-US" sz="1200" dirty="0">
                <a:ea typeface="Gadugi" panose="020B0502040204020203" pitchFamily="34" charset="0"/>
              </a:rPr>
              <a:t>Biomarker Testing 	</a:t>
            </a:r>
            <a:endParaRPr lang="en-US" sz="1200" b="1" dirty="0">
              <a:ea typeface="Gadugi" panose="020B0502040204020203" pitchFamily="34" charset="0"/>
            </a:endParaRPr>
          </a:p>
        </p:txBody>
      </p:sp>
      <p:sp>
        <p:nvSpPr>
          <p:cNvPr id="66" name="TextBox 65">
            <a:extLst>
              <a:ext uri="{FF2B5EF4-FFF2-40B4-BE49-F238E27FC236}">
                <a16:creationId xmlns:a16="http://schemas.microsoft.com/office/drawing/2014/main" id="{191A847F-8C63-A997-34CE-61E79868792C}"/>
              </a:ext>
            </a:extLst>
          </p:cNvPr>
          <p:cNvSpPr txBox="1"/>
          <p:nvPr/>
        </p:nvSpPr>
        <p:spPr>
          <a:xfrm>
            <a:off x="3417353" y="4235563"/>
            <a:ext cx="2381940" cy="1406152"/>
          </a:xfrm>
          <a:prstGeom prst="rect">
            <a:avLst/>
          </a:prstGeom>
          <a:noFill/>
          <a:ln w="19050">
            <a:noFill/>
            <a:prstDash val="lgDash"/>
          </a:ln>
        </p:spPr>
        <p:txBody>
          <a:bodyPr wrap="square" rtlCol="0">
            <a:noAutofit/>
          </a:bodyPr>
          <a:lstStyle/>
          <a:p>
            <a:pPr marL="117475" indent="-117475"/>
            <a:r>
              <a:rPr lang="en-US" sz="1200" b="1" dirty="0">
                <a:ea typeface="Gadugi" panose="020B0502040204020203" pitchFamily="34" charset="0"/>
              </a:rPr>
              <a:t> </a:t>
            </a:r>
          </a:p>
          <a:p>
            <a:pPr marL="117475" indent="-117475"/>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20%</a:t>
            </a:r>
            <a:r>
              <a:rPr lang="en-US" sz="1200" b="1" dirty="0">
                <a:ea typeface="Gadugi" panose="020B0502040204020203" pitchFamily="34" charset="0"/>
              </a:rPr>
              <a:t> </a:t>
            </a:r>
            <a:r>
              <a:rPr lang="en-US" sz="1200" dirty="0">
                <a:ea typeface="Gadugi" panose="020B0502040204020203" pitchFamily="34" charset="0"/>
              </a:rPr>
              <a:t>Private Cancer Center</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18%</a:t>
            </a:r>
            <a:r>
              <a:rPr lang="en-US" sz="1200" b="1" dirty="0">
                <a:ea typeface="Gadugi" panose="020B0502040204020203" pitchFamily="34" charset="0"/>
              </a:rPr>
              <a:t> </a:t>
            </a:r>
            <a:r>
              <a:rPr lang="en-US" sz="1200" dirty="0">
                <a:ea typeface="Gadugi" panose="020B0502040204020203" pitchFamily="34" charset="0"/>
              </a:rPr>
              <a:t>Targeted Drug Therapy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17%</a:t>
            </a:r>
            <a:r>
              <a:rPr lang="en-US" sz="1200" b="1" dirty="0">
                <a:ea typeface="Gadugi" panose="020B0502040204020203" pitchFamily="34" charset="0"/>
              </a:rPr>
              <a:t> </a:t>
            </a:r>
            <a:r>
              <a:rPr lang="en-US" sz="1200" dirty="0">
                <a:ea typeface="Gadugi" panose="020B0502040204020203" pitchFamily="34" charset="0"/>
              </a:rPr>
              <a:t>Genetic Counseling </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17%</a:t>
            </a:r>
            <a:r>
              <a:rPr lang="en-US" sz="1200" b="1" dirty="0">
                <a:ea typeface="Gadugi" panose="020B0502040204020203" pitchFamily="34" charset="0"/>
              </a:rPr>
              <a:t> </a:t>
            </a:r>
            <a:r>
              <a:rPr lang="en-US" sz="1200" dirty="0">
                <a:ea typeface="Gadugi" panose="020B0502040204020203" pitchFamily="34" charset="0"/>
              </a:rPr>
              <a:t>Still In Treatment </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16%</a:t>
            </a:r>
            <a:r>
              <a:rPr lang="en-US" sz="1200" b="1" dirty="0">
                <a:ea typeface="Gadugi" panose="020B0502040204020203" pitchFamily="34" charset="0"/>
              </a:rPr>
              <a:t> </a:t>
            </a:r>
            <a:r>
              <a:rPr lang="en-US" sz="1200" dirty="0">
                <a:ea typeface="Gadugi" panose="020B0502040204020203" pitchFamily="34" charset="0"/>
              </a:rPr>
              <a:t>Chemo</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15%</a:t>
            </a:r>
            <a:r>
              <a:rPr lang="en-US" sz="1200" b="1" dirty="0">
                <a:ea typeface="Gadugi" panose="020B0502040204020203" pitchFamily="34" charset="0"/>
              </a:rPr>
              <a:t> </a:t>
            </a:r>
            <a:r>
              <a:rPr lang="en-US" sz="1200" dirty="0">
                <a:ea typeface="Gadugi" panose="020B0502040204020203" pitchFamily="34" charset="0"/>
              </a:rPr>
              <a:t>Urban </a:t>
            </a:r>
            <a:endParaRPr lang="en-US" sz="1200" b="1" dirty="0">
              <a:ea typeface="Gadugi" panose="020B0502040204020203" pitchFamily="34" charset="0"/>
            </a:endParaRPr>
          </a:p>
        </p:txBody>
      </p:sp>
      <p:graphicFrame>
        <p:nvGraphicFramePr>
          <p:cNvPr id="80" name="Chart 79">
            <a:extLst>
              <a:ext uri="{FF2B5EF4-FFF2-40B4-BE49-F238E27FC236}">
                <a16:creationId xmlns:a16="http://schemas.microsoft.com/office/drawing/2014/main" id="{AC234483-6D7C-4C8A-5808-79B4BC0DDF9C}"/>
              </a:ext>
            </a:extLst>
          </p:cNvPr>
          <p:cNvGraphicFramePr/>
          <p:nvPr>
            <p:extLst>
              <p:ext uri="{D42A27DB-BD31-4B8C-83A1-F6EECF244321}">
                <p14:modId xmlns:p14="http://schemas.microsoft.com/office/powerpoint/2010/main" val="216563998"/>
              </p:ext>
            </p:extLst>
          </p:nvPr>
        </p:nvGraphicFramePr>
        <p:xfrm>
          <a:off x="9226069" y="2035968"/>
          <a:ext cx="2814090" cy="1876060"/>
        </p:xfrm>
        <a:graphic>
          <a:graphicData uri="http://schemas.openxmlformats.org/drawingml/2006/chart">
            <c:chart xmlns:c="http://schemas.openxmlformats.org/drawingml/2006/chart" xmlns:r="http://schemas.openxmlformats.org/officeDocument/2006/relationships" r:id="rId4"/>
          </a:graphicData>
        </a:graphic>
      </p:graphicFrame>
      <p:sp>
        <p:nvSpPr>
          <p:cNvPr id="84" name="TextBox 83">
            <a:extLst>
              <a:ext uri="{FF2B5EF4-FFF2-40B4-BE49-F238E27FC236}">
                <a16:creationId xmlns:a16="http://schemas.microsoft.com/office/drawing/2014/main" id="{13FEEFC4-86F5-2080-27EB-450F611B2394}"/>
              </a:ext>
            </a:extLst>
          </p:cNvPr>
          <p:cNvSpPr txBox="1"/>
          <p:nvPr/>
        </p:nvSpPr>
        <p:spPr>
          <a:xfrm>
            <a:off x="6440558" y="1557853"/>
            <a:ext cx="3688714" cy="523220"/>
          </a:xfrm>
          <a:prstGeom prst="rect">
            <a:avLst/>
          </a:prstGeom>
          <a:noFill/>
        </p:spPr>
        <p:txBody>
          <a:bodyPr wrap="square" rtlCol="0">
            <a:spAutoFit/>
          </a:bodyPr>
          <a:lstStyle/>
          <a:p>
            <a:r>
              <a:rPr lang="en-US" sz="1400" b="1" dirty="0"/>
              <a:t>Did your health care team offer/discuss </a:t>
            </a:r>
            <a:br>
              <a:rPr lang="en-US" sz="1400" b="1" dirty="0"/>
            </a:br>
            <a:r>
              <a:rPr lang="en-US" sz="1400" b="1" dirty="0"/>
              <a:t>a clinical trial with you?</a:t>
            </a:r>
          </a:p>
        </p:txBody>
      </p:sp>
      <p:sp>
        <p:nvSpPr>
          <p:cNvPr id="89" name="Rectangle 88">
            <a:extLst>
              <a:ext uri="{FF2B5EF4-FFF2-40B4-BE49-F238E27FC236}">
                <a16:creationId xmlns:a16="http://schemas.microsoft.com/office/drawing/2014/main" id="{C17BDA31-3442-2127-E71F-E05D2DE4B651}"/>
              </a:ext>
            </a:extLst>
          </p:cNvPr>
          <p:cNvSpPr/>
          <p:nvPr/>
        </p:nvSpPr>
        <p:spPr>
          <a:xfrm>
            <a:off x="9117822" y="2554998"/>
            <a:ext cx="3002850" cy="892552"/>
          </a:xfrm>
          <a:prstGeom prst="rect">
            <a:avLst/>
          </a:prstGeom>
          <a:noFill/>
        </p:spPr>
        <p:txBody>
          <a:bodyPr wrap="square">
            <a:spAutoFit/>
          </a:bodyPr>
          <a:lstStyle/>
          <a:p>
            <a:pPr algn="ctr"/>
            <a:r>
              <a:rPr lang="en-US" sz="1400" b="1" dirty="0"/>
              <a:t>NCCS</a:t>
            </a:r>
            <a:br>
              <a:rPr lang="en-US" sz="1400" b="1" dirty="0"/>
            </a:br>
            <a:r>
              <a:rPr lang="en-US" sz="1400" b="1" dirty="0"/>
              <a:t>Connected</a:t>
            </a:r>
          </a:p>
          <a:p>
            <a:pPr algn="ctr"/>
            <a:r>
              <a:rPr lang="en-US" sz="2400" b="1" dirty="0">
                <a:solidFill>
                  <a:srgbClr val="FFD334"/>
                </a:solidFill>
              </a:rPr>
              <a:t>18%</a:t>
            </a:r>
          </a:p>
        </p:txBody>
      </p:sp>
      <p:sp>
        <p:nvSpPr>
          <p:cNvPr id="102" name="Rectangle 101">
            <a:extLst>
              <a:ext uri="{FF2B5EF4-FFF2-40B4-BE49-F238E27FC236}">
                <a16:creationId xmlns:a16="http://schemas.microsoft.com/office/drawing/2014/main" id="{8419221E-081E-030D-6BCC-7A564C9FC097}"/>
              </a:ext>
            </a:extLst>
          </p:cNvPr>
          <p:cNvSpPr/>
          <p:nvPr/>
        </p:nvSpPr>
        <p:spPr>
          <a:xfrm rot="16200000" flipV="1">
            <a:off x="7866240" y="1596215"/>
            <a:ext cx="585216" cy="20116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DE8B25AA-82B3-EFA6-CBCF-871D50CFA15D}"/>
              </a:ext>
            </a:extLst>
          </p:cNvPr>
          <p:cNvSpPr/>
          <p:nvPr/>
        </p:nvSpPr>
        <p:spPr>
          <a:xfrm rot="16200000" flipV="1">
            <a:off x="8035297" y="2146792"/>
            <a:ext cx="247097" cy="201167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BE75E903-C359-724A-E978-A9C0020EE519}"/>
              </a:ext>
            </a:extLst>
          </p:cNvPr>
          <p:cNvSpPr txBox="1"/>
          <p:nvPr/>
        </p:nvSpPr>
        <p:spPr>
          <a:xfrm>
            <a:off x="9117822" y="2411673"/>
            <a:ext cx="946702" cy="369332"/>
          </a:xfrm>
          <a:prstGeom prst="rect">
            <a:avLst/>
          </a:prstGeom>
          <a:noFill/>
        </p:spPr>
        <p:txBody>
          <a:bodyPr wrap="square">
            <a:spAutoFit/>
          </a:bodyPr>
          <a:lstStyle/>
          <a:p>
            <a:r>
              <a:rPr lang="en-US" b="1" dirty="0"/>
              <a:t>11%</a:t>
            </a:r>
          </a:p>
        </p:txBody>
      </p:sp>
      <p:sp>
        <p:nvSpPr>
          <p:cNvPr id="112" name="TextBox 111">
            <a:extLst>
              <a:ext uri="{FF2B5EF4-FFF2-40B4-BE49-F238E27FC236}">
                <a16:creationId xmlns:a16="http://schemas.microsoft.com/office/drawing/2014/main" id="{6C77814C-FE59-1E40-35D3-C15BAF70470D}"/>
              </a:ext>
            </a:extLst>
          </p:cNvPr>
          <p:cNvSpPr txBox="1"/>
          <p:nvPr/>
        </p:nvSpPr>
        <p:spPr>
          <a:xfrm>
            <a:off x="6181519" y="2432109"/>
            <a:ext cx="946702" cy="369332"/>
          </a:xfrm>
          <a:prstGeom prst="rect">
            <a:avLst/>
          </a:prstGeom>
          <a:noFill/>
        </p:spPr>
        <p:txBody>
          <a:bodyPr wrap="square">
            <a:spAutoFit/>
          </a:bodyPr>
          <a:lstStyle/>
          <a:p>
            <a:pPr algn="r"/>
            <a:r>
              <a:rPr lang="en-US" b="1" dirty="0"/>
              <a:t>2022</a:t>
            </a:r>
          </a:p>
        </p:txBody>
      </p:sp>
      <p:sp>
        <p:nvSpPr>
          <p:cNvPr id="113" name="TextBox 112">
            <a:extLst>
              <a:ext uri="{FF2B5EF4-FFF2-40B4-BE49-F238E27FC236}">
                <a16:creationId xmlns:a16="http://schemas.microsoft.com/office/drawing/2014/main" id="{8BC35401-364C-47C1-0DD1-7090AD21399C}"/>
              </a:ext>
            </a:extLst>
          </p:cNvPr>
          <p:cNvSpPr txBox="1"/>
          <p:nvPr/>
        </p:nvSpPr>
        <p:spPr>
          <a:xfrm>
            <a:off x="9182571" y="3012854"/>
            <a:ext cx="946702" cy="276999"/>
          </a:xfrm>
          <a:prstGeom prst="rect">
            <a:avLst/>
          </a:prstGeom>
          <a:noFill/>
        </p:spPr>
        <p:txBody>
          <a:bodyPr wrap="square">
            <a:spAutoFit/>
          </a:bodyPr>
          <a:lstStyle/>
          <a:p>
            <a:r>
              <a:rPr lang="en-US" sz="1200" dirty="0"/>
              <a:t>11%</a:t>
            </a:r>
          </a:p>
        </p:txBody>
      </p:sp>
      <p:sp>
        <p:nvSpPr>
          <p:cNvPr id="116" name="TextBox 115">
            <a:extLst>
              <a:ext uri="{FF2B5EF4-FFF2-40B4-BE49-F238E27FC236}">
                <a16:creationId xmlns:a16="http://schemas.microsoft.com/office/drawing/2014/main" id="{74B1A608-3A98-2E3F-91EB-B70B95F3D531}"/>
              </a:ext>
            </a:extLst>
          </p:cNvPr>
          <p:cNvSpPr txBox="1"/>
          <p:nvPr/>
        </p:nvSpPr>
        <p:spPr>
          <a:xfrm>
            <a:off x="6181519" y="3012854"/>
            <a:ext cx="946702" cy="276999"/>
          </a:xfrm>
          <a:prstGeom prst="rect">
            <a:avLst/>
          </a:prstGeom>
          <a:noFill/>
        </p:spPr>
        <p:txBody>
          <a:bodyPr wrap="square">
            <a:spAutoFit/>
          </a:bodyPr>
          <a:lstStyle/>
          <a:p>
            <a:pPr algn="r"/>
            <a:r>
              <a:rPr lang="en-US" sz="1200" dirty="0"/>
              <a:t>2021</a:t>
            </a:r>
          </a:p>
        </p:txBody>
      </p:sp>
      <p:sp>
        <p:nvSpPr>
          <p:cNvPr id="117" name="TextBox 116">
            <a:extLst>
              <a:ext uri="{FF2B5EF4-FFF2-40B4-BE49-F238E27FC236}">
                <a16:creationId xmlns:a16="http://schemas.microsoft.com/office/drawing/2014/main" id="{BEEB15AC-0DBA-6023-5BB1-CF1C21FFEBB3}"/>
              </a:ext>
            </a:extLst>
          </p:cNvPr>
          <p:cNvSpPr txBox="1"/>
          <p:nvPr/>
        </p:nvSpPr>
        <p:spPr>
          <a:xfrm>
            <a:off x="7166280" y="3407127"/>
            <a:ext cx="946702" cy="276999"/>
          </a:xfrm>
          <a:prstGeom prst="rect">
            <a:avLst/>
          </a:prstGeom>
          <a:noFill/>
        </p:spPr>
        <p:txBody>
          <a:bodyPr wrap="square">
            <a:spAutoFit/>
          </a:bodyPr>
          <a:lstStyle/>
          <a:p>
            <a:r>
              <a:rPr lang="en-US" sz="1200" dirty="0"/>
              <a:t>N/A</a:t>
            </a:r>
          </a:p>
        </p:txBody>
      </p:sp>
      <p:sp>
        <p:nvSpPr>
          <p:cNvPr id="119" name="TextBox 118">
            <a:extLst>
              <a:ext uri="{FF2B5EF4-FFF2-40B4-BE49-F238E27FC236}">
                <a16:creationId xmlns:a16="http://schemas.microsoft.com/office/drawing/2014/main" id="{7D83503C-6CBD-3343-34A8-6B098D9BD139}"/>
              </a:ext>
            </a:extLst>
          </p:cNvPr>
          <p:cNvSpPr txBox="1"/>
          <p:nvPr/>
        </p:nvSpPr>
        <p:spPr>
          <a:xfrm>
            <a:off x="6181518" y="3407127"/>
            <a:ext cx="946702" cy="276999"/>
          </a:xfrm>
          <a:prstGeom prst="rect">
            <a:avLst/>
          </a:prstGeom>
          <a:noFill/>
        </p:spPr>
        <p:txBody>
          <a:bodyPr wrap="square">
            <a:spAutoFit/>
          </a:bodyPr>
          <a:lstStyle/>
          <a:p>
            <a:pPr algn="r"/>
            <a:r>
              <a:rPr lang="en-US" sz="1200" dirty="0"/>
              <a:t>2020</a:t>
            </a:r>
          </a:p>
        </p:txBody>
      </p:sp>
      <p:sp>
        <p:nvSpPr>
          <p:cNvPr id="120" name="Rounded Rectangle 119">
            <a:extLst>
              <a:ext uri="{FF2B5EF4-FFF2-40B4-BE49-F238E27FC236}">
                <a16:creationId xmlns:a16="http://schemas.microsoft.com/office/drawing/2014/main" id="{1A16ABFF-8EF7-A348-325E-2C8B52F2F3BF}"/>
              </a:ext>
            </a:extLst>
          </p:cNvPr>
          <p:cNvSpPr/>
          <p:nvPr/>
        </p:nvSpPr>
        <p:spPr>
          <a:xfrm>
            <a:off x="6440558" y="4080077"/>
            <a:ext cx="5053856" cy="187606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TextBox 120">
            <a:extLst>
              <a:ext uri="{FF2B5EF4-FFF2-40B4-BE49-F238E27FC236}">
                <a16:creationId xmlns:a16="http://schemas.microsoft.com/office/drawing/2014/main" id="{F1F8E60C-80CF-CC8D-53F4-CC3AA6922FF5}"/>
              </a:ext>
            </a:extLst>
          </p:cNvPr>
          <p:cNvSpPr txBox="1"/>
          <p:nvPr/>
        </p:nvSpPr>
        <p:spPr>
          <a:xfrm>
            <a:off x="6637632" y="4235563"/>
            <a:ext cx="2381940" cy="1406152"/>
          </a:xfrm>
          <a:prstGeom prst="rect">
            <a:avLst/>
          </a:prstGeom>
          <a:noFill/>
          <a:ln w="19050">
            <a:noFill/>
            <a:prstDash val="lgDash"/>
          </a:ln>
        </p:spPr>
        <p:txBody>
          <a:bodyPr wrap="square" rtlCol="0">
            <a:noAutofit/>
          </a:bodyPr>
          <a:lstStyle/>
          <a:p>
            <a:r>
              <a:rPr lang="en-US" sz="1200" b="1" dirty="0">
                <a:ea typeface="Gadugi" panose="020B0502040204020203" pitchFamily="34" charset="0"/>
              </a:rPr>
              <a:t>Higher among:</a:t>
            </a:r>
          </a:p>
          <a:p>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27%</a:t>
            </a:r>
            <a:r>
              <a:rPr lang="en-US" sz="1200" b="1" dirty="0">
                <a:ea typeface="Gadugi" panose="020B0502040204020203" pitchFamily="34" charset="0"/>
              </a:rPr>
              <a:t> </a:t>
            </a:r>
            <a:r>
              <a:rPr lang="en-US" sz="1200" dirty="0">
                <a:ea typeface="Gadugi" panose="020B0502040204020203" pitchFamily="34" charset="0"/>
              </a:rPr>
              <a:t>Younger (18-39)</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26%</a:t>
            </a:r>
            <a:r>
              <a:rPr lang="en-US" sz="1200" b="1" dirty="0">
                <a:ea typeface="Gadugi" panose="020B0502040204020203" pitchFamily="34" charset="0"/>
              </a:rPr>
              <a:t> </a:t>
            </a:r>
            <a:r>
              <a:rPr lang="en-US" sz="1200" dirty="0">
                <a:ea typeface="Gadugi" panose="020B0502040204020203" pitchFamily="34" charset="0"/>
              </a:rPr>
              <a:t>Metastatic Breast Cancer</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24%</a:t>
            </a:r>
            <a:r>
              <a:rPr lang="en-US" sz="1200" b="1" dirty="0">
                <a:ea typeface="Gadugi" panose="020B0502040204020203" pitchFamily="34" charset="0"/>
              </a:rPr>
              <a:t> </a:t>
            </a:r>
            <a:r>
              <a:rPr lang="en-US" sz="1200" dirty="0">
                <a:ea typeface="Gadugi" panose="020B0502040204020203" pitchFamily="34" charset="0"/>
              </a:rPr>
              <a:t>Black</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20%</a:t>
            </a:r>
            <a:r>
              <a:rPr lang="en-US" sz="1200" b="1" dirty="0">
                <a:ea typeface="Gadugi" panose="020B0502040204020203" pitchFamily="34" charset="0"/>
              </a:rPr>
              <a:t> </a:t>
            </a:r>
            <a:r>
              <a:rPr lang="en-US" sz="1200" dirty="0">
                <a:ea typeface="Gadugi" panose="020B0502040204020203" pitchFamily="34" charset="0"/>
              </a:rPr>
              <a:t>Immunotherapy</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20%</a:t>
            </a:r>
            <a:r>
              <a:rPr lang="en-US" sz="1200" b="1" dirty="0">
                <a:ea typeface="Gadugi" panose="020B0502040204020203" pitchFamily="34" charset="0"/>
              </a:rPr>
              <a:t> </a:t>
            </a:r>
            <a:r>
              <a:rPr lang="en-US" sz="1200" dirty="0">
                <a:ea typeface="Gadugi" panose="020B0502040204020203" pitchFamily="34" charset="0"/>
              </a:rPr>
              <a:t>Still In Treatment</a:t>
            </a:r>
            <a:endParaRPr lang="en-US" sz="1200" b="1" dirty="0">
              <a:ea typeface="Gadugi" panose="020B0502040204020203" pitchFamily="34" charset="0"/>
            </a:endParaRPr>
          </a:p>
        </p:txBody>
      </p:sp>
      <p:sp>
        <p:nvSpPr>
          <p:cNvPr id="122" name="TextBox 121">
            <a:extLst>
              <a:ext uri="{FF2B5EF4-FFF2-40B4-BE49-F238E27FC236}">
                <a16:creationId xmlns:a16="http://schemas.microsoft.com/office/drawing/2014/main" id="{43B895D7-F047-0EFB-B09B-2B6C7DBF11F3}"/>
              </a:ext>
            </a:extLst>
          </p:cNvPr>
          <p:cNvSpPr txBox="1"/>
          <p:nvPr/>
        </p:nvSpPr>
        <p:spPr>
          <a:xfrm>
            <a:off x="9072718" y="4235563"/>
            <a:ext cx="2381940" cy="1406152"/>
          </a:xfrm>
          <a:prstGeom prst="rect">
            <a:avLst/>
          </a:prstGeom>
          <a:noFill/>
          <a:ln w="19050">
            <a:noFill/>
            <a:prstDash val="lgDash"/>
          </a:ln>
        </p:spPr>
        <p:txBody>
          <a:bodyPr wrap="square" rtlCol="0">
            <a:noAutofit/>
          </a:bodyPr>
          <a:lstStyle/>
          <a:p>
            <a:r>
              <a:rPr lang="en-US" sz="1200" b="1" dirty="0">
                <a:ea typeface="Gadugi" panose="020B0502040204020203" pitchFamily="34" charset="0"/>
              </a:rPr>
              <a:t> </a:t>
            </a:r>
          </a:p>
          <a:p>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19%</a:t>
            </a:r>
            <a:r>
              <a:rPr lang="en-US" sz="1200" b="1" dirty="0">
                <a:ea typeface="Gadugi" panose="020B0502040204020203" pitchFamily="34" charset="0"/>
              </a:rPr>
              <a:t> </a:t>
            </a:r>
            <a:r>
              <a:rPr lang="en-US" sz="1200" dirty="0">
                <a:ea typeface="Gadugi" panose="020B0502040204020203" pitchFamily="34" charset="0"/>
              </a:rPr>
              <a:t>Private Cancer Center</a:t>
            </a:r>
          </a:p>
          <a:p>
            <a:pPr marL="117475" indent="-117475">
              <a:buFont typeface="Arial" panose="020B0604020202020204" pitchFamily="34" charset="0"/>
              <a:buChar char="•"/>
            </a:pPr>
            <a:r>
              <a:rPr lang="en-US" sz="1200" b="1" dirty="0">
                <a:solidFill>
                  <a:srgbClr val="0067B1"/>
                </a:solidFill>
                <a:ea typeface="Gadugi" panose="020B0502040204020203" pitchFamily="34" charset="0"/>
              </a:rPr>
              <a:t>18%</a:t>
            </a:r>
            <a:r>
              <a:rPr lang="en-US" sz="1200" b="1" dirty="0">
                <a:ea typeface="Gadugi" panose="020B0502040204020203" pitchFamily="34" charset="0"/>
              </a:rPr>
              <a:t> </a:t>
            </a:r>
            <a:r>
              <a:rPr lang="en-US" sz="1200" dirty="0">
                <a:ea typeface="Gadugi" panose="020B0502040204020203" pitchFamily="34" charset="0"/>
              </a:rPr>
              <a:t>Palliative Care</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18%</a:t>
            </a:r>
            <a:r>
              <a:rPr lang="en-US" sz="1200" b="1" dirty="0">
                <a:ea typeface="Gadugi" panose="020B0502040204020203" pitchFamily="34" charset="0"/>
              </a:rPr>
              <a:t> </a:t>
            </a:r>
            <a:r>
              <a:rPr lang="en-US" sz="1200" dirty="0">
                <a:ea typeface="Gadugi" panose="020B0502040204020203" pitchFamily="34" charset="0"/>
              </a:rPr>
              <a:t>Chemo</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17%</a:t>
            </a:r>
            <a:r>
              <a:rPr lang="en-US" sz="1200" b="1" dirty="0">
                <a:ea typeface="Gadugi" panose="020B0502040204020203" pitchFamily="34" charset="0"/>
              </a:rPr>
              <a:t> </a:t>
            </a:r>
            <a:r>
              <a:rPr lang="en-US" sz="1200" dirty="0">
                <a:ea typeface="Gadugi" panose="020B0502040204020203" pitchFamily="34" charset="0"/>
              </a:rPr>
              <a:t>Targeted Drug Therapy</a:t>
            </a:r>
            <a:endParaRPr lang="en-US" sz="1200" b="1" dirty="0">
              <a:ea typeface="Gadugi" panose="020B0502040204020203" pitchFamily="34" charset="0"/>
            </a:endParaRPr>
          </a:p>
          <a:p>
            <a:pPr marL="117475" indent="-117475">
              <a:buFont typeface="Arial" panose="020B0604020202020204" pitchFamily="34" charset="0"/>
              <a:buChar char="•"/>
            </a:pPr>
            <a:r>
              <a:rPr lang="en-US" sz="1200" b="1" dirty="0">
                <a:solidFill>
                  <a:srgbClr val="0067B1"/>
                </a:solidFill>
                <a:ea typeface="Gadugi" panose="020B0502040204020203" pitchFamily="34" charset="0"/>
              </a:rPr>
              <a:t>14%</a:t>
            </a:r>
            <a:r>
              <a:rPr lang="en-US" sz="1200" b="1" dirty="0">
                <a:ea typeface="Gadugi" panose="020B0502040204020203" pitchFamily="34" charset="0"/>
              </a:rPr>
              <a:t> </a:t>
            </a:r>
            <a:r>
              <a:rPr lang="en-US" sz="1200" dirty="0">
                <a:ea typeface="Gadugi" panose="020B0502040204020203" pitchFamily="34" charset="0"/>
              </a:rPr>
              <a:t>Private Insurance</a:t>
            </a:r>
            <a:endParaRPr lang="en-US" sz="1200" b="1" dirty="0">
              <a:ea typeface="Gadugi" panose="020B0502040204020203" pitchFamily="34" charset="0"/>
            </a:endParaRPr>
          </a:p>
        </p:txBody>
      </p:sp>
      <p:cxnSp>
        <p:nvCxnSpPr>
          <p:cNvPr id="6" name="Straight Connector 5">
            <a:extLst>
              <a:ext uri="{FF2B5EF4-FFF2-40B4-BE49-F238E27FC236}">
                <a16:creationId xmlns:a16="http://schemas.microsoft.com/office/drawing/2014/main" id="{4A679343-0567-7142-970E-74C7B70937DD}"/>
              </a:ext>
            </a:extLst>
          </p:cNvPr>
          <p:cNvCxnSpPr>
            <a:cxnSpLocks/>
          </p:cNvCxnSpPr>
          <p:nvPr/>
        </p:nvCxnSpPr>
        <p:spPr>
          <a:xfrm flipV="1">
            <a:off x="7136099" y="2230242"/>
            <a:ext cx="0" cy="1508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3A918B-0D47-972E-DBFC-52D378A4C3AD}"/>
              </a:ext>
            </a:extLst>
          </p:cNvPr>
          <p:cNvCxnSpPr>
            <a:cxnSpLocks/>
          </p:cNvCxnSpPr>
          <p:nvPr/>
        </p:nvCxnSpPr>
        <p:spPr>
          <a:xfrm flipV="1">
            <a:off x="1493582" y="2230242"/>
            <a:ext cx="0" cy="15087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137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3"/>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algn="r"/>
            <a:fld id="{02C6C6B2-109A-F04B-8639-359C574E47BB}" type="slidenum">
              <a:rPr lang="en-US" sz="900" smtClean="0">
                <a:solidFill>
                  <a:schemeClr val="bg1"/>
                </a:solidFill>
                <a:latin typeface="Arial" panose="020B0604020202020204" pitchFamily="34" charset="0"/>
                <a:cs typeface="Arial" panose="020B0604020202020204" pitchFamily="34" charset="0"/>
              </a:rPr>
              <a:pPr algn="r"/>
              <a:t>21</a:t>
            </a:fld>
            <a:endParaRPr lang="en-US" sz="900" dirty="0">
              <a:solidFill>
                <a:schemeClr val="bg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4983307" y="2186568"/>
            <a:ext cx="7635414" cy="1631216"/>
          </a:xfrm>
          <a:prstGeom prst="rect">
            <a:avLst/>
          </a:prstGeom>
          <a:noFill/>
        </p:spPr>
        <p:txBody>
          <a:bodyPr wrap="square" rtlCol="0">
            <a:spAutoFit/>
          </a:bodyPr>
          <a:lstStyle/>
          <a:p>
            <a:r>
              <a:rPr lang="en-US" sz="5000" b="1" dirty="0">
                <a:solidFill>
                  <a:srgbClr val="FFD334"/>
                </a:solidFill>
                <a:latin typeface="Arial" panose="020B0604020202020204" pitchFamily="34" charset="0"/>
                <a:cs typeface="Arial" panose="020B0604020202020204" pitchFamily="34" charset="0"/>
              </a:rPr>
              <a:t>Cancer Journey: Treatment and Care</a:t>
            </a:r>
            <a:endParaRPr lang="en-US" sz="5000" dirty="0">
              <a:solidFill>
                <a:srgbClr val="FFD334"/>
              </a:solidFill>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4"/>
          <a:stretch>
            <a:fillRect/>
          </a:stretch>
        </p:blipFill>
        <p:spPr>
          <a:xfrm>
            <a:off x="11186031" y="6398080"/>
            <a:ext cx="835013" cy="356616"/>
          </a:xfrm>
          <a:prstGeom prst="rect">
            <a:avLst/>
          </a:prstGeom>
        </p:spPr>
      </p:pic>
      <p:pic>
        <p:nvPicPr>
          <p:cNvPr id="4" name="Picture 3">
            <a:extLst>
              <a:ext uri="{FF2B5EF4-FFF2-40B4-BE49-F238E27FC236}">
                <a16:creationId xmlns:a16="http://schemas.microsoft.com/office/drawing/2014/main" id="{F02DB942-0ACD-B7C9-D387-CED78598B023}"/>
              </a:ext>
            </a:extLst>
          </p:cNvPr>
          <p:cNvPicPr>
            <a:picLocks noChangeAspect="1"/>
          </p:cNvPicPr>
          <p:nvPr/>
        </p:nvPicPr>
        <p:blipFill>
          <a:blip r:embed="rId5"/>
          <a:stretch>
            <a:fillRect/>
          </a:stretch>
        </p:blipFill>
        <p:spPr>
          <a:xfrm>
            <a:off x="822325" y="1197188"/>
            <a:ext cx="3469493" cy="3590925"/>
          </a:xfrm>
          <a:prstGeom prst="rect">
            <a:avLst/>
          </a:prstGeom>
        </p:spPr>
      </p:pic>
    </p:spTree>
    <p:extLst>
      <p:ext uri="{BB962C8B-B14F-4D97-AF65-F5344CB8AC3E}">
        <p14:creationId xmlns:p14="http://schemas.microsoft.com/office/powerpoint/2010/main" val="1681027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5288157-B226-6281-F317-10B376D5664C}"/>
              </a:ext>
            </a:extLst>
          </p:cNvPr>
          <p:cNvSpPr/>
          <p:nvPr/>
        </p:nvSpPr>
        <p:spPr>
          <a:xfrm rot="16200000">
            <a:off x="7815619" y="1897400"/>
            <a:ext cx="3971249" cy="3676512"/>
          </a:xfrm>
          <a:custGeom>
            <a:avLst/>
            <a:gdLst>
              <a:gd name="connsiteX0" fmla="*/ 3971249 w 3971249"/>
              <a:gd name="connsiteY0" fmla="*/ 507170 h 3676512"/>
              <a:gd name="connsiteX1" fmla="*/ 3971249 w 3971249"/>
              <a:gd name="connsiteY1" fmla="*/ 3572180 h 3676512"/>
              <a:gd name="connsiteX2" fmla="*/ 3866916 w 3971249"/>
              <a:gd name="connsiteY2" fmla="*/ 3676512 h 3676512"/>
              <a:gd name="connsiteX3" fmla="*/ 104333 w 3971249"/>
              <a:gd name="connsiteY3" fmla="*/ 3676511 h 3676512"/>
              <a:gd name="connsiteX4" fmla="*/ 0 w 3971249"/>
              <a:gd name="connsiteY4" fmla="*/ 3572179 h 3676512"/>
              <a:gd name="connsiteX5" fmla="*/ 0 w 3971249"/>
              <a:gd name="connsiteY5" fmla="*/ 507169 h 3676512"/>
              <a:gd name="connsiteX6" fmla="*/ 104333 w 3971249"/>
              <a:gd name="connsiteY6" fmla="*/ 402838 h 3676512"/>
              <a:gd name="connsiteX7" fmla="*/ 119424 w 3971249"/>
              <a:gd name="connsiteY7" fmla="*/ 402838 h 3676512"/>
              <a:gd name="connsiteX8" fmla="*/ 620389 w 3971249"/>
              <a:gd name="connsiteY8" fmla="*/ 0 h 3676512"/>
              <a:gd name="connsiteX9" fmla="*/ 1121355 w 3971249"/>
              <a:gd name="connsiteY9" fmla="*/ 402838 h 3676512"/>
              <a:gd name="connsiteX10" fmla="*/ 3866916 w 3971249"/>
              <a:gd name="connsiteY10" fmla="*/ 402838 h 3676512"/>
              <a:gd name="connsiteX11" fmla="*/ 3971249 w 3971249"/>
              <a:gd name="connsiteY11" fmla="*/ 507170 h 367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71249" h="3676512">
                <a:moveTo>
                  <a:pt x="3971249" y="507170"/>
                </a:moveTo>
                <a:lnTo>
                  <a:pt x="3971249" y="3572180"/>
                </a:lnTo>
                <a:cubicBezTo>
                  <a:pt x="3971249" y="3629801"/>
                  <a:pt x="3924537" y="3676512"/>
                  <a:pt x="3866916" y="3676512"/>
                </a:cubicBezTo>
                <a:lnTo>
                  <a:pt x="104333" y="3676511"/>
                </a:lnTo>
                <a:cubicBezTo>
                  <a:pt x="46711" y="3676511"/>
                  <a:pt x="0" y="3629800"/>
                  <a:pt x="0" y="3572179"/>
                </a:cubicBezTo>
                <a:lnTo>
                  <a:pt x="0" y="507169"/>
                </a:lnTo>
                <a:cubicBezTo>
                  <a:pt x="0" y="449548"/>
                  <a:pt x="46711" y="402838"/>
                  <a:pt x="104333" y="402838"/>
                </a:cubicBezTo>
                <a:lnTo>
                  <a:pt x="119424" y="402838"/>
                </a:lnTo>
                <a:lnTo>
                  <a:pt x="620389" y="0"/>
                </a:lnTo>
                <a:lnTo>
                  <a:pt x="1121355" y="402838"/>
                </a:lnTo>
                <a:lnTo>
                  <a:pt x="3866916" y="402838"/>
                </a:lnTo>
                <a:cubicBezTo>
                  <a:pt x="3924537" y="402838"/>
                  <a:pt x="3971249" y="449549"/>
                  <a:pt x="3971249" y="507170"/>
                </a:cubicBezTo>
                <a:close/>
              </a:path>
            </a:pathLst>
          </a:cu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Table 25">
            <a:extLst>
              <a:ext uri="{FF2B5EF4-FFF2-40B4-BE49-F238E27FC236}">
                <a16:creationId xmlns:a16="http://schemas.microsoft.com/office/drawing/2014/main" id="{78B596DB-32D6-14EB-9428-A3C2FA7A6569}"/>
              </a:ext>
            </a:extLst>
          </p:cNvPr>
          <p:cNvGraphicFramePr>
            <a:graphicFrameLocks noGrp="1"/>
          </p:cNvGraphicFramePr>
          <p:nvPr>
            <p:extLst>
              <p:ext uri="{D42A27DB-BD31-4B8C-83A1-F6EECF244321}">
                <p14:modId xmlns:p14="http://schemas.microsoft.com/office/powerpoint/2010/main" val="1816789475"/>
              </p:ext>
            </p:extLst>
          </p:nvPr>
        </p:nvGraphicFramePr>
        <p:xfrm>
          <a:off x="625595" y="1750032"/>
          <a:ext cx="7287768" cy="3971248"/>
        </p:xfrm>
        <a:graphic>
          <a:graphicData uri="http://schemas.openxmlformats.org/drawingml/2006/table">
            <a:tbl>
              <a:tblPr bandRow="1">
                <a:tableStyleId>{5C22544A-7EE6-4342-B048-85BDC9FD1C3A}</a:tableStyleId>
              </a:tblPr>
              <a:tblGrid>
                <a:gridCol w="3840480">
                  <a:extLst>
                    <a:ext uri="{9D8B030D-6E8A-4147-A177-3AD203B41FA5}">
                      <a16:colId xmlns:a16="http://schemas.microsoft.com/office/drawing/2014/main" val="870667998"/>
                    </a:ext>
                  </a:extLst>
                </a:gridCol>
                <a:gridCol w="612648">
                  <a:extLst>
                    <a:ext uri="{9D8B030D-6E8A-4147-A177-3AD203B41FA5}">
                      <a16:colId xmlns:a16="http://schemas.microsoft.com/office/drawing/2014/main" val="1634885874"/>
                    </a:ext>
                  </a:extLst>
                </a:gridCol>
                <a:gridCol w="640080">
                  <a:extLst>
                    <a:ext uri="{9D8B030D-6E8A-4147-A177-3AD203B41FA5}">
                      <a16:colId xmlns:a16="http://schemas.microsoft.com/office/drawing/2014/main" val="904512284"/>
                    </a:ext>
                  </a:extLst>
                </a:gridCol>
                <a:gridCol w="1097280">
                  <a:extLst>
                    <a:ext uri="{9D8B030D-6E8A-4147-A177-3AD203B41FA5}">
                      <a16:colId xmlns:a16="http://schemas.microsoft.com/office/drawing/2014/main" val="2500900907"/>
                    </a:ext>
                  </a:extLst>
                </a:gridCol>
                <a:gridCol w="1097280">
                  <a:extLst>
                    <a:ext uri="{9D8B030D-6E8A-4147-A177-3AD203B41FA5}">
                      <a16:colId xmlns:a16="http://schemas.microsoft.com/office/drawing/2014/main" val="3589774771"/>
                    </a:ext>
                  </a:extLst>
                </a:gridCol>
              </a:tblGrid>
              <a:tr h="655449">
                <a:tc>
                  <a:txBody>
                    <a:bodyPr/>
                    <a:lstStyle/>
                    <a:p>
                      <a:pPr algn="r"/>
                      <a:endParaRPr lang="en-US" sz="1400" b="1" dirty="0">
                        <a:solidFill>
                          <a:schemeClr val="tx1"/>
                        </a:solidFill>
                        <a:latin typeface="+mn-lt"/>
                      </a:endParaRPr>
                    </a:p>
                  </a:txBody>
                  <a:tcPr anchor="ctr">
                    <a:lnB w="6350" cap="flat" cmpd="sng" algn="ctr">
                      <a:noFill/>
                      <a:prstDash val="solid"/>
                      <a:round/>
                      <a:headEnd type="none" w="med" len="med"/>
                      <a:tailEnd type="none" w="med" len="med"/>
                    </a:lnB>
                    <a:noFill/>
                  </a:tcPr>
                </a:tc>
                <a:tc>
                  <a:txBody>
                    <a:bodyPr/>
                    <a:lstStyle/>
                    <a:p>
                      <a:pPr algn="ctr"/>
                      <a:r>
                        <a:rPr lang="en-US" sz="1200" b="1" dirty="0">
                          <a:solidFill>
                            <a:schemeClr val="tx1"/>
                          </a:solidFill>
                          <a:latin typeface="+mn-lt"/>
                        </a:rPr>
                        <a:t>2020</a:t>
                      </a:r>
                      <a:endParaRPr lang="en-US" sz="1200" b="0" dirty="0">
                        <a:solidFill>
                          <a:schemeClr val="tx1"/>
                        </a:solidFill>
                        <a:latin typeface="+mn-lt"/>
                      </a:endParaRPr>
                    </a:p>
                  </a:txBody>
                  <a:tcPr anchor="b">
                    <a:lnB w="6350" cap="flat" cmpd="sng" algn="ctr">
                      <a:noFill/>
                      <a:prstDash val="solid"/>
                      <a:round/>
                      <a:headEnd type="none" w="med" len="med"/>
                      <a:tailEnd type="none" w="med" len="med"/>
                    </a:lnB>
                    <a:noFill/>
                  </a:tcPr>
                </a:tc>
                <a:tc>
                  <a:txBody>
                    <a:bodyPr/>
                    <a:lstStyle/>
                    <a:p>
                      <a:pPr algn="ctr"/>
                      <a:r>
                        <a:rPr lang="en-US" sz="1200" b="1" dirty="0">
                          <a:solidFill>
                            <a:schemeClr val="tx1"/>
                          </a:solidFill>
                          <a:latin typeface="+mn-lt"/>
                        </a:rPr>
                        <a:t>2021</a:t>
                      </a:r>
                      <a:endParaRPr lang="en-US" sz="1300" b="0" dirty="0">
                        <a:solidFill>
                          <a:schemeClr val="tx1"/>
                        </a:solidFill>
                        <a:latin typeface="+mn-lt"/>
                      </a:endParaRPr>
                    </a:p>
                  </a:txBody>
                  <a:tcPr anchor="b">
                    <a:lnB w="6350" cap="flat" cmpd="sng" algn="ctr">
                      <a:noFill/>
                      <a:prstDash val="solid"/>
                      <a:round/>
                      <a:headEnd type="none" w="med" len="med"/>
                      <a:tailEnd type="none" w="med" len="med"/>
                    </a:lnB>
                    <a:noFill/>
                  </a:tcPr>
                </a:tc>
                <a:tc>
                  <a:txBody>
                    <a:bodyPr/>
                    <a:lstStyle/>
                    <a:p>
                      <a:pPr algn="ctr"/>
                      <a:r>
                        <a:rPr kumimoji="0" lang="en-US" sz="1400" b="1" i="0" u="none" strike="noStrike" kern="1200" cap="none" spc="0" normalizeH="0" baseline="0" noProof="0" dirty="0">
                          <a:ln>
                            <a:noFill/>
                          </a:ln>
                          <a:solidFill>
                            <a:prstClr val="black"/>
                          </a:solidFill>
                          <a:effectLst/>
                          <a:uLnTx/>
                          <a:uFillTx/>
                          <a:latin typeface="+mn-lt"/>
                          <a:ea typeface="+mn-ea"/>
                          <a:cs typeface="+mn-cs"/>
                        </a:rPr>
                        <a:t>2022</a:t>
                      </a:r>
                      <a:endParaRPr lang="en-US" sz="1500" b="0" dirty="0">
                        <a:solidFill>
                          <a:schemeClr val="tx1"/>
                        </a:solidFill>
                        <a:latin typeface="+mn-lt"/>
                      </a:endParaRPr>
                    </a:p>
                  </a:txBody>
                  <a:tcPr anchor="b">
                    <a:lnR w="12700" cap="flat" cmpd="sng" algn="ctr">
                      <a:solidFill>
                        <a:srgbClr val="FFD334"/>
                      </a:solidFill>
                      <a:prstDash val="solid"/>
                      <a:round/>
                      <a:headEnd type="none" w="med" len="med"/>
                      <a:tailEnd type="none" w="med" len="med"/>
                    </a:lnR>
                    <a:lnB w="6350" cap="flat" cmpd="sng" algn="ctr">
                      <a:no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4"/>
                          </a:solidFill>
                          <a:effectLst/>
                          <a:uLnTx/>
                          <a:uFillTx/>
                          <a:latin typeface="+mn-lt"/>
                          <a:ea typeface="+mn-ea"/>
                          <a:cs typeface="+mn-cs"/>
                        </a:rPr>
                        <a:t>NCCS Connected</a:t>
                      </a:r>
                      <a:endParaRPr lang="en-US" sz="1600" b="0" dirty="0">
                        <a:solidFill>
                          <a:schemeClr val="accent4"/>
                        </a:solidFill>
                        <a:latin typeface="+mn-lt"/>
                      </a:endParaRPr>
                    </a:p>
                  </a:txBody>
                  <a:tcPr anchor="b">
                    <a:lnL w="12700" cap="flat" cmpd="sng" algn="ctr">
                      <a:solidFill>
                        <a:srgbClr val="FFD334"/>
                      </a:solidFill>
                      <a:prstDash val="solid"/>
                      <a:round/>
                      <a:headEnd type="none" w="med" len="med"/>
                      <a:tailEnd type="none" w="med" len="med"/>
                    </a:lnL>
                    <a:lnR w="12700" cap="flat" cmpd="sng" algn="ctr">
                      <a:solidFill>
                        <a:srgbClr val="FFD334"/>
                      </a:solidFill>
                      <a:prstDash val="solid"/>
                      <a:round/>
                      <a:headEnd type="none" w="med" len="med"/>
                      <a:tailEnd type="none" w="med" len="med"/>
                    </a:lnR>
                    <a:lnT w="12700" cap="flat" cmpd="sng" algn="ctr">
                      <a:solidFill>
                        <a:srgbClr val="FFD334"/>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472447226"/>
                  </a:ext>
                </a:extLst>
              </a:tr>
              <a:tr h="1195230">
                <a:tc>
                  <a:txBody>
                    <a:bodyPr/>
                    <a:lstStyle/>
                    <a:p>
                      <a:pPr marL="1547813" indent="0">
                        <a:tabLst/>
                      </a:pPr>
                      <a:r>
                        <a:rPr lang="en-US" sz="1400" b="0" dirty="0"/>
                        <a:t>I rely/relied on the doctor </a:t>
                      </a:r>
                      <a:br>
                        <a:rPr lang="en-US" sz="1400" b="0" dirty="0"/>
                      </a:br>
                      <a:r>
                        <a:rPr lang="en-US" sz="1400" b="0" dirty="0"/>
                        <a:t>to decide on treatment options and chose the </a:t>
                      </a:r>
                      <a:br>
                        <a:rPr lang="en-US" sz="1400" b="0" dirty="0"/>
                      </a:br>
                      <a:r>
                        <a:rPr lang="en-US" sz="1400" b="0" dirty="0"/>
                        <a:t>best course of action.</a:t>
                      </a:r>
                    </a:p>
                  </a:txBody>
                  <a:tcPr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a:r>
                        <a:rPr lang="en-US" sz="1200" b="0" dirty="0">
                          <a:solidFill>
                            <a:schemeClr val="tx1"/>
                          </a:solidFill>
                          <a:latin typeface="+mn-lt"/>
                        </a:rPr>
                        <a:t>61%</a:t>
                      </a:r>
                    </a:p>
                  </a:txBody>
                  <a:tcPr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a:r>
                        <a:rPr lang="en-US" sz="1200" b="0" dirty="0">
                          <a:solidFill>
                            <a:schemeClr val="tx1"/>
                          </a:solidFill>
                          <a:latin typeface="+mn-lt"/>
                        </a:rPr>
                        <a:t>44%</a:t>
                      </a:r>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endParaRPr lang="en-US" sz="1200" b="0" dirty="0">
                        <a:solidFill>
                          <a:srgbClr val="C00000"/>
                        </a:solidFill>
                        <a:latin typeface="+mn-lt"/>
                      </a:endParaRPr>
                    </a:p>
                  </a:txBody>
                  <a:tcPr anchor="ct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a:r>
                        <a:rPr lang="en-US" sz="1800" b="1" dirty="0">
                          <a:solidFill>
                            <a:schemeClr val="tx1"/>
                          </a:solidFill>
                          <a:latin typeface="+mn-lt"/>
                        </a:rPr>
                        <a:t>47%</a:t>
                      </a:r>
                    </a:p>
                  </a:txBody>
                  <a:tcPr anchor="ctr">
                    <a:lnR w="12700" cap="flat" cmpd="sng" algn="ctr">
                      <a:solidFill>
                        <a:srgbClr val="FFD334"/>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a:r>
                        <a:rPr lang="en-US" sz="1800" b="1" dirty="0">
                          <a:solidFill>
                            <a:srgbClr val="C00000"/>
                          </a:solidFill>
                          <a:latin typeface="+mn-lt"/>
                        </a:rPr>
                        <a:t>33%</a:t>
                      </a:r>
                    </a:p>
                  </a:txBody>
                  <a:tcPr anchor="ctr">
                    <a:lnL w="12700" cap="flat" cmpd="sng" algn="ctr">
                      <a:solidFill>
                        <a:srgbClr val="FFD334"/>
                      </a:solidFill>
                      <a:prstDash val="solid"/>
                      <a:round/>
                      <a:headEnd type="none" w="med" len="med"/>
                      <a:tailEnd type="none" w="med" len="med"/>
                    </a:lnL>
                    <a:lnR w="12700" cap="flat" cmpd="sng" algn="ctr">
                      <a:solidFill>
                        <a:srgbClr val="FFD334"/>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61331507"/>
                  </a:ext>
                </a:extLst>
              </a:tr>
              <a:tr h="925339">
                <a:tc>
                  <a:txBody>
                    <a:bodyPr/>
                    <a:lstStyle/>
                    <a:p>
                      <a:pPr marL="1547813" indent="0">
                        <a:tabLst/>
                      </a:pPr>
                      <a:r>
                        <a:rPr lang="en-US" sz="1400" b="0" dirty="0"/>
                        <a:t>Somewhere in the middle</a:t>
                      </a:r>
                    </a:p>
                  </a:txBody>
                  <a:tcPr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a:r>
                        <a:rPr lang="en-US" sz="1200" b="0" dirty="0">
                          <a:solidFill>
                            <a:schemeClr val="tx1"/>
                          </a:solidFill>
                          <a:latin typeface="+mn-lt"/>
                        </a:rPr>
                        <a:t>18%</a:t>
                      </a:r>
                    </a:p>
                  </a:txBody>
                  <a:tcPr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a:r>
                        <a:rPr lang="en-US" sz="1200" b="0" dirty="0">
                          <a:solidFill>
                            <a:schemeClr val="tx1"/>
                          </a:solidFill>
                          <a:latin typeface="+mn-lt"/>
                        </a:rPr>
                        <a:t>22%</a:t>
                      </a:r>
                    </a:p>
                  </a:txBody>
                  <a:tcPr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a:r>
                        <a:rPr lang="en-US" sz="1800" b="1" dirty="0">
                          <a:solidFill>
                            <a:schemeClr val="tx1"/>
                          </a:solidFill>
                          <a:latin typeface="+mn-lt"/>
                        </a:rPr>
                        <a:t>26%</a:t>
                      </a:r>
                      <a:r>
                        <a:rPr lang="en-US" sz="1800" b="1" dirty="0">
                          <a:solidFill>
                            <a:srgbClr val="0067B1"/>
                          </a:solidFill>
                          <a:latin typeface="Calibri" panose="020F0502020204030204" pitchFamily="34" charset="0"/>
                          <a:ea typeface="Gadugi" panose="020B0502040204020203" pitchFamily="34" charset="0"/>
                          <a:cs typeface="Calibri" panose="020F0502020204030204" pitchFamily="34" charset="0"/>
                        </a:rPr>
                        <a:t>▲</a:t>
                      </a:r>
                      <a:endParaRPr lang="en-US" sz="1800" b="1" dirty="0">
                        <a:solidFill>
                          <a:srgbClr val="0067B1"/>
                        </a:solidFill>
                        <a:latin typeface="+mn-lt"/>
                      </a:endParaRPr>
                    </a:p>
                  </a:txBody>
                  <a:tcPr anchor="ctr">
                    <a:lnR w="12700" cap="flat" cmpd="sng" algn="ctr">
                      <a:solidFill>
                        <a:srgbClr val="FFD334"/>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a:r>
                        <a:rPr lang="en-US" sz="1800" b="0" dirty="0">
                          <a:solidFill>
                            <a:schemeClr val="tx1"/>
                          </a:solidFill>
                          <a:latin typeface="+mn-lt"/>
                        </a:rPr>
                        <a:t>29%</a:t>
                      </a:r>
                    </a:p>
                  </a:txBody>
                  <a:tcPr anchor="ctr">
                    <a:lnL w="12700" cap="flat" cmpd="sng" algn="ctr">
                      <a:solidFill>
                        <a:srgbClr val="FFD334"/>
                      </a:solidFill>
                      <a:prstDash val="solid"/>
                      <a:round/>
                      <a:headEnd type="none" w="med" len="med"/>
                      <a:tailEnd type="none" w="med" len="med"/>
                    </a:lnL>
                    <a:lnR w="12700" cap="flat" cmpd="sng" algn="ctr">
                      <a:solidFill>
                        <a:srgbClr val="FFD334"/>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63538389"/>
                  </a:ext>
                </a:extLst>
              </a:tr>
              <a:tr h="1195230">
                <a:tc>
                  <a:txBody>
                    <a:bodyPr/>
                    <a:lstStyle/>
                    <a:p>
                      <a:pPr marL="1547813" indent="0">
                        <a:tabLst/>
                      </a:pPr>
                      <a:r>
                        <a:rPr lang="en-US" sz="1400" b="0" dirty="0"/>
                        <a:t>I am/was very involved in researching and deciding </a:t>
                      </a:r>
                      <a:br>
                        <a:rPr lang="en-US" sz="1400" b="0" dirty="0"/>
                      </a:br>
                      <a:r>
                        <a:rPr lang="en-US" sz="1400" b="0" dirty="0"/>
                        <a:t>on the best treatment </a:t>
                      </a:r>
                      <a:br>
                        <a:rPr lang="en-US" sz="1400" b="0" dirty="0"/>
                      </a:br>
                      <a:r>
                        <a:rPr lang="en-US" sz="1400" b="0" dirty="0"/>
                        <a:t>options for me.</a:t>
                      </a:r>
                    </a:p>
                  </a:txBody>
                  <a:tcPr anchor="ct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r>
                        <a:rPr lang="en-US" sz="1200" b="0" dirty="0">
                          <a:solidFill>
                            <a:schemeClr val="tx1"/>
                          </a:solidFill>
                          <a:latin typeface="+mn-lt"/>
                        </a:rPr>
                        <a:t>22%</a:t>
                      </a:r>
                    </a:p>
                  </a:txBody>
                  <a:tcPr anchor="ct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r>
                        <a:rPr lang="en-US" sz="1200" b="0" dirty="0">
                          <a:solidFill>
                            <a:schemeClr val="tx1"/>
                          </a:solidFill>
                          <a:latin typeface="+mn-lt"/>
                        </a:rPr>
                        <a:t>33%</a:t>
                      </a:r>
                      <a:r>
                        <a:rPr lang="en-US" sz="1200" dirty="0">
                          <a:solidFill>
                            <a:srgbClr val="0067B1"/>
                          </a:solidFill>
                          <a:latin typeface="Calibri" panose="020F0502020204030204" pitchFamily="34" charset="0"/>
                          <a:ea typeface="Gadugi" panose="020B0502040204020203" pitchFamily="34" charset="0"/>
                          <a:cs typeface="Calibri" panose="020F0502020204030204" pitchFamily="34" charset="0"/>
                        </a:rPr>
                        <a:t>▲</a:t>
                      </a:r>
                      <a:endParaRPr lang="en-US" sz="1200" b="0" dirty="0">
                        <a:solidFill>
                          <a:srgbClr val="0067B1"/>
                        </a:solidFill>
                        <a:latin typeface="+mn-lt"/>
                      </a:endParaRPr>
                    </a:p>
                  </a:txBody>
                  <a:tcPr anchor="ct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r>
                        <a:rPr lang="en-US" sz="1800" b="1" dirty="0">
                          <a:solidFill>
                            <a:schemeClr val="tx1"/>
                          </a:solidFill>
                          <a:latin typeface="+mn-lt"/>
                        </a:rPr>
                        <a:t>27%</a:t>
                      </a:r>
                      <a:r>
                        <a:rPr lang="en-US" sz="1800" b="1" dirty="0">
                          <a:solidFill>
                            <a:srgbClr val="C00000"/>
                          </a:solidFill>
                          <a:latin typeface="Calibri" panose="020F0502020204030204" pitchFamily="34" charset="0"/>
                          <a:ea typeface="Gadugi" panose="020B0502040204020203" pitchFamily="34" charset="0"/>
                          <a:cs typeface="Calibri" panose="020F0502020204030204" pitchFamily="34" charset="0"/>
                        </a:rPr>
                        <a:t>▼</a:t>
                      </a:r>
                      <a:endParaRPr lang="en-US" sz="1800" b="1" dirty="0">
                        <a:solidFill>
                          <a:srgbClr val="C00000"/>
                        </a:solidFill>
                        <a:latin typeface="+mn-lt"/>
                      </a:endParaRPr>
                    </a:p>
                  </a:txBody>
                  <a:tcPr anchor="ctr">
                    <a:lnR w="12700" cap="flat" cmpd="sng" algn="ctr">
                      <a:solidFill>
                        <a:srgbClr val="FFD334"/>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algn="ctr"/>
                      <a:r>
                        <a:rPr lang="en-US" sz="1800" b="1" dirty="0">
                          <a:solidFill>
                            <a:srgbClr val="0067B1"/>
                          </a:solidFill>
                          <a:latin typeface="+mn-lt"/>
                        </a:rPr>
                        <a:t>38%</a:t>
                      </a:r>
                    </a:p>
                  </a:txBody>
                  <a:tcPr anchor="ctr">
                    <a:lnL w="12700" cap="flat" cmpd="sng" algn="ctr">
                      <a:solidFill>
                        <a:srgbClr val="FFD334"/>
                      </a:solidFill>
                      <a:prstDash val="solid"/>
                      <a:round/>
                      <a:headEnd type="none" w="med" len="med"/>
                      <a:tailEnd type="none" w="med" len="med"/>
                    </a:lnL>
                    <a:lnR w="12700" cap="flat" cmpd="sng" algn="ctr">
                      <a:solidFill>
                        <a:srgbClr val="FFD334"/>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noFill/>
                  </a:tcPr>
                </a:tc>
                <a:extLst>
                  <a:ext uri="{0D108BD9-81ED-4DB2-BD59-A6C34878D82A}">
                    <a16:rowId xmlns:a16="http://schemas.microsoft.com/office/drawing/2014/main" val="1443235858"/>
                  </a:ext>
                </a:extLst>
              </a:tr>
            </a:tbl>
          </a:graphicData>
        </a:graphic>
      </p:graphicFrame>
      <p:sp>
        <p:nvSpPr>
          <p:cNvPr id="2" name="Title 1">
            <a:extLst>
              <a:ext uri="{FF2B5EF4-FFF2-40B4-BE49-F238E27FC236}">
                <a16:creationId xmlns:a16="http://schemas.microsoft.com/office/drawing/2014/main" id="{A704E8C9-1261-A8D1-E68E-90BA324E2B38}"/>
              </a:ext>
            </a:extLst>
          </p:cNvPr>
          <p:cNvSpPr>
            <a:spLocks noGrp="1"/>
          </p:cNvSpPr>
          <p:nvPr>
            <p:ph type="title"/>
          </p:nvPr>
        </p:nvSpPr>
        <p:spPr/>
        <p:txBody>
          <a:bodyPr/>
          <a:lstStyle/>
          <a:p>
            <a:r>
              <a:rPr lang="en-US" dirty="0"/>
              <a:t>Treatment Decisions</a:t>
            </a:r>
          </a:p>
        </p:txBody>
      </p:sp>
      <p:sp>
        <p:nvSpPr>
          <p:cNvPr id="3" name="Text Placeholder 2">
            <a:extLst>
              <a:ext uri="{FF2B5EF4-FFF2-40B4-BE49-F238E27FC236}">
                <a16:creationId xmlns:a16="http://schemas.microsoft.com/office/drawing/2014/main" id="{0B21054F-3251-3E48-A438-95E7EE61C1E2}"/>
              </a:ext>
            </a:extLst>
          </p:cNvPr>
          <p:cNvSpPr>
            <a:spLocks noGrp="1"/>
          </p:cNvSpPr>
          <p:nvPr>
            <p:ph type="body" sz="quarter" idx="10"/>
          </p:nvPr>
        </p:nvSpPr>
        <p:spPr>
          <a:xfrm>
            <a:off x="409267" y="803298"/>
            <a:ext cx="9470229" cy="679453"/>
          </a:xfrm>
        </p:spPr>
        <p:txBody>
          <a:bodyPr>
            <a:normAutofit/>
          </a:bodyPr>
          <a:lstStyle/>
          <a:p>
            <a:r>
              <a:rPr lang="en-US" dirty="0"/>
              <a:t>Once again, pluralities say they relied on their doctor to make their treatment decisions. </a:t>
            </a:r>
            <a:br>
              <a:rPr lang="en-US" dirty="0"/>
            </a:br>
            <a:r>
              <a:rPr lang="en-US" dirty="0"/>
              <a:t>Fewer report self-advocating vs. last year, though still more than in 2020 when we first asked the question.</a:t>
            </a:r>
          </a:p>
        </p:txBody>
      </p:sp>
      <p:sp>
        <p:nvSpPr>
          <p:cNvPr id="4" name="TextBox 3">
            <a:extLst>
              <a:ext uri="{FF2B5EF4-FFF2-40B4-BE49-F238E27FC236}">
                <a16:creationId xmlns:a16="http://schemas.microsoft.com/office/drawing/2014/main" id="{C03CE523-8713-A931-3272-074BA934452F}"/>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 2021 National Sample (n=1104)</a:t>
            </a:r>
          </a:p>
        </p:txBody>
      </p:sp>
      <p:pic>
        <p:nvPicPr>
          <p:cNvPr id="5" name="Picture 4">
            <a:extLst>
              <a:ext uri="{FF2B5EF4-FFF2-40B4-BE49-F238E27FC236}">
                <a16:creationId xmlns:a16="http://schemas.microsoft.com/office/drawing/2014/main" id="{7B19C8A6-4854-4411-723B-4963794FA665}"/>
              </a:ext>
            </a:extLst>
          </p:cNvPr>
          <p:cNvPicPr>
            <a:picLocks noChangeAspect="1"/>
          </p:cNvPicPr>
          <p:nvPr/>
        </p:nvPicPr>
        <p:blipFill>
          <a:blip r:embed="rId3"/>
          <a:srcRect/>
          <a:stretch/>
        </p:blipFill>
        <p:spPr>
          <a:xfrm>
            <a:off x="649689" y="3739781"/>
            <a:ext cx="1087597" cy="679453"/>
          </a:xfrm>
          <a:prstGeom prst="rect">
            <a:avLst/>
          </a:prstGeom>
        </p:spPr>
      </p:pic>
      <p:pic>
        <p:nvPicPr>
          <p:cNvPr id="6" name="Graphic 5">
            <a:extLst>
              <a:ext uri="{FF2B5EF4-FFF2-40B4-BE49-F238E27FC236}">
                <a16:creationId xmlns:a16="http://schemas.microsoft.com/office/drawing/2014/main" id="{63A9835F-F2AB-2254-B241-461B0345C5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78285" y="3769055"/>
            <a:ext cx="630302" cy="630301"/>
          </a:xfrm>
          <a:prstGeom prst="rect">
            <a:avLst/>
          </a:prstGeom>
        </p:spPr>
      </p:pic>
      <p:sp>
        <p:nvSpPr>
          <p:cNvPr id="8" name="TextBox 7">
            <a:extLst>
              <a:ext uri="{FF2B5EF4-FFF2-40B4-BE49-F238E27FC236}">
                <a16:creationId xmlns:a16="http://schemas.microsoft.com/office/drawing/2014/main" id="{B6922291-3031-52E6-0569-937ECAA39EF4}"/>
              </a:ext>
            </a:extLst>
          </p:cNvPr>
          <p:cNvSpPr txBox="1"/>
          <p:nvPr/>
        </p:nvSpPr>
        <p:spPr>
          <a:xfrm>
            <a:off x="8636591" y="2029964"/>
            <a:ext cx="2192848" cy="339793"/>
          </a:xfrm>
          <a:prstGeom prst="rect">
            <a:avLst/>
          </a:prstGeom>
          <a:noFill/>
          <a:ln w="19050">
            <a:noFill/>
            <a:prstDash val="lgDash"/>
          </a:ln>
        </p:spPr>
        <p:txBody>
          <a:bodyPr wrap="square" rtlCol="0">
            <a:noAutofit/>
          </a:bodyPr>
          <a:lstStyle/>
          <a:p>
            <a:r>
              <a:rPr lang="en-US" sz="1200" b="1" dirty="0">
                <a:ea typeface="Gadugi" panose="020B0502040204020203" pitchFamily="34" charset="0"/>
              </a:rPr>
              <a:t>More Likely to be Involved in Decision- Making:</a:t>
            </a:r>
          </a:p>
        </p:txBody>
      </p:sp>
      <p:pic>
        <p:nvPicPr>
          <p:cNvPr id="11" name="Graphic 10">
            <a:extLst>
              <a:ext uri="{FF2B5EF4-FFF2-40B4-BE49-F238E27FC236}">
                <a16:creationId xmlns:a16="http://schemas.microsoft.com/office/drawing/2014/main" id="{6F8147CC-320A-B50C-E58D-67E36F1F63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59516" y="2686708"/>
            <a:ext cx="630302" cy="630301"/>
          </a:xfrm>
          <a:prstGeom prst="rect">
            <a:avLst/>
          </a:prstGeom>
        </p:spPr>
      </p:pic>
      <p:pic>
        <p:nvPicPr>
          <p:cNvPr id="14" name="Picture 13">
            <a:extLst>
              <a:ext uri="{FF2B5EF4-FFF2-40B4-BE49-F238E27FC236}">
                <a16:creationId xmlns:a16="http://schemas.microsoft.com/office/drawing/2014/main" id="{94F1C9EF-B5F3-18B3-369F-FE17E25AAB8E}"/>
              </a:ext>
            </a:extLst>
          </p:cNvPr>
          <p:cNvPicPr>
            <a:picLocks noChangeAspect="1"/>
          </p:cNvPicPr>
          <p:nvPr/>
        </p:nvPicPr>
        <p:blipFill>
          <a:blip r:embed="rId3"/>
          <a:srcRect/>
          <a:stretch/>
        </p:blipFill>
        <p:spPr>
          <a:xfrm>
            <a:off x="827439" y="4761166"/>
            <a:ext cx="1087597" cy="679453"/>
          </a:xfrm>
          <a:prstGeom prst="rect">
            <a:avLst/>
          </a:prstGeom>
        </p:spPr>
      </p:pic>
      <p:sp>
        <p:nvSpPr>
          <p:cNvPr id="20" name="TextBox 19">
            <a:extLst>
              <a:ext uri="{FF2B5EF4-FFF2-40B4-BE49-F238E27FC236}">
                <a16:creationId xmlns:a16="http://schemas.microsoft.com/office/drawing/2014/main" id="{5D03964B-31AE-9607-01C6-4DE4C101FED7}"/>
              </a:ext>
            </a:extLst>
          </p:cNvPr>
          <p:cNvSpPr txBox="1"/>
          <p:nvPr/>
        </p:nvSpPr>
        <p:spPr>
          <a:xfrm>
            <a:off x="8636589" y="2542254"/>
            <a:ext cx="3273675" cy="339793"/>
          </a:xfrm>
          <a:prstGeom prst="rect">
            <a:avLst/>
          </a:prstGeom>
          <a:noFill/>
          <a:ln w="19050">
            <a:noFill/>
            <a:prstDash val="lgDash"/>
          </a:ln>
        </p:spPr>
        <p:txBody>
          <a:bodyPr wrap="square" rtlCol="0">
            <a:noAutofit/>
          </a:bodyPr>
          <a:lstStyle/>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46% </a:t>
            </a:r>
            <a:r>
              <a:rPr lang="en-US" sz="1200" dirty="0">
                <a:ea typeface="Gadugi" panose="020B0502040204020203" pitchFamily="34" charset="0"/>
              </a:rPr>
              <a:t>Younger ages (18-39)</a:t>
            </a:r>
            <a:endParaRPr lang="en-US" sz="1200" b="1" dirty="0">
              <a:ea typeface="Gadugi" panose="020B0502040204020203" pitchFamily="34" charset="0"/>
            </a:endParaRPr>
          </a:p>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42% </a:t>
            </a:r>
            <a:r>
              <a:rPr lang="en-US" sz="1200" dirty="0">
                <a:ea typeface="Gadugi" panose="020B0502040204020203" pitchFamily="34" charset="0"/>
              </a:rPr>
              <a:t>Clinical trial</a:t>
            </a:r>
            <a:endParaRPr lang="en-US" sz="1200" b="1" dirty="0">
              <a:ea typeface="Gadugi" panose="020B0502040204020203" pitchFamily="34" charset="0"/>
            </a:endParaRPr>
          </a:p>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42% </a:t>
            </a:r>
            <a:r>
              <a:rPr lang="en-US" sz="1200" dirty="0">
                <a:ea typeface="Gadugi" panose="020B0502040204020203" pitchFamily="34" charset="0"/>
              </a:rPr>
              <a:t>Treated at private cancer center</a:t>
            </a:r>
            <a:endParaRPr lang="en-US" sz="1200" b="1" dirty="0">
              <a:ea typeface="Gadugi" panose="020B0502040204020203" pitchFamily="34" charset="0"/>
            </a:endParaRPr>
          </a:p>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40% </a:t>
            </a:r>
            <a:r>
              <a:rPr lang="en-US" sz="1200" dirty="0">
                <a:ea typeface="Gadugi" panose="020B0502040204020203" pitchFamily="34" charset="0"/>
              </a:rPr>
              <a:t>Prostate cancer</a:t>
            </a:r>
          </a:p>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38% </a:t>
            </a:r>
            <a:r>
              <a:rPr lang="en-US" sz="1200" dirty="0">
                <a:ea typeface="Gadugi" panose="020B0502040204020203" pitchFamily="34" charset="0"/>
              </a:rPr>
              <a:t>Misdiagnosed</a:t>
            </a:r>
          </a:p>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37% </a:t>
            </a:r>
            <a:r>
              <a:rPr lang="en-US" sz="1200" dirty="0">
                <a:ea typeface="Gadugi" panose="020B0502040204020203" pitchFamily="34" charset="0"/>
              </a:rPr>
              <a:t>HHI $100k+</a:t>
            </a:r>
          </a:p>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37% </a:t>
            </a:r>
            <a:r>
              <a:rPr lang="en-US" sz="1200" dirty="0">
                <a:ea typeface="Gadugi" panose="020B0502040204020203" pitchFamily="34" charset="0"/>
              </a:rPr>
              <a:t>Metastatic breast cancer</a:t>
            </a:r>
          </a:p>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35% </a:t>
            </a:r>
            <a:r>
              <a:rPr lang="en-US" sz="1200" dirty="0">
                <a:ea typeface="Gadugi" panose="020B0502040204020203" pitchFamily="34" charset="0"/>
              </a:rPr>
              <a:t>Palliative care</a:t>
            </a:r>
          </a:p>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35% </a:t>
            </a:r>
            <a:r>
              <a:rPr lang="en-US" sz="1200" dirty="0">
                <a:ea typeface="Gadugi" panose="020B0502040204020203" pitchFamily="34" charset="0"/>
              </a:rPr>
              <a:t>Biomarker testing</a:t>
            </a:r>
          </a:p>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34% </a:t>
            </a:r>
            <a:r>
              <a:rPr lang="en-US" sz="1200" dirty="0">
                <a:ea typeface="Gadugi" panose="020B0502040204020203" pitchFamily="34" charset="0"/>
              </a:rPr>
              <a:t>Genetic counseling</a:t>
            </a:r>
          </a:p>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33% </a:t>
            </a:r>
            <a:r>
              <a:rPr lang="en-US" sz="1200" dirty="0">
                <a:ea typeface="Gadugi" panose="020B0502040204020203" pitchFamily="34" charset="0"/>
              </a:rPr>
              <a:t>STEM background</a:t>
            </a:r>
          </a:p>
          <a:p>
            <a:pPr marL="117475" indent="-117475">
              <a:spcAft>
                <a:spcPts val="400"/>
              </a:spcAft>
              <a:buFont typeface="Arial" panose="020B0604020202020204" pitchFamily="34" charset="0"/>
              <a:buChar char="•"/>
            </a:pPr>
            <a:r>
              <a:rPr lang="en-US" sz="1200" b="1" dirty="0">
                <a:solidFill>
                  <a:srgbClr val="0067B1"/>
                </a:solidFill>
                <a:ea typeface="Gadugi" panose="020B0502040204020203" pitchFamily="34" charset="0"/>
              </a:rPr>
              <a:t>30% </a:t>
            </a:r>
            <a:r>
              <a:rPr lang="en-US" sz="1200" dirty="0">
                <a:ea typeface="Gadugi" panose="020B0502040204020203" pitchFamily="34" charset="0"/>
              </a:rPr>
              <a:t>College degree+</a:t>
            </a:r>
            <a:endParaRPr lang="en-US" sz="1200" b="1" dirty="0">
              <a:ea typeface="Gadugi" panose="020B0502040204020203" pitchFamily="34" charset="0"/>
            </a:endParaRPr>
          </a:p>
        </p:txBody>
      </p:sp>
      <p:sp>
        <p:nvSpPr>
          <p:cNvPr id="17" name="TextBox 16">
            <a:extLst>
              <a:ext uri="{FF2B5EF4-FFF2-40B4-BE49-F238E27FC236}">
                <a16:creationId xmlns:a16="http://schemas.microsoft.com/office/drawing/2014/main" id="{52DE44F2-4765-6835-A3FC-FFC194DE4015}"/>
              </a:ext>
            </a:extLst>
          </p:cNvPr>
          <p:cNvSpPr txBox="1"/>
          <p:nvPr/>
        </p:nvSpPr>
        <p:spPr>
          <a:xfrm>
            <a:off x="5482527" y="3157225"/>
            <a:ext cx="1456655" cy="400110"/>
          </a:xfrm>
          <a:prstGeom prst="rect">
            <a:avLst/>
          </a:prstGeom>
          <a:noFill/>
        </p:spPr>
        <p:txBody>
          <a:bodyPr wrap="square">
            <a:spAutoFit/>
          </a:bodyPr>
          <a:lstStyle/>
          <a:p>
            <a:pPr algn="ctr"/>
            <a:r>
              <a:rPr lang="en-US" sz="1000" b="1" dirty="0">
                <a:solidFill>
                  <a:srgbClr val="0067B1"/>
                </a:solidFill>
              </a:rPr>
              <a:t>49%</a:t>
            </a:r>
            <a:r>
              <a:rPr lang="en-US" sz="1000" dirty="0"/>
              <a:t> </a:t>
            </a:r>
            <a:r>
              <a:rPr lang="en-US" sz="1000" b="1" dirty="0">
                <a:solidFill>
                  <a:srgbClr val="1AAFA2"/>
                </a:solidFill>
              </a:rPr>
              <a:t>Positive</a:t>
            </a:r>
            <a:r>
              <a:rPr lang="en-US" sz="1000" dirty="0">
                <a:solidFill>
                  <a:srgbClr val="1AAFA2"/>
                </a:solidFill>
              </a:rPr>
              <a:t> </a:t>
            </a:r>
          </a:p>
          <a:p>
            <a:pPr algn="ctr"/>
            <a:r>
              <a:rPr lang="en-US" sz="1000" dirty="0"/>
              <a:t>experience group</a:t>
            </a:r>
          </a:p>
        </p:txBody>
      </p:sp>
    </p:spTree>
    <p:extLst>
      <p:ext uri="{BB962C8B-B14F-4D97-AF65-F5344CB8AC3E}">
        <p14:creationId xmlns:p14="http://schemas.microsoft.com/office/powerpoint/2010/main" val="2597999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E8C9-1261-A8D1-E68E-90BA324E2B38}"/>
              </a:ext>
            </a:extLst>
          </p:cNvPr>
          <p:cNvSpPr>
            <a:spLocks noGrp="1"/>
          </p:cNvSpPr>
          <p:nvPr>
            <p:ph type="title"/>
          </p:nvPr>
        </p:nvSpPr>
        <p:spPr/>
        <p:txBody>
          <a:bodyPr/>
          <a:lstStyle/>
          <a:p>
            <a:r>
              <a:rPr lang="en-US" dirty="0"/>
              <a:t>Satisfaction with Treatment and Care</a:t>
            </a:r>
          </a:p>
        </p:txBody>
      </p:sp>
      <p:sp>
        <p:nvSpPr>
          <p:cNvPr id="3" name="Text Placeholder 2">
            <a:extLst>
              <a:ext uri="{FF2B5EF4-FFF2-40B4-BE49-F238E27FC236}">
                <a16:creationId xmlns:a16="http://schemas.microsoft.com/office/drawing/2014/main" id="{0B21054F-3251-3E48-A438-95E7EE61C1E2}"/>
              </a:ext>
            </a:extLst>
          </p:cNvPr>
          <p:cNvSpPr>
            <a:spLocks noGrp="1"/>
          </p:cNvSpPr>
          <p:nvPr>
            <p:ph type="body" sz="quarter" idx="10"/>
          </p:nvPr>
        </p:nvSpPr>
        <p:spPr>
          <a:xfrm>
            <a:off x="409267" y="803298"/>
            <a:ext cx="8422499" cy="679453"/>
          </a:xfrm>
        </p:spPr>
        <p:txBody>
          <a:bodyPr>
            <a:normAutofit/>
          </a:bodyPr>
          <a:lstStyle/>
          <a:p>
            <a:pPr marL="0" indent="0">
              <a:buNone/>
            </a:pPr>
            <a:r>
              <a:rPr lang="en-US" sz="1400" dirty="0"/>
              <a:t>Most cancer patients nationally say they are “very satisfied” with their treatment and care, and they have a high degree of trust in their health care team; but there are disparities in these opinions.</a:t>
            </a:r>
            <a:endParaRPr lang="en-US" dirty="0"/>
          </a:p>
        </p:txBody>
      </p:sp>
      <p:sp>
        <p:nvSpPr>
          <p:cNvPr id="4" name="TextBox 3">
            <a:extLst>
              <a:ext uri="{FF2B5EF4-FFF2-40B4-BE49-F238E27FC236}">
                <a16:creationId xmlns:a16="http://schemas.microsoft.com/office/drawing/2014/main" id="{C03CE523-8713-A931-3272-074BA934452F}"/>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7" name="Chart 6">
            <a:extLst>
              <a:ext uri="{FF2B5EF4-FFF2-40B4-BE49-F238E27FC236}">
                <a16:creationId xmlns:a16="http://schemas.microsoft.com/office/drawing/2014/main" id="{F299BF62-36C8-E8DE-F00B-FC8A0AA3EF8D}"/>
              </a:ext>
            </a:extLst>
          </p:cNvPr>
          <p:cNvGraphicFramePr/>
          <p:nvPr>
            <p:extLst>
              <p:ext uri="{D42A27DB-BD31-4B8C-83A1-F6EECF244321}">
                <p14:modId xmlns:p14="http://schemas.microsoft.com/office/powerpoint/2010/main" val="965449337"/>
              </p:ext>
            </p:extLst>
          </p:nvPr>
        </p:nvGraphicFramePr>
        <p:xfrm>
          <a:off x="4544829" y="1871556"/>
          <a:ext cx="2091560" cy="1394373"/>
        </p:xfrm>
        <a:graphic>
          <a:graphicData uri="http://schemas.openxmlformats.org/drawingml/2006/chart">
            <c:chart xmlns:c="http://schemas.openxmlformats.org/drawingml/2006/chart" xmlns:r="http://schemas.openxmlformats.org/officeDocument/2006/relationships" r:id="rId3"/>
          </a:graphicData>
        </a:graphic>
      </p:graphicFrame>
      <p:sp>
        <p:nvSpPr>
          <p:cNvPr id="17" name="Title 1">
            <a:extLst>
              <a:ext uri="{FF2B5EF4-FFF2-40B4-BE49-F238E27FC236}">
                <a16:creationId xmlns:a16="http://schemas.microsoft.com/office/drawing/2014/main" id="{99BFF33D-307E-F665-828D-4564C45CA51B}"/>
              </a:ext>
            </a:extLst>
          </p:cNvPr>
          <p:cNvSpPr txBox="1">
            <a:spLocks/>
          </p:cNvSpPr>
          <p:nvPr/>
        </p:nvSpPr>
        <p:spPr>
          <a:xfrm>
            <a:off x="4614870" y="2377875"/>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latin typeface="Arial" panose="020B0604020202020204" pitchFamily="34" charset="0"/>
                <a:cs typeface="Arial" panose="020B0604020202020204" pitchFamily="34" charset="0"/>
              </a:rPr>
              <a:t>68%</a:t>
            </a:r>
          </a:p>
        </p:txBody>
      </p:sp>
      <p:sp>
        <p:nvSpPr>
          <p:cNvPr id="18" name="TextBox 17">
            <a:extLst>
              <a:ext uri="{FF2B5EF4-FFF2-40B4-BE49-F238E27FC236}">
                <a16:creationId xmlns:a16="http://schemas.microsoft.com/office/drawing/2014/main" id="{8223AB8E-CD32-28CD-7756-611365E01CA3}"/>
              </a:ext>
            </a:extLst>
          </p:cNvPr>
          <p:cNvSpPr txBox="1"/>
          <p:nvPr/>
        </p:nvSpPr>
        <p:spPr>
          <a:xfrm>
            <a:off x="4951518" y="3231908"/>
            <a:ext cx="2356741" cy="738664"/>
          </a:xfrm>
          <a:prstGeom prst="rect">
            <a:avLst/>
          </a:prstGeom>
          <a:noFill/>
        </p:spPr>
        <p:txBody>
          <a:bodyPr wrap="square">
            <a:spAutoFit/>
          </a:bodyPr>
          <a:lstStyle/>
          <a:p>
            <a:r>
              <a:rPr lang="en-US" sz="1400" dirty="0">
                <a:solidFill>
                  <a:schemeClr val="tx1"/>
                </a:solidFill>
              </a:rPr>
              <a:t>say they could </a:t>
            </a:r>
            <a:r>
              <a:rPr lang="en-US" sz="1400" b="1" dirty="0">
                <a:solidFill>
                  <a:schemeClr val="tx1"/>
                </a:solidFill>
              </a:rPr>
              <a:t>ALWAYS TALK</a:t>
            </a:r>
            <a:r>
              <a:rPr lang="en-US" sz="1400" dirty="0">
                <a:solidFill>
                  <a:schemeClr val="tx1"/>
                </a:solidFill>
              </a:rPr>
              <a:t> to their HCPs </a:t>
            </a:r>
            <a:br>
              <a:rPr lang="en-US" sz="1400" dirty="0">
                <a:solidFill>
                  <a:schemeClr val="tx1"/>
                </a:solidFill>
              </a:rPr>
            </a:br>
            <a:r>
              <a:rPr lang="en-US" sz="1400" dirty="0">
                <a:solidFill>
                  <a:schemeClr val="tx1"/>
                </a:solidFill>
              </a:rPr>
              <a:t>about concerns</a:t>
            </a:r>
            <a:endParaRPr lang="en-US" sz="1400" dirty="0"/>
          </a:p>
        </p:txBody>
      </p:sp>
      <p:sp>
        <p:nvSpPr>
          <p:cNvPr id="40" name="Rounded Rectangle 39">
            <a:extLst>
              <a:ext uri="{FF2B5EF4-FFF2-40B4-BE49-F238E27FC236}">
                <a16:creationId xmlns:a16="http://schemas.microsoft.com/office/drawing/2014/main" id="{EE2EBE95-1713-2EFA-463F-2DE319CBFB7F}"/>
              </a:ext>
            </a:extLst>
          </p:cNvPr>
          <p:cNvSpPr/>
          <p:nvPr/>
        </p:nvSpPr>
        <p:spPr>
          <a:xfrm>
            <a:off x="263856" y="1499222"/>
            <a:ext cx="4347912" cy="479664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2505F4B9-08F0-693D-F1AF-A5EB838DA5E3}"/>
              </a:ext>
            </a:extLst>
          </p:cNvPr>
          <p:cNvSpPr txBox="1"/>
          <p:nvPr/>
        </p:nvSpPr>
        <p:spPr>
          <a:xfrm>
            <a:off x="4951518" y="3974600"/>
            <a:ext cx="1955484" cy="1959511"/>
          </a:xfrm>
          <a:prstGeom prst="rect">
            <a:avLst/>
          </a:prstGeom>
          <a:noFill/>
          <a:ln w="19050">
            <a:noFill/>
            <a:prstDash val="sysDash"/>
          </a:ln>
        </p:spPr>
        <p:txBody>
          <a:bodyPr wrap="square">
            <a:spAutoFit/>
          </a:bodyPr>
          <a:lstStyle/>
          <a:p>
            <a:pPr>
              <a:spcAft>
                <a:spcPts val="200"/>
              </a:spcAft>
            </a:pPr>
            <a:r>
              <a:rPr lang="en-US" sz="1200" b="1" dirty="0"/>
              <a:t>Lowest among:</a:t>
            </a:r>
          </a:p>
          <a:p>
            <a:pPr marL="117475" indent="-117475">
              <a:spcAft>
                <a:spcPts val="200"/>
              </a:spcAft>
              <a:buClr>
                <a:schemeClr val="tx1"/>
              </a:buClr>
              <a:buFont typeface="Arial" panose="020B0604020202020204" pitchFamily="34" charset="0"/>
              <a:buChar char="•"/>
            </a:pPr>
            <a:r>
              <a:rPr lang="en-US" sz="1200" b="1" dirty="0">
                <a:solidFill>
                  <a:srgbClr val="C00000"/>
                </a:solidFill>
              </a:rPr>
              <a:t>66%</a:t>
            </a:r>
            <a:r>
              <a:rPr lang="en-US" sz="1200" dirty="0"/>
              <a:t> Women</a:t>
            </a:r>
          </a:p>
          <a:p>
            <a:pPr marL="117475" indent="-117475">
              <a:spcAft>
                <a:spcPts val="200"/>
              </a:spcAft>
              <a:buClr>
                <a:schemeClr val="tx1"/>
              </a:buClr>
              <a:buFont typeface="Arial" panose="020B0604020202020204" pitchFamily="34" charset="0"/>
              <a:buChar char="•"/>
            </a:pPr>
            <a:r>
              <a:rPr lang="en-US" sz="1200" b="1" dirty="0">
                <a:solidFill>
                  <a:srgbClr val="C00000"/>
                </a:solidFill>
              </a:rPr>
              <a:t>64%</a:t>
            </a:r>
            <a:r>
              <a:rPr lang="en-US" sz="1200" dirty="0">
                <a:solidFill>
                  <a:srgbClr val="C00000"/>
                </a:solidFill>
              </a:rPr>
              <a:t> </a:t>
            </a:r>
            <a:r>
              <a:rPr lang="en-US" sz="1200" dirty="0"/>
              <a:t>Black</a:t>
            </a:r>
          </a:p>
          <a:p>
            <a:pPr marL="117475" indent="-117475">
              <a:spcAft>
                <a:spcPts val="200"/>
              </a:spcAft>
              <a:buClr>
                <a:schemeClr val="tx1"/>
              </a:buClr>
              <a:buFont typeface="Arial" panose="020B0604020202020204" pitchFamily="34" charset="0"/>
              <a:buChar char="•"/>
            </a:pPr>
            <a:r>
              <a:rPr lang="en-US" sz="1200" b="1" dirty="0">
                <a:solidFill>
                  <a:srgbClr val="C00000"/>
                </a:solidFill>
              </a:rPr>
              <a:t>63%</a:t>
            </a:r>
            <a:r>
              <a:rPr lang="en-US" sz="1200" dirty="0"/>
              <a:t> Under 65</a:t>
            </a:r>
          </a:p>
          <a:p>
            <a:pPr marL="117475" indent="-117475">
              <a:spcAft>
                <a:spcPts val="200"/>
              </a:spcAft>
              <a:buClr>
                <a:schemeClr val="tx1"/>
              </a:buClr>
              <a:buFont typeface="Arial" panose="020B0604020202020204" pitchFamily="34" charset="0"/>
              <a:buChar char="•"/>
            </a:pPr>
            <a:r>
              <a:rPr lang="en-US" sz="1200" b="1" dirty="0">
                <a:solidFill>
                  <a:srgbClr val="C00000"/>
                </a:solidFill>
              </a:rPr>
              <a:t>57%</a:t>
            </a:r>
            <a:r>
              <a:rPr lang="en-US" sz="1200" dirty="0">
                <a:solidFill>
                  <a:srgbClr val="C00000"/>
                </a:solidFill>
              </a:rPr>
              <a:t> </a:t>
            </a:r>
            <a:r>
              <a:rPr lang="en-US" sz="1200" dirty="0"/>
              <a:t>In Treatment</a:t>
            </a:r>
          </a:p>
          <a:p>
            <a:pPr marL="117475" indent="-117475">
              <a:spcAft>
                <a:spcPts val="200"/>
              </a:spcAft>
              <a:buClr>
                <a:schemeClr val="tx1"/>
              </a:buClr>
              <a:buFont typeface="Arial" panose="020B0604020202020204" pitchFamily="34" charset="0"/>
              <a:buChar char="•"/>
            </a:pPr>
            <a:r>
              <a:rPr lang="en-US" sz="1200" b="1" dirty="0">
                <a:solidFill>
                  <a:srgbClr val="C00000"/>
                </a:solidFill>
              </a:rPr>
              <a:t>50%</a:t>
            </a:r>
            <a:r>
              <a:rPr lang="en-US" sz="1200" dirty="0">
                <a:solidFill>
                  <a:srgbClr val="C00000"/>
                </a:solidFill>
              </a:rPr>
              <a:t> </a:t>
            </a:r>
            <a:r>
              <a:rPr lang="en-US" sz="1200" dirty="0"/>
              <a:t>Metastatic</a:t>
            </a:r>
          </a:p>
          <a:p>
            <a:pPr marL="117475" indent="-117475">
              <a:spcAft>
                <a:spcPts val="200"/>
              </a:spcAft>
              <a:buClr>
                <a:schemeClr val="tx1"/>
              </a:buClr>
              <a:buFont typeface="Arial" panose="020B0604020202020204" pitchFamily="34" charset="0"/>
              <a:buChar char="•"/>
            </a:pPr>
            <a:r>
              <a:rPr lang="en-US" sz="1200" b="1" dirty="0">
                <a:solidFill>
                  <a:srgbClr val="C00000"/>
                </a:solidFill>
              </a:rPr>
              <a:t>46%</a:t>
            </a:r>
            <a:r>
              <a:rPr lang="en-US" sz="1200" dirty="0">
                <a:solidFill>
                  <a:srgbClr val="C00000"/>
                </a:solidFill>
              </a:rPr>
              <a:t> </a:t>
            </a:r>
            <a:r>
              <a:rPr lang="en-US" sz="1200" dirty="0"/>
              <a:t>Hispanic</a:t>
            </a:r>
          </a:p>
          <a:p>
            <a:pPr marL="117475" indent="-117475">
              <a:spcAft>
                <a:spcPts val="200"/>
              </a:spcAft>
              <a:buClr>
                <a:schemeClr val="tx1"/>
              </a:buClr>
              <a:buFont typeface="Arial" panose="020B0604020202020204" pitchFamily="34" charset="0"/>
              <a:buChar char="•"/>
            </a:pPr>
            <a:r>
              <a:rPr lang="en-US" sz="1200" b="1" dirty="0">
                <a:solidFill>
                  <a:srgbClr val="C00000"/>
                </a:solidFill>
              </a:rPr>
              <a:t>54%</a:t>
            </a:r>
            <a:r>
              <a:rPr lang="en-US" sz="1200" b="1" dirty="0"/>
              <a:t> </a:t>
            </a:r>
            <a:r>
              <a:rPr lang="en-US" sz="1200" b="1" dirty="0">
                <a:solidFill>
                  <a:schemeClr val="accent4"/>
                </a:solidFill>
              </a:rPr>
              <a:t>NCCS Connected</a:t>
            </a:r>
          </a:p>
          <a:p>
            <a:pPr marL="117475" indent="-117475">
              <a:spcAft>
                <a:spcPts val="200"/>
              </a:spcAft>
              <a:buClr>
                <a:schemeClr val="tx1"/>
              </a:buClr>
              <a:buFont typeface="Arial" panose="020B0604020202020204" pitchFamily="34" charset="0"/>
              <a:buChar char="•"/>
            </a:pPr>
            <a:endParaRPr lang="en-US" sz="1200" dirty="0"/>
          </a:p>
        </p:txBody>
      </p:sp>
      <p:graphicFrame>
        <p:nvGraphicFramePr>
          <p:cNvPr id="46" name="Chart 45">
            <a:extLst>
              <a:ext uri="{FF2B5EF4-FFF2-40B4-BE49-F238E27FC236}">
                <a16:creationId xmlns:a16="http://schemas.microsoft.com/office/drawing/2014/main" id="{4ADC8E4F-5E32-01C9-8EE6-43430068A9A1}"/>
              </a:ext>
            </a:extLst>
          </p:cNvPr>
          <p:cNvGraphicFramePr/>
          <p:nvPr>
            <p:extLst>
              <p:ext uri="{D42A27DB-BD31-4B8C-83A1-F6EECF244321}">
                <p14:modId xmlns:p14="http://schemas.microsoft.com/office/powerpoint/2010/main" val="2152131378"/>
              </p:ext>
            </p:extLst>
          </p:nvPr>
        </p:nvGraphicFramePr>
        <p:xfrm>
          <a:off x="-234789" y="1779674"/>
          <a:ext cx="5481332" cy="3654220"/>
        </p:xfrm>
        <a:graphic>
          <a:graphicData uri="http://schemas.openxmlformats.org/drawingml/2006/chart">
            <c:chart xmlns:c="http://schemas.openxmlformats.org/drawingml/2006/chart" xmlns:r="http://schemas.openxmlformats.org/officeDocument/2006/relationships" r:id="rId4"/>
          </a:graphicData>
        </a:graphic>
      </p:graphicFrame>
      <p:sp>
        <p:nvSpPr>
          <p:cNvPr id="49" name="TextBox 48">
            <a:extLst>
              <a:ext uri="{FF2B5EF4-FFF2-40B4-BE49-F238E27FC236}">
                <a16:creationId xmlns:a16="http://schemas.microsoft.com/office/drawing/2014/main" id="{28EF01AB-8D0F-5679-DA6C-FDE5FF2AAA89}"/>
              </a:ext>
            </a:extLst>
          </p:cNvPr>
          <p:cNvSpPr txBox="1"/>
          <p:nvPr/>
        </p:nvSpPr>
        <p:spPr>
          <a:xfrm>
            <a:off x="1460097" y="2663361"/>
            <a:ext cx="2091560" cy="1846659"/>
          </a:xfrm>
          <a:prstGeom prst="rect">
            <a:avLst/>
          </a:prstGeom>
          <a:noFill/>
        </p:spPr>
        <p:txBody>
          <a:bodyPr wrap="square">
            <a:spAutoFit/>
          </a:bodyPr>
          <a:lstStyle/>
          <a:p>
            <a:pPr algn="ctr"/>
            <a:r>
              <a:rPr lang="en-US" sz="2400" b="1" dirty="0">
                <a:solidFill>
                  <a:srgbClr val="174781"/>
                </a:solidFill>
                <a:ea typeface="Gadugi" panose="020B0502040204020203" pitchFamily="34" charset="0"/>
              </a:rPr>
              <a:t>73%</a:t>
            </a:r>
            <a:br>
              <a:rPr lang="en-US" b="1" dirty="0">
                <a:ea typeface="Gadugi" panose="020B0502040204020203" pitchFamily="34" charset="0"/>
              </a:rPr>
            </a:br>
            <a:r>
              <a:rPr lang="en-US" dirty="0">
                <a:ea typeface="Gadugi" panose="020B0502040204020203" pitchFamily="34" charset="0"/>
              </a:rPr>
              <a:t>of Patients say they were </a:t>
            </a:r>
            <a:r>
              <a:rPr lang="en-US" b="1" dirty="0">
                <a:ea typeface="Gadugi" panose="020B0502040204020203" pitchFamily="34" charset="0"/>
              </a:rPr>
              <a:t>VERY SATISFIED </a:t>
            </a:r>
            <a:r>
              <a:rPr lang="en-US" dirty="0">
                <a:ea typeface="Gadugi" panose="020B0502040204020203" pitchFamily="34" charset="0"/>
              </a:rPr>
              <a:t>with their treatment and care</a:t>
            </a:r>
            <a:endParaRPr lang="en-US" b="1" dirty="0">
              <a:ea typeface="Gadugi" panose="020B0502040204020203" pitchFamily="34" charset="0"/>
            </a:endParaRPr>
          </a:p>
        </p:txBody>
      </p:sp>
      <p:sp>
        <p:nvSpPr>
          <p:cNvPr id="50" name="Rectangle 49">
            <a:extLst>
              <a:ext uri="{FF2B5EF4-FFF2-40B4-BE49-F238E27FC236}">
                <a16:creationId xmlns:a16="http://schemas.microsoft.com/office/drawing/2014/main" id="{AD2FC846-022B-1C3F-3B67-5E505A8E50A4}"/>
              </a:ext>
            </a:extLst>
          </p:cNvPr>
          <p:cNvSpPr/>
          <p:nvPr/>
        </p:nvSpPr>
        <p:spPr>
          <a:xfrm>
            <a:off x="401187" y="5420781"/>
            <a:ext cx="4039845" cy="702215"/>
          </a:xfrm>
          <a:prstGeom prst="rect">
            <a:avLst/>
          </a:prstGeom>
          <a:noFill/>
          <a:ln w="19050">
            <a:solidFill>
              <a:srgbClr val="FFD334"/>
            </a:solidFill>
          </a:ln>
        </p:spPr>
        <p:txBody>
          <a:bodyPr wrap="square" anchor="ctr">
            <a:noAutofit/>
          </a:bodyPr>
          <a:lstStyle/>
          <a:p>
            <a:pPr algn="ctr"/>
            <a:r>
              <a:rPr lang="en-US" sz="1400" b="1" dirty="0">
                <a:solidFill>
                  <a:schemeClr val="accent4"/>
                </a:solidFill>
              </a:rPr>
              <a:t>NCCS Connected:</a:t>
            </a:r>
            <a:r>
              <a:rPr lang="en-US" sz="1400" b="1" dirty="0"/>
              <a:t> </a:t>
            </a:r>
            <a:r>
              <a:rPr lang="en-US" sz="1400" b="1" dirty="0">
                <a:solidFill>
                  <a:srgbClr val="C00000"/>
                </a:solidFill>
              </a:rPr>
              <a:t>67%</a:t>
            </a:r>
            <a:r>
              <a:rPr lang="en-US" sz="1400" dirty="0"/>
              <a:t> Very Satisfied, </a:t>
            </a:r>
          </a:p>
          <a:p>
            <a:pPr algn="ctr"/>
            <a:r>
              <a:rPr lang="en-US" sz="1400" b="1" dirty="0">
                <a:solidFill>
                  <a:schemeClr val="accent1"/>
                </a:solidFill>
              </a:rPr>
              <a:t>24%</a:t>
            </a:r>
            <a:r>
              <a:rPr lang="en-US" sz="1400" dirty="0"/>
              <a:t> Somewhat, 8% Neutral/Not</a:t>
            </a:r>
          </a:p>
        </p:txBody>
      </p:sp>
      <p:graphicFrame>
        <p:nvGraphicFramePr>
          <p:cNvPr id="5" name="Chart 4">
            <a:extLst>
              <a:ext uri="{FF2B5EF4-FFF2-40B4-BE49-F238E27FC236}">
                <a16:creationId xmlns:a16="http://schemas.microsoft.com/office/drawing/2014/main" id="{A3FE6E59-B3FC-4E9E-5ED3-D9BA177D59A2}"/>
              </a:ext>
            </a:extLst>
          </p:cNvPr>
          <p:cNvGraphicFramePr/>
          <p:nvPr>
            <p:extLst>
              <p:ext uri="{D42A27DB-BD31-4B8C-83A1-F6EECF244321}">
                <p14:modId xmlns:p14="http://schemas.microsoft.com/office/powerpoint/2010/main" val="1284986419"/>
              </p:ext>
            </p:extLst>
          </p:nvPr>
        </p:nvGraphicFramePr>
        <p:xfrm>
          <a:off x="6836961" y="1871556"/>
          <a:ext cx="2091560" cy="1394373"/>
        </p:xfrm>
        <a:graphic>
          <a:graphicData uri="http://schemas.openxmlformats.org/drawingml/2006/chart">
            <c:chart xmlns:c="http://schemas.openxmlformats.org/drawingml/2006/chart" xmlns:r="http://schemas.openxmlformats.org/officeDocument/2006/relationships" r:id="rId5"/>
          </a:graphicData>
        </a:graphic>
      </p:graphicFrame>
      <p:sp>
        <p:nvSpPr>
          <p:cNvPr id="6" name="Title 1">
            <a:extLst>
              <a:ext uri="{FF2B5EF4-FFF2-40B4-BE49-F238E27FC236}">
                <a16:creationId xmlns:a16="http://schemas.microsoft.com/office/drawing/2014/main" id="{0CC29FA0-124E-0DDF-7D35-9C8795EF97E0}"/>
              </a:ext>
            </a:extLst>
          </p:cNvPr>
          <p:cNvSpPr txBox="1">
            <a:spLocks/>
          </p:cNvSpPr>
          <p:nvPr/>
        </p:nvSpPr>
        <p:spPr>
          <a:xfrm>
            <a:off x="6907002" y="2377875"/>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latin typeface="Arial" panose="020B0604020202020204" pitchFamily="34" charset="0"/>
                <a:cs typeface="Arial" panose="020B0604020202020204" pitchFamily="34" charset="0"/>
              </a:rPr>
              <a:t>68%</a:t>
            </a:r>
          </a:p>
        </p:txBody>
      </p:sp>
      <p:sp>
        <p:nvSpPr>
          <p:cNvPr id="8" name="TextBox 7">
            <a:extLst>
              <a:ext uri="{FF2B5EF4-FFF2-40B4-BE49-F238E27FC236}">
                <a16:creationId xmlns:a16="http://schemas.microsoft.com/office/drawing/2014/main" id="{354CD771-0A53-6F68-5903-369C63A05957}"/>
              </a:ext>
            </a:extLst>
          </p:cNvPr>
          <p:cNvSpPr txBox="1"/>
          <p:nvPr/>
        </p:nvSpPr>
        <p:spPr>
          <a:xfrm>
            <a:off x="7186324" y="3231908"/>
            <a:ext cx="2507032" cy="738664"/>
          </a:xfrm>
          <a:prstGeom prst="rect">
            <a:avLst/>
          </a:prstGeom>
          <a:noFill/>
        </p:spPr>
        <p:txBody>
          <a:bodyPr wrap="square">
            <a:spAutoFit/>
          </a:bodyPr>
          <a:lstStyle/>
          <a:p>
            <a:r>
              <a:rPr lang="en-US" sz="1400" dirty="0">
                <a:solidFill>
                  <a:schemeClr val="tx1"/>
                </a:solidFill>
              </a:rPr>
              <a:t>say they </a:t>
            </a:r>
            <a:r>
              <a:rPr lang="en-US" sz="1400" b="1" dirty="0">
                <a:solidFill>
                  <a:schemeClr val="tx1"/>
                </a:solidFill>
              </a:rPr>
              <a:t>ALWAYS</a:t>
            </a:r>
            <a:r>
              <a:rPr lang="en-US" sz="1400" dirty="0">
                <a:solidFill>
                  <a:schemeClr val="tx1"/>
                </a:solidFill>
              </a:rPr>
              <a:t> felt their </a:t>
            </a:r>
            <a:r>
              <a:rPr lang="en-US" sz="1400" b="1" dirty="0">
                <a:solidFill>
                  <a:schemeClr val="tx1"/>
                </a:solidFill>
              </a:rPr>
              <a:t>HCPs LISTENED TO</a:t>
            </a:r>
            <a:r>
              <a:rPr lang="en-US" sz="1400" dirty="0">
                <a:solidFill>
                  <a:schemeClr val="tx1"/>
                </a:solidFill>
              </a:rPr>
              <a:t> and </a:t>
            </a:r>
            <a:r>
              <a:rPr lang="en-US" sz="1400" b="1" dirty="0">
                <a:solidFill>
                  <a:schemeClr val="tx1"/>
                </a:solidFill>
              </a:rPr>
              <a:t>RESPECTED</a:t>
            </a:r>
            <a:r>
              <a:rPr lang="en-US" sz="1400" dirty="0">
                <a:solidFill>
                  <a:schemeClr val="tx1"/>
                </a:solidFill>
              </a:rPr>
              <a:t> their concerns</a:t>
            </a:r>
            <a:endParaRPr lang="en-US" sz="1400" dirty="0"/>
          </a:p>
        </p:txBody>
      </p:sp>
      <p:sp>
        <p:nvSpPr>
          <p:cNvPr id="11" name="TextBox 10">
            <a:extLst>
              <a:ext uri="{FF2B5EF4-FFF2-40B4-BE49-F238E27FC236}">
                <a16:creationId xmlns:a16="http://schemas.microsoft.com/office/drawing/2014/main" id="{E149A6D7-2628-A55B-3FE6-77DA08B8BAD8}"/>
              </a:ext>
            </a:extLst>
          </p:cNvPr>
          <p:cNvSpPr txBox="1"/>
          <p:nvPr/>
        </p:nvSpPr>
        <p:spPr>
          <a:xfrm>
            <a:off x="7186324" y="3974600"/>
            <a:ext cx="2229456" cy="1749197"/>
          </a:xfrm>
          <a:prstGeom prst="rect">
            <a:avLst/>
          </a:prstGeom>
          <a:noFill/>
          <a:ln w="19050">
            <a:noFill/>
            <a:prstDash val="sysDash"/>
          </a:ln>
        </p:spPr>
        <p:txBody>
          <a:bodyPr wrap="square">
            <a:spAutoFit/>
          </a:bodyPr>
          <a:lstStyle/>
          <a:p>
            <a:pPr>
              <a:spcAft>
                <a:spcPts val="200"/>
              </a:spcAft>
            </a:pPr>
            <a:r>
              <a:rPr lang="en-US" sz="1200" b="1" dirty="0"/>
              <a:t>Lowest among:</a:t>
            </a:r>
          </a:p>
          <a:p>
            <a:pPr marL="117475" indent="-117475">
              <a:spcAft>
                <a:spcPts val="200"/>
              </a:spcAft>
              <a:buClr>
                <a:schemeClr val="tx1"/>
              </a:buClr>
              <a:buFont typeface="Arial" panose="020B0604020202020204" pitchFamily="34" charset="0"/>
              <a:buChar char="•"/>
            </a:pPr>
            <a:r>
              <a:rPr lang="en-US" sz="1200" b="1" dirty="0">
                <a:solidFill>
                  <a:srgbClr val="C00000"/>
                </a:solidFill>
              </a:rPr>
              <a:t>65%</a:t>
            </a:r>
            <a:r>
              <a:rPr lang="en-US" sz="1200" dirty="0"/>
              <a:t> Women</a:t>
            </a:r>
          </a:p>
          <a:p>
            <a:pPr marL="117475" indent="-117475">
              <a:spcAft>
                <a:spcPts val="200"/>
              </a:spcAft>
              <a:buClr>
                <a:schemeClr val="tx1"/>
              </a:buClr>
              <a:buFont typeface="Arial" panose="020B0604020202020204" pitchFamily="34" charset="0"/>
              <a:buChar char="•"/>
            </a:pPr>
            <a:r>
              <a:rPr lang="en-US" sz="1200" b="1" dirty="0">
                <a:solidFill>
                  <a:srgbClr val="C00000"/>
                </a:solidFill>
              </a:rPr>
              <a:t>62%</a:t>
            </a:r>
            <a:r>
              <a:rPr lang="en-US" sz="1200" dirty="0"/>
              <a:t> Under 65</a:t>
            </a:r>
          </a:p>
          <a:p>
            <a:pPr marL="117475" indent="-117475">
              <a:spcAft>
                <a:spcPts val="200"/>
              </a:spcAft>
              <a:buClr>
                <a:schemeClr val="tx1"/>
              </a:buClr>
              <a:buFont typeface="Arial" panose="020B0604020202020204" pitchFamily="34" charset="0"/>
              <a:buChar char="•"/>
            </a:pPr>
            <a:r>
              <a:rPr lang="en-US" sz="1200" b="1" dirty="0">
                <a:solidFill>
                  <a:srgbClr val="C00000"/>
                </a:solidFill>
              </a:rPr>
              <a:t>58%</a:t>
            </a:r>
            <a:r>
              <a:rPr lang="en-US" sz="1200" dirty="0">
                <a:solidFill>
                  <a:srgbClr val="C00000"/>
                </a:solidFill>
              </a:rPr>
              <a:t> </a:t>
            </a:r>
            <a:r>
              <a:rPr lang="en-US" sz="1200" dirty="0"/>
              <a:t>In Treatment</a:t>
            </a:r>
          </a:p>
          <a:p>
            <a:pPr marL="117475" indent="-117475">
              <a:spcAft>
                <a:spcPts val="200"/>
              </a:spcAft>
              <a:buClr>
                <a:schemeClr val="tx1"/>
              </a:buClr>
              <a:buFont typeface="Arial" panose="020B0604020202020204" pitchFamily="34" charset="0"/>
              <a:buChar char="•"/>
            </a:pPr>
            <a:r>
              <a:rPr lang="en-US" sz="1200" b="1" dirty="0">
                <a:solidFill>
                  <a:srgbClr val="C00000"/>
                </a:solidFill>
              </a:rPr>
              <a:t>47%</a:t>
            </a:r>
            <a:r>
              <a:rPr lang="en-US" sz="1200" dirty="0"/>
              <a:t> Metastatic</a:t>
            </a:r>
          </a:p>
          <a:p>
            <a:pPr marL="117475" indent="-117475">
              <a:spcAft>
                <a:spcPts val="200"/>
              </a:spcAft>
              <a:buClr>
                <a:schemeClr val="tx1"/>
              </a:buClr>
              <a:buFont typeface="Arial" panose="020B0604020202020204" pitchFamily="34" charset="0"/>
              <a:buChar char="•"/>
            </a:pPr>
            <a:r>
              <a:rPr lang="en-US" sz="1200" b="1" dirty="0">
                <a:solidFill>
                  <a:srgbClr val="C00000"/>
                </a:solidFill>
              </a:rPr>
              <a:t>47%</a:t>
            </a:r>
            <a:r>
              <a:rPr lang="en-US" sz="1200" dirty="0"/>
              <a:t> Hispanic</a:t>
            </a:r>
          </a:p>
          <a:p>
            <a:pPr marL="117475" indent="-117475">
              <a:spcAft>
                <a:spcPts val="200"/>
              </a:spcAft>
              <a:buClr>
                <a:schemeClr val="tx1"/>
              </a:buClr>
              <a:buFont typeface="Arial" panose="020B0604020202020204" pitchFamily="34" charset="0"/>
              <a:buChar char="•"/>
            </a:pPr>
            <a:r>
              <a:rPr lang="en-US" sz="1200" b="1" dirty="0">
                <a:solidFill>
                  <a:srgbClr val="C00000"/>
                </a:solidFill>
              </a:rPr>
              <a:t>52%</a:t>
            </a:r>
            <a:r>
              <a:rPr lang="en-US" sz="1200" b="1" dirty="0"/>
              <a:t> </a:t>
            </a:r>
            <a:r>
              <a:rPr lang="en-US" sz="1200" b="1" dirty="0">
                <a:solidFill>
                  <a:schemeClr val="accent4"/>
                </a:solidFill>
              </a:rPr>
              <a:t>NCCS Connected</a:t>
            </a:r>
          </a:p>
          <a:p>
            <a:pPr marL="117475" indent="-117475">
              <a:spcAft>
                <a:spcPts val="200"/>
              </a:spcAft>
              <a:buClr>
                <a:schemeClr val="tx1"/>
              </a:buClr>
              <a:buFont typeface="Arial" panose="020B0604020202020204" pitchFamily="34" charset="0"/>
              <a:buChar char="•"/>
            </a:pPr>
            <a:endParaRPr lang="en-US" sz="1200" dirty="0"/>
          </a:p>
        </p:txBody>
      </p:sp>
      <p:sp>
        <p:nvSpPr>
          <p:cNvPr id="15" name="TextBox 14">
            <a:extLst>
              <a:ext uri="{FF2B5EF4-FFF2-40B4-BE49-F238E27FC236}">
                <a16:creationId xmlns:a16="http://schemas.microsoft.com/office/drawing/2014/main" id="{C3C39710-0041-82E3-B8A2-772963ED0B16}"/>
              </a:ext>
            </a:extLst>
          </p:cNvPr>
          <p:cNvSpPr txBox="1"/>
          <p:nvPr/>
        </p:nvSpPr>
        <p:spPr>
          <a:xfrm>
            <a:off x="9778613" y="3231908"/>
            <a:ext cx="2356741" cy="738664"/>
          </a:xfrm>
          <a:prstGeom prst="rect">
            <a:avLst/>
          </a:prstGeom>
          <a:noFill/>
        </p:spPr>
        <p:txBody>
          <a:bodyPr wrap="square">
            <a:spAutoFit/>
          </a:bodyPr>
          <a:lstStyle/>
          <a:p>
            <a:r>
              <a:rPr lang="en-US" sz="1400" dirty="0"/>
              <a:t>say they </a:t>
            </a:r>
            <a:r>
              <a:rPr lang="en-US" sz="1400" b="1" dirty="0"/>
              <a:t>TRUSTED </a:t>
            </a:r>
            <a:br>
              <a:rPr lang="en-US" sz="1400" b="1" dirty="0"/>
            </a:br>
            <a:r>
              <a:rPr lang="en-US" sz="1400" dirty="0"/>
              <a:t>their </a:t>
            </a:r>
            <a:r>
              <a:rPr lang="en-US" sz="1400" b="1" dirty="0"/>
              <a:t>HC </a:t>
            </a:r>
            <a:r>
              <a:rPr lang="en-US" sz="1400" dirty="0"/>
              <a:t>team </a:t>
            </a:r>
            <a:r>
              <a:rPr lang="en-US" sz="1400" b="1" dirty="0"/>
              <a:t>COMPLETELY</a:t>
            </a:r>
          </a:p>
        </p:txBody>
      </p:sp>
      <p:sp>
        <p:nvSpPr>
          <p:cNvPr id="20" name="TextBox 19">
            <a:extLst>
              <a:ext uri="{FF2B5EF4-FFF2-40B4-BE49-F238E27FC236}">
                <a16:creationId xmlns:a16="http://schemas.microsoft.com/office/drawing/2014/main" id="{EA62FA2E-F99C-71C6-0BC8-DBA1A6834840}"/>
              </a:ext>
            </a:extLst>
          </p:cNvPr>
          <p:cNvSpPr txBox="1"/>
          <p:nvPr/>
        </p:nvSpPr>
        <p:spPr>
          <a:xfrm>
            <a:off x="9778613" y="3974600"/>
            <a:ext cx="2012200" cy="1749197"/>
          </a:xfrm>
          <a:prstGeom prst="rect">
            <a:avLst/>
          </a:prstGeom>
          <a:noFill/>
          <a:ln w="19050">
            <a:noFill/>
            <a:prstDash val="sysDash"/>
          </a:ln>
        </p:spPr>
        <p:txBody>
          <a:bodyPr wrap="square">
            <a:spAutoFit/>
          </a:bodyPr>
          <a:lstStyle/>
          <a:p>
            <a:pPr>
              <a:spcAft>
                <a:spcPts val="200"/>
              </a:spcAft>
            </a:pPr>
            <a:r>
              <a:rPr lang="en-US" sz="1200" b="1" dirty="0"/>
              <a:t>Lowest among:</a:t>
            </a:r>
          </a:p>
          <a:p>
            <a:pPr marL="117475" indent="-117475">
              <a:spcAft>
                <a:spcPts val="200"/>
              </a:spcAft>
              <a:buClr>
                <a:schemeClr val="tx1"/>
              </a:buClr>
              <a:buFont typeface="Arial" panose="020B0604020202020204" pitchFamily="34" charset="0"/>
              <a:buChar char="•"/>
            </a:pPr>
            <a:r>
              <a:rPr lang="en-US" sz="1200" b="1" dirty="0">
                <a:solidFill>
                  <a:srgbClr val="C00000"/>
                </a:solidFill>
              </a:rPr>
              <a:t>72%</a:t>
            </a:r>
            <a:r>
              <a:rPr lang="en-US" sz="1200" b="1" dirty="0"/>
              <a:t> </a:t>
            </a:r>
            <a:r>
              <a:rPr lang="en-US" sz="1200" dirty="0"/>
              <a:t>18-39</a:t>
            </a:r>
          </a:p>
          <a:p>
            <a:pPr marL="117475" indent="-117475">
              <a:spcAft>
                <a:spcPts val="200"/>
              </a:spcAft>
              <a:buClr>
                <a:schemeClr val="tx1"/>
              </a:buClr>
              <a:buFont typeface="Arial" panose="020B0604020202020204" pitchFamily="34" charset="0"/>
              <a:buChar char="•"/>
            </a:pPr>
            <a:r>
              <a:rPr lang="en-US" sz="1200" b="1" dirty="0">
                <a:solidFill>
                  <a:srgbClr val="C00000"/>
                </a:solidFill>
              </a:rPr>
              <a:t>72% </a:t>
            </a:r>
            <a:r>
              <a:rPr lang="en-US" sz="1200" dirty="0"/>
              <a:t>In Treatment</a:t>
            </a:r>
          </a:p>
          <a:p>
            <a:pPr marL="117475" indent="-117475">
              <a:spcAft>
                <a:spcPts val="200"/>
              </a:spcAft>
              <a:buClr>
                <a:schemeClr val="tx1"/>
              </a:buClr>
              <a:buFont typeface="Arial" panose="020B0604020202020204" pitchFamily="34" charset="0"/>
              <a:buChar char="•"/>
            </a:pPr>
            <a:r>
              <a:rPr lang="en-US" sz="1200" b="1" dirty="0">
                <a:solidFill>
                  <a:srgbClr val="C00000"/>
                </a:solidFill>
              </a:rPr>
              <a:t>72%</a:t>
            </a:r>
            <a:r>
              <a:rPr lang="en-US" sz="1200" b="1" dirty="0"/>
              <a:t> </a:t>
            </a:r>
            <a:r>
              <a:rPr lang="en-US" sz="1200" dirty="0"/>
              <a:t>Black</a:t>
            </a:r>
          </a:p>
          <a:p>
            <a:pPr marL="117475" indent="-117475">
              <a:spcAft>
                <a:spcPts val="200"/>
              </a:spcAft>
              <a:buClr>
                <a:schemeClr val="tx1"/>
              </a:buClr>
              <a:buFont typeface="Arial" panose="020B0604020202020204" pitchFamily="34" charset="0"/>
              <a:buChar char="•"/>
            </a:pPr>
            <a:r>
              <a:rPr lang="en-US" sz="1200" b="1" dirty="0">
                <a:solidFill>
                  <a:srgbClr val="C00000"/>
                </a:solidFill>
              </a:rPr>
              <a:t>66%</a:t>
            </a:r>
            <a:r>
              <a:rPr lang="en-US" sz="1200" b="1" dirty="0"/>
              <a:t> </a:t>
            </a:r>
            <a:r>
              <a:rPr lang="en-US" sz="1200" dirty="0"/>
              <a:t>Metastatic</a:t>
            </a:r>
          </a:p>
          <a:p>
            <a:pPr marL="117475" indent="-117475">
              <a:spcAft>
                <a:spcPts val="200"/>
              </a:spcAft>
              <a:buClr>
                <a:schemeClr val="tx1"/>
              </a:buClr>
              <a:buFont typeface="Arial" panose="020B0604020202020204" pitchFamily="34" charset="0"/>
              <a:buChar char="•"/>
            </a:pPr>
            <a:r>
              <a:rPr lang="en-US" sz="1200" b="1" dirty="0">
                <a:solidFill>
                  <a:srgbClr val="C00000"/>
                </a:solidFill>
              </a:rPr>
              <a:t>63%</a:t>
            </a:r>
            <a:r>
              <a:rPr lang="en-US" sz="1200" b="1" dirty="0"/>
              <a:t> </a:t>
            </a:r>
            <a:r>
              <a:rPr lang="en-US" sz="1200" dirty="0"/>
              <a:t>Hispanic</a:t>
            </a:r>
          </a:p>
          <a:p>
            <a:pPr marL="117475" indent="-117475">
              <a:spcAft>
                <a:spcPts val="200"/>
              </a:spcAft>
              <a:buClr>
                <a:schemeClr val="tx1"/>
              </a:buClr>
              <a:buFont typeface="Arial" panose="020B0604020202020204" pitchFamily="34" charset="0"/>
              <a:buChar char="•"/>
            </a:pPr>
            <a:r>
              <a:rPr lang="en-US" sz="1200" b="1" dirty="0">
                <a:solidFill>
                  <a:srgbClr val="C00000"/>
                </a:solidFill>
              </a:rPr>
              <a:t>74%</a:t>
            </a:r>
            <a:r>
              <a:rPr lang="en-US" sz="1200" b="1" dirty="0"/>
              <a:t> </a:t>
            </a:r>
            <a:r>
              <a:rPr lang="en-US" sz="1200" b="1" dirty="0">
                <a:solidFill>
                  <a:schemeClr val="accent4"/>
                </a:solidFill>
              </a:rPr>
              <a:t>NCCS Connected</a:t>
            </a:r>
          </a:p>
          <a:p>
            <a:pPr marL="117475" indent="-117475">
              <a:spcAft>
                <a:spcPts val="200"/>
              </a:spcAft>
              <a:buClr>
                <a:schemeClr val="tx1"/>
              </a:buClr>
              <a:buFont typeface="Arial" panose="020B0604020202020204" pitchFamily="34" charset="0"/>
              <a:buChar char="•"/>
            </a:pPr>
            <a:endParaRPr lang="en-US" sz="1200" dirty="0"/>
          </a:p>
        </p:txBody>
      </p:sp>
      <p:graphicFrame>
        <p:nvGraphicFramePr>
          <p:cNvPr id="28" name="Chart 27">
            <a:extLst>
              <a:ext uri="{FF2B5EF4-FFF2-40B4-BE49-F238E27FC236}">
                <a16:creationId xmlns:a16="http://schemas.microsoft.com/office/drawing/2014/main" id="{4148A355-5A4D-70B7-AC14-DA25C67DF404}"/>
              </a:ext>
            </a:extLst>
          </p:cNvPr>
          <p:cNvGraphicFramePr/>
          <p:nvPr>
            <p:extLst>
              <p:ext uri="{D42A27DB-BD31-4B8C-83A1-F6EECF244321}">
                <p14:modId xmlns:p14="http://schemas.microsoft.com/office/powerpoint/2010/main" val="4018546472"/>
              </p:ext>
            </p:extLst>
          </p:nvPr>
        </p:nvGraphicFramePr>
        <p:xfrm>
          <a:off x="9415780" y="1869131"/>
          <a:ext cx="2091560" cy="1394373"/>
        </p:xfrm>
        <a:graphic>
          <a:graphicData uri="http://schemas.openxmlformats.org/drawingml/2006/chart">
            <c:chart xmlns:c="http://schemas.openxmlformats.org/drawingml/2006/chart" xmlns:r="http://schemas.openxmlformats.org/officeDocument/2006/relationships" r:id="rId6"/>
          </a:graphicData>
        </a:graphic>
      </p:graphicFrame>
      <p:sp>
        <p:nvSpPr>
          <p:cNvPr id="31" name="Title 1">
            <a:extLst>
              <a:ext uri="{FF2B5EF4-FFF2-40B4-BE49-F238E27FC236}">
                <a16:creationId xmlns:a16="http://schemas.microsoft.com/office/drawing/2014/main" id="{63E44A8D-208E-76F5-BEE2-D56D9566C12F}"/>
              </a:ext>
            </a:extLst>
          </p:cNvPr>
          <p:cNvSpPr txBox="1">
            <a:spLocks/>
          </p:cNvSpPr>
          <p:nvPr/>
        </p:nvSpPr>
        <p:spPr>
          <a:xfrm>
            <a:off x="9485823" y="2365290"/>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latin typeface="Arial" panose="020B0604020202020204" pitchFamily="34" charset="0"/>
                <a:cs typeface="Arial" panose="020B0604020202020204" pitchFamily="34" charset="0"/>
              </a:rPr>
              <a:t>82%</a:t>
            </a:r>
          </a:p>
        </p:txBody>
      </p:sp>
      <p:sp>
        <p:nvSpPr>
          <p:cNvPr id="34" name="TextBox 33">
            <a:extLst>
              <a:ext uri="{FF2B5EF4-FFF2-40B4-BE49-F238E27FC236}">
                <a16:creationId xmlns:a16="http://schemas.microsoft.com/office/drawing/2014/main" id="{0E4A8381-EFB6-6F37-9F8F-ED54EB8F5C17}"/>
              </a:ext>
            </a:extLst>
          </p:cNvPr>
          <p:cNvSpPr txBox="1"/>
          <p:nvPr/>
        </p:nvSpPr>
        <p:spPr>
          <a:xfrm>
            <a:off x="317819" y="2154588"/>
            <a:ext cx="1035054" cy="460767"/>
          </a:xfrm>
          <a:prstGeom prst="rect">
            <a:avLst/>
          </a:prstGeom>
          <a:noFill/>
        </p:spPr>
        <p:txBody>
          <a:bodyPr wrap="square">
            <a:spAutoFit/>
          </a:bodyPr>
          <a:lstStyle/>
          <a:p>
            <a:pPr rtl="0">
              <a:defRPr sz="1197" b="0" i="0" u="none" strike="noStrike" kern="1200" baseline="0">
                <a:solidFill>
                  <a:prstClr val="black">
                    <a:lumMod val="75000"/>
                    <a:lumOff val="25000"/>
                  </a:prstClr>
                </a:solidFill>
                <a:latin typeface="+mn-lt"/>
                <a:ea typeface="+mn-ea"/>
                <a:cs typeface="+mn-cs"/>
              </a:defRPr>
            </a:pPr>
            <a:fld id="{83192945-FADD-41F4-A756-610CCB262A41}" type="CATEGORYNAME">
              <a:rPr lang="en-US" smtClean="0"/>
              <a:pPr rtl="0">
                <a:defRPr sz="1197" b="0" i="0" u="none" strike="noStrike" kern="1200" baseline="0">
                  <a:solidFill>
                    <a:prstClr val="black">
                      <a:lumMod val="75000"/>
                      <a:lumOff val="25000"/>
                    </a:prstClr>
                  </a:solidFill>
                  <a:latin typeface="+mn-lt"/>
                  <a:ea typeface="+mn-ea"/>
                  <a:cs typeface="+mn-cs"/>
                </a:defRPr>
              </a:pPr>
              <a:t>Somewhat satisfied</a:t>
            </a:fld>
            <a:endParaRPr lang="en-US" baseline="0" dirty="0"/>
          </a:p>
        </p:txBody>
      </p:sp>
      <p:sp>
        <p:nvSpPr>
          <p:cNvPr id="45" name="TextBox 44">
            <a:extLst>
              <a:ext uri="{FF2B5EF4-FFF2-40B4-BE49-F238E27FC236}">
                <a16:creationId xmlns:a16="http://schemas.microsoft.com/office/drawing/2014/main" id="{762D6793-A9EE-F1FC-90DC-6731C1A99852}"/>
              </a:ext>
            </a:extLst>
          </p:cNvPr>
          <p:cNvSpPr txBox="1"/>
          <p:nvPr/>
        </p:nvSpPr>
        <p:spPr>
          <a:xfrm>
            <a:off x="765397" y="2753679"/>
            <a:ext cx="1035054" cy="338554"/>
          </a:xfrm>
          <a:prstGeom prst="rect">
            <a:avLst/>
          </a:prstGeom>
          <a:noFill/>
        </p:spPr>
        <p:txBody>
          <a:bodyPr wrap="square">
            <a:spAutoFit/>
          </a:bodyPr>
          <a:lstStyle/>
          <a:p>
            <a:pPr algn="ctr" rtl="0">
              <a:defRPr sz="1197" b="0" i="0" u="none" strike="noStrike" kern="1200" baseline="0">
                <a:solidFill>
                  <a:prstClr val="black">
                    <a:lumMod val="75000"/>
                    <a:lumOff val="25000"/>
                  </a:prstClr>
                </a:solidFill>
                <a:latin typeface="+mn-lt"/>
                <a:ea typeface="+mn-ea"/>
                <a:cs typeface="+mn-cs"/>
              </a:defRPr>
            </a:pPr>
            <a:r>
              <a:rPr lang="en-US" sz="1600" b="1" dirty="0">
                <a:solidFill>
                  <a:schemeClr val="bg1"/>
                </a:solidFill>
              </a:rPr>
              <a:t>20%</a:t>
            </a:r>
            <a:endParaRPr lang="en-US" sz="1600" b="1" baseline="0" dirty="0">
              <a:solidFill>
                <a:schemeClr val="bg1"/>
              </a:solidFill>
            </a:endParaRPr>
          </a:p>
        </p:txBody>
      </p:sp>
      <p:sp>
        <p:nvSpPr>
          <p:cNvPr id="47" name="TextBox 46">
            <a:extLst>
              <a:ext uri="{FF2B5EF4-FFF2-40B4-BE49-F238E27FC236}">
                <a16:creationId xmlns:a16="http://schemas.microsoft.com/office/drawing/2014/main" id="{A5BE871A-8D5B-C74F-BDE5-F1405B0E0132}"/>
              </a:ext>
            </a:extLst>
          </p:cNvPr>
          <p:cNvSpPr txBox="1"/>
          <p:nvPr/>
        </p:nvSpPr>
        <p:spPr>
          <a:xfrm>
            <a:off x="1679797" y="2051314"/>
            <a:ext cx="1035054" cy="338554"/>
          </a:xfrm>
          <a:prstGeom prst="rect">
            <a:avLst/>
          </a:prstGeom>
          <a:noFill/>
        </p:spPr>
        <p:txBody>
          <a:bodyPr wrap="square">
            <a:spAutoFit/>
          </a:bodyPr>
          <a:lstStyle/>
          <a:p>
            <a:pPr algn="ctr" rtl="0">
              <a:defRPr sz="1197" b="0" i="0" u="none" strike="noStrike" kern="1200" baseline="0">
                <a:solidFill>
                  <a:prstClr val="black">
                    <a:lumMod val="75000"/>
                    <a:lumOff val="25000"/>
                  </a:prstClr>
                </a:solidFill>
                <a:latin typeface="+mn-lt"/>
                <a:ea typeface="+mn-ea"/>
                <a:cs typeface="+mn-cs"/>
              </a:defRPr>
            </a:pPr>
            <a:r>
              <a:rPr lang="en-US" sz="1600" b="1" dirty="0">
                <a:solidFill>
                  <a:schemeClr val="bg1"/>
                </a:solidFill>
              </a:rPr>
              <a:t>7%</a:t>
            </a:r>
            <a:endParaRPr lang="en-US" sz="1600" b="1" baseline="0" dirty="0">
              <a:solidFill>
                <a:schemeClr val="bg1"/>
              </a:solidFill>
            </a:endParaRPr>
          </a:p>
        </p:txBody>
      </p:sp>
      <p:sp>
        <p:nvSpPr>
          <p:cNvPr id="48" name="TextBox 47">
            <a:extLst>
              <a:ext uri="{FF2B5EF4-FFF2-40B4-BE49-F238E27FC236}">
                <a16:creationId xmlns:a16="http://schemas.microsoft.com/office/drawing/2014/main" id="{CD318E9D-EAB3-F080-A953-F301A9899974}"/>
              </a:ext>
            </a:extLst>
          </p:cNvPr>
          <p:cNvSpPr txBox="1"/>
          <p:nvPr/>
        </p:nvSpPr>
        <p:spPr>
          <a:xfrm>
            <a:off x="1446320" y="1618963"/>
            <a:ext cx="1231770" cy="276551"/>
          </a:xfrm>
          <a:prstGeom prst="rect">
            <a:avLst/>
          </a:prstGeom>
          <a:noFill/>
        </p:spPr>
        <p:txBody>
          <a:bodyPr wrap="square">
            <a:spAutoFit/>
          </a:bodyPr>
          <a:lstStyle/>
          <a:p>
            <a:pPr rtl="0">
              <a:defRPr sz="1197" b="0" i="0" u="none" strike="noStrike" kern="1200" baseline="0">
                <a:solidFill>
                  <a:prstClr val="black">
                    <a:lumMod val="75000"/>
                    <a:lumOff val="25000"/>
                  </a:prstClr>
                </a:solidFill>
                <a:latin typeface="+mn-lt"/>
                <a:ea typeface="+mn-ea"/>
                <a:cs typeface="+mn-cs"/>
              </a:defRPr>
            </a:pPr>
            <a:r>
              <a:rPr lang="en-US" dirty="0"/>
              <a:t>Neutral/not</a:t>
            </a:r>
            <a:endParaRPr lang="en-US" baseline="0" dirty="0"/>
          </a:p>
        </p:txBody>
      </p:sp>
    </p:spTree>
    <p:extLst>
      <p:ext uri="{BB962C8B-B14F-4D97-AF65-F5344CB8AC3E}">
        <p14:creationId xmlns:p14="http://schemas.microsoft.com/office/powerpoint/2010/main" val="3959676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E8C9-1261-A8D1-E68E-90BA324E2B38}"/>
              </a:ext>
            </a:extLst>
          </p:cNvPr>
          <p:cNvSpPr>
            <a:spLocks noGrp="1"/>
          </p:cNvSpPr>
          <p:nvPr>
            <p:ph type="title"/>
          </p:nvPr>
        </p:nvSpPr>
        <p:spPr/>
        <p:txBody>
          <a:bodyPr/>
          <a:lstStyle/>
          <a:p>
            <a:r>
              <a:rPr lang="en-US" dirty="0"/>
              <a:t>Healthcare Providers Visited and Helpfulness</a:t>
            </a:r>
          </a:p>
        </p:txBody>
      </p:sp>
      <p:sp>
        <p:nvSpPr>
          <p:cNvPr id="3" name="Text Placeholder 2">
            <a:extLst>
              <a:ext uri="{FF2B5EF4-FFF2-40B4-BE49-F238E27FC236}">
                <a16:creationId xmlns:a16="http://schemas.microsoft.com/office/drawing/2014/main" id="{0B21054F-3251-3E48-A438-95E7EE61C1E2}"/>
              </a:ext>
            </a:extLst>
          </p:cNvPr>
          <p:cNvSpPr>
            <a:spLocks noGrp="1"/>
          </p:cNvSpPr>
          <p:nvPr>
            <p:ph type="body" sz="quarter" idx="10"/>
          </p:nvPr>
        </p:nvSpPr>
        <p:spPr>
          <a:xfrm>
            <a:off x="409267" y="803298"/>
            <a:ext cx="10974350" cy="679453"/>
          </a:xfrm>
        </p:spPr>
        <p:txBody>
          <a:bodyPr>
            <a:normAutofit/>
          </a:bodyPr>
          <a:lstStyle/>
          <a:p>
            <a:pPr marL="0" indent="0">
              <a:buNone/>
            </a:pPr>
            <a:r>
              <a:rPr lang="en-US" dirty="0"/>
              <a:t>Findings are very similar to last year – oncologists and surgeons are seen by the greatest percentage of patients and get high ratings; PCP’s get lower scores on helpfulness.</a:t>
            </a:r>
          </a:p>
        </p:txBody>
      </p:sp>
      <p:sp>
        <p:nvSpPr>
          <p:cNvPr id="4" name="TextBox 3">
            <a:extLst>
              <a:ext uri="{FF2B5EF4-FFF2-40B4-BE49-F238E27FC236}">
                <a16:creationId xmlns:a16="http://schemas.microsoft.com/office/drawing/2014/main" id="{C03CE523-8713-A931-3272-074BA934452F}"/>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13" name="Content Placeholder 13">
            <a:extLst>
              <a:ext uri="{FF2B5EF4-FFF2-40B4-BE49-F238E27FC236}">
                <a16:creationId xmlns:a16="http://schemas.microsoft.com/office/drawing/2014/main" id="{965552DC-262C-1F81-AF60-BE90EA91C754}"/>
              </a:ext>
            </a:extLst>
          </p:cNvPr>
          <p:cNvGraphicFramePr>
            <a:graphicFrameLocks/>
          </p:cNvGraphicFramePr>
          <p:nvPr>
            <p:extLst>
              <p:ext uri="{D42A27DB-BD31-4B8C-83A1-F6EECF244321}">
                <p14:modId xmlns:p14="http://schemas.microsoft.com/office/powerpoint/2010/main" val="2376716470"/>
              </p:ext>
            </p:extLst>
          </p:nvPr>
        </p:nvGraphicFramePr>
        <p:xfrm>
          <a:off x="214352" y="999818"/>
          <a:ext cx="11699352" cy="4616520"/>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3">
            <a:extLst>
              <a:ext uri="{FF2B5EF4-FFF2-40B4-BE49-F238E27FC236}">
                <a16:creationId xmlns:a16="http://schemas.microsoft.com/office/drawing/2014/main" id="{609119F2-CB0B-9787-0D59-6A491EF65240}"/>
              </a:ext>
            </a:extLst>
          </p:cNvPr>
          <p:cNvSpPr txBox="1"/>
          <p:nvPr/>
        </p:nvSpPr>
        <p:spPr>
          <a:xfrm>
            <a:off x="1505840" y="-1075701"/>
            <a:ext cx="7332319" cy="523220"/>
          </a:xfrm>
          <a:prstGeom prst="rect">
            <a:avLst/>
          </a:prstGeom>
          <a:noFill/>
        </p:spPr>
        <p:txBody>
          <a:bodyPr wrap="square" rtlCol="0">
            <a:spAutoFit/>
          </a:bodyPr>
          <a:lstStyle/>
          <a:p>
            <a:pPr rtl="0">
              <a:defRPr sz="1862" b="0" i="0" u="none" strike="noStrike" kern="1200" spc="0" baseline="0">
                <a:solidFill>
                  <a:prstClr val="black">
                    <a:lumMod val="65000"/>
                    <a:lumOff val="35000"/>
                  </a:prstClr>
                </a:solidFill>
                <a:latin typeface="+mn-lt"/>
                <a:ea typeface="+mn-ea"/>
                <a:cs typeface="+mn-cs"/>
              </a:defRPr>
            </a:pPr>
            <a:r>
              <a:rPr lang="en-US" sz="1400" b="1" dirty="0"/>
              <a:t>HCPs Seen and Helpful During Treatment</a:t>
            </a:r>
          </a:p>
          <a:p>
            <a:pPr rtl="0">
              <a:defRPr sz="1862" b="0" i="0" u="none" strike="noStrike" kern="1200" spc="0" baseline="0">
                <a:solidFill>
                  <a:prstClr val="black">
                    <a:lumMod val="65000"/>
                    <a:lumOff val="35000"/>
                  </a:prstClr>
                </a:solidFill>
                <a:latin typeface="+mn-lt"/>
                <a:ea typeface="+mn-ea"/>
                <a:cs typeface="+mn-cs"/>
              </a:defRPr>
            </a:pPr>
            <a:r>
              <a:rPr lang="en-US" sz="1400" b="1" dirty="0"/>
              <a:t>(top 10 seen)</a:t>
            </a:r>
          </a:p>
        </p:txBody>
      </p:sp>
      <p:sp>
        <p:nvSpPr>
          <p:cNvPr id="22" name="TextBox 21">
            <a:extLst>
              <a:ext uri="{FF2B5EF4-FFF2-40B4-BE49-F238E27FC236}">
                <a16:creationId xmlns:a16="http://schemas.microsoft.com/office/drawing/2014/main" id="{0EDD6428-4A2C-5321-4342-BD7A8B3E7604}"/>
              </a:ext>
            </a:extLst>
          </p:cNvPr>
          <p:cNvSpPr txBox="1"/>
          <p:nvPr/>
        </p:nvSpPr>
        <p:spPr>
          <a:xfrm>
            <a:off x="409267" y="1499222"/>
            <a:ext cx="6096000" cy="523220"/>
          </a:xfrm>
          <a:prstGeom prst="rect">
            <a:avLst/>
          </a:prstGeom>
          <a:no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mn-lt"/>
                <a:ea typeface="+mn-ea"/>
                <a:cs typeface="+mn-cs"/>
              </a:rPr>
              <a:t>HCPs Seen and Helpful During Treatment</a:t>
            </a:r>
            <a:br>
              <a:rPr kumimoji="0" lang="en-US" sz="1400" b="1" i="0" u="none" strike="noStrike" kern="1200" cap="none" spc="0" normalizeH="0" baseline="0" noProof="0" dirty="0">
                <a:ln>
                  <a:noFill/>
                </a:ln>
                <a:solidFill>
                  <a:prstClr val="black"/>
                </a:solidFill>
                <a:effectLst/>
                <a:uLnTx/>
                <a:uFillTx/>
                <a:latin typeface="+mn-lt"/>
                <a:ea typeface="+mn-ea"/>
                <a:cs typeface="+mn-cs"/>
              </a:rPr>
            </a:br>
            <a:r>
              <a:rPr kumimoji="0" lang="en-US" sz="1400" b="1" i="0" u="none" strike="noStrike" kern="1200" cap="none" spc="0" normalizeH="0" baseline="0" noProof="0" dirty="0">
                <a:ln>
                  <a:noFill/>
                </a:ln>
                <a:solidFill>
                  <a:prstClr val="black"/>
                </a:solidFill>
                <a:effectLst/>
                <a:uLnTx/>
                <a:uFillTx/>
                <a:latin typeface="+mn-lt"/>
                <a:ea typeface="+mn-ea"/>
                <a:cs typeface="+mn-cs"/>
              </a:rPr>
              <a:t>(top 10 seen)</a:t>
            </a:r>
            <a:endParaRPr lang="en-US" sz="1400" b="0" dirty="0">
              <a:solidFill>
                <a:schemeClr val="tx1"/>
              </a:solidFill>
              <a:latin typeface="+mn-lt"/>
            </a:endParaRPr>
          </a:p>
        </p:txBody>
      </p:sp>
      <p:sp>
        <p:nvSpPr>
          <p:cNvPr id="23" name="Rectangle 22">
            <a:extLst>
              <a:ext uri="{FF2B5EF4-FFF2-40B4-BE49-F238E27FC236}">
                <a16:creationId xmlns:a16="http://schemas.microsoft.com/office/drawing/2014/main" id="{52B04F49-C505-4C79-A326-D947CCBE988B}"/>
              </a:ext>
            </a:extLst>
          </p:cNvPr>
          <p:cNvSpPr/>
          <p:nvPr/>
        </p:nvSpPr>
        <p:spPr>
          <a:xfrm>
            <a:off x="409267" y="5562653"/>
            <a:ext cx="11322658" cy="442250"/>
          </a:xfrm>
          <a:prstGeom prst="rect">
            <a:avLst/>
          </a:prstGeom>
          <a:noFill/>
          <a:ln w="19050">
            <a:solidFill>
              <a:srgbClr val="FFD334"/>
            </a:solidFill>
          </a:ln>
        </p:spPr>
        <p:txBody>
          <a:bodyPr wrap="square" anchor="ctr">
            <a:noAutofit/>
          </a:bodyPr>
          <a:lstStyle/>
          <a:p>
            <a:pPr algn="ctr"/>
            <a:r>
              <a:rPr lang="en-US" sz="1400" b="1" dirty="0">
                <a:solidFill>
                  <a:schemeClr val="accent4"/>
                </a:solidFill>
              </a:rPr>
              <a:t>NCCS Connected:</a:t>
            </a:r>
            <a:r>
              <a:rPr lang="en-US" sz="1400" dirty="0"/>
              <a:t> </a:t>
            </a:r>
            <a:r>
              <a:rPr lang="en-US" sz="1400" b="1" dirty="0">
                <a:solidFill>
                  <a:schemeClr val="accent1"/>
                </a:solidFill>
              </a:rPr>
              <a:t>more likely</a:t>
            </a:r>
            <a:r>
              <a:rPr lang="en-US" sz="1400" dirty="0"/>
              <a:t> to see a range of HCPs. </a:t>
            </a:r>
            <a:r>
              <a:rPr lang="en-US" sz="1400" b="1" dirty="0">
                <a:solidFill>
                  <a:srgbClr val="C00000"/>
                </a:solidFill>
              </a:rPr>
              <a:t>Lower scores on helpfulness</a:t>
            </a:r>
            <a:r>
              <a:rPr lang="en-US" sz="1400" dirty="0"/>
              <a:t> for PCP, Nutritionist.</a:t>
            </a:r>
          </a:p>
        </p:txBody>
      </p:sp>
    </p:spTree>
    <p:extLst>
      <p:ext uri="{BB962C8B-B14F-4D97-AF65-F5344CB8AC3E}">
        <p14:creationId xmlns:p14="http://schemas.microsoft.com/office/powerpoint/2010/main" val="148142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ular Callout 57">
            <a:extLst>
              <a:ext uri="{FF2B5EF4-FFF2-40B4-BE49-F238E27FC236}">
                <a16:creationId xmlns:a16="http://schemas.microsoft.com/office/drawing/2014/main" id="{8682E057-8791-DC25-92AE-A0E6C593CD79}"/>
              </a:ext>
            </a:extLst>
          </p:cNvPr>
          <p:cNvSpPr/>
          <p:nvPr/>
        </p:nvSpPr>
        <p:spPr>
          <a:xfrm>
            <a:off x="9990704" y="1230135"/>
            <a:ext cx="1836881" cy="3836118"/>
          </a:xfrm>
          <a:prstGeom prst="wedgeRoundRectCallout">
            <a:avLst>
              <a:gd name="adj1" fmla="val -20833"/>
              <a:gd name="adj2" fmla="val 56086"/>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fontAlgn="t"/>
            <a:endParaRPr lang="en-US" sz="1400" dirty="0">
              <a:solidFill>
                <a:schemeClr val="tx1"/>
              </a:solidFill>
            </a:endParaRPr>
          </a:p>
        </p:txBody>
      </p:sp>
      <p:sp>
        <p:nvSpPr>
          <p:cNvPr id="8" name="TextBox 7">
            <a:extLst>
              <a:ext uri="{FF2B5EF4-FFF2-40B4-BE49-F238E27FC236}">
                <a16:creationId xmlns:a16="http://schemas.microsoft.com/office/drawing/2014/main" id="{71C66769-E9D4-FCCC-B24C-97929F21F4B3}"/>
              </a:ext>
            </a:extLst>
          </p:cNvPr>
          <p:cNvSpPr txBox="1"/>
          <p:nvPr/>
        </p:nvSpPr>
        <p:spPr>
          <a:xfrm>
            <a:off x="10141677" y="1390408"/>
            <a:ext cx="1678567" cy="3826689"/>
          </a:xfrm>
          <a:prstGeom prst="rect">
            <a:avLst/>
          </a:prstGeom>
          <a:noFill/>
        </p:spPr>
        <p:txBody>
          <a:bodyPr wrap="square">
            <a:spAutoFit/>
          </a:bodyPr>
          <a:lstStyle/>
          <a:p>
            <a:pPr marL="57150" indent="-57150">
              <a:spcAft>
                <a:spcPts val="400"/>
              </a:spcAft>
            </a:pPr>
            <a:r>
              <a:rPr lang="en-US" sz="1200" dirty="0"/>
              <a:t>“Bullied”</a:t>
            </a:r>
          </a:p>
          <a:p>
            <a:pPr marL="57150" indent="-57150">
              <a:spcAft>
                <a:spcPts val="400"/>
              </a:spcAft>
            </a:pPr>
            <a:r>
              <a:rPr lang="en-US" sz="1200" dirty="0"/>
              <a:t>“Ignored”</a:t>
            </a:r>
          </a:p>
          <a:p>
            <a:pPr marL="57150" indent="-57150">
              <a:spcAft>
                <a:spcPts val="400"/>
              </a:spcAft>
            </a:pPr>
            <a:r>
              <a:rPr lang="en-US" sz="1200" dirty="0"/>
              <a:t>“Acted as if I was lying about my symptoms” </a:t>
            </a:r>
          </a:p>
          <a:p>
            <a:pPr marL="57150" indent="-57150">
              <a:spcAft>
                <a:spcPts val="400"/>
              </a:spcAft>
            </a:pPr>
            <a:r>
              <a:rPr lang="en-US" sz="1200" dirty="0"/>
              <a:t>“Telling me I </a:t>
            </a:r>
            <a:r>
              <a:rPr lang="en-US" sz="1200" dirty="0">
                <a:solidFill>
                  <a:schemeClr val="tx1"/>
                </a:solidFill>
              </a:rPr>
              <a:t>was over-reacting” </a:t>
            </a:r>
          </a:p>
          <a:p>
            <a:pPr marL="57150" indent="-57150">
              <a:spcAft>
                <a:spcPts val="400"/>
              </a:spcAft>
            </a:pPr>
            <a:r>
              <a:rPr lang="en-US" sz="1200" dirty="0">
                <a:solidFill>
                  <a:schemeClr val="tx1"/>
                </a:solidFill>
              </a:rPr>
              <a:t>“If you had better insurance, we </a:t>
            </a:r>
            <a:br>
              <a:rPr lang="en-US" sz="1200" dirty="0">
                <a:solidFill>
                  <a:schemeClr val="tx1"/>
                </a:solidFill>
              </a:rPr>
            </a:br>
            <a:r>
              <a:rPr lang="en-US" sz="1200" dirty="0">
                <a:solidFill>
                  <a:schemeClr val="tx1"/>
                </a:solidFill>
              </a:rPr>
              <a:t>would have taken better care of you” </a:t>
            </a:r>
          </a:p>
          <a:p>
            <a:pPr marL="57150" indent="-57150">
              <a:spcAft>
                <a:spcPts val="400"/>
              </a:spcAft>
            </a:pPr>
            <a:r>
              <a:rPr lang="en-US" sz="1200" b="1" dirty="0">
                <a:solidFill>
                  <a:srgbClr val="EE7E5E"/>
                </a:solidFill>
              </a:rPr>
              <a:t>“Number instead </a:t>
            </a:r>
            <a:br>
              <a:rPr lang="en-US" sz="1200" b="1" dirty="0">
                <a:solidFill>
                  <a:srgbClr val="EE7E5E"/>
                </a:solidFill>
              </a:rPr>
            </a:br>
            <a:r>
              <a:rPr lang="en-US" sz="1200" b="1" dirty="0">
                <a:solidFill>
                  <a:srgbClr val="EE7E5E"/>
                </a:solidFill>
              </a:rPr>
              <a:t>of a patient with individual needs” </a:t>
            </a:r>
          </a:p>
          <a:p>
            <a:pPr marL="57150" indent="-57150">
              <a:spcAft>
                <a:spcPts val="400"/>
              </a:spcAft>
            </a:pPr>
            <a:r>
              <a:rPr lang="en-US" sz="1200" dirty="0">
                <a:solidFill>
                  <a:schemeClr val="tx1"/>
                </a:solidFill>
              </a:rPr>
              <a:t>“Rushed” </a:t>
            </a:r>
          </a:p>
          <a:p>
            <a:pPr marL="57150" indent="-57150">
              <a:spcAft>
                <a:spcPts val="400"/>
              </a:spcAft>
            </a:pPr>
            <a:r>
              <a:rPr lang="en-US" sz="1200" dirty="0">
                <a:solidFill>
                  <a:schemeClr val="tx1"/>
                </a:solidFill>
              </a:rPr>
              <a:t>“Felt like a </a:t>
            </a:r>
            <a:br>
              <a:rPr lang="en-US" sz="1200" dirty="0">
                <a:solidFill>
                  <a:schemeClr val="tx1"/>
                </a:solidFill>
              </a:rPr>
            </a:br>
            <a:r>
              <a:rPr lang="en-US" sz="1200" dirty="0">
                <a:solidFill>
                  <a:schemeClr val="tx1"/>
                </a:solidFill>
              </a:rPr>
              <a:t>test subject” </a:t>
            </a:r>
          </a:p>
          <a:p>
            <a:pPr marL="57150" indent="-57150">
              <a:spcAft>
                <a:spcPts val="400"/>
              </a:spcAft>
            </a:pPr>
            <a:endParaRPr lang="en-US" sz="1200" dirty="0">
              <a:solidFill>
                <a:schemeClr val="tx1"/>
              </a:solidFill>
            </a:endParaRPr>
          </a:p>
        </p:txBody>
      </p:sp>
      <p:sp>
        <p:nvSpPr>
          <p:cNvPr id="2" name="Title 1">
            <a:extLst>
              <a:ext uri="{FF2B5EF4-FFF2-40B4-BE49-F238E27FC236}">
                <a16:creationId xmlns:a16="http://schemas.microsoft.com/office/drawing/2014/main" id="{7E130B1B-6C1A-21A1-3410-DC0A144D033B}"/>
              </a:ext>
            </a:extLst>
          </p:cNvPr>
          <p:cNvSpPr>
            <a:spLocks noGrp="1"/>
          </p:cNvSpPr>
          <p:nvPr>
            <p:ph type="title"/>
          </p:nvPr>
        </p:nvSpPr>
        <p:spPr/>
        <p:txBody>
          <a:bodyPr/>
          <a:lstStyle/>
          <a:p>
            <a:r>
              <a:rPr lang="en-US" dirty="0"/>
              <a:t>Audience Experiences: Treatment and Care</a:t>
            </a:r>
          </a:p>
        </p:txBody>
      </p:sp>
      <p:sp>
        <p:nvSpPr>
          <p:cNvPr id="3" name="Text Placeholder 2">
            <a:extLst>
              <a:ext uri="{FF2B5EF4-FFF2-40B4-BE49-F238E27FC236}">
                <a16:creationId xmlns:a16="http://schemas.microsoft.com/office/drawing/2014/main" id="{B552D8CA-5CCE-B122-53E5-CEB83CB20A79}"/>
              </a:ext>
            </a:extLst>
          </p:cNvPr>
          <p:cNvSpPr>
            <a:spLocks noGrp="1"/>
          </p:cNvSpPr>
          <p:nvPr>
            <p:ph type="body" sz="quarter" idx="10"/>
          </p:nvPr>
        </p:nvSpPr>
        <p:spPr/>
        <p:txBody>
          <a:bodyPr>
            <a:normAutofit/>
          </a:bodyPr>
          <a:lstStyle/>
          <a:p>
            <a:pPr marL="0" indent="0">
              <a:buNone/>
            </a:pPr>
            <a:r>
              <a:rPr lang="en-US" dirty="0"/>
              <a:t>There are large discrepancies by group on HCP ratings, trust, and rapport.</a:t>
            </a:r>
          </a:p>
        </p:txBody>
      </p:sp>
      <p:sp>
        <p:nvSpPr>
          <p:cNvPr id="4" name="TextBox 3">
            <a:extLst>
              <a:ext uri="{FF2B5EF4-FFF2-40B4-BE49-F238E27FC236}">
                <a16:creationId xmlns:a16="http://schemas.microsoft.com/office/drawing/2014/main" id="{E65F9C6C-3E81-E4A9-C635-6F72ED864354}"/>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19" name="TextBox 18">
            <a:extLst>
              <a:ext uri="{FF2B5EF4-FFF2-40B4-BE49-F238E27FC236}">
                <a16:creationId xmlns:a16="http://schemas.microsoft.com/office/drawing/2014/main" id="{72171EE1-D14F-72E6-9D32-2AC3DB0CBA6B}"/>
              </a:ext>
            </a:extLst>
          </p:cNvPr>
          <p:cNvSpPr txBox="1"/>
          <p:nvPr/>
        </p:nvSpPr>
        <p:spPr>
          <a:xfrm>
            <a:off x="9904702" y="5259266"/>
            <a:ext cx="1538200" cy="646331"/>
          </a:xfrm>
          <a:prstGeom prst="rect">
            <a:avLst/>
          </a:prstGeom>
          <a:noFill/>
        </p:spPr>
        <p:txBody>
          <a:bodyPr wrap="square">
            <a:spAutoFit/>
          </a:bodyPr>
          <a:lstStyle/>
          <a:p>
            <a:r>
              <a:rPr lang="en-US" sz="1200" b="1" dirty="0">
                <a:solidFill>
                  <a:srgbClr val="EE7E5E"/>
                </a:solidFill>
              </a:rPr>
              <a:t>Negative Experience Feedback</a:t>
            </a:r>
            <a:endParaRPr lang="en-US" sz="1200" dirty="0"/>
          </a:p>
        </p:txBody>
      </p:sp>
      <p:sp>
        <p:nvSpPr>
          <p:cNvPr id="24" name="Rounded Rectangular Callout 23">
            <a:extLst>
              <a:ext uri="{FF2B5EF4-FFF2-40B4-BE49-F238E27FC236}">
                <a16:creationId xmlns:a16="http://schemas.microsoft.com/office/drawing/2014/main" id="{F22B3EA5-DE77-A61E-50D0-255BA9A80106}"/>
              </a:ext>
            </a:extLst>
          </p:cNvPr>
          <p:cNvSpPr/>
          <p:nvPr/>
        </p:nvSpPr>
        <p:spPr>
          <a:xfrm>
            <a:off x="7752002" y="1230135"/>
            <a:ext cx="2070938" cy="3836118"/>
          </a:xfrm>
          <a:prstGeom prst="wedgeRoundRectCallout">
            <a:avLst>
              <a:gd name="adj1" fmla="val -20833"/>
              <a:gd name="adj2" fmla="val 56086"/>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fontAlgn="t"/>
            <a:endParaRPr lang="en-US" sz="1400" dirty="0">
              <a:solidFill>
                <a:schemeClr val="tx1"/>
              </a:solidFill>
            </a:endParaRPr>
          </a:p>
        </p:txBody>
      </p:sp>
      <p:sp>
        <p:nvSpPr>
          <p:cNvPr id="27" name="TextBox 26">
            <a:extLst>
              <a:ext uri="{FF2B5EF4-FFF2-40B4-BE49-F238E27FC236}">
                <a16:creationId xmlns:a16="http://schemas.microsoft.com/office/drawing/2014/main" id="{DA3986C5-A883-1FC2-7FCF-77DFAB743442}"/>
              </a:ext>
            </a:extLst>
          </p:cNvPr>
          <p:cNvSpPr txBox="1"/>
          <p:nvPr/>
        </p:nvSpPr>
        <p:spPr>
          <a:xfrm>
            <a:off x="7727917" y="5259266"/>
            <a:ext cx="1538200" cy="646331"/>
          </a:xfrm>
          <a:prstGeom prst="rect">
            <a:avLst/>
          </a:prstGeom>
          <a:noFill/>
        </p:spPr>
        <p:txBody>
          <a:bodyPr wrap="square">
            <a:spAutoFit/>
          </a:bodyPr>
          <a:lstStyle/>
          <a:p>
            <a:r>
              <a:rPr lang="en-US" sz="1200" b="1" dirty="0">
                <a:solidFill>
                  <a:srgbClr val="1AAFA2"/>
                </a:solidFill>
              </a:rPr>
              <a:t>Positive Experience Feedback</a:t>
            </a:r>
            <a:endParaRPr lang="en-US" sz="1200" dirty="0">
              <a:solidFill>
                <a:srgbClr val="1AAFA2"/>
              </a:solidFill>
            </a:endParaRPr>
          </a:p>
        </p:txBody>
      </p:sp>
      <p:pic>
        <p:nvPicPr>
          <p:cNvPr id="42" name="Picture 41">
            <a:extLst>
              <a:ext uri="{FF2B5EF4-FFF2-40B4-BE49-F238E27FC236}">
                <a16:creationId xmlns:a16="http://schemas.microsoft.com/office/drawing/2014/main" id="{97EF2B54-0D6D-2EA0-C85F-CFDF41ABE084}"/>
              </a:ext>
            </a:extLst>
          </p:cNvPr>
          <p:cNvPicPr>
            <a:picLocks noChangeAspect="1"/>
          </p:cNvPicPr>
          <p:nvPr/>
        </p:nvPicPr>
        <p:blipFill rotWithShape="1">
          <a:blip r:embed="rId3"/>
          <a:srcRect l="5307" r="5268"/>
          <a:stretch/>
        </p:blipFill>
        <p:spPr>
          <a:xfrm>
            <a:off x="8542171" y="4868283"/>
            <a:ext cx="1250001" cy="1353098"/>
          </a:xfrm>
          <a:prstGeom prst="rect">
            <a:avLst/>
          </a:prstGeom>
        </p:spPr>
      </p:pic>
      <p:sp>
        <p:nvSpPr>
          <p:cNvPr id="44" name="TextBox 43">
            <a:extLst>
              <a:ext uri="{FF2B5EF4-FFF2-40B4-BE49-F238E27FC236}">
                <a16:creationId xmlns:a16="http://schemas.microsoft.com/office/drawing/2014/main" id="{899E3A84-A444-4DD3-E992-8E003BF4E24A}"/>
              </a:ext>
            </a:extLst>
          </p:cNvPr>
          <p:cNvSpPr txBox="1"/>
          <p:nvPr/>
        </p:nvSpPr>
        <p:spPr>
          <a:xfrm>
            <a:off x="7844001" y="1390408"/>
            <a:ext cx="1927244" cy="3477875"/>
          </a:xfrm>
          <a:prstGeom prst="rect">
            <a:avLst/>
          </a:prstGeom>
          <a:noFill/>
        </p:spPr>
        <p:txBody>
          <a:bodyPr wrap="square">
            <a:spAutoFit/>
          </a:bodyPr>
          <a:lstStyle/>
          <a:p>
            <a:pPr marL="57150" indent="-57150">
              <a:spcAft>
                <a:spcPts val="600"/>
              </a:spcAft>
            </a:pPr>
            <a:r>
              <a:rPr lang="en-US" sz="1200" dirty="0">
                <a:solidFill>
                  <a:schemeClr val="tx1"/>
                </a:solidFill>
              </a:rPr>
              <a:t>“Made me feel safe”</a:t>
            </a:r>
          </a:p>
          <a:p>
            <a:pPr marL="57150" indent="-57150">
              <a:spcAft>
                <a:spcPts val="600"/>
              </a:spcAft>
            </a:pPr>
            <a:r>
              <a:rPr lang="en-US" sz="1200" dirty="0">
                <a:solidFill>
                  <a:schemeClr val="tx1"/>
                </a:solidFill>
              </a:rPr>
              <a:t>“Understood what I was going through”</a:t>
            </a:r>
          </a:p>
          <a:p>
            <a:pPr marL="57150" indent="-57150">
              <a:spcAft>
                <a:spcPts val="600"/>
              </a:spcAft>
            </a:pPr>
            <a:r>
              <a:rPr lang="en-US" sz="1200" dirty="0">
                <a:solidFill>
                  <a:schemeClr val="tx1"/>
                </a:solidFill>
              </a:rPr>
              <a:t>“Built a relationship” </a:t>
            </a:r>
          </a:p>
          <a:p>
            <a:pPr marL="57150" indent="-57150">
              <a:spcAft>
                <a:spcPts val="600"/>
              </a:spcAft>
            </a:pPr>
            <a:r>
              <a:rPr lang="en-US" sz="1200" dirty="0">
                <a:solidFill>
                  <a:schemeClr val="tx1"/>
                </a:solidFill>
              </a:rPr>
              <a:t>“Interested in me and my family”</a:t>
            </a:r>
          </a:p>
          <a:p>
            <a:pPr marL="57150" indent="-57150">
              <a:spcAft>
                <a:spcPts val="600"/>
              </a:spcAft>
            </a:pPr>
            <a:r>
              <a:rPr lang="en-US" sz="1200" b="1" dirty="0">
                <a:solidFill>
                  <a:srgbClr val="1AAFA2"/>
                </a:solidFill>
              </a:rPr>
              <a:t>“Compassionate and good eye contact”</a:t>
            </a:r>
            <a:endParaRPr lang="en-US" sz="1200" dirty="0">
              <a:solidFill>
                <a:srgbClr val="1AAFA2"/>
              </a:solidFill>
            </a:endParaRPr>
          </a:p>
          <a:p>
            <a:pPr marL="57150" indent="-57150">
              <a:spcAft>
                <a:spcPts val="600"/>
              </a:spcAft>
            </a:pPr>
            <a:r>
              <a:rPr lang="en-US" sz="1200" dirty="0">
                <a:solidFill>
                  <a:schemeClr val="tx1"/>
                </a:solidFill>
              </a:rPr>
              <a:t>“Never rushed, patient”</a:t>
            </a:r>
          </a:p>
          <a:p>
            <a:pPr marL="57150" indent="-57150">
              <a:spcAft>
                <a:spcPts val="600"/>
              </a:spcAft>
            </a:pPr>
            <a:r>
              <a:rPr lang="en-US" sz="1200" dirty="0">
                <a:solidFill>
                  <a:schemeClr val="tx1"/>
                </a:solidFill>
              </a:rPr>
              <a:t>“Contact by phone </a:t>
            </a:r>
            <a:br>
              <a:rPr lang="en-US" sz="1200" dirty="0">
                <a:solidFill>
                  <a:schemeClr val="tx1"/>
                </a:solidFill>
              </a:rPr>
            </a:br>
            <a:r>
              <a:rPr lang="en-US" sz="1200" dirty="0">
                <a:solidFill>
                  <a:schemeClr val="tx1"/>
                </a:solidFill>
              </a:rPr>
              <a:t>or online, quick response”</a:t>
            </a:r>
          </a:p>
          <a:p>
            <a:pPr marL="57150" indent="-57150">
              <a:spcAft>
                <a:spcPts val="600"/>
              </a:spcAft>
            </a:pPr>
            <a:r>
              <a:rPr lang="en-US" sz="1200" dirty="0">
                <a:solidFill>
                  <a:schemeClr val="tx1"/>
                </a:solidFill>
              </a:rPr>
              <a:t>“There, day and night” </a:t>
            </a:r>
          </a:p>
          <a:p>
            <a:pPr marL="57150" indent="-57150">
              <a:spcAft>
                <a:spcPts val="600"/>
              </a:spcAft>
            </a:pPr>
            <a:r>
              <a:rPr lang="en-US" sz="1200" dirty="0">
                <a:solidFill>
                  <a:schemeClr val="tx1"/>
                </a:solidFill>
              </a:rPr>
              <a:t>“Open and </a:t>
            </a:r>
            <a:br>
              <a:rPr lang="en-US" sz="1200" dirty="0">
                <a:solidFill>
                  <a:schemeClr val="tx1"/>
                </a:solidFill>
              </a:rPr>
            </a:br>
            <a:r>
              <a:rPr lang="en-US" sz="1200" dirty="0">
                <a:solidFill>
                  <a:schemeClr val="tx1"/>
                </a:solidFill>
              </a:rPr>
              <a:t>honest”</a:t>
            </a:r>
          </a:p>
        </p:txBody>
      </p:sp>
      <p:sp>
        <p:nvSpPr>
          <p:cNvPr id="47" name="Rounded Rectangle 46">
            <a:extLst>
              <a:ext uri="{FF2B5EF4-FFF2-40B4-BE49-F238E27FC236}">
                <a16:creationId xmlns:a16="http://schemas.microsoft.com/office/drawing/2014/main" id="{2B8C0F84-0D28-2F1C-2A00-8BBE67C8956D}"/>
              </a:ext>
            </a:extLst>
          </p:cNvPr>
          <p:cNvSpPr/>
          <p:nvPr/>
        </p:nvSpPr>
        <p:spPr>
          <a:xfrm>
            <a:off x="4007342" y="1480941"/>
            <a:ext cx="3495545" cy="237342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7748D84D-C9EF-2179-C0A7-A4639A986043}"/>
              </a:ext>
            </a:extLst>
          </p:cNvPr>
          <p:cNvSpPr txBox="1"/>
          <p:nvPr/>
        </p:nvSpPr>
        <p:spPr>
          <a:xfrm>
            <a:off x="4061312" y="1606954"/>
            <a:ext cx="1655687" cy="307777"/>
          </a:xfrm>
          <a:prstGeom prst="rect">
            <a:avLst/>
          </a:prstGeom>
          <a:noFill/>
        </p:spPr>
        <p:txBody>
          <a:bodyPr wrap="square" rtlCol="0">
            <a:spAutoFit/>
          </a:bodyPr>
          <a:lstStyle/>
          <a:p>
            <a:r>
              <a:rPr lang="en-US" sz="1400" b="1" dirty="0"/>
              <a:t>% very helpful</a:t>
            </a:r>
          </a:p>
        </p:txBody>
      </p:sp>
      <p:sp>
        <p:nvSpPr>
          <p:cNvPr id="53" name="TextBox 52">
            <a:extLst>
              <a:ext uri="{FF2B5EF4-FFF2-40B4-BE49-F238E27FC236}">
                <a16:creationId xmlns:a16="http://schemas.microsoft.com/office/drawing/2014/main" id="{7DFE821F-C495-85EF-E39E-14131B661FE9}"/>
              </a:ext>
            </a:extLst>
          </p:cNvPr>
          <p:cNvSpPr txBox="1"/>
          <p:nvPr/>
        </p:nvSpPr>
        <p:spPr>
          <a:xfrm>
            <a:off x="4262789" y="2394845"/>
            <a:ext cx="1640993" cy="1384995"/>
          </a:xfrm>
          <a:prstGeom prst="rect">
            <a:avLst/>
          </a:prstGeom>
          <a:noFill/>
          <a:ln>
            <a:noFill/>
          </a:ln>
        </p:spPr>
        <p:txBody>
          <a:bodyPr wrap="square" rtlCol="0">
            <a:spAutoFit/>
          </a:bodyPr>
          <a:lstStyle/>
          <a:p>
            <a:r>
              <a:rPr lang="en-US" sz="1200" b="1" dirty="0"/>
              <a:t>ONCOLOGIST:</a:t>
            </a:r>
          </a:p>
          <a:p>
            <a:pPr marL="115888" indent="-115888">
              <a:buClr>
                <a:schemeClr val="tx1"/>
              </a:buClr>
              <a:buFont typeface="Arial" panose="020B0604020202020204" pitchFamily="34" charset="0"/>
              <a:buChar char="•"/>
            </a:pPr>
            <a:r>
              <a:rPr lang="en-US" sz="1200" b="1" dirty="0">
                <a:solidFill>
                  <a:schemeClr val="accent1"/>
                </a:solidFill>
              </a:rPr>
              <a:t>95%</a:t>
            </a:r>
            <a:r>
              <a:rPr lang="en-US" sz="1200" dirty="0"/>
              <a:t> Positive </a:t>
            </a:r>
            <a:br>
              <a:rPr lang="en-US" sz="1200" dirty="0"/>
            </a:br>
            <a:r>
              <a:rPr lang="en-US" sz="1200" dirty="0"/>
              <a:t>        experience</a:t>
            </a:r>
          </a:p>
          <a:p>
            <a:pPr marL="115888" indent="-115888">
              <a:buClr>
                <a:schemeClr val="tx1"/>
              </a:buClr>
              <a:buFont typeface="Arial" panose="020B0604020202020204" pitchFamily="34" charset="0"/>
              <a:buChar char="•"/>
            </a:pPr>
            <a:r>
              <a:rPr lang="en-US" sz="1200" dirty="0"/>
              <a:t>76% Mixed</a:t>
            </a:r>
            <a:br>
              <a:rPr lang="en-US" sz="1200" dirty="0"/>
            </a:br>
            <a:r>
              <a:rPr lang="en-US" sz="1200" dirty="0"/>
              <a:t>       </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experience</a:t>
            </a:r>
            <a:endParaRPr lang="en-US" sz="1200" dirty="0">
              <a:solidFill>
                <a:srgbClr val="C00000"/>
              </a:solidFill>
            </a:endParaRPr>
          </a:p>
          <a:p>
            <a:pPr marL="115888" indent="-115888">
              <a:buClr>
                <a:schemeClr val="tx1"/>
              </a:buClr>
              <a:buFont typeface="Arial" panose="020B0604020202020204" pitchFamily="34" charset="0"/>
              <a:buChar char="•"/>
            </a:pPr>
            <a:r>
              <a:rPr lang="en-US" sz="1200" b="1" dirty="0">
                <a:solidFill>
                  <a:srgbClr val="C00000"/>
                </a:solidFill>
              </a:rPr>
              <a:t>48% </a:t>
            </a:r>
            <a:r>
              <a:rPr lang="en-US" sz="1200" dirty="0"/>
              <a:t>Negative</a:t>
            </a:r>
          </a:p>
          <a:p>
            <a:pPr>
              <a:buClr>
                <a:schemeClr val="tx1"/>
              </a:buClr>
            </a:pPr>
            <a:r>
              <a:rPr lang="en-US" sz="1200" dirty="0"/>
              <a:t>           experience</a:t>
            </a:r>
          </a:p>
        </p:txBody>
      </p:sp>
      <p:sp>
        <p:nvSpPr>
          <p:cNvPr id="54" name="TextBox 53">
            <a:extLst>
              <a:ext uri="{FF2B5EF4-FFF2-40B4-BE49-F238E27FC236}">
                <a16:creationId xmlns:a16="http://schemas.microsoft.com/office/drawing/2014/main" id="{506627F4-FEDD-739A-9379-C62746D11A2F}"/>
              </a:ext>
            </a:extLst>
          </p:cNvPr>
          <p:cNvSpPr txBox="1"/>
          <p:nvPr/>
        </p:nvSpPr>
        <p:spPr>
          <a:xfrm>
            <a:off x="5833444" y="2394845"/>
            <a:ext cx="1640993" cy="1384995"/>
          </a:xfrm>
          <a:prstGeom prst="rect">
            <a:avLst/>
          </a:prstGeom>
          <a:noFill/>
          <a:ln>
            <a:noFill/>
          </a:ln>
        </p:spPr>
        <p:txBody>
          <a:bodyPr wrap="square" rtlCol="0">
            <a:spAutoFit/>
          </a:bodyPr>
          <a:lstStyle/>
          <a:p>
            <a:r>
              <a:rPr lang="en-US" sz="1200" b="1" dirty="0"/>
              <a:t>SURGEON:</a:t>
            </a:r>
          </a:p>
          <a:p>
            <a:pPr marL="115888" indent="-115888">
              <a:buClr>
                <a:schemeClr val="tx1"/>
              </a:buClr>
              <a:buFont typeface="Arial" panose="020B0604020202020204" pitchFamily="34" charset="0"/>
              <a:buChar char="•"/>
            </a:pPr>
            <a:r>
              <a:rPr lang="en-US" sz="1200" b="1" dirty="0">
                <a:solidFill>
                  <a:schemeClr val="accent1"/>
                </a:solidFill>
              </a:rPr>
              <a:t>92%</a:t>
            </a:r>
            <a:r>
              <a:rPr lang="en-US" sz="1200" dirty="0"/>
              <a:t> Positive </a:t>
            </a:r>
            <a:br>
              <a:rPr lang="en-US" sz="1200" dirty="0"/>
            </a:br>
            <a:r>
              <a:rPr lang="en-US" sz="1200" dirty="0"/>
              <a:t>        experience</a:t>
            </a:r>
          </a:p>
          <a:p>
            <a:pPr marL="115888" indent="-115888">
              <a:buClr>
                <a:schemeClr val="tx1"/>
              </a:buClr>
              <a:buFont typeface="Arial" panose="020B0604020202020204" pitchFamily="34" charset="0"/>
              <a:buChar char="•"/>
            </a:pPr>
            <a:r>
              <a:rPr lang="en-US" sz="1200" dirty="0"/>
              <a:t>70% Mixed</a:t>
            </a:r>
            <a:br>
              <a:rPr lang="en-US" sz="1200" dirty="0"/>
            </a:br>
            <a:r>
              <a:rPr lang="en-US" sz="1200" dirty="0"/>
              <a:t>       </a:t>
            </a:r>
            <a:r>
              <a:rPr kumimoji="0" lang="en-US" sz="1200" b="0" i="0" u="none" strike="noStrike" kern="1200" cap="none" spc="0" normalizeH="0" baseline="0" noProof="0" dirty="0">
                <a:ln>
                  <a:noFill/>
                </a:ln>
                <a:solidFill>
                  <a:prstClr val="black"/>
                </a:solidFill>
                <a:effectLst/>
                <a:uLnTx/>
                <a:uFillTx/>
                <a:latin typeface="Arial" panose="020B0604020202020204"/>
                <a:ea typeface="+mn-ea"/>
                <a:cs typeface="+mn-cs"/>
              </a:rPr>
              <a:t> experience</a:t>
            </a:r>
            <a:endParaRPr lang="en-US" sz="1200" dirty="0">
              <a:solidFill>
                <a:srgbClr val="C00000"/>
              </a:solidFill>
            </a:endParaRPr>
          </a:p>
          <a:p>
            <a:pPr marL="115888" indent="-115888">
              <a:buClr>
                <a:schemeClr val="tx1"/>
              </a:buClr>
              <a:buFont typeface="Arial" panose="020B0604020202020204" pitchFamily="34" charset="0"/>
              <a:buChar char="•"/>
            </a:pPr>
            <a:r>
              <a:rPr lang="en-US" sz="1200" b="1" dirty="0">
                <a:solidFill>
                  <a:srgbClr val="C00000"/>
                </a:solidFill>
              </a:rPr>
              <a:t>51% </a:t>
            </a:r>
            <a:r>
              <a:rPr lang="en-US" sz="1200" dirty="0"/>
              <a:t>Negative</a:t>
            </a:r>
          </a:p>
          <a:p>
            <a:pPr>
              <a:buClr>
                <a:schemeClr val="tx1"/>
              </a:buClr>
            </a:pPr>
            <a:r>
              <a:rPr lang="en-US" sz="1200" dirty="0"/>
              <a:t>           experience</a:t>
            </a:r>
          </a:p>
        </p:txBody>
      </p:sp>
      <p:sp>
        <p:nvSpPr>
          <p:cNvPr id="46" name="Rounded Rectangle 45">
            <a:extLst>
              <a:ext uri="{FF2B5EF4-FFF2-40B4-BE49-F238E27FC236}">
                <a16:creationId xmlns:a16="http://schemas.microsoft.com/office/drawing/2014/main" id="{C372302A-D389-A4F8-C09E-DD120A853FCA}"/>
              </a:ext>
            </a:extLst>
          </p:cNvPr>
          <p:cNvSpPr/>
          <p:nvPr/>
        </p:nvSpPr>
        <p:spPr>
          <a:xfrm>
            <a:off x="275716" y="1480941"/>
            <a:ext cx="3631574" cy="237342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8F7DBCBD-3C26-AAFC-1B4D-BE3B8FEAEFAB}"/>
              </a:ext>
            </a:extLst>
          </p:cNvPr>
          <p:cNvSpPr txBox="1"/>
          <p:nvPr/>
        </p:nvSpPr>
        <p:spPr>
          <a:xfrm>
            <a:off x="345096" y="1606954"/>
            <a:ext cx="3494481" cy="523220"/>
          </a:xfrm>
          <a:prstGeom prst="rect">
            <a:avLst/>
          </a:prstGeom>
          <a:noFill/>
        </p:spPr>
        <p:txBody>
          <a:bodyPr wrap="square" rtlCol="0">
            <a:spAutoFit/>
          </a:bodyPr>
          <a:lstStyle/>
          <a:p>
            <a:r>
              <a:rPr lang="en-US" sz="1400" b="1" dirty="0"/>
              <a:t>Treatment and Care Mean Satisfaction </a:t>
            </a:r>
            <a:br>
              <a:rPr lang="en-US" sz="1400" b="1" dirty="0"/>
            </a:br>
            <a:r>
              <a:rPr lang="en-US" sz="1400" b="1" dirty="0"/>
              <a:t>Score on Treatment and Care (1-5)</a:t>
            </a:r>
          </a:p>
        </p:txBody>
      </p:sp>
      <p:graphicFrame>
        <p:nvGraphicFramePr>
          <p:cNvPr id="40" name="Chart 39">
            <a:extLst>
              <a:ext uri="{FF2B5EF4-FFF2-40B4-BE49-F238E27FC236}">
                <a16:creationId xmlns:a16="http://schemas.microsoft.com/office/drawing/2014/main" id="{AC90BDF6-7426-5729-FAE0-A6D6D7D18F93}"/>
              </a:ext>
            </a:extLst>
          </p:cNvPr>
          <p:cNvGraphicFramePr/>
          <p:nvPr>
            <p:extLst>
              <p:ext uri="{D42A27DB-BD31-4B8C-83A1-F6EECF244321}">
                <p14:modId xmlns:p14="http://schemas.microsoft.com/office/powerpoint/2010/main" val="4267965919"/>
              </p:ext>
            </p:extLst>
          </p:nvPr>
        </p:nvGraphicFramePr>
        <p:xfrm>
          <a:off x="256709" y="2091382"/>
          <a:ext cx="3547736" cy="2100885"/>
        </p:xfrm>
        <a:graphic>
          <a:graphicData uri="http://schemas.openxmlformats.org/drawingml/2006/chart">
            <c:chart xmlns:c="http://schemas.openxmlformats.org/drawingml/2006/chart" xmlns:r="http://schemas.openxmlformats.org/officeDocument/2006/relationships" r:id="rId4"/>
          </a:graphicData>
        </a:graphic>
      </p:graphicFrame>
      <p:sp>
        <p:nvSpPr>
          <p:cNvPr id="35" name="Rounded Rectangle 34">
            <a:extLst>
              <a:ext uri="{FF2B5EF4-FFF2-40B4-BE49-F238E27FC236}">
                <a16:creationId xmlns:a16="http://schemas.microsoft.com/office/drawing/2014/main" id="{74A66855-E7E5-0D60-2D3F-3C6097312BAB}"/>
              </a:ext>
            </a:extLst>
          </p:cNvPr>
          <p:cNvSpPr/>
          <p:nvPr/>
        </p:nvSpPr>
        <p:spPr>
          <a:xfrm>
            <a:off x="275714" y="4001324"/>
            <a:ext cx="7227173" cy="223199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8" name="Chart 27">
            <a:extLst>
              <a:ext uri="{FF2B5EF4-FFF2-40B4-BE49-F238E27FC236}">
                <a16:creationId xmlns:a16="http://schemas.microsoft.com/office/drawing/2014/main" id="{A7D01A62-0558-89A8-9FA6-71A275B76FF6}"/>
              </a:ext>
            </a:extLst>
          </p:cNvPr>
          <p:cNvGraphicFramePr/>
          <p:nvPr>
            <p:extLst>
              <p:ext uri="{D42A27DB-BD31-4B8C-83A1-F6EECF244321}">
                <p14:modId xmlns:p14="http://schemas.microsoft.com/office/powerpoint/2010/main" val="3161901500"/>
              </p:ext>
            </p:extLst>
          </p:nvPr>
        </p:nvGraphicFramePr>
        <p:xfrm>
          <a:off x="1776504" y="4259482"/>
          <a:ext cx="5687318" cy="210088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9" name="Table 28">
            <a:extLst>
              <a:ext uri="{FF2B5EF4-FFF2-40B4-BE49-F238E27FC236}">
                <a16:creationId xmlns:a16="http://schemas.microsoft.com/office/drawing/2014/main" id="{6EBDDC1B-1C15-C0E5-27AB-5C4F64BE4F3E}"/>
              </a:ext>
            </a:extLst>
          </p:cNvPr>
          <p:cNvGraphicFramePr>
            <a:graphicFrameLocks noGrp="1"/>
          </p:cNvGraphicFramePr>
          <p:nvPr>
            <p:extLst>
              <p:ext uri="{D42A27DB-BD31-4B8C-83A1-F6EECF244321}">
                <p14:modId xmlns:p14="http://schemas.microsoft.com/office/powerpoint/2010/main" val="1267876792"/>
              </p:ext>
            </p:extLst>
          </p:nvPr>
        </p:nvGraphicFramePr>
        <p:xfrm>
          <a:off x="309220" y="4560746"/>
          <a:ext cx="2059840" cy="1493955"/>
        </p:xfrm>
        <a:graphic>
          <a:graphicData uri="http://schemas.openxmlformats.org/drawingml/2006/table">
            <a:tbl>
              <a:tblPr firstRow="1" bandRow="1">
                <a:tableStyleId>{5C22544A-7EE6-4342-B048-85BDC9FD1C3A}</a:tableStyleId>
              </a:tblPr>
              <a:tblGrid>
                <a:gridCol w="2059840">
                  <a:extLst>
                    <a:ext uri="{9D8B030D-6E8A-4147-A177-3AD203B41FA5}">
                      <a16:colId xmlns:a16="http://schemas.microsoft.com/office/drawing/2014/main" val="4172525889"/>
                    </a:ext>
                  </a:extLst>
                </a:gridCol>
              </a:tblGrid>
              <a:tr h="488917">
                <a:tc>
                  <a:txBody>
                    <a:bodyPr/>
                    <a:lstStyle/>
                    <a:p>
                      <a:pPr algn="r"/>
                      <a:r>
                        <a:rPr lang="en-US" sz="1200" b="0" i="0" u="none" strike="noStrike" baseline="0" dirty="0">
                          <a:solidFill>
                            <a:srgbClr val="000000"/>
                          </a:solidFill>
                          <a:latin typeface="+mj-lt"/>
                        </a:rPr>
                        <a:t>Trust Health Care </a:t>
                      </a:r>
                      <a:br>
                        <a:rPr lang="en-US" sz="1200" b="0" i="0" u="none" strike="noStrike" baseline="0" dirty="0">
                          <a:solidFill>
                            <a:srgbClr val="000000"/>
                          </a:solidFill>
                          <a:latin typeface="+mj-lt"/>
                        </a:rPr>
                      </a:br>
                      <a:r>
                        <a:rPr lang="en-US" sz="1200" b="0" i="0" u="none" strike="noStrike" baseline="0" dirty="0">
                          <a:solidFill>
                            <a:srgbClr val="000000"/>
                          </a:solidFill>
                          <a:latin typeface="+mj-lt"/>
                        </a:rPr>
                        <a:t>Team Completely</a:t>
                      </a:r>
                    </a:p>
                  </a:txBody>
                  <a:tcPr anchor="ctr">
                    <a:solidFill>
                      <a:schemeClr val="bg1"/>
                    </a:solidFill>
                  </a:tcPr>
                </a:tc>
                <a:extLst>
                  <a:ext uri="{0D108BD9-81ED-4DB2-BD59-A6C34878D82A}">
                    <a16:rowId xmlns:a16="http://schemas.microsoft.com/office/drawing/2014/main" val="1366089613"/>
                  </a:ext>
                </a:extLst>
              </a:tr>
              <a:tr h="502519">
                <a:tc>
                  <a:txBody>
                    <a:bodyPr/>
                    <a:lstStyle/>
                    <a:p>
                      <a:pPr algn="r"/>
                      <a:r>
                        <a:rPr lang="en-US" sz="1200" b="0" i="0" u="none" strike="noStrike" baseline="0" dirty="0">
                          <a:solidFill>
                            <a:srgbClr val="000000"/>
                          </a:solidFill>
                          <a:latin typeface="+mj-lt"/>
                        </a:rPr>
                        <a:t>Always Felt Could Talk to HCPs About Concerns</a:t>
                      </a:r>
                    </a:p>
                  </a:txBody>
                  <a:tcPr anchor="ctr">
                    <a:solidFill>
                      <a:schemeClr val="bg1"/>
                    </a:solidFill>
                  </a:tcPr>
                </a:tc>
                <a:extLst>
                  <a:ext uri="{0D108BD9-81ED-4DB2-BD59-A6C34878D82A}">
                    <a16:rowId xmlns:a16="http://schemas.microsoft.com/office/drawing/2014/main" val="1814757435"/>
                  </a:ext>
                </a:extLst>
              </a:tr>
              <a:tr h="502519">
                <a:tc>
                  <a:txBody>
                    <a:bodyPr/>
                    <a:lstStyle/>
                    <a:p>
                      <a:pPr algn="r"/>
                      <a:r>
                        <a:rPr lang="en-US" sz="1200" b="0" i="0" u="none" strike="noStrike" baseline="0" dirty="0">
                          <a:solidFill>
                            <a:srgbClr val="000000"/>
                          </a:solidFill>
                          <a:latin typeface="+mj-lt"/>
                        </a:rPr>
                        <a:t>Always Felt Like HCPs Listened/Respected You</a:t>
                      </a:r>
                    </a:p>
                  </a:txBody>
                  <a:tcPr anchor="ctr">
                    <a:solidFill>
                      <a:schemeClr val="bg1"/>
                    </a:solidFill>
                  </a:tcPr>
                </a:tc>
                <a:extLst>
                  <a:ext uri="{0D108BD9-81ED-4DB2-BD59-A6C34878D82A}">
                    <a16:rowId xmlns:a16="http://schemas.microsoft.com/office/drawing/2014/main" val="1976806899"/>
                  </a:ext>
                </a:extLst>
              </a:tr>
            </a:tbl>
          </a:graphicData>
        </a:graphic>
      </p:graphicFrame>
      <p:sp>
        <p:nvSpPr>
          <p:cNvPr id="31" name="TextBox 30">
            <a:extLst>
              <a:ext uri="{FF2B5EF4-FFF2-40B4-BE49-F238E27FC236}">
                <a16:creationId xmlns:a16="http://schemas.microsoft.com/office/drawing/2014/main" id="{C4EF372A-B49B-CD8D-D5AF-E228779BC3D3}"/>
              </a:ext>
            </a:extLst>
          </p:cNvPr>
          <p:cNvSpPr txBox="1"/>
          <p:nvPr/>
        </p:nvSpPr>
        <p:spPr>
          <a:xfrm>
            <a:off x="347318" y="4135175"/>
            <a:ext cx="1973617" cy="307777"/>
          </a:xfrm>
          <a:prstGeom prst="rect">
            <a:avLst/>
          </a:prstGeom>
          <a:noFill/>
        </p:spPr>
        <p:txBody>
          <a:bodyPr wrap="none" rtlCol="0">
            <a:spAutoFit/>
          </a:bodyPr>
          <a:lstStyle/>
          <a:p>
            <a:r>
              <a:rPr lang="en-US" sz="1400" b="1" dirty="0"/>
              <a:t>Feelings about HCPs</a:t>
            </a:r>
          </a:p>
        </p:txBody>
      </p:sp>
      <p:pic>
        <p:nvPicPr>
          <p:cNvPr id="59" name="Picture 58">
            <a:extLst>
              <a:ext uri="{FF2B5EF4-FFF2-40B4-BE49-F238E27FC236}">
                <a16:creationId xmlns:a16="http://schemas.microsoft.com/office/drawing/2014/main" id="{C8F80B4E-F6A2-2268-D771-0F26A658BE7F}"/>
              </a:ext>
            </a:extLst>
          </p:cNvPr>
          <p:cNvPicPr>
            <a:picLocks noChangeAspect="1"/>
          </p:cNvPicPr>
          <p:nvPr/>
        </p:nvPicPr>
        <p:blipFill rotWithShape="1">
          <a:blip r:embed="rId6"/>
          <a:srcRect l="-1450" r="-1608"/>
          <a:stretch/>
        </p:blipFill>
        <p:spPr>
          <a:xfrm>
            <a:off x="10628789" y="4868283"/>
            <a:ext cx="1440570" cy="1353098"/>
          </a:xfrm>
          <a:prstGeom prst="rect">
            <a:avLst/>
          </a:prstGeom>
        </p:spPr>
      </p:pic>
      <p:pic>
        <p:nvPicPr>
          <p:cNvPr id="5" name="Picture 4">
            <a:extLst>
              <a:ext uri="{FF2B5EF4-FFF2-40B4-BE49-F238E27FC236}">
                <a16:creationId xmlns:a16="http://schemas.microsoft.com/office/drawing/2014/main" id="{95053D96-540C-3405-02B2-549F318A2B96}"/>
              </a:ext>
            </a:extLst>
          </p:cNvPr>
          <p:cNvPicPr>
            <a:picLocks noChangeAspect="1"/>
          </p:cNvPicPr>
          <p:nvPr/>
        </p:nvPicPr>
        <p:blipFill>
          <a:blip r:embed="rId7"/>
          <a:srcRect t="1093" b="1093"/>
          <a:stretch/>
        </p:blipFill>
        <p:spPr>
          <a:xfrm>
            <a:off x="4362998" y="1961028"/>
            <a:ext cx="384454" cy="416163"/>
          </a:xfrm>
          <a:prstGeom prst="rect">
            <a:avLst/>
          </a:prstGeom>
        </p:spPr>
      </p:pic>
      <p:pic>
        <p:nvPicPr>
          <p:cNvPr id="6" name="Picture 5">
            <a:extLst>
              <a:ext uri="{FF2B5EF4-FFF2-40B4-BE49-F238E27FC236}">
                <a16:creationId xmlns:a16="http://schemas.microsoft.com/office/drawing/2014/main" id="{3FE1F090-C7ED-C60D-0545-E82432AC58D0}"/>
              </a:ext>
            </a:extLst>
          </p:cNvPr>
          <p:cNvPicPr>
            <a:picLocks noChangeAspect="1"/>
          </p:cNvPicPr>
          <p:nvPr/>
        </p:nvPicPr>
        <p:blipFill>
          <a:blip r:embed="rId8"/>
          <a:srcRect t="1093" b="1093"/>
          <a:stretch/>
        </p:blipFill>
        <p:spPr>
          <a:xfrm>
            <a:off x="5914005" y="1961028"/>
            <a:ext cx="384454" cy="416163"/>
          </a:xfrm>
          <a:prstGeom prst="rect">
            <a:avLst/>
          </a:prstGeom>
        </p:spPr>
      </p:pic>
    </p:spTree>
    <p:extLst>
      <p:ext uri="{BB962C8B-B14F-4D97-AF65-F5344CB8AC3E}">
        <p14:creationId xmlns:p14="http://schemas.microsoft.com/office/powerpoint/2010/main" val="2676201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a:extLst>
              <a:ext uri="{FF2B5EF4-FFF2-40B4-BE49-F238E27FC236}">
                <a16:creationId xmlns:a16="http://schemas.microsoft.com/office/drawing/2014/main" id="{F07725C4-AEAF-1D54-8C46-E9F549089C49}"/>
              </a:ext>
            </a:extLst>
          </p:cNvPr>
          <p:cNvGraphicFramePr/>
          <p:nvPr>
            <p:extLst>
              <p:ext uri="{D42A27DB-BD31-4B8C-83A1-F6EECF244321}">
                <p14:modId xmlns:p14="http://schemas.microsoft.com/office/powerpoint/2010/main" val="1287280311"/>
              </p:ext>
            </p:extLst>
          </p:nvPr>
        </p:nvGraphicFramePr>
        <p:xfrm>
          <a:off x="3832074" y="1251068"/>
          <a:ext cx="8102802" cy="2785021"/>
        </p:xfrm>
        <a:graphic>
          <a:graphicData uri="http://schemas.openxmlformats.org/drawingml/2006/chart">
            <c:chart xmlns:c="http://schemas.openxmlformats.org/drawingml/2006/chart" xmlns:r="http://schemas.openxmlformats.org/officeDocument/2006/relationships" r:id="rId3"/>
          </a:graphicData>
        </a:graphic>
      </p:graphicFrame>
      <p:sp>
        <p:nvSpPr>
          <p:cNvPr id="40" name="Rectangle: Rounded Corners 2">
            <a:extLst>
              <a:ext uri="{FF2B5EF4-FFF2-40B4-BE49-F238E27FC236}">
                <a16:creationId xmlns:a16="http://schemas.microsoft.com/office/drawing/2014/main" id="{7473CA05-2CAF-E879-5F89-061EFDD69DE7}"/>
              </a:ext>
            </a:extLst>
          </p:cNvPr>
          <p:cNvSpPr/>
          <p:nvPr/>
        </p:nvSpPr>
        <p:spPr>
          <a:xfrm>
            <a:off x="4160322" y="3840024"/>
            <a:ext cx="4975782" cy="285879"/>
          </a:xfrm>
          <a:prstGeom prst="roundRect">
            <a:avLst>
              <a:gd name="adj" fmla="val 0"/>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48D4C8-E32F-83EC-D5B9-CD65ADC3FE86}"/>
              </a:ext>
            </a:extLst>
          </p:cNvPr>
          <p:cNvSpPr>
            <a:spLocks noGrp="1"/>
          </p:cNvSpPr>
          <p:nvPr>
            <p:ph type="title"/>
          </p:nvPr>
        </p:nvSpPr>
        <p:spPr/>
        <p:txBody>
          <a:bodyPr/>
          <a:lstStyle/>
          <a:p>
            <a:r>
              <a:rPr lang="en-US" dirty="0"/>
              <a:t>Support During Treatment</a:t>
            </a:r>
          </a:p>
        </p:txBody>
      </p:sp>
      <p:sp>
        <p:nvSpPr>
          <p:cNvPr id="4" name="TextBox 3">
            <a:extLst>
              <a:ext uri="{FF2B5EF4-FFF2-40B4-BE49-F238E27FC236}">
                <a16:creationId xmlns:a16="http://schemas.microsoft.com/office/drawing/2014/main" id="{DF5610AD-9FB3-DB50-4EF1-B135117DD0FA}"/>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7" name="Rectangle 6">
            <a:extLst>
              <a:ext uri="{FF2B5EF4-FFF2-40B4-BE49-F238E27FC236}">
                <a16:creationId xmlns:a16="http://schemas.microsoft.com/office/drawing/2014/main" id="{EC2C0107-20C4-88CA-7D12-B90352BDD68B}"/>
              </a:ext>
            </a:extLst>
          </p:cNvPr>
          <p:cNvSpPr/>
          <p:nvPr/>
        </p:nvSpPr>
        <p:spPr>
          <a:xfrm flipV="1">
            <a:off x="158771" y="1047142"/>
            <a:ext cx="391886" cy="28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FA2348B9-C5EF-F3B4-C47F-23035EAAFD27}"/>
              </a:ext>
            </a:extLst>
          </p:cNvPr>
          <p:cNvSpPr/>
          <p:nvPr/>
        </p:nvSpPr>
        <p:spPr>
          <a:xfrm>
            <a:off x="298965" y="1235952"/>
            <a:ext cx="2144461" cy="4843152"/>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A3EE9E8-02D6-A5B0-A70D-87FD38C31866}"/>
              </a:ext>
            </a:extLst>
          </p:cNvPr>
          <p:cNvSpPr txBox="1"/>
          <p:nvPr/>
        </p:nvSpPr>
        <p:spPr>
          <a:xfrm>
            <a:off x="474844" y="1633396"/>
            <a:ext cx="1781013" cy="4185761"/>
          </a:xfrm>
          <a:prstGeom prst="rect">
            <a:avLst/>
          </a:prstGeom>
          <a:noFill/>
        </p:spPr>
        <p:txBody>
          <a:bodyPr wrap="square">
            <a:spAutoFit/>
          </a:bodyPr>
          <a:lstStyle/>
          <a:p>
            <a:pPr marL="174625" indent="-174625">
              <a:buFont typeface="Arial" panose="020B0604020202020204" pitchFamily="34" charset="0"/>
              <a:buChar char="•"/>
            </a:pPr>
            <a:r>
              <a:rPr lang="en-US" sz="1400" dirty="0"/>
              <a:t>More patients say their healthcare team were a critical support network during treatment, vs. family or faith.</a:t>
            </a:r>
          </a:p>
          <a:p>
            <a:pPr marL="174625" indent="-174625">
              <a:buFont typeface="Arial" panose="020B0604020202020204" pitchFamily="34" charset="0"/>
              <a:buChar char="•"/>
            </a:pPr>
            <a:endParaRPr lang="en-US" sz="1400" dirty="0"/>
          </a:p>
          <a:p>
            <a:pPr marL="174625" indent="-174625">
              <a:buFont typeface="Arial" panose="020B0604020202020204" pitchFamily="34" charset="0"/>
              <a:buChar char="•"/>
            </a:pPr>
            <a:r>
              <a:rPr lang="en-US" sz="1400" dirty="0"/>
              <a:t>Negative and Mixed Experience groups are lacking in all forms of support.</a:t>
            </a:r>
          </a:p>
          <a:p>
            <a:pPr marL="174625" indent="-174625">
              <a:buFont typeface="Arial" panose="020B0604020202020204" pitchFamily="34" charset="0"/>
              <a:buChar char="•"/>
            </a:pPr>
            <a:endParaRPr lang="en-US" sz="1400" dirty="0"/>
          </a:p>
          <a:p>
            <a:pPr marL="174625" indent="-174625">
              <a:buFont typeface="Arial" panose="020B0604020202020204" pitchFamily="34" charset="0"/>
              <a:buChar char="•"/>
            </a:pPr>
            <a:r>
              <a:rPr lang="en-US" sz="1400" dirty="0"/>
              <a:t>For Hispanic patients, family/</a:t>
            </a:r>
            <a:br>
              <a:rPr lang="en-US" sz="1400" dirty="0"/>
            </a:br>
            <a:r>
              <a:rPr lang="en-US" sz="1400" dirty="0"/>
              <a:t>friends are as important as the healthcare team.</a:t>
            </a:r>
          </a:p>
        </p:txBody>
      </p:sp>
      <p:graphicFrame>
        <p:nvGraphicFramePr>
          <p:cNvPr id="39" name="Table 48">
            <a:extLst>
              <a:ext uri="{FF2B5EF4-FFF2-40B4-BE49-F238E27FC236}">
                <a16:creationId xmlns:a16="http://schemas.microsoft.com/office/drawing/2014/main" id="{5C9FBB3C-D1EA-AADA-AB11-40F8267B2183}"/>
              </a:ext>
            </a:extLst>
          </p:cNvPr>
          <p:cNvGraphicFramePr>
            <a:graphicFrameLocks noGrp="1"/>
          </p:cNvGraphicFramePr>
          <p:nvPr>
            <p:extLst>
              <p:ext uri="{D42A27DB-BD31-4B8C-83A1-F6EECF244321}">
                <p14:modId xmlns:p14="http://schemas.microsoft.com/office/powerpoint/2010/main" val="1140600742"/>
              </p:ext>
            </p:extLst>
          </p:nvPr>
        </p:nvGraphicFramePr>
        <p:xfrm>
          <a:off x="2621285" y="3292056"/>
          <a:ext cx="9110716" cy="1920240"/>
        </p:xfrm>
        <a:graphic>
          <a:graphicData uri="http://schemas.openxmlformats.org/drawingml/2006/table">
            <a:tbl>
              <a:tblPr firstRow="1" bandRow="1">
                <a:tableStyleId>{5940675A-B579-460E-94D1-54222C63F5DA}</a:tableStyleId>
              </a:tblPr>
              <a:tblGrid>
                <a:gridCol w="1495494">
                  <a:extLst>
                    <a:ext uri="{9D8B030D-6E8A-4147-A177-3AD203B41FA5}">
                      <a16:colId xmlns:a16="http://schemas.microsoft.com/office/drawing/2014/main" val="1113143426"/>
                    </a:ext>
                  </a:extLst>
                </a:gridCol>
                <a:gridCol w="2318660">
                  <a:extLst>
                    <a:ext uri="{9D8B030D-6E8A-4147-A177-3AD203B41FA5}">
                      <a16:colId xmlns:a16="http://schemas.microsoft.com/office/drawing/2014/main" val="1605457325"/>
                    </a:ext>
                  </a:extLst>
                </a:gridCol>
                <a:gridCol w="457200">
                  <a:extLst>
                    <a:ext uri="{9D8B030D-6E8A-4147-A177-3AD203B41FA5}">
                      <a16:colId xmlns:a16="http://schemas.microsoft.com/office/drawing/2014/main" val="2626926688"/>
                    </a:ext>
                  </a:extLst>
                </a:gridCol>
                <a:gridCol w="1981200">
                  <a:extLst>
                    <a:ext uri="{9D8B030D-6E8A-4147-A177-3AD203B41FA5}">
                      <a16:colId xmlns:a16="http://schemas.microsoft.com/office/drawing/2014/main" val="30688690"/>
                    </a:ext>
                  </a:extLst>
                </a:gridCol>
                <a:gridCol w="841661">
                  <a:extLst>
                    <a:ext uri="{9D8B030D-6E8A-4147-A177-3AD203B41FA5}">
                      <a16:colId xmlns:a16="http://schemas.microsoft.com/office/drawing/2014/main" val="4249818215"/>
                    </a:ext>
                  </a:extLst>
                </a:gridCol>
                <a:gridCol w="1542311">
                  <a:extLst>
                    <a:ext uri="{9D8B030D-6E8A-4147-A177-3AD203B41FA5}">
                      <a16:colId xmlns:a16="http://schemas.microsoft.com/office/drawing/2014/main" val="1151678735"/>
                    </a:ext>
                  </a:extLst>
                </a:gridCol>
                <a:gridCol w="474190">
                  <a:extLst>
                    <a:ext uri="{9D8B030D-6E8A-4147-A177-3AD203B41FA5}">
                      <a16:colId xmlns:a16="http://schemas.microsoft.com/office/drawing/2014/main" val="2114733939"/>
                    </a:ext>
                  </a:extLst>
                </a:gridCol>
              </a:tblGrid>
              <a:tr h="135866">
                <a:tc>
                  <a:txBody>
                    <a:bodyPr/>
                    <a:lstStyle/>
                    <a:p>
                      <a:pPr algn="r"/>
                      <a:r>
                        <a:rPr lang="en-US" sz="1200" b="0" dirty="0"/>
                        <a:t>Women</a:t>
                      </a:r>
                    </a:p>
                  </a:txBody>
                  <a:tcPr anchor="ct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69%</a:t>
                      </a:r>
                    </a:p>
                  </a:txBody>
                  <a:tcP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1"/>
                          </a:solidFill>
                        </a:rPr>
                        <a:t>57%</a:t>
                      </a:r>
                    </a:p>
                  </a:txBody>
                  <a:tcP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1"/>
                          </a:solidFill>
                        </a:rPr>
                        <a:t>47%</a:t>
                      </a:r>
                    </a:p>
                  </a:txBody>
                  <a:tcP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b="1" dirty="0">
                        <a:solidFill>
                          <a:schemeClr val="accent1"/>
                        </a:solidFill>
                      </a:endParaRPr>
                    </a:p>
                  </a:txBody>
                  <a:tcP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0838429"/>
                  </a:ext>
                </a:extLst>
              </a:tr>
              <a:tr h="135866">
                <a:tc>
                  <a:txBody>
                    <a:bodyPr/>
                    <a:lstStyle/>
                    <a:p>
                      <a:pPr algn="r"/>
                      <a:r>
                        <a:rPr lang="en-US" sz="1200" b="0" dirty="0"/>
                        <a:t>Black</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1"/>
                          </a:solidFill>
                        </a:rPr>
                        <a:t>74%</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59%</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1"/>
                          </a:solidFill>
                        </a:rPr>
                        <a:t>53%</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b="1" dirty="0">
                        <a:solidFill>
                          <a:schemeClr val="accent1"/>
                        </a:solidFill>
                      </a:endParaRP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0309843"/>
                  </a:ext>
                </a:extLst>
              </a:tr>
              <a:tr h="135866">
                <a:tc>
                  <a:txBody>
                    <a:bodyPr/>
                    <a:lstStyle/>
                    <a:p>
                      <a:pPr algn="r"/>
                      <a:r>
                        <a:rPr lang="en-US" sz="1200" b="0" dirty="0"/>
                        <a:t>Hispanic</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62%</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61%</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49%</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8404150"/>
                  </a:ext>
                </a:extLst>
              </a:tr>
              <a:tr h="135866">
                <a:tc>
                  <a:txBody>
                    <a:bodyPr/>
                    <a:lstStyle/>
                    <a:p>
                      <a:pPr algn="r"/>
                      <a:r>
                        <a:rPr lang="en-US" sz="1200" b="0" dirty="0"/>
                        <a:t>Younger (18-39)</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70%</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1"/>
                          </a:solidFill>
                        </a:rPr>
                        <a:t>64%</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44%</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45548"/>
                  </a:ext>
                </a:extLst>
              </a:tr>
              <a:tr h="135866">
                <a:tc>
                  <a:txBody>
                    <a:bodyPr/>
                    <a:lstStyle/>
                    <a:p>
                      <a:pPr algn="r"/>
                      <a:r>
                        <a:rPr lang="en-US" sz="1200" b="0" dirty="0"/>
                        <a:t>No College</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65%</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solidFill>
                            <a:schemeClr val="tx1"/>
                          </a:solidFill>
                        </a:rPr>
                        <a:t>54%</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43%</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3676727"/>
                  </a:ext>
                </a:extLst>
              </a:tr>
              <a:tr h="135866">
                <a:tc>
                  <a:txBody>
                    <a:bodyPr/>
                    <a:lstStyle/>
                    <a:p>
                      <a:pPr algn="r"/>
                      <a:r>
                        <a:rPr lang="en-US" sz="1200" b="0" dirty="0"/>
                        <a:t>Metastatic</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rgbClr val="C00000"/>
                          </a:solidFill>
                        </a:rPr>
                        <a:t>59%</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solidFill>
                            <a:schemeClr val="tx1"/>
                          </a:solidFill>
                        </a:rPr>
                        <a:t>57%</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46%</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8286004"/>
                  </a:ext>
                </a:extLst>
              </a:tr>
              <a:tr h="135866">
                <a:tc>
                  <a:txBody>
                    <a:bodyPr/>
                    <a:lstStyle/>
                    <a:p>
                      <a:pPr algn="r"/>
                      <a:r>
                        <a:rPr lang="en-US" sz="1200" b="1" dirty="0">
                          <a:solidFill>
                            <a:schemeClr val="accent4"/>
                          </a:solidFill>
                        </a:rPr>
                        <a:t>NCCS Connected</a:t>
                      </a:r>
                    </a:p>
                  </a:txBody>
                  <a:tcPr anchor="ctr">
                    <a:lnL w="12700" cap="flat" cmpd="sng" algn="ctr">
                      <a:solidFill>
                        <a:srgbClr val="FFD334"/>
                      </a:solidFill>
                      <a:prstDash val="solid"/>
                      <a:round/>
                      <a:headEnd type="none" w="med" len="med"/>
                      <a:tailEnd type="none" w="med" len="med"/>
                    </a:lnL>
                    <a:lnR w="12700" cmpd="sng">
                      <a:noFill/>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69%</a:t>
                      </a:r>
                    </a:p>
                  </a:txBody>
                  <a:tcPr>
                    <a:lnL w="12700" cmpd="sng">
                      <a:noFill/>
                    </a:lnL>
                    <a:lnR w="12700" cmpd="sng">
                      <a:noFill/>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lnL w="12700" cmpd="sng">
                      <a:noFill/>
                    </a:lnL>
                    <a:lnR w="12700" cmpd="sng">
                      <a:noFill/>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a:solidFill>
                            <a:schemeClr val="accent1"/>
                          </a:solidFill>
                        </a:rPr>
                        <a:t>66%</a:t>
                      </a:r>
                    </a:p>
                  </a:txBody>
                  <a:tcPr>
                    <a:lnL w="12700" cmpd="sng">
                      <a:noFill/>
                    </a:lnL>
                    <a:lnR w="12700" cmpd="sng">
                      <a:noFill/>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lnL w="12700" cmpd="sng">
                      <a:noFill/>
                    </a:lnL>
                    <a:lnR w="12700" cmpd="sng">
                      <a:noFill/>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t>41%</a:t>
                      </a:r>
                    </a:p>
                  </a:txBody>
                  <a:tcPr>
                    <a:lnL w="12700" cmpd="sng">
                      <a:noFill/>
                    </a:lnL>
                    <a:lnR w="12700" cmpd="sng">
                      <a:noFill/>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lnL w="12700" cmpd="sng">
                      <a:noFill/>
                    </a:lnL>
                    <a:lnR w="12700" cap="flat" cmpd="sng" algn="ctr">
                      <a:solidFill>
                        <a:srgbClr val="FFD334"/>
                      </a:solidFill>
                      <a:prstDash val="solid"/>
                      <a:round/>
                      <a:headEnd type="none" w="med" len="med"/>
                      <a:tailEnd type="none" w="med" len="med"/>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0042214"/>
                  </a:ext>
                </a:extLst>
              </a:tr>
            </a:tbl>
          </a:graphicData>
        </a:graphic>
      </p:graphicFrame>
      <p:sp>
        <p:nvSpPr>
          <p:cNvPr id="50" name="TextBox 49">
            <a:extLst>
              <a:ext uri="{FF2B5EF4-FFF2-40B4-BE49-F238E27FC236}">
                <a16:creationId xmlns:a16="http://schemas.microsoft.com/office/drawing/2014/main" id="{5DAA0BE5-6CF3-6CF4-4BC0-EBAF55A2B936}"/>
              </a:ext>
            </a:extLst>
          </p:cNvPr>
          <p:cNvSpPr txBox="1"/>
          <p:nvPr/>
        </p:nvSpPr>
        <p:spPr>
          <a:xfrm>
            <a:off x="3914929" y="5340440"/>
            <a:ext cx="2595898"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My </a:t>
            </a:r>
            <a:r>
              <a:rPr lang="en-US" sz="1400" b="1" dirty="0">
                <a:solidFill>
                  <a:schemeClr val="tx1"/>
                </a:solidFill>
              </a:rPr>
              <a:t>HEALTH CARE TEAM </a:t>
            </a:r>
            <a:r>
              <a:rPr lang="en-US" sz="1400" dirty="0">
                <a:solidFill>
                  <a:schemeClr val="tx1"/>
                </a:solidFill>
              </a:rPr>
              <a:t>is/was critical in helping me through my cancer treatment </a:t>
            </a:r>
          </a:p>
        </p:txBody>
      </p:sp>
      <p:sp>
        <p:nvSpPr>
          <p:cNvPr id="51" name="TextBox 50">
            <a:extLst>
              <a:ext uri="{FF2B5EF4-FFF2-40B4-BE49-F238E27FC236}">
                <a16:creationId xmlns:a16="http://schemas.microsoft.com/office/drawing/2014/main" id="{4B84D85F-B4AE-3532-4CB0-95692A419F78}"/>
              </a:ext>
            </a:extLst>
          </p:cNvPr>
          <p:cNvSpPr txBox="1"/>
          <p:nvPr/>
        </p:nvSpPr>
        <p:spPr>
          <a:xfrm>
            <a:off x="6592888" y="5340440"/>
            <a:ext cx="2595898"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My </a:t>
            </a:r>
            <a:r>
              <a:rPr lang="en-US" sz="1400" b="1" dirty="0">
                <a:solidFill>
                  <a:schemeClr val="tx1"/>
                </a:solidFill>
              </a:rPr>
              <a:t>FRIENDS AND FAMILY </a:t>
            </a:r>
            <a:r>
              <a:rPr lang="en-US" sz="1400" dirty="0">
                <a:solidFill>
                  <a:schemeClr val="tx1"/>
                </a:solidFill>
              </a:rPr>
              <a:t>are/were critical in helping me through my cancer treatment </a:t>
            </a:r>
          </a:p>
        </p:txBody>
      </p:sp>
      <p:sp>
        <p:nvSpPr>
          <p:cNvPr id="52" name="TextBox 51">
            <a:extLst>
              <a:ext uri="{FF2B5EF4-FFF2-40B4-BE49-F238E27FC236}">
                <a16:creationId xmlns:a16="http://schemas.microsoft.com/office/drawing/2014/main" id="{D911242A-5B95-2C1E-21E8-D62248602B44}"/>
              </a:ext>
            </a:extLst>
          </p:cNvPr>
          <p:cNvSpPr txBox="1"/>
          <p:nvPr/>
        </p:nvSpPr>
        <p:spPr>
          <a:xfrm>
            <a:off x="9177667" y="5340440"/>
            <a:ext cx="2595898" cy="7386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My </a:t>
            </a:r>
            <a:r>
              <a:rPr lang="en-US" sz="1400" b="1" dirty="0">
                <a:solidFill>
                  <a:schemeClr val="tx1"/>
                </a:solidFill>
              </a:rPr>
              <a:t>FAITH</a:t>
            </a:r>
            <a:r>
              <a:rPr lang="en-US" sz="1400" dirty="0">
                <a:solidFill>
                  <a:schemeClr val="tx1"/>
                </a:solidFill>
              </a:rPr>
              <a:t> is/was critical </a:t>
            </a:r>
            <a:br>
              <a:rPr lang="en-US" sz="1400" dirty="0">
                <a:solidFill>
                  <a:schemeClr val="tx1"/>
                </a:solidFill>
              </a:rPr>
            </a:br>
            <a:r>
              <a:rPr lang="en-US" sz="1400" dirty="0">
                <a:solidFill>
                  <a:schemeClr val="tx1"/>
                </a:solidFill>
              </a:rPr>
              <a:t>in helping me through my cancer treatment </a:t>
            </a:r>
          </a:p>
        </p:txBody>
      </p:sp>
      <p:sp>
        <p:nvSpPr>
          <p:cNvPr id="53" name="TextBox 52">
            <a:extLst>
              <a:ext uri="{FF2B5EF4-FFF2-40B4-BE49-F238E27FC236}">
                <a16:creationId xmlns:a16="http://schemas.microsoft.com/office/drawing/2014/main" id="{710DCFD3-8E72-6C9B-F5AA-9C7C5C98103D}"/>
              </a:ext>
            </a:extLst>
          </p:cNvPr>
          <p:cNvSpPr txBox="1"/>
          <p:nvPr/>
        </p:nvSpPr>
        <p:spPr>
          <a:xfrm>
            <a:off x="2662849" y="1235952"/>
            <a:ext cx="6096000" cy="307777"/>
          </a:xfrm>
          <a:prstGeom prst="rect">
            <a:avLst/>
          </a:prstGeom>
          <a:noFill/>
        </p:spPr>
        <p:txBody>
          <a:bodyPr wrap="square">
            <a:spAutoFit/>
          </a:bodyPr>
          <a:lstStyle/>
          <a:p>
            <a:r>
              <a:rPr lang="en-US" sz="1400" b="1" i="1" dirty="0"/>
              <a:t>% Describes me perfectly</a:t>
            </a:r>
          </a:p>
        </p:txBody>
      </p:sp>
      <p:sp>
        <p:nvSpPr>
          <p:cNvPr id="58" name="TextBox 57">
            <a:extLst>
              <a:ext uri="{FF2B5EF4-FFF2-40B4-BE49-F238E27FC236}">
                <a16:creationId xmlns:a16="http://schemas.microsoft.com/office/drawing/2014/main" id="{B7F56708-2E2E-0640-490C-45F87B5FE04D}"/>
              </a:ext>
            </a:extLst>
          </p:cNvPr>
          <p:cNvSpPr txBox="1"/>
          <p:nvPr/>
        </p:nvSpPr>
        <p:spPr>
          <a:xfrm>
            <a:off x="3907438" y="2669225"/>
            <a:ext cx="1796124" cy="600164"/>
          </a:xfrm>
          <a:prstGeom prst="rect">
            <a:avLst/>
          </a:prstGeom>
          <a:noFill/>
          <a:ln>
            <a:noFill/>
          </a:ln>
        </p:spPr>
        <p:txBody>
          <a:bodyPr wrap="square" rtlCol="0">
            <a:spAutoFit/>
          </a:bodyPr>
          <a:lstStyle/>
          <a:p>
            <a:pPr>
              <a:buClr>
                <a:schemeClr val="tx1"/>
              </a:buClr>
              <a:tabLst>
                <a:tab pos="1028700" algn="r"/>
                <a:tab pos="1143000" algn="l"/>
              </a:tabLst>
            </a:pPr>
            <a:r>
              <a:rPr lang="en-US" sz="1100" dirty="0"/>
              <a:t>	Positive exp.	</a:t>
            </a:r>
            <a:r>
              <a:rPr lang="en-US" sz="1100" b="1" dirty="0">
                <a:solidFill>
                  <a:schemeClr val="accent1"/>
                </a:solidFill>
              </a:rPr>
              <a:t>77%</a:t>
            </a:r>
            <a:r>
              <a:rPr lang="en-US" sz="1100" dirty="0"/>
              <a:t> </a:t>
            </a:r>
          </a:p>
          <a:p>
            <a:pPr>
              <a:buClr>
                <a:schemeClr val="tx1"/>
              </a:buClr>
              <a:tabLst>
                <a:tab pos="1028700" algn="r"/>
                <a:tab pos="1143000" algn="l"/>
              </a:tabLst>
            </a:pPr>
            <a:r>
              <a:rPr lang="en-US" sz="1100" dirty="0"/>
              <a:t>	Mixed </a:t>
            </a: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exp.	</a:t>
            </a:r>
            <a:r>
              <a:rPr lang="en-US" sz="1100" b="1" dirty="0">
                <a:solidFill>
                  <a:srgbClr val="C00000"/>
                </a:solidFill>
              </a:rPr>
              <a:t>48%</a:t>
            </a:r>
            <a:endParaRPr lang="en-US" sz="1100" dirty="0">
              <a:solidFill>
                <a:srgbClr val="C00000"/>
              </a:solidFill>
            </a:endParaRPr>
          </a:p>
          <a:p>
            <a:pPr>
              <a:buClr>
                <a:schemeClr val="tx1"/>
              </a:buClr>
              <a:tabLst>
                <a:tab pos="1028700" algn="r"/>
                <a:tab pos="1143000" algn="l"/>
              </a:tabLst>
            </a:pPr>
            <a:r>
              <a:rPr lang="en-US" sz="1100" dirty="0"/>
              <a:t>	Negative exp.	</a:t>
            </a:r>
            <a:r>
              <a:rPr lang="en-US" sz="1100" b="1" dirty="0">
                <a:solidFill>
                  <a:srgbClr val="C00000"/>
                </a:solidFill>
              </a:rPr>
              <a:t>38% </a:t>
            </a:r>
            <a:endParaRPr lang="en-US" sz="1100" dirty="0"/>
          </a:p>
        </p:txBody>
      </p:sp>
      <p:sp>
        <p:nvSpPr>
          <p:cNvPr id="59" name="TextBox 58">
            <a:extLst>
              <a:ext uri="{FF2B5EF4-FFF2-40B4-BE49-F238E27FC236}">
                <a16:creationId xmlns:a16="http://schemas.microsoft.com/office/drawing/2014/main" id="{37321516-EF71-A8CD-F602-ECAA4047E816}"/>
              </a:ext>
            </a:extLst>
          </p:cNvPr>
          <p:cNvSpPr txBox="1"/>
          <p:nvPr/>
        </p:nvSpPr>
        <p:spPr>
          <a:xfrm>
            <a:off x="6510938" y="2669225"/>
            <a:ext cx="1796124" cy="600164"/>
          </a:xfrm>
          <a:prstGeom prst="rect">
            <a:avLst/>
          </a:prstGeom>
          <a:noFill/>
          <a:ln>
            <a:noFill/>
          </a:ln>
        </p:spPr>
        <p:txBody>
          <a:bodyPr wrap="square" rtlCol="0">
            <a:spAutoFit/>
          </a:bodyPr>
          <a:lstStyle/>
          <a:p>
            <a:pPr>
              <a:buClr>
                <a:schemeClr val="tx1"/>
              </a:buClr>
              <a:tabLst>
                <a:tab pos="1028700" algn="r"/>
                <a:tab pos="1143000" algn="l"/>
              </a:tabLst>
            </a:pPr>
            <a:r>
              <a:rPr lang="en-US" sz="1100" dirty="0"/>
              <a:t>	Positive exp.	</a:t>
            </a:r>
            <a:r>
              <a:rPr lang="en-US" sz="1100" b="1" dirty="0">
                <a:solidFill>
                  <a:schemeClr val="accent1"/>
                </a:solidFill>
              </a:rPr>
              <a:t>59%</a:t>
            </a:r>
            <a:r>
              <a:rPr lang="en-US" sz="1100" dirty="0"/>
              <a:t> </a:t>
            </a:r>
          </a:p>
          <a:p>
            <a:pPr>
              <a:buClr>
                <a:schemeClr val="tx1"/>
              </a:buClr>
              <a:tabLst>
                <a:tab pos="1028700" algn="r"/>
                <a:tab pos="1143000" algn="l"/>
              </a:tabLst>
            </a:pPr>
            <a:r>
              <a:rPr lang="en-US" sz="1100" dirty="0"/>
              <a:t>	Mixed </a:t>
            </a: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exp.	</a:t>
            </a:r>
            <a:r>
              <a:rPr lang="en-US" sz="1100" b="1" dirty="0">
                <a:solidFill>
                  <a:srgbClr val="C00000"/>
                </a:solidFill>
              </a:rPr>
              <a:t>42%</a:t>
            </a:r>
            <a:endParaRPr lang="en-US" sz="1100" dirty="0">
              <a:solidFill>
                <a:srgbClr val="C00000"/>
              </a:solidFill>
            </a:endParaRPr>
          </a:p>
          <a:p>
            <a:pPr>
              <a:buClr>
                <a:schemeClr val="tx1"/>
              </a:buClr>
              <a:tabLst>
                <a:tab pos="1028700" algn="r"/>
                <a:tab pos="1143000" algn="l"/>
              </a:tabLst>
            </a:pPr>
            <a:r>
              <a:rPr lang="en-US" sz="1100" dirty="0"/>
              <a:t>	Negative exp.	</a:t>
            </a:r>
            <a:r>
              <a:rPr lang="en-US" sz="1100" b="1" dirty="0">
                <a:solidFill>
                  <a:srgbClr val="C00000"/>
                </a:solidFill>
              </a:rPr>
              <a:t>41% </a:t>
            </a:r>
            <a:endParaRPr lang="en-US" sz="1100" dirty="0"/>
          </a:p>
        </p:txBody>
      </p:sp>
      <p:sp>
        <p:nvSpPr>
          <p:cNvPr id="60" name="TextBox 59">
            <a:extLst>
              <a:ext uri="{FF2B5EF4-FFF2-40B4-BE49-F238E27FC236}">
                <a16:creationId xmlns:a16="http://schemas.microsoft.com/office/drawing/2014/main" id="{4E12D3BC-FB98-2B36-D4EA-2AABD309D327}"/>
              </a:ext>
            </a:extLst>
          </p:cNvPr>
          <p:cNvSpPr txBox="1"/>
          <p:nvPr/>
        </p:nvSpPr>
        <p:spPr>
          <a:xfrm>
            <a:off x="9127138" y="2669225"/>
            <a:ext cx="1796124" cy="600164"/>
          </a:xfrm>
          <a:prstGeom prst="rect">
            <a:avLst/>
          </a:prstGeom>
          <a:noFill/>
          <a:ln>
            <a:noFill/>
          </a:ln>
        </p:spPr>
        <p:txBody>
          <a:bodyPr wrap="square" rtlCol="0">
            <a:spAutoFit/>
          </a:bodyPr>
          <a:lstStyle/>
          <a:p>
            <a:pPr>
              <a:buClr>
                <a:schemeClr val="tx1"/>
              </a:buClr>
              <a:tabLst>
                <a:tab pos="1028700" algn="r"/>
                <a:tab pos="1143000" algn="l"/>
              </a:tabLst>
            </a:pPr>
            <a:r>
              <a:rPr lang="en-US" sz="1100" dirty="0"/>
              <a:t>	Positive exp.	</a:t>
            </a:r>
            <a:r>
              <a:rPr lang="en-US" sz="1100" b="1" dirty="0">
                <a:solidFill>
                  <a:schemeClr val="accent1"/>
                </a:solidFill>
              </a:rPr>
              <a:t>47%</a:t>
            </a:r>
            <a:r>
              <a:rPr lang="en-US" sz="1100" dirty="0"/>
              <a:t> </a:t>
            </a:r>
          </a:p>
          <a:p>
            <a:pPr>
              <a:buClr>
                <a:schemeClr val="tx1"/>
              </a:buClr>
              <a:tabLst>
                <a:tab pos="1028700" algn="r"/>
                <a:tab pos="1143000" algn="l"/>
              </a:tabLst>
            </a:pPr>
            <a:r>
              <a:rPr lang="en-US" sz="1100" dirty="0"/>
              <a:t>	Mixed </a:t>
            </a:r>
            <a:r>
              <a:rPr kumimoji="0" lang="en-US" sz="1100" b="0" i="0" u="none" strike="noStrike" kern="1200" cap="none" spc="0" normalizeH="0" baseline="0" noProof="0" dirty="0">
                <a:ln>
                  <a:noFill/>
                </a:ln>
                <a:solidFill>
                  <a:prstClr val="black"/>
                </a:solidFill>
                <a:effectLst/>
                <a:uLnTx/>
                <a:uFillTx/>
                <a:latin typeface="Arial" panose="020B0604020202020204"/>
                <a:ea typeface="+mn-ea"/>
                <a:cs typeface="+mn-cs"/>
              </a:rPr>
              <a:t>exp.	</a:t>
            </a:r>
            <a:r>
              <a:rPr kumimoji="0" lang="en-US" sz="1100" b="1" i="0" u="none" strike="noStrike" kern="1200" cap="none" spc="0" normalizeH="0" baseline="0" noProof="0" dirty="0">
                <a:ln>
                  <a:noFill/>
                </a:ln>
                <a:solidFill>
                  <a:srgbClr val="C00000"/>
                </a:solidFill>
                <a:effectLst/>
                <a:uLnTx/>
                <a:uFillTx/>
                <a:latin typeface="Arial" panose="020B0604020202020204"/>
                <a:ea typeface="+mn-ea"/>
                <a:cs typeface="+mn-cs"/>
              </a:rPr>
              <a:t>30</a:t>
            </a:r>
            <a:r>
              <a:rPr lang="en-US" sz="1100" b="1" dirty="0">
                <a:solidFill>
                  <a:srgbClr val="C00000"/>
                </a:solidFill>
              </a:rPr>
              <a:t>%</a:t>
            </a:r>
            <a:endParaRPr lang="en-US" sz="1100" dirty="0">
              <a:solidFill>
                <a:srgbClr val="C00000"/>
              </a:solidFill>
            </a:endParaRPr>
          </a:p>
          <a:p>
            <a:pPr>
              <a:buClr>
                <a:schemeClr val="tx1"/>
              </a:buClr>
              <a:tabLst>
                <a:tab pos="1028700" algn="r"/>
                <a:tab pos="1143000" algn="l"/>
              </a:tabLst>
            </a:pPr>
            <a:r>
              <a:rPr lang="en-US" sz="1100" dirty="0"/>
              <a:t>	Negative exp.	39% </a:t>
            </a:r>
          </a:p>
        </p:txBody>
      </p:sp>
      <p:pic>
        <p:nvPicPr>
          <p:cNvPr id="62" name="Picture 61">
            <a:extLst>
              <a:ext uri="{FF2B5EF4-FFF2-40B4-BE49-F238E27FC236}">
                <a16:creationId xmlns:a16="http://schemas.microsoft.com/office/drawing/2014/main" id="{92AE44C5-A075-CB68-9419-A432CD9A93ED}"/>
              </a:ext>
            </a:extLst>
          </p:cNvPr>
          <p:cNvPicPr>
            <a:picLocks noChangeAspect="1"/>
          </p:cNvPicPr>
          <p:nvPr/>
        </p:nvPicPr>
        <p:blipFill>
          <a:blip r:embed="rId4"/>
          <a:stretch>
            <a:fillRect/>
          </a:stretch>
        </p:blipFill>
        <p:spPr>
          <a:xfrm>
            <a:off x="9725757" y="4812098"/>
            <a:ext cx="412725" cy="420980"/>
          </a:xfrm>
          <a:prstGeom prst="rect">
            <a:avLst/>
          </a:prstGeom>
        </p:spPr>
      </p:pic>
      <p:pic>
        <p:nvPicPr>
          <p:cNvPr id="63" name="Picture 62">
            <a:extLst>
              <a:ext uri="{FF2B5EF4-FFF2-40B4-BE49-F238E27FC236}">
                <a16:creationId xmlns:a16="http://schemas.microsoft.com/office/drawing/2014/main" id="{A768B6A1-2B11-1FC6-9756-2B934ED35C7E}"/>
              </a:ext>
            </a:extLst>
          </p:cNvPr>
          <p:cNvPicPr>
            <a:picLocks noChangeAspect="1"/>
          </p:cNvPicPr>
          <p:nvPr/>
        </p:nvPicPr>
        <p:blipFill>
          <a:blip r:embed="rId5"/>
          <a:srcRect/>
          <a:stretch/>
        </p:blipFill>
        <p:spPr>
          <a:xfrm>
            <a:off x="4212277" y="4632588"/>
            <a:ext cx="749623" cy="579708"/>
          </a:xfrm>
          <a:prstGeom prst="rect">
            <a:avLst/>
          </a:prstGeom>
        </p:spPr>
      </p:pic>
      <p:pic>
        <p:nvPicPr>
          <p:cNvPr id="64" name="Picture 63">
            <a:extLst>
              <a:ext uri="{FF2B5EF4-FFF2-40B4-BE49-F238E27FC236}">
                <a16:creationId xmlns:a16="http://schemas.microsoft.com/office/drawing/2014/main" id="{DD057B6C-7AE7-05DC-90BF-C56F8B7DFDB2}"/>
              </a:ext>
            </a:extLst>
          </p:cNvPr>
          <p:cNvPicPr>
            <a:picLocks noChangeAspect="1"/>
          </p:cNvPicPr>
          <p:nvPr/>
        </p:nvPicPr>
        <p:blipFill>
          <a:blip r:embed="rId6"/>
          <a:srcRect/>
          <a:stretch/>
        </p:blipFill>
        <p:spPr>
          <a:xfrm>
            <a:off x="7000668" y="4683418"/>
            <a:ext cx="542888" cy="539269"/>
          </a:xfrm>
          <a:prstGeom prst="rect">
            <a:avLst/>
          </a:prstGeom>
        </p:spPr>
      </p:pic>
    </p:spTree>
    <p:extLst>
      <p:ext uri="{BB962C8B-B14F-4D97-AF65-F5344CB8AC3E}">
        <p14:creationId xmlns:p14="http://schemas.microsoft.com/office/powerpoint/2010/main" val="538109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a:extLst>
              <a:ext uri="{FF2B5EF4-FFF2-40B4-BE49-F238E27FC236}">
                <a16:creationId xmlns:a16="http://schemas.microsoft.com/office/drawing/2014/main" id="{53D8CA54-1B87-9F74-5528-BD884D79E51A}"/>
              </a:ext>
            </a:extLst>
          </p:cNvPr>
          <p:cNvSpPr/>
          <p:nvPr/>
        </p:nvSpPr>
        <p:spPr>
          <a:xfrm>
            <a:off x="331624" y="1417855"/>
            <a:ext cx="1243976" cy="3009283"/>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2A3CA3-4A6E-2B1F-6D3F-995A44429F8B}"/>
              </a:ext>
            </a:extLst>
          </p:cNvPr>
          <p:cNvSpPr>
            <a:spLocks noGrp="1"/>
          </p:cNvSpPr>
          <p:nvPr>
            <p:ph type="title"/>
          </p:nvPr>
        </p:nvSpPr>
        <p:spPr/>
        <p:txBody>
          <a:bodyPr/>
          <a:lstStyle/>
          <a:p>
            <a:r>
              <a:rPr lang="en-US" sz="3200" dirty="0"/>
              <a:t>Symptoms Experienced During Treatment</a:t>
            </a:r>
            <a:endParaRPr lang="en-US" dirty="0"/>
          </a:p>
        </p:txBody>
      </p:sp>
      <p:sp>
        <p:nvSpPr>
          <p:cNvPr id="3" name="Text Placeholder 2">
            <a:extLst>
              <a:ext uri="{FF2B5EF4-FFF2-40B4-BE49-F238E27FC236}">
                <a16:creationId xmlns:a16="http://schemas.microsoft.com/office/drawing/2014/main" id="{6D831141-4637-271A-E394-C54B2765FB81}"/>
              </a:ext>
            </a:extLst>
          </p:cNvPr>
          <p:cNvSpPr>
            <a:spLocks noGrp="1"/>
          </p:cNvSpPr>
          <p:nvPr>
            <p:ph type="body" sz="quarter" idx="10"/>
          </p:nvPr>
        </p:nvSpPr>
        <p:spPr/>
        <p:txBody>
          <a:bodyPr/>
          <a:lstStyle/>
          <a:p>
            <a:r>
              <a:rPr lang="en-US" dirty="0"/>
              <a:t>Female, younger, and less educated patients are disproportionately affected by treatment symptoms.</a:t>
            </a:r>
          </a:p>
        </p:txBody>
      </p:sp>
      <p:sp>
        <p:nvSpPr>
          <p:cNvPr id="32" name="TextBox 31">
            <a:extLst>
              <a:ext uri="{FF2B5EF4-FFF2-40B4-BE49-F238E27FC236}">
                <a16:creationId xmlns:a16="http://schemas.microsoft.com/office/drawing/2014/main" id="{1F2F1154-30B0-F704-298F-75EB8041346B}"/>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33" name="Table 32">
            <a:extLst>
              <a:ext uri="{FF2B5EF4-FFF2-40B4-BE49-F238E27FC236}">
                <a16:creationId xmlns:a16="http://schemas.microsoft.com/office/drawing/2014/main" id="{1A6B2027-346F-A4B9-538B-93EA78C15D64}"/>
              </a:ext>
            </a:extLst>
          </p:cNvPr>
          <p:cNvGraphicFramePr>
            <a:graphicFrameLocks noGrp="1"/>
          </p:cNvGraphicFramePr>
          <p:nvPr>
            <p:extLst>
              <p:ext uri="{D42A27DB-BD31-4B8C-83A1-F6EECF244321}">
                <p14:modId xmlns:p14="http://schemas.microsoft.com/office/powerpoint/2010/main" val="435063853"/>
              </p:ext>
            </p:extLst>
          </p:nvPr>
        </p:nvGraphicFramePr>
        <p:xfrm>
          <a:off x="1815110" y="1754967"/>
          <a:ext cx="10058400" cy="4145088"/>
        </p:xfrm>
        <a:graphic>
          <a:graphicData uri="http://schemas.openxmlformats.org/drawingml/2006/table">
            <a:tbl>
              <a:tblPr>
                <a:tableStyleId>{5C22544A-7EE6-4342-B048-85BDC9FD1C3A}</a:tableStyleId>
              </a:tblPr>
              <a:tblGrid>
                <a:gridCol w="2128275">
                  <a:extLst>
                    <a:ext uri="{9D8B030D-6E8A-4147-A177-3AD203B41FA5}">
                      <a16:colId xmlns:a16="http://schemas.microsoft.com/office/drawing/2014/main" val="1694584741"/>
                    </a:ext>
                  </a:extLst>
                </a:gridCol>
                <a:gridCol w="7930125">
                  <a:extLst>
                    <a:ext uri="{9D8B030D-6E8A-4147-A177-3AD203B41FA5}">
                      <a16:colId xmlns:a16="http://schemas.microsoft.com/office/drawing/2014/main" val="3337125924"/>
                    </a:ext>
                  </a:extLst>
                </a:gridCol>
              </a:tblGrid>
              <a:tr h="259068">
                <a:tc>
                  <a:txBody>
                    <a:bodyPr/>
                    <a:lstStyle/>
                    <a:p>
                      <a:pPr algn="r" fontAlgn="ctr"/>
                      <a:r>
                        <a:rPr lang="en-US" sz="1100" b="0" u="none" strike="noStrike" dirty="0">
                          <a:solidFill>
                            <a:srgbClr val="000000"/>
                          </a:solidFill>
                          <a:effectLst/>
                        </a:rPr>
                        <a:t>Feeling overly tired</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1897120"/>
                  </a:ext>
                </a:extLst>
              </a:tr>
              <a:tr h="259068">
                <a:tc>
                  <a:txBody>
                    <a:bodyPr/>
                    <a:lstStyle/>
                    <a:p>
                      <a:pPr algn="r" fontAlgn="ctr"/>
                      <a:r>
                        <a:rPr lang="en-US" sz="1100" b="0" u="none" strike="noStrike" dirty="0">
                          <a:solidFill>
                            <a:srgbClr val="000000"/>
                          </a:solidFill>
                          <a:effectLst/>
                        </a:rPr>
                        <a:t>Depression, anxiety, mental</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4715284"/>
                  </a:ext>
                </a:extLst>
              </a:tr>
              <a:tr h="259068">
                <a:tc>
                  <a:txBody>
                    <a:bodyPr/>
                    <a:lstStyle/>
                    <a:p>
                      <a:pPr algn="r" fontAlgn="ctr"/>
                      <a:r>
                        <a:rPr lang="en-US" sz="1100" b="0" u="none" strike="noStrike" dirty="0">
                          <a:solidFill>
                            <a:srgbClr val="000000"/>
                          </a:solidFill>
                          <a:effectLst/>
                        </a:rPr>
                        <a:t>Loss of appetite and/or taste</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7808921"/>
                  </a:ext>
                </a:extLst>
              </a:tr>
              <a:tr h="259068">
                <a:tc>
                  <a:txBody>
                    <a:bodyPr/>
                    <a:lstStyle/>
                    <a:p>
                      <a:pPr algn="r" fontAlgn="ctr"/>
                      <a:r>
                        <a:rPr lang="en-US" sz="1100" b="0" u="none" strike="noStrike" dirty="0">
                          <a:solidFill>
                            <a:srgbClr val="000000"/>
                          </a:solidFill>
                          <a:effectLst/>
                        </a:rPr>
                        <a:t>Nausea/vomiting or diarrhea</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1125983"/>
                  </a:ext>
                </a:extLst>
              </a:tr>
              <a:tr h="259068">
                <a:tc>
                  <a:txBody>
                    <a:bodyPr/>
                    <a:lstStyle/>
                    <a:p>
                      <a:pPr algn="r" fontAlgn="ctr"/>
                      <a:r>
                        <a:rPr lang="en-US" sz="1100" b="0" u="none" strike="noStrike" dirty="0">
                          <a:solidFill>
                            <a:srgbClr val="000000"/>
                          </a:solidFill>
                          <a:effectLst/>
                        </a:rPr>
                        <a:t>Insomnia/sleeplessness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0970985"/>
                  </a:ext>
                </a:extLst>
              </a:tr>
              <a:tr h="259068">
                <a:tc>
                  <a:txBody>
                    <a:bodyPr/>
                    <a:lstStyle/>
                    <a:p>
                      <a:pPr algn="r" fontAlgn="ctr"/>
                      <a:r>
                        <a:rPr lang="en-US" sz="1100" b="0" u="none" strike="noStrike" dirty="0">
                          <a:solidFill>
                            <a:srgbClr val="000000"/>
                          </a:solidFill>
                          <a:effectLst/>
                        </a:rPr>
                        <a:t>Weight loss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318940"/>
                  </a:ext>
                </a:extLst>
              </a:tr>
              <a:tr h="259068">
                <a:tc>
                  <a:txBody>
                    <a:bodyPr/>
                    <a:lstStyle/>
                    <a:p>
                      <a:pPr algn="r" fontAlgn="ctr"/>
                      <a:r>
                        <a:rPr lang="en-US" sz="1100" b="0" u="none" strike="noStrike" dirty="0">
                          <a:solidFill>
                            <a:srgbClr val="000000"/>
                          </a:solidFill>
                          <a:effectLst/>
                        </a:rPr>
                        <a:t>Sexual concerns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089101"/>
                  </a:ext>
                </a:extLst>
              </a:tr>
              <a:tr h="259068">
                <a:tc>
                  <a:txBody>
                    <a:bodyPr/>
                    <a:lstStyle/>
                    <a:p>
                      <a:pPr algn="r" fontAlgn="ctr"/>
                      <a:r>
                        <a:rPr lang="en-US" sz="1100" b="0" u="none" strike="noStrike" dirty="0">
                          <a:solidFill>
                            <a:srgbClr val="000000"/>
                          </a:solidFill>
                          <a:effectLst/>
                        </a:rPr>
                        <a:t>Muscle/joint pain</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4239283"/>
                  </a:ext>
                </a:extLst>
              </a:tr>
              <a:tr h="259068">
                <a:tc>
                  <a:txBody>
                    <a:bodyPr/>
                    <a:lstStyle/>
                    <a:p>
                      <a:pPr algn="r" fontAlgn="ctr"/>
                      <a:r>
                        <a:rPr lang="en-US" sz="1100" b="0" u="none" strike="noStrike" dirty="0">
                          <a:solidFill>
                            <a:srgbClr val="000000"/>
                          </a:solidFill>
                          <a:effectLst/>
                        </a:rPr>
                        <a:t>Uncertainty status of your cancer</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480775"/>
                  </a:ext>
                </a:extLst>
              </a:tr>
              <a:tr h="259068">
                <a:tc>
                  <a:txBody>
                    <a:bodyPr/>
                    <a:lstStyle/>
                    <a:p>
                      <a:pPr algn="r" fontAlgn="ctr"/>
                      <a:r>
                        <a:rPr lang="en-US" sz="1100" b="0" u="none" strike="noStrike" dirty="0">
                          <a:solidFill>
                            <a:srgbClr val="000000"/>
                          </a:solidFill>
                          <a:effectLst/>
                        </a:rPr>
                        <a:t>Neuropathy</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21678"/>
                  </a:ext>
                </a:extLst>
              </a:tr>
              <a:tr h="259068">
                <a:tc>
                  <a:txBody>
                    <a:bodyPr/>
                    <a:lstStyle/>
                    <a:p>
                      <a:pPr algn="r" fontAlgn="ctr"/>
                      <a:r>
                        <a:rPr lang="en-US" sz="1100" b="0" u="none" strike="noStrike" dirty="0">
                          <a:solidFill>
                            <a:srgbClr val="000000"/>
                          </a:solidFill>
                          <a:effectLst/>
                        </a:rPr>
                        <a:t>Skin irritation/rash</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1182713"/>
                  </a:ext>
                </a:extLst>
              </a:tr>
              <a:tr h="259068">
                <a:tc>
                  <a:txBody>
                    <a:bodyPr/>
                    <a:lstStyle/>
                    <a:p>
                      <a:pPr algn="r" fontAlgn="ctr"/>
                      <a:r>
                        <a:rPr lang="en-US" sz="1100" b="0" u="none" strike="noStrike" dirty="0">
                          <a:solidFill>
                            <a:srgbClr val="000000"/>
                          </a:solidFill>
                          <a:effectLst/>
                        </a:rPr>
                        <a:t>Memory loss, cognitive issues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495560"/>
                  </a:ext>
                </a:extLst>
              </a:tr>
              <a:tr h="259068">
                <a:tc>
                  <a:txBody>
                    <a:bodyPr/>
                    <a:lstStyle/>
                    <a:p>
                      <a:pPr algn="r" fontAlgn="ctr"/>
                      <a:r>
                        <a:rPr lang="en-US" sz="1100" b="0" u="none" strike="noStrike" dirty="0">
                          <a:solidFill>
                            <a:srgbClr val="000000"/>
                          </a:solidFill>
                          <a:effectLst/>
                        </a:rPr>
                        <a:t>Fever/chills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2307800"/>
                  </a:ext>
                </a:extLst>
              </a:tr>
              <a:tr h="259068">
                <a:tc>
                  <a:txBody>
                    <a:bodyPr/>
                    <a:lstStyle/>
                    <a:p>
                      <a:pPr algn="r" fontAlgn="ctr"/>
                      <a:r>
                        <a:rPr lang="en-US" sz="1100" b="0" u="none" strike="noStrike" dirty="0">
                          <a:solidFill>
                            <a:srgbClr val="000000"/>
                          </a:solidFill>
                          <a:effectLst/>
                        </a:rPr>
                        <a:t>Mouth sores</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028343"/>
                  </a:ext>
                </a:extLst>
              </a:tr>
              <a:tr h="259068">
                <a:tc>
                  <a:txBody>
                    <a:bodyPr/>
                    <a:lstStyle/>
                    <a:p>
                      <a:pPr algn="r" fontAlgn="ctr"/>
                      <a:r>
                        <a:rPr lang="en-US" sz="1100" b="0" u="none" strike="noStrike" dirty="0">
                          <a:solidFill>
                            <a:srgbClr val="000000"/>
                          </a:solidFill>
                          <a:effectLst/>
                        </a:rPr>
                        <a:t>High blood pressure</a:t>
                      </a:r>
                      <a:endParaRPr lang="en-US" sz="11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5704703"/>
                  </a:ext>
                </a:extLst>
              </a:tr>
              <a:tr h="259068">
                <a:tc>
                  <a:txBody>
                    <a:bodyPr/>
                    <a:lstStyle/>
                    <a:p>
                      <a:pPr algn="r" fontAlgn="ctr"/>
                      <a:r>
                        <a:rPr lang="en-US" sz="1100" b="0" i="0" u="none" strike="noStrike" dirty="0">
                          <a:solidFill>
                            <a:srgbClr val="000000"/>
                          </a:solidFill>
                          <a:effectLst/>
                          <a:latin typeface="+mn-lt"/>
                        </a:rPr>
                        <a:t>MEAN EXPERIENCED</a:t>
                      </a: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100" b="1" i="0" u="none" strike="noStrike" dirty="0">
                          <a:solidFill>
                            <a:srgbClr val="000000"/>
                          </a:solidFill>
                          <a:effectLst/>
                          <a:latin typeface="+mn-lt"/>
                        </a:rPr>
                        <a:t>         </a:t>
                      </a:r>
                      <a:r>
                        <a:rPr lang="en-US" sz="1100" b="0" i="0" u="none" strike="noStrike" dirty="0">
                          <a:solidFill>
                            <a:srgbClr val="000000"/>
                          </a:solidFill>
                          <a:effectLst/>
                          <a:latin typeface="+mn-lt"/>
                        </a:rPr>
                        <a:t>4.68</a:t>
                      </a:r>
                      <a:r>
                        <a:rPr lang="en-US" sz="1100" b="1" i="0" u="none" strike="noStrike" dirty="0">
                          <a:solidFill>
                            <a:srgbClr val="000000"/>
                          </a:solidFill>
                          <a:effectLst/>
                          <a:latin typeface="+mn-lt"/>
                        </a:rPr>
                        <a:t>                                                                   </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357241"/>
                  </a:ext>
                </a:extLst>
              </a:tr>
            </a:tbl>
          </a:graphicData>
        </a:graphic>
      </p:graphicFrame>
      <p:graphicFrame>
        <p:nvGraphicFramePr>
          <p:cNvPr id="34" name="Chart 33">
            <a:extLst>
              <a:ext uri="{FF2B5EF4-FFF2-40B4-BE49-F238E27FC236}">
                <a16:creationId xmlns:a16="http://schemas.microsoft.com/office/drawing/2014/main" id="{A430CC31-1F52-124A-EA51-3897A4CDB671}"/>
              </a:ext>
            </a:extLst>
          </p:cNvPr>
          <p:cNvGraphicFramePr/>
          <p:nvPr>
            <p:extLst>
              <p:ext uri="{D42A27DB-BD31-4B8C-83A1-F6EECF244321}">
                <p14:modId xmlns:p14="http://schemas.microsoft.com/office/powerpoint/2010/main" val="2597640922"/>
              </p:ext>
            </p:extLst>
          </p:nvPr>
        </p:nvGraphicFramePr>
        <p:xfrm>
          <a:off x="3997153" y="1616130"/>
          <a:ext cx="3560609" cy="40421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5" name="Table 34">
            <a:extLst>
              <a:ext uri="{FF2B5EF4-FFF2-40B4-BE49-F238E27FC236}">
                <a16:creationId xmlns:a16="http://schemas.microsoft.com/office/drawing/2014/main" id="{C12A6EAA-EB5B-DA18-D508-E4D30AFBF0FA}"/>
              </a:ext>
            </a:extLst>
          </p:cNvPr>
          <p:cNvGraphicFramePr>
            <a:graphicFrameLocks noGrp="1"/>
          </p:cNvGraphicFramePr>
          <p:nvPr>
            <p:extLst>
              <p:ext uri="{D42A27DB-BD31-4B8C-83A1-F6EECF244321}">
                <p14:modId xmlns:p14="http://schemas.microsoft.com/office/powerpoint/2010/main" val="1820735102"/>
              </p:ext>
            </p:extLst>
          </p:nvPr>
        </p:nvGraphicFramePr>
        <p:xfrm>
          <a:off x="7598723" y="1417855"/>
          <a:ext cx="4299366" cy="4472852"/>
        </p:xfrm>
        <a:graphic>
          <a:graphicData uri="http://schemas.openxmlformats.org/drawingml/2006/table">
            <a:tbl>
              <a:tblPr>
                <a:tableStyleId>{EB344D84-9AFB-497E-A393-DC336BA19D2E}</a:tableStyleId>
              </a:tblPr>
              <a:tblGrid>
                <a:gridCol w="716561">
                  <a:extLst>
                    <a:ext uri="{9D8B030D-6E8A-4147-A177-3AD203B41FA5}">
                      <a16:colId xmlns:a16="http://schemas.microsoft.com/office/drawing/2014/main" val="3934135828"/>
                    </a:ext>
                  </a:extLst>
                </a:gridCol>
                <a:gridCol w="716561">
                  <a:extLst>
                    <a:ext uri="{9D8B030D-6E8A-4147-A177-3AD203B41FA5}">
                      <a16:colId xmlns:a16="http://schemas.microsoft.com/office/drawing/2014/main" val="1810853574"/>
                    </a:ext>
                  </a:extLst>
                </a:gridCol>
                <a:gridCol w="716561">
                  <a:extLst>
                    <a:ext uri="{9D8B030D-6E8A-4147-A177-3AD203B41FA5}">
                      <a16:colId xmlns:a16="http://schemas.microsoft.com/office/drawing/2014/main" val="1642453755"/>
                    </a:ext>
                  </a:extLst>
                </a:gridCol>
                <a:gridCol w="716561">
                  <a:extLst>
                    <a:ext uri="{9D8B030D-6E8A-4147-A177-3AD203B41FA5}">
                      <a16:colId xmlns:a16="http://schemas.microsoft.com/office/drawing/2014/main" val="508751057"/>
                    </a:ext>
                  </a:extLst>
                </a:gridCol>
                <a:gridCol w="716561">
                  <a:extLst>
                    <a:ext uri="{9D8B030D-6E8A-4147-A177-3AD203B41FA5}">
                      <a16:colId xmlns:a16="http://schemas.microsoft.com/office/drawing/2014/main" val="2670974868"/>
                    </a:ext>
                  </a:extLst>
                </a:gridCol>
                <a:gridCol w="716561">
                  <a:extLst>
                    <a:ext uri="{9D8B030D-6E8A-4147-A177-3AD203B41FA5}">
                      <a16:colId xmlns:a16="http://schemas.microsoft.com/office/drawing/2014/main" val="4243906718"/>
                    </a:ext>
                  </a:extLst>
                </a:gridCol>
              </a:tblGrid>
              <a:tr h="333949">
                <a:tc>
                  <a:txBody>
                    <a:bodyPr/>
                    <a:lstStyle/>
                    <a:p>
                      <a:pPr algn="ctr" fontAlgn="ctr"/>
                      <a:r>
                        <a:rPr lang="en-US" sz="1100" b="1" i="0" u="none" strike="noStrike" dirty="0">
                          <a:solidFill>
                            <a:schemeClr val="tx1"/>
                          </a:solidFill>
                          <a:effectLst/>
                          <a:latin typeface="+mn-lt"/>
                        </a:rPr>
                        <a:t>Women</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100" b="1" i="0" u="none" strike="noStrike" dirty="0">
                          <a:solidFill>
                            <a:schemeClr val="tx1"/>
                          </a:solidFill>
                          <a:effectLst/>
                          <a:latin typeface="+mn-lt"/>
                        </a:rPr>
                        <a:t>Black</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100" b="1" i="0" u="none" strike="noStrike" dirty="0">
                          <a:solidFill>
                            <a:schemeClr val="tx1"/>
                          </a:solidFill>
                          <a:effectLst/>
                          <a:latin typeface="+mn-lt"/>
                        </a:rPr>
                        <a:t>Hispanic</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100" b="1" i="0" u="none" strike="noStrike" dirty="0">
                          <a:solidFill>
                            <a:schemeClr val="tx1"/>
                          </a:solidFill>
                          <a:effectLst/>
                          <a:latin typeface="+mn-lt"/>
                        </a:rPr>
                        <a:t>18-39</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100" b="1" i="0" u="none" strike="noStrike" dirty="0">
                          <a:solidFill>
                            <a:schemeClr val="tx1"/>
                          </a:solidFill>
                          <a:effectLst/>
                          <a:latin typeface="+mn-lt"/>
                        </a:rPr>
                        <a:t>Metastatic </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100" b="1" i="0" u="none" strike="noStrike" dirty="0">
                          <a:solidFill>
                            <a:schemeClr val="tx1"/>
                          </a:solidFill>
                          <a:effectLst/>
                          <a:latin typeface="+mn-lt"/>
                        </a:rPr>
                        <a:t>No College</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424089042"/>
                  </a:ext>
                </a:extLst>
              </a:tr>
              <a:tr h="258122">
                <a:tc>
                  <a:txBody>
                    <a:bodyPr/>
                    <a:lstStyle/>
                    <a:p>
                      <a:pPr algn="ctr" fontAlgn="b"/>
                      <a:r>
                        <a:rPr lang="en-US" sz="1100" b="1" i="0" u="none" strike="noStrike" dirty="0">
                          <a:solidFill>
                            <a:schemeClr val="accent1"/>
                          </a:solidFill>
                          <a:effectLst/>
                          <a:latin typeface="+mn-lt"/>
                        </a:rPr>
                        <a:t>55%</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46%</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41%</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56%</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51%</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52%</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87548049"/>
                  </a:ext>
                </a:extLst>
              </a:tr>
              <a:tr h="258122">
                <a:tc>
                  <a:txBody>
                    <a:bodyPr/>
                    <a:lstStyle/>
                    <a:p>
                      <a:pPr algn="ctr" fontAlgn="b"/>
                      <a:r>
                        <a:rPr lang="en-US" sz="1100" b="1" i="0" u="none" strike="noStrike" dirty="0">
                          <a:solidFill>
                            <a:schemeClr val="accent1"/>
                          </a:solidFill>
                          <a:effectLst/>
                          <a:latin typeface="+mn-lt"/>
                        </a:rPr>
                        <a:t>40%</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33%</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37%</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52%</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mn-lt"/>
                        </a:rPr>
                        <a:t>39%</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34%</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77797844"/>
                  </a:ext>
                </a:extLst>
              </a:tr>
              <a:tr h="258122">
                <a:tc>
                  <a:txBody>
                    <a:bodyPr/>
                    <a:lstStyle/>
                    <a:p>
                      <a:pPr algn="ctr" fontAlgn="b"/>
                      <a:r>
                        <a:rPr lang="en-US" sz="1100" b="1" i="0" u="none" strike="noStrike" dirty="0">
                          <a:solidFill>
                            <a:schemeClr val="accent1"/>
                          </a:solidFill>
                          <a:effectLst/>
                          <a:latin typeface="+mn-lt"/>
                        </a:rPr>
                        <a:t>35%</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38%</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39%</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52%</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44%</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37%</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337366393"/>
                  </a:ext>
                </a:extLst>
              </a:tr>
              <a:tr h="258122">
                <a:tc>
                  <a:txBody>
                    <a:bodyPr/>
                    <a:lstStyle/>
                    <a:p>
                      <a:pPr algn="ctr" fontAlgn="b"/>
                      <a:r>
                        <a:rPr lang="en-US" sz="1100" b="1" i="0" u="none" strike="noStrike" dirty="0">
                          <a:solidFill>
                            <a:schemeClr val="accent1"/>
                          </a:solidFill>
                          <a:effectLst/>
                          <a:latin typeface="+mn-lt"/>
                        </a:rPr>
                        <a:t>37%</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33%</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36%</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51%</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53%</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34%</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742166821"/>
                  </a:ext>
                </a:extLst>
              </a:tr>
              <a:tr h="258122">
                <a:tc>
                  <a:txBody>
                    <a:bodyPr/>
                    <a:lstStyle/>
                    <a:p>
                      <a:pPr algn="ctr" fontAlgn="b"/>
                      <a:r>
                        <a:rPr lang="en-US" sz="1100" b="1" i="0" u="none" strike="noStrike" dirty="0">
                          <a:solidFill>
                            <a:schemeClr val="accent1"/>
                          </a:solidFill>
                          <a:effectLst/>
                          <a:latin typeface="+mn-lt"/>
                        </a:rPr>
                        <a:t>32%</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25%</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32%</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34%</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31%</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26%</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282789681"/>
                  </a:ext>
                </a:extLst>
              </a:tr>
              <a:tr h="258122">
                <a:tc>
                  <a:txBody>
                    <a:bodyPr/>
                    <a:lstStyle/>
                    <a:p>
                      <a:pPr algn="ctr" fontAlgn="b"/>
                      <a:r>
                        <a:rPr lang="en-US" sz="1100" b="0" i="0" u="none" strike="noStrike" dirty="0">
                          <a:solidFill>
                            <a:srgbClr val="000000"/>
                          </a:solidFill>
                          <a:effectLst/>
                          <a:latin typeface="+mn-lt"/>
                        </a:rPr>
                        <a:t>26%</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30%</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28%</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36%</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38%</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27%</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2841097"/>
                  </a:ext>
                </a:extLst>
              </a:tr>
              <a:tr h="258122">
                <a:tc>
                  <a:txBody>
                    <a:bodyPr/>
                    <a:lstStyle/>
                    <a:p>
                      <a:pPr algn="ctr" fontAlgn="b"/>
                      <a:r>
                        <a:rPr lang="en-US" sz="1100" b="1" i="0" u="none" strike="noStrike" dirty="0">
                          <a:solidFill>
                            <a:srgbClr val="C00000"/>
                          </a:solidFill>
                          <a:effectLst/>
                          <a:latin typeface="+mn-lt"/>
                        </a:rPr>
                        <a:t>18%</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30%</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25%</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31%</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C00000"/>
                          </a:solidFill>
                          <a:effectLst/>
                          <a:latin typeface="+mn-lt"/>
                        </a:rPr>
                        <a:t>19%</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mn-lt"/>
                        </a:rPr>
                        <a:t>22%</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46077913"/>
                  </a:ext>
                </a:extLst>
              </a:tr>
              <a:tr h="258122">
                <a:tc>
                  <a:txBody>
                    <a:bodyPr/>
                    <a:lstStyle/>
                    <a:p>
                      <a:pPr algn="ctr" fontAlgn="b"/>
                      <a:r>
                        <a:rPr lang="en-US" sz="1100" b="1" i="0" u="none" strike="noStrike" dirty="0">
                          <a:solidFill>
                            <a:schemeClr val="accent1"/>
                          </a:solidFill>
                          <a:effectLst/>
                          <a:latin typeface="+mn-lt"/>
                        </a:rPr>
                        <a:t>29%</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28%</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24%</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37%</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32%</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25%</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108244682"/>
                  </a:ext>
                </a:extLst>
              </a:tr>
              <a:tr h="258122">
                <a:tc>
                  <a:txBody>
                    <a:bodyPr/>
                    <a:lstStyle/>
                    <a:p>
                      <a:pPr algn="ctr" fontAlgn="b"/>
                      <a:r>
                        <a:rPr lang="en-US" sz="1100" b="0" i="0" u="none" strike="noStrike">
                          <a:solidFill>
                            <a:srgbClr val="000000"/>
                          </a:solidFill>
                          <a:effectLst/>
                          <a:latin typeface="+mn-lt"/>
                        </a:rPr>
                        <a:t>24%</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17%</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17%</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24%</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19%</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21%</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45590472"/>
                  </a:ext>
                </a:extLst>
              </a:tr>
              <a:tr h="258122">
                <a:tc>
                  <a:txBody>
                    <a:bodyPr/>
                    <a:lstStyle/>
                    <a:p>
                      <a:pPr algn="ctr" fontAlgn="b"/>
                      <a:r>
                        <a:rPr lang="en-US" sz="1100" b="1" i="0" u="none" strike="noStrike" dirty="0">
                          <a:solidFill>
                            <a:schemeClr val="accent1"/>
                          </a:solidFill>
                          <a:effectLst/>
                          <a:latin typeface="+mn-lt"/>
                        </a:rPr>
                        <a:t>25%</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23%</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rgbClr val="C00000"/>
                          </a:solidFill>
                          <a:effectLst/>
                          <a:latin typeface="+mn-lt"/>
                        </a:rPr>
                        <a:t>8%</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22%</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27%</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23%</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6331984"/>
                  </a:ext>
                </a:extLst>
              </a:tr>
              <a:tr h="258122">
                <a:tc>
                  <a:txBody>
                    <a:bodyPr/>
                    <a:lstStyle/>
                    <a:p>
                      <a:pPr algn="ctr" fontAlgn="b"/>
                      <a:r>
                        <a:rPr lang="en-US" sz="1100" b="1" i="0" u="none" strike="noStrike" dirty="0">
                          <a:solidFill>
                            <a:schemeClr val="accent1"/>
                          </a:solidFill>
                          <a:effectLst/>
                          <a:latin typeface="+mn-lt"/>
                        </a:rPr>
                        <a:t>23%</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15%</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13%</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19%</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23%</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18%</a:t>
                      </a:r>
                    </a:p>
                  </a:txBody>
                  <a:tcPr marL="6350" marR="6350" marT="6350"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530801014"/>
                  </a:ext>
                </a:extLst>
              </a:tr>
              <a:tr h="258122">
                <a:tc>
                  <a:txBody>
                    <a:bodyPr/>
                    <a:lstStyle/>
                    <a:p>
                      <a:pPr algn="ctr" fontAlgn="b"/>
                      <a:r>
                        <a:rPr lang="en-US" sz="1100" b="1" i="0" u="none" strike="noStrike" dirty="0">
                          <a:solidFill>
                            <a:schemeClr val="accent1"/>
                          </a:solidFill>
                          <a:effectLst/>
                          <a:latin typeface="+mn-lt"/>
                        </a:rPr>
                        <a:t>18%</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14%</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15%</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29%</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19%</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14%</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39643768"/>
                  </a:ext>
                </a:extLst>
              </a:tr>
              <a:tr h="258122">
                <a:tc>
                  <a:txBody>
                    <a:bodyPr/>
                    <a:lstStyle/>
                    <a:p>
                      <a:pPr algn="ctr" fontAlgn="b"/>
                      <a:r>
                        <a:rPr lang="en-US" sz="1100" b="1" i="0" u="none" strike="noStrike" dirty="0">
                          <a:solidFill>
                            <a:schemeClr val="accent1"/>
                          </a:solidFill>
                          <a:effectLst/>
                          <a:latin typeface="+mn-lt"/>
                        </a:rPr>
                        <a:t>15%</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15%</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13%</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36%</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mn-lt"/>
                        </a:rPr>
                        <a:t>21%</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mn-lt"/>
                        </a:rPr>
                        <a:t>15%</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7117619"/>
                  </a:ext>
                </a:extLst>
              </a:tr>
              <a:tr h="258122">
                <a:tc>
                  <a:txBody>
                    <a:bodyPr/>
                    <a:lstStyle/>
                    <a:p>
                      <a:pPr algn="ctr" fontAlgn="b"/>
                      <a:r>
                        <a:rPr lang="en-US" sz="1100" b="1" i="0" u="none" strike="noStrike" dirty="0">
                          <a:solidFill>
                            <a:schemeClr val="accent1"/>
                          </a:solidFill>
                          <a:effectLst/>
                          <a:latin typeface="+mn-lt"/>
                        </a:rPr>
                        <a:t>15%</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8%</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15%</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18%</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17%</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11%</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4934818"/>
                  </a:ext>
                </a:extLst>
              </a:tr>
              <a:tr h="258122">
                <a:tc>
                  <a:txBody>
                    <a:bodyPr/>
                    <a:lstStyle/>
                    <a:p>
                      <a:pPr algn="ctr" fontAlgn="b"/>
                      <a:r>
                        <a:rPr lang="en-US" sz="1100" b="0" i="0" u="none" strike="noStrike" dirty="0">
                          <a:solidFill>
                            <a:srgbClr val="000000"/>
                          </a:solidFill>
                          <a:effectLst/>
                          <a:latin typeface="+mn-lt"/>
                        </a:rPr>
                        <a:t>10%</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11%</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6%</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10%</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9%</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9%</a:t>
                      </a:r>
                    </a:p>
                  </a:txBody>
                  <a:tcPr marL="6350" marR="6350" marT="6350" marB="0" anchor="ctr">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1761392"/>
                  </a:ext>
                </a:extLst>
              </a:tr>
              <a:tr h="258122">
                <a:tc>
                  <a:txBody>
                    <a:bodyPr/>
                    <a:lstStyle/>
                    <a:p>
                      <a:pPr algn="ctr" fontAlgn="b"/>
                      <a:r>
                        <a:rPr lang="en-US" sz="1100" b="0" i="0" u="none" strike="noStrike" dirty="0">
                          <a:solidFill>
                            <a:schemeClr val="tx1"/>
                          </a:solidFill>
                          <a:effectLst/>
                          <a:latin typeface="+mn-lt"/>
                        </a:rPr>
                        <a:t>5.22</a:t>
                      </a:r>
                    </a:p>
                  </a:txBody>
                  <a:tcPr marL="7620" marR="7620" marT="762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mn-lt"/>
                        </a:rPr>
                        <a:t>4.87</a:t>
                      </a:r>
                    </a:p>
                  </a:txBody>
                  <a:tcPr marL="7620" marR="7620" marT="762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mn-lt"/>
                        </a:rPr>
                        <a:t>4.54</a:t>
                      </a:r>
                    </a:p>
                  </a:txBody>
                  <a:tcPr marL="7620" marR="7620" marT="762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mn-lt"/>
                        </a:rPr>
                        <a:t>6.43</a:t>
                      </a:r>
                    </a:p>
                  </a:txBody>
                  <a:tcPr marL="7620" marR="7620" marT="762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mn-lt"/>
                        </a:rPr>
                        <a:t>5.58</a:t>
                      </a:r>
                    </a:p>
                  </a:txBody>
                  <a:tcPr marL="7620" marR="7620" marT="7620" marB="0" anchor="ctr">
                    <a:lnL>
                      <a:noFill/>
                    </a:lnL>
                    <a:lnR>
                      <a:noFill/>
                    </a:lnR>
                    <a:lnT>
                      <a:noFill/>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mn-lt"/>
                        </a:rPr>
                        <a:t>4.94</a:t>
                      </a:r>
                    </a:p>
                  </a:txBody>
                  <a:tcPr marL="7620" marR="7620" marT="7620" marB="0" anchor="ctr">
                    <a:lnL>
                      <a:noFill/>
                    </a:lnL>
                    <a:lnR>
                      <a:noFill/>
                    </a:lnR>
                    <a:lnT>
                      <a:noFill/>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81478597"/>
                  </a:ext>
                </a:extLst>
              </a:tr>
            </a:tbl>
          </a:graphicData>
        </a:graphic>
      </p:graphicFrame>
      <p:sp>
        <p:nvSpPr>
          <p:cNvPr id="36" name="TextBox 35">
            <a:extLst>
              <a:ext uri="{FF2B5EF4-FFF2-40B4-BE49-F238E27FC236}">
                <a16:creationId xmlns:a16="http://schemas.microsoft.com/office/drawing/2014/main" id="{6DA1DA4A-70F7-698A-9AB7-8A1FC9F50CC2}"/>
              </a:ext>
            </a:extLst>
          </p:cNvPr>
          <p:cNvSpPr txBox="1"/>
          <p:nvPr/>
        </p:nvSpPr>
        <p:spPr>
          <a:xfrm>
            <a:off x="7742889" y="5901652"/>
            <a:ext cx="4011034" cy="261610"/>
          </a:xfrm>
          <a:prstGeom prst="rect">
            <a:avLst/>
          </a:prstGeom>
          <a:noFill/>
        </p:spPr>
        <p:txBody>
          <a:bodyPr wrap="none" rtlCol="0">
            <a:spAutoFit/>
          </a:bodyPr>
          <a:lstStyle/>
          <a:p>
            <a:r>
              <a:rPr lang="en-US" sz="1100" dirty="0"/>
              <a:t>Positive Exp.: </a:t>
            </a:r>
            <a:r>
              <a:rPr lang="en-US" sz="1100" b="1" dirty="0">
                <a:solidFill>
                  <a:srgbClr val="1AAFA2"/>
                </a:solidFill>
              </a:rPr>
              <a:t>4.58</a:t>
            </a:r>
            <a:r>
              <a:rPr lang="en-US" sz="1100" dirty="0"/>
              <a:t>  |  Mixed Exp.: </a:t>
            </a:r>
            <a:r>
              <a:rPr lang="en-US" sz="1100" b="1" dirty="0">
                <a:solidFill>
                  <a:srgbClr val="29B9EB"/>
                </a:solidFill>
              </a:rPr>
              <a:t>4.76 </a:t>
            </a:r>
            <a:r>
              <a:rPr lang="en-US" sz="1100" dirty="0"/>
              <a:t> |  Negative Exp.: </a:t>
            </a:r>
            <a:r>
              <a:rPr lang="en-US" sz="1100" b="1" dirty="0">
                <a:solidFill>
                  <a:srgbClr val="EE7E5E"/>
                </a:solidFill>
              </a:rPr>
              <a:t>5.32</a:t>
            </a:r>
          </a:p>
        </p:txBody>
      </p:sp>
      <p:sp>
        <p:nvSpPr>
          <p:cNvPr id="37" name="TextBox 36">
            <a:extLst>
              <a:ext uri="{FF2B5EF4-FFF2-40B4-BE49-F238E27FC236}">
                <a16:creationId xmlns:a16="http://schemas.microsoft.com/office/drawing/2014/main" id="{B7252496-46FA-F221-FFBF-47C6DA35BFDA}"/>
              </a:ext>
            </a:extLst>
          </p:cNvPr>
          <p:cNvSpPr txBox="1"/>
          <p:nvPr/>
        </p:nvSpPr>
        <p:spPr>
          <a:xfrm>
            <a:off x="1815110" y="1409299"/>
            <a:ext cx="6096000" cy="307777"/>
          </a:xfrm>
          <a:prstGeom prst="rect">
            <a:avLst/>
          </a:prstGeom>
          <a:noFill/>
        </p:spPr>
        <p:txBody>
          <a:bodyPr wrap="square">
            <a:spAutoFit/>
          </a:bodyPr>
          <a:lstStyle/>
          <a:p>
            <a:r>
              <a:rPr lang="en-US" sz="1400" b="1" dirty="0"/>
              <a:t>Symptoms experienced </a:t>
            </a:r>
            <a:r>
              <a:rPr lang="en-US" sz="1400" i="1" dirty="0"/>
              <a:t>(top 15 out of 23 shown)</a:t>
            </a:r>
          </a:p>
        </p:txBody>
      </p:sp>
      <p:sp>
        <p:nvSpPr>
          <p:cNvPr id="41" name="TextBox 40">
            <a:extLst>
              <a:ext uri="{FF2B5EF4-FFF2-40B4-BE49-F238E27FC236}">
                <a16:creationId xmlns:a16="http://schemas.microsoft.com/office/drawing/2014/main" id="{55ED56B5-49E5-831D-1BC7-1DE314C885BA}"/>
              </a:ext>
            </a:extLst>
          </p:cNvPr>
          <p:cNvSpPr txBox="1"/>
          <p:nvPr/>
        </p:nvSpPr>
        <p:spPr>
          <a:xfrm>
            <a:off x="326074" y="2799507"/>
            <a:ext cx="1243977" cy="1384995"/>
          </a:xfrm>
          <a:prstGeom prst="rect">
            <a:avLst/>
          </a:prstGeom>
          <a:noFill/>
        </p:spPr>
        <p:txBody>
          <a:bodyPr wrap="square">
            <a:spAutoFit/>
          </a:bodyPr>
          <a:lstStyle/>
          <a:p>
            <a:pPr algn="ctr"/>
            <a:r>
              <a:rPr lang="en-US" sz="1400" b="1" dirty="0">
                <a:solidFill>
                  <a:srgbClr val="174781"/>
                </a:solidFill>
              </a:rPr>
              <a:t>of Patients experienced at least one symptom during treatment</a:t>
            </a:r>
          </a:p>
        </p:txBody>
      </p:sp>
      <p:graphicFrame>
        <p:nvGraphicFramePr>
          <p:cNvPr id="42" name="Chart 41">
            <a:extLst>
              <a:ext uri="{FF2B5EF4-FFF2-40B4-BE49-F238E27FC236}">
                <a16:creationId xmlns:a16="http://schemas.microsoft.com/office/drawing/2014/main" id="{7EFE3A9E-D56A-F81F-DA31-81709E477FE3}"/>
              </a:ext>
            </a:extLst>
          </p:cNvPr>
          <p:cNvGraphicFramePr/>
          <p:nvPr>
            <p:extLst>
              <p:ext uri="{D42A27DB-BD31-4B8C-83A1-F6EECF244321}">
                <p14:modId xmlns:p14="http://schemas.microsoft.com/office/powerpoint/2010/main" val="3642357533"/>
              </p:ext>
            </p:extLst>
          </p:nvPr>
        </p:nvGraphicFramePr>
        <p:xfrm>
          <a:off x="4755" y="1561071"/>
          <a:ext cx="1850397" cy="1233598"/>
        </p:xfrm>
        <a:graphic>
          <a:graphicData uri="http://schemas.openxmlformats.org/drawingml/2006/chart">
            <c:chart xmlns:c="http://schemas.openxmlformats.org/drawingml/2006/chart" xmlns:r="http://schemas.openxmlformats.org/officeDocument/2006/relationships" r:id="rId4"/>
          </a:graphicData>
        </a:graphic>
      </p:graphicFrame>
      <p:sp>
        <p:nvSpPr>
          <p:cNvPr id="43" name="Title 1">
            <a:extLst>
              <a:ext uri="{FF2B5EF4-FFF2-40B4-BE49-F238E27FC236}">
                <a16:creationId xmlns:a16="http://schemas.microsoft.com/office/drawing/2014/main" id="{5FF78A56-ED79-A17A-91CF-E27A0FC55895}"/>
              </a:ext>
            </a:extLst>
          </p:cNvPr>
          <p:cNvSpPr txBox="1">
            <a:spLocks/>
          </p:cNvSpPr>
          <p:nvPr/>
        </p:nvSpPr>
        <p:spPr>
          <a:xfrm>
            <a:off x="383501" y="1942516"/>
            <a:ext cx="1109338" cy="504697"/>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800" dirty="0">
                <a:latin typeface="Arial" panose="020B0604020202020204" pitchFamily="34" charset="0"/>
                <a:cs typeface="Arial" panose="020B0604020202020204" pitchFamily="34" charset="0"/>
              </a:rPr>
              <a:t>86%</a:t>
            </a:r>
          </a:p>
        </p:txBody>
      </p:sp>
    </p:spTree>
    <p:extLst>
      <p:ext uri="{BB962C8B-B14F-4D97-AF65-F5344CB8AC3E}">
        <p14:creationId xmlns:p14="http://schemas.microsoft.com/office/powerpoint/2010/main" val="2016561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435356-44F8-A1F9-EB07-A1C70E402884}"/>
              </a:ext>
            </a:extLst>
          </p:cNvPr>
          <p:cNvSpPr/>
          <p:nvPr/>
        </p:nvSpPr>
        <p:spPr>
          <a:xfrm flipV="1">
            <a:off x="158771" y="1047142"/>
            <a:ext cx="391886" cy="28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84DA9C-B13C-B3F1-DE1A-71D168F5B3BC}"/>
              </a:ext>
            </a:extLst>
          </p:cNvPr>
          <p:cNvSpPr>
            <a:spLocks noGrp="1"/>
          </p:cNvSpPr>
          <p:nvPr>
            <p:ph type="title"/>
          </p:nvPr>
        </p:nvSpPr>
        <p:spPr/>
        <p:txBody>
          <a:bodyPr/>
          <a:lstStyle/>
          <a:p>
            <a:r>
              <a:rPr lang="en-US" sz="3200" dirty="0"/>
              <a:t>Treatment Symptoms: During, After, and Still Today</a:t>
            </a:r>
            <a:endParaRPr lang="en-US" dirty="0"/>
          </a:p>
        </p:txBody>
      </p:sp>
      <p:sp>
        <p:nvSpPr>
          <p:cNvPr id="4" name="Rounded Rectangle 3">
            <a:extLst>
              <a:ext uri="{FF2B5EF4-FFF2-40B4-BE49-F238E27FC236}">
                <a16:creationId xmlns:a16="http://schemas.microsoft.com/office/drawing/2014/main" id="{586F1D7E-3C0C-B73E-B15B-BD45CE3B885C}"/>
              </a:ext>
            </a:extLst>
          </p:cNvPr>
          <p:cNvSpPr/>
          <p:nvPr/>
        </p:nvSpPr>
        <p:spPr>
          <a:xfrm>
            <a:off x="298965" y="1112864"/>
            <a:ext cx="2144461" cy="3629962"/>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3A29D93-B9AB-2A88-B693-C4587E7B655A}"/>
              </a:ext>
            </a:extLst>
          </p:cNvPr>
          <p:cNvSpPr txBox="1"/>
          <p:nvPr/>
        </p:nvSpPr>
        <p:spPr>
          <a:xfrm>
            <a:off x="474844" y="1381357"/>
            <a:ext cx="1781013" cy="3108543"/>
          </a:xfrm>
          <a:prstGeom prst="rect">
            <a:avLst/>
          </a:prstGeom>
          <a:noFill/>
        </p:spPr>
        <p:txBody>
          <a:bodyPr wrap="square">
            <a:spAutoFit/>
          </a:bodyPr>
          <a:lstStyle/>
          <a:p>
            <a:pPr marL="173038" indent="-173038">
              <a:buFont typeface="Arial" panose="020B0604020202020204" pitchFamily="34" charset="0"/>
              <a:buChar char="•"/>
            </a:pPr>
            <a:r>
              <a:rPr lang="en-US" sz="1400" dirty="0"/>
              <a:t>6-in-10 still experience symptoms today, mental health and sexual issues are most likely to be prolonged.</a:t>
            </a:r>
          </a:p>
          <a:p>
            <a:pPr marL="173038" indent="-173038">
              <a:buFont typeface="Arial" panose="020B0604020202020204" pitchFamily="34" charset="0"/>
              <a:buChar char="•"/>
            </a:pPr>
            <a:endParaRPr lang="en-US" sz="1400" dirty="0"/>
          </a:p>
          <a:p>
            <a:pPr marL="173038" indent="-173038">
              <a:buFont typeface="Arial" panose="020B0604020202020204" pitchFamily="34" charset="0"/>
              <a:buChar char="•"/>
            </a:pPr>
            <a:r>
              <a:rPr lang="en-US" sz="1400" dirty="0"/>
              <a:t>The Negative Experience </a:t>
            </a:r>
            <a:br>
              <a:rPr lang="en-US" sz="1400" dirty="0"/>
            </a:br>
            <a:r>
              <a:rPr lang="en-US" sz="1400" dirty="0"/>
              <a:t>group is more likely to still be experiencing a host of issues.</a:t>
            </a:r>
          </a:p>
        </p:txBody>
      </p:sp>
      <p:sp>
        <p:nvSpPr>
          <p:cNvPr id="7" name="TextBox 6">
            <a:extLst>
              <a:ext uri="{FF2B5EF4-FFF2-40B4-BE49-F238E27FC236}">
                <a16:creationId xmlns:a16="http://schemas.microsoft.com/office/drawing/2014/main" id="{9F022D7A-7B60-6448-CF33-2DC5DFAAE057}"/>
              </a:ext>
            </a:extLst>
          </p:cNvPr>
          <p:cNvSpPr txBox="1"/>
          <p:nvPr/>
        </p:nvSpPr>
        <p:spPr>
          <a:xfrm>
            <a:off x="1505839" y="6553620"/>
            <a:ext cx="8550449" cy="369332"/>
          </a:xfrm>
          <a:prstGeom prst="rect">
            <a:avLst/>
          </a:prstGeom>
          <a:noFill/>
        </p:spPr>
        <p:txBody>
          <a:bodyPr wrap="square" rtlCol="0">
            <a:spAutoFit/>
          </a:bodyPr>
          <a:lstStyle/>
          <a:p>
            <a:r>
              <a:rPr lang="en-US" sz="900" dirty="0">
                <a:solidFill>
                  <a:schemeClr val="bg1">
                    <a:lumMod val="50000"/>
                  </a:schemeClr>
                </a:solidFill>
                <a:latin typeface="Arial" panose="020B0604020202020204" pitchFamily="34" charset="0"/>
                <a:cs typeface="Arial" panose="020B0604020202020204" pitchFamily="34" charset="0"/>
              </a:rPr>
              <a:t>Source=National Sample (n=1408).     *Among those who have completed treatment              Issues Negative Experience group more likely to still experience</a:t>
            </a:r>
          </a:p>
          <a:p>
            <a:endParaRPr lang="en-US" sz="900" dirty="0">
              <a:solidFill>
                <a:schemeClr val="bg1">
                  <a:lumMod val="50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DAC09E9-316C-3132-7F0E-87A1003BDE55}"/>
              </a:ext>
            </a:extLst>
          </p:cNvPr>
          <p:cNvSpPr txBox="1"/>
          <p:nvPr/>
        </p:nvSpPr>
        <p:spPr>
          <a:xfrm>
            <a:off x="2545554" y="1047142"/>
            <a:ext cx="6096000" cy="307777"/>
          </a:xfrm>
          <a:prstGeom prst="rect">
            <a:avLst/>
          </a:prstGeom>
          <a:noFill/>
        </p:spPr>
        <p:txBody>
          <a:bodyPr wrap="square">
            <a:spAutoFit/>
          </a:bodyPr>
          <a:lstStyle/>
          <a:p>
            <a:r>
              <a:rPr lang="en-US" sz="1400" b="1" dirty="0"/>
              <a:t>Symptoms experienced </a:t>
            </a:r>
            <a:r>
              <a:rPr lang="en-US" sz="1400" i="1" dirty="0"/>
              <a:t>(top 15 out of 23 shown)</a:t>
            </a:r>
          </a:p>
        </p:txBody>
      </p:sp>
      <p:graphicFrame>
        <p:nvGraphicFramePr>
          <p:cNvPr id="12" name="Table 11">
            <a:extLst>
              <a:ext uri="{FF2B5EF4-FFF2-40B4-BE49-F238E27FC236}">
                <a16:creationId xmlns:a16="http://schemas.microsoft.com/office/drawing/2014/main" id="{84441A20-F02E-9425-DB37-DC75BAF560D2}"/>
              </a:ext>
            </a:extLst>
          </p:cNvPr>
          <p:cNvGraphicFramePr>
            <a:graphicFrameLocks noGrp="1"/>
          </p:cNvGraphicFramePr>
          <p:nvPr>
            <p:extLst>
              <p:ext uri="{D42A27DB-BD31-4B8C-83A1-F6EECF244321}">
                <p14:modId xmlns:p14="http://schemas.microsoft.com/office/powerpoint/2010/main" val="2141962889"/>
              </p:ext>
            </p:extLst>
          </p:nvPr>
        </p:nvGraphicFramePr>
        <p:xfrm>
          <a:off x="2619304" y="1367982"/>
          <a:ext cx="9015772" cy="4455936"/>
        </p:xfrm>
        <a:graphic>
          <a:graphicData uri="http://schemas.openxmlformats.org/drawingml/2006/table">
            <a:tbl>
              <a:tblPr>
                <a:tableStyleId>{5C22544A-7EE6-4342-B048-85BDC9FD1C3A}</a:tableStyleId>
              </a:tblPr>
              <a:tblGrid>
                <a:gridCol w="2432092">
                  <a:extLst>
                    <a:ext uri="{9D8B030D-6E8A-4147-A177-3AD203B41FA5}">
                      <a16:colId xmlns:a16="http://schemas.microsoft.com/office/drawing/2014/main" val="1694584741"/>
                    </a:ext>
                  </a:extLst>
                </a:gridCol>
                <a:gridCol w="2194560">
                  <a:extLst>
                    <a:ext uri="{9D8B030D-6E8A-4147-A177-3AD203B41FA5}">
                      <a16:colId xmlns:a16="http://schemas.microsoft.com/office/drawing/2014/main" val="3337125924"/>
                    </a:ext>
                  </a:extLst>
                </a:gridCol>
                <a:gridCol w="2194560">
                  <a:extLst>
                    <a:ext uri="{9D8B030D-6E8A-4147-A177-3AD203B41FA5}">
                      <a16:colId xmlns:a16="http://schemas.microsoft.com/office/drawing/2014/main" val="1289258700"/>
                    </a:ext>
                  </a:extLst>
                </a:gridCol>
                <a:gridCol w="2194560">
                  <a:extLst>
                    <a:ext uri="{9D8B030D-6E8A-4147-A177-3AD203B41FA5}">
                      <a16:colId xmlns:a16="http://schemas.microsoft.com/office/drawing/2014/main" val="2690417128"/>
                    </a:ext>
                  </a:extLst>
                </a:gridCol>
              </a:tblGrid>
              <a:tr h="247552">
                <a:tc>
                  <a:txBody>
                    <a:bodyPr/>
                    <a:lstStyle/>
                    <a:p>
                      <a:pPr algn="r" fontAlgn="ct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1" i="0" u="none" strike="noStrike" dirty="0">
                          <a:solidFill>
                            <a:srgbClr val="000000"/>
                          </a:solidFill>
                          <a:effectLst/>
                          <a:latin typeface="+mn-lt"/>
                        </a:rPr>
                        <a:t>During Treatment</a:t>
                      </a: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1" i="0" u="none" strike="noStrike" dirty="0">
                          <a:solidFill>
                            <a:srgbClr val="000000"/>
                          </a:solidFill>
                          <a:effectLst/>
                          <a:latin typeface="+mn-lt"/>
                        </a:rPr>
                        <a:t>After Treatment Completed*</a:t>
                      </a: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1" i="0" u="none" strike="noStrike" dirty="0">
                          <a:solidFill>
                            <a:srgbClr val="000000"/>
                          </a:solidFill>
                          <a:effectLst/>
                          <a:latin typeface="+mn-lt"/>
                        </a:rPr>
                        <a:t>Still Today*</a:t>
                      </a: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7574286"/>
                  </a:ext>
                </a:extLst>
              </a:tr>
              <a:tr h="247552">
                <a:tc>
                  <a:txBody>
                    <a:bodyPr/>
                    <a:lstStyle/>
                    <a:p>
                      <a:pPr algn="r" fontAlgn="ct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8693123"/>
                  </a:ext>
                </a:extLst>
              </a:tr>
              <a:tr h="247552">
                <a:tc>
                  <a:txBody>
                    <a:bodyPr/>
                    <a:lstStyle/>
                    <a:p>
                      <a:pPr algn="r" fontAlgn="ctr"/>
                      <a:r>
                        <a:rPr lang="en-US" sz="1200" b="0" u="none" strike="noStrike" dirty="0">
                          <a:solidFill>
                            <a:srgbClr val="000000"/>
                          </a:solidFill>
                          <a:effectLst/>
                        </a:rPr>
                        <a:t>Feeling overly tired</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1"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1897120"/>
                  </a:ext>
                </a:extLst>
              </a:tr>
              <a:tr h="247552">
                <a:tc>
                  <a:txBody>
                    <a:bodyPr/>
                    <a:lstStyle/>
                    <a:p>
                      <a:pPr algn="r" fontAlgn="ctr"/>
                      <a:r>
                        <a:rPr lang="en-US" sz="1200" b="0" u="none" strike="noStrike" dirty="0">
                          <a:solidFill>
                            <a:srgbClr val="000000"/>
                          </a:solidFill>
                          <a:effectLst/>
                        </a:rPr>
                        <a:t>Depression, anxiety, mental</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1"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4715284"/>
                  </a:ext>
                </a:extLst>
              </a:tr>
              <a:tr h="247552">
                <a:tc>
                  <a:txBody>
                    <a:bodyPr/>
                    <a:lstStyle/>
                    <a:p>
                      <a:pPr algn="r" fontAlgn="ctr"/>
                      <a:r>
                        <a:rPr lang="en-US" sz="1200" b="0" u="none" strike="noStrike" dirty="0">
                          <a:solidFill>
                            <a:srgbClr val="000000"/>
                          </a:solidFill>
                          <a:effectLst/>
                        </a:rPr>
                        <a:t>Loss of appetite and/or taste</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1"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7808921"/>
                  </a:ext>
                </a:extLst>
              </a:tr>
              <a:tr h="247552">
                <a:tc>
                  <a:txBody>
                    <a:bodyPr/>
                    <a:lstStyle/>
                    <a:p>
                      <a:pPr algn="r" fontAlgn="ctr"/>
                      <a:r>
                        <a:rPr lang="en-US" sz="1200" b="0" u="none" strike="noStrike" dirty="0">
                          <a:solidFill>
                            <a:srgbClr val="000000"/>
                          </a:solidFill>
                          <a:effectLst/>
                        </a:rPr>
                        <a:t>Nausea/vomiting or diarrhea</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1"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1125983"/>
                  </a:ext>
                </a:extLst>
              </a:tr>
              <a:tr h="247552">
                <a:tc>
                  <a:txBody>
                    <a:bodyPr/>
                    <a:lstStyle/>
                    <a:p>
                      <a:pPr algn="r" fontAlgn="ctr"/>
                      <a:r>
                        <a:rPr lang="en-US" sz="1200" b="0" u="none" strike="noStrike" dirty="0">
                          <a:solidFill>
                            <a:srgbClr val="000000"/>
                          </a:solidFill>
                          <a:effectLst/>
                        </a:rPr>
                        <a:t>Insomnia/sleeplessness</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0970985"/>
                  </a:ext>
                </a:extLst>
              </a:tr>
              <a:tr h="247552">
                <a:tc>
                  <a:txBody>
                    <a:bodyPr/>
                    <a:lstStyle/>
                    <a:p>
                      <a:pPr algn="r" fontAlgn="ctr"/>
                      <a:r>
                        <a:rPr lang="en-US" sz="1200" b="0" u="none" strike="noStrike" dirty="0">
                          <a:solidFill>
                            <a:srgbClr val="000000"/>
                          </a:solidFill>
                          <a:effectLst/>
                        </a:rPr>
                        <a:t>Weight loss</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318940"/>
                  </a:ext>
                </a:extLst>
              </a:tr>
              <a:tr h="247552">
                <a:tc>
                  <a:txBody>
                    <a:bodyPr/>
                    <a:lstStyle/>
                    <a:p>
                      <a:pPr algn="r" fontAlgn="ctr"/>
                      <a:r>
                        <a:rPr lang="en-US" sz="1200" b="0" u="none" strike="noStrike" dirty="0">
                          <a:solidFill>
                            <a:srgbClr val="000000"/>
                          </a:solidFill>
                          <a:effectLst/>
                        </a:rPr>
                        <a:t>Sexual concerns</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089101"/>
                  </a:ext>
                </a:extLst>
              </a:tr>
              <a:tr h="247552">
                <a:tc>
                  <a:txBody>
                    <a:bodyPr/>
                    <a:lstStyle/>
                    <a:p>
                      <a:pPr algn="r" fontAlgn="ctr"/>
                      <a:r>
                        <a:rPr lang="en-US" sz="1200" b="0" u="none" strike="noStrike" dirty="0">
                          <a:solidFill>
                            <a:srgbClr val="000000"/>
                          </a:solidFill>
                          <a:effectLst/>
                        </a:rPr>
                        <a:t>Muscle/joint pain</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4239283"/>
                  </a:ext>
                </a:extLst>
              </a:tr>
              <a:tr h="247552">
                <a:tc>
                  <a:txBody>
                    <a:bodyPr/>
                    <a:lstStyle/>
                    <a:p>
                      <a:pPr algn="r" fontAlgn="ctr"/>
                      <a:r>
                        <a:rPr lang="en-US" sz="1200" b="0" u="none" strike="noStrike" dirty="0">
                          <a:solidFill>
                            <a:srgbClr val="000000"/>
                          </a:solidFill>
                          <a:effectLst/>
                        </a:rPr>
                        <a:t>Uncertainty status of your cancer</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480775"/>
                  </a:ext>
                </a:extLst>
              </a:tr>
              <a:tr h="247552">
                <a:tc>
                  <a:txBody>
                    <a:bodyPr/>
                    <a:lstStyle/>
                    <a:p>
                      <a:pPr algn="r" fontAlgn="ctr"/>
                      <a:r>
                        <a:rPr lang="en-US" sz="1200" b="0" u="none" strike="noStrike" dirty="0">
                          <a:solidFill>
                            <a:srgbClr val="000000"/>
                          </a:solidFill>
                          <a:effectLst/>
                        </a:rPr>
                        <a:t>Neuropathy</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21678"/>
                  </a:ext>
                </a:extLst>
              </a:tr>
              <a:tr h="247552">
                <a:tc>
                  <a:txBody>
                    <a:bodyPr/>
                    <a:lstStyle/>
                    <a:p>
                      <a:pPr algn="r" fontAlgn="ctr"/>
                      <a:r>
                        <a:rPr lang="en-US" sz="1200" b="0" u="none" strike="noStrike" dirty="0">
                          <a:solidFill>
                            <a:srgbClr val="000000"/>
                          </a:solidFill>
                          <a:effectLst/>
                        </a:rPr>
                        <a:t>Skin irritation/rash</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1182713"/>
                  </a:ext>
                </a:extLst>
              </a:tr>
              <a:tr h="247552">
                <a:tc>
                  <a:txBody>
                    <a:bodyPr/>
                    <a:lstStyle/>
                    <a:p>
                      <a:pPr algn="r" fontAlgn="ctr"/>
                      <a:r>
                        <a:rPr lang="en-US" sz="1200" b="0" u="none" strike="noStrike" dirty="0">
                          <a:solidFill>
                            <a:srgbClr val="000000"/>
                          </a:solidFill>
                          <a:effectLst/>
                        </a:rPr>
                        <a:t>Memory loss, cognitive issues</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495560"/>
                  </a:ext>
                </a:extLst>
              </a:tr>
              <a:tr h="247552">
                <a:tc>
                  <a:txBody>
                    <a:bodyPr/>
                    <a:lstStyle/>
                    <a:p>
                      <a:pPr algn="r" fontAlgn="ctr"/>
                      <a:r>
                        <a:rPr lang="en-US" sz="1200" b="0" u="none" strike="noStrike" dirty="0">
                          <a:solidFill>
                            <a:srgbClr val="000000"/>
                          </a:solidFill>
                          <a:effectLst/>
                        </a:rPr>
                        <a:t>Fever/chills</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2307800"/>
                  </a:ext>
                </a:extLst>
              </a:tr>
              <a:tr h="247552">
                <a:tc>
                  <a:txBody>
                    <a:bodyPr/>
                    <a:lstStyle/>
                    <a:p>
                      <a:pPr algn="r" fontAlgn="ctr"/>
                      <a:r>
                        <a:rPr lang="en-US" sz="1200" b="0" u="none" strike="noStrike" dirty="0">
                          <a:solidFill>
                            <a:srgbClr val="000000"/>
                          </a:solidFill>
                          <a:effectLst/>
                        </a:rPr>
                        <a:t>Mouth sores</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028343"/>
                  </a:ext>
                </a:extLst>
              </a:tr>
              <a:tr h="247552">
                <a:tc>
                  <a:txBody>
                    <a:bodyPr/>
                    <a:lstStyle/>
                    <a:p>
                      <a:pPr algn="r" fontAlgn="ctr"/>
                      <a:r>
                        <a:rPr lang="en-US" sz="1200" b="0" u="none" strike="noStrike" dirty="0">
                          <a:solidFill>
                            <a:srgbClr val="000000"/>
                          </a:solidFill>
                          <a:effectLst/>
                        </a:rPr>
                        <a:t>High blood pressure</a:t>
                      </a:r>
                      <a:endParaRPr lang="en-US" sz="12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2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5704703"/>
                  </a:ext>
                </a:extLst>
              </a:tr>
              <a:tr h="247552">
                <a:tc>
                  <a:txBody>
                    <a:bodyPr/>
                    <a:lstStyle/>
                    <a:p>
                      <a:pPr algn="r" fontAlgn="ctr"/>
                      <a:r>
                        <a:rPr lang="en-US" sz="1200" b="1" i="0" u="none" strike="noStrike" dirty="0">
                          <a:solidFill>
                            <a:srgbClr val="000000"/>
                          </a:solidFill>
                          <a:effectLst/>
                          <a:latin typeface="+mn-lt"/>
                        </a:rPr>
                        <a:t>MEAN EXPERIENCED</a:t>
                      </a: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4.68 symptoms</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3.07 symptoms</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200" b="1" i="0" u="none" strike="noStrike" dirty="0">
                          <a:solidFill>
                            <a:srgbClr val="000000"/>
                          </a:solidFill>
                          <a:effectLst/>
                          <a:latin typeface="+mn-lt"/>
                        </a:rPr>
                        <a:t>2.56 symptoms</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357241"/>
                  </a:ext>
                </a:extLst>
              </a:tr>
            </a:tbl>
          </a:graphicData>
        </a:graphic>
      </p:graphicFrame>
      <p:sp>
        <p:nvSpPr>
          <p:cNvPr id="14" name="Title 1">
            <a:extLst>
              <a:ext uri="{FF2B5EF4-FFF2-40B4-BE49-F238E27FC236}">
                <a16:creationId xmlns:a16="http://schemas.microsoft.com/office/drawing/2014/main" id="{1E78F144-B213-E37F-5B6B-E4F6FB007CC6}"/>
              </a:ext>
            </a:extLst>
          </p:cNvPr>
          <p:cNvSpPr txBox="1">
            <a:spLocks/>
          </p:cNvSpPr>
          <p:nvPr/>
        </p:nvSpPr>
        <p:spPr>
          <a:xfrm>
            <a:off x="5071790" y="1642016"/>
            <a:ext cx="698707" cy="220164"/>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latin typeface="Arial" panose="020B0604020202020204" pitchFamily="34" charset="0"/>
                <a:cs typeface="Arial" panose="020B0604020202020204" pitchFamily="34" charset="0"/>
              </a:rPr>
              <a:t>86%</a:t>
            </a:r>
          </a:p>
        </p:txBody>
      </p:sp>
      <p:sp>
        <p:nvSpPr>
          <p:cNvPr id="16" name="TextBox 15">
            <a:extLst>
              <a:ext uri="{FF2B5EF4-FFF2-40B4-BE49-F238E27FC236}">
                <a16:creationId xmlns:a16="http://schemas.microsoft.com/office/drawing/2014/main" id="{95AC5D4B-A796-04AE-49A5-16B4431CDD44}"/>
              </a:ext>
            </a:extLst>
          </p:cNvPr>
          <p:cNvSpPr txBox="1"/>
          <p:nvPr/>
        </p:nvSpPr>
        <p:spPr>
          <a:xfrm>
            <a:off x="5597827" y="1624470"/>
            <a:ext cx="1665874" cy="246221"/>
          </a:xfrm>
          <a:prstGeom prst="rect">
            <a:avLst/>
          </a:prstGeom>
          <a:noFill/>
        </p:spPr>
        <p:txBody>
          <a:bodyPr wrap="square">
            <a:spAutoFit/>
          </a:bodyPr>
          <a:lstStyle/>
          <a:p>
            <a:r>
              <a:rPr lang="en-US" sz="1000" b="1" dirty="0">
                <a:solidFill>
                  <a:srgbClr val="174781"/>
                </a:solidFill>
              </a:rPr>
              <a:t>experience symptoms</a:t>
            </a:r>
            <a:endParaRPr lang="en-US" sz="1000" dirty="0">
              <a:solidFill>
                <a:srgbClr val="174781"/>
              </a:solidFill>
            </a:endParaRPr>
          </a:p>
        </p:txBody>
      </p:sp>
      <p:graphicFrame>
        <p:nvGraphicFramePr>
          <p:cNvPr id="21" name="Chart 20">
            <a:extLst>
              <a:ext uri="{FF2B5EF4-FFF2-40B4-BE49-F238E27FC236}">
                <a16:creationId xmlns:a16="http://schemas.microsoft.com/office/drawing/2014/main" id="{A777F526-A30A-B70E-9AC4-453DF20055FE}"/>
              </a:ext>
            </a:extLst>
          </p:cNvPr>
          <p:cNvGraphicFramePr/>
          <p:nvPr>
            <p:extLst>
              <p:ext uri="{D42A27DB-BD31-4B8C-83A1-F6EECF244321}">
                <p14:modId xmlns:p14="http://schemas.microsoft.com/office/powerpoint/2010/main" val="2108900534"/>
              </p:ext>
            </p:extLst>
          </p:nvPr>
        </p:nvGraphicFramePr>
        <p:xfrm>
          <a:off x="5343015" y="1759814"/>
          <a:ext cx="1797233" cy="384422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Chart 21">
            <a:extLst>
              <a:ext uri="{FF2B5EF4-FFF2-40B4-BE49-F238E27FC236}">
                <a16:creationId xmlns:a16="http://schemas.microsoft.com/office/drawing/2014/main" id="{272DD844-A4F6-BB4B-532B-C5A59CDD40E5}"/>
              </a:ext>
            </a:extLst>
          </p:cNvPr>
          <p:cNvGraphicFramePr/>
          <p:nvPr>
            <p:extLst>
              <p:ext uri="{D42A27DB-BD31-4B8C-83A1-F6EECF244321}">
                <p14:modId xmlns:p14="http://schemas.microsoft.com/office/powerpoint/2010/main" val="3344687503"/>
              </p:ext>
            </p:extLst>
          </p:nvPr>
        </p:nvGraphicFramePr>
        <p:xfrm>
          <a:off x="7760564" y="1496632"/>
          <a:ext cx="1797233" cy="410741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Chart 22">
            <a:extLst>
              <a:ext uri="{FF2B5EF4-FFF2-40B4-BE49-F238E27FC236}">
                <a16:creationId xmlns:a16="http://schemas.microsoft.com/office/drawing/2014/main" id="{05048A99-5473-265E-D8A0-40DE35519A52}"/>
              </a:ext>
            </a:extLst>
          </p:cNvPr>
          <p:cNvGraphicFramePr/>
          <p:nvPr>
            <p:extLst>
              <p:ext uri="{D42A27DB-BD31-4B8C-83A1-F6EECF244321}">
                <p14:modId xmlns:p14="http://schemas.microsoft.com/office/powerpoint/2010/main" val="3364020226"/>
              </p:ext>
            </p:extLst>
          </p:nvPr>
        </p:nvGraphicFramePr>
        <p:xfrm>
          <a:off x="10116270" y="1496632"/>
          <a:ext cx="1797233" cy="4105656"/>
        </p:xfrm>
        <a:graphic>
          <a:graphicData uri="http://schemas.openxmlformats.org/drawingml/2006/chart">
            <c:chart xmlns:c="http://schemas.openxmlformats.org/drawingml/2006/chart" xmlns:r="http://schemas.openxmlformats.org/officeDocument/2006/relationships" r:id="rId5"/>
          </a:graphicData>
        </a:graphic>
      </p:graphicFrame>
      <p:sp>
        <p:nvSpPr>
          <p:cNvPr id="24" name="5-Point Star 23">
            <a:extLst>
              <a:ext uri="{FF2B5EF4-FFF2-40B4-BE49-F238E27FC236}">
                <a16:creationId xmlns:a16="http://schemas.microsoft.com/office/drawing/2014/main" id="{1B363308-7E5A-D6E9-7086-894DE9900B73}"/>
              </a:ext>
            </a:extLst>
          </p:cNvPr>
          <p:cNvSpPr/>
          <p:nvPr/>
        </p:nvSpPr>
        <p:spPr>
          <a:xfrm>
            <a:off x="6109443" y="6606098"/>
            <a:ext cx="132188" cy="132188"/>
          </a:xfrm>
          <a:prstGeom prst="star5">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5-Point Star 24">
            <a:extLst>
              <a:ext uri="{FF2B5EF4-FFF2-40B4-BE49-F238E27FC236}">
                <a16:creationId xmlns:a16="http://schemas.microsoft.com/office/drawing/2014/main" id="{7E11A2F9-2F1D-6CA0-33F2-2B5986A3F1B8}"/>
              </a:ext>
            </a:extLst>
          </p:cNvPr>
          <p:cNvSpPr/>
          <p:nvPr/>
        </p:nvSpPr>
        <p:spPr>
          <a:xfrm>
            <a:off x="10028932" y="2169448"/>
            <a:ext cx="132188" cy="132188"/>
          </a:xfrm>
          <a:prstGeom prst="star5">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5-Point Star 25">
            <a:extLst>
              <a:ext uri="{FF2B5EF4-FFF2-40B4-BE49-F238E27FC236}">
                <a16:creationId xmlns:a16="http://schemas.microsoft.com/office/drawing/2014/main" id="{FE703A84-B7C0-2BB3-BD83-6347E23F26A5}"/>
              </a:ext>
            </a:extLst>
          </p:cNvPr>
          <p:cNvSpPr/>
          <p:nvPr/>
        </p:nvSpPr>
        <p:spPr>
          <a:xfrm>
            <a:off x="10028932" y="2909067"/>
            <a:ext cx="132188" cy="132188"/>
          </a:xfrm>
          <a:prstGeom prst="star5">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7BD5779F-21EA-31B8-10B5-F19DB44D9028}"/>
              </a:ext>
            </a:extLst>
          </p:cNvPr>
          <p:cNvSpPr/>
          <p:nvPr/>
        </p:nvSpPr>
        <p:spPr>
          <a:xfrm>
            <a:off x="10028932" y="3410922"/>
            <a:ext cx="132188" cy="132188"/>
          </a:xfrm>
          <a:prstGeom prst="star5">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a:extLst>
              <a:ext uri="{FF2B5EF4-FFF2-40B4-BE49-F238E27FC236}">
                <a16:creationId xmlns:a16="http://schemas.microsoft.com/office/drawing/2014/main" id="{87759C83-AA22-F61F-6CBD-0B24E9237DBA}"/>
              </a:ext>
            </a:extLst>
          </p:cNvPr>
          <p:cNvSpPr/>
          <p:nvPr/>
        </p:nvSpPr>
        <p:spPr>
          <a:xfrm>
            <a:off x="10028932" y="3655109"/>
            <a:ext cx="132188" cy="132188"/>
          </a:xfrm>
          <a:prstGeom prst="star5">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a:extLst>
              <a:ext uri="{FF2B5EF4-FFF2-40B4-BE49-F238E27FC236}">
                <a16:creationId xmlns:a16="http://schemas.microsoft.com/office/drawing/2014/main" id="{78AAC136-8907-5CDA-61BA-7D34EEB0077C}"/>
              </a:ext>
            </a:extLst>
          </p:cNvPr>
          <p:cNvSpPr/>
          <p:nvPr/>
        </p:nvSpPr>
        <p:spPr>
          <a:xfrm>
            <a:off x="10028932" y="3902057"/>
            <a:ext cx="132188" cy="132188"/>
          </a:xfrm>
          <a:prstGeom prst="star5">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29">
            <a:extLst>
              <a:ext uri="{FF2B5EF4-FFF2-40B4-BE49-F238E27FC236}">
                <a16:creationId xmlns:a16="http://schemas.microsoft.com/office/drawing/2014/main" id="{48927E27-C4BB-2CE8-FF16-E2E02580BA14}"/>
              </a:ext>
            </a:extLst>
          </p:cNvPr>
          <p:cNvSpPr/>
          <p:nvPr/>
        </p:nvSpPr>
        <p:spPr>
          <a:xfrm>
            <a:off x="10028932" y="5159415"/>
            <a:ext cx="132188" cy="132188"/>
          </a:xfrm>
          <a:prstGeom prst="star5">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3FFB45C-0576-5172-68A5-0DF8F48D9C38}"/>
              </a:ext>
            </a:extLst>
          </p:cNvPr>
          <p:cNvSpPr txBox="1"/>
          <p:nvPr/>
        </p:nvSpPr>
        <p:spPr>
          <a:xfrm>
            <a:off x="7820847" y="5828099"/>
            <a:ext cx="1309974" cy="553998"/>
          </a:xfrm>
          <a:prstGeom prst="rect">
            <a:avLst/>
          </a:prstGeom>
          <a:noFill/>
        </p:spPr>
        <p:txBody>
          <a:bodyPr wrap="none" rtlCol="0">
            <a:spAutoFit/>
          </a:bodyPr>
          <a:lstStyle/>
          <a:p>
            <a:r>
              <a:rPr lang="en-US" sz="1000" dirty="0"/>
              <a:t>Positive Exp.: </a:t>
            </a:r>
            <a:r>
              <a:rPr lang="en-US" sz="1000" b="1" dirty="0">
                <a:solidFill>
                  <a:srgbClr val="1AAFA2"/>
                </a:solidFill>
              </a:rPr>
              <a:t>2.97  </a:t>
            </a:r>
            <a:br>
              <a:rPr lang="en-US" sz="1000" b="1" dirty="0"/>
            </a:br>
            <a:r>
              <a:rPr lang="en-US" sz="1000" dirty="0"/>
              <a:t>Mixed Exp.</a:t>
            </a:r>
            <a:r>
              <a:rPr lang="en-US" sz="1000" b="1" dirty="0">
                <a:solidFill>
                  <a:srgbClr val="29B9EB"/>
                </a:solidFill>
              </a:rPr>
              <a:t>: 3.27</a:t>
            </a:r>
            <a:br>
              <a:rPr lang="en-US" sz="1000" dirty="0"/>
            </a:br>
            <a:r>
              <a:rPr lang="en-US" sz="1000" dirty="0"/>
              <a:t>Negative Exp.: </a:t>
            </a:r>
            <a:r>
              <a:rPr lang="en-US" sz="1000" b="1" dirty="0">
                <a:solidFill>
                  <a:srgbClr val="EE7E5E"/>
                </a:solidFill>
              </a:rPr>
              <a:t>3.93</a:t>
            </a:r>
          </a:p>
        </p:txBody>
      </p:sp>
      <p:sp>
        <p:nvSpPr>
          <p:cNvPr id="32" name="TextBox 31">
            <a:extLst>
              <a:ext uri="{FF2B5EF4-FFF2-40B4-BE49-F238E27FC236}">
                <a16:creationId xmlns:a16="http://schemas.microsoft.com/office/drawing/2014/main" id="{B9C893A5-D6C6-7D43-FAC5-61AA7C490AD5}"/>
              </a:ext>
            </a:extLst>
          </p:cNvPr>
          <p:cNvSpPr txBox="1"/>
          <p:nvPr/>
        </p:nvSpPr>
        <p:spPr>
          <a:xfrm>
            <a:off x="10001364" y="5828099"/>
            <a:ext cx="1330814" cy="553998"/>
          </a:xfrm>
          <a:prstGeom prst="rect">
            <a:avLst/>
          </a:prstGeom>
          <a:noFill/>
        </p:spPr>
        <p:txBody>
          <a:bodyPr wrap="none" rtlCol="0">
            <a:spAutoFit/>
          </a:bodyPr>
          <a:lstStyle/>
          <a:p>
            <a:r>
              <a:rPr lang="en-US" sz="1000" dirty="0"/>
              <a:t>Positive Exp.: </a:t>
            </a:r>
            <a:r>
              <a:rPr lang="en-US" sz="1000" b="1" dirty="0">
                <a:solidFill>
                  <a:srgbClr val="1AAFA2"/>
                </a:solidFill>
              </a:rPr>
              <a:t>2.63</a:t>
            </a:r>
            <a:r>
              <a:rPr lang="en-US" sz="1000" b="1" dirty="0"/>
              <a:t> </a:t>
            </a:r>
            <a:br>
              <a:rPr lang="en-US" sz="1000" b="1" dirty="0"/>
            </a:br>
            <a:r>
              <a:rPr lang="en-US" sz="1000" dirty="0"/>
              <a:t>Mixed Exp.: </a:t>
            </a:r>
            <a:r>
              <a:rPr lang="en-US" sz="1000" b="1" dirty="0">
                <a:solidFill>
                  <a:srgbClr val="29B9EB"/>
                </a:solidFill>
              </a:rPr>
              <a:t>2.97</a:t>
            </a:r>
            <a:br>
              <a:rPr lang="en-US" sz="1000" dirty="0"/>
            </a:br>
            <a:r>
              <a:rPr lang="en-US" sz="1000" dirty="0"/>
              <a:t>Negative Exp.: </a:t>
            </a:r>
            <a:r>
              <a:rPr lang="en-US" sz="1000" b="1" dirty="0">
                <a:solidFill>
                  <a:srgbClr val="EE7E5E"/>
                </a:solidFill>
              </a:rPr>
              <a:t>3.65 </a:t>
            </a:r>
          </a:p>
        </p:txBody>
      </p:sp>
      <p:sp>
        <p:nvSpPr>
          <p:cNvPr id="17" name="Title 1">
            <a:extLst>
              <a:ext uri="{FF2B5EF4-FFF2-40B4-BE49-F238E27FC236}">
                <a16:creationId xmlns:a16="http://schemas.microsoft.com/office/drawing/2014/main" id="{0327CBB9-3D04-AB78-2450-4E33E7D88C1B}"/>
              </a:ext>
            </a:extLst>
          </p:cNvPr>
          <p:cNvSpPr txBox="1">
            <a:spLocks/>
          </p:cNvSpPr>
          <p:nvPr/>
        </p:nvSpPr>
        <p:spPr>
          <a:xfrm>
            <a:off x="7287590" y="1642016"/>
            <a:ext cx="698707" cy="220164"/>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latin typeface="Arial" panose="020B0604020202020204" pitchFamily="34" charset="0"/>
                <a:cs typeface="Arial" panose="020B0604020202020204" pitchFamily="34" charset="0"/>
              </a:rPr>
              <a:t>74%</a:t>
            </a:r>
          </a:p>
        </p:txBody>
      </p:sp>
      <p:sp>
        <p:nvSpPr>
          <p:cNvPr id="18" name="TextBox 17">
            <a:extLst>
              <a:ext uri="{FF2B5EF4-FFF2-40B4-BE49-F238E27FC236}">
                <a16:creationId xmlns:a16="http://schemas.microsoft.com/office/drawing/2014/main" id="{D78AFF70-A6E6-2160-0E27-CA0151FF2163}"/>
              </a:ext>
            </a:extLst>
          </p:cNvPr>
          <p:cNvSpPr txBox="1"/>
          <p:nvPr/>
        </p:nvSpPr>
        <p:spPr>
          <a:xfrm>
            <a:off x="7813627" y="1624470"/>
            <a:ext cx="1665874" cy="246221"/>
          </a:xfrm>
          <a:prstGeom prst="rect">
            <a:avLst/>
          </a:prstGeom>
          <a:noFill/>
        </p:spPr>
        <p:txBody>
          <a:bodyPr wrap="square">
            <a:spAutoFit/>
          </a:bodyPr>
          <a:lstStyle/>
          <a:p>
            <a:r>
              <a:rPr lang="en-US" sz="1000" b="1" dirty="0">
                <a:solidFill>
                  <a:srgbClr val="174781"/>
                </a:solidFill>
              </a:rPr>
              <a:t>experience symptoms</a:t>
            </a:r>
            <a:endParaRPr lang="en-US" sz="1000" dirty="0">
              <a:solidFill>
                <a:srgbClr val="174781"/>
              </a:solidFill>
            </a:endParaRPr>
          </a:p>
        </p:txBody>
      </p:sp>
      <p:sp>
        <p:nvSpPr>
          <p:cNvPr id="19" name="Title 1">
            <a:extLst>
              <a:ext uri="{FF2B5EF4-FFF2-40B4-BE49-F238E27FC236}">
                <a16:creationId xmlns:a16="http://schemas.microsoft.com/office/drawing/2014/main" id="{A6997B72-BBE1-E46C-5A28-62ED6B4667BC}"/>
              </a:ext>
            </a:extLst>
          </p:cNvPr>
          <p:cNvSpPr txBox="1">
            <a:spLocks/>
          </p:cNvSpPr>
          <p:nvPr/>
        </p:nvSpPr>
        <p:spPr>
          <a:xfrm>
            <a:off x="9530251" y="1642016"/>
            <a:ext cx="698707" cy="220164"/>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latin typeface="Arial" panose="020B0604020202020204" pitchFamily="34" charset="0"/>
                <a:cs typeface="Arial" panose="020B0604020202020204" pitchFamily="34" charset="0"/>
              </a:rPr>
              <a:t>60%</a:t>
            </a:r>
          </a:p>
        </p:txBody>
      </p:sp>
      <p:sp>
        <p:nvSpPr>
          <p:cNvPr id="20" name="TextBox 19">
            <a:extLst>
              <a:ext uri="{FF2B5EF4-FFF2-40B4-BE49-F238E27FC236}">
                <a16:creationId xmlns:a16="http://schemas.microsoft.com/office/drawing/2014/main" id="{D3501510-4404-0905-CC17-5C5CDE16BCA7}"/>
              </a:ext>
            </a:extLst>
          </p:cNvPr>
          <p:cNvSpPr txBox="1"/>
          <p:nvPr/>
        </p:nvSpPr>
        <p:spPr>
          <a:xfrm>
            <a:off x="10056288" y="1624470"/>
            <a:ext cx="1665874" cy="246221"/>
          </a:xfrm>
          <a:prstGeom prst="rect">
            <a:avLst/>
          </a:prstGeom>
          <a:noFill/>
        </p:spPr>
        <p:txBody>
          <a:bodyPr wrap="square">
            <a:spAutoFit/>
          </a:bodyPr>
          <a:lstStyle/>
          <a:p>
            <a:r>
              <a:rPr lang="en-US" sz="1000" b="1" dirty="0">
                <a:solidFill>
                  <a:srgbClr val="174781"/>
                </a:solidFill>
              </a:rPr>
              <a:t>experience symptoms</a:t>
            </a:r>
            <a:endParaRPr lang="en-US" sz="1000" dirty="0">
              <a:solidFill>
                <a:srgbClr val="174781"/>
              </a:solidFill>
            </a:endParaRPr>
          </a:p>
        </p:txBody>
      </p:sp>
    </p:spTree>
    <p:extLst>
      <p:ext uri="{BB962C8B-B14F-4D97-AF65-F5344CB8AC3E}">
        <p14:creationId xmlns:p14="http://schemas.microsoft.com/office/powerpoint/2010/main" val="844180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454322E7-5475-510A-7141-D3BB94A873FF}"/>
              </a:ext>
            </a:extLst>
          </p:cNvPr>
          <p:cNvSpPr/>
          <p:nvPr/>
        </p:nvSpPr>
        <p:spPr>
          <a:xfrm>
            <a:off x="263856" y="1499222"/>
            <a:ext cx="4886368" cy="479664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04E8C9-1261-A8D1-E68E-90BA324E2B38}"/>
              </a:ext>
            </a:extLst>
          </p:cNvPr>
          <p:cNvSpPr>
            <a:spLocks noGrp="1"/>
          </p:cNvSpPr>
          <p:nvPr>
            <p:ph type="title"/>
          </p:nvPr>
        </p:nvSpPr>
        <p:spPr/>
        <p:txBody>
          <a:bodyPr/>
          <a:lstStyle/>
          <a:p>
            <a:r>
              <a:rPr lang="en-US" dirty="0"/>
              <a:t>Addressing Symptoms</a:t>
            </a:r>
          </a:p>
        </p:txBody>
      </p:sp>
      <p:sp>
        <p:nvSpPr>
          <p:cNvPr id="3" name="Text Placeholder 2">
            <a:extLst>
              <a:ext uri="{FF2B5EF4-FFF2-40B4-BE49-F238E27FC236}">
                <a16:creationId xmlns:a16="http://schemas.microsoft.com/office/drawing/2014/main" id="{0B21054F-3251-3E48-A438-95E7EE61C1E2}"/>
              </a:ext>
            </a:extLst>
          </p:cNvPr>
          <p:cNvSpPr>
            <a:spLocks noGrp="1"/>
          </p:cNvSpPr>
          <p:nvPr>
            <p:ph type="body" sz="quarter" idx="10"/>
          </p:nvPr>
        </p:nvSpPr>
        <p:spPr>
          <a:xfrm>
            <a:off x="409267" y="803298"/>
            <a:ext cx="9235016" cy="679453"/>
          </a:xfrm>
        </p:spPr>
        <p:txBody>
          <a:bodyPr>
            <a:normAutofit/>
          </a:bodyPr>
          <a:lstStyle/>
          <a:p>
            <a:pPr marL="0" indent="0">
              <a:buNone/>
            </a:pPr>
            <a:r>
              <a:rPr lang="en-US" sz="1400" dirty="0"/>
              <a:t>There are also large distinctions by audience on how informed they felt about potential side effects. </a:t>
            </a:r>
            <a:br>
              <a:rPr lang="en-US" sz="1400" dirty="0"/>
            </a:br>
            <a:r>
              <a:rPr lang="en-US" sz="1400" dirty="0"/>
              <a:t>For many of the most common symptoms, less than half believe their HCP was very helpful in addressing them.</a:t>
            </a:r>
          </a:p>
        </p:txBody>
      </p:sp>
      <p:sp>
        <p:nvSpPr>
          <p:cNvPr id="4" name="TextBox 3">
            <a:extLst>
              <a:ext uri="{FF2B5EF4-FFF2-40B4-BE49-F238E27FC236}">
                <a16:creationId xmlns:a16="http://schemas.microsoft.com/office/drawing/2014/main" id="{C03CE523-8713-A931-3272-074BA934452F}"/>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46" name="Chart 45">
            <a:extLst>
              <a:ext uri="{FF2B5EF4-FFF2-40B4-BE49-F238E27FC236}">
                <a16:creationId xmlns:a16="http://schemas.microsoft.com/office/drawing/2014/main" id="{4ADC8E4F-5E32-01C9-8EE6-43430068A9A1}"/>
              </a:ext>
            </a:extLst>
          </p:cNvPr>
          <p:cNvGraphicFramePr/>
          <p:nvPr>
            <p:extLst>
              <p:ext uri="{D42A27DB-BD31-4B8C-83A1-F6EECF244321}">
                <p14:modId xmlns:p14="http://schemas.microsoft.com/office/powerpoint/2010/main" val="1393750101"/>
              </p:ext>
            </p:extLst>
          </p:nvPr>
        </p:nvGraphicFramePr>
        <p:xfrm>
          <a:off x="0" y="1779978"/>
          <a:ext cx="5481332" cy="3654220"/>
        </p:xfrm>
        <a:graphic>
          <a:graphicData uri="http://schemas.openxmlformats.org/drawingml/2006/chart">
            <c:chart xmlns:c="http://schemas.openxmlformats.org/drawingml/2006/chart" xmlns:r="http://schemas.openxmlformats.org/officeDocument/2006/relationships" r:id="rId3"/>
          </a:graphicData>
        </a:graphic>
      </p:graphicFrame>
      <p:sp>
        <p:nvSpPr>
          <p:cNvPr id="49" name="TextBox 48">
            <a:extLst>
              <a:ext uri="{FF2B5EF4-FFF2-40B4-BE49-F238E27FC236}">
                <a16:creationId xmlns:a16="http://schemas.microsoft.com/office/drawing/2014/main" id="{28EF01AB-8D0F-5679-DA6C-FDE5FF2AAA89}"/>
              </a:ext>
            </a:extLst>
          </p:cNvPr>
          <p:cNvSpPr txBox="1"/>
          <p:nvPr/>
        </p:nvSpPr>
        <p:spPr>
          <a:xfrm>
            <a:off x="1694886" y="2663665"/>
            <a:ext cx="2091560" cy="1846659"/>
          </a:xfrm>
          <a:prstGeom prst="rect">
            <a:avLst/>
          </a:prstGeom>
          <a:noFill/>
        </p:spPr>
        <p:txBody>
          <a:bodyPr wrap="square">
            <a:spAutoFit/>
          </a:bodyPr>
          <a:lstStyle/>
          <a:p>
            <a:pPr algn="ctr"/>
            <a:r>
              <a:rPr lang="en-US" sz="2400" b="1" dirty="0">
                <a:solidFill>
                  <a:srgbClr val="174781"/>
                </a:solidFill>
                <a:ea typeface="Gadugi" panose="020B0502040204020203" pitchFamily="34" charset="0"/>
              </a:rPr>
              <a:t>62%</a:t>
            </a:r>
            <a:r>
              <a:rPr lang="en-US" sz="1800" dirty="0">
                <a:solidFill>
                  <a:srgbClr val="C00000"/>
                </a:solidFill>
                <a:latin typeface="Calibri" panose="020F0502020204030204" pitchFamily="34" charset="0"/>
                <a:ea typeface="Gadugi" panose="020B0502040204020203" pitchFamily="34" charset="0"/>
                <a:cs typeface="Calibri" panose="020F0502020204030204" pitchFamily="34" charset="0"/>
              </a:rPr>
              <a:t>▼</a:t>
            </a:r>
            <a:br>
              <a:rPr lang="en-US" b="1" dirty="0">
                <a:ea typeface="Gadugi" panose="020B0502040204020203" pitchFamily="34" charset="0"/>
              </a:rPr>
            </a:br>
            <a:r>
              <a:rPr lang="en-US" sz="1800" dirty="0">
                <a:ea typeface="Gadugi" panose="020B0502040204020203" pitchFamily="34" charset="0"/>
              </a:rPr>
              <a:t>said they felt </a:t>
            </a:r>
            <a:r>
              <a:rPr lang="en-US" sz="1800" b="1" dirty="0">
                <a:ea typeface="Gadugi" panose="020B0502040204020203" pitchFamily="34" charset="0"/>
              </a:rPr>
              <a:t>very</a:t>
            </a:r>
            <a:r>
              <a:rPr lang="en-US" sz="1800" dirty="0">
                <a:ea typeface="Gadugi" panose="020B0502040204020203" pitchFamily="34" charset="0"/>
              </a:rPr>
              <a:t> </a:t>
            </a:r>
            <a:r>
              <a:rPr lang="en-US" sz="1800" b="1" dirty="0">
                <a:ea typeface="Gadugi" panose="020B0502040204020203" pitchFamily="34" charset="0"/>
              </a:rPr>
              <a:t>informed about potential side effects from treatment</a:t>
            </a:r>
            <a:endParaRPr lang="en-US" b="1" dirty="0">
              <a:ea typeface="Gadugi" panose="020B0502040204020203" pitchFamily="34" charset="0"/>
            </a:endParaRPr>
          </a:p>
        </p:txBody>
      </p:sp>
      <p:sp>
        <p:nvSpPr>
          <p:cNvPr id="50" name="Rectangle 49">
            <a:extLst>
              <a:ext uri="{FF2B5EF4-FFF2-40B4-BE49-F238E27FC236}">
                <a16:creationId xmlns:a16="http://schemas.microsoft.com/office/drawing/2014/main" id="{AD2FC846-022B-1C3F-3B67-5E505A8E50A4}"/>
              </a:ext>
            </a:extLst>
          </p:cNvPr>
          <p:cNvSpPr/>
          <p:nvPr/>
        </p:nvSpPr>
        <p:spPr>
          <a:xfrm>
            <a:off x="355339" y="5428184"/>
            <a:ext cx="2091560" cy="726871"/>
          </a:xfrm>
          <a:prstGeom prst="rect">
            <a:avLst/>
          </a:prstGeom>
          <a:noFill/>
          <a:ln w="19050">
            <a:solidFill>
              <a:srgbClr val="FFD334"/>
            </a:solidFill>
          </a:ln>
        </p:spPr>
        <p:txBody>
          <a:bodyPr wrap="square" anchor="ctr">
            <a:noAutofit/>
          </a:bodyPr>
          <a:lstStyle/>
          <a:p>
            <a:pPr algn="ctr"/>
            <a:r>
              <a:rPr lang="en-US" sz="1200" b="1" dirty="0">
                <a:solidFill>
                  <a:schemeClr val="accent4"/>
                </a:solidFill>
              </a:rPr>
              <a:t>NCCS Connected:</a:t>
            </a:r>
            <a:r>
              <a:rPr lang="en-US" sz="1200" b="1" dirty="0"/>
              <a:t> </a:t>
            </a:r>
            <a:br>
              <a:rPr lang="en-US" sz="1200" b="1" dirty="0"/>
            </a:br>
            <a:r>
              <a:rPr lang="en-US" sz="1200" b="1" dirty="0">
                <a:solidFill>
                  <a:srgbClr val="C00000"/>
                </a:solidFill>
              </a:rPr>
              <a:t>43%</a:t>
            </a:r>
            <a:r>
              <a:rPr lang="en-US" sz="1200" dirty="0"/>
              <a:t> very informed</a:t>
            </a:r>
          </a:p>
        </p:txBody>
      </p:sp>
      <p:sp>
        <p:nvSpPr>
          <p:cNvPr id="34" name="TextBox 33">
            <a:extLst>
              <a:ext uri="{FF2B5EF4-FFF2-40B4-BE49-F238E27FC236}">
                <a16:creationId xmlns:a16="http://schemas.microsoft.com/office/drawing/2014/main" id="{0E4A8381-EFB6-6F37-9F8F-ED54EB8F5C17}"/>
              </a:ext>
            </a:extLst>
          </p:cNvPr>
          <p:cNvSpPr txBox="1"/>
          <p:nvPr/>
        </p:nvSpPr>
        <p:spPr>
          <a:xfrm>
            <a:off x="552608" y="2231493"/>
            <a:ext cx="1035054" cy="460767"/>
          </a:xfrm>
          <a:prstGeom prst="rect">
            <a:avLst/>
          </a:prstGeom>
          <a:noFill/>
        </p:spPr>
        <p:txBody>
          <a:bodyPr wrap="square">
            <a:spAutoFit/>
          </a:bodyPr>
          <a:lstStyle/>
          <a:p>
            <a:pPr rtl="0">
              <a:defRPr sz="1197" b="0" i="0" u="none" strike="noStrike" kern="1200" baseline="0">
                <a:solidFill>
                  <a:prstClr val="black">
                    <a:lumMod val="75000"/>
                    <a:lumOff val="25000"/>
                  </a:prstClr>
                </a:solidFill>
                <a:latin typeface="+mn-lt"/>
                <a:ea typeface="+mn-ea"/>
                <a:cs typeface="+mn-cs"/>
              </a:defRPr>
            </a:pPr>
            <a:r>
              <a:rPr lang="en-US" dirty="0"/>
              <a:t>Somewhat informed</a:t>
            </a:r>
            <a:endParaRPr lang="en-US" baseline="0" dirty="0"/>
          </a:p>
        </p:txBody>
      </p:sp>
      <p:sp>
        <p:nvSpPr>
          <p:cNvPr id="45" name="TextBox 44">
            <a:extLst>
              <a:ext uri="{FF2B5EF4-FFF2-40B4-BE49-F238E27FC236}">
                <a16:creationId xmlns:a16="http://schemas.microsoft.com/office/drawing/2014/main" id="{762D6793-A9EE-F1FC-90DC-6731C1A99852}"/>
              </a:ext>
            </a:extLst>
          </p:cNvPr>
          <p:cNvSpPr txBox="1"/>
          <p:nvPr/>
        </p:nvSpPr>
        <p:spPr>
          <a:xfrm>
            <a:off x="909512" y="2961638"/>
            <a:ext cx="1035054" cy="338554"/>
          </a:xfrm>
          <a:prstGeom prst="rect">
            <a:avLst/>
          </a:prstGeom>
          <a:noFill/>
        </p:spPr>
        <p:txBody>
          <a:bodyPr wrap="square">
            <a:spAutoFit/>
          </a:bodyPr>
          <a:lstStyle/>
          <a:p>
            <a:pPr algn="ctr" rtl="0">
              <a:defRPr sz="1197" b="0" i="0" u="none" strike="noStrike" kern="1200" baseline="0">
                <a:solidFill>
                  <a:prstClr val="black">
                    <a:lumMod val="75000"/>
                    <a:lumOff val="25000"/>
                  </a:prstClr>
                </a:solidFill>
                <a:latin typeface="+mn-lt"/>
                <a:ea typeface="+mn-ea"/>
                <a:cs typeface="+mn-cs"/>
              </a:defRPr>
            </a:pPr>
            <a:r>
              <a:rPr lang="en-US" sz="1600" b="1" dirty="0">
                <a:solidFill>
                  <a:schemeClr val="bg1"/>
                </a:solidFill>
              </a:rPr>
              <a:t>32%</a:t>
            </a:r>
            <a:endParaRPr lang="en-US" sz="1600" b="1" baseline="0" dirty="0">
              <a:solidFill>
                <a:schemeClr val="bg1"/>
              </a:solidFill>
            </a:endParaRPr>
          </a:p>
        </p:txBody>
      </p:sp>
      <p:sp>
        <p:nvSpPr>
          <p:cNvPr id="47" name="TextBox 46">
            <a:extLst>
              <a:ext uri="{FF2B5EF4-FFF2-40B4-BE49-F238E27FC236}">
                <a16:creationId xmlns:a16="http://schemas.microsoft.com/office/drawing/2014/main" id="{A5BE871A-8D5B-C74F-BDE5-F1405B0E0132}"/>
              </a:ext>
            </a:extLst>
          </p:cNvPr>
          <p:cNvSpPr txBox="1"/>
          <p:nvPr/>
        </p:nvSpPr>
        <p:spPr>
          <a:xfrm>
            <a:off x="1974546" y="2051618"/>
            <a:ext cx="1035054" cy="338554"/>
          </a:xfrm>
          <a:prstGeom prst="rect">
            <a:avLst/>
          </a:prstGeom>
          <a:noFill/>
        </p:spPr>
        <p:txBody>
          <a:bodyPr wrap="square">
            <a:spAutoFit/>
          </a:bodyPr>
          <a:lstStyle/>
          <a:p>
            <a:pPr algn="ctr" rtl="0">
              <a:defRPr sz="1197" b="0" i="0" u="none" strike="noStrike" kern="1200" baseline="0">
                <a:solidFill>
                  <a:prstClr val="black">
                    <a:lumMod val="75000"/>
                    <a:lumOff val="25000"/>
                  </a:prstClr>
                </a:solidFill>
                <a:latin typeface="+mn-lt"/>
                <a:ea typeface="+mn-ea"/>
                <a:cs typeface="+mn-cs"/>
              </a:defRPr>
            </a:pPr>
            <a:r>
              <a:rPr lang="en-US" sz="1600" b="1" dirty="0">
                <a:solidFill>
                  <a:schemeClr val="bg1"/>
                </a:solidFill>
              </a:rPr>
              <a:t>6%</a:t>
            </a:r>
            <a:endParaRPr lang="en-US" sz="1600" b="1" baseline="0" dirty="0">
              <a:solidFill>
                <a:schemeClr val="bg1"/>
              </a:solidFill>
            </a:endParaRPr>
          </a:p>
        </p:txBody>
      </p:sp>
      <p:sp>
        <p:nvSpPr>
          <p:cNvPr id="48" name="TextBox 47">
            <a:extLst>
              <a:ext uri="{FF2B5EF4-FFF2-40B4-BE49-F238E27FC236}">
                <a16:creationId xmlns:a16="http://schemas.microsoft.com/office/drawing/2014/main" id="{CD318E9D-EAB3-F080-A953-F301A9899974}"/>
              </a:ext>
            </a:extLst>
          </p:cNvPr>
          <p:cNvSpPr txBox="1"/>
          <p:nvPr/>
        </p:nvSpPr>
        <p:spPr>
          <a:xfrm>
            <a:off x="1351511" y="1585045"/>
            <a:ext cx="1561368" cy="276551"/>
          </a:xfrm>
          <a:prstGeom prst="rect">
            <a:avLst/>
          </a:prstGeom>
          <a:noFill/>
        </p:spPr>
        <p:txBody>
          <a:bodyPr wrap="square">
            <a:spAutoFit/>
          </a:bodyPr>
          <a:lstStyle/>
          <a:p>
            <a:pPr rtl="0">
              <a:defRPr sz="1197" b="0" i="0" u="none" strike="noStrike" kern="1200" baseline="0">
                <a:solidFill>
                  <a:prstClr val="black">
                    <a:lumMod val="75000"/>
                    <a:lumOff val="25000"/>
                  </a:prstClr>
                </a:solidFill>
                <a:latin typeface="+mn-lt"/>
                <a:ea typeface="+mn-ea"/>
                <a:cs typeface="+mn-cs"/>
              </a:defRPr>
            </a:pPr>
            <a:r>
              <a:rPr lang="en-US" dirty="0"/>
              <a:t>Not informed/DK</a:t>
            </a:r>
            <a:endParaRPr lang="en-US" baseline="0" dirty="0"/>
          </a:p>
        </p:txBody>
      </p:sp>
      <p:sp>
        <p:nvSpPr>
          <p:cNvPr id="13" name="TextBox 12">
            <a:extLst>
              <a:ext uri="{FF2B5EF4-FFF2-40B4-BE49-F238E27FC236}">
                <a16:creationId xmlns:a16="http://schemas.microsoft.com/office/drawing/2014/main" id="{9F1E77A2-ACCB-BFF3-D92A-A00636E44382}"/>
              </a:ext>
            </a:extLst>
          </p:cNvPr>
          <p:cNvSpPr txBox="1"/>
          <p:nvPr/>
        </p:nvSpPr>
        <p:spPr>
          <a:xfrm>
            <a:off x="2543397" y="5428185"/>
            <a:ext cx="2478308" cy="726870"/>
          </a:xfrm>
          <a:prstGeom prst="rect">
            <a:avLst/>
          </a:prstGeom>
          <a:noFill/>
          <a:ln>
            <a:solidFill>
              <a:schemeClr val="bg1">
                <a:lumMod val="85000"/>
              </a:schemeClr>
            </a:solidFill>
          </a:ln>
        </p:spPr>
        <p:txBody>
          <a:bodyPr wrap="square" rtlCol="0" anchor="ctr">
            <a:noAutofit/>
          </a:bodyPr>
          <a:lstStyle/>
          <a:p>
            <a:pPr>
              <a:tabLst>
                <a:tab pos="965200" algn="l"/>
              </a:tabLst>
            </a:pPr>
            <a:r>
              <a:rPr lang="en-US" sz="1200" dirty="0"/>
              <a:t>Positive exp:	</a:t>
            </a:r>
            <a:r>
              <a:rPr lang="en-US" sz="1200" b="1" dirty="0">
                <a:solidFill>
                  <a:schemeClr val="accent1"/>
                </a:solidFill>
              </a:rPr>
              <a:t>74% </a:t>
            </a:r>
            <a:r>
              <a:rPr lang="en-US" sz="1200" dirty="0"/>
              <a:t>very informed</a:t>
            </a:r>
            <a:endParaRPr lang="en-US" sz="1200" b="1" dirty="0">
              <a:solidFill>
                <a:schemeClr val="accent1"/>
              </a:solidFill>
            </a:endParaRPr>
          </a:p>
          <a:p>
            <a:pPr>
              <a:tabLst>
                <a:tab pos="965200" algn="l"/>
              </a:tabLst>
            </a:pPr>
            <a:r>
              <a:rPr lang="en-US" sz="1200" dirty="0"/>
              <a:t>Mixed exp:	</a:t>
            </a:r>
            <a:r>
              <a:rPr lang="en-US" sz="1200" b="1" dirty="0">
                <a:solidFill>
                  <a:srgbClr val="C00000"/>
                </a:solidFill>
              </a:rPr>
              <a:t>39%</a:t>
            </a:r>
            <a:endParaRPr lang="en-US" sz="1200" dirty="0"/>
          </a:p>
          <a:p>
            <a:pPr>
              <a:tabLst>
                <a:tab pos="965200" algn="l"/>
              </a:tabLst>
            </a:pPr>
            <a:r>
              <a:rPr lang="en-US" sz="1200" dirty="0"/>
              <a:t>Negative exp:	</a:t>
            </a:r>
            <a:r>
              <a:rPr lang="en-US" sz="1200" b="1" dirty="0">
                <a:solidFill>
                  <a:srgbClr val="C00000"/>
                </a:solidFill>
              </a:rPr>
              <a:t>14%</a:t>
            </a:r>
            <a:endParaRPr lang="en-US" sz="1200" b="1" dirty="0">
              <a:solidFill>
                <a:schemeClr val="accent1"/>
              </a:solidFill>
            </a:endParaRPr>
          </a:p>
        </p:txBody>
      </p:sp>
      <p:graphicFrame>
        <p:nvGraphicFramePr>
          <p:cNvPr id="14" name="Table 13">
            <a:extLst>
              <a:ext uri="{FF2B5EF4-FFF2-40B4-BE49-F238E27FC236}">
                <a16:creationId xmlns:a16="http://schemas.microsoft.com/office/drawing/2014/main" id="{FEF2933D-7744-C21C-D17A-C59738B901B8}"/>
              </a:ext>
            </a:extLst>
          </p:cNvPr>
          <p:cNvGraphicFramePr>
            <a:graphicFrameLocks noGrp="1"/>
          </p:cNvGraphicFramePr>
          <p:nvPr>
            <p:extLst>
              <p:ext uri="{D42A27DB-BD31-4B8C-83A1-F6EECF244321}">
                <p14:modId xmlns:p14="http://schemas.microsoft.com/office/powerpoint/2010/main" val="1168380416"/>
              </p:ext>
            </p:extLst>
          </p:nvPr>
        </p:nvGraphicFramePr>
        <p:xfrm>
          <a:off x="5438976" y="2043902"/>
          <a:ext cx="6347685" cy="4198096"/>
        </p:xfrm>
        <a:graphic>
          <a:graphicData uri="http://schemas.openxmlformats.org/drawingml/2006/table">
            <a:tbl>
              <a:tblPr>
                <a:tableStyleId>{5C22544A-7EE6-4342-B048-85BDC9FD1C3A}</a:tableStyleId>
              </a:tblPr>
              <a:tblGrid>
                <a:gridCol w="2616038">
                  <a:extLst>
                    <a:ext uri="{9D8B030D-6E8A-4147-A177-3AD203B41FA5}">
                      <a16:colId xmlns:a16="http://schemas.microsoft.com/office/drawing/2014/main" val="1694584741"/>
                    </a:ext>
                  </a:extLst>
                </a:gridCol>
                <a:gridCol w="3731647">
                  <a:extLst>
                    <a:ext uri="{9D8B030D-6E8A-4147-A177-3AD203B41FA5}">
                      <a16:colId xmlns:a16="http://schemas.microsoft.com/office/drawing/2014/main" val="3337125924"/>
                    </a:ext>
                  </a:extLst>
                </a:gridCol>
              </a:tblGrid>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1897120"/>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4715284"/>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7808921"/>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1125983"/>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0970985"/>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318940"/>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089101"/>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4239283"/>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480775"/>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21678"/>
                  </a:ext>
                </a:extLst>
              </a:tr>
              <a:tr h="262381">
                <a:tc>
                  <a:txBody>
                    <a:bodyPr/>
                    <a:lstStyle/>
                    <a:p>
                      <a:pPr algn="r" rtl="0" fontAlgn="ctr"/>
                      <a:endParaRPr lang="sv-SE"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1182713"/>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495560"/>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2307800"/>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028343"/>
                  </a:ext>
                </a:extLst>
              </a:tr>
              <a:tr h="262381">
                <a:tc>
                  <a:txBody>
                    <a:bodyPr/>
                    <a:lstStyle/>
                    <a:p>
                      <a:pPr algn="r" rtl="0" fontAlgn="ctr"/>
                      <a:endParaRPr lang="en-US" sz="1100" b="0" i="0" u="none" strike="noStrike" dirty="0">
                        <a:solidFill>
                          <a:srgbClr val="000000"/>
                        </a:solidFill>
                        <a:effectLst/>
                        <a:latin typeface="Calibri" panose="020F0502020204030204" pitchFamily="34" charset="0"/>
                      </a:endParaRPr>
                    </a:p>
                  </a:txBody>
                  <a:tcPr marL="4533" marR="4533" marT="4533"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ctr"/>
                      <a:endParaRPr lang="en-US" sz="1100" b="0" i="0" u="none" strike="noStrike" dirty="0">
                        <a:solidFill>
                          <a:srgbClr val="000000"/>
                        </a:solidFill>
                        <a:effectLst/>
                        <a:latin typeface="+mn-lt"/>
                      </a:endParaRP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5704703"/>
                  </a:ext>
                </a:extLst>
              </a:tr>
              <a:tr h="262381">
                <a:tc gridSpan="2">
                  <a:txBody>
                    <a:bodyPr/>
                    <a:lstStyle/>
                    <a:p>
                      <a:pPr algn="l" fontAlgn="ctr"/>
                      <a:r>
                        <a:rPr lang="en-US" sz="1100" b="0" i="0" u="none" strike="noStrike" dirty="0">
                          <a:solidFill>
                            <a:srgbClr val="000000"/>
                          </a:solidFill>
                          <a:effectLst/>
                          <a:latin typeface="+mn-lt"/>
                        </a:rPr>
                        <a:t>(Although not statistically significant, scores went down on many items this year)</a:t>
                      </a:r>
                    </a:p>
                  </a:txBody>
                  <a:tcPr marL="6350" marR="6350" marT="635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fontAlgn="ctr"/>
                      <a:r>
                        <a:rPr lang="en-US" sz="1100" b="1" i="0" u="none" strike="noStrike" dirty="0">
                          <a:solidFill>
                            <a:srgbClr val="000000"/>
                          </a:solidFill>
                          <a:effectLst/>
                          <a:latin typeface="+mn-lt"/>
                        </a:rPr>
                        <a:t>         </a:t>
                      </a:r>
                      <a:r>
                        <a:rPr lang="en-US" sz="1100" b="0" i="0" u="none" strike="noStrike" dirty="0">
                          <a:solidFill>
                            <a:srgbClr val="000000"/>
                          </a:solidFill>
                          <a:effectLst/>
                          <a:latin typeface="+mn-lt"/>
                        </a:rPr>
                        <a:t>5</a:t>
                      </a:r>
                      <a:r>
                        <a:rPr lang="en-US" sz="1100" b="1" i="0" u="none" strike="noStrike" dirty="0">
                          <a:solidFill>
                            <a:srgbClr val="000000"/>
                          </a:solidFill>
                          <a:effectLst/>
                          <a:latin typeface="+mn-lt"/>
                        </a:rPr>
                        <a:t>                                                                   </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357241"/>
                  </a:ext>
                </a:extLst>
              </a:tr>
            </a:tbl>
          </a:graphicData>
        </a:graphic>
      </p:graphicFrame>
      <p:graphicFrame>
        <p:nvGraphicFramePr>
          <p:cNvPr id="21" name="Chart 20">
            <a:extLst>
              <a:ext uri="{FF2B5EF4-FFF2-40B4-BE49-F238E27FC236}">
                <a16:creationId xmlns:a16="http://schemas.microsoft.com/office/drawing/2014/main" id="{E1CF6AE9-35F8-9C0D-8314-E72716073463}"/>
              </a:ext>
            </a:extLst>
          </p:cNvPr>
          <p:cNvGraphicFramePr/>
          <p:nvPr>
            <p:extLst>
              <p:ext uri="{D42A27DB-BD31-4B8C-83A1-F6EECF244321}">
                <p14:modId xmlns:p14="http://schemas.microsoft.com/office/powerpoint/2010/main" val="1933162838"/>
              </p:ext>
            </p:extLst>
          </p:nvPr>
        </p:nvGraphicFramePr>
        <p:xfrm>
          <a:off x="5241707" y="2024852"/>
          <a:ext cx="6574215" cy="3956848"/>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a:extLst>
              <a:ext uri="{FF2B5EF4-FFF2-40B4-BE49-F238E27FC236}">
                <a16:creationId xmlns:a16="http://schemas.microsoft.com/office/drawing/2014/main" id="{60D3078E-B100-52CE-5D15-D42046286D96}"/>
              </a:ext>
            </a:extLst>
          </p:cNvPr>
          <p:cNvSpPr txBox="1"/>
          <p:nvPr/>
        </p:nvSpPr>
        <p:spPr>
          <a:xfrm>
            <a:off x="6157003" y="1555065"/>
            <a:ext cx="2371811" cy="523220"/>
          </a:xfrm>
          <a:prstGeom prst="rect">
            <a:avLst/>
          </a:prstGeom>
          <a:noFill/>
        </p:spPr>
        <p:txBody>
          <a:bodyPr wrap="square">
            <a:spAutoFit/>
          </a:bodyPr>
          <a:lstStyle/>
          <a:p>
            <a:pPr algn="r"/>
            <a:r>
              <a:rPr lang="en-US" sz="1400" b="1" dirty="0"/>
              <a:t>Symptoms experienced </a:t>
            </a:r>
            <a:r>
              <a:rPr lang="en-US" sz="1400" i="1" dirty="0"/>
              <a:t>(top 15 out of 23 shown)</a:t>
            </a:r>
          </a:p>
        </p:txBody>
      </p:sp>
      <p:sp>
        <p:nvSpPr>
          <p:cNvPr id="23" name="TextBox 22">
            <a:extLst>
              <a:ext uri="{FF2B5EF4-FFF2-40B4-BE49-F238E27FC236}">
                <a16:creationId xmlns:a16="http://schemas.microsoft.com/office/drawing/2014/main" id="{1F1072D0-B2FD-422C-17F2-8B7BC055C844}"/>
              </a:ext>
            </a:extLst>
          </p:cNvPr>
          <p:cNvSpPr txBox="1"/>
          <p:nvPr/>
        </p:nvSpPr>
        <p:spPr>
          <a:xfrm>
            <a:off x="8528814" y="1555065"/>
            <a:ext cx="2951054" cy="523220"/>
          </a:xfrm>
          <a:prstGeom prst="rect">
            <a:avLst/>
          </a:prstGeom>
          <a:noFill/>
        </p:spPr>
        <p:txBody>
          <a:bodyPr wrap="square">
            <a:spAutoFit/>
          </a:bodyPr>
          <a:lstStyle/>
          <a:p>
            <a:r>
              <a:rPr lang="en-US" sz="1400" b="1" dirty="0"/>
              <a:t>Healthcare team very helpful </a:t>
            </a:r>
            <a:br>
              <a:rPr lang="en-US" sz="1400" b="1" dirty="0"/>
            </a:br>
            <a:r>
              <a:rPr lang="en-US" sz="1400" i="1" dirty="0"/>
              <a:t>(among those who experienced)</a:t>
            </a:r>
          </a:p>
        </p:txBody>
      </p:sp>
    </p:spTree>
    <p:extLst>
      <p:ext uri="{BB962C8B-B14F-4D97-AF65-F5344CB8AC3E}">
        <p14:creationId xmlns:p14="http://schemas.microsoft.com/office/powerpoint/2010/main" val="364360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48">
            <a:extLst>
              <a:ext uri="{FF2B5EF4-FFF2-40B4-BE49-F238E27FC236}">
                <a16:creationId xmlns:a16="http://schemas.microsoft.com/office/drawing/2014/main" id="{1E89B668-425D-2272-C4C7-6A6D421DFE8E}"/>
              </a:ext>
            </a:extLst>
          </p:cNvPr>
          <p:cNvSpPr/>
          <p:nvPr/>
        </p:nvSpPr>
        <p:spPr>
          <a:xfrm>
            <a:off x="1821140" y="5553893"/>
            <a:ext cx="8558388" cy="695925"/>
          </a:xfrm>
          <a:prstGeom prst="roundRect">
            <a:avLst>
              <a:gd name="adj" fmla="val 15132"/>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2F86A-D072-4E2F-0D70-5682D554C7D0}"/>
              </a:ext>
            </a:extLst>
          </p:cNvPr>
          <p:cNvSpPr>
            <a:spLocks noGrp="1"/>
          </p:cNvSpPr>
          <p:nvPr>
            <p:ph type="title"/>
          </p:nvPr>
        </p:nvSpPr>
        <p:spPr/>
        <p:txBody>
          <a:bodyPr/>
          <a:lstStyle/>
          <a:p>
            <a:r>
              <a:rPr lang="en-US" dirty="0"/>
              <a:t>Methodology</a:t>
            </a:r>
          </a:p>
        </p:txBody>
      </p:sp>
      <p:sp>
        <p:nvSpPr>
          <p:cNvPr id="23" name="TextBox 22">
            <a:extLst>
              <a:ext uri="{FF2B5EF4-FFF2-40B4-BE49-F238E27FC236}">
                <a16:creationId xmlns:a16="http://schemas.microsoft.com/office/drawing/2014/main" id="{922D9EDC-E93F-D37C-EA72-4DADDF4BD999}"/>
              </a:ext>
            </a:extLst>
          </p:cNvPr>
          <p:cNvSpPr txBox="1"/>
          <p:nvPr/>
        </p:nvSpPr>
        <p:spPr>
          <a:xfrm>
            <a:off x="2204212" y="5626830"/>
            <a:ext cx="7721754" cy="695925"/>
          </a:xfrm>
          <a:prstGeom prst="rect">
            <a:avLst/>
          </a:prstGeom>
          <a:noFill/>
        </p:spPr>
        <p:txBody>
          <a:bodyPr wrap="square" rtlCol="0">
            <a:noAutofit/>
          </a:bodyPr>
          <a:lstStyle/>
          <a:p>
            <a:pPr algn="ctr">
              <a:spcAft>
                <a:spcPts val="400"/>
              </a:spcAft>
            </a:pPr>
            <a:r>
              <a:rPr lang="en-US" sz="1200" b="1" dirty="0">
                <a:solidFill>
                  <a:schemeClr val="accent1"/>
                </a:solidFill>
              </a:rPr>
              <a:t>Blue</a:t>
            </a:r>
            <a:r>
              <a:rPr lang="en-US" sz="1200" dirty="0"/>
              <a:t>/</a:t>
            </a:r>
            <a:r>
              <a:rPr lang="en-US" sz="1200" b="1" dirty="0">
                <a:solidFill>
                  <a:srgbClr val="C00000"/>
                </a:solidFill>
              </a:rPr>
              <a:t>red</a:t>
            </a:r>
            <a:r>
              <a:rPr lang="en-US" sz="1200" dirty="0">
                <a:solidFill>
                  <a:srgbClr val="FF0000"/>
                </a:solidFill>
              </a:rPr>
              <a:t> </a:t>
            </a:r>
            <a:r>
              <a:rPr lang="en-US" sz="1200" dirty="0"/>
              <a:t>= statistically</a:t>
            </a:r>
            <a:r>
              <a:rPr lang="en-US" sz="1200" dirty="0">
                <a:solidFill>
                  <a:srgbClr val="FF0000"/>
                </a:solidFill>
              </a:rPr>
              <a:t> </a:t>
            </a:r>
            <a:r>
              <a:rPr lang="en-US" sz="1200" b="1" dirty="0">
                <a:solidFill>
                  <a:srgbClr val="0067B1"/>
                </a:solidFill>
              </a:rPr>
              <a:t>higher</a:t>
            </a:r>
            <a:r>
              <a:rPr lang="en-US" sz="1200" dirty="0"/>
              <a:t>/</a:t>
            </a:r>
            <a:r>
              <a:rPr lang="en-US" sz="1200" b="1" dirty="0">
                <a:solidFill>
                  <a:srgbClr val="C00000"/>
                </a:solidFill>
              </a:rPr>
              <a:t>lower </a:t>
            </a:r>
            <a:r>
              <a:rPr lang="en-US" sz="1200" dirty="0"/>
              <a:t>by audience   |   </a:t>
            </a:r>
            <a:r>
              <a:rPr lang="en-US" sz="1200"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200" dirty="0">
                <a:solidFill>
                  <a:srgbClr val="C00000"/>
                </a:solidFill>
                <a:latin typeface="Calibri" panose="020F0502020204030204" pitchFamily="34" charset="0"/>
                <a:ea typeface="Gadugi" panose="020B0502040204020203" pitchFamily="34" charset="0"/>
                <a:cs typeface="Calibri" panose="020F0502020204030204" pitchFamily="34" charset="0"/>
              </a:rPr>
              <a:t>▼</a:t>
            </a:r>
            <a:r>
              <a:rPr lang="en-US" sz="1200" dirty="0">
                <a:ea typeface="Gadugi" panose="020B0502040204020203" pitchFamily="34" charset="0"/>
                <a:cs typeface="Calibri" panose="020F0502020204030204" pitchFamily="34" charset="0"/>
              </a:rPr>
              <a:t>= change from 2021 survey</a:t>
            </a:r>
            <a:endParaRPr lang="en-US" sz="1200" dirty="0">
              <a:solidFill>
                <a:srgbClr val="000000"/>
              </a:solidFill>
              <a:cs typeface="Times New Roman" panose="02020603050405020304" pitchFamily="18" charset="0"/>
            </a:endParaRPr>
          </a:p>
          <a:p>
            <a:pPr algn="ctr">
              <a:spcAft>
                <a:spcPts val="400"/>
              </a:spcAft>
            </a:pPr>
            <a:r>
              <a:rPr lang="en-US" sz="1200" i="1" dirty="0">
                <a:solidFill>
                  <a:srgbClr val="000000"/>
                </a:solidFill>
                <a:cs typeface="Times New Roman" panose="02020603050405020304" pitchFamily="18" charset="0"/>
              </a:rPr>
              <a:t>Full text of survey questions is in the notes section of slides</a:t>
            </a:r>
            <a:endParaRPr lang="en-US" sz="1200" i="1" dirty="0"/>
          </a:p>
        </p:txBody>
      </p:sp>
      <p:grpSp>
        <p:nvGrpSpPr>
          <p:cNvPr id="45" name="Group 44">
            <a:extLst>
              <a:ext uri="{FF2B5EF4-FFF2-40B4-BE49-F238E27FC236}">
                <a16:creationId xmlns:a16="http://schemas.microsoft.com/office/drawing/2014/main" id="{0121BA5E-3EAD-DFB6-C877-CD88B5D9A847}"/>
              </a:ext>
            </a:extLst>
          </p:cNvPr>
          <p:cNvGrpSpPr/>
          <p:nvPr/>
        </p:nvGrpSpPr>
        <p:grpSpPr>
          <a:xfrm>
            <a:off x="1546818" y="1423851"/>
            <a:ext cx="9098364" cy="3876523"/>
            <a:chOff x="485340" y="1587138"/>
            <a:chExt cx="9098364" cy="3876523"/>
          </a:xfrm>
        </p:grpSpPr>
        <p:sp>
          <p:nvSpPr>
            <p:cNvPr id="14" name="TextBox 13">
              <a:extLst>
                <a:ext uri="{FF2B5EF4-FFF2-40B4-BE49-F238E27FC236}">
                  <a16:creationId xmlns:a16="http://schemas.microsoft.com/office/drawing/2014/main" id="{01942DC6-ADF1-1452-E50F-7835E3FAD048}"/>
                </a:ext>
              </a:extLst>
            </p:cNvPr>
            <p:cNvSpPr txBox="1"/>
            <p:nvPr/>
          </p:nvSpPr>
          <p:spPr>
            <a:xfrm>
              <a:off x="572428" y="2100048"/>
              <a:ext cx="2822466" cy="3151247"/>
            </a:xfrm>
            <a:prstGeom prst="rect">
              <a:avLst/>
            </a:prstGeom>
            <a:noFill/>
          </p:spPr>
          <p:txBody>
            <a:bodyPr wrap="square">
              <a:spAutoFit/>
            </a:bodyPr>
            <a:lstStyle/>
            <a:p>
              <a:pPr marL="0" indent="0">
                <a:lnSpc>
                  <a:spcPct val="110000"/>
                </a:lnSpc>
                <a:spcBef>
                  <a:spcPts val="600"/>
                </a:spcBef>
                <a:buNone/>
              </a:pPr>
              <a:r>
                <a:rPr lang="en-US" sz="1600" b="1" dirty="0">
                  <a:solidFill>
                    <a:srgbClr val="174781"/>
                  </a:solidFill>
                  <a:latin typeface="+mn-lt"/>
                </a:rPr>
                <a:t>In-depth Interviews </a:t>
              </a:r>
              <a:br>
                <a:rPr lang="en-US" sz="1600" b="1" dirty="0">
                  <a:solidFill>
                    <a:srgbClr val="174781"/>
                  </a:solidFill>
                  <a:latin typeface="+mn-lt"/>
                </a:rPr>
              </a:br>
              <a:r>
                <a:rPr lang="en-US" sz="1600" b="1" dirty="0">
                  <a:solidFill>
                    <a:srgbClr val="174781"/>
                  </a:solidFill>
                  <a:latin typeface="+mn-lt"/>
                </a:rPr>
                <a:t>with Cancer Patients </a:t>
              </a:r>
              <a:br>
                <a:rPr lang="en-US" sz="1600" b="1" dirty="0">
                  <a:solidFill>
                    <a:srgbClr val="174781"/>
                  </a:solidFill>
                  <a:latin typeface="+mn-lt"/>
                </a:rPr>
              </a:br>
              <a:r>
                <a:rPr lang="en-US" sz="1600" b="1" dirty="0">
                  <a:solidFill>
                    <a:srgbClr val="174781"/>
                  </a:solidFill>
                  <a:latin typeface="+mn-lt"/>
                </a:rPr>
                <a:t>and Survivors</a:t>
              </a:r>
            </a:p>
            <a:p>
              <a:pPr marL="120650" indent="-120650">
                <a:lnSpc>
                  <a:spcPct val="110000"/>
                </a:lnSpc>
                <a:spcBef>
                  <a:spcPts val="600"/>
                </a:spcBef>
                <a:buFont typeface="Arial" panose="020B0604020202020204" pitchFamily="34" charset="0"/>
                <a:buChar char="•"/>
              </a:pPr>
              <a:r>
                <a:rPr lang="en-US" sz="1200" dirty="0">
                  <a:latin typeface="+mn-lt"/>
                </a:rPr>
                <a:t>Fifteen (15) virtual interviews, approximately 60 minutes-each,  April 2022</a:t>
              </a:r>
            </a:p>
            <a:p>
              <a:pPr marL="120650" indent="-120650">
                <a:lnSpc>
                  <a:spcPct val="110000"/>
                </a:lnSpc>
                <a:spcBef>
                  <a:spcPts val="600"/>
                </a:spcBef>
                <a:buFont typeface="Arial" panose="020B0604020202020204" pitchFamily="34" charset="0"/>
                <a:buChar char="•"/>
              </a:pPr>
              <a:r>
                <a:rPr lang="en-US" sz="1200" dirty="0">
                  <a:latin typeface="+mn-lt"/>
                </a:rPr>
                <a:t>Focused on a few audiences: </a:t>
              </a:r>
              <a:br>
                <a:rPr lang="en-US" sz="1200" dirty="0">
                  <a:latin typeface="+mn-lt"/>
                </a:rPr>
              </a:br>
              <a:r>
                <a:rPr lang="en-US" sz="1200" dirty="0">
                  <a:latin typeface="+mn-lt"/>
                </a:rPr>
                <a:t>5 young adults (18-39); 5 Hispanic adults (mix of acculturation); 5 men (non-prostate cancer)</a:t>
              </a:r>
            </a:p>
            <a:p>
              <a:pPr marL="120650" indent="-120650">
                <a:lnSpc>
                  <a:spcPct val="110000"/>
                </a:lnSpc>
                <a:spcBef>
                  <a:spcPts val="600"/>
                </a:spcBef>
                <a:buFont typeface="Arial" panose="020B0604020202020204" pitchFamily="34" charset="0"/>
                <a:buChar char="•"/>
              </a:pPr>
              <a:r>
                <a:rPr lang="en-US" sz="1200" dirty="0">
                  <a:latin typeface="+mn-lt"/>
                </a:rPr>
                <a:t>Nationwide recruit: mix of cancer types, stages, time since diagnosis, treatment status, and income</a:t>
              </a:r>
            </a:p>
          </p:txBody>
        </p:sp>
        <p:sp>
          <p:nvSpPr>
            <p:cNvPr id="17" name="TextBox 16">
              <a:extLst>
                <a:ext uri="{FF2B5EF4-FFF2-40B4-BE49-F238E27FC236}">
                  <a16:creationId xmlns:a16="http://schemas.microsoft.com/office/drawing/2014/main" id="{72280B22-8CD0-93F5-FBF5-DD1578FEAD4F}"/>
                </a:ext>
              </a:extLst>
            </p:cNvPr>
            <p:cNvSpPr txBox="1"/>
            <p:nvPr/>
          </p:nvSpPr>
          <p:spPr>
            <a:xfrm>
              <a:off x="3461209" y="2100048"/>
              <a:ext cx="3418563" cy="3363613"/>
            </a:xfrm>
            <a:prstGeom prst="rect">
              <a:avLst/>
            </a:prstGeom>
            <a:noFill/>
          </p:spPr>
          <p:txBody>
            <a:bodyPr wrap="square">
              <a:spAutoFit/>
            </a:bodyPr>
            <a:lstStyle/>
            <a:p>
              <a:pPr>
                <a:lnSpc>
                  <a:spcPct val="110000"/>
                </a:lnSpc>
                <a:spcBef>
                  <a:spcPts val="600"/>
                </a:spcBef>
                <a:buClr>
                  <a:schemeClr val="accent1"/>
                </a:buClr>
              </a:pPr>
              <a:r>
                <a:rPr lang="en-US" sz="1600" b="1" dirty="0">
                  <a:solidFill>
                    <a:srgbClr val="174781"/>
                  </a:solidFill>
                </a:rPr>
                <a:t>Nationwide Survey of Adult Cancer Patients and Survivors</a:t>
              </a:r>
            </a:p>
            <a:p>
              <a:pPr marL="120650" indent="-120650">
                <a:lnSpc>
                  <a:spcPct val="110000"/>
                </a:lnSpc>
                <a:spcBef>
                  <a:spcPts val="600"/>
                </a:spcBef>
                <a:buFont typeface="Arial" panose="020B0604020202020204" pitchFamily="34" charset="0"/>
                <a:buChar char="•"/>
              </a:pPr>
              <a:r>
                <a:rPr lang="en-US" sz="1200" dirty="0"/>
                <a:t>Nationwide sample of n=1408, fielded </a:t>
              </a:r>
              <a:br>
                <a:rPr lang="en-US" sz="1200" dirty="0"/>
              </a:br>
              <a:r>
                <a:rPr lang="en-US" sz="1200" dirty="0"/>
                <a:t>July 12th – August 8th, 2022 </a:t>
              </a:r>
            </a:p>
            <a:p>
              <a:pPr marL="120650" indent="-120650">
                <a:lnSpc>
                  <a:spcPct val="110000"/>
                </a:lnSpc>
                <a:spcBef>
                  <a:spcPts val="600"/>
                </a:spcBef>
                <a:buFont typeface="Arial" panose="020B0604020202020204" pitchFamily="34" charset="0"/>
                <a:buChar char="•"/>
              </a:pPr>
              <a:r>
                <a:rPr lang="en-US" sz="1200" dirty="0"/>
                <a:t>Oversamples of Stage IV/Metastatic Breast cancer patients to analyze this group with more statistical reliability</a:t>
              </a:r>
            </a:p>
            <a:p>
              <a:pPr marL="120650" indent="-120650">
                <a:lnSpc>
                  <a:spcPct val="110000"/>
                </a:lnSpc>
                <a:spcBef>
                  <a:spcPts val="600"/>
                </a:spcBef>
                <a:buFont typeface="Arial" panose="020B0604020202020204" pitchFamily="34" charset="0"/>
                <a:buChar char="•"/>
              </a:pPr>
              <a:r>
                <a:rPr lang="en-US" sz="1200" dirty="0"/>
                <a:t>Set quotas to make sure the sample was representative by age, gender, race/ethnicity, and region (using ACS and NCI data)</a:t>
              </a:r>
            </a:p>
            <a:p>
              <a:pPr marL="120650" indent="-120650">
                <a:lnSpc>
                  <a:spcPct val="110000"/>
                </a:lnSpc>
                <a:spcBef>
                  <a:spcPts val="600"/>
                </a:spcBef>
                <a:buFont typeface="Arial" panose="020B0604020202020204" pitchFamily="34" charset="0"/>
                <a:buChar char="•"/>
              </a:pPr>
              <a:r>
                <a:rPr lang="en-US" sz="1200" dirty="0"/>
                <a:t>Surveys were recruited through an online non-probability sample with quotas set to ensure demographically representative audiences, following AAPOR best practices</a:t>
              </a:r>
            </a:p>
          </p:txBody>
        </p:sp>
        <p:sp>
          <p:nvSpPr>
            <p:cNvPr id="18" name="TextBox 17">
              <a:extLst>
                <a:ext uri="{FF2B5EF4-FFF2-40B4-BE49-F238E27FC236}">
                  <a16:creationId xmlns:a16="http://schemas.microsoft.com/office/drawing/2014/main" id="{DBB05E15-04EE-BFCB-3C8D-37B7AE4E9C87}"/>
                </a:ext>
              </a:extLst>
            </p:cNvPr>
            <p:cNvSpPr txBox="1"/>
            <p:nvPr/>
          </p:nvSpPr>
          <p:spPr>
            <a:xfrm>
              <a:off x="7098861" y="2100048"/>
              <a:ext cx="2484843" cy="2261838"/>
            </a:xfrm>
            <a:prstGeom prst="rect">
              <a:avLst/>
            </a:prstGeom>
            <a:noFill/>
          </p:spPr>
          <p:txBody>
            <a:bodyPr wrap="square">
              <a:spAutoFit/>
            </a:bodyPr>
            <a:lstStyle/>
            <a:p>
              <a:pPr>
                <a:lnSpc>
                  <a:spcPct val="110000"/>
                </a:lnSpc>
                <a:spcBef>
                  <a:spcPts val="600"/>
                </a:spcBef>
                <a:buClr>
                  <a:schemeClr val="accent1"/>
                </a:buClr>
              </a:pPr>
              <a:r>
                <a:rPr lang="en-US" sz="1600" b="1" dirty="0">
                  <a:solidFill>
                    <a:srgbClr val="174781"/>
                  </a:solidFill>
                </a:rPr>
                <a:t>Nationwide Survey </a:t>
              </a:r>
              <a:br>
                <a:rPr lang="en-US" sz="1600" b="1" dirty="0">
                  <a:solidFill>
                    <a:srgbClr val="174781"/>
                  </a:solidFill>
                </a:rPr>
              </a:br>
              <a:r>
                <a:rPr lang="en-US" sz="1600" b="1" dirty="0">
                  <a:solidFill>
                    <a:srgbClr val="174781"/>
                  </a:solidFill>
                </a:rPr>
                <a:t>of “NCCS Connected” Patients and Survivors</a:t>
              </a:r>
            </a:p>
            <a:p>
              <a:pPr marL="120650" indent="-120650">
                <a:lnSpc>
                  <a:spcPct val="110000"/>
                </a:lnSpc>
                <a:spcBef>
                  <a:spcPts val="600"/>
                </a:spcBef>
                <a:buFont typeface="Arial" panose="020B0604020202020204" pitchFamily="34" charset="0"/>
                <a:buChar char="•"/>
              </a:pPr>
              <a:r>
                <a:rPr lang="en-US" sz="1200" dirty="0"/>
                <a:t>Nationwide sample of n=670, same field period as nationwide survey</a:t>
              </a:r>
            </a:p>
            <a:p>
              <a:pPr marL="120650" indent="-120650">
                <a:lnSpc>
                  <a:spcPct val="110000"/>
                </a:lnSpc>
                <a:spcBef>
                  <a:spcPts val="600"/>
                </a:spcBef>
                <a:buFont typeface="Arial" panose="020B0604020202020204" pitchFamily="34" charset="0"/>
                <a:buChar char="•"/>
              </a:pPr>
              <a:r>
                <a:rPr lang="en-US" sz="1200" dirty="0"/>
                <a:t>Emailed invitation to all NCCS email contacts, inviting them to take the survey + 2 reminders</a:t>
              </a:r>
            </a:p>
          </p:txBody>
        </p:sp>
        <p:sp>
          <p:nvSpPr>
            <p:cNvPr id="44" name="Pentagon 43">
              <a:extLst>
                <a:ext uri="{FF2B5EF4-FFF2-40B4-BE49-F238E27FC236}">
                  <a16:creationId xmlns:a16="http://schemas.microsoft.com/office/drawing/2014/main" id="{B162CBD5-4E2A-E029-514C-554529517962}"/>
                </a:ext>
              </a:extLst>
            </p:cNvPr>
            <p:cNvSpPr/>
            <p:nvPr/>
          </p:nvSpPr>
          <p:spPr>
            <a:xfrm>
              <a:off x="6923316" y="1587138"/>
              <a:ext cx="2660388" cy="416560"/>
            </a:xfrm>
            <a:prstGeom prst="homePlate">
              <a:avLst>
                <a:gd name="adj" fmla="val 0"/>
              </a:avLst>
            </a:prstGeom>
            <a:solidFill>
              <a:srgbClr val="FFD334"/>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en-US" sz="1200" b="1" spc="300" dirty="0">
                  <a:solidFill>
                    <a:srgbClr val="174781"/>
                  </a:solidFill>
                </a:rPr>
                <a:t>PHASE 3</a:t>
              </a:r>
            </a:p>
          </p:txBody>
        </p:sp>
        <p:sp>
          <p:nvSpPr>
            <p:cNvPr id="43" name="Pentagon 42">
              <a:extLst>
                <a:ext uri="{FF2B5EF4-FFF2-40B4-BE49-F238E27FC236}">
                  <a16:creationId xmlns:a16="http://schemas.microsoft.com/office/drawing/2014/main" id="{8D2E7C83-654B-8057-CF36-6ECE7179B967}"/>
                </a:ext>
              </a:extLst>
            </p:cNvPr>
            <p:cNvSpPr/>
            <p:nvPr/>
          </p:nvSpPr>
          <p:spPr>
            <a:xfrm>
              <a:off x="3288047" y="1587138"/>
              <a:ext cx="3767272" cy="416560"/>
            </a:xfrm>
            <a:prstGeom prst="homePlate">
              <a:avLst>
                <a:gd name="adj" fmla="val 25610"/>
              </a:avLst>
            </a:prstGeom>
            <a:solidFill>
              <a:srgbClr val="29B9EB"/>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pPr lvl="0"/>
              <a:r>
                <a:rPr lang="en-US" sz="1200" b="1" spc="300" dirty="0">
                  <a:solidFill>
                    <a:srgbClr val="174781"/>
                  </a:solidFill>
                </a:rPr>
                <a:t>PHASE 2</a:t>
              </a:r>
            </a:p>
          </p:txBody>
        </p:sp>
        <p:sp>
          <p:nvSpPr>
            <p:cNvPr id="42" name="Pentagon 41">
              <a:extLst>
                <a:ext uri="{FF2B5EF4-FFF2-40B4-BE49-F238E27FC236}">
                  <a16:creationId xmlns:a16="http://schemas.microsoft.com/office/drawing/2014/main" id="{B6DCD2E0-4870-1AB7-4B8F-2DE394FA8199}"/>
                </a:ext>
              </a:extLst>
            </p:cNvPr>
            <p:cNvSpPr/>
            <p:nvPr/>
          </p:nvSpPr>
          <p:spPr>
            <a:xfrm>
              <a:off x="485340" y="1587138"/>
              <a:ext cx="2909554" cy="416560"/>
            </a:xfrm>
            <a:prstGeom prst="homePlate">
              <a:avLst>
                <a:gd name="adj" fmla="val 25610"/>
              </a:avLst>
            </a:prstGeom>
            <a:solidFill>
              <a:srgbClr val="17478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lvl="0"/>
              <a:r>
                <a:rPr lang="en-US" sz="1200" b="1" spc="300" dirty="0">
                  <a:solidFill>
                    <a:schemeClr val="bg1"/>
                  </a:solidFill>
                </a:rPr>
                <a:t>PHASE 1</a:t>
              </a:r>
            </a:p>
          </p:txBody>
        </p:sp>
      </p:grpSp>
      <p:sp>
        <p:nvSpPr>
          <p:cNvPr id="47" name="Rectangle 46">
            <a:extLst>
              <a:ext uri="{FF2B5EF4-FFF2-40B4-BE49-F238E27FC236}">
                <a16:creationId xmlns:a16="http://schemas.microsoft.com/office/drawing/2014/main" id="{39F53588-9881-2EDC-C435-CCEB17570A5A}"/>
              </a:ext>
            </a:extLst>
          </p:cNvPr>
          <p:cNvSpPr/>
          <p:nvPr/>
        </p:nvSpPr>
        <p:spPr>
          <a:xfrm flipV="1">
            <a:off x="71683" y="1047142"/>
            <a:ext cx="391886" cy="28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283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BD458-778A-1D1A-1022-804C0F7FD16C}"/>
              </a:ext>
            </a:extLst>
          </p:cNvPr>
          <p:cNvSpPr>
            <a:spLocks noGrp="1"/>
          </p:cNvSpPr>
          <p:nvPr>
            <p:ph type="title"/>
          </p:nvPr>
        </p:nvSpPr>
        <p:spPr/>
        <p:txBody>
          <a:bodyPr/>
          <a:lstStyle/>
          <a:p>
            <a:r>
              <a:rPr lang="en-US" dirty="0"/>
              <a:t>Coordination of Care</a:t>
            </a:r>
          </a:p>
        </p:txBody>
      </p:sp>
      <p:sp>
        <p:nvSpPr>
          <p:cNvPr id="3" name="Text Placeholder 2">
            <a:extLst>
              <a:ext uri="{FF2B5EF4-FFF2-40B4-BE49-F238E27FC236}">
                <a16:creationId xmlns:a16="http://schemas.microsoft.com/office/drawing/2014/main" id="{5DBC5CE6-C078-F706-7278-808B6D735745}"/>
              </a:ext>
            </a:extLst>
          </p:cNvPr>
          <p:cNvSpPr>
            <a:spLocks noGrp="1"/>
          </p:cNvSpPr>
          <p:nvPr>
            <p:ph type="body" sz="quarter" idx="10"/>
          </p:nvPr>
        </p:nvSpPr>
        <p:spPr/>
        <p:txBody>
          <a:bodyPr/>
          <a:lstStyle/>
          <a:p>
            <a:pPr marL="0" indent="0">
              <a:buNone/>
            </a:pPr>
            <a:r>
              <a:rPr lang="en-US" dirty="0"/>
              <a:t>Once again, there is a disconnect on feeling as if care is well-coordinated, yet still needing to share information across providers regularly.</a:t>
            </a:r>
          </a:p>
        </p:txBody>
      </p:sp>
      <p:graphicFrame>
        <p:nvGraphicFramePr>
          <p:cNvPr id="4" name="Chart 3">
            <a:extLst>
              <a:ext uri="{FF2B5EF4-FFF2-40B4-BE49-F238E27FC236}">
                <a16:creationId xmlns:a16="http://schemas.microsoft.com/office/drawing/2014/main" id="{AA1883EB-C86D-42AA-BB0E-E41975EC30EE}"/>
              </a:ext>
            </a:extLst>
          </p:cNvPr>
          <p:cNvGraphicFramePr/>
          <p:nvPr>
            <p:extLst>
              <p:ext uri="{D42A27DB-BD31-4B8C-83A1-F6EECF244321}">
                <p14:modId xmlns:p14="http://schemas.microsoft.com/office/powerpoint/2010/main" val="1853102520"/>
              </p:ext>
            </p:extLst>
          </p:nvPr>
        </p:nvGraphicFramePr>
        <p:xfrm>
          <a:off x="6262410" y="1561392"/>
          <a:ext cx="2091560" cy="139437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7424977B-A2E7-F01F-302D-C3C12E47FD1D}"/>
              </a:ext>
            </a:extLst>
          </p:cNvPr>
          <p:cNvSpPr txBox="1"/>
          <p:nvPr/>
        </p:nvSpPr>
        <p:spPr>
          <a:xfrm>
            <a:off x="8014061" y="1925434"/>
            <a:ext cx="2724165" cy="523220"/>
          </a:xfrm>
          <a:prstGeom prst="rect">
            <a:avLst/>
          </a:prstGeom>
          <a:noFill/>
        </p:spPr>
        <p:txBody>
          <a:bodyPr wrap="square">
            <a:spAutoFit/>
          </a:bodyPr>
          <a:lstStyle/>
          <a:p>
            <a:r>
              <a:rPr lang="en-US" sz="1400" dirty="0"/>
              <a:t>said their </a:t>
            </a:r>
            <a:r>
              <a:rPr lang="en-US" sz="1400" b="1" dirty="0"/>
              <a:t>HCPs SHARED RESULTS VERY WELL</a:t>
            </a:r>
          </a:p>
        </p:txBody>
      </p:sp>
      <p:sp>
        <p:nvSpPr>
          <p:cNvPr id="8" name="Rounded Rectangle 7">
            <a:extLst>
              <a:ext uri="{FF2B5EF4-FFF2-40B4-BE49-F238E27FC236}">
                <a16:creationId xmlns:a16="http://schemas.microsoft.com/office/drawing/2014/main" id="{4B0EF5EF-B06B-E84A-3A0B-F3AF1C810E13}"/>
              </a:ext>
            </a:extLst>
          </p:cNvPr>
          <p:cNvSpPr/>
          <p:nvPr/>
        </p:nvSpPr>
        <p:spPr>
          <a:xfrm>
            <a:off x="1621738" y="1499222"/>
            <a:ext cx="4358152" cy="479664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2D16B516-B39C-732F-68B8-B47BE0C6B8B3}"/>
              </a:ext>
            </a:extLst>
          </p:cNvPr>
          <p:cNvSpPr txBox="1"/>
          <p:nvPr/>
        </p:nvSpPr>
        <p:spPr>
          <a:xfrm>
            <a:off x="8042178" y="2448188"/>
            <a:ext cx="2580521" cy="276999"/>
          </a:xfrm>
          <a:prstGeom prst="rect">
            <a:avLst/>
          </a:prstGeom>
          <a:noFill/>
        </p:spPr>
        <p:txBody>
          <a:bodyPr wrap="square">
            <a:spAutoFit/>
          </a:bodyPr>
          <a:lstStyle/>
          <a:p>
            <a:r>
              <a:rPr lang="en-US" sz="1200" b="1" dirty="0">
                <a:solidFill>
                  <a:srgbClr val="C00000"/>
                </a:solidFill>
              </a:rPr>
              <a:t>56%</a:t>
            </a:r>
            <a:r>
              <a:rPr lang="en-US" sz="1200" b="1" dirty="0"/>
              <a:t> </a:t>
            </a:r>
            <a:r>
              <a:rPr lang="en-US" sz="1200" b="1" dirty="0">
                <a:solidFill>
                  <a:schemeClr val="accent4"/>
                </a:solidFill>
              </a:rPr>
              <a:t>NCCS Connected</a:t>
            </a:r>
          </a:p>
        </p:txBody>
      </p:sp>
      <p:graphicFrame>
        <p:nvGraphicFramePr>
          <p:cNvPr id="10" name="Chart 9">
            <a:extLst>
              <a:ext uri="{FF2B5EF4-FFF2-40B4-BE49-F238E27FC236}">
                <a16:creationId xmlns:a16="http://schemas.microsoft.com/office/drawing/2014/main" id="{037BA80F-F15C-D401-5F0A-B23193010EB9}"/>
              </a:ext>
            </a:extLst>
          </p:cNvPr>
          <p:cNvGraphicFramePr/>
          <p:nvPr>
            <p:extLst>
              <p:ext uri="{D42A27DB-BD31-4B8C-83A1-F6EECF244321}">
                <p14:modId xmlns:p14="http://schemas.microsoft.com/office/powerpoint/2010/main" val="3697180651"/>
              </p:ext>
            </p:extLst>
          </p:nvPr>
        </p:nvGraphicFramePr>
        <p:xfrm>
          <a:off x="6307282" y="1593811"/>
          <a:ext cx="2001816" cy="1334544"/>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a:extLst>
              <a:ext uri="{FF2B5EF4-FFF2-40B4-BE49-F238E27FC236}">
                <a16:creationId xmlns:a16="http://schemas.microsoft.com/office/drawing/2014/main" id="{94C50F5A-3DD7-C0CD-4848-1814CF6126DB}"/>
              </a:ext>
            </a:extLst>
          </p:cNvPr>
          <p:cNvSpPr/>
          <p:nvPr/>
        </p:nvSpPr>
        <p:spPr>
          <a:xfrm>
            <a:off x="2030700" y="5526941"/>
            <a:ext cx="3645296" cy="531493"/>
          </a:xfrm>
          <a:prstGeom prst="rect">
            <a:avLst/>
          </a:prstGeom>
          <a:noFill/>
          <a:ln w="19050">
            <a:solidFill>
              <a:srgbClr val="FFD334"/>
            </a:solidFill>
          </a:ln>
        </p:spPr>
        <p:txBody>
          <a:bodyPr wrap="square" anchor="ctr">
            <a:noAutofit/>
          </a:bodyPr>
          <a:lstStyle/>
          <a:p>
            <a:pPr algn="ctr"/>
            <a:r>
              <a:rPr lang="en-US" sz="1400" b="1" dirty="0">
                <a:solidFill>
                  <a:schemeClr val="accent4"/>
                </a:solidFill>
              </a:rPr>
              <a:t>NCCS Connected:</a:t>
            </a:r>
            <a:r>
              <a:rPr lang="en-US" sz="1400" b="1" dirty="0"/>
              <a:t> </a:t>
            </a:r>
            <a:r>
              <a:rPr lang="en-US" sz="1400" b="1" dirty="0">
                <a:solidFill>
                  <a:srgbClr val="C00000"/>
                </a:solidFill>
              </a:rPr>
              <a:t>60%</a:t>
            </a:r>
            <a:r>
              <a:rPr lang="en-US" sz="1400" dirty="0">
                <a:solidFill>
                  <a:schemeClr val="accent1"/>
                </a:solidFill>
                <a:latin typeface="Calibri" panose="020F0502020204030204" pitchFamily="34" charset="0"/>
                <a:ea typeface="Gadugi" panose="020B0502040204020203" pitchFamily="34" charset="0"/>
                <a:cs typeface="Calibri" panose="020F0502020204030204" pitchFamily="34" charset="0"/>
              </a:rPr>
              <a:t>▲ </a:t>
            </a:r>
            <a:r>
              <a:rPr lang="en-US" sz="1400" dirty="0"/>
              <a:t>Very well </a:t>
            </a:r>
          </a:p>
        </p:txBody>
      </p:sp>
      <p:graphicFrame>
        <p:nvGraphicFramePr>
          <p:cNvPr id="14" name="Chart 13">
            <a:extLst>
              <a:ext uri="{FF2B5EF4-FFF2-40B4-BE49-F238E27FC236}">
                <a16:creationId xmlns:a16="http://schemas.microsoft.com/office/drawing/2014/main" id="{8267FBA6-A8F4-82A7-2DCA-0FA463CEF10C}"/>
              </a:ext>
            </a:extLst>
          </p:cNvPr>
          <p:cNvGraphicFramePr/>
          <p:nvPr>
            <p:extLst>
              <p:ext uri="{D42A27DB-BD31-4B8C-83A1-F6EECF244321}">
                <p14:modId xmlns:p14="http://schemas.microsoft.com/office/powerpoint/2010/main" val="4078325643"/>
              </p:ext>
            </p:extLst>
          </p:nvPr>
        </p:nvGraphicFramePr>
        <p:xfrm>
          <a:off x="6262410" y="2926711"/>
          <a:ext cx="2091560" cy="1394373"/>
        </p:xfrm>
        <a:graphic>
          <a:graphicData uri="http://schemas.openxmlformats.org/drawingml/2006/chart">
            <c:chart xmlns:c="http://schemas.openxmlformats.org/drawingml/2006/chart" xmlns:r="http://schemas.openxmlformats.org/officeDocument/2006/relationships" r:id="rId5"/>
          </a:graphicData>
        </a:graphic>
      </p:graphicFrame>
      <p:sp>
        <p:nvSpPr>
          <p:cNvPr id="16" name="TextBox 15">
            <a:extLst>
              <a:ext uri="{FF2B5EF4-FFF2-40B4-BE49-F238E27FC236}">
                <a16:creationId xmlns:a16="http://schemas.microsoft.com/office/drawing/2014/main" id="{39530D58-8502-5118-6575-E15F2C0C4066}"/>
              </a:ext>
            </a:extLst>
          </p:cNvPr>
          <p:cNvSpPr txBox="1"/>
          <p:nvPr/>
        </p:nvSpPr>
        <p:spPr>
          <a:xfrm>
            <a:off x="7958191" y="3093925"/>
            <a:ext cx="2780035" cy="738664"/>
          </a:xfrm>
          <a:prstGeom prst="rect">
            <a:avLst/>
          </a:prstGeom>
          <a:noFill/>
        </p:spPr>
        <p:txBody>
          <a:bodyPr wrap="square">
            <a:spAutoFit/>
          </a:bodyPr>
          <a:lstStyle/>
          <a:p>
            <a:r>
              <a:rPr lang="en-US" sz="1400" dirty="0"/>
              <a:t>said they </a:t>
            </a:r>
            <a:r>
              <a:rPr lang="en-US" sz="1400" b="1" dirty="0"/>
              <a:t>REVIEWED HEALTH RECORDS </a:t>
            </a:r>
            <a:r>
              <a:rPr lang="en-US" sz="1400" dirty="0"/>
              <a:t>before appointments </a:t>
            </a:r>
            <a:br>
              <a:rPr lang="en-US" sz="1400" dirty="0"/>
            </a:br>
            <a:r>
              <a:rPr lang="en-US" sz="1400" b="1" dirty="0"/>
              <a:t>VERY WELL</a:t>
            </a:r>
          </a:p>
        </p:txBody>
      </p:sp>
      <p:sp>
        <p:nvSpPr>
          <p:cNvPr id="17" name="TextBox 16">
            <a:extLst>
              <a:ext uri="{FF2B5EF4-FFF2-40B4-BE49-F238E27FC236}">
                <a16:creationId xmlns:a16="http://schemas.microsoft.com/office/drawing/2014/main" id="{BC131B33-72AC-17D4-40DA-9D06B2C51093}"/>
              </a:ext>
            </a:extLst>
          </p:cNvPr>
          <p:cNvSpPr txBox="1"/>
          <p:nvPr/>
        </p:nvSpPr>
        <p:spPr>
          <a:xfrm>
            <a:off x="7968599" y="3813507"/>
            <a:ext cx="2512887" cy="276999"/>
          </a:xfrm>
          <a:prstGeom prst="rect">
            <a:avLst/>
          </a:prstGeom>
          <a:noFill/>
        </p:spPr>
        <p:txBody>
          <a:bodyPr wrap="square">
            <a:spAutoFit/>
          </a:bodyPr>
          <a:lstStyle/>
          <a:p>
            <a:r>
              <a:rPr lang="en-US" sz="1200" b="1" dirty="0">
                <a:solidFill>
                  <a:srgbClr val="C00000"/>
                </a:solidFill>
              </a:rPr>
              <a:t>53%</a:t>
            </a:r>
            <a:r>
              <a:rPr lang="en-US" sz="1200" b="1" dirty="0"/>
              <a:t> </a:t>
            </a:r>
            <a:r>
              <a:rPr lang="en-US" sz="1200" b="1" dirty="0">
                <a:solidFill>
                  <a:schemeClr val="accent4"/>
                </a:solidFill>
              </a:rPr>
              <a:t>NCCS Connected</a:t>
            </a:r>
          </a:p>
        </p:txBody>
      </p:sp>
      <p:sp>
        <p:nvSpPr>
          <p:cNvPr id="20" name="TextBox 19">
            <a:extLst>
              <a:ext uri="{FF2B5EF4-FFF2-40B4-BE49-F238E27FC236}">
                <a16:creationId xmlns:a16="http://schemas.microsoft.com/office/drawing/2014/main" id="{23C57E1F-D7D8-3D29-FEE3-0B0D2B48D24F}"/>
              </a:ext>
            </a:extLst>
          </p:cNvPr>
          <p:cNvSpPr txBox="1"/>
          <p:nvPr/>
        </p:nvSpPr>
        <p:spPr>
          <a:xfrm>
            <a:off x="7958192" y="4964623"/>
            <a:ext cx="2612070" cy="738664"/>
          </a:xfrm>
          <a:prstGeom prst="rect">
            <a:avLst/>
          </a:prstGeom>
          <a:noFill/>
        </p:spPr>
        <p:txBody>
          <a:bodyPr wrap="square">
            <a:spAutoFit/>
          </a:bodyPr>
          <a:lstStyle/>
          <a:p>
            <a:r>
              <a:rPr lang="en-US" sz="1400" dirty="0"/>
              <a:t>said they had to </a:t>
            </a:r>
            <a:r>
              <a:rPr lang="en-US" sz="1400" b="1" dirty="0"/>
              <a:t>SHARE INFORMATION </a:t>
            </a:r>
            <a:r>
              <a:rPr lang="en-US" sz="1400" dirty="0"/>
              <a:t>from one </a:t>
            </a:r>
            <a:r>
              <a:rPr lang="en-US" sz="1400" b="1" dirty="0"/>
              <a:t>HCP </a:t>
            </a:r>
            <a:r>
              <a:rPr lang="en-US" sz="1400" dirty="0"/>
              <a:t>to another </a:t>
            </a:r>
            <a:r>
              <a:rPr lang="en-US" sz="1400" b="1" dirty="0"/>
              <a:t>ALL/SOME </a:t>
            </a:r>
            <a:r>
              <a:rPr lang="en-US" sz="1400" dirty="0"/>
              <a:t>of time</a:t>
            </a:r>
            <a:endParaRPr lang="en-US" sz="1400" b="1" dirty="0"/>
          </a:p>
        </p:txBody>
      </p:sp>
      <p:sp>
        <p:nvSpPr>
          <p:cNvPr id="21" name="TextBox 20">
            <a:extLst>
              <a:ext uri="{FF2B5EF4-FFF2-40B4-BE49-F238E27FC236}">
                <a16:creationId xmlns:a16="http://schemas.microsoft.com/office/drawing/2014/main" id="{C21A2F7A-21C6-BD73-C6FC-C764B4F5E03A}"/>
              </a:ext>
            </a:extLst>
          </p:cNvPr>
          <p:cNvSpPr txBox="1"/>
          <p:nvPr/>
        </p:nvSpPr>
        <p:spPr>
          <a:xfrm>
            <a:off x="7958191" y="5684205"/>
            <a:ext cx="2446937" cy="276999"/>
          </a:xfrm>
          <a:prstGeom prst="rect">
            <a:avLst/>
          </a:prstGeom>
          <a:noFill/>
        </p:spPr>
        <p:txBody>
          <a:bodyPr wrap="square">
            <a:spAutoFit/>
          </a:bodyPr>
          <a:lstStyle/>
          <a:p>
            <a:r>
              <a:rPr lang="en-US" sz="1200" b="1" dirty="0">
                <a:solidFill>
                  <a:srgbClr val="0067B1"/>
                </a:solidFill>
              </a:rPr>
              <a:t>62% </a:t>
            </a:r>
            <a:r>
              <a:rPr lang="en-US" sz="1200" b="1" dirty="0">
                <a:solidFill>
                  <a:schemeClr val="accent4"/>
                </a:solidFill>
              </a:rPr>
              <a:t>NCCS Connected</a:t>
            </a:r>
          </a:p>
        </p:txBody>
      </p:sp>
      <p:graphicFrame>
        <p:nvGraphicFramePr>
          <p:cNvPr id="23" name="Chart 22">
            <a:extLst>
              <a:ext uri="{FF2B5EF4-FFF2-40B4-BE49-F238E27FC236}">
                <a16:creationId xmlns:a16="http://schemas.microsoft.com/office/drawing/2014/main" id="{EFC90918-4068-4513-65A7-5A03769B48AA}"/>
              </a:ext>
            </a:extLst>
          </p:cNvPr>
          <p:cNvGraphicFramePr/>
          <p:nvPr>
            <p:extLst>
              <p:ext uri="{D42A27DB-BD31-4B8C-83A1-F6EECF244321}">
                <p14:modId xmlns:p14="http://schemas.microsoft.com/office/powerpoint/2010/main" val="1627426589"/>
              </p:ext>
            </p:extLst>
          </p:nvPr>
        </p:nvGraphicFramePr>
        <p:xfrm>
          <a:off x="6262410" y="4794984"/>
          <a:ext cx="2091560" cy="1394373"/>
        </p:xfrm>
        <a:graphic>
          <a:graphicData uri="http://schemas.openxmlformats.org/drawingml/2006/chart">
            <c:chart xmlns:c="http://schemas.openxmlformats.org/drawingml/2006/chart" xmlns:r="http://schemas.openxmlformats.org/officeDocument/2006/relationships" r:id="rId6"/>
          </a:graphicData>
        </a:graphic>
      </p:graphicFrame>
      <p:sp>
        <p:nvSpPr>
          <p:cNvPr id="5" name="Title 1">
            <a:extLst>
              <a:ext uri="{FF2B5EF4-FFF2-40B4-BE49-F238E27FC236}">
                <a16:creationId xmlns:a16="http://schemas.microsoft.com/office/drawing/2014/main" id="{1B3CDCC1-C638-BA05-524F-9192EFD5178C}"/>
              </a:ext>
            </a:extLst>
          </p:cNvPr>
          <p:cNvSpPr txBox="1">
            <a:spLocks/>
          </p:cNvSpPr>
          <p:nvPr/>
        </p:nvSpPr>
        <p:spPr>
          <a:xfrm>
            <a:off x="6353472" y="2067711"/>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latin typeface="Arial" panose="020B0604020202020204" pitchFamily="34" charset="0"/>
                <a:cs typeface="Arial" panose="020B0604020202020204" pitchFamily="34" charset="0"/>
              </a:rPr>
              <a:t>69%</a:t>
            </a:r>
          </a:p>
        </p:txBody>
      </p:sp>
      <p:sp>
        <p:nvSpPr>
          <p:cNvPr id="15" name="Title 1">
            <a:extLst>
              <a:ext uri="{FF2B5EF4-FFF2-40B4-BE49-F238E27FC236}">
                <a16:creationId xmlns:a16="http://schemas.microsoft.com/office/drawing/2014/main" id="{EF29BFF8-8104-A849-E6A6-E97F5F9E67F0}"/>
              </a:ext>
            </a:extLst>
          </p:cNvPr>
          <p:cNvSpPr txBox="1">
            <a:spLocks/>
          </p:cNvSpPr>
          <p:nvPr/>
        </p:nvSpPr>
        <p:spPr>
          <a:xfrm>
            <a:off x="6353472" y="3433030"/>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latin typeface="Arial" panose="020B0604020202020204" pitchFamily="34" charset="0"/>
                <a:cs typeface="Arial" panose="020B0604020202020204" pitchFamily="34" charset="0"/>
              </a:rPr>
              <a:t>64%</a:t>
            </a:r>
          </a:p>
        </p:txBody>
      </p:sp>
      <p:sp>
        <p:nvSpPr>
          <p:cNvPr id="24" name="Title 1">
            <a:extLst>
              <a:ext uri="{FF2B5EF4-FFF2-40B4-BE49-F238E27FC236}">
                <a16:creationId xmlns:a16="http://schemas.microsoft.com/office/drawing/2014/main" id="{D00A91A8-4A1F-2B8C-328D-94DE44DFC35D}"/>
              </a:ext>
            </a:extLst>
          </p:cNvPr>
          <p:cNvSpPr txBox="1">
            <a:spLocks/>
          </p:cNvSpPr>
          <p:nvPr/>
        </p:nvSpPr>
        <p:spPr>
          <a:xfrm>
            <a:off x="6353472" y="5291143"/>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latin typeface="Arial" panose="020B0604020202020204" pitchFamily="34" charset="0"/>
                <a:cs typeface="Arial" panose="020B0604020202020204" pitchFamily="34" charset="0"/>
              </a:rPr>
              <a:t>54%</a:t>
            </a:r>
          </a:p>
        </p:txBody>
      </p:sp>
      <p:sp>
        <p:nvSpPr>
          <p:cNvPr id="30" name="TextBox 29">
            <a:extLst>
              <a:ext uri="{FF2B5EF4-FFF2-40B4-BE49-F238E27FC236}">
                <a16:creationId xmlns:a16="http://schemas.microsoft.com/office/drawing/2014/main" id="{98FD516A-CF63-4470-0871-11D95F75A5F7}"/>
              </a:ext>
            </a:extLst>
          </p:cNvPr>
          <p:cNvSpPr txBox="1"/>
          <p:nvPr/>
        </p:nvSpPr>
        <p:spPr>
          <a:xfrm>
            <a:off x="7947449" y="4360539"/>
            <a:ext cx="1307533" cy="369332"/>
          </a:xfrm>
          <a:prstGeom prst="rect">
            <a:avLst/>
          </a:prstGeom>
          <a:noFill/>
        </p:spPr>
        <p:txBody>
          <a:bodyPr wrap="square">
            <a:spAutoFit/>
          </a:bodyPr>
          <a:lstStyle/>
          <a:p>
            <a:r>
              <a:rPr lang="en-US" i="1" dirty="0"/>
              <a:t>BUT…</a:t>
            </a:r>
            <a:endParaRPr lang="en-US" b="1" i="1" dirty="0"/>
          </a:p>
        </p:txBody>
      </p:sp>
      <p:sp>
        <p:nvSpPr>
          <p:cNvPr id="32" name="Rectangle 31">
            <a:extLst>
              <a:ext uri="{FF2B5EF4-FFF2-40B4-BE49-F238E27FC236}">
                <a16:creationId xmlns:a16="http://schemas.microsoft.com/office/drawing/2014/main" id="{A7E6CD09-5545-A778-4EDD-8AB19F4A6ED1}"/>
              </a:ext>
            </a:extLst>
          </p:cNvPr>
          <p:cNvSpPr/>
          <p:nvPr/>
        </p:nvSpPr>
        <p:spPr>
          <a:xfrm>
            <a:off x="2030700" y="1726949"/>
            <a:ext cx="1822648" cy="32444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Chart 30">
            <a:extLst>
              <a:ext uri="{FF2B5EF4-FFF2-40B4-BE49-F238E27FC236}">
                <a16:creationId xmlns:a16="http://schemas.microsoft.com/office/drawing/2014/main" id="{636ADADD-6A10-3DDF-A9C7-8D674EAFC746}"/>
              </a:ext>
            </a:extLst>
          </p:cNvPr>
          <p:cNvGraphicFramePr/>
          <p:nvPr>
            <p:extLst>
              <p:ext uri="{D42A27DB-BD31-4B8C-83A1-F6EECF244321}">
                <p14:modId xmlns:p14="http://schemas.microsoft.com/office/powerpoint/2010/main" val="2296783565"/>
              </p:ext>
            </p:extLst>
          </p:nvPr>
        </p:nvGraphicFramePr>
        <p:xfrm>
          <a:off x="1927879" y="2533650"/>
          <a:ext cx="3855142" cy="2891610"/>
        </p:xfrm>
        <a:graphic>
          <a:graphicData uri="http://schemas.openxmlformats.org/drawingml/2006/chart">
            <c:chart xmlns:c="http://schemas.openxmlformats.org/drawingml/2006/chart" xmlns:r="http://schemas.openxmlformats.org/officeDocument/2006/relationships" r:id="rId7"/>
          </a:graphicData>
        </a:graphic>
      </p:graphicFrame>
      <p:sp>
        <p:nvSpPr>
          <p:cNvPr id="33" name="Title 1">
            <a:extLst>
              <a:ext uri="{FF2B5EF4-FFF2-40B4-BE49-F238E27FC236}">
                <a16:creationId xmlns:a16="http://schemas.microsoft.com/office/drawing/2014/main" id="{7EDEC513-4352-CB4C-6994-D134C5D14718}"/>
              </a:ext>
            </a:extLst>
          </p:cNvPr>
          <p:cNvSpPr txBox="1">
            <a:spLocks/>
          </p:cNvSpPr>
          <p:nvPr/>
        </p:nvSpPr>
        <p:spPr>
          <a:xfrm>
            <a:off x="2030700" y="1836573"/>
            <a:ext cx="182264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latin typeface="Arial" panose="020B0604020202020204" pitchFamily="34" charset="0"/>
                <a:cs typeface="Arial" panose="020B0604020202020204" pitchFamily="34" charset="0"/>
              </a:rPr>
              <a:t>92%</a:t>
            </a:r>
          </a:p>
        </p:txBody>
      </p:sp>
      <p:sp>
        <p:nvSpPr>
          <p:cNvPr id="34" name="TextBox 33">
            <a:extLst>
              <a:ext uri="{FF2B5EF4-FFF2-40B4-BE49-F238E27FC236}">
                <a16:creationId xmlns:a16="http://schemas.microsoft.com/office/drawing/2014/main" id="{51D08EEE-421B-AADA-2C96-A545DA1DF073}"/>
              </a:ext>
            </a:extLst>
          </p:cNvPr>
          <p:cNvSpPr txBox="1"/>
          <p:nvPr/>
        </p:nvSpPr>
        <p:spPr>
          <a:xfrm>
            <a:off x="2030700" y="2187044"/>
            <a:ext cx="1822648" cy="461665"/>
          </a:xfrm>
          <a:prstGeom prst="rect">
            <a:avLst/>
          </a:prstGeom>
          <a:noFill/>
        </p:spPr>
        <p:txBody>
          <a:bodyPr wrap="square">
            <a:spAutoFit/>
          </a:bodyPr>
          <a:lstStyle/>
          <a:p>
            <a:pPr algn="ctr"/>
            <a:r>
              <a:rPr lang="en-US" sz="1200" b="1" dirty="0"/>
              <a:t>say HCPs coordinated care well</a:t>
            </a:r>
            <a:endParaRPr lang="en-US" sz="1200" dirty="0"/>
          </a:p>
        </p:txBody>
      </p:sp>
      <p:sp>
        <p:nvSpPr>
          <p:cNvPr id="11" name="TextBox 10">
            <a:extLst>
              <a:ext uri="{FF2B5EF4-FFF2-40B4-BE49-F238E27FC236}">
                <a16:creationId xmlns:a16="http://schemas.microsoft.com/office/drawing/2014/main" id="{61597DEC-8D7D-2BAE-996E-8323429D4E87}"/>
              </a:ext>
            </a:extLst>
          </p:cNvPr>
          <p:cNvSpPr txBox="1"/>
          <p:nvPr/>
        </p:nvSpPr>
        <p:spPr>
          <a:xfrm>
            <a:off x="2540244" y="2717540"/>
            <a:ext cx="402981" cy="369332"/>
          </a:xfrm>
          <a:prstGeom prst="rect">
            <a:avLst/>
          </a:prstGeom>
          <a:noFill/>
        </p:spPr>
        <p:txBody>
          <a:bodyPr wrap="square">
            <a:spAutoFit/>
          </a:bodyPr>
          <a:lstStyle/>
          <a:p>
            <a:r>
              <a:rPr lang="en-US" sz="1800" b="1" dirty="0">
                <a:solidFill>
                  <a:srgbClr val="C00000"/>
                </a:solidFill>
                <a:latin typeface="Calibri" panose="020F0502020204030204" pitchFamily="34" charset="0"/>
                <a:ea typeface="Gadugi" panose="020B0502040204020203"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1959726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ular Callout 57">
            <a:extLst>
              <a:ext uri="{FF2B5EF4-FFF2-40B4-BE49-F238E27FC236}">
                <a16:creationId xmlns:a16="http://schemas.microsoft.com/office/drawing/2014/main" id="{8682E057-8791-DC25-92AE-A0E6C593CD79}"/>
              </a:ext>
            </a:extLst>
          </p:cNvPr>
          <p:cNvSpPr/>
          <p:nvPr/>
        </p:nvSpPr>
        <p:spPr>
          <a:xfrm>
            <a:off x="9834225" y="1812332"/>
            <a:ext cx="1836881" cy="3102893"/>
          </a:xfrm>
          <a:prstGeom prst="wedgeRoundRectCallout">
            <a:avLst>
              <a:gd name="adj1" fmla="val -20833"/>
              <a:gd name="adj2" fmla="val 56086"/>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fontAlgn="t"/>
            <a:endParaRPr lang="en-US" sz="1400" dirty="0">
              <a:solidFill>
                <a:schemeClr val="tx1"/>
              </a:solidFill>
            </a:endParaRPr>
          </a:p>
        </p:txBody>
      </p:sp>
      <p:sp>
        <p:nvSpPr>
          <p:cNvPr id="8" name="TextBox 7">
            <a:extLst>
              <a:ext uri="{FF2B5EF4-FFF2-40B4-BE49-F238E27FC236}">
                <a16:creationId xmlns:a16="http://schemas.microsoft.com/office/drawing/2014/main" id="{71C66769-E9D4-FCCC-B24C-97929F21F4B3}"/>
              </a:ext>
            </a:extLst>
          </p:cNvPr>
          <p:cNvSpPr txBox="1"/>
          <p:nvPr/>
        </p:nvSpPr>
        <p:spPr>
          <a:xfrm>
            <a:off x="9985199" y="2039396"/>
            <a:ext cx="1528012" cy="2492990"/>
          </a:xfrm>
          <a:prstGeom prst="rect">
            <a:avLst/>
          </a:prstGeom>
          <a:noFill/>
        </p:spPr>
        <p:txBody>
          <a:bodyPr wrap="square">
            <a:spAutoFit/>
          </a:bodyPr>
          <a:lstStyle/>
          <a:p>
            <a:r>
              <a:rPr lang="en-US" sz="1200" dirty="0">
                <a:solidFill>
                  <a:schemeClr val="tx1"/>
                </a:solidFill>
              </a:rPr>
              <a:t>I often filled out forms with new information that was never looked at, and then </a:t>
            </a:r>
            <a:br>
              <a:rPr lang="en-US" sz="1200" dirty="0">
                <a:solidFill>
                  <a:schemeClr val="tx1"/>
                </a:solidFill>
              </a:rPr>
            </a:br>
            <a:r>
              <a:rPr lang="en-US" sz="1200" b="1" dirty="0">
                <a:solidFill>
                  <a:srgbClr val="EE7E5E"/>
                </a:solidFill>
              </a:rPr>
              <a:t>I repeat the information verbally </a:t>
            </a:r>
            <a:r>
              <a:rPr lang="en-US" sz="1200" dirty="0">
                <a:solidFill>
                  <a:schemeClr val="tx1"/>
                </a:solidFill>
              </a:rPr>
              <a:t>in the room with a nurse before the doctor got there, who also never referred to anything.</a:t>
            </a:r>
            <a:endParaRPr lang="en-US" sz="1200" dirty="0"/>
          </a:p>
        </p:txBody>
      </p:sp>
      <p:sp>
        <p:nvSpPr>
          <p:cNvPr id="2" name="Title 1">
            <a:extLst>
              <a:ext uri="{FF2B5EF4-FFF2-40B4-BE49-F238E27FC236}">
                <a16:creationId xmlns:a16="http://schemas.microsoft.com/office/drawing/2014/main" id="{7E130B1B-6C1A-21A1-3410-DC0A144D033B}"/>
              </a:ext>
            </a:extLst>
          </p:cNvPr>
          <p:cNvSpPr>
            <a:spLocks noGrp="1"/>
          </p:cNvSpPr>
          <p:nvPr>
            <p:ph type="title"/>
          </p:nvPr>
        </p:nvSpPr>
        <p:spPr/>
        <p:txBody>
          <a:bodyPr/>
          <a:lstStyle/>
          <a:p>
            <a:r>
              <a:rPr lang="en-US" dirty="0"/>
              <a:t>Audience Experiences: Coordination of Care</a:t>
            </a:r>
          </a:p>
        </p:txBody>
      </p:sp>
      <p:sp>
        <p:nvSpPr>
          <p:cNvPr id="3" name="Text Placeholder 2">
            <a:extLst>
              <a:ext uri="{FF2B5EF4-FFF2-40B4-BE49-F238E27FC236}">
                <a16:creationId xmlns:a16="http://schemas.microsoft.com/office/drawing/2014/main" id="{B552D8CA-5CCE-B122-53E5-CEB83CB20A79}"/>
              </a:ext>
            </a:extLst>
          </p:cNvPr>
          <p:cNvSpPr>
            <a:spLocks noGrp="1"/>
          </p:cNvSpPr>
          <p:nvPr>
            <p:ph type="body" sz="quarter" idx="10"/>
          </p:nvPr>
        </p:nvSpPr>
        <p:spPr/>
        <p:txBody>
          <a:bodyPr>
            <a:normAutofit/>
          </a:bodyPr>
          <a:lstStyle/>
          <a:p>
            <a:pPr marL="0" indent="0">
              <a:buNone/>
            </a:pPr>
            <a:r>
              <a:rPr lang="en-US" dirty="0"/>
              <a:t>This is another issue that impacts satisfaction with the cancer journey.</a:t>
            </a:r>
          </a:p>
        </p:txBody>
      </p:sp>
      <p:sp>
        <p:nvSpPr>
          <p:cNvPr id="4" name="TextBox 3">
            <a:extLst>
              <a:ext uri="{FF2B5EF4-FFF2-40B4-BE49-F238E27FC236}">
                <a16:creationId xmlns:a16="http://schemas.microsoft.com/office/drawing/2014/main" id="{E65F9C6C-3E81-E4A9-C635-6F72ED864354}"/>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19" name="TextBox 18">
            <a:extLst>
              <a:ext uri="{FF2B5EF4-FFF2-40B4-BE49-F238E27FC236}">
                <a16:creationId xmlns:a16="http://schemas.microsoft.com/office/drawing/2014/main" id="{72171EE1-D14F-72E6-9D32-2AC3DB0CBA6B}"/>
              </a:ext>
            </a:extLst>
          </p:cNvPr>
          <p:cNvSpPr txBox="1"/>
          <p:nvPr/>
        </p:nvSpPr>
        <p:spPr>
          <a:xfrm>
            <a:off x="9716074" y="5129086"/>
            <a:ext cx="1457011" cy="646331"/>
          </a:xfrm>
          <a:prstGeom prst="rect">
            <a:avLst/>
          </a:prstGeom>
          <a:noFill/>
        </p:spPr>
        <p:txBody>
          <a:bodyPr wrap="square">
            <a:spAutoFit/>
          </a:bodyPr>
          <a:lstStyle/>
          <a:p>
            <a:r>
              <a:rPr lang="en-US" sz="1200" b="1" dirty="0">
                <a:solidFill>
                  <a:srgbClr val="EE7E5E"/>
                </a:solidFill>
              </a:rPr>
              <a:t>Negative Experience Feedback</a:t>
            </a:r>
            <a:endParaRPr lang="en-US" sz="1200" dirty="0"/>
          </a:p>
        </p:txBody>
      </p:sp>
      <p:sp>
        <p:nvSpPr>
          <p:cNvPr id="24" name="Rounded Rectangular Callout 23">
            <a:extLst>
              <a:ext uri="{FF2B5EF4-FFF2-40B4-BE49-F238E27FC236}">
                <a16:creationId xmlns:a16="http://schemas.microsoft.com/office/drawing/2014/main" id="{F22B3EA5-DE77-A61E-50D0-255BA9A80106}"/>
              </a:ext>
            </a:extLst>
          </p:cNvPr>
          <p:cNvSpPr/>
          <p:nvPr/>
        </p:nvSpPr>
        <p:spPr>
          <a:xfrm>
            <a:off x="7462897" y="1812332"/>
            <a:ext cx="2070938" cy="3102893"/>
          </a:xfrm>
          <a:prstGeom prst="wedgeRoundRectCallout">
            <a:avLst>
              <a:gd name="adj1" fmla="val -20833"/>
              <a:gd name="adj2" fmla="val 56086"/>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fontAlgn="t"/>
            <a:endParaRPr lang="en-US" sz="1400" dirty="0">
              <a:solidFill>
                <a:schemeClr val="tx1"/>
              </a:solidFill>
            </a:endParaRPr>
          </a:p>
        </p:txBody>
      </p:sp>
      <p:sp>
        <p:nvSpPr>
          <p:cNvPr id="27" name="TextBox 26">
            <a:extLst>
              <a:ext uri="{FF2B5EF4-FFF2-40B4-BE49-F238E27FC236}">
                <a16:creationId xmlns:a16="http://schemas.microsoft.com/office/drawing/2014/main" id="{DA3986C5-A883-1FC2-7FCF-77DFAB743442}"/>
              </a:ext>
            </a:extLst>
          </p:cNvPr>
          <p:cNvSpPr txBox="1"/>
          <p:nvPr/>
        </p:nvSpPr>
        <p:spPr>
          <a:xfrm>
            <a:off x="7388634" y="5129086"/>
            <a:ext cx="1457011" cy="646331"/>
          </a:xfrm>
          <a:prstGeom prst="rect">
            <a:avLst/>
          </a:prstGeom>
          <a:noFill/>
        </p:spPr>
        <p:txBody>
          <a:bodyPr wrap="square">
            <a:spAutoFit/>
          </a:bodyPr>
          <a:lstStyle/>
          <a:p>
            <a:r>
              <a:rPr lang="en-US" sz="1200" b="1" dirty="0">
                <a:solidFill>
                  <a:srgbClr val="1AAFA2"/>
                </a:solidFill>
              </a:rPr>
              <a:t>Positive Experience Feedback</a:t>
            </a:r>
            <a:endParaRPr lang="en-US" sz="1200" dirty="0">
              <a:solidFill>
                <a:srgbClr val="1AAFA2"/>
              </a:solidFill>
            </a:endParaRPr>
          </a:p>
        </p:txBody>
      </p:sp>
      <p:sp>
        <p:nvSpPr>
          <p:cNvPr id="44" name="TextBox 43">
            <a:extLst>
              <a:ext uri="{FF2B5EF4-FFF2-40B4-BE49-F238E27FC236}">
                <a16:creationId xmlns:a16="http://schemas.microsoft.com/office/drawing/2014/main" id="{899E3A84-A444-4DD3-E992-8E003BF4E24A}"/>
              </a:ext>
            </a:extLst>
          </p:cNvPr>
          <p:cNvSpPr txBox="1"/>
          <p:nvPr/>
        </p:nvSpPr>
        <p:spPr>
          <a:xfrm>
            <a:off x="7662758" y="2039396"/>
            <a:ext cx="1726771" cy="2677656"/>
          </a:xfrm>
          <a:prstGeom prst="rect">
            <a:avLst/>
          </a:prstGeom>
          <a:noFill/>
        </p:spPr>
        <p:txBody>
          <a:bodyPr wrap="square">
            <a:spAutoFit/>
          </a:bodyPr>
          <a:lstStyle/>
          <a:p>
            <a:r>
              <a:rPr lang="en-US" sz="1200" b="1" dirty="0">
                <a:solidFill>
                  <a:srgbClr val="1AAFA2"/>
                </a:solidFill>
              </a:rPr>
              <a:t>My primary care physician was instrumental </a:t>
            </a:r>
            <a:r>
              <a:rPr lang="en-US" sz="1200" dirty="0">
                <a:solidFill>
                  <a:schemeClr val="tx1"/>
                </a:solidFill>
              </a:rPr>
              <a:t>in coordinating my care. She communicated with the surgeon, helped me find a fantastic oncologist and radiologist. She was there through the surgery, chemo treatments and radiation </a:t>
            </a:r>
            <a:br>
              <a:rPr lang="en-US" sz="1200" dirty="0">
                <a:solidFill>
                  <a:schemeClr val="tx1"/>
                </a:solidFill>
              </a:rPr>
            </a:br>
            <a:r>
              <a:rPr lang="en-US" sz="1200" dirty="0">
                <a:solidFill>
                  <a:schemeClr val="tx1"/>
                </a:solidFill>
              </a:rPr>
              <a:t>therapy.</a:t>
            </a:r>
          </a:p>
        </p:txBody>
      </p:sp>
      <p:sp>
        <p:nvSpPr>
          <p:cNvPr id="46" name="Rounded Rectangle 45">
            <a:extLst>
              <a:ext uri="{FF2B5EF4-FFF2-40B4-BE49-F238E27FC236}">
                <a16:creationId xmlns:a16="http://schemas.microsoft.com/office/drawing/2014/main" id="{C372302A-D389-A4F8-C09E-DD120A853FCA}"/>
              </a:ext>
            </a:extLst>
          </p:cNvPr>
          <p:cNvSpPr/>
          <p:nvPr/>
        </p:nvSpPr>
        <p:spPr>
          <a:xfrm>
            <a:off x="558659" y="1499222"/>
            <a:ext cx="6489530" cy="1825616"/>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0" name="Chart 39">
            <a:extLst>
              <a:ext uri="{FF2B5EF4-FFF2-40B4-BE49-F238E27FC236}">
                <a16:creationId xmlns:a16="http://schemas.microsoft.com/office/drawing/2014/main" id="{AC90BDF6-7426-5729-FAE0-A6D6D7D18F93}"/>
              </a:ext>
            </a:extLst>
          </p:cNvPr>
          <p:cNvGraphicFramePr/>
          <p:nvPr>
            <p:extLst>
              <p:ext uri="{D42A27DB-BD31-4B8C-83A1-F6EECF244321}">
                <p14:modId xmlns:p14="http://schemas.microsoft.com/office/powerpoint/2010/main" val="2187325566"/>
              </p:ext>
            </p:extLst>
          </p:nvPr>
        </p:nvGraphicFramePr>
        <p:xfrm>
          <a:off x="3119603" y="1583303"/>
          <a:ext cx="3547736" cy="1695714"/>
        </p:xfrm>
        <a:graphic>
          <a:graphicData uri="http://schemas.openxmlformats.org/drawingml/2006/chart">
            <c:chart xmlns:c="http://schemas.openxmlformats.org/drawingml/2006/chart" xmlns:r="http://schemas.openxmlformats.org/officeDocument/2006/relationships" r:id="rId3"/>
          </a:graphicData>
        </a:graphic>
      </p:graphicFrame>
      <p:sp>
        <p:nvSpPr>
          <p:cNvPr id="35" name="Rounded Rectangle 34">
            <a:extLst>
              <a:ext uri="{FF2B5EF4-FFF2-40B4-BE49-F238E27FC236}">
                <a16:creationId xmlns:a16="http://schemas.microsoft.com/office/drawing/2014/main" id="{74A66855-E7E5-0D60-2D3F-3C6097312BAB}"/>
              </a:ext>
            </a:extLst>
          </p:cNvPr>
          <p:cNvSpPr/>
          <p:nvPr/>
        </p:nvSpPr>
        <p:spPr>
          <a:xfrm>
            <a:off x="558658" y="3511122"/>
            <a:ext cx="6489531" cy="2452054"/>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8" name="Chart 27">
            <a:extLst>
              <a:ext uri="{FF2B5EF4-FFF2-40B4-BE49-F238E27FC236}">
                <a16:creationId xmlns:a16="http://schemas.microsoft.com/office/drawing/2014/main" id="{A7D01A62-0558-89A8-9FA6-71A275B76FF6}"/>
              </a:ext>
            </a:extLst>
          </p:cNvPr>
          <p:cNvGraphicFramePr/>
          <p:nvPr>
            <p:extLst>
              <p:ext uri="{D42A27DB-BD31-4B8C-83A1-F6EECF244321}">
                <p14:modId xmlns:p14="http://schemas.microsoft.com/office/powerpoint/2010/main" val="984881027"/>
              </p:ext>
            </p:extLst>
          </p:nvPr>
        </p:nvGraphicFramePr>
        <p:xfrm>
          <a:off x="2318534" y="3802254"/>
          <a:ext cx="4729655" cy="22787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9" name="Table 28">
            <a:extLst>
              <a:ext uri="{FF2B5EF4-FFF2-40B4-BE49-F238E27FC236}">
                <a16:creationId xmlns:a16="http://schemas.microsoft.com/office/drawing/2014/main" id="{6EBDDC1B-1C15-C0E5-27AB-5C4F64BE4F3E}"/>
              </a:ext>
            </a:extLst>
          </p:cNvPr>
          <p:cNvGraphicFramePr>
            <a:graphicFrameLocks noGrp="1"/>
          </p:cNvGraphicFramePr>
          <p:nvPr>
            <p:extLst>
              <p:ext uri="{D42A27DB-BD31-4B8C-83A1-F6EECF244321}">
                <p14:modId xmlns:p14="http://schemas.microsoft.com/office/powerpoint/2010/main" val="1585964345"/>
              </p:ext>
            </p:extLst>
          </p:nvPr>
        </p:nvGraphicFramePr>
        <p:xfrm>
          <a:off x="678789" y="4115303"/>
          <a:ext cx="1847461" cy="1660114"/>
        </p:xfrm>
        <a:graphic>
          <a:graphicData uri="http://schemas.openxmlformats.org/drawingml/2006/table">
            <a:tbl>
              <a:tblPr firstRow="1" bandRow="1">
                <a:tableStyleId>{5C22544A-7EE6-4342-B048-85BDC9FD1C3A}</a:tableStyleId>
              </a:tblPr>
              <a:tblGrid>
                <a:gridCol w="1847461">
                  <a:extLst>
                    <a:ext uri="{9D8B030D-6E8A-4147-A177-3AD203B41FA5}">
                      <a16:colId xmlns:a16="http://schemas.microsoft.com/office/drawing/2014/main" val="4172525889"/>
                    </a:ext>
                  </a:extLst>
                </a:gridCol>
              </a:tblGrid>
              <a:tr h="543296">
                <a:tc>
                  <a:txBody>
                    <a:bodyPr/>
                    <a:lstStyle/>
                    <a:p>
                      <a:pPr algn="r"/>
                      <a:r>
                        <a:rPr lang="en-US" sz="1200" b="0" i="0" u="none" strike="noStrike" baseline="0" dirty="0">
                          <a:solidFill>
                            <a:srgbClr val="000000"/>
                          </a:solidFill>
                          <a:latin typeface="+mn-lt"/>
                        </a:rPr>
                        <a:t>Share Test Results </a:t>
                      </a:r>
                      <a:br>
                        <a:rPr lang="en-US" sz="1200" b="0" i="0" u="none" strike="noStrike" baseline="0" dirty="0">
                          <a:solidFill>
                            <a:srgbClr val="000000"/>
                          </a:solidFill>
                          <a:latin typeface="+mn-lt"/>
                        </a:rPr>
                      </a:br>
                      <a:r>
                        <a:rPr lang="en-US" sz="1200" b="0" i="0" u="none" strike="noStrike" baseline="0" dirty="0">
                          <a:solidFill>
                            <a:srgbClr val="000000"/>
                          </a:solidFill>
                          <a:latin typeface="+mn-lt"/>
                        </a:rPr>
                        <a:t>with All HCPs</a:t>
                      </a:r>
                    </a:p>
                  </a:txBody>
                  <a:tcPr anchor="ctr">
                    <a:solidFill>
                      <a:schemeClr val="bg1"/>
                    </a:solidFill>
                  </a:tcPr>
                </a:tc>
                <a:extLst>
                  <a:ext uri="{0D108BD9-81ED-4DB2-BD59-A6C34878D82A}">
                    <a16:rowId xmlns:a16="http://schemas.microsoft.com/office/drawing/2014/main" val="1366089613"/>
                  </a:ext>
                </a:extLst>
              </a:tr>
              <a:tr h="558409">
                <a:tc>
                  <a:txBody>
                    <a:bodyPr/>
                    <a:lstStyle/>
                    <a:p>
                      <a:pPr algn="r"/>
                      <a:r>
                        <a:rPr lang="en-US" sz="1200" b="0" i="0" u="none" strike="noStrike" baseline="0" dirty="0">
                          <a:solidFill>
                            <a:srgbClr val="000000"/>
                          </a:solidFill>
                          <a:latin typeface="+mn-lt"/>
                        </a:rPr>
                        <a:t>Review Health </a:t>
                      </a:r>
                      <a:br>
                        <a:rPr lang="en-US" sz="1200" b="0" i="0" u="none" strike="noStrike" baseline="0" dirty="0">
                          <a:solidFill>
                            <a:srgbClr val="000000"/>
                          </a:solidFill>
                          <a:latin typeface="+mn-lt"/>
                        </a:rPr>
                      </a:br>
                      <a:r>
                        <a:rPr lang="en-US" sz="1200" b="0" i="0" u="none" strike="noStrike" baseline="0" dirty="0">
                          <a:solidFill>
                            <a:srgbClr val="000000"/>
                          </a:solidFill>
                          <a:latin typeface="+mn-lt"/>
                        </a:rPr>
                        <a:t>Records prior to Appts</a:t>
                      </a:r>
                    </a:p>
                  </a:txBody>
                  <a:tcPr anchor="ctr">
                    <a:solidFill>
                      <a:schemeClr val="bg1"/>
                    </a:solidFill>
                  </a:tcPr>
                </a:tc>
                <a:extLst>
                  <a:ext uri="{0D108BD9-81ED-4DB2-BD59-A6C34878D82A}">
                    <a16:rowId xmlns:a16="http://schemas.microsoft.com/office/drawing/2014/main" val="1814757435"/>
                  </a:ext>
                </a:extLst>
              </a:tr>
              <a:tr h="558409">
                <a:tc>
                  <a:txBody>
                    <a:bodyPr/>
                    <a:lstStyle/>
                    <a:p>
                      <a:pPr algn="r"/>
                      <a:r>
                        <a:rPr lang="en-US" sz="1200" b="0" i="0" u="none" strike="noStrike" baseline="0" dirty="0">
                          <a:solidFill>
                            <a:srgbClr val="000000"/>
                          </a:solidFill>
                          <a:latin typeface="+mn-lt"/>
                        </a:rPr>
                        <a:t>Provide a Clear Plan </a:t>
                      </a:r>
                      <a:br>
                        <a:rPr lang="en-US" sz="1200" b="0" i="0" u="none" strike="noStrike" baseline="0" dirty="0">
                          <a:solidFill>
                            <a:srgbClr val="000000"/>
                          </a:solidFill>
                          <a:latin typeface="+mn-lt"/>
                        </a:rPr>
                      </a:br>
                      <a:r>
                        <a:rPr lang="en-US" sz="1200" b="0" i="0" u="none" strike="noStrike" baseline="0" dirty="0">
                          <a:solidFill>
                            <a:srgbClr val="000000"/>
                          </a:solidFill>
                          <a:latin typeface="+mn-lt"/>
                        </a:rPr>
                        <a:t>on What to Expect</a:t>
                      </a:r>
                    </a:p>
                  </a:txBody>
                  <a:tcPr anchor="ctr">
                    <a:solidFill>
                      <a:schemeClr val="bg1"/>
                    </a:solidFill>
                  </a:tcPr>
                </a:tc>
                <a:extLst>
                  <a:ext uri="{0D108BD9-81ED-4DB2-BD59-A6C34878D82A}">
                    <a16:rowId xmlns:a16="http://schemas.microsoft.com/office/drawing/2014/main" val="1976806899"/>
                  </a:ext>
                </a:extLst>
              </a:tr>
            </a:tbl>
          </a:graphicData>
        </a:graphic>
      </p:graphicFrame>
      <p:sp>
        <p:nvSpPr>
          <p:cNvPr id="31" name="TextBox 30">
            <a:extLst>
              <a:ext uri="{FF2B5EF4-FFF2-40B4-BE49-F238E27FC236}">
                <a16:creationId xmlns:a16="http://schemas.microsoft.com/office/drawing/2014/main" id="{C4EF372A-B49B-CD8D-D5AF-E228779BC3D3}"/>
              </a:ext>
            </a:extLst>
          </p:cNvPr>
          <p:cNvSpPr txBox="1"/>
          <p:nvPr/>
        </p:nvSpPr>
        <p:spPr>
          <a:xfrm>
            <a:off x="716887" y="3620743"/>
            <a:ext cx="3469219" cy="276999"/>
          </a:xfrm>
          <a:prstGeom prst="rect">
            <a:avLst/>
          </a:prstGeom>
          <a:noFill/>
        </p:spPr>
        <p:txBody>
          <a:bodyPr wrap="none" rtlCol="0">
            <a:spAutoFit/>
          </a:bodyPr>
          <a:lstStyle/>
          <a:p>
            <a:r>
              <a:rPr lang="en-US" sz="1200" b="1" dirty="0"/>
              <a:t>Aspects of Coordination of Care: % very well</a:t>
            </a:r>
          </a:p>
        </p:txBody>
      </p:sp>
      <p:sp>
        <p:nvSpPr>
          <p:cNvPr id="6" name="TextBox 5">
            <a:extLst>
              <a:ext uri="{FF2B5EF4-FFF2-40B4-BE49-F238E27FC236}">
                <a16:creationId xmlns:a16="http://schemas.microsoft.com/office/drawing/2014/main" id="{A71EF7DD-7AC6-6717-A6E7-922C7B4F17DF}"/>
              </a:ext>
            </a:extLst>
          </p:cNvPr>
          <p:cNvSpPr txBox="1"/>
          <p:nvPr/>
        </p:nvSpPr>
        <p:spPr>
          <a:xfrm>
            <a:off x="716888" y="1592246"/>
            <a:ext cx="2258410" cy="461665"/>
          </a:xfrm>
          <a:prstGeom prst="rect">
            <a:avLst/>
          </a:prstGeom>
          <a:noFill/>
        </p:spPr>
        <p:txBody>
          <a:bodyPr wrap="square" rtlCol="0">
            <a:spAutoFit/>
          </a:bodyPr>
          <a:lstStyle/>
          <a:p>
            <a:r>
              <a:rPr lang="en-US" sz="1200" b="1" dirty="0"/>
              <a:t>Mean Satisfaction Score on Coordination of Care (1-5)</a:t>
            </a:r>
          </a:p>
        </p:txBody>
      </p:sp>
      <p:pic>
        <p:nvPicPr>
          <p:cNvPr id="9" name="Picture 8">
            <a:extLst>
              <a:ext uri="{FF2B5EF4-FFF2-40B4-BE49-F238E27FC236}">
                <a16:creationId xmlns:a16="http://schemas.microsoft.com/office/drawing/2014/main" id="{38278A23-A6BA-7F63-D604-282400CDA388}"/>
              </a:ext>
            </a:extLst>
          </p:cNvPr>
          <p:cNvPicPr>
            <a:picLocks noChangeAspect="1"/>
          </p:cNvPicPr>
          <p:nvPr/>
        </p:nvPicPr>
        <p:blipFill rotWithShape="1">
          <a:blip r:embed="rId5"/>
          <a:srcRect l="5307" r="5268"/>
          <a:stretch/>
        </p:blipFill>
        <p:spPr>
          <a:xfrm>
            <a:off x="8466073" y="4435172"/>
            <a:ext cx="1250001" cy="1353098"/>
          </a:xfrm>
          <a:prstGeom prst="rect">
            <a:avLst/>
          </a:prstGeom>
        </p:spPr>
      </p:pic>
      <p:pic>
        <p:nvPicPr>
          <p:cNvPr id="10" name="Picture 9">
            <a:extLst>
              <a:ext uri="{FF2B5EF4-FFF2-40B4-BE49-F238E27FC236}">
                <a16:creationId xmlns:a16="http://schemas.microsoft.com/office/drawing/2014/main" id="{B4BD1862-14F2-C99F-885F-402AF89FAD74}"/>
              </a:ext>
            </a:extLst>
          </p:cNvPr>
          <p:cNvPicPr>
            <a:picLocks noChangeAspect="1"/>
          </p:cNvPicPr>
          <p:nvPr/>
        </p:nvPicPr>
        <p:blipFill rotWithShape="1">
          <a:blip r:embed="rId6"/>
          <a:srcRect l="-1450" r="-1608"/>
          <a:stretch/>
        </p:blipFill>
        <p:spPr>
          <a:xfrm>
            <a:off x="10552691" y="4435172"/>
            <a:ext cx="1440570" cy="1353098"/>
          </a:xfrm>
          <a:prstGeom prst="rect">
            <a:avLst/>
          </a:prstGeom>
        </p:spPr>
      </p:pic>
    </p:spTree>
    <p:extLst>
      <p:ext uri="{BB962C8B-B14F-4D97-AF65-F5344CB8AC3E}">
        <p14:creationId xmlns:p14="http://schemas.microsoft.com/office/powerpoint/2010/main" val="1880809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D4C8-E32F-83EC-D5B9-CD65ADC3FE86}"/>
              </a:ext>
            </a:extLst>
          </p:cNvPr>
          <p:cNvSpPr>
            <a:spLocks noGrp="1"/>
          </p:cNvSpPr>
          <p:nvPr>
            <p:ph type="title"/>
          </p:nvPr>
        </p:nvSpPr>
        <p:spPr/>
        <p:txBody>
          <a:bodyPr/>
          <a:lstStyle/>
          <a:p>
            <a:r>
              <a:rPr lang="en-US" dirty="0"/>
              <a:t>Cancer Stigma</a:t>
            </a:r>
          </a:p>
        </p:txBody>
      </p:sp>
      <p:sp>
        <p:nvSpPr>
          <p:cNvPr id="8" name="Text Placeholder 7">
            <a:extLst>
              <a:ext uri="{FF2B5EF4-FFF2-40B4-BE49-F238E27FC236}">
                <a16:creationId xmlns:a16="http://schemas.microsoft.com/office/drawing/2014/main" id="{20670FD2-A926-959D-234A-45AD695A4401}"/>
              </a:ext>
            </a:extLst>
          </p:cNvPr>
          <p:cNvSpPr>
            <a:spLocks noGrp="1"/>
          </p:cNvSpPr>
          <p:nvPr>
            <p:ph type="body" sz="quarter" idx="10"/>
          </p:nvPr>
        </p:nvSpPr>
        <p:spPr>
          <a:xfrm>
            <a:off x="409267" y="803298"/>
            <a:ext cx="10187015" cy="695924"/>
          </a:xfrm>
        </p:spPr>
        <p:txBody>
          <a:bodyPr>
            <a:normAutofit/>
          </a:bodyPr>
          <a:lstStyle/>
          <a:p>
            <a:r>
              <a:rPr lang="en-US" sz="1400" dirty="0"/>
              <a:t>Few feel a stigma around their cancer diagnosis; however, younger, female, Hispanic, and people living with metastatic cancer  are less comfortable telling people they have/had cancer and/or feel more pressure to remain “strong” during treatment.</a:t>
            </a:r>
          </a:p>
        </p:txBody>
      </p:sp>
      <p:graphicFrame>
        <p:nvGraphicFramePr>
          <p:cNvPr id="29" name="Chart 28">
            <a:extLst>
              <a:ext uri="{FF2B5EF4-FFF2-40B4-BE49-F238E27FC236}">
                <a16:creationId xmlns:a16="http://schemas.microsoft.com/office/drawing/2014/main" id="{F07725C4-AEAF-1D54-8C46-E9F549089C49}"/>
              </a:ext>
            </a:extLst>
          </p:cNvPr>
          <p:cNvGraphicFramePr/>
          <p:nvPr>
            <p:extLst>
              <p:ext uri="{D42A27DB-BD31-4B8C-83A1-F6EECF244321}">
                <p14:modId xmlns:p14="http://schemas.microsoft.com/office/powerpoint/2010/main" val="1515104546"/>
              </p:ext>
            </p:extLst>
          </p:nvPr>
        </p:nvGraphicFramePr>
        <p:xfrm>
          <a:off x="2486749" y="488375"/>
          <a:ext cx="5679789" cy="36991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9" name="Table 48">
            <a:extLst>
              <a:ext uri="{FF2B5EF4-FFF2-40B4-BE49-F238E27FC236}">
                <a16:creationId xmlns:a16="http://schemas.microsoft.com/office/drawing/2014/main" id="{5C9FBB3C-D1EA-AADA-AB11-40F8267B2183}"/>
              </a:ext>
            </a:extLst>
          </p:cNvPr>
          <p:cNvGraphicFramePr>
            <a:graphicFrameLocks noGrp="1"/>
          </p:cNvGraphicFramePr>
          <p:nvPr>
            <p:extLst>
              <p:ext uri="{D42A27DB-BD31-4B8C-83A1-F6EECF244321}">
                <p14:modId xmlns:p14="http://schemas.microsoft.com/office/powerpoint/2010/main" val="2970731872"/>
              </p:ext>
            </p:extLst>
          </p:nvPr>
        </p:nvGraphicFramePr>
        <p:xfrm>
          <a:off x="1159870" y="3236455"/>
          <a:ext cx="6859524" cy="1920240"/>
        </p:xfrm>
        <a:graphic>
          <a:graphicData uri="http://schemas.openxmlformats.org/drawingml/2006/table">
            <a:tbl>
              <a:tblPr firstRow="1" bandRow="1">
                <a:tableStyleId>{5940675A-B579-460E-94D1-54222C63F5DA}</a:tableStyleId>
              </a:tblPr>
              <a:tblGrid>
                <a:gridCol w="1572819">
                  <a:extLst>
                    <a:ext uri="{9D8B030D-6E8A-4147-A177-3AD203B41FA5}">
                      <a16:colId xmlns:a16="http://schemas.microsoft.com/office/drawing/2014/main" val="1113143426"/>
                    </a:ext>
                  </a:extLst>
                </a:gridCol>
                <a:gridCol w="2480442">
                  <a:extLst>
                    <a:ext uri="{9D8B030D-6E8A-4147-A177-3AD203B41FA5}">
                      <a16:colId xmlns:a16="http://schemas.microsoft.com/office/drawing/2014/main" val="1605457325"/>
                    </a:ext>
                  </a:extLst>
                </a:gridCol>
                <a:gridCol w="937914">
                  <a:extLst>
                    <a:ext uri="{9D8B030D-6E8A-4147-A177-3AD203B41FA5}">
                      <a16:colId xmlns:a16="http://schemas.microsoft.com/office/drawing/2014/main" val="2626926688"/>
                    </a:ext>
                  </a:extLst>
                </a:gridCol>
                <a:gridCol w="966027">
                  <a:extLst>
                    <a:ext uri="{9D8B030D-6E8A-4147-A177-3AD203B41FA5}">
                      <a16:colId xmlns:a16="http://schemas.microsoft.com/office/drawing/2014/main" val="30688690"/>
                    </a:ext>
                  </a:extLst>
                </a:gridCol>
                <a:gridCol w="902322">
                  <a:extLst>
                    <a:ext uri="{9D8B030D-6E8A-4147-A177-3AD203B41FA5}">
                      <a16:colId xmlns:a16="http://schemas.microsoft.com/office/drawing/2014/main" val="4249818215"/>
                    </a:ext>
                  </a:extLst>
                </a:gridCol>
              </a:tblGrid>
              <a:tr h="135866">
                <a:tc>
                  <a:txBody>
                    <a:bodyPr/>
                    <a:lstStyle/>
                    <a:p>
                      <a:pPr algn="r"/>
                      <a:r>
                        <a:rPr lang="en-US" sz="1200" b="0" dirty="0"/>
                        <a:t>Women</a:t>
                      </a:r>
                    </a:p>
                  </a:txBody>
                  <a:tcPr anchor="ct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24%</a:t>
                      </a:r>
                    </a:p>
                  </a:txBody>
                  <a:tcP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1"/>
                          </a:solidFill>
                        </a:rPr>
                        <a:t>19%</a:t>
                      </a:r>
                    </a:p>
                  </a:txBody>
                  <a:tcP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12700" cap="flat" cmpd="sng" algn="ctr">
                      <a:noFill/>
                      <a:prstDash val="dash"/>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0838429"/>
                  </a:ext>
                </a:extLst>
              </a:tr>
              <a:tr h="135866">
                <a:tc>
                  <a:txBody>
                    <a:bodyPr/>
                    <a:lstStyle/>
                    <a:p>
                      <a:pPr algn="r"/>
                      <a:r>
                        <a:rPr lang="en-US" sz="1200" b="0" dirty="0"/>
                        <a:t>Black</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solidFill>
                            <a:schemeClr val="tx1"/>
                          </a:solidFill>
                        </a:rPr>
                        <a:t>28%</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dirty="0"/>
                        <a:t>21%</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0309843"/>
                  </a:ext>
                </a:extLst>
              </a:tr>
              <a:tr h="135866">
                <a:tc>
                  <a:txBody>
                    <a:bodyPr/>
                    <a:lstStyle/>
                    <a:p>
                      <a:pPr algn="r"/>
                      <a:r>
                        <a:rPr lang="en-US" sz="1200" b="0" dirty="0"/>
                        <a:t>Hispanic</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1"/>
                          </a:solidFill>
                        </a:rPr>
                        <a:t>31%</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1"/>
                          </a:solidFill>
                        </a:rPr>
                        <a:t>28%</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8404150"/>
                  </a:ext>
                </a:extLst>
              </a:tr>
              <a:tr h="135866">
                <a:tc>
                  <a:txBody>
                    <a:bodyPr/>
                    <a:lstStyle/>
                    <a:p>
                      <a:pPr algn="r"/>
                      <a:r>
                        <a:rPr lang="en-US" sz="1200" b="0" dirty="0"/>
                        <a:t>Younger (18-39)</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1"/>
                          </a:solidFill>
                        </a:rPr>
                        <a:t>37%</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solidFill>
                            <a:schemeClr val="tx1"/>
                          </a:solidFill>
                        </a:rPr>
                        <a:t>20%</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45548"/>
                  </a:ext>
                </a:extLst>
              </a:tr>
              <a:tr h="135866">
                <a:tc>
                  <a:txBody>
                    <a:bodyPr/>
                    <a:lstStyle/>
                    <a:p>
                      <a:pPr algn="r"/>
                      <a:r>
                        <a:rPr lang="en-US" sz="1200" b="0" dirty="0"/>
                        <a:t>No College</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solidFill>
                            <a:schemeClr val="tx1"/>
                          </a:solidFill>
                        </a:rPr>
                        <a:t>24%</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solidFill>
                            <a:schemeClr val="tx1"/>
                          </a:solidFill>
                        </a:rPr>
                        <a:t>16%</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73676727"/>
                  </a:ext>
                </a:extLst>
              </a:tr>
              <a:tr h="135866">
                <a:tc>
                  <a:txBody>
                    <a:bodyPr/>
                    <a:lstStyle/>
                    <a:p>
                      <a:pPr algn="r"/>
                      <a:r>
                        <a:rPr lang="en-US" sz="1200" b="0" dirty="0"/>
                        <a:t>Metastatic</a:t>
                      </a:r>
                    </a:p>
                  </a:txBody>
                  <a:tcPr anchor="ct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1" dirty="0">
                          <a:solidFill>
                            <a:schemeClr val="accent1"/>
                          </a:solidFill>
                        </a:rPr>
                        <a:t>34%</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200" b="0" dirty="0">
                          <a:solidFill>
                            <a:schemeClr val="tx1"/>
                          </a:solidFill>
                        </a:rPr>
                        <a:t>22%</a:t>
                      </a:r>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200" dirty="0"/>
                    </a:p>
                  </a:txBody>
                  <a:tcPr>
                    <a:lnL w="12700" cmpd="sng">
                      <a:noFill/>
                    </a:lnL>
                    <a:lnR w="12700" cmpd="sng">
                      <a:noFill/>
                    </a:lnR>
                    <a:lnT w="6350" cap="flat" cmpd="sng" algn="ctr">
                      <a:solidFill>
                        <a:schemeClr val="bg1">
                          <a:lumMod val="7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8286004"/>
                  </a:ext>
                </a:extLst>
              </a:tr>
              <a:tr h="135866">
                <a:tc>
                  <a:txBody>
                    <a:bodyPr/>
                    <a:lstStyle/>
                    <a:p>
                      <a:pPr algn="r"/>
                      <a:r>
                        <a:rPr lang="en-US" sz="1200" b="1" dirty="0">
                          <a:solidFill>
                            <a:schemeClr val="accent4"/>
                          </a:solidFill>
                        </a:rPr>
                        <a:t>NCCS Connected</a:t>
                      </a:r>
                    </a:p>
                  </a:txBody>
                  <a:tcPr anchor="ctr">
                    <a:lnL w="12700" cap="flat" cmpd="sng" algn="ctr">
                      <a:solidFill>
                        <a:srgbClr val="FFD334"/>
                      </a:solidFill>
                      <a:prstDash val="solid"/>
                      <a:round/>
                      <a:headEnd type="none" w="med" len="med"/>
                      <a:tailEnd type="none" w="med" len="med"/>
                    </a:lnL>
                    <a:lnR w="12700" cmpd="sng">
                      <a:noFill/>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1" dirty="0">
                          <a:solidFill>
                            <a:schemeClr val="accent1"/>
                          </a:solidFill>
                        </a:rPr>
                        <a:t>29%</a:t>
                      </a:r>
                    </a:p>
                  </a:txBody>
                  <a:tcPr>
                    <a:lnL w="12700" cmpd="sng">
                      <a:noFill/>
                    </a:lnL>
                    <a:lnR w="12700" cmpd="sng">
                      <a:noFill/>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lnL w="12700" cmpd="sng">
                      <a:noFill/>
                    </a:lnL>
                    <a:lnR w="12700" cmpd="sng">
                      <a:noFill/>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chemeClr val="tx1"/>
                          </a:solidFill>
                        </a:rPr>
                        <a:t>15%</a:t>
                      </a:r>
                    </a:p>
                  </a:txBody>
                  <a:tcPr>
                    <a:lnL w="12700" cmpd="sng">
                      <a:noFill/>
                    </a:lnL>
                    <a:lnR w="12700" cmpd="sng">
                      <a:noFill/>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p>
                  </a:txBody>
                  <a:tcPr>
                    <a:lnL w="12700" cmpd="sng">
                      <a:noFill/>
                    </a:lnL>
                    <a:lnR w="12700" cmpd="sng">
                      <a:noFill/>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0042214"/>
                  </a:ext>
                </a:extLst>
              </a:tr>
            </a:tbl>
          </a:graphicData>
        </a:graphic>
      </p:graphicFrame>
      <p:sp>
        <p:nvSpPr>
          <p:cNvPr id="50" name="TextBox 49">
            <a:extLst>
              <a:ext uri="{FF2B5EF4-FFF2-40B4-BE49-F238E27FC236}">
                <a16:creationId xmlns:a16="http://schemas.microsoft.com/office/drawing/2014/main" id="{5DAA0BE5-6CF3-6CF4-4BC0-EBAF55A2B936}"/>
              </a:ext>
            </a:extLst>
          </p:cNvPr>
          <p:cNvSpPr txBox="1"/>
          <p:nvPr/>
        </p:nvSpPr>
        <p:spPr>
          <a:xfrm>
            <a:off x="2665461" y="5272232"/>
            <a:ext cx="2677959" cy="738664"/>
          </a:xfrm>
          <a:prstGeom prst="rect">
            <a:avLst/>
          </a:prstGeom>
          <a:noFill/>
        </p:spPr>
        <p:txBody>
          <a:bodyPr wrap="square">
            <a:spAutoFit/>
          </a:bodyPr>
          <a:lstStyle/>
          <a:p>
            <a:pPr algn="ctr"/>
            <a:r>
              <a:rPr lang="en-US" sz="1400" dirty="0"/>
              <a:t>I feel/felt a lot of </a:t>
            </a:r>
            <a:r>
              <a:rPr lang="en-US" sz="1400" b="1" dirty="0"/>
              <a:t>pressure from others to remain strong </a:t>
            </a:r>
            <a:r>
              <a:rPr lang="en-US" sz="1400" dirty="0"/>
              <a:t>during my cancer treatment </a:t>
            </a:r>
          </a:p>
        </p:txBody>
      </p:sp>
      <p:sp>
        <p:nvSpPr>
          <p:cNvPr id="51" name="TextBox 50">
            <a:extLst>
              <a:ext uri="{FF2B5EF4-FFF2-40B4-BE49-F238E27FC236}">
                <a16:creationId xmlns:a16="http://schemas.microsoft.com/office/drawing/2014/main" id="{4B84D85F-B4AE-3532-4CB0-95692A419F78}"/>
              </a:ext>
            </a:extLst>
          </p:cNvPr>
          <p:cNvSpPr txBox="1"/>
          <p:nvPr/>
        </p:nvSpPr>
        <p:spPr>
          <a:xfrm>
            <a:off x="5326643" y="5272232"/>
            <a:ext cx="2595898" cy="738664"/>
          </a:xfrm>
          <a:prstGeom prst="rect">
            <a:avLst/>
          </a:prstGeom>
          <a:noFill/>
        </p:spPr>
        <p:txBody>
          <a:bodyPr wrap="square">
            <a:spAutoFit/>
          </a:bodyPr>
          <a:lstStyle/>
          <a:p>
            <a:pPr algn="ctr"/>
            <a:r>
              <a:rPr lang="en-US" sz="1400" dirty="0"/>
              <a:t>I feel/felt </a:t>
            </a:r>
            <a:r>
              <a:rPr lang="en-US" sz="1400" b="1" dirty="0"/>
              <a:t>uncomfortable telling people that I have/had cancer </a:t>
            </a:r>
          </a:p>
        </p:txBody>
      </p:sp>
      <p:sp>
        <p:nvSpPr>
          <p:cNvPr id="53" name="TextBox 52">
            <a:extLst>
              <a:ext uri="{FF2B5EF4-FFF2-40B4-BE49-F238E27FC236}">
                <a16:creationId xmlns:a16="http://schemas.microsoft.com/office/drawing/2014/main" id="{710DCFD3-8E72-6C9B-F5AA-9C7C5C98103D}"/>
              </a:ext>
            </a:extLst>
          </p:cNvPr>
          <p:cNvSpPr txBox="1"/>
          <p:nvPr/>
        </p:nvSpPr>
        <p:spPr>
          <a:xfrm>
            <a:off x="1159869" y="1641371"/>
            <a:ext cx="6096000" cy="307777"/>
          </a:xfrm>
          <a:prstGeom prst="rect">
            <a:avLst/>
          </a:prstGeom>
          <a:noFill/>
        </p:spPr>
        <p:txBody>
          <a:bodyPr wrap="square">
            <a:spAutoFit/>
          </a:bodyPr>
          <a:lstStyle/>
          <a:p>
            <a:r>
              <a:rPr lang="en-US" sz="1400" b="1" i="1" dirty="0"/>
              <a:t>% Describes me perfectly</a:t>
            </a:r>
          </a:p>
        </p:txBody>
      </p:sp>
      <p:sp>
        <p:nvSpPr>
          <p:cNvPr id="9" name="Rounded Rectangular Callout 8">
            <a:extLst>
              <a:ext uri="{FF2B5EF4-FFF2-40B4-BE49-F238E27FC236}">
                <a16:creationId xmlns:a16="http://schemas.microsoft.com/office/drawing/2014/main" id="{F1E2DC84-89A1-2EC2-A23B-C77CA8912DBB}"/>
              </a:ext>
            </a:extLst>
          </p:cNvPr>
          <p:cNvSpPr/>
          <p:nvPr/>
        </p:nvSpPr>
        <p:spPr>
          <a:xfrm>
            <a:off x="8816877" y="1822842"/>
            <a:ext cx="2187454" cy="3102893"/>
          </a:xfrm>
          <a:prstGeom prst="wedgeRoundRectCallout">
            <a:avLst>
              <a:gd name="adj1" fmla="val -20833"/>
              <a:gd name="adj2" fmla="val 57780"/>
              <a:gd name="adj3" fmla="val 1666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lvl="0" fontAlgn="t"/>
            <a:endParaRPr lang="en-US" sz="1400" dirty="0">
              <a:solidFill>
                <a:schemeClr val="tx1"/>
              </a:solidFill>
            </a:endParaRPr>
          </a:p>
        </p:txBody>
      </p:sp>
      <p:sp>
        <p:nvSpPr>
          <p:cNvPr id="10" name="TextBox 9">
            <a:extLst>
              <a:ext uri="{FF2B5EF4-FFF2-40B4-BE49-F238E27FC236}">
                <a16:creationId xmlns:a16="http://schemas.microsoft.com/office/drawing/2014/main" id="{40530858-B547-8A09-2903-1A69E3C5EE8C}"/>
              </a:ext>
            </a:extLst>
          </p:cNvPr>
          <p:cNvSpPr txBox="1"/>
          <p:nvPr/>
        </p:nvSpPr>
        <p:spPr>
          <a:xfrm>
            <a:off x="9054241" y="2086398"/>
            <a:ext cx="1712725" cy="2492990"/>
          </a:xfrm>
          <a:prstGeom prst="rect">
            <a:avLst/>
          </a:prstGeom>
          <a:noFill/>
        </p:spPr>
        <p:txBody>
          <a:bodyPr wrap="square">
            <a:spAutoFit/>
          </a:bodyPr>
          <a:lstStyle/>
          <a:p>
            <a:pPr marL="0" marR="0">
              <a:spcBef>
                <a:spcPts val="0"/>
              </a:spcBef>
              <a:spcAft>
                <a:spcPts val="0"/>
              </a:spcAft>
            </a:pPr>
            <a:r>
              <a:rPr lang="en-US" sz="1200" dirty="0">
                <a:cs typeface="Times New Roman" panose="02020603050405020304" pitchFamily="18" charset="0"/>
              </a:rPr>
              <a:t>I will love to go to like a group therapy or something with other women that have been through this</a:t>
            </a:r>
            <a:r>
              <a:rPr lang="en-US" sz="1200" b="1" dirty="0">
                <a:cs typeface="Times New Roman" panose="02020603050405020304" pitchFamily="18" charset="0"/>
              </a:rPr>
              <a:t>, </a:t>
            </a:r>
            <a:r>
              <a:rPr lang="en-US" sz="1200" b="1" dirty="0">
                <a:solidFill>
                  <a:srgbClr val="0067B1"/>
                </a:solidFill>
                <a:cs typeface="Times New Roman" panose="02020603050405020304" pitchFamily="18" charset="0"/>
              </a:rPr>
              <a:t>because if I talk to my family,</a:t>
            </a:r>
            <a:r>
              <a:rPr lang="en-US" sz="1200" dirty="0">
                <a:solidFill>
                  <a:srgbClr val="0067B1"/>
                </a:solidFill>
                <a:cs typeface="Times New Roman" panose="02020603050405020304" pitchFamily="18" charset="0"/>
              </a:rPr>
              <a:t> </a:t>
            </a:r>
            <a:r>
              <a:rPr lang="en-US" sz="1200" b="1" dirty="0">
                <a:solidFill>
                  <a:srgbClr val="0067B1"/>
                </a:solidFill>
                <a:cs typeface="Times New Roman" panose="02020603050405020304" pitchFamily="18" charset="0"/>
              </a:rPr>
              <a:t>I have to be strong </a:t>
            </a:r>
            <a:r>
              <a:rPr lang="en-US" sz="1200" dirty="0">
                <a:solidFill>
                  <a:srgbClr val="0067B1"/>
                </a:solidFill>
                <a:cs typeface="Times New Roman" panose="02020603050405020304" pitchFamily="18" charset="0"/>
              </a:rPr>
              <a:t>… </a:t>
            </a:r>
            <a:r>
              <a:rPr lang="en-US" sz="1200" b="1" dirty="0">
                <a:solidFill>
                  <a:srgbClr val="0067B1"/>
                </a:solidFill>
                <a:cs typeface="Times New Roman" panose="02020603050405020304" pitchFamily="18" charset="0"/>
              </a:rPr>
              <a:t>I feel like I have to pretend like it’s going to be okay. </a:t>
            </a:r>
            <a:r>
              <a:rPr lang="en-US" sz="1200" dirty="0">
                <a:cs typeface="Times New Roman" panose="02020603050405020304" pitchFamily="18" charset="0"/>
              </a:rPr>
              <a:t>Like I’m just getting a tooth pulled out.</a:t>
            </a:r>
          </a:p>
        </p:txBody>
      </p:sp>
      <p:sp>
        <p:nvSpPr>
          <p:cNvPr id="11" name="TextBox 10">
            <a:extLst>
              <a:ext uri="{FF2B5EF4-FFF2-40B4-BE49-F238E27FC236}">
                <a16:creationId xmlns:a16="http://schemas.microsoft.com/office/drawing/2014/main" id="{F293361D-0E8D-8BAA-9E86-5AA427467506}"/>
              </a:ext>
            </a:extLst>
          </p:cNvPr>
          <p:cNvSpPr txBox="1"/>
          <p:nvPr/>
        </p:nvSpPr>
        <p:spPr>
          <a:xfrm>
            <a:off x="9015350" y="5238845"/>
            <a:ext cx="1679093" cy="276999"/>
          </a:xfrm>
          <a:prstGeom prst="rect">
            <a:avLst/>
          </a:prstGeom>
          <a:noFill/>
        </p:spPr>
        <p:txBody>
          <a:bodyPr wrap="square">
            <a:spAutoFit/>
          </a:bodyPr>
          <a:lstStyle/>
          <a:p>
            <a:r>
              <a:rPr lang="en-US" sz="1200" b="1" dirty="0">
                <a:solidFill>
                  <a:srgbClr val="0067B1"/>
                </a:solidFill>
              </a:rPr>
              <a:t>Hispanic</a:t>
            </a:r>
            <a:endParaRPr lang="en-US" sz="1200" dirty="0">
              <a:solidFill>
                <a:srgbClr val="0067B1"/>
              </a:solidFill>
            </a:endParaRPr>
          </a:p>
        </p:txBody>
      </p:sp>
      <p:sp>
        <p:nvSpPr>
          <p:cNvPr id="13" name="TextBox 12">
            <a:extLst>
              <a:ext uri="{FF2B5EF4-FFF2-40B4-BE49-F238E27FC236}">
                <a16:creationId xmlns:a16="http://schemas.microsoft.com/office/drawing/2014/main" id="{4735A22A-42A1-BD03-50A8-D44EDD5BFD1D}"/>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pic>
        <p:nvPicPr>
          <p:cNvPr id="15" name="Picture 14">
            <a:extLst>
              <a:ext uri="{FF2B5EF4-FFF2-40B4-BE49-F238E27FC236}">
                <a16:creationId xmlns:a16="http://schemas.microsoft.com/office/drawing/2014/main" id="{D07BD81C-5AF8-ED9F-115A-F4150690AC0D}"/>
              </a:ext>
            </a:extLst>
          </p:cNvPr>
          <p:cNvPicPr>
            <a:picLocks noChangeAspect="1"/>
          </p:cNvPicPr>
          <p:nvPr/>
        </p:nvPicPr>
        <p:blipFill rotWithShape="1">
          <a:blip r:embed="rId4"/>
          <a:srcRect b="64821"/>
          <a:stretch/>
        </p:blipFill>
        <p:spPr>
          <a:xfrm>
            <a:off x="9493417" y="4377173"/>
            <a:ext cx="1939639" cy="1602550"/>
          </a:xfrm>
          <a:prstGeom prst="rect">
            <a:avLst/>
          </a:prstGeom>
        </p:spPr>
      </p:pic>
    </p:spTree>
    <p:extLst>
      <p:ext uri="{BB962C8B-B14F-4D97-AF65-F5344CB8AC3E}">
        <p14:creationId xmlns:p14="http://schemas.microsoft.com/office/powerpoint/2010/main" val="7864739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3"/>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algn="r"/>
            <a:fld id="{02C6C6B2-109A-F04B-8639-359C574E47BB}" type="slidenum">
              <a:rPr lang="en-US" sz="900" smtClean="0">
                <a:solidFill>
                  <a:schemeClr val="bg1"/>
                </a:solidFill>
                <a:latin typeface="Arial" panose="020B0604020202020204" pitchFamily="34" charset="0"/>
                <a:cs typeface="Arial" panose="020B0604020202020204" pitchFamily="34" charset="0"/>
              </a:rPr>
              <a:pPr algn="r"/>
              <a:t>33</a:t>
            </a:fld>
            <a:endParaRPr lang="en-US" sz="900" dirty="0">
              <a:solidFill>
                <a:schemeClr val="bg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4983307" y="2186568"/>
            <a:ext cx="7635414" cy="1631216"/>
          </a:xfrm>
          <a:prstGeom prst="rect">
            <a:avLst/>
          </a:prstGeom>
          <a:noFill/>
        </p:spPr>
        <p:txBody>
          <a:bodyPr wrap="square" rtlCol="0">
            <a:spAutoFit/>
          </a:bodyPr>
          <a:lstStyle/>
          <a:p>
            <a:r>
              <a:rPr lang="en-US" sz="5000" b="1" dirty="0">
                <a:solidFill>
                  <a:srgbClr val="FFD334"/>
                </a:solidFill>
                <a:latin typeface="Arial" panose="020B0604020202020204" pitchFamily="34" charset="0"/>
                <a:cs typeface="Arial" panose="020B0604020202020204" pitchFamily="34" charset="0"/>
              </a:rPr>
              <a:t>Cancer Journey: </a:t>
            </a:r>
            <a:br>
              <a:rPr lang="en-US" sz="5000" b="1" dirty="0">
                <a:solidFill>
                  <a:srgbClr val="FFD334"/>
                </a:solidFill>
                <a:latin typeface="Arial" panose="020B0604020202020204" pitchFamily="34" charset="0"/>
                <a:cs typeface="Arial" panose="020B0604020202020204" pitchFamily="34" charset="0"/>
              </a:rPr>
            </a:br>
            <a:r>
              <a:rPr lang="en-US" sz="5000" b="1" dirty="0">
                <a:solidFill>
                  <a:srgbClr val="FFD334"/>
                </a:solidFill>
                <a:latin typeface="Arial" panose="020B0604020202020204" pitchFamily="34" charset="0"/>
                <a:cs typeface="Arial" panose="020B0604020202020204" pitchFamily="34" charset="0"/>
              </a:rPr>
              <a:t>Post-treatment Care</a:t>
            </a:r>
            <a:endParaRPr lang="en-US" sz="5000" dirty="0">
              <a:solidFill>
                <a:srgbClr val="FFD334"/>
              </a:solidFill>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4"/>
          <a:stretch>
            <a:fillRect/>
          </a:stretch>
        </p:blipFill>
        <p:spPr>
          <a:xfrm>
            <a:off x="11186031" y="6398080"/>
            <a:ext cx="835013" cy="356616"/>
          </a:xfrm>
          <a:prstGeom prst="rect">
            <a:avLst/>
          </a:prstGeom>
        </p:spPr>
      </p:pic>
      <p:pic>
        <p:nvPicPr>
          <p:cNvPr id="2" name="Picture 1">
            <a:extLst>
              <a:ext uri="{FF2B5EF4-FFF2-40B4-BE49-F238E27FC236}">
                <a16:creationId xmlns:a16="http://schemas.microsoft.com/office/drawing/2014/main" id="{B1838D12-EEC5-E891-332B-9937431DAC0C}"/>
              </a:ext>
            </a:extLst>
          </p:cNvPr>
          <p:cNvPicPr>
            <a:picLocks noChangeAspect="1"/>
          </p:cNvPicPr>
          <p:nvPr/>
        </p:nvPicPr>
        <p:blipFill>
          <a:blip r:embed="rId5"/>
          <a:srcRect/>
          <a:stretch/>
        </p:blipFill>
        <p:spPr>
          <a:xfrm>
            <a:off x="784225" y="1210758"/>
            <a:ext cx="3469493" cy="3469493"/>
          </a:xfrm>
          <a:prstGeom prst="rect">
            <a:avLst/>
          </a:prstGeom>
        </p:spPr>
      </p:pic>
    </p:spTree>
    <p:extLst>
      <p:ext uri="{BB962C8B-B14F-4D97-AF65-F5344CB8AC3E}">
        <p14:creationId xmlns:p14="http://schemas.microsoft.com/office/powerpoint/2010/main" val="39136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DBE18465-B150-4D88-31C8-F8C5C440E2E3}"/>
              </a:ext>
            </a:extLst>
          </p:cNvPr>
          <p:cNvSpPr/>
          <p:nvPr/>
        </p:nvSpPr>
        <p:spPr>
          <a:xfrm>
            <a:off x="274529" y="1555459"/>
            <a:ext cx="4569663" cy="4698196"/>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5608C7-17FA-A8FF-D395-5FF7CF17CAB5}"/>
              </a:ext>
            </a:extLst>
          </p:cNvPr>
          <p:cNvSpPr>
            <a:spLocks noGrp="1"/>
          </p:cNvSpPr>
          <p:nvPr>
            <p:ph type="title"/>
          </p:nvPr>
        </p:nvSpPr>
        <p:spPr/>
        <p:txBody>
          <a:bodyPr/>
          <a:lstStyle/>
          <a:p>
            <a:r>
              <a:rPr lang="en-US" dirty="0"/>
              <a:t>Satisfaction with Post-treatment Care</a:t>
            </a:r>
          </a:p>
        </p:txBody>
      </p:sp>
      <p:sp>
        <p:nvSpPr>
          <p:cNvPr id="3" name="Text Placeholder 2">
            <a:extLst>
              <a:ext uri="{FF2B5EF4-FFF2-40B4-BE49-F238E27FC236}">
                <a16:creationId xmlns:a16="http://schemas.microsoft.com/office/drawing/2014/main" id="{E96F02DC-2489-D544-5E0B-0D67E6928B13}"/>
              </a:ext>
            </a:extLst>
          </p:cNvPr>
          <p:cNvSpPr>
            <a:spLocks noGrp="1"/>
          </p:cNvSpPr>
          <p:nvPr>
            <p:ph type="body" sz="quarter" idx="10"/>
          </p:nvPr>
        </p:nvSpPr>
        <p:spPr>
          <a:xfrm>
            <a:off x="409267" y="803298"/>
            <a:ext cx="11047009" cy="615599"/>
          </a:xfrm>
        </p:spPr>
        <p:txBody>
          <a:bodyPr>
            <a:normAutofit/>
          </a:bodyPr>
          <a:lstStyle/>
          <a:p>
            <a:r>
              <a:rPr lang="en-US" sz="1400" dirty="0"/>
              <a:t>While majorities say they are very satisfied with their post-treatment care, this is 10-points lower than satisfaction with in-treatment care; and less than half say their provider did a very good job helping them make the transition. </a:t>
            </a:r>
            <a:endParaRPr lang="en-US" dirty="0"/>
          </a:p>
        </p:txBody>
      </p:sp>
      <p:sp>
        <p:nvSpPr>
          <p:cNvPr id="4" name="Rounded Rectangle 3">
            <a:extLst>
              <a:ext uri="{FF2B5EF4-FFF2-40B4-BE49-F238E27FC236}">
                <a16:creationId xmlns:a16="http://schemas.microsoft.com/office/drawing/2014/main" id="{B2546922-A18D-F208-9549-D80599235552}"/>
              </a:ext>
            </a:extLst>
          </p:cNvPr>
          <p:cNvSpPr/>
          <p:nvPr/>
        </p:nvSpPr>
        <p:spPr>
          <a:xfrm>
            <a:off x="10049896" y="3713694"/>
            <a:ext cx="1695772" cy="239650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hart 4">
            <a:extLst>
              <a:ext uri="{FF2B5EF4-FFF2-40B4-BE49-F238E27FC236}">
                <a16:creationId xmlns:a16="http://schemas.microsoft.com/office/drawing/2014/main" id="{50C49462-D9CA-635F-E9D3-BC0D8771CB4D}"/>
              </a:ext>
            </a:extLst>
          </p:cNvPr>
          <p:cNvGraphicFramePr/>
          <p:nvPr>
            <p:extLst>
              <p:ext uri="{D42A27DB-BD31-4B8C-83A1-F6EECF244321}">
                <p14:modId xmlns:p14="http://schemas.microsoft.com/office/powerpoint/2010/main" val="843207812"/>
              </p:ext>
            </p:extLst>
          </p:nvPr>
        </p:nvGraphicFramePr>
        <p:xfrm>
          <a:off x="160172" y="1779978"/>
          <a:ext cx="5481332" cy="365422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75EA24A-B6BA-7780-4FDE-3096E82FFA70}"/>
              </a:ext>
            </a:extLst>
          </p:cNvPr>
          <p:cNvSpPr txBox="1"/>
          <p:nvPr/>
        </p:nvSpPr>
        <p:spPr>
          <a:xfrm>
            <a:off x="1855058" y="2632135"/>
            <a:ext cx="2091560" cy="1846659"/>
          </a:xfrm>
          <a:prstGeom prst="rect">
            <a:avLst/>
          </a:prstGeom>
          <a:noFill/>
        </p:spPr>
        <p:txBody>
          <a:bodyPr wrap="square">
            <a:spAutoFit/>
          </a:bodyPr>
          <a:lstStyle/>
          <a:p>
            <a:pPr algn="ctr"/>
            <a:r>
              <a:rPr lang="en-US" sz="2400" b="1" dirty="0">
                <a:solidFill>
                  <a:srgbClr val="174781"/>
                </a:solidFill>
                <a:ea typeface="Gadugi" panose="020B0502040204020203" pitchFamily="34" charset="0"/>
              </a:rPr>
              <a:t>63%</a:t>
            </a:r>
            <a:br>
              <a:rPr lang="en-US" b="1" dirty="0">
                <a:ea typeface="Gadugi" panose="020B0502040204020203" pitchFamily="34" charset="0"/>
              </a:rPr>
            </a:br>
            <a:r>
              <a:rPr lang="en-US" dirty="0">
                <a:ea typeface="Gadugi" panose="020B0502040204020203" pitchFamily="34" charset="0"/>
              </a:rPr>
              <a:t>of Patients say they are </a:t>
            </a:r>
          </a:p>
          <a:p>
            <a:pPr algn="ctr"/>
            <a:r>
              <a:rPr lang="en-US" b="1" dirty="0">
                <a:ea typeface="Gadugi" panose="020B0502040204020203" pitchFamily="34" charset="0"/>
              </a:rPr>
              <a:t>VERY SATISFIED </a:t>
            </a:r>
            <a:r>
              <a:rPr lang="en-US" dirty="0">
                <a:ea typeface="Gadugi" panose="020B0502040204020203" pitchFamily="34" charset="0"/>
              </a:rPr>
              <a:t>with their Post-treatment care</a:t>
            </a:r>
          </a:p>
        </p:txBody>
      </p:sp>
      <p:sp>
        <p:nvSpPr>
          <p:cNvPr id="8" name="TextBox 7">
            <a:extLst>
              <a:ext uri="{FF2B5EF4-FFF2-40B4-BE49-F238E27FC236}">
                <a16:creationId xmlns:a16="http://schemas.microsoft.com/office/drawing/2014/main" id="{6360676C-DF5D-E86E-9CFF-4215F437F004}"/>
              </a:ext>
            </a:extLst>
          </p:cNvPr>
          <p:cNvSpPr txBox="1"/>
          <p:nvPr/>
        </p:nvSpPr>
        <p:spPr>
          <a:xfrm>
            <a:off x="289000" y="3325080"/>
            <a:ext cx="1035054" cy="460767"/>
          </a:xfrm>
          <a:prstGeom prst="rect">
            <a:avLst/>
          </a:prstGeom>
          <a:noFill/>
        </p:spPr>
        <p:txBody>
          <a:bodyPr wrap="square">
            <a:spAutoFit/>
          </a:bodyPr>
          <a:lstStyle/>
          <a:p>
            <a:pPr rtl="0">
              <a:defRPr sz="1197" b="0" i="0" u="none" strike="noStrike" kern="1200" baseline="0">
                <a:solidFill>
                  <a:prstClr val="black">
                    <a:lumMod val="75000"/>
                    <a:lumOff val="25000"/>
                  </a:prstClr>
                </a:solidFill>
                <a:latin typeface="+mn-lt"/>
                <a:ea typeface="+mn-ea"/>
                <a:cs typeface="+mn-cs"/>
              </a:defRPr>
            </a:pPr>
            <a:r>
              <a:rPr lang="en-US" dirty="0"/>
              <a:t>Somewhat satisfied</a:t>
            </a:r>
            <a:endParaRPr lang="en-US" baseline="0" dirty="0"/>
          </a:p>
        </p:txBody>
      </p:sp>
      <p:sp>
        <p:nvSpPr>
          <p:cNvPr id="9" name="TextBox 8">
            <a:extLst>
              <a:ext uri="{FF2B5EF4-FFF2-40B4-BE49-F238E27FC236}">
                <a16:creationId xmlns:a16="http://schemas.microsoft.com/office/drawing/2014/main" id="{12CC55EB-F629-2A82-F856-77F832884BD8}"/>
              </a:ext>
            </a:extLst>
          </p:cNvPr>
          <p:cNvSpPr txBox="1"/>
          <p:nvPr/>
        </p:nvSpPr>
        <p:spPr>
          <a:xfrm>
            <a:off x="984627" y="3375140"/>
            <a:ext cx="1035054" cy="338554"/>
          </a:xfrm>
          <a:prstGeom prst="rect">
            <a:avLst/>
          </a:prstGeom>
          <a:noFill/>
        </p:spPr>
        <p:txBody>
          <a:bodyPr wrap="square">
            <a:spAutoFit/>
          </a:bodyPr>
          <a:lstStyle/>
          <a:p>
            <a:pPr algn="ctr" rtl="0">
              <a:defRPr sz="1197" b="0" i="0" u="none" strike="noStrike" kern="1200" baseline="0">
                <a:solidFill>
                  <a:prstClr val="black">
                    <a:lumMod val="75000"/>
                    <a:lumOff val="25000"/>
                  </a:prstClr>
                </a:solidFill>
                <a:latin typeface="+mn-lt"/>
                <a:ea typeface="+mn-ea"/>
                <a:cs typeface="+mn-cs"/>
              </a:defRPr>
            </a:pPr>
            <a:r>
              <a:rPr lang="en-US" sz="1600" b="1" dirty="0">
                <a:solidFill>
                  <a:schemeClr val="bg1"/>
                </a:solidFill>
              </a:rPr>
              <a:t>24%</a:t>
            </a:r>
            <a:endParaRPr lang="en-US" sz="1600" b="1" baseline="0" dirty="0">
              <a:solidFill>
                <a:schemeClr val="bg1"/>
              </a:solidFill>
            </a:endParaRPr>
          </a:p>
        </p:txBody>
      </p:sp>
      <p:sp>
        <p:nvSpPr>
          <p:cNvPr id="11" name="TextBox 10">
            <a:extLst>
              <a:ext uri="{FF2B5EF4-FFF2-40B4-BE49-F238E27FC236}">
                <a16:creationId xmlns:a16="http://schemas.microsoft.com/office/drawing/2014/main" id="{1F2E6FE2-F192-E87E-BAFD-5F5944816C15}"/>
              </a:ext>
            </a:extLst>
          </p:cNvPr>
          <p:cNvSpPr txBox="1"/>
          <p:nvPr/>
        </p:nvSpPr>
        <p:spPr>
          <a:xfrm>
            <a:off x="1102068" y="1697374"/>
            <a:ext cx="1561368" cy="460767"/>
          </a:xfrm>
          <a:prstGeom prst="rect">
            <a:avLst/>
          </a:prstGeom>
          <a:noFill/>
        </p:spPr>
        <p:txBody>
          <a:bodyPr wrap="square">
            <a:spAutoFit/>
          </a:bodyPr>
          <a:lstStyle/>
          <a:p>
            <a:pPr rtl="0">
              <a:defRPr sz="1197" b="0" i="0" u="none" strike="noStrike" kern="1200" baseline="0">
                <a:solidFill>
                  <a:prstClr val="black">
                    <a:lumMod val="75000"/>
                    <a:lumOff val="25000"/>
                  </a:prstClr>
                </a:solidFill>
                <a:latin typeface="+mn-lt"/>
                <a:ea typeface="+mn-ea"/>
                <a:cs typeface="+mn-cs"/>
              </a:defRPr>
            </a:pPr>
            <a:r>
              <a:rPr lang="en-US" dirty="0"/>
              <a:t>Neutral/Not/</a:t>
            </a:r>
            <a:br>
              <a:rPr lang="en-US" dirty="0"/>
            </a:br>
            <a:r>
              <a:rPr lang="en-US" dirty="0"/>
              <a:t>Don’t know</a:t>
            </a:r>
            <a:endParaRPr lang="en-US" baseline="0" dirty="0"/>
          </a:p>
        </p:txBody>
      </p:sp>
      <p:sp>
        <p:nvSpPr>
          <p:cNvPr id="13" name="Rectangle 12">
            <a:extLst>
              <a:ext uri="{FF2B5EF4-FFF2-40B4-BE49-F238E27FC236}">
                <a16:creationId xmlns:a16="http://schemas.microsoft.com/office/drawing/2014/main" id="{1EFD5AC9-AAF0-643D-CBAB-981EF5D3A0D3}"/>
              </a:ext>
            </a:extLst>
          </p:cNvPr>
          <p:cNvSpPr/>
          <p:nvPr/>
        </p:nvSpPr>
        <p:spPr>
          <a:xfrm>
            <a:off x="510739" y="5400408"/>
            <a:ext cx="4097241" cy="702215"/>
          </a:xfrm>
          <a:prstGeom prst="rect">
            <a:avLst/>
          </a:prstGeom>
          <a:noFill/>
          <a:ln w="19050">
            <a:solidFill>
              <a:srgbClr val="FFD334"/>
            </a:solidFill>
          </a:ln>
        </p:spPr>
        <p:txBody>
          <a:bodyPr wrap="square" anchor="ctr">
            <a:noAutofit/>
          </a:bodyPr>
          <a:lstStyle/>
          <a:p>
            <a:pPr algn="ctr"/>
            <a:r>
              <a:rPr lang="en-US" sz="1400" b="1" dirty="0">
                <a:solidFill>
                  <a:schemeClr val="accent4"/>
                </a:solidFill>
              </a:rPr>
              <a:t>NCCS Connected:</a:t>
            </a:r>
            <a:r>
              <a:rPr lang="en-US" sz="1400" b="1" dirty="0"/>
              <a:t> </a:t>
            </a:r>
            <a:r>
              <a:rPr lang="en-US" sz="1400" b="1" dirty="0">
                <a:solidFill>
                  <a:srgbClr val="C00000"/>
                </a:solidFill>
              </a:rPr>
              <a:t>39%</a:t>
            </a:r>
            <a:r>
              <a:rPr lang="en-US" sz="1400" dirty="0"/>
              <a:t> Very Satisfied, </a:t>
            </a:r>
          </a:p>
          <a:p>
            <a:pPr algn="ctr"/>
            <a:r>
              <a:rPr lang="en-US" sz="1400" dirty="0"/>
              <a:t>27% Somewhat, </a:t>
            </a:r>
            <a:r>
              <a:rPr lang="en-US" sz="1400" b="1" dirty="0">
                <a:solidFill>
                  <a:srgbClr val="0067B1"/>
                </a:solidFill>
              </a:rPr>
              <a:t>27% </a:t>
            </a:r>
            <a:r>
              <a:rPr lang="en-US" sz="1400" dirty="0"/>
              <a:t>Neutral/Not</a:t>
            </a:r>
          </a:p>
        </p:txBody>
      </p:sp>
      <p:sp>
        <p:nvSpPr>
          <p:cNvPr id="18" name="TextBox 17">
            <a:extLst>
              <a:ext uri="{FF2B5EF4-FFF2-40B4-BE49-F238E27FC236}">
                <a16:creationId xmlns:a16="http://schemas.microsoft.com/office/drawing/2014/main" id="{65212620-D5F6-C912-8BDA-07F89171CA93}"/>
              </a:ext>
            </a:extLst>
          </p:cNvPr>
          <p:cNvSpPr txBox="1"/>
          <p:nvPr/>
        </p:nvSpPr>
        <p:spPr>
          <a:xfrm>
            <a:off x="1865784" y="2137844"/>
            <a:ext cx="1035054" cy="338554"/>
          </a:xfrm>
          <a:prstGeom prst="rect">
            <a:avLst/>
          </a:prstGeom>
          <a:noFill/>
        </p:spPr>
        <p:txBody>
          <a:bodyPr wrap="square">
            <a:spAutoFit/>
          </a:bodyPr>
          <a:lstStyle/>
          <a:p>
            <a:pPr algn="ctr" rtl="0">
              <a:defRPr sz="1197" b="0" i="0" u="none" strike="noStrike" kern="1200" baseline="0">
                <a:solidFill>
                  <a:prstClr val="black">
                    <a:lumMod val="75000"/>
                    <a:lumOff val="25000"/>
                  </a:prstClr>
                </a:solidFill>
                <a:latin typeface="+mn-lt"/>
                <a:ea typeface="+mn-ea"/>
                <a:cs typeface="+mn-cs"/>
              </a:defRPr>
            </a:pPr>
            <a:r>
              <a:rPr lang="en-US" sz="1600" b="1" dirty="0">
                <a:solidFill>
                  <a:schemeClr val="bg1"/>
                </a:solidFill>
              </a:rPr>
              <a:t>13%</a:t>
            </a:r>
            <a:endParaRPr lang="en-US" sz="1600" b="1" baseline="0" dirty="0">
              <a:solidFill>
                <a:schemeClr val="bg1"/>
              </a:solidFill>
            </a:endParaRPr>
          </a:p>
        </p:txBody>
      </p:sp>
      <p:sp>
        <p:nvSpPr>
          <p:cNvPr id="19" name="TextBox 18">
            <a:extLst>
              <a:ext uri="{FF2B5EF4-FFF2-40B4-BE49-F238E27FC236}">
                <a16:creationId xmlns:a16="http://schemas.microsoft.com/office/drawing/2014/main" id="{6B20402A-A2AB-A6A7-2A6E-FD4ABE60E01C}"/>
              </a:ext>
            </a:extLst>
          </p:cNvPr>
          <p:cNvSpPr txBox="1"/>
          <p:nvPr/>
        </p:nvSpPr>
        <p:spPr>
          <a:xfrm>
            <a:off x="6521874" y="1948413"/>
            <a:ext cx="5246519" cy="523220"/>
          </a:xfrm>
          <a:prstGeom prst="rect">
            <a:avLst/>
          </a:prstGeom>
          <a:noFill/>
        </p:spPr>
        <p:txBody>
          <a:bodyPr wrap="square">
            <a:spAutoFit/>
          </a:bodyPr>
          <a:lstStyle/>
          <a:p>
            <a:r>
              <a:rPr lang="en-US" sz="1400" dirty="0"/>
              <a:t>Just 45% say </a:t>
            </a:r>
            <a:r>
              <a:rPr lang="en-US" sz="1400" b="1" dirty="0"/>
              <a:t>HCP DID A VERY GOOD JOB</a:t>
            </a:r>
            <a:r>
              <a:rPr lang="en-US" sz="1400" dirty="0"/>
              <a:t> of helping transition to post-treatment care with another provider (28% DK)</a:t>
            </a:r>
            <a:endParaRPr lang="en-US" sz="1400" b="1" dirty="0"/>
          </a:p>
        </p:txBody>
      </p:sp>
      <p:sp>
        <p:nvSpPr>
          <p:cNvPr id="20" name="TextBox 19">
            <a:extLst>
              <a:ext uri="{FF2B5EF4-FFF2-40B4-BE49-F238E27FC236}">
                <a16:creationId xmlns:a16="http://schemas.microsoft.com/office/drawing/2014/main" id="{3193D64D-606A-0833-9EE1-99B32F7C17AD}"/>
              </a:ext>
            </a:extLst>
          </p:cNvPr>
          <p:cNvSpPr txBox="1"/>
          <p:nvPr/>
        </p:nvSpPr>
        <p:spPr>
          <a:xfrm>
            <a:off x="6521874" y="2457337"/>
            <a:ext cx="4252008" cy="276999"/>
          </a:xfrm>
          <a:prstGeom prst="rect">
            <a:avLst/>
          </a:prstGeom>
          <a:noFill/>
        </p:spPr>
        <p:txBody>
          <a:bodyPr wrap="square">
            <a:spAutoFit/>
          </a:bodyPr>
          <a:lstStyle/>
          <a:p>
            <a:r>
              <a:rPr lang="en-US" sz="1200" b="1" dirty="0">
                <a:solidFill>
                  <a:srgbClr val="C00000"/>
                </a:solidFill>
              </a:rPr>
              <a:t>26% </a:t>
            </a:r>
            <a:r>
              <a:rPr lang="en-US" sz="1200" b="1" dirty="0">
                <a:solidFill>
                  <a:schemeClr val="accent4"/>
                </a:solidFill>
              </a:rPr>
              <a:t>NCCS Connected</a:t>
            </a:r>
            <a:r>
              <a:rPr lang="en-US" sz="1200" b="1" dirty="0"/>
              <a:t>  |  </a:t>
            </a:r>
            <a:r>
              <a:rPr lang="en-US" sz="1200" b="1" dirty="0">
                <a:solidFill>
                  <a:srgbClr val="0067B1"/>
                </a:solidFill>
              </a:rPr>
              <a:t>23%</a:t>
            </a:r>
            <a:r>
              <a:rPr lang="en-US" sz="1200" b="1" dirty="0"/>
              <a:t> Not Well</a:t>
            </a:r>
          </a:p>
        </p:txBody>
      </p:sp>
      <p:graphicFrame>
        <p:nvGraphicFramePr>
          <p:cNvPr id="21" name="Chart 20">
            <a:extLst>
              <a:ext uri="{FF2B5EF4-FFF2-40B4-BE49-F238E27FC236}">
                <a16:creationId xmlns:a16="http://schemas.microsoft.com/office/drawing/2014/main" id="{BC201A85-8CE4-6529-F6D9-D48F9FCA58AD}"/>
              </a:ext>
            </a:extLst>
          </p:cNvPr>
          <p:cNvGraphicFramePr/>
          <p:nvPr>
            <p:extLst>
              <p:ext uri="{D42A27DB-BD31-4B8C-83A1-F6EECF244321}">
                <p14:modId xmlns:p14="http://schemas.microsoft.com/office/powerpoint/2010/main" val="3460853114"/>
              </p:ext>
            </p:extLst>
          </p:nvPr>
        </p:nvGraphicFramePr>
        <p:xfrm>
          <a:off x="4826093" y="1502909"/>
          <a:ext cx="2091560" cy="1394373"/>
        </p:xfrm>
        <a:graphic>
          <a:graphicData uri="http://schemas.openxmlformats.org/drawingml/2006/chart">
            <c:chart xmlns:c="http://schemas.openxmlformats.org/drawingml/2006/chart" xmlns:r="http://schemas.openxmlformats.org/officeDocument/2006/relationships" r:id="rId4"/>
          </a:graphicData>
        </a:graphic>
      </p:graphicFrame>
      <p:sp>
        <p:nvSpPr>
          <p:cNvPr id="23" name="Title 1">
            <a:extLst>
              <a:ext uri="{FF2B5EF4-FFF2-40B4-BE49-F238E27FC236}">
                <a16:creationId xmlns:a16="http://schemas.microsoft.com/office/drawing/2014/main" id="{8D043B74-489E-8AC5-8875-3449F98A6F7B}"/>
              </a:ext>
            </a:extLst>
          </p:cNvPr>
          <p:cNvSpPr txBox="1">
            <a:spLocks/>
          </p:cNvSpPr>
          <p:nvPr/>
        </p:nvSpPr>
        <p:spPr>
          <a:xfrm>
            <a:off x="4917155" y="1999068"/>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latin typeface="Arial" panose="020B0604020202020204" pitchFamily="34" charset="0"/>
                <a:cs typeface="Arial" panose="020B0604020202020204" pitchFamily="34" charset="0"/>
              </a:rPr>
              <a:t>45%</a:t>
            </a:r>
          </a:p>
        </p:txBody>
      </p:sp>
      <p:sp>
        <p:nvSpPr>
          <p:cNvPr id="24" name="TextBox 23">
            <a:extLst>
              <a:ext uri="{FF2B5EF4-FFF2-40B4-BE49-F238E27FC236}">
                <a16:creationId xmlns:a16="http://schemas.microsoft.com/office/drawing/2014/main" id="{DF4D04A5-8EDB-6D19-9C9D-0E9DAB2D7067}"/>
              </a:ext>
            </a:extLst>
          </p:cNvPr>
          <p:cNvSpPr txBox="1"/>
          <p:nvPr/>
        </p:nvSpPr>
        <p:spPr>
          <a:xfrm>
            <a:off x="6528268" y="1591445"/>
            <a:ext cx="1307533" cy="369332"/>
          </a:xfrm>
          <a:prstGeom prst="rect">
            <a:avLst/>
          </a:prstGeom>
          <a:noFill/>
        </p:spPr>
        <p:txBody>
          <a:bodyPr wrap="square">
            <a:spAutoFit/>
          </a:bodyPr>
          <a:lstStyle/>
          <a:p>
            <a:r>
              <a:rPr lang="en-US" i="1" dirty="0"/>
              <a:t>BUT…</a:t>
            </a:r>
            <a:endParaRPr lang="en-US" b="1" i="1" dirty="0"/>
          </a:p>
        </p:txBody>
      </p:sp>
      <p:sp>
        <p:nvSpPr>
          <p:cNvPr id="25" name="TextBox 24">
            <a:extLst>
              <a:ext uri="{FF2B5EF4-FFF2-40B4-BE49-F238E27FC236}">
                <a16:creationId xmlns:a16="http://schemas.microsoft.com/office/drawing/2014/main" id="{1CDCFD54-E630-248C-319B-54CE580A0459}"/>
              </a:ext>
            </a:extLst>
          </p:cNvPr>
          <p:cNvSpPr txBox="1"/>
          <p:nvPr/>
        </p:nvSpPr>
        <p:spPr>
          <a:xfrm>
            <a:off x="10199027" y="3917342"/>
            <a:ext cx="1473678" cy="2031325"/>
          </a:xfrm>
          <a:prstGeom prst="rect">
            <a:avLst/>
          </a:prstGeom>
          <a:noFill/>
        </p:spPr>
        <p:txBody>
          <a:bodyPr wrap="square">
            <a:spAutoFit/>
          </a:bodyPr>
          <a:lstStyle/>
          <a:p>
            <a:r>
              <a:rPr lang="en-US" sz="1400" dirty="0">
                <a:ea typeface="Gadugi" panose="020B0502040204020203" pitchFamily="34" charset="0"/>
              </a:rPr>
              <a:t>Overall, most post-treatment cancer patients are NOT interested in discussing any of these more than they do today</a:t>
            </a:r>
          </a:p>
        </p:txBody>
      </p:sp>
      <p:graphicFrame>
        <p:nvGraphicFramePr>
          <p:cNvPr id="26" name="Chart 25">
            <a:extLst>
              <a:ext uri="{FF2B5EF4-FFF2-40B4-BE49-F238E27FC236}">
                <a16:creationId xmlns:a16="http://schemas.microsoft.com/office/drawing/2014/main" id="{FBC638B8-D4BF-3984-FD5B-1E5702F32D5C}"/>
              </a:ext>
            </a:extLst>
          </p:cNvPr>
          <p:cNvGraphicFramePr/>
          <p:nvPr>
            <p:extLst>
              <p:ext uri="{D42A27DB-BD31-4B8C-83A1-F6EECF244321}">
                <p14:modId xmlns:p14="http://schemas.microsoft.com/office/powerpoint/2010/main" val="2247503560"/>
              </p:ext>
            </p:extLst>
          </p:nvPr>
        </p:nvGraphicFramePr>
        <p:xfrm>
          <a:off x="4338563" y="3102823"/>
          <a:ext cx="6550525" cy="3403142"/>
        </p:xfrm>
        <a:graphic>
          <a:graphicData uri="http://schemas.openxmlformats.org/drawingml/2006/chart">
            <c:chart xmlns:c="http://schemas.openxmlformats.org/drawingml/2006/chart" xmlns:r="http://schemas.openxmlformats.org/officeDocument/2006/relationships" r:id="rId5"/>
          </a:graphicData>
        </a:graphic>
      </p:graphicFrame>
      <p:sp>
        <p:nvSpPr>
          <p:cNvPr id="27" name="TextBox 26">
            <a:extLst>
              <a:ext uri="{FF2B5EF4-FFF2-40B4-BE49-F238E27FC236}">
                <a16:creationId xmlns:a16="http://schemas.microsoft.com/office/drawing/2014/main" id="{F39F26BC-9277-723C-9A89-9C1D71EEF27E}"/>
              </a:ext>
            </a:extLst>
          </p:cNvPr>
          <p:cNvSpPr txBox="1"/>
          <p:nvPr/>
        </p:nvSpPr>
        <p:spPr>
          <a:xfrm>
            <a:off x="5028822" y="2941955"/>
            <a:ext cx="6888649" cy="246221"/>
          </a:xfrm>
          <a:prstGeom prst="rect">
            <a:avLst/>
          </a:prstGeom>
          <a:noFill/>
        </p:spPr>
        <p:txBody>
          <a:bodyPr wrap="square">
            <a:spAutoFit/>
          </a:bodyPr>
          <a:lstStyle/>
          <a:p>
            <a:r>
              <a:rPr lang="en-US" sz="1000" b="1" dirty="0"/>
              <a:t>Which topics do your HCPs discuss with you regularly during your post-treatment care? </a:t>
            </a:r>
            <a:r>
              <a:rPr lang="en-US" sz="1000" i="1" dirty="0"/>
              <a:t>(Completed Treatment)</a:t>
            </a:r>
          </a:p>
        </p:txBody>
      </p:sp>
      <p:sp>
        <p:nvSpPr>
          <p:cNvPr id="31" name="TextBox 30">
            <a:extLst>
              <a:ext uri="{FF2B5EF4-FFF2-40B4-BE49-F238E27FC236}">
                <a16:creationId xmlns:a16="http://schemas.microsoft.com/office/drawing/2014/main" id="{21A714DF-47D1-9145-3564-C18980090E1A}"/>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Tree>
    <p:extLst>
      <p:ext uri="{BB962C8B-B14F-4D97-AF65-F5344CB8AC3E}">
        <p14:creationId xmlns:p14="http://schemas.microsoft.com/office/powerpoint/2010/main" val="3570377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E1502D7D-B648-CCD4-0AC7-082FEEEC3E1A}"/>
              </a:ext>
            </a:extLst>
          </p:cNvPr>
          <p:cNvSpPr/>
          <p:nvPr/>
        </p:nvSpPr>
        <p:spPr>
          <a:xfrm>
            <a:off x="401403" y="1559919"/>
            <a:ext cx="4024476" cy="212382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23">
            <a:extLst>
              <a:ext uri="{FF2B5EF4-FFF2-40B4-BE49-F238E27FC236}">
                <a16:creationId xmlns:a16="http://schemas.microsoft.com/office/drawing/2014/main" id="{CB5615A9-B97B-4983-48BE-BDE3ED5B6AF5}"/>
              </a:ext>
            </a:extLst>
          </p:cNvPr>
          <p:cNvSpPr/>
          <p:nvPr/>
        </p:nvSpPr>
        <p:spPr>
          <a:xfrm>
            <a:off x="401403" y="3784105"/>
            <a:ext cx="4024476" cy="247779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9">
            <a:extLst>
              <a:ext uri="{FF2B5EF4-FFF2-40B4-BE49-F238E27FC236}">
                <a16:creationId xmlns:a16="http://schemas.microsoft.com/office/drawing/2014/main" id="{628319F1-B219-ABB2-F1F1-B3565FB4A7E9}"/>
              </a:ext>
            </a:extLst>
          </p:cNvPr>
          <p:cNvSpPr/>
          <p:nvPr/>
        </p:nvSpPr>
        <p:spPr>
          <a:xfrm>
            <a:off x="10319576" y="1879754"/>
            <a:ext cx="1483582" cy="2105624"/>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F2C685-2798-84DB-1D6B-05CF5D315328}"/>
              </a:ext>
            </a:extLst>
          </p:cNvPr>
          <p:cNvSpPr>
            <a:spLocks noGrp="1"/>
          </p:cNvSpPr>
          <p:nvPr>
            <p:ph type="title"/>
          </p:nvPr>
        </p:nvSpPr>
        <p:spPr/>
        <p:txBody>
          <a:bodyPr/>
          <a:lstStyle/>
          <a:p>
            <a:r>
              <a:rPr lang="en-US" dirty="0"/>
              <a:t>Audience Experiences: Post-treatment Care</a:t>
            </a:r>
          </a:p>
        </p:txBody>
      </p:sp>
      <p:sp>
        <p:nvSpPr>
          <p:cNvPr id="3" name="Text Placeholder 2">
            <a:extLst>
              <a:ext uri="{FF2B5EF4-FFF2-40B4-BE49-F238E27FC236}">
                <a16:creationId xmlns:a16="http://schemas.microsoft.com/office/drawing/2014/main" id="{908CB3DB-1148-5194-5AFC-691C7EED9520}"/>
              </a:ext>
            </a:extLst>
          </p:cNvPr>
          <p:cNvSpPr>
            <a:spLocks noGrp="1"/>
          </p:cNvSpPr>
          <p:nvPr>
            <p:ph type="body" sz="quarter" idx="10"/>
          </p:nvPr>
        </p:nvSpPr>
        <p:spPr>
          <a:xfrm>
            <a:off x="409267" y="803298"/>
            <a:ext cx="8230236" cy="695924"/>
          </a:xfrm>
        </p:spPr>
        <p:txBody>
          <a:bodyPr>
            <a:normAutofit/>
          </a:bodyPr>
          <a:lstStyle/>
          <a:p>
            <a:r>
              <a:rPr lang="en-US" sz="1400" dirty="0"/>
              <a:t>This is another area where the Negative Experience group has decidedly different experiences. There are several places where they want to see their post-treatment care team be more proactive.</a:t>
            </a:r>
            <a:endParaRPr lang="en-US" dirty="0"/>
          </a:p>
        </p:txBody>
      </p:sp>
      <p:sp>
        <p:nvSpPr>
          <p:cNvPr id="4" name="TextBox 3">
            <a:extLst>
              <a:ext uri="{FF2B5EF4-FFF2-40B4-BE49-F238E27FC236}">
                <a16:creationId xmlns:a16="http://schemas.microsoft.com/office/drawing/2014/main" id="{B0D9236A-43DB-3FD6-19D7-0B59B87C766A}"/>
              </a:ext>
            </a:extLst>
          </p:cNvPr>
          <p:cNvSpPr txBox="1"/>
          <p:nvPr/>
        </p:nvSpPr>
        <p:spPr>
          <a:xfrm>
            <a:off x="4673167" y="1493379"/>
            <a:ext cx="3702822" cy="461665"/>
          </a:xfrm>
          <a:prstGeom prst="rect">
            <a:avLst/>
          </a:prstGeom>
          <a:noFill/>
        </p:spPr>
        <p:txBody>
          <a:bodyPr wrap="square">
            <a:spAutoFit/>
          </a:bodyPr>
          <a:lstStyle/>
          <a:p>
            <a:r>
              <a:rPr lang="en-US" sz="1200" b="1" dirty="0"/>
              <a:t>Topics Currently Discuss vs. Want to Discuss</a:t>
            </a:r>
            <a:br>
              <a:rPr lang="en-US" sz="1200" b="1" dirty="0"/>
            </a:br>
            <a:r>
              <a:rPr lang="en-US" sz="1200" i="1" dirty="0"/>
              <a:t>(among Negative Experience)</a:t>
            </a:r>
          </a:p>
        </p:txBody>
      </p:sp>
      <p:graphicFrame>
        <p:nvGraphicFramePr>
          <p:cNvPr id="5" name="Chart 4">
            <a:extLst>
              <a:ext uri="{FF2B5EF4-FFF2-40B4-BE49-F238E27FC236}">
                <a16:creationId xmlns:a16="http://schemas.microsoft.com/office/drawing/2014/main" id="{90492D89-65DE-ADAD-CFA9-6494FACDF176}"/>
              </a:ext>
            </a:extLst>
          </p:cNvPr>
          <p:cNvGraphicFramePr/>
          <p:nvPr>
            <p:extLst>
              <p:ext uri="{D42A27DB-BD31-4B8C-83A1-F6EECF244321}">
                <p14:modId xmlns:p14="http://schemas.microsoft.com/office/powerpoint/2010/main" val="1692199389"/>
              </p:ext>
            </p:extLst>
          </p:nvPr>
        </p:nvGraphicFramePr>
        <p:xfrm>
          <a:off x="4462962" y="1801157"/>
          <a:ext cx="6624697" cy="4847337"/>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44513387-E3A6-3429-5F60-7742317841C4}"/>
              </a:ext>
            </a:extLst>
          </p:cNvPr>
          <p:cNvSpPr/>
          <p:nvPr/>
        </p:nvSpPr>
        <p:spPr>
          <a:xfrm>
            <a:off x="9550671" y="1568576"/>
            <a:ext cx="121187" cy="1209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TextBox 6">
            <a:extLst>
              <a:ext uri="{FF2B5EF4-FFF2-40B4-BE49-F238E27FC236}">
                <a16:creationId xmlns:a16="http://schemas.microsoft.com/office/drawing/2014/main" id="{8A37C68A-0620-6577-09F4-03EDDF8EE7CF}"/>
              </a:ext>
            </a:extLst>
          </p:cNvPr>
          <p:cNvSpPr txBox="1"/>
          <p:nvPr/>
        </p:nvSpPr>
        <p:spPr>
          <a:xfrm>
            <a:off x="9630046" y="1513619"/>
            <a:ext cx="1069524" cy="230832"/>
          </a:xfrm>
          <a:prstGeom prst="rect">
            <a:avLst/>
          </a:prstGeom>
          <a:noFill/>
        </p:spPr>
        <p:txBody>
          <a:bodyPr wrap="none" rtlCol="0">
            <a:spAutoFit/>
          </a:bodyPr>
          <a:lstStyle/>
          <a:p>
            <a:r>
              <a:rPr lang="en-US" sz="900" dirty="0"/>
              <a:t>Typically Discuss</a:t>
            </a:r>
          </a:p>
        </p:txBody>
      </p:sp>
      <p:sp>
        <p:nvSpPr>
          <p:cNvPr id="8" name="Rectangle 7">
            <a:extLst>
              <a:ext uri="{FF2B5EF4-FFF2-40B4-BE49-F238E27FC236}">
                <a16:creationId xmlns:a16="http://schemas.microsoft.com/office/drawing/2014/main" id="{97386129-59F8-0D36-D507-98E9E83E044A}"/>
              </a:ext>
            </a:extLst>
          </p:cNvPr>
          <p:cNvSpPr/>
          <p:nvPr/>
        </p:nvSpPr>
        <p:spPr>
          <a:xfrm>
            <a:off x="10816740" y="1568576"/>
            <a:ext cx="121187" cy="120918"/>
          </a:xfrm>
          <a:prstGeom prst="rect">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extBox 8">
            <a:extLst>
              <a:ext uri="{FF2B5EF4-FFF2-40B4-BE49-F238E27FC236}">
                <a16:creationId xmlns:a16="http://schemas.microsoft.com/office/drawing/2014/main" id="{BD136FE7-B8DF-292E-86B7-FD4B72023610}"/>
              </a:ext>
            </a:extLst>
          </p:cNvPr>
          <p:cNvSpPr txBox="1"/>
          <p:nvPr/>
        </p:nvSpPr>
        <p:spPr>
          <a:xfrm>
            <a:off x="10896115" y="1513619"/>
            <a:ext cx="1018227" cy="230832"/>
          </a:xfrm>
          <a:prstGeom prst="rect">
            <a:avLst/>
          </a:prstGeom>
          <a:noFill/>
        </p:spPr>
        <p:txBody>
          <a:bodyPr wrap="none" rtlCol="0">
            <a:spAutoFit/>
          </a:bodyPr>
          <a:lstStyle/>
          <a:p>
            <a:r>
              <a:rPr lang="en-US" sz="900" dirty="0"/>
              <a:t>Want to Discuss</a:t>
            </a:r>
          </a:p>
        </p:txBody>
      </p:sp>
      <p:sp>
        <p:nvSpPr>
          <p:cNvPr id="11" name="TextBox 10">
            <a:extLst>
              <a:ext uri="{FF2B5EF4-FFF2-40B4-BE49-F238E27FC236}">
                <a16:creationId xmlns:a16="http://schemas.microsoft.com/office/drawing/2014/main" id="{D92F0599-7A32-6563-F042-6EA78CAA80B5}"/>
              </a:ext>
            </a:extLst>
          </p:cNvPr>
          <p:cNvSpPr txBox="1"/>
          <p:nvPr/>
        </p:nvSpPr>
        <p:spPr>
          <a:xfrm>
            <a:off x="10467117" y="2069536"/>
            <a:ext cx="1244147" cy="1938992"/>
          </a:xfrm>
          <a:prstGeom prst="rect">
            <a:avLst/>
          </a:prstGeom>
          <a:noFill/>
        </p:spPr>
        <p:txBody>
          <a:bodyPr wrap="square">
            <a:spAutoFit/>
          </a:bodyPr>
          <a:lstStyle/>
          <a:p>
            <a:r>
              <a:rPr lang="en-US" sz="1200" dirty="0">
                <a:ea typeface="Gadugi" panose="020B0502040204020203" pitchFamily="34" charset="0"/>
              </a:rPr>
              <a:t>Negative Experience group is 2x </a:t>
            </a:r>
            <a:br>
              <a:rPr lang="en-US" sz="1200" dirty="0">
                <a:ea typeface="Gadugi" panose="020B0502040204020203" pitchFamily="34" charset="0"/>
              </a:rPr>
            </a:br>
            <a:r>
              <a:rPr lang="en-US" sz="1200" dirty="0">
                <a:ea typeface="Gadugi" panose="020B0502040204020203" pitchFamily="34" charset="0"/>
              </a:rPr>
              <a:t>as likely to </a:t>
            </a:r>
            <a:br>
              <a:rPr lang="en-US" sz="1200" dirty="0">
                <a:ea typeface="Gadugi" panose="020B0502040204020203" pitchFamily="34" charset="0"/>
              </a:rPr>
            </a:br>
            <a:r>
              <a:rPr lang="en-US" sz="1200" dirty="0">
                <a:ea typeface="Gadugi" panose="020B0502040204020203" pitchFamily="34" charset="0"/>
              </a:rPr>
              <a:t>say they don’t discuss any </a:t>
            </a:r>
            <a:br>
              <a:rPr lang="en-US" sz="1200" dirty="0">
                <a:ea typeface="Gadugi" panose="020B0502040204020203" pitchFamily="34" charset="0"/>
              </a:rPr>
            </a:br>
            <a:r>
              <a:rPr lang="en-US" sz="1200" dirty="0">
                <a:ea typeface="Gadugi" panose="020B0502040204020203" pitchFamily="34" charset="0"/>
              </a:rPr>
              <a:t>of these topics today (</a:t>
            </a:r>
            <a:r>
              <a:rPr lang="en-US" sz="1200" b="1" dirty="0">
                <a:solidFill>
                  <a:schemeClr val="accent1"/>
                </a:solidFill>
                <a:ea typeface="Gadugi" panose="020B0502040204020203" pitchFamily="34" charset="0"/>
              </a:rPr>
              <a:t>27%</a:t>
            </a:r>
            <a:r>
              <a:rPr lang="en-US" sz="1200" dirty="0">
                <a:ea typeface="Gadugi" panose="020B0502040204020203" pitchFamily="34" charset="0"/>
              </a:rPr>
              <a:t>) vs. total (14%). </a:t>
            </a:r>
            <a:br>
              <a:rPr lang="en-US" sz="1200" dirty="0">
                <a:ea typeface="Gadugi" panose="020B0502040204020203" pitchFamily="34" charset="0"/>
              </a:rPr>
            </a:br>
            <a:endParaRPr lang="en-US" sz="1200" dirty="0">
              <a:ea typeface="Gadugi" panose="020B0502040204020203" pitchFamily="34" charset="0"/>
            </a:endParaRPr>
          </a:p>
        </p:txBody>
      </p:sp>
      <p:graphicFrame>
        <p:nvGraphicFramePr>
          <p:cNvPr id="17" name="Chart 16">
            <a:extLst>
              <a:ext uri="{FF2B5EF4-FFF2-40B4-BE49-F238E27FC236}">
                <a16:creationId xmlns:a16="http://schemas.microsoft.com/office/drawing/2014/main" id="{07B1EF73-6494-AF6B-74AF-1139194C0FA6}"/>
              </a:ext>
            </a:extLst>
          </p:cNvPr>
          <p:cNvGraphicFramePr/>
          <p:nvPr>
            <p:extLst>
              <p:ext uri="{D42A27DB-BD31-4B8C-83A1-F6EECF244321}">
                <p14:modId xmlns:p14="http://schemas.microsoft.com/office/powerpoint/2010/main" val="670953977"/>
              </p:ext>
            </p:extLst>
          </p:nvPr>
        </p:nvGraphicFramePr>
        <p:xfrm>
          <a:off x="690836" y="2093014"/>
          <a:ext cx="3547736" cy="1535953"/>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F6AE3E35-7665-45F7-749A-0679C363FFDF}"/>
              </a:ext>
            </a:extLst>
          </p:cNvPr>
          <p:cNvSpPr txBox="1"/>
          <p:nvPr/>
        </p:nvSpPr>
        <p:spPr>
          <a:xfrm>
            <a:off x="538611" y="1717070"/>
            <a:ext cx="3815248" cy="276999"/>
          </a:xfrm>
          <a:prstGeom prst="rect">
            <a:avLst/>
          </a:prstGeom>
          <a:noFill/>
        </p:spPr>
        <p:txBody>
          <a:bodyPr wrap="square" rtlCol="0">
            <a:spAutoFit/>
          </a:bodyPr>
          <a:lstStyle/>
          <a:p>
            <a:r>
              <a:rPr lang="en-US" sz="1200" b="1" dirty="0"/>
              <a:t>Mean Satisfaction Score for Post-Treatment Care</a:t>
            </a:r>
          </a:p>
        </p:txBody>
      </p:sp>
      <p:graphicFrame>
        <p:nvGraphicFramePr>
          <p:cNvPr id="25" name="Chart 24">
            <a:extLst>
              <a:ext uri="{FF2B5EF4-FFF2-40B4-BE49-F238E27FC236}">
                <a16:creationId xmlns:a16="http://schemas.microsoft.com/office/drawing/2014/main" id="{F864E734-068C-5548-8BA8-4678F7E58E6A}"/>
              </a:ext>
            </a:extLst>
          </p:cNvPr>
          <p:cNvGraphicFramePr/>
          <p:nvPr>
            <p:extLst>
              <p:ext uri="{D42A27DB-BD31-4B8C-83A1-F6EECF244321}">
                <p14:modId xmlns:p14="http://schemas.microsoft.com/office/powerpoint/2010/main" val="4132473293"/>
              </p:ext>
            </p:extLst>
          </p:nvPr>
        </p:nvGraphicFramePr>
        <p:xfrm>
          <a:off x="690836" y="4453493"/>
          <a:ext cx="3547736" cy="1888617"/>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25">
            <a:extLst>
              <a:ext uri="{FF2B5EF4-FFF2-40B4-BE49-F238E27FC236}">
                <a16:creationId xmlns:a16="http://schemas.microsoft.com/office/drawing/2014/main" id="{A00B02EB-0278-2CFF-4097-4187535F9EFE}"/>
              </a:ext>
            </a:extLst>
          </p:cNvPr>
          <p:cNvSpPr txBox="1"/>
          <p:nvPr/>
        </p:nvSpPr>
        <p:spPr>
          <a:xfrm>
            <a:off x="538611" y="3921605"/>
            <a:ext cx="3815248" cy="461665"/>
          </a:xfrm>
          <a:prstGeom prst="rect">
            <a:avLst/>
          </a:prstGeom>
          <a:noFill/>
        </p:spPr>
        <p:txBody>
          <a:bodyPr wrap="square" rtlCol="0">
            <a:spAutoFit/>
          </a:bodyPr>
          <a:lstStyle/>
          <a:p>
            <a:r>
              <a:rPr lang="en-US" sz="1200" b="1" dirty="0"/>
              <a:t>Helping Transition to Post-Treatment Care</a:t>
            </a:r>
          </a:p>
          <a:p>
            <a:r>
              <a:rPr lang="en-US" sz="1200" i="1" dirty="0"/>
              <a:t>(%HCP did very well)</a:t>
            </a:r>
          </a:p>
        </p:txBody>
      </p:sp>
      <p:sp>
        <p:nvSpPr>
          <p:cNvPr id="15" name="TextBox 14">
            <a:extLst>
              <a:ext uri="{FF2B5EF4-FFF2-40B4-BE49-F238E27FC236}">
                <a16:creationId xmlns:a16="http://schemas.microsoft.com/office/drawing/2014/main" id="{9EA8A562-1471-C7EB-DD57-272704C28ABB}"/>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Tree>
    <p:extLst>
      <p:ext uri="{BB962C8B-B14F-4D97-AF65-F5344CB8AC3E}">
        <p14:creationId xmlns:p14="http://schemas.microsoft.com/office/powerpoint/2010/main" val="3733309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4D0FCCBB-33E1-4279-EB48-97FD74EBE1B1}"/>
              </a:ext>
            </a:extLst>
          </p:cNvPr>
          <p:cNvSpPr/>
          <p:nvPr/>
        </p:nvSpPr>
        <p:spPr>
          <a:xfrm>
            <a:off x="10405242" y="1535875"/>
            <a:ext cx="1114730" cy="3563426"/>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Table 4">
            <a:extLst>
              <a:ext uri="{FF2B5EF4-FFF2-40B4-BE49-F238E27FC236}">
                <a16:creationId xmlns:a16="http://schemas.microsoft.com/office/drawing/2014/main" id="{79DBEB87-F38D-8066-7B0E-47B0A7F2CAB6}"/>
              </a:ext>
            </a:extLst>
          </p:cNvPr>
          <p:cNvGraphicFramePr>
            <a:graphicFrameLocks noGrp="1"/>
          </p:cNvGraphicFramePr>
          <p:nvPr>
            <p:extLst>
              <p:ext uri="{D42A27DB-BD31-4B8C-83A1-F6EECF244321}">
                <p14:modId xmlns:p14="http://schemas.microsoft.com/office/powerpoint/2010/main" val="1132789462"/>
              </p:ext>
            </p:extLst>
          </p:nvPr>
        </p:nvGraphicFramePr>
        <p:xfrm>
          <a:off x="451024" y="1535875"/>
          <a:ext cx="11068314" cy="3563419"/>
        </p:xfrm>
        <a:graphic>
          <a:graphicData uri="http://schemas.openxmlformats.org/drawingml/2006/table">
            <a:tbl>
              <a:tblPr bandRow="1">
                <a:tableStyleId>{EB344D84-9AFB-497E-A393-DC336BA19D2E}</a:tableStyleId>
              </a:tblPr>
              <a:tblGrid>
                <a:gridCol w="8576959">
                  <a:extLst>
                    <a:ext uri="{9D8B030D-6E8A-4147-A177-3AD203B41FA5}">
                      <a16:colId xmlns:a16="http://schemas.microsoft.com/office/drawing/2014/main" val="1984113029"/>
                    </a:ext>
                  </a:extLst>
                </a:gridCol>
                <a:gridCol w="1366748">
                  <a:extLst>
                    <a:ext uri="{9D8B030D-6E8A-4147-A177-3AD203B41FA5}">
                      <a16:colId xmlns:a16="http://schemas.microsoft.com/office/drawing/2014/main" val="2273608987"/>
                    </a:ext>
                  </a:extLst>
                </a:gridCol>
                <a:gridCol w="1124607">
                  <a:extLst>
                    <a:ext uri="{9D8B030D-6E8A-4147-A177-3AD203B41FA5}">
                      <a16:colId xmlns:a16="http://schemas.microsoft.com/office/drawing/2014/main" val="181514518"/>
                    </a:ext>
                  </a:extLst>
                </a:gridCol>
              </a:tblGrid>
              <a:tr h="608789">
                <a:tc>
                  <a:txBody>
                    <a:bodyPr/>
                    <a:lstStyle/>
                    <a:p>
                      <a:pPr algn="ctr" fontAlgn="ctr"/>
                      <a:endParaRPr lang="en-US" sz="1400" b="0" i="0" u="none" strike="noStrike" dirty="0">
                        <a:solidFill>
                          <a:srgbClr val="000000"/>
                        </a:solidFill>
                        <a:effectLst/>
                        <a:latin typeface="+mn-lt"/>
                      </a:endParaRPr>
                    </a:p>
                  </a:txBody>
                  <a:tcPr marL="7620" marR="7620" marT="7620" marB="0" anchor="ctr">
                    <a:lnL>
                      <a:noFill/>
                    </a:lnL>
                    <a:lnR>
                      <a:noFill/>
                    </a:lnR>
                    <a:lnT w="28575" cap="flat" cmpd="sng" algn="ctr">
                      <a:noFill/>
                      <a:prstDash val="sys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1" u="none" strike="noStrike" dirty="0">
                          <a:solidFill>
                            <a:srgbClr val="000000"/>
                          </a:solidFill>
                          <a:effectLst/>
                        </a:rPr>
                        <a:t>Appointments Impacted</a:t>
                      </a:r>
                      <a:endParaRPr lang="en-US" sz="1200" b="1" i="0" u="none" strike="noStrike" dirty="0">
                        <a:solidFill>
                          <a:srgbClr val="000000"/>
                        </a:solidFill>
                        <a:effectLst/>
                        <a:latin typeface="+mn-lt"/>
                      </a:endParaRPr>
                    </a:p>
                  </a:txBody>
                  <a:tcPr marL="7620" marR="7620" marT="7620" marB="0" anchor="ctr">
                    <a:lnL>
                      <a:noFill/>
                    </a:lnL>
                    <a:lnR>
                      <a:noFill/>
                    </a:lnR>
                    <a:lnT w="28575" cap="flat" cmpd="sng" algn="ctr">
                      <a:noFill/>
                      <a:prstDash val="sys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1" i="1" u="sng" strike="noStrike" dirty="0">
                          <a:solidFill>
                            <a:srgbClr val="000000"/>
                          </a:solidFill>
                          <a:effectLst/>
                        </a:rPr>
                        <a:t>Not</a:t>
                      </a:r>
                      <a:r>
                        <a:rPr lang="en-US" sz="1200" b="1" u="none" strike="noStrike" dirty="0">
                          <a:solidFill>
                            <a:srgbClr val="000000"/>
                          </a:solidFill>
                          <a:effectLst/>
                        </a:rPr>
                        <a:t> yet resumed</a:t>
                      </a:r>
                      <a:endParaRPr lang="en-US" sz="1200" b="1" i="0" u="none" strike="noStrike" dirty="0">
                        <a:solidFill>
                          <a:srgbClr val="000000"/>
                        </a:solidFill>
                        <a:effectLst/>
                        <a:latin typeface="+mn-lt"/>
                      </a:endParaRPr>
                    </a:p>
                  </a:txBody>
                  <a:tcPr marL="7620" marR="7620" marT="7620" marB="0" anchor="ctr">
                    <a:lnL>
                      <a:noFill/>
                    </a:lnL>
                    <a:lnR>
                      <a:noFill/>
                    </a:lnR>
                    <a:lnT w="28575" cap="flat" cmpd="sng" algn="ctr">
                      <a:noFill/>
                      <a:prstDash val="sysDash"/>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5175249"/>
                  </a:ext>
                </a:extLst>
              </a:tr>
              <a:tr h="295463">
                <a:tc>
                  <a:txBody>
                    <a:bodyPr/>
                    <a:lstStyle/>
                    <a:p>
                      <a:pPr algn="ctr" fontAlgn="b"/>
                      <a:endParaRPr lang="en-US" sz="1600" b="0" i="0" u="none" strike="noStrike" dirty="0">
                        <a:solidFill>
                          <a:schemeClr val="tx1">
                            <a:lumMod val="85000"/>
                            <a:lumOff val="15000"/>
                          </a:schemeClr>
                        </a:solidFill>
                        <a:effectLst/>
                        <a:latin typeface="+mn-lt"/>
                      </a:endParaRP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0" u="none" strike="noStrike" dirty="0">
                          <a:solidFill>
                            <a:schemeClr val="tx1">
                              <a:lumMod val="85000"/>
                              <a:lumOff val="15000"/>
                            </a:schemeClr>
                          </a:solidFill>
                          <a:effectLst/>
                        </a:rPr>
                        <a:t>29%</a:t>
                      </a:r>
                      <a:endParaRPr lang="en-US" sz="1400" b="0" i="0" u="none" strike="noStrike" dirty="0">
                        <a:solidFill>
                          <a:schemeClr val="tx1">
                            <a:lumMod val="85000"/>
                            <a:lumOff val="15000"/>
                          </a:schemeClr>
                        </a:solidFill>
                        <a:effectLst/>
                        <a:latin typeface="+mn-lt"/>
                      </a:endParaRP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0" u="none" strike="noStrike" dirty="0">
                          <a:solidFill>
                            <a:schemeClr val="tx1">
                              <a:lumMod val="85000"/>
                              <a:lumOff val="15000"/>
                            </a:schemeClr>
                          </a:solidFill>
                          <a:effectLst/>
                        </a:rPr>
                        <a:t>6%</a:t>
                      </a:r>
                      <a:endParaRPr lang="en-US" sz="1400" b="0" i="0" u="none" strike="noStrike" dirty="0">
                        <a:solidFill>
                          <a:schemeClr val="tx1">
                            <a:lumMod val="85000"/>
                            <a:lumOff val="15000"/>
                          </a:schemeClr>
                        </a:solidFill>
                        <a:effectLst/>
                        <a:latin typeface="+mn-lt"/>
                      </a:endParaRPr>
                    </a:p>
                  </a:txBody>
                  <a:tcPr marL="9525" marR="9525" marT="9525" marB="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919308002"/>
                  </a:ext>
                </a:extLst>
              </a:tr>
              <a:tr h="295463">
                <a:tc>
                  <a:txBody>
                    <a:bodyPr/>
                    <a:lstStyle/>
                    <a:p>
                      <a:pPr algn="ctr" fontAlgn="b"/>
                      <a:endParaRPr lang="en-US" sz="1600" b="0" i="0" u="none" strike="noStrike" kern="1200" dirty="0">
                        <a:solidFill>
                          <a:schemeClr val="tx1">
                            <a:lumMod val="85000"/>
                            <a:lumOff val="15000"/>
                          </a:schemeClr>
                        </a:solidFill>
                        <a:effectLst/>
                        <a:latin typeface="+mn-lt"/>
                        <a:ea typeface="+mn-ea"/>
                        <a:cs typeface="+mn-cs"/>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0" u="none" strike="noStrike" kern="1200" dirty="0">
                          <a:solidFill>
                            <a:schemeClr val="tx1">
                              <a:lumMod val="85000"/>
                              <a:lumOff val="15000"/>
                            </a:schemeClr>
                          </a:solidFill>
                          <a:effectLst/>
                        </a:rPr>
                        <a:t>32%</a:t>
                      </a:r>
                      <a:endParaRPr lang="en-US" sz="1400" b="0" i="0" u="none" strike="noStrike" kern="1200" dirty="0">
                        <a:solidFill>
                          <a:schemeClr val="tx1">
                            <a:lumMod val="85000"/>
                            <a:lumOff val="15000"/>
                          </a:schemeClr>
                        </a:solidFill>
                        <a:effectLst/>
                        <a:latin typeface="+mn-lt"/>
                        <a:ea typeface="+mn-ea"/>
                        <a:cs typeface="+mn-cs"/>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0" u="none" strike="noStrike" kern="1200" dirty="0">
                          <a:solidFill>
                            <a:schemeClr val="tx1">
                              <a:lumMod val="85000"/>
                              <a:lumOff val="15000"/>
                            </a:schemeClr>
                          </a:solidFill>
                          <a:effectLst/>
                        </a:rPr>
                        <a:t>7%</a:t>
                      </a:r>
                      <a:endParaRPr lang="en-US" sz="1400" b="0" i="0" u="none" strike="noStrike" kern="1200" dirty="0">
                        <a:solidFill>
                          <a:schemeClr val="tx1">
                            <a:lumMod val="85000"/>
                            <a:lumOff val="15000"/>
                          </a:schemeClr>
                        </a:solidFill>
                        <a:effectLst/>
                        <a:latin typeface="+mn-lt"/>
                        <a:ea typeface="+mn-ea"/>
                        <a:cs typeface="+mn-cs"/>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459632098"/>
                  </a:ext>
                </a:extLst>
              </a:tr>
              <a:tr h="295463">
                <a:tc>
                  <a:txBody>
                    <a:bodyPr/>
                    <a:lstStyle/>
                    <a:p>
                      <a:pPr algn="ctr" fontAlgn="b"/>
                      <a:endParaRPr lang="en-US" sz="16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1" u="none" strike="noStrike" dirty="0">
                          <a:solidFill>
                            <a:schemeClr val="accent1"/>
                          </a:solidFill>
                          <a:effectLst/>
                        </a:rPr>
                        <a:t>57%</a:t>
                      </a:r>
                      <a:endParaRPr lang="en-US" sz="14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1" u="none" strike="noStrike" dirty="0">
                          <a:solidFill>
                            <a:schemeClr val="accent1"/>
                          </a:solidFill>
                          <a:effectLst/>
                        </a:rPr>
                        <a:t>11%</a:t>
                      </a:r>
                      <a:endParaRPr lang="en-US" sz="14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25863948"/>
                  </a:ext>
                </a:extLst>
              </a:tr>
              <a:tr h="295463">
                <a:tc>
                  <a:txBody>
                    <a:bodyPr/>
                    <a:lstStyle/>
                    <a:p>
                      <a:pPr algn="ctr" fontAlgn="b"/>
                      <a:endParaRPr lang="en-US" sz="16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1" u="none" strike="noStrike" dirty="0">
                          <a:solidFill>
                            <a:schemeClr val="accent1"/>
                          </a:solidFill>
                          <a:effectLst/>
                        </a:rPr>
                        <a:t>50%</a:t>
                      </a:r>
                      <a:endParaRPr lang="en-US" sz="14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1" u="none" strike="noStrike" dirty="0">
                          <a:solidFill>
                            <a:schemeClr val="accent1"/>
                          </a:solidFill>
                          <a:effectLst/>
                        </a:rPr>
                        <a:t>9%</a:t>
                      </a:r>
                      <a:endParaRPr lang="en-US" sz="14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276840312"/>
                  </a:ext>
                </a:extLst>
              </a:tr>
              <a:tr h="295463">
                <a:tc>
                  <a:txBody>
                    <a:bodyPr/>
                    <a:lstStyle/>
                    <a:p>
                      <a:pPr algn="ctr" fontAlgn="b"/>
                      <a:endParaRPr lang="en-US" sz="16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1" u="none" strike="noStrike" dirty="0">
                          <a:solidFill>
                            <a:schemeClr val="accent1"/>
                          </a:solidFill>
                          <a:effectLst/>
                        </a:rPr>
                        <a:t>61%</a:t>
                      </a:r>
                      <a:endParaRPr lang="en-US" sz="14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0" u="none" strike="noStrike" dirty="0">
                          <a:solidFill>
                            <a:schemeClr val="tx1"/>
                          </a:solidFill>
                          <a:effectLst/>
                        </a:rPr>
                        <a:t>4%</a:t>
                      </a:r>
                      <a:endParaRPr lang="en-US" sz="1400" b="0" i="0" u="none" strike="noStrike" dirty="0">
                        <a:solidFill>
                          <a:schemeClr val="tx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959695798"/>
                  </a:ext>
                </a:extLst>
              </a:tr>
              <a:tr h="295463">
                <a:tc>
                  <a:txBody>
                    <a:bodyPr/>
                    <a:lstStyle/>
                    <a:p>
                      <a:pPr algn="ctr" fontAlgn="b"/>
                      <a:endParaRPr lang="en-US" sz="16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1" u="none" strike="noStrike" dirty="0">
                          <a:solidFill>
                            <a:schemeClr val="accent1"/>
                          </a:solidFill>
                          <a:effectLst/>
                        </a:rPr>
                        <a:t>51%</a:t>
                      </a:r>
                      <a:endParaRPr lang="en-US" sz="14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0" u="none" strike="noStrike" dirty="0">
                          <a:solidFill>
                            <a:schemeClr val="tx1"/>
                          </a:solidFill>
                          <a:effectLst/>
                        </a:rPr>
                        <a:t>7%</a:t>
                      </a:r>
                      <a:endParaRPr lang="en-US" sz="1400" b="0" i="0" u="none" strike="noStrike" dirty="0">
                        <a:solidFill>
                          <a:schemeClr val="tx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590793609"/>
                  </a:ext>
                </a:extLst>
              </a:tr>
              <a:tr h="295463">
                <a:tc>
                  <a:txBody>
                    <a:bodyPr/>
                    <a:lstStyle/>
                    <a:p>
                      <a:pPr algn="ctr" fontAlgn="b"/>
                      <a:endParaRPr lang="en-US" sz="1600" b="0" i="0" u="none" strike="noStrike" dirty="0">
                        <a:solidFill>
                          <a:schemeClr val="tx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0" u="none" strike="noStrike" dirty="0">
                          <a:solidFill>
                            <a:schemeClr val="tx1"/>
                          </a:solidFill>
                          <a:effectLst/>
                        </a:rPr>
                        <a:t>28%</a:t>
                      </a:r>
                      <a:endParaRPr lang="en-US" sz="1400" b="0" i="0" u="none" strike="noStrike" dirty="0">
                        <a:solidFill>
                          <a:schemeClr val="tx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0" u="none" strike="noStrike" dirty="0">
                          <a:solidFill>
                            <a:schemeClr val="tx1"/>
                          </a:solidFill>
                          <a:effectLst/>
                        </a:rPr>
                        <a:t>7%</a:t>
                      </a:r>
                      <a:endParaRPr lang="en-US" sz="1400" b="0" i="0" u="none" strike="noStrike" dirty="0">
                        <a:solidFill>
                          <a:schemeClr val="tx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991158158"/>
                  </a:ext>
                </a:extLst>
              </a:tr>
              <a:tr h="295463">
                <a:tc>
                  <a:txBody>
                    <a:bodyPr/>
                    <a:lstStyle/>
                    <a:p>
                      <a:pPr algn="ctr" fontAlgn="b"/>
                      <a:endParaRPr lang="en-US" sz="16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1" u="none" strike="noStrike" dirty="0">
                          <a:solidFill>
                            <a:schemeClr val="accent1"/>
                          </a:solidFill>
                          <a:effectLst/>
                        </a:rPr>
                        <a:t>44%</a:t>
                      </a:r>
                      <a:endParaRPr lang="en-US" sz="14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fontAlgn="b"/>
                      <a:r>
                        <a:rPr lang="en-US" sz="1400" b="0" u="none" strike="noStrike" dirty="0">
                          <a:solidFill>
                            <a:schemeClr val="tx1"/>
                          </a:solidFill>
                          <a:effectLst/>
                        </a:rPr>
                        <a:t>8%</a:t>
                      </a:r>
                      <a:endParaRPr lang="en-US" sz="1400" b="0" i="0" u="none" strike="noStrike" dirty="0">
                        <a:solidFill>
                          <a:schemeClr val="tx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66136737"/>
                  </a:ext>
                </a:extLst>
              </a:tr>
              <a:tr h="295463">
                <a:tc>
                  <a:txBody>
                    <a:bodyPr/>
                    <a:lstStyle/>
                    <a:p>
                      <a:pPr algn="ctr" fontAlgn="b"/>
                      <a:endParaRPr lang="en-US" sz="16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noFill/>
                  </a:tcPr>
                </a:tc>
                <a:tc>
                  <a:txBody>
                    <a:bodyPr/>
                    <a:lstStyle/>
                    <a:p>
                      <a:pPr algn="ctr" fontAlgn="b"/>
                      <a:r>
                        <a:rPr lang="en-US" sz="1400" b="1" u="none" strike="noStrike" dirty="0">
                          <a:solidFill>
                            <a:schemeClr val="accent1"/>
                          </a:solidFill>
                          <a:effectLst/>
                        </a:rPr>
                        <a:t>48%</a:t>
                      </a:r>
                      <a:endParaRPr lang="en-US" sz="14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noFill/>
                  </a:tcPr>
                </a:tc>
                <a:tc>
                  <a:txBody>
                    <a:bodyPr/>
                    <a:lstStyle/>
                    <a:p>
                      <a:pPr algn="ctr" fontAlgn="b"/>
                      <a:r>
                        <a:rPr lang="en-US" sz="1400" b="1" u="none" strike="noStrike" dirty="0">
                          <a:solidFill>
                            <a:schemeClr val="accent1"/>
                          </a:solidFill>
                          <a:effectLst/>
                        </a:rPr>
                        <a:t>9%</a:t>
                      </a:r>
                      <a:endParaRPr lang="en-US" sz="1400" b="1" i="0" u="none" strike="noStrike" dirty="0">
                        <a:solidFill>
                          <a:schemeClr val="accent1"/>
                        </a:solidFill>
                        <a:effectLst/>
                        <a:latin typeface="+mn-lt"/>
                      </a:endParaRPr>
                    </a:p>
                  </a:txBody>
                  <a:tcPr marL="9525" marR="9525" marT="9525" marB="0" anchor="ctr">
                    <a:lnT w="6350" cap="flat" cmpd="sng" algn="ctr">
                      <a:solidFill>
                        <a:schemeClr val="bg1">
                          <a:lumMod val="85000"/>
                        </a:schemeClr>
                      </a:solidFill>
                      <a:prstDash val="solid"/>
                      <a:round/>
                      <a:headEnd type="none" w="med" len="med"/>
                      <a:tailEnd type="none" w="med" len="med"/>
                    </a:lnT>
                    <a:lnB w="12700" cap="flat" cmpd="sng" algn="ctr">
                      <a:solidFill>
                        <a:srgbClr val="FFD334"/>
                      </a:solidFill>
                      <a:prstDash val="solid"/>
                      <a:round/>
                      <a:headEnd type="none" w="med" len="med"/>
                      <a:tailEnd type="none" w="med" len="med"/>
                    </a:lnB>
                    <a:noFill/>
                  </a:tcPr>
                </a:tc>
                <a:extLst>
                  <a:ext uri="{0D108BD9-81ED-4DB2-BD59-A6C34878D82A}">
                    <a16:rowId xmlns:a16="http://schemas.microsoft.com/office/drawing/2014/main" val="817487002"/>
                  </a:ext>
                </a:extLst>
              </a:tr>
              <a:tr h="295463">
                <a:tc>
                  <a:txBody>
                    <a:bodyPr/>
                    <a:lstStyle/>
                    <a:p>
                      <a:pPr algn="ctr" fontAlgn="b"/>
                      <a:endParaRPr lang="en-US" sz="1600" b="0" i="0" u="none" strike="noStrike" dirty="0">
                        <a:solidFill>
                          <a:schemeClr val="tx1"/>
                        </a:solidFill>
                        <a:effectLst/>
                        <a:latin typeface="+mn-lt"/>
                      </a:endParaRPr>
                    </a:p>
                  </a:txBody>
                  <a:tcPr marL="9525" marR="9525" marT="9525" marB="0" anchor="ctr">
                    <a:lnL w="12700" cap="flat" cmpd="sng" algn="ctr">
                      <a:solidFill>
                        <a:srgbClr val="FFD334"/>
                      </a:solidFill>
                      <a:prstDash val="solid"/>
                      <a:round/>
                      <a:headEnd type="none" w="med" len="med"/>
                      <a:tailEnd type="none" w="med" len="med"/>
                    </a:lnL>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noFill/>
                  </a:tcPr>
                </a:tc>
                <a:tc>
                  <a:txBody>
                    <a:bodyPr/>
                    <a:lstStyle/>
                    <a:p>
                      <a:pPr algn="ctr" fontAlgn="b"/>
                      <a:r>
                        <a:rPr lang="en-US" sz="1400" b="0" u="none" strike="noStrike" dirty="0">
                          <a:solidFill>
                            <a:schemeClr val="tx1"/>
                          </a:solidFill>
                          <a:effectLst/>
                        </a:rPr>
                        <a:t>30%</a:t>
                      </a:r>
                      <a:endParaRPr lang="en-US" sz="1400" b="0" i="0" u="none" strike="noStrike" dirty="0">
                        <a:solidFill>
                          <a:schemeClr val="tx1"/>
                        </a:solidFill>
                        <a:effectLst/>
                        <a:latin typeface="+mn-lt"/>
                      </a:endParaRPr>
                    </a:p>
                  </a:txBody>
                  <a:tcPr marL="9525" marR="9525" marT="9525" marB="0" anchor="ct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noFill/>
                  </a:tcPr>
                </a:tc>
                <a:tc>
                  <a:txBody>
                    <a:bodyPr/>
                    <a:lstStyle/>
                    <a:p>
                      <a:pPr algn="ctr" fontAlgn="b"/>
                      <a:r>
                        <a:rPr lang="en-US" sz="1400" b="0" u="none" strike="noStrike" dirty="0">
                          <a:solidFill>
                            <a:schemeClr val="tx1"/>
                          </a:solidFill>
                          <a:effectLst/>
                        </a:rPr>
                        <a:t>5%</a:t>
                      </a:r>
                      <a:endParaRPr lang="en-US" sz="1400" b="0" i="0" u="none" strike="noStrike" dirty="0">
                        <a:solidFill>
                          <a:schemeClr val="tx1"/>
                        </a:solidFill>
                        <a:effectLst/>
                        <a:latin typeface="+mn-lt"/>
                      </a:endParaRPr>
                    </a:p>
                  </a:txBody>
                  <a:tcPr marL="9525" marR="9525" marT="9525" marB="0" anchor="ctr">
                    <a:lnR w="12700" cap="flat" cmpd="sng" algn="ctr">
                      <a:solidFill>
                        <a:srgbClr val="FFD334"/>
                      </a:solidFill>
                      <a:prstDash val="solid"/>
                      <a:round/>
                      <a:headEnd type="none" w="med" len="med"/>
                      <a:tailEnd type="none" w="med" len="med"/>
                    </a:lnR>
                    <a:lnT w="12700" cap="flat" cmpd="sng" algn="ctr">
                      <a:solidFill>
                        <a:srgbClr val="FFD334"/>
                      </a:solidFill>
                      <a:prstDash val="solid"/>
                      <a:round/>
                      <a:headEnd type="none" w="med" len="med"/>
                      <a:tailEnd type="none" w="med" len="med"/>
                    </a:lnT>
                    <a:lnB w="12700" cap="flat" cmpd="sng" algn="ctr">
                      <a:solidFill>
                        <a:srgbClr val="FFD334"/>
                      </a:solidFill>
                      <a:prstDash val="solid"/>
                      <a:round/>
                      <a:headEnd type="none" w="med" len="med"/>
                      <a:tailEnd type="none" w="med" len="med"/>
                    </a:lnB>
                    <a:noFill/>
                  </a:tcPr>
                </a:tc>
                <a:extLst>
                  <a:ext uri="{0D108BD9-81ED-4DB2-BD59-A6C34878D82A}">
                    <a16:rowId xmlns:a16="http://schemas.microsoft.com/office/drawing/2014/main" val="568201277"/>
                  </a:ext>
                </a:extLst>
              </a:tr>
            </a:tbl>
          </a:graphicData>
        </a:graphic>
      </p:graphicFrame>
      <p:sp>
        <p:nvSpPr>
          <p:cNvPr id="2" name="Title 1">
            <a:extLst>
              <a:ext uri="{FF2B5EF4-FFF2-40B4-BE49-F238E27FC236}">
                <a16:creationId xmlns:a16="http://schemas.microsoft.com/office/drawing/2014/main" id="{9BF28411-47F4-2479-8AC7-E9C7F48E46AE}"/>
              </a:ext>
            </a:extLst>
          </p:cNvPr>
          <p:cNvSpPr>
            <a:spLocks noGrp="1"/>
          </p:cNvSpPr>
          <p:nvPr>
            <p:ph type="title"/>
          </p:nvPr>
        </p:nvSpPr>
        <p:spPr/>
        <p:txBody>
          <a:bodyPr/>
          <a:lstStyle/>
          <a:p>
            <a:r>
              <a:rPr lang="en-US" dirty="0"/>
              <a:t>COVID-19 Impact on Surveillance Appointments</a:t>
            </a:r>
          </a:p>
        </p:txBody>
      </p:sp>
      <p:sp>
        <p:nvSpPr>
          <p:cNvPr id="3" name="Text Placeholder 2">
            <a:extLst>
              <a:ext uri="{FF2B5EF4-FFF2-40B4-BE49-F238E27FC236}">
                <a16:creationId xmlns:a16="http://schemas.microsoft.com/office/drawing/2014/main" id="{3139DC02-FF7F-3794-A26E-6479B184D52F}"/>
              </a:ext>
            </a:extLst>
          </p:cNvPr>
          <p:cNvSpPr>
            <a:spLocks noGrp="1"/>
          </p:cNvSpPr>
          <p:nvPr>
            <p:ph type="body" sz="quarter" idx="10"/>
          </p:nvPr>
        </p:nvSpPr>
        <p:spPr>
          <a:xfrm>
            <a:off x="409267" y="803298"/>
            <a:ext cx="10899864" cy="867847"/>
          </a:xfrm>
        </p:spPr>
        <p:txBody>
          <a:bodyPr>
            <a:normAutofit/>
          </a:bodyPr>
          <a:lstStyle/>
          <a:p>
            <a:r>
              <a:rPr lang="en-US" dirty="0"/>
              <a:t>The pandemic was more likely to impact surveillance appointments among younger, Black, Hispanic and people living with metastatic cancer (and the Mixed and Negative Experience groups where they over-index).</a:t>
            </a:r>
          </a:p>
        </p:txBody>
      </p:sp>
      <p:sp>
        <p:nvSpPr>
          <p:cNvPr id="4" name="TextBox 3">
            <a:extLst>
              <a:ext uri="{FF2B5EF4-FFF2-40B4-BE49-F238E27FC236}">
                <a16:creationId xmlns:a16="http://schemas.microsoft.com/office/drawing/2014/main" id="{8032B9BE-1B8E-1119-EFAC-B5E991998CC6}"/>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6" name="Content Placeholder 6">
            <a:extLst>
              <a:ext uri="{FF2B5EF4-FFF2-40B4-BE49-F238E27FC236}">
                <a16:creationId xmlns:a16="http://schemas.microsoft.com/office/drawing/2014/main" id="{EEA9C769-8EF0-1BED-A9BD-21924C37A39A}"/>
              </a:ext>
            </a:extLst>
          </p:cNvPr>
          <p:cNvGraphicFramePr>
            <a:graphicFrameLocks/>
          </p:cNvGraphicFramePr>
          <p:nvPr>
            <p:extLst>
              <p:ext uri="{D42A27DB-BD31-4B8C-83A1-F6EECF244321}">
                <p14:modId xmlns:p14="http://schemas.microsoft.com/office/powerpoint/2010/main" val="4245580403"/>
              </p:ext>
            </p:extLst>
          </p:nvPr>
        </p:nvGraphicFramePr>
        <p:xfrm>
          <a:off x="398253" y="2012598"/>
          <a:ext cx="8727016" cy="3234230"/>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08718FA1-3D15-1440-E618-4C40F3623B22}"/>
              </a:ext>
            </a:extLst>
          </p:cNvPr>
          <p:cNvSpPr/>
          <p:nvPr/>
        </p:nvSpPr>
        <p:spPr>
          <a:xfrm>
            <a:off x="2070471" y="5207435"/>
            <a:ext cx="121187" cy="120918"/>
          </a:xfrm>
          <a:prstGeom prst="rect">
            <a:avLst/>
          </a:prstGeom>
          <a:solidFill>
            <a:srgbClr val="1AA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TextBox 11">
            <a:extLst>
              <a:ext uri="{FF2B5EF4-FFF2-40B4-BE49-F238E27FC236}">
                <a16:creationId xmlns:a16="http://schemas.microsoft.com/office/drawing/2014/main" id="{EE4C2E8F-8D68-F041-92B5-976357874EF7}"/>
              </a:ext>
            </a:extLst>
          </p:cNvPr>
          <p:cNvSpPr txBox="1"/>
          <p:nvPr/>
        </p:nvSpPr>
        <p:spPr>
          <a:xfrm>
            <a:off x="2149845" y="5152478"/>
            <a:ext cx="6806893" cy="246221"/>
          </a:xfrm>
          <a:prstGeom prst="rect">
            <a:avLst/>
          </a:prstGeom>
          <a:noFill/>
        </p:spPr>
        <p:txBody>
          <a:bodyPr wrap="square" rtlCol="0">
            <a:spAutoFit/>
          </a:bodyPr>
          <a:lstStyle/>
          <a:p>
            <a:r>
              <a:rPr lang="en-US" sz="1000" dirty="0"/>
              <a:t>I had no delays or postponements of appointments to be checked and continue on a regular schedule</a:t>
            </a:r>
          </a:p>
        </p:txBody>
      </p:sp>
      <p:sp>
        <p:nvSpPr>
          <p:cNvPr id="15" name="Rectangle 14">
            <a:extLst>
              <a:ext uri="{FF2B5EF4-FFF2-40B4-BE49-F238E27FC236}">
                <a16:creationId xmlns:a16="http://schemas.microsoft.com/office/drawing/2014/main" id="{D98D74CA-ED72-D830-031C-A1253D4548A3}"/>
              </a:ext>
            </a:extLst>
          </p:cNvPr>
          <p:cNvSpPr/>
          <p:nvPr/>
        </p:nvSpPr>
        <p:spPr>
          <a:xfrm>
            <a:off x="2070471" y="5430491"/>
            <a:ext cx="121187" cy="120918"/>
          </a:xfrm>
          <a:prstGeom prst="rect">
            <a:avLst/>
          </a:prstGeom>
          <a:solidFill>
            <a:srgbClr val="29B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TextBox 15">
            <a:extLst>
              <a:ext uri="{FF2B5EF4-FFF2-40B4-BE49-F238E27FC236}">
                <a16:creationId xmlns:a16="http://schemas.microsoft.com/office/drawing/2014/main" id="{CE080DFA-51CE-97E8-8F3C-3DD4D3DAD96B}"/>
              </a:ext>
            </a:extLst>
          </p:cNvPr>
          <p:cNvSpPr txBox="1"/>
          <p:nvPr/>
        </p:nvSpPr>
        <p:spPr>
          <a:xfrm>
            <a:off x="2149845" y="5375534"/>
            <a:ext cx="6806893" cy="246221"/>
          </a:xfrm>
          <a:prstGeom prst="rect">
            <a:avLst/>
          </a:prstGeom>
          <a:noFill/>
        </p:spPr>
        <p:txBody>
          <a:bodyPr wrap="square" rtlCol="0">
            <a:spAutoFit/>
          </a:bodyPr>
          <a:lstStyle/>
          <a:p>
            <a:r>
              <a:rPr lang="en-US" sz="1000" dirty="0"/>
              <a:t>Appointments were delayed during the COVID-19 pandemic but still got checked during that time</a:t>
            </a:r>
          </a:p>
        </p:txBody>
      </p:sp>
      <p:sp>
        <p:nvSpPr>
          <p:cNvPr id="17" name="Rectangle 16">
            <a:extLst>
              <a:ext uri="{FF2B5EF4-FFF2-40B4-BE49-F238E27FC236}">
                <a16:creationId xmlns:a16="http://schemas.microsoft.com/office/drawing/2014/main" id="{96F14CFA-5CB5-0378-B51D-D0C5EFEFD62B}"/>
              </a:ext>
            </a:extLst>
          </p:cNvPr>
          <p:cNvSpPr/>
          <p:nvPr/>
        </p:nvSpPr>
        <p:spPr>
          <a:xfrm>
            <a:off x="2070471" y="5653547"/>
            <a:ext cx="121187" cy="120918"/>
          </a:xfrm>
          <a:prstGeom prst="rect">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TextBox 17">
            <a:extLst>
              <a:ext uri="{FF2B5EF4-FFF2-40B4-BE49-F238E27FC236}">
                <a16:creationId xmlns:a16="http://schemas.microsoft.com/office/drawing/2014/main" id="{5F6CEB8E-0537-3BD3-3E0A-FE52856C65CF}"/>
              </a:ext>
            </a:extLst>
          </p:cNvPr>
          <p:cNvSpPr txBox="1"/>
          <p:nvPr/>
        </p:nvSpPr>
        <p:spPr>
          <a:xfrm>
            <a:off x="2149845" y="5598590"/>
            <a:ext cx="6806893" cy="246221"/>
          </a:xfrm>
          <a:prstGeom prst="rect">
            <a:avLst/>
          </a:prstGeom>
          <a:noFill/>
        </p:spPr>
        <p:txBody>
          <a:bodyPr wrap="square" rtlCol="0">
            <a:spAutoFit/>
          </a:bodyPr>
          <a:lstStyle/>
          <a:p>
            <a:r>
              <a:rPr lang="en-US" sz="1000" dirty="0"/>
              <a:t>Did not get checked during the COVID-19 pandemic but have resumed checks</a:t>
            </a:r>
          </a:p>
        </p:txBody>
      </p:sp>
      <p:sp>
        <p:nvSpPr>
          <p:cNvPr id="19" name="Rectangle 18">
            <a:extLst>
              <a:ext uri="{FF2B5EF4-FFF2-40B4-BE49-F238E27FC236}">
                <a16:creationId xmlns:a16="http://schemas.microsoft.com/office/drawing/2014/main" id="{9DF7F932-2979-B8BE-8DAD-4308347DAA4B}"/>
              </a:ext>
            </a:extLst>
          </p:cNvPr>
          <p:cNvSpPr/>
          <p:nvPr/>
        </p:nvSpPr>
        <p:spPr>
          <a:xfrm>
            <a:off x="2070471" y="5876603"/>
            <a:ext cx="121187" cy="12091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TextBox 19">
            <a:extLst>
              <a:ext uri="{FF2B5EF4-FFF2-40B4-BE49-F238E27FC236}">
                <a16:creationId xmlns:a16="http://schemas.microsoft.com/office/drawing/2014/main" id="{7E16720D-F964-1F0E-A2EC-F7A06F7ED16B}"/>
              </a:ext>
            </a:extLst>
          </p:cNvPr>
          <p:cNvSpPr txBox="1"/>
          <p:nvPr/>
        </p:nvSpPr>
        <p:spPr>
          <a:xfrm>
            <a:off x="2149845" y="5821646"/>
            <a:ext cx="7106214" cy="246221"/>
          </a:xfrm>
          <a:prstGeom prst="rect">
            <a:avLst/>
          </a:prstGeom>
          <a:noFill/>
        </p:spPr>
        <p:txBody>
          <a:bodyPr wrap="square" rtlCol="0">
            <a:spAutoFit/>
          </a:bodyPr>
          <a:lstStyle/>
          <a:p>
            <a:r>
              <a:rPr lang="en-US" sz="1000" dirty="0"/>
              <a:t>Have not been checked since the start of the COVID-19 pandemic and have yet to resume monitoring/surveillance checks</a:t>
            </a:r>
          </a:p>
        </p:txBody>
      </p:sp>
      <p:sp>
        <p:nvSpPr>
          <p:cNvPr id="21" name="Rectangle 20">
            <a:extLst>
              <a:ext uri="{FF2B5EF4-FFF2-40B4-BE49-F238E27FC236}">
                <a16:creationId xmlns:a16="http://schemas.microsoft.com/office/drawing/2014/main" id="{C288D01C-2E89-B667-FC50-5BBE7F36E31D}"/>
              </a:ext>
            </a:extLst>
          </p:cNvPr>
          <p:cNvSpPr/>
          <p:nvPr/>
        </p:nvSpPr>
        <p:spPr>
          <a:xfrm>
            <a:off x="2070471" y="6099659"/>
            <a:ext cx="121187" cy="12091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TextBox 21">
            <a:extLst>
              <a:ext uri="{FF2B5EF4-FFF2-40B4-BE49-F238E27FC236}">
                <a16:creationId xmlns:a16="http://schemas.microsoft.com/office/drawing/2014/main" id="{3D3CC789-948D-DEFC-BEE6-BF1506144BD2}"/>
              </a:ext>
            </a:extLst>
          </p:cNvPr>
          <p:cNvSpPr txBox="1"/>
          <p:nvPr/>
        </p:nvSpPr>
        <p:spPr>
          <a:xfrm>
            <a:off x="2149845" y="6044702"/>
            <a:ext cx="6806893" cy="246221"/>
          </a:xfrm>
          <a:prstGeom prst="rect">
            <a:avLst/>
          </a:prstGeom>
          <a:noFill/>
        </p:spPr>
        <p:txBody>
          <a:bodyPr wrap="square" rtlCol="0">
            <a:spAutoFit/>
          </a:bodyPr>
          <a:lstStyle/>
          <a:p>
            <a:r>
              <a:rPr lang="en-US" sz="1000" dirty="0"/>
              <a:t>N/A</a:t>
            </a:r>
          </a:p>
        </p:txBody>
      </p:sp>
    </p:spTree>
    <p:extLst>
      <p:ext uri="{BB962C8B-B14F-4D97-AF65-F5344CB8AC3E}">
        <p14:creationId xmlns:p14="http://schemas.microsoft.com/office/powerpoint/2010/main" val="3706573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3"/>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algn="r"/>
            <a:fld id="{02C6C6B2-109A-F04B-8639-359C574E47BB}" type="slidenum">
              <a:rPr lang="en-US" sz="900" smtClean="0">
                <a:solidFill>
                  <a:schemeClr val="bg1"/>
                </a:solidFill>
                <a:latin typeface="Arial" panose="020B0604020202020204" pitchFamily="34" charset="0"/>
                <a:cs typeface="Arial" panose="020B0604020202020204" pitchFamily="34" charset="0"/>
              </a:rPr>
              <a:pPr algn="r"/>
              <a:t>37</a:t>
            </a:fld>
            <a:endParaRPr lang="en-US" sz="900" dirty="0">
              <a:solidFill>
                <a:schemeClr val="bg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4556586" y="2571636"/>
            <a:ext cx="7635414" cy="861774"/>
          </a:xfrm>
          <a:prstGeom prst="rect">
            <a:avLst/>
          </a:prstGeom>
          <a:noFill/>
        </p:spPr>
        <p:txBody>
          <a:bodyPr wrap="square" rtlCol="0">
            <a:spAutoFit/>
          </a:bodyPr>
          <a:lstStyle/>
          <a:p>
            <a:r>
              <a:rPr lang="en-US" sz="5000" b="1" dirty="0">
                <a:solidFill>
                  <a:srgbClr val="FFD334"/>
                </a:solidFill>
                <a:latin typeface="Arial" panose="020B0604020202020204" pitchFamily="34" charset="0"/>
                <a:cs typeface="Arial" panose="020B0604020202020204" pitchFamily="34" charset="0"/>
              </a:rPr>
              <a:t>The Costs of Cancer</a:t>
            </a: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4"/>
          <a:stretch>
            <a:fillRect/>
          </a:stretch>
        </p:blipFill>
        <p:spPr>
          <a:xfrm>
            <a:off x="11186031" y="6398080"/>
            <a:ext cx="835013" cy="356616"/>
          </a:xfrm>
          <a:prstGeom prst="rect">
            <a:avLst/>
          </a:prstGeom>
        </p:spPr>
      </p:pic>
      <p:pic>
        <p:nvPicPr>
          <p:cNvPr id="2" name="Picture 1">
            <a:extLst>
              <a:ext uri="{FF2B5EF4-FFF2-40B4-BE49-F238E27FC236}">
                <a16:creationId xmlns:a16="http://schemas.microsoft.com/office/drawing/2014/main" id="{F33B72D2-E70F-89AE-E9E3-E6FCB1DC7C25}"/>
              </a:ext>
            </a:extLst>
          </p:cNvPr>
          <p:cNvPicPr>
            <a:picLocks noChangeAspect="1"/>
          </p:cNvPicPr>
          <p:nvPr/>
        </p:nvPicPr>
        <p:blipFill>
          <a:blip r:embed="rId5"/>
          <a:srcRect/>
          <a:stretch/>
        </p:blipFill>
        <p:spPr>
          <a:xfrm>
            <a:off x="1501793" y="1210758"/>
            <a:ext cx="2491556" cy="3469493"/>
          </a:xfrm>
          <a:prstGeom prst="rect">
            <a:avLst/>
          </a:prstGeom>
        </p:spPr>
      </p:pic>
    </p:spTree>
    <p:extLst>
      <p:ext uri="{BB962C8B-B14F-4D97-AF65-F5344CB8AC3E}">
        <p14:creationId xmlns:p14="http://schemas.microsoft.com/office/powerpoint/2010/main" val="2237337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8EB4-D2FC-6CBA-5828-DA13A0EC0DE9}"/>
              </a:ext>
            </a:extLst>
          </p:cNvPr>
          <p:cNvSpPr>
            <a:spLocks noGrp="1"/>
          </p:cNvSpPr>
          <p:nvPr>
            <p:ph type="title"/>
          </p:nvPr>
        </p:nvSpPr>
        <p:spPr/>
        <p:txBody>
          <a:bodyPr/>
          <a:lstStyle/>
          <a:p>
            <a:r>
              <a:rPr lang="en-US" dirty="0"/>
              <a:t>Top Financial, Physical, and Mental Health Concerns</a:t>
            </a:r>
          </a:p>
        </p:txBody>
      </p:sp>
      <p:sp>
        <p:nvSpPr>
          <p:cNvPr id="3" name="Text Placeholder 2">
            <a:extLst>
              <a:ext uri="{FF2B5EF4-FFF2-40B4-BE49-F238E27FC236}">
                <a16:creationId xmlns:a16="http://schemas.microsoft.com/office/drawing/2014/main" id="{B7190817-B9A1-8ADA-4595-23C9CEC2F6E1}"/>
              </a:ext>
            </a:extLst>
          </p:cNvPr>
          <p:cNvSpPr>
            <a:spLocks noGrp="1"/>
          </p:cNvSpPr>
          <p:nvPr>
            <p:ph type="body" sz="quarter" idx="10"/>
          </p:nvPr>
        </p:nvSpPr>
        <p:spPr>
          <a:xfrm>
            <a:off x="409267" y="803298"/>
            <a:ext cx="10449233" cy="1038202"/>
          </a:xfrm>
        </p:spPr>
        <p:txBody>
          <a:bodyPr>
            <a:normAutofit/>
          </a:bodyPr>
          <a:lstStyle/>
          <a:p>
            <a:r>
              <a:rPr lang="en-US" dirty="0">
                <a:ea typeface="Gadugi" panose="020B0502040204020203" pitchFamily="34" charset="0"/>
              </a:rPr>
              <a:t>Over the last few years, NCCS has tracked a variety of concerns. While the same issues consistently rise to the top (see below), more are concerned about almost all of these in 2022, particularly financial concerns.</a:t>
            </a:r>
            <a:endParaRPr lang="en-US" dirty="0"/>
          </a:p>
          <a:p>
            <a:endParaRPr lang="en-US" dirty="0"/>
          </a:p>
        </p:txBody>
      </p:sp>
      <p:sp>
        <p:nvSpPr>
          <p:cNvPr id="4" name="TextBox 3">
            <a:extLst>
              <a:ext uri="{FF2B5EF4-FFF2-40B4-BE49-F238E27FC236}">
                <a16:creationId xmlns:a16="http://schemas.microsoft.com/office/drawing/2014/main" id="{1E35029E-0336-011B-7409-A2FFBB218D4A}"/>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 2021 National Sample (n=1104)</a:t>
            </a:r>
          </a:p>
        </p:txBody>
      </p:sp>
      <p:graphicFrame>
        <p:nvGraphicFramePr>
          <p:cNvPr id="5" name="Table 4">
            <a:extLst>
              <a:ext uri="{FF2B5EF4-FFF2-40B4-BE49-F238E27FC236}">
                <a16:creationId xmlns:a16="http://schemas.microsoft.com/office/drawing/2014/main" id="{D9E4830B-C3FC-FB6C-D95D-1D01EF79BF3D}"/>
              </a:ext>
            </a:extLst>
          </p:cNvPr>
          <p:cNvGraphicFramePr>
            <a:graphicFrameLocks noGrp="1"/>
          </p:cNvGraphicFramePr>
          <p:nvPr>
            <p:extLst>
              <p:ext uri="{D42A27DB-BD31-4B8C-83A1-F6EECF244321}">
                <p14:modId xmlns:p14="http://schemas.microsoft.com/office/powerpoint/2010/main" val="17095111"/>
              </p:ext>
            </p:extLst>
          </p:nvPr>
        </p:nvGraphicFramePr>
        <p:xfrm>
          <a:off x="436353" y="1521424"/>
          <a:ext cx="11371849" cy="4142880"/>
        </p:xfrm>
        <a:graphic>
          <a:graphicData uri="http://schemas.openxmlformats.org/drawingml/2006/table">
            <a:tbl>
              <a:tblPr firstRow="1" bandRow="1">
                <a:tableStyleId>{00A15C55-8517-42AA-B614-E9B94910E393}</a:tableStyleId>
              </a:tblPr>
              <a:tblGrid>
                <a:gridCol w="3743091">
                  <a:extLst>
                    <a:ext uri="{9D8B030D-6E8A-4147-A177-3AD203B41FA5}">
                      <a16:colId xmlns:a16="http://schemas.microsoft.com/office/drawing/2014/main" val="3996484489"/>
                    </a:ext>
                  </a:extLst>
                </a:gridCol>
                <a:gridCol w="3915009">
                  <a:extLst>
                    <a:ext uri="{9D8B030D-6E8A-4147-A177-3AD203B41FA5}">
                      <a16:colId xmlns:a16="http://schemas.microsoft.com/office/drawing/2014/main" val="3922656848"/>
                    </a:ext>
                  </a:extLst>
                </a:gridCol>
                <a:gridCol w="3713749">
                  <a:extLst>
                    <a:ext uri="{9D8B030D-6E8A-4147-A177-3AD203B41FA5}">
                      <a16:colId xmlns:a16="http://schemas.microsoft.com/office/drawing/2014/main" val="253876856"/>
                    </a:ext>
                  </a:extLst>
                </a:gridCol>
              </a:tblGrid>
              <a:tr h="517860">
                <a:tc>
                  <a:txBody>
                    <a:bodyPr/>
                    <a:lstStyle/>
                    <a:p>
                      <a:pPr algn="l"/>
                      <a:r>
                        <a:rPr lang="en-US" sz="1400" dirty="0">
                          <a:solidFill>
                            <a:schemeClr val="tx1"/>
                          </a:solidFill>
                        </a:rPr>
                        <a:t>Physical Health/Adherence</a:t>
                      </a:r>
                    </a:p>
                  </a:txBody>
                  <a:tcPr marL="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a:solidFill>
                            <a:schemeClr val="tx1"/>
                          </a:solidFill>
                        </a:rPr>
                        <a:t>Emotional/Lifestyle</a:t>
                      </a:r>
                    </a:p>
                  </a:txBody>
                  <a:tcPr marL="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a:solidFill>
                            <a:schemeClr val="tx1"/>
                          </a:solidFill>
                        </a:rPr>
                        <a:t>Financial/Insurance</a:t>
                      </a:r>
                    </a:p>
                  </a:txBody>
                  <a:tcPr marL="0" anchor="ctr">
                    <a:lnL w="12700" cmpd="sng">
                      <a:noFill/>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8732511"/>
                  </a:ext>
                </a:extLst>
              </a:tr>
              <a:tr h="517860">
                <a:tc>
                  <a:txBody>
                    <a:bodyPr/>
                    <a:lstStyle/>
                    <a:p>
                      <a:pPr algn="l"/>
                      <a:r>
                        <a:rPr lang="en-US" sz="1400" dirty="0"/>
                        <a:t>Maintaining healthy weight </a:t>
                      </a:r>
                      <a:r>
                        <a:rPr lang="en-US" sz="1400" b="1" dirty="0"/>
                        <a:t>61%</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(+5)</a:t>
                      </a:r>
                      <a:endParaRPr lang="en-US" sz="1400" b="1" dirty="0">
                        <a:latin typeface="+mn-lt"/>
                      </a:endParaRPr>
                    </a:p>
                  </a:txBody>
                  <a:tcPr marL="45720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l"/>
                      <a:r>
                        <a:rPr lang="en-US" sz="1400" dirty="0"/>
                        <a:t>Uncertainty about future </a:t>
                      </a:r>
                      <a:r>
                        <a:rPr lang="en-US" sz="1400" b="1" dirty="0"/>
                        <a:t>60%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(+4)</a:t>
                      </a:r>
                      <a:endParaRPr lang="en-US" sz="1400" b="1" dirty="0">
                        <a:latin typeface="+mn-lt"/>
                      </a:endParaRPr>
                    </a:p>
                  </a:txBody>
                  <a:tcPr marL="45720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l"/>
                      <a:r>
                        <a:rPr lang="en-US" sz="1400" dirty="0"/>
                        <a:t>Cost of medical care </a:t>
                      </a:r>
                      <a:r>
                        <a:rPr lang="en-US" sz="1400" b="1" dirty="0"/>
                        <a:t>55%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(+9)</a:t>
                      </a:r>
                      <a:endParaRPr lang="en-US" sz="1400" b="1" dirty="0">
                        <a:latin typeface="+mn-lt"/>
                      </a:endParaRPr>
                    </a:p>
                  </a:txBody>
                  <a:tcPr marL="457200" anchor="ct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47539716"/>
                  </a:ext>
                </a:extLst>
              </a:tr>
              <a:tr h="517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Getting enough exercise </a:t>
                      </a:r>
                      <a:r>
                        <a:rPr lang="en-US" sz="1400" b="1" dirty="0"/>
                        <a:t>55%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(+7)</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l"/>
                      <a:r>
                        <a:rPr lang="en-US" sz="1400" dirty="0"/>
                        <a:t>Being there 4 family/friends </a:t>
                      </a:r>
                      <a:r>
                        <a:rPr lang="en-US" sz="1400" b="1" dirty="0"/>
                        <a:t>55%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(+7)</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l"/>
                      <a:r>
                        <a:rPr lang="en-US" sz="1400" dirty="0"/>
                        <a:t>Cost of prescriptions </a:t>
                      </a:r>
                      <a:r>
                        <a:rPr lang="en-US" sz="1400" b="1" dirty="0"/>
                        <a:t>54%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(+11)</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704159131"/>
                  </a:ext>
                </a:extLst>
              </a:tr>
              <a:tr h="517860">
                <a:tc>
                  <a:txBody>
                    <a:bodyPr/>
                    <a:lstStyle/>
                    <a:p>
                      <a:pPr algn="l"/>
                      <a:r>
                        <a:rPr lang="en-US" sz="1400" dirty="0"/>
                        <a:t>Having energy for day </a:t>
                      </a:r>
                      <a:r>
                        <a:rPr lang="en-US" sz="1400" b="1" dirty="0"/>
                        <a:t>52%</a:t>
                      </a: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Changes to daily life/activities </a:t>
                      </a:r>
                      <a:r>
                        <a:rPr lang="en-US" sz="1400" b="1" dirty="0"/>
                        <a:t>(new)</a:t>
                      </a: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l"/>
                      <a:r>
                        <a:rPr lang="en-US" sz="1400" dirty="0"/>
                        <a:t>Financial support you need </a:t>
                      </a:r>
                      <a:r>
                        <a:rPr lang="en-US" sz="1400" b="1" dirty="0"/>
                        <a:t>50%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(+8)</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507493878"/>
                  </a:ext>
                </a:extLst>
              </a:tr>
              <a:tr h="517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Maintaining proper diet </a:t>
                      </a:r>
                      <a:r>
                        <a:rPr lang="en-US" sz="1400" b="1" dirty="0"/>
                        <a:t>52%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(+6)</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l"/>
                      <a:r>
                        <a:rPr lang="en-US" sz="1400" dirty="0"/>
                        <a:t>Mental health support </a:t>
                      </a:r>
                      <a:r>
                        <a:rPr lang="en-US" sz="1400" b="1" dirty="0"/>
                        <a:t>44%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(+8)</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Non-medical expenses </a:t>
                      </a:r>
                      <a:r>
                        <a:rPr lang="en-US" sz="1400" b="1" dirty="0"/>
                        <a:t>48%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(+14)</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929724375"/>
                  </a:ext>
                </a:extLst>
              </a:tr>
              <a:tr h="517860">
                <a:tc>
                  <a:txBody>
                    <a:bodyPr/>
                    <a:lstStyle/>
                    <a:p>
                      <a:pPr algn="l"/>
                      <a:r>
                        <a:rPr lang="en-US" sz="1400" dirty="0"/>
                        <a:t>Managing side effects</a:t>
                      </a:r>
                      <a:r>
                        <a:rPr lang="en-US" sz="1400" b="1" dirty="0"/>
                        <a:t> 51%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(+4)</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Emotional support needed </a:t>
                      </a:r>
                      <a:r>
                        <a:rPr lang="en-US" sz="1400" b="1" dirty="0"/>
                        <a:t>42%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(+5)</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Understanding insurance </a:t>
                      </a:r>
                      <a:r>
                        <a:rPr lang="en-US" sz="1400" b="1" dirty="0"/>
                        <a:t>46%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(+9)</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97603"/>
                  </a:ext>
                </a:extLst>
              </a:tr>
              <a:tr h="517860">
                <a:tc>
                  <a:txBody>
                    <a:bodyPr/>
                    <a:lstStyle/>
                    <a:p>
                      <a:pPr algn="l"/>
                      <a:endParaRPr lang="en-US" sz="1400" dirty="0"/>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Maintaining relationships </a:t>
                      </a:r>
                      <a:r>
                        <a:rPr lang="en-US" sz="1400" b="1" dirty="0"/>
                        <a:t>41%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(+7)</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Getting/keeping insurance </a:t>
                      </a:r>
                      <a:r>
                        <a:rPr lang="en-US" sz="1400" b="1" dirty="0"/>
                        <a:t>40%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(+7)</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872807786"/>
                  </a:ext>
                </a:extLst>
              </a:tr>
              <a:tr h="517860">
                <a:tc>
                  <a:txBody>
                    <a:bodyPr/>
                    <a:lstStyle/>
                    <a:p>
                      <a:pPr algn="l"/>
                      <a:endParaRPr lang="en-US" sz="1400" dirty="0"/>
                    </a:p>
                  </a:txBody>
                  <a:tcPr marL="457200" anchor="ctr">
                    <a:lnT w="6350" cap="flat" cmpd="sng" algn="ctr">
                      <a:solidFill>
                        <a:schemeClr val="bg1">
                          <a:lumMod val="85000"/>
                        </a:schemeClr>
                      </a:solidFill>
                      <a:prstDash val="solid"/>
                      <a:round/>
                      <a:headEnd type="none" w="med" len="med"/>
                      <a:tailEnd type="none" w="med" len="med"/>
                    </a:lnT>
                    <a:noFill/>
                  </a:tcPr>
                </a:tc>
                <a:tc>
                  <a:txBody>
                    <a:bodyPr/>
                    <a:lstStyle/>
                    <a:p>
                      <a:pPr algn="l"/>
                      <a:r>
                        <a:rPr lang="en-US" sz="1400" dirty="0"/>
                        <a:t>Feeling isolated/</a:t>
                      </a:r>
                      <a:r>
                        <a:rPr lang="en-US" sz="1400" b="0" dirty="0"/>
                        <a:t>lonely </a:t>
                      </a:r>
                      <a:r>
                        <a:rPr lang="en-US" sz="1400" b="1" dirty="0"/>
                        <a:t>39%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(+6)</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noFill/>
                  </a:tcPr>
                </a:tc>
                <a:tc>
                  <a:txBody>
                    <a:bodyPr/>
                    <a:lstStyle/>
                    <a:p>
                      <a:pPr algn="l"/>
                      <a:r>
                        <a:rPr lang="en-US" sz="1400" dirty="0"/>
                        <a:t>Cost of care-giving </a:t>
                      </a:r>
                      <a:r>
                        <a:rPr lang="en-US" sz="1400" b="1" dirty="0"/>
                        <a:t>40% </a:t>
                      </a:r>
                      <a:r>
                        <a:rPr lang="en-US" sz="1400" b="1" dirty="0">
                          <a:solidFill>
                            <a:schemeClr val="accent1"/>
                          </a:solidFill>
                          <a:latin typeface="Calibri" panose="020F0502020204030204" pitchFamily="34" charset="0"/>
                          <a:ea typeface="Gadugi" panose="020B0502040204020203" pitchFamily="34" charset="0"/>
                          <a:cs typeface="Calibri" panose="020F0502020204030204" pitchFamily="34" charset="0"/>
                        </a:rPr>
                        <a:t>▲</a:t>
                      </a:r>
                      <a:r>
                        <a:rPr lang="en-US" sz="1400" b="1" dirty="0">
                          <a:solidFill>
                            <a:schemeClr val="accent1"/>
                          </a:solidFill>
                          <a:latin typeface="+mn-lt"/>
                          <a:ea typeface="Gadugi" panose="020B0502040204020203" pitchFamily="34" charset="0"/>
                          <a:cs typeface="Calibri" panose="020F0502020204030204" pitchFamily="34" charset="0"/>
                        </a:rPr>
                        <a:t>(+11)</a:t>
                      </a:r>
                      <a:endParaRPr lang="en-US" sz="1400" b="1" dirty="0">
                        <a:latin typeface="+mn-lt"/>
                      </a:endParaRPr>
                    </a:p>
                  </a:txBody>
                  <a:tcPr marL="457200" anchor="ctr">
                    <a:lnT w="6350" cap="flat" cmpd="sng" algn="ctr">
                      <a:solidFill>
                        <a:schemeClr val="bg1">
                          <a:lumMod val="85000"/>
                        </a:schemeClr>
                      </a:solidFill>
                      <a:prstDash val="solid"/>
                      <a:round/>
                      <a:headEnd type="none" w="med" len="med"/>
                      <a:tailEnd type="none" w="med" len="med"/>
                    </a:lnT>
                    <a:noFill/>
                  </a:tcPr>
                </a:tc>
                <a:extLst>
                  <a:ext uri="{0D108BD9-81ED-4DB2-BD59-A6C34878D82A}">
                    <a16:rowId xmlns:a16="http://schemas.microsoft.com/office/drawing/2014/main" val="395000968"/>
                  </a:ext>
                </a:extLst>
              </a:tr>
            </a:tbl>
          </a:graphicData>
        </a:graphic>
      </p:graphicFrame>
      <p:pic>
        <p:nvPicPr>
          <p:cNvPr id="7" name="Picture 6">
            <a:extLst>
              <a:ext uri="{FF2B5EF4-FFF2-40B4-BE49-F238E27FC236}">
                <a16:creationId xmlns:a16="http://schemas.microsoft.com/office/drawing/2014/main" id="{129DADA4-D4A4-7436-F589-42C90A71020A}"/>
              </a:ext>
            </a:extLst>
          </p:cNvPr>
          <p:cNvPicPr>
            <a:picLocks noChangeAspect="1"/>
          </p:cNvPicPr>
          <p:nvPr/>
        </p:nvPicPr>
        <p:blipFill>
          <a:blip r:embed="rId3"/>
          <a:srcRect/>
          <a:stretch/>
        </p:blipFill>
        <p:spPr>
          <a:xfrm>
            <a:off x="4147764" y="2146406"/>
            <a:ext cx="376960" cy="346804"/>
          </a:xfrm>
          <a:prstGeom prst="rect">
            <a:avLst/>
          </a:prstGeom>
        </p:spPr>
      </p:pic>
      <p:pic>
        <p:nvPicPr>
          <p:cNvPr id="8" name="Picture 7">
            <a:extLst>
              <a:ext uri="{FF2B5EF4-FFF2-40B4-BE49-F238E27FC236}">
                <a16:creationId xmlns:a16="http://schemas.microsoft.com/office/drawing/2014/main" id="{0EAF61B4-5D7F-BB7D-0810-D9B664C9F9AE}"/>
              </a:ext>
            </a:extLst>
          </p:cNvPr>
          <p:cNvPicPr>
            <a:picLocks noChangeAspect="1"/>
          </p:cNvPicPr>
          <p:nvPr/>
        </p:nvPicPr>
        <p:blipFill>
          <a:blip r:embed="rId4"/>
          <a:srcRect/>
          <a:stretch/>
        </p:blipFill>
        <p:spPr>
          <a:xfrm>
            <a:off x="4133746" y="2669223"/>
            <a:ext cx="404997" cy="340198"/>
          </a:xfrm>
          <a:prstGeom prst="rect">
            <a:avLst/>
          </a:prstGeom>
        </p:spPr>
      </p:pic>
      <p:pic>
        <p:nvPicPr>
          <p:cNvPr id="9" name="Picture 8">
            <a:extLst>
              <a:ext uri="{FF2B5EF4-FFF2-40B4-BE49-F238E27FC236}">
                <a16:creationId xmlns:a16="http://schemas.microsoft.com/office/drawing/2014/main" id="{3447A2F8-E95B-B3BD-6BFF-709220F6352C}"/>
              </a:ext>
            </a:extLst>
          </p:cNvPr>
          <p:cNvPicPr>
            <a:picLocks noChangeAspect="1"/>
          </p:cNvPicPr>
          <p:nvPr/>
        </p:nvPicPr>
        <p:blipFill>
          <a:blip r:embed="rId5"/>
          <a:srcRect/>
          <a:stretch/>
        </p:blipFill>
        <p:spPr>
          <a:xfrm>
            <a:off x="4154333" y="3163030"/>
            <a:ext cx="363822" cy="340198"/>
          </a:xfrm>
          <a:prstGeom prst="rect">
            <a:avLst/>
          </a:prstGeom>
        </p:spPr>
      </p:pic>
      <p:pic>
        <p:nvPicPr>
          <p:cNvPr id="10" name="Picture 9">
            <a:extLst>
              <a:ext uri="{FF2B5EF4-FFF2-40B4-BE49-F238E27FC236}">
                <a16:creationId xmlns:a16="http://schemas.microsoft.com/office/drawing/2014/main" id="{FCFF5D2B-FEF7-A75B-BA3D-81823A3DF954}"/>
              </a:ext>
            </a:extLst>
          </p:cNvPr>
          <p:cNvPicPr>
            <a:picLocks noChangeAspect="1"/>
          </p:cNvPicPr>
          <p:nvPr/>
        </p:nvPicPr>
        <p:blipFill>
          <a:blip r:embed="rId6"/>
          <a:srcRect/>
          <a:stretch/>
        </p:blipFill>
        <p:spPr>
          <a:xfrm>
            <a:off x="4169493" y="3676556"/>
            <a:ext cx="333502" cy="363821"/>
          </a:xfrm>
          <a:prstGeom prst="rect">
            <a:avLst/>
          </a:prstGeom>
        </p:spPr>
      </p:pic>
      <p:pic>
        <p:nvPicPr>
          <p:cNvPr id="11" name="Picture 10">
            <a:extLst>
              <a:ext uri="{FF2B5EF4-FFF2-40B4-BE49-F238E27FC236}">
                <a16:creationId xmlns:a16="http://schemas.microsoft.com/office/drawing/2014/main" id="{2E44F9C0-B97C-56BA-DB1A-F500B7AF975F}"/>
              </a:ext>
            </a:extLst>
          </p:cNvPr>
          <p:cNvPicPr>
            <a:picLocks noChangeAspect="1"/>
          </p:cNvPicPr>
          <p:nvPr/>
        </p:nvPicPr>
        <p:blipFill>
          <a:blip r:embed="rId7"/>
          <a:srcRect/>
          <a:stretch/>
        </p:blipFill>
        <p:spPr>
          <a:xfrm>
            <a:off x="4158300" y="4193024"/>
            <a:ext cx="355888" cy="355888"/>
          </a:xfrm>
          <a:prstGeom prst="rect">
            <a:avLst/>
          </a:prstGeom>
        </p:spPr>
      </p:pic>
      <p:pic>
        <p:nvPicPr>
          <p:cNvPr id="12" name="Picture 11">
            <a:extLst>
              <a:ext uri="{FF2B5EF4-FFF2-40B4-BE49-F238E27FC236}">
                <a16:creationId xmlns:a16="http://schemas.microsoft.com/office/drawing/2014/main" id="{0ACBCFBE-98B3-2690-790A-439B9F061874}"/>
              </a:ext>
            </a:extLst>
          </p:cNvPr>
          <p:cNvPicPr>
            <a:picLocks noChangeAspect="1"/>
          </p:cNvPicPr>
          <p:nvPr/>
        </p:nvPicPr>
        <p:blipFill>
          <a:blip r:embed="rId8"/>
          <a:srcRect/>
          <a:stretch/>
        </p:blipFill>
        <p:spPr>
          <a:xfrm>
            <a:off x="4154333" y="4716519"/>
            <a:ext cx="363822" cy="363822"/>
          </a:xfrm>
          <a:prstGeom prst="rect">
            <a:avLst/>
          </a:prstGeom>
        </p:spPr>
      </p:pic>
      <p:pic>
        <p:nvPicPr>
          <p:cNvPr id="13" name="Picture 12">
            <a:extLst>
              <a:ext uri="{FF2B5EF4-FFF2-40B4-BE49-F238E27FC236}">
                <a16:creationId xmlns:a16="http://schemas.microsoft.com/office/drawing/2014/main" id="{66286FD1-92DA-3086-9C2B-FBC3590C2545}"/>
              </a:ext>
            </a:extLst>
          </p:cNvPr>
          <p:cNvPicPr>
            <a:picLocks noChangeAspect="1"/>
          </p:cNvPicPr>
          <p:nvPr/>
        </p:nvPicPr>
        <p:blipFill>
          <a:blip r:embed="rId9"/>
          <a:srcRect/>
          <a:stretch/>
        </p:blipFill>
        <p:spPr>
          <a:xfrm>
            <a:off x="4129217" y="5183048"/>
            <a:ext cx="414054" cy="349803"/>
          </a:xfrm>
          <a:prstGeom prst="rect">
            <a:avLst/>
          </a:prstGeom>
        </p:spPr>
      </p:pic>
      <p:pic>
        <p:nvPicPr>
          <p:cNvPr id="14" name="Picture 13">
            <a:extLst>
              <a:ext uri="{FF2B5EF4-FFF2-40B4-BE49-F238E27FC236}">
                <a16:creationId xmlns:a16="http://schemas.microsoft.com/office/drawing/2014/main" id="{F80D5FE4-07EB-82DC-7CCE-7E2159BB6664}"/>
              </a:ext>
            </a:extLst>
          </p:cNvPr>
          <p:cNvPicPr>
            <a:picLocks noChangeAspect="1"/>
          </p:cNvPicPr>
          <p:nvPr/>
        </p:nvPicPr>
        <p:blipFill>
          <a:blip r:embed="rId10"/>
          <a:srcRect/>
          <a:stretch/>
        </p:blipFill>
        <p:spPr>
          <a:xfrm>
            <a:off x="8113884" y="2129259"/>
            <a:ext cx="327172" cy="340260"/>
          </a:xfrm>
          <a:prstGeom prst="rect">
            <a:avLst/>
          </a:prstGeom>
        </p:spPr>
      </p:pic>
      <p:pic>
        <p:nvPicPr>
          <p:cNvPr id="15" name="Picture 14">
            <a:extLst>
              <a:ext uri="{FF2B5EF4-FFF2-40B4-BE49-F238E27FC236}">
                <a16:creationId xmlns:a16="http://schemas.microsoft.com/office/drawing/2014/main" id="{EA506BA6-6404-506D-F4A1-125B897B8EFD}"/>
              </a:ext>
            </a:extLst>
          </p:cNvPr>
          <p:cNvPicPr>
            <a:picLocks noChangeAspect="1"/>
          </p:cNvPicPr>
          <p:nvPr/>
        </p:nvPicPr>
        <p:blipFill>
          <a:blip r:embed="rId11"/>
          <a:srcRect/>
          <a:stretch/>
        </p:blipFill>
        <p:spPr>
          <a:xfrm>
            <a:off x="8107340" y="2645726"/>
            <a:ext cx="340260" cy="340260"/>
          </a:xfrm>
          <a:prstGeom prst="rect">
            <a:avLst/>
          </a:prstGeom>
        </p:spPr>
      </p:pic>
      <p:pic>
        <p:nvPicPr>
          <p:cNvPr id="16" name="Picture 15">
            <a:extLst>
              <a:ext uri="{FF2B5EF4-FFF2-40B4-BE49-F238E27FC236}">
                <a16:creationId xmlns:a16="http://schemas.microsoft.com/office/drawing/2014/main" id="{E4B5DB26-097A-AC24-E61B-F9A4DE89E0C7}"/>
              </a:ext>
            </a:extLst>
          </p:cNvPr>
          <p:cNvPicPr>
            <a:picLocks noChangeAspect="1"/>
          </p:cNvPicPr>
          <p:nvPr/>
        </p:nvPicPr>
        <p:blipFill>
          <a:blip r:embed="rId12"/>
          <a:srcRect/>
          <a:stretch/>
        </p:blipFill>
        <p:spPr>
          <a:xfrm>
            <a:off x="8100252" y="3162193"/>
            <a:ext cx="354437" cy="340260"/>
          </a:xfrm>
          <a:prstGeom prst="rect">
            <a:avLst/>
          </a:prstGeom>
        </p:spPr>
      </p:pic>
      <p:pic>
        <p:nvPicPr>
          <p:cNvPr id="17" name="Picture 16">
            <a:extLst>
              <a:ext uri="{FF2B5EF4-FFF2-40B4-BE49-F238E27FC236}">
                <a16:creationId xmlns:a16="http://schemas.microsoft.com/office/drawing/2014/main" id="{01453531-55C6-C5D1-1832-FBF7E4E7D50F}"/>
              </a:ext>
            </a:extLst>
          </p:cNvPr>
          <p:cNvPicPr>
            <a:picLocks noChangeAspect="1"/>
          </p:cNvPicPr>
          <p:nvPr/>
        </p:nvPicPr>
        <p:blipFill>
          <a:blip r:embed="rId13"/>
          <a:srcRect/>
          <a:stretch/>
        </p:blipFill>
        <p:spPr>
          <a:xfrm>
            <a:off x="8118721" y="3659578"/>
            <a:ext cx="317499" cy="400049"/>
          </a:xfrm>
          <a:prstGeom prst="rect">
            <a:avLst/>
          </a:prstGeom>
        </p:spPr>
      </p:pic>
      <p:pic>
        <p:nvPicPr>
          <p:cNvPr id="18" name="Picture 17">
            <a:extLst>
              <a:ext uri="{FF2B5EF4-FFF2-40B4-BE49-F238E27FC236}">
                <a16:creationId xmlns:a16="http://schemas.microsoft.com/office/drawing/2014/main" id="{CB51299E-BF22-F059-1000-0F79313FC505}"/>
              </a:ext>
            </a:extLst>
          </p:cNvPr>
          <p:cNvPicPr>
            <a:picLocks noChangeAspect="1"/>
          </p:cNvPicPr>
          <p:nvPr/>
        </p:nvPicPr>
        <p:blipFill>
          <a:blip r:embed="rId14"/>
          <a:srcRect/>
          <a:stretch/>
        </p:blipFill>
        <p:spPr>
          <a:xfrm>
            <a:off x="8113376" y="4212274"/>
            <a:ext cx="328189" cy="328189"/>
          </a:xfrm>
          <a:prstGeom prst="rect">
            <a:avLst/>
          </a:prstGeom>
        </p:spPr>
      </p:pic>
      <p:pic>
        <p:nvPicPr>
          <p:cNvPr id="19" name="Picture 18">
            <a:extLst>
              <a:ext uri="{FF2B5EF4-FFF2-40B4-BE49-F238E27FC236}">
                <a16:creationId xmlns:a16="http://schemas.microsoft.com/office/drawing/2014/main" id="{0BD0A6AA-7A59-0C32-8EE6-7299168B0010}"/>
              </a:ext>
            </a:extLst>
          </p:cNvPr>
          <p:cNvPicPr>
            <a:picLocks noChangeAspect="1"/>
          </p:cNvPicPr>
          <p:nvPr/>
        </p:nvPicPr>
        <p:blipFill>
          <a:blip r:embed="rId15"/>
          <a:srcRect/>
          <a:stretch/>
        </p:blipFill>
        <p:spPr>
          <a:xfrm>
            <a:off x="8118721" y="4714813"/>
            <a:ext cx="317499" cy="343343"/>
          </a:xfrm>
          <a:prstGeom prst="rect">
            <a:avLst/>
          </a:prstGeom>
        </p:spPr>
      </p:pic>
      <p:pic>
        <p:nvPicPr>
          <p:cNvPr id="20" name="Picture 19">
            <a:extLst>
              <a:ext uri="{FF2B5EF4-FFF2-40B4-BE49-F238E27FC236}">
                <a16:creationId xmlns:a16="http://schemas.microsoft.com/office/drawing/2014/main" id="{22ED75DB-4AE4-2BC1-5151-665D0D30D7EF}"/>
              </a:ext>
            </a:extLst>
          </p:cNvPr>
          <p:cNvPicPr>
            <a:picLocks noChangeAspect="1"/>
          </p:cNvPicPr>
          <p:nvPr/>
        </p:nvPicPr>
        <p:blipFill>
          <a:blip r:embed="rId16"/>
          <a:srcRect/>
          <a:stretch/>
        </p:blipFill>
        <p:spPr>
          <a:xfrm>
            <a:off x="8094453" y="5232505"/>
            <a:ext cx="366035" cy="340259"/>
          </a:xfrm>
          <a:prstGeom prst="rect">
            <a:avLst/>
          </a:prstGeom>
        </p:spPr>
      </p:pic>
      <p:pic>
        <p:nvPicPr>
          <p:cNvPr id="21" name="Picture 20">
            <a:extLst>
              <a:ext uri="{FF2B5EF4-FFF2-40B4-BE49-F238E27FC236}">
                <a16:creationId xmlns:a16="http://schemas.microsoft.com/office/drawing/2014/main" id="{BD9805B9-3E02-6EF3-98A2-208F541FA686}"/>
              </a:ext>
            </a:extLst>
          </p:cNvPr>
          <p:cNvPicPr>
            <a:picLocks noChangeAspect="1"/>
          </p:cNvPicPr>
          <p:nvPr/>
        </p:nvPicPr>
        <p:blipFill>
          <a:blip r:embed="rId17"/>
          <a:srcRect/>
          <a:stretch/>
        </p:blipFill>
        <p:spPr>
          <a:xfrm>
            <a:off x="441141" y="2146406"/>
            <a:ext cx="327172" cy="346804"/>
          </a:xfrm>
          <a:prstGeom prst="rect">
            <a:avLst/>
          </a:prstGeom>
        </p:spPr>
      </p:pic>
      <p:pic>
        <p:nvPicPr>
          <p:cNvPr id="22" name="Picture 21">
            <a:extLst>
              <a:ext uri="{FF2B5EF4-FFF2-40B4-BE49-F238E27FC236}">
                <a16:creationId xmlns:a16="http://schemas.microsoft.com/office/drawing/2014/main" id="{94217946-2413-329F-44A7-FBD2A8B2B985}"/>
              </a:ext>
            </a:extLst>
          </p:cNvPr>
          <p:cNvPicPr>
            <a:picLocks noChangeAspect="1"/>
          </p:cNvPicPr>
          <p:nvPr/>
        </p:nvPicPr>
        <p:blipFill>
          <a:blip r:embed="rId18"/>
          <a:srcRect/>
          <a:stretch/>
        </p:blipFill>
        <p:spPr>
          <a:xfrm>
            <a:off x="431326" y="2662872"/>
            <a:ext cx="346803" cy="346803"/>
          </a:xfrm>
          <a:prstGeom prst="rect">
            <a:avLst/>
          </a:prstGeom>
        </p:spPr>
      </p:pic>
      <p:pic>
        <p:nvPicPr>
          <p:cNvPr id="23" name="Picture 22">
            <a:extLst>
              <a:ext uri="{FF2B5EF4-FFF2-40B4-BE49-F238E27FC236}">
                <a16:creationId xmlns:a16="http://schemas.microsoft.com/office/drawing/2014/main" id="{BBB1B765-99C1-2407-82E6-F2A82A4D8A94}"/>
              </a:ext>
            </a:extLst>
          </p:cNvPr>
          <p:cNvPicPr>
            <a:picLocks noChangeAspect="1"/>
          </p:cNvPicPr>
          <p:nvPr/>
        </p:nvPicPr>
        <p:blipFill>
          <a:blip r:embed="rId19"/>
          <a:srcRect/>
          <a:stretch/>
        </p:blipFill>
        <p:spPr>
          <a:xfrm>
            <a:off x="407680" y="3242205"/>
            <a:ext cx="394095" cy="216535"/>
          </a:xfrm>
          <a:prstGeom prst="rect">
            <a:avLst/>
          </a:prstGeom>
        </p:spPr>
      </p:pic>
      <p:pic>
        <p:nvPicPr>
          <p:cNvPr id="24" name="Picture 23">
            <a:extLst>
              <a:ext uri="{FF2B5EF4-FFF2-40B4-BE49-F238E27FC236}">
                <a16:creationId xmlns:a16="http://schemas.microsoft.com/office/drawing/2014/main" id="{0DD87A4F-8911-BBB0-E4C0-D58B9904469B}"/>
              </a:ext>
            </a:extLst>
          </p:cNvPr>
          <p:cNvPicPr>
            <a:picLocks noChangeAspect="1"/>
          </p:cNvPicPr>
          <p:nvPr/>
        </p:nvPicPr>
        <p:blipFill>
          <a:blip r:embed="rId20"/>
          <a:srcRect/>
          <a:stretch/>
        </p:blipFill>
        <p:spPr>
          <a:xfrm>
            <a:off x="455243" y="3687860"/>
            <a:ext cx="298969" cy="346804"/>
          </a:xfrm>
          <a:prstGeom prst="rect">
            <a:avLst/>
          </a:prstGeom>
        </p:spPr>
      </p:pic>
      <p:pic>
        <p:nvPicPr>
          <p:cNvPr id="25" name="Picture 24">
            <a:extLst>
              <a:ext uri="{FF2B5EF4-FFF2-40B4-BE49-F238E27FC236}">
                <a16:creationId xmlns:a16="http://schemas.microsoft.com/office/drawing/2014/main" id="{E6301E07-2649-BB6B-A988-8C8E22D95A92}"/>
              </a:ext>
            </a:extLst>
          </p:cNvPr>
          <p:cNvPicPr>
            <a:picLocks noChangeAspect="1"/>
          </p:cNvPicPr>
          <p:nvPr/>
        </p:nvPicPr>
        <p:blipFill>
          <a:blip r:embed="rId21"/>
          <a:stretch>
            <a:fillRect/>
          </a:stretch>
        </p:blipFill>
        <p:spPr>
          <a:xfrm>
            <a:off x="445977" y="4212274"/>
            <a:ext cx="317500" cy="279400"/>
          </a:xfrm>
          <a:prstGeom prst="rect">
            <a:avLst/>
          </a:prstGeom>
        </p:spPr>
      </p:pic>
      <p:sp>
        <p:nvSpPr>
          <p:cNvPr id="27" name="Rounded Rectangle 26">
            <a:extLst>
              <a:ext uri="{FF2B5EF4-FFF2-40B4-BE49-F238E27FC236}">
                <a16:creationId xmlns:a16="http://schemas.microsoft.com/office/drawing/2014/main" id="{4B8FC41C-028E-6DA5-23A6-1F9740A808F7}"/>
              </a:ext>
            </a:extLst>
          </p:cNvPr>
          <p:cNvSpPr/>
          <p:nvPr/>
        </p:nvSpPr>
        <p:spPr>
          <a:xfrm>
            <a:off x="436353" y="5748971"/>
            <a:ext cx="11333672" cy="488147"/>
          </a:xfrm>
          <a:prstGeom prst="roundRect">
            <a:avLst>
              <a:gd name="adj" fmla="val 15132"/>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344299F-3960-9349-4D27-CF658909CB10}"/>
              </a:ext>
            </a:extLst>
          </p:cNvPr>
          <p:cNvSpPr txBox="1"/>
          <p:nvPr/>
        </p:nvSpPr>
        <p:spPr>
          <a:xfrm>
            <a:off x="3257947" y="5840633"/>
            <a:ext cx="6011326" cy="307777"/>
          </a:xfrm>
          <a:prstGeom prst="rect">
            <a:avLst/>
          </a:prstGeom>
          <a:noFill/>
        </p:spPr>
        <p:txBody>
          <a:bodyPr wrap="none" rtlCol="0">
            <a:spAutoFit/>
          </a:bodyPr>
          <a:lstStyle/>
          <a:p>
            <a:r>
              <a:rPr lang="en-US" sz="1400" dirty="0"/>
              <a:t>A third or more concerned about almost every item out of 30 items tested</a:t>
            </a:r>
          </a:p>
        </p:txBody>
      </p:sp>
    </p:spTree>
    <p:extLst>
      <p:ext uri="{BB962C8B-B14F-4D97-AF65-F5344CB8AC3E}">
        <p14:creationId xmlns:p14="http://schemas.microsoft.com/office/powerpoint/2010/main" val="869119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BCAA-8003-9047-D827-91456F54466B}"/>
              </a:ext>
            </a:extLst>
          </p:cNvPr>
          <p:cNvSpPr>
            <a:spLocks noGrp="1"/>
          </p:cNvSpPr>
          <p:nvPr>
            <p:ph type="title"/>
          </p:nvPr>
        </p:nvSpPr>
        <p:spPr/>
        <p:txBody>
          <a:bodyPr/>
          <a:lstStyle/>
          <a:p>
            <a:r>
              <a:rPr lang="en-US" sz="3200" dirty="0">
                <a:ea typeface="Gadugi" panose="020B0502040204020203" pitchFamily="34" charset="0"/>
              </a:rPr>
              <a:t>Financial, Physical and Mental Health Concerns</a:t>
            </a:r>
            <a:endParaRPr lang="en-US" dirty="0"/>
          </a:p>
        </p:txBody>
      </p:sp>
      <p:sp>
        <p:nvSpPr>
          <p:cNvPr id="3" name="Text Placeholder 2">
            <a:extLst>
              <a:ext uri="{FF2B5EF4-FFF2-40B4-BE49-F238E27FC236}">
                <a16:creationId xmlns:a16="http://schemas.microsoft.com/office/drawing/2014/main" id="{566E27C7-2B9B-4898-3FFF-90D0D0C1ADE1}"/>
              </a:ext>
            </a:extLst>
          </p:cNvPr>
          <p:cNvSpPr>
            <a:spLocks noGrp="1"/>
          </p:cNvSpPr>
          <p:nvPr>
            <p:ph type="body" sz="quarter" idx="10"/>
          </p:nvPr>
        </p:nvSpPr>
        <p:spPr/>
        <p:txBody>
          <a:bodyPr/>
          <a:lstStyle/>
          <a:p>
            <a:r>
              <a:rPr lang="en-US" sz="1400" dirty="0">
                <a:ea typeface="Gadugi" panose="020B0502040204020203" pitchFamily="34" charset="0"/>
              </a:rPr>
              <a:t>Mixed and Negative Experience groups (and the under-served audiences in them) over-index on many items. </a:t>
            </a:r>
            <a:endParaRPr lang="en-US" sz="1400" dirty="0"/>
          </a:p>
        </p:txBody>
      </p:sp>
      <p:graphicFrame>
        <p:nvGraphicFramePr>
          <p:cNvPr id="5" name="Table 4">
            <a:extLst>
              <a:ext uri="{FF2B5EF4-FFF2-40B4-BE49-F238E27FC236}">
                <a16:creationId xmlns:a16="http://schemas.microsoft.com/office/drawing/2014/main" id="{8182103D-D282-EBBF-1C2E-7B3B54EC9FC4}"/>
              </a:ext>
            </a:extLst>
          </p:cNvPr>
          <p:cNvGraphicFramePr>
            <a:graphicFrameLocks noGrp="1"/>
          </p:cNvGraphicFramePr>
          <p:nvPr>
            <p:extLst>
              <p:ext uri="{D42A27DB-BD31-4B8C-83A1-F6EECF244321}">
                <p14:modId xmlns:p14="http://schemas.microsoft.com/office/powerpoint/2010/main" val="1545309434"/>
              </p:ext>
            </p:extLst>
          </p:nvPr>
        </p:nvGraphicFramePr>
        <p:xfrm>
          <a:off x="510109" y="1146716"/>
          <a:ext cx="11109960" cy="5184648"/>
        </p:xfrm>
        <a:graphic>
          <a:graphicData uri="http://schemas.openxmlformats.org/drawingml/2006/table">
            <a:tbl>
              <a:tblPr firstRow="1" bandRow="1">
                <a:tableStyleId>{5940675A-B579-460E-94D1-54222C63F5DA}</a:tableStyleId>
              </a:tblPr>
              <a:tblGrid>
                <a:gridCol w="4937760">
                  <a:extLst>
                    <a:ext uri="{9D8B030D-6E8A-4147-A177-3AD203B41FA5}">
                      <a16:colId xmlns:a16="http://schemas.microsoft.com/office/drawing/2014/main" val="805112819"/>
                    </a:ext>
                  </a:extLst>
                </a:gridCol>
                <a:gridCol w="685800">
                  <a:extLst>
                    <a:ext uri="{9D8B030D-6E8A-4147-A177-3AD203B41FA5}">
                      <a16:colId xmlns:a16="http://schemas.microsoft.com/office/drawing/2014/main" val="915076734"/>
                    </a:ext>
                  </a:extLst>
                </a:gridCol>
                <a:gridCol w="685800">
                  <a:extLst>
                    <a:ext uri="{9D8B030D-6E8A-4147-A177-3AD203B41FA5}">
                      <a16:colId xmlns:a16="http://schemas.microsoft.com/office/drawing/2014/main" val="3728115934"/>
                    </a:ext>
                  </a:extLst>
                </a:gridCol>
                <a:gridCol w="685800">
                  <a:extLst>
                    <a:ext uri="{9D8B030D-6E8A-4147-A177-3AD203B41FA5}">
                      <a16:colId xmlns:a16="http://schemas.microsoft.com/office/drawing/2014/main" val="442415208"/>
                    </a:ext>
                  </a:extLst>
                </a:gridCol>
                <a:gridCol w="685800">
                  <a:extLst>
                    <a:ext uri="{9D8B030D-6E8A-4147-A177-3AD203B41FA5}">
                      <a16:colId xmlns:a16="http://schemas.microsoft.com/office/drawing/2014/main" val="2362080774"/>
                    </a:ext>
                  </a:extLst>
                </a:gridCol>
                <a:gridCol w="685800">
                  <a:extLst>
                    <a:ext uri="{9D8B030D-6E8A-4147-A177-3AD203B41FA5}">
                      <a16:colId xmlns:a16="http://schemas.microsoft.com/office/drawing/2014/main" val="2558071940"/>
                    </a:ext>
                  </a:extLst>
                </a:gridCol>
                <a:gridCol w="685800">
                  <a:extLst>
                    <a:ext uri="{9D8B030D-6E8A-4147-A177-3AD203B41FA5}">
                      <a16:colId xmlns:a16="http://schemas.microsoft.com/office/drawing/2014/main" val="1728323638"/>
                    </a:ext>
                  </a:extLst>
                </a:gridCol>
                <a:gridCol w="685800">
                  <a:extLst>
                    <a:ext uri="{9D8B030D-6E8A-4147-A177-3AD203B41FA5}">
                      <a16:colId xmlns:a16="http://schemas.microsoft.com/office/drawing/2014/main" val="4092391366"/>
                    </a:ext>
                  </a:extLst>
                </a:gridCol>
                <a:gridCol w="685800">
                  <a:extLst>
                    <a:ext uri="{9D8B030D-6E8A-4147-A177-3AD203B41FA5}">
                      <a16:colId xmlns:a16="http://schemas.microsoft.com/office/drawing/2014/main" val="3602450317"/>
                    </a:ext>
                  </a:extLst>
                </a:gridCol>
                <a:gridCol w="685800">
                  <a:extLst>
                    <a:ext uri="{9D8B030D-6E8A-4147-A177-3AD203B41FA5}">
                      <a16:colId xmlns:a16="http://schemas.microsoft.com/office/drawing/2014/main" val="4102751138"/>
                    </a:ext>
                  </a:extLst>
                </a:gridCol>
              </a:tblGrid>
              <a:tr h="112424">
                <a:tc>
                  <a:txBody>
                    <a:bodyPr/>
                    <a:lstStyle/>
                    <a:p>
                      <a:pPr algn="ctr"/>
                      <a:endParaRPr lang="en-US" sz="800" b="0" i="1" dirty="0">
                        <a:solidFill>
                          <a:schemeClr val="tx1"/>
                        </a:solidFill>
                        <a:latin typeface="Gadugi" panose="020B0502040204020203" pitchFamily="34" charset="0"/>
                        <a:ea typeface="Gadugi" panose="020B0502040204020203" pitchFamily="34" charset="0"/>
                      </a:endParaRPr>
                    </a:p>
                  </a:txBody>
                  <a:tcPr marT="18288" marB="9144" anchor="ctr">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800" b="1" u="none" dirty="0">
                          <a:solidFill>
                            <a:srgbClr val="174781"/>
                          </a:solidFill>
                          <a:latin typeface="+mn-lt"/>
                          <a:ea typeface="Gadugi" panose="020B0502040204020203" pitchFamily="34" charset="0"/>
                        </a:rPr>
                        <a:t>National Sample </a:t>
                      </a:r>
                    </a:p>
                  </a:txBody>
                  <a:tcPr marT="18288" marB="9144" anchor="b">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rgbClr val="17478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a:solidFill>
                            <a:schemeClr val="tx1"/>
                          </a:solidFill>
                          <a:effectLst/>
                          <a:latin typeface="+mn-lt"/>
                        </a:rPr>
                        <a:t>Women</a:t>
                      </a:r>
                    </a:p>
                  </a:txBody>
                  <a:tcPr marL="7620" marR="7620" marT="18288" marB="9144" anchor="b">
                    <a:lnL w="6350" cap="flat" cmpd="sng" algn="ctr">
                      <a:solidFill>
                        <a:srgbClr val="17478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u="none" strike="noStrike" dirty="0">
                          <a:solidFill>
                            <a:schemeClr val="tx1"/>
                          </a:solidFill>
                          <a:effectLst/>
                          <a:latin typeface="+mn-lt"/>
                        </a:rPr>
                        <a:t>18-39</a:t>
                      </a:r>
                      <a:endParaRPr lang="en-US" sz="800" b="1" i="0" u="none" strike="noStrike" dirty="0">
                        <a:solidFill>
                          <a:schemeClr val="tx1"/>
                        </a:solidFill>
                        <a:effectLst/>
                        <a:latin typeface="+mn-lt"/>
                      </a:endParaRPr>
                    </a:p>
                  </a:txBody>
                  <a:tcPr marL="7620" marR="7620" marT="18288" marB="9144"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u="none" strike="noStrike" dirty="0">
                          <a:solidFill>
                            <a:schemeClr val="tx1"/>
                          </a:solidFill>
                          <a:effectLst/>
                          <a:latin typeface="+mn-lt"/>
                        </a:rPr>
                        <a:t>Black</a:t>
                      </a:r>
                      <a:endParaRPr lang="en-US" sz="800" b="1" i="0" u="none" strike="noStrike" dirty="0">
                        <a:solidFill>
                          <a:schemeClr val="tx1"/>
                        </a:solidFill>
                        <a:effectLst/>
                        <a:latin typeface="+mn-lt"/>
                      </a:endParaRPr>
                    </a:p>
                  </a:txBody>
                  <a:tcPr marL="7620" marR="7620" marT="18288" marB="9144"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u="none" strike="noStrike" dirty="0">
                          <a:solidFill>
                            <a:schemeClr val="tx1"/>
                          </a:solidFill>
                          <a:effectLst/>
                          <a:latin typeface="+mn-lt"/>
                        </a:rPr>
                        <a:t>Hispanic</a:t>
                      </a:r>
                      <a:endParaRPr lang="en-US" sz="800" b="1" i="0" u="none" strike="noStrike" dirty="0">
                        <a:solidFill>
                          <a:schemeClr val="tx1"/>
                        </a:solidFill>
                        <a:effectLst/>
                        <a:latin typeface="+mn-lt"/>
                      </a:endParaRPr>
                    </a:p>
                  </a:txBody>
                  <a:tcPr marL="7620" marR="7620" marT="18288" marB="9144"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u="none" strike="noStrike" dirty="0">
                          <a:solidFill>
                            <a:schemeClr val="tx1"/>
                          </a:solidFill>
                          <a:effectLst/>
                          <a:latin typeface="+mn-lt"/>
                        </a:rPr>
                        <a:t>Metastatic</a:t>
                      </a:r>
                      <a:endParaRPr lang="en-US" sz="800" b="1" i="0" u="none" strike="noStrike" dirty="0">
                        <a:solidFill>
                          <a:schemeClr val="tx1"/>
                        </a:solidFill>
                        <a:effectLst/>
                        <a:latin typeface="+mn-lt"/>
                      </a:endParaRPr>
                    </a:p>
                  </a:txBody>
                  <a:tcPr marL="7620" marR="7620" marT="18288" marB="9144"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a:solidFill>
                            <a:schemeClr val="tx1"/>
                          </a:solidFill>
                          <a:effectLst/>
                          <a:latin typeface="+mn-lt"/>
                        </a:rPr>
                        <a:t>No College</a:t>
                      </a:r>
                    </a:p>
                  </a:txBody>
                  <a:tcPr marL="7620" marR="7620" marT="18288" marB="9144"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a:solidFill>
                            <a:schemeClr val="tx1"/>
                          </a:solidFill>
                          <a:effectLst/>
                          <a:latin typeface="+mn-lt"/>
                        </a:rPr>
                        <a:t>Mixed Experience</a:t>
                      </a:r>
                    </a:p>
                  </a:txBody>
                  <a:tcPr marL="7620" marR="7620" marT="18288" marB="9144"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800" b="1" i="0" u="none" strike="noStrike" dirty="0">
                          <a:solidFill>
                            <a:schemeClr val="tx1"/>
                          </a:solidFill>
                          <a:effectLst/>
                          <a:latin typeface="+mn-lt"/>
                        </a:rPr>
                        <a:t>Negative Experience</a:t>
                      </a:r>
                    </a:p>
                  </a:txBody>
                  <a:tcPr marL="7620" marR="7620" marT="18288" marB="9144"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0835144"/>
                  </a:ext>
                </a:extLst>
              </a:tr>
              <a:tr h="83252">
                <a:tc>
                  <a:txBody>
                    <a:bodyPr/>
                    <a:lstStyle/>
                    <a:p>
                      <a:pPr algn="l" fontAlgn="t"/>
                      <a:r>
                        <a:rPr lang="en-US" sz="800" b="0" i="0" u="none" strike="noStrike" dirty="0">
                          <a:solidFill>
                            <a:srgbClr val="000000"/>
                          </a:solidFill>
                          <a:effectLst/>
                          <a:latin typeface="+mn-lt"/>
                        </a:rPr>
                        <a:t>Emotionally preparing for end-of-life </a:t>
                      </a:r>
                      <a:r>
                        <a:rPr lang="en-US" sz="800" b="0" i="1" u="none" strike="noStrike" dirty="0">
                          <a:solidFill>
                            <a:srgbClr val="000000"/>
                          </a:solidFill>
                          <a:effectLst/>
                          <a:latin typeface="+mn-lt"/>
                        </a:rPr>
                        <a:t>(among people living with metastatic cancer)</a:t>
                      </a:r>
                      <a:endParaRPr lang="en-US" sz="800" b="0" i="0" u="none" strike="noStrike" dirty="0">
                        <a:solidFill>
                          <a:srgbClr val="000000"/>
                        </a:solidFill>
                        <a:effectLst/>
                        <a:latin typeface="+mn-lt"/>
                      </a:endParaRP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62%</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70%</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n/a*</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n/a*</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74%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62%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58%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n/a*</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2620782809"/>
                  </a:ext>
                </a:extLst>
              </a:tr>
              <a:tr h="136462">
                <a:tc>
                  <a:txBody>
                    <a:bodyPr/>
                    <a:lstStyle/>
                    <a:p>
                      <a:pPr algn="l" fontAlgn="t"/>
                      <a:r>
                        <a:rPr lang="en-US" sz="800" b="0" i="0" u="none" strike="noStrike" dirty="0">
                          <a:solidFill>
                            <a:srgbClr val="000000"/>
                          </a:solidFill>
                          <a:effectLst/>
                          <a:latin typeface="+mn-lt"/>
                        </a:rPr>
                        <a:t>Maintaining a healthy weight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61%</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66%</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70%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80%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67%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60%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chemeClr val="tx1"/>
                          </a:solidFill>
                          <a:effectLst/>
                          <a:latin typeface="+mn-lt"/>
                        </a:rPr>
                        <a:t>64%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extLst>
                  <a:ext uri="{0D108BD9-81ED-4DB2-BD59-A6C34878D82A}">
                    <a16:rowId xmlns:a16="http://schemas.microsoft.com/office/drawing/2014/main" val="1871763901"/>
                  </a:ext>
                </a:extLst>
              </a:tr>
              <a:tr h="136462">
                <a:tc>
                  <a:txBody>
                    <a:bodyPr/>
                    <a:lstStyle/>
                    <a:p>
                      <a:pPr algn="l" fontAlgn="t"/>
                      <a:r>
                        <a:rPr lang="en-US" sz="800" b="0" i="0" u="none" strike="noStrike" dirty="0">
                          <a:solidFill>
                            <a:srgbClr val="000000"/>
                          </a:solidFill>
                          <a:effectLst/>
                          <a:latin typeface="+mn-lt"/>
                        </a:rPr>
                        <a:t>Uncertainty about the future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60%</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63%</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83%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64%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69%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61%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2506054173"/>
                  </a:ext>
                </a:extLst>
              </a:tr>
              <a:tr h="136462">
                <a:tc>
                  <a:txBody>
                    <a:bodyPr/>
                    <a:lstStyle/>
                    <a:p>
                      <a:pPr algn="l" fontAlgn="t"/>
                      <a:r>
                        <a:rPr lang="en-US" sz="800" b="0" i="0" u="none" strike="noStrike" dirty="0">
                          <a:solidFill>
                            <a:srgbClr val="000000"/>
                          </a:solidFill>
                          <a:effectLst/>
                          <a:latin typeface="+mn-lt"/>
                        </a:rPr>
                        <a:t>Preparing to make/making end-of-life decisions </a:t>
                      </a:r>
                      <a:r>
                        <a:rPr lang="en-US" sz="800" b="0" i="1" u="none" strike="noStrike" dirty="0">
                          <a:solidFill>
                            <a:srgbClr val="000000"/>
                          </a:solidFill>
                          <a:effectLst/>
                          <a:latin typeface="+mn-lt"/>
                        </a:rPr>
                        <a:t>(among people living with metastatic cancer)</a:t>
                      </a:r>
                      <a:endParaRPr lang="en-US" sz="800" b="0" i="0" u="none" strike="noStrike" dirty="0">
                        <a:solidFill>
                          <a:srgbClr val="000000"/>
                        </a:solidFill>
                        <a:effectLst/>
                        <a:latin typeface="+mn-lt"/>
                      </a:endParaRP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58%</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65%</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mn-lt"/>
                          <a:ea typeface="+mn-ea"/>
                          <a:cs typeface="+mn-cs"/>
                        </a:rPr>
                        <a:t>n/a*</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mn-lt"/>
                          <a:ea typeface="+mn-ea"/>
                          <a:cs typeface="+mn-cs"/>
                        </a:rPr>
                        <a:t>n/a*</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70%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58%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57%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mn-lt"/>
                          <a:ea typeface="+mn-ea"/>
                          <a:cs typeface="+mn-cs"/>
                        </a:rPr>
                        <a:t>n/a*</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3762058993"/>
                  </a:ext>
                </a:extLst>
              </a:tr>
              <a:tr h="136462">
                <a:tc>
                  <a:txBody>
                    <a:bodyPr/>
                    <a:lstStyle/>
                    <a:p>
                      <a:pPr algn="l" fontAlgn="t"/>
                      <a:r>
                        <a:rPr lang="en-US" sz="800" b="0" i="0" u="none" strike="noStrike" dirty="0">
                          <a:solidFill>
                            <a:srgbClr val="000000"/>
                          </a:solidFill>
                          <a:effectLst/>
                          <a:latin typeface="+mn-lt"/>
                        </a:rPr>
                        <a:t>Planning for end-of-life care </a:t>
                      </a:r>
                      <a:r>
                        <a:rPr lang="en-US" sz="800" b="0" i="1" u="none" strike="noStrike" dirty="0">
                          <a:solidFill>
                            <a:srgbClr val="000000"/>
                          </a:solidFill>
                          <a:effectLst/>
                          <a:latin typeface="+mn-lt"/>
                        </a:rPr>
                        <a:t>(among people living with metastatic cancer)</a:t>
                      </a:r>
                      <a:endParaRPr lang="en-US" sz="800" b="0" i="0" u="none" strike="noStrike" dirty="0">
                        <a:solidFill>
                          <a:srgbClr val="000000"/>
                        </a:solidFill>
                        <a:effectLst/>
                        <a:latin typeface="+mn-lt"/>
                      </a:endParaRP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56%</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65%</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mn-lt"/>
                          <a:ea typeface="+mn-ea"/>
                          <a:cs typeface="+mn-cs"/>
                        </a:rPr>
                        <a:t>n/a*</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mn-lt"/>
                          <a:ea typeface="+mn-ea"/>
                          <a:cs typeface="+mn-cs"/>
                        </a:rPr>
                        <a:t>n/a*</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70%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56%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53%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72%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mn-lt"/>
                          <a:ea typeface="+mn-ea"/>
                          <a:cs typeface="+mn-cs"/>
                        </a:rPr>
                        <a:t>n/a*</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053348748"/>
                  </a:ext>
                </a:extLst>
              </a:tr>
              <a:tr h="136462">
                <a:tc>
                  <a:txBody>
                    <a:bodyPr/>
                    <a:lstStyle/>
                    <a:p>
                      <a:pPr algn="l" fontAlgn="t"/>
                      <a:r>
                        <a:rPr lang="en-US" sz="800" b="0" i="0" u="none" strike="noStrike" dirty="0">
                          <a:solidFill>
                            <a:srgbClr val="000000"/>
                          </a:solidFill>
                          <a:effectLst/>
                          <a:latin typeface="+mn-lt"/>
                        </a:rPr>
                        <a:t>Getting enough exercise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55%</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59%</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61%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64%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extLst>
                  <a:ext uri="{0D108BD9-81ED-4DB2-BD59-A6C34878D82A}">
                    <a16:rowId xmlns:a16="http://schemas.microsoft.com/office/drawing/2014/main" val="3066226919"/>
                  </a:ext>
                </a:extLst>
              </a:tr>
              <a:tr h="136462">
                <a:tc>
                  <a:txBody>
                    <a:bodyPr/>
                    <a:lstStyle/>
                    <a:p>
                      <a:pPr algn="l" fontAlgn="t"/>
                      <a:r>
                        <a:rPr lang="en-US" sz="800" b="0" i="0" u="none" strike="noStrike" dirty="0">
                          <a:solidFill>
                            <a:srgbClr val="000000"/>
                          </a:solidFill>
                          <a:effectLst/>
                          <a:latin typeface="+mn-lt"/>
                        </a:rPr>
                        <a:t>Cost of medical care (including insurance premiums and co-pays)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55%</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61%</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60%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76%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67%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chemeClr val="tx1"/>
                          </a:solidFill>
                          <a:effectLst/>
                          <a:latin typeface="+mn-lt"/>
                        </a:rPr>
                        <a:t>61%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1216644875"/>
                  </a:ext>
                </a:extLst>
              </a:tr>
              <a:tr h="0">
                <a:tc>
                  <a:txBody>
                    <a:bodyPr/>
                    <a:lstStyle/>
                    <a:p>
                      <a:pPr algn="l" fontAlgn="t"/>
                      <a:r>
                        <a:rPr lang="en-US" sz="800" b="0" i="0" u="none" strike="noStrike" dirty="0">
                          <a:solidFill>
                            <a:srgbClr val="000000"/>
                          </a:solidFill>
                          <a:effectLst/>
                          <a:latin typeface="+mn-lt"/>
                        </a:rPr>
                        <a:t>Being there for your family and friends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55%</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57%</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55%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3506401935"/>
                  </a:ext>
                </a:extLst>
              </a:tr>
              <a:tr h="0">
                <a:tc>
                  <a:txBody>
                    <a:bodyPr/>
                    <a:lstStyle/>
                    <a:p>
                      <a:pPr algn="l" fontAlgn="t"/>
                      <a:r>
                        <a:rPr lang="en-US" sz="800" b="0" i="0" u="none" strike="noStrike" dirty="0">
                          <a:solidFill>
                            <a:srgbClr val="000000"/>
                          </a:solidFill>
                          <a:effectLst/>
                          <a:latin typeface="+mn-lt"/>
                        </a:rPr>
                        <a:t>Cost of prescriptions and treatments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54%</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58%</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56%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73%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64%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56%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a:solidFill>
                            <a:schemeClr val="accent1"/>
                          </a:solidFill>
                          <a:effectLst/>
                          <a:latin typeface="+mn-lt"/>
                        </a:rPr>
                        <a:t>64%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chemeClr val="tx1"/>
                          </a:solidFill>
                          <a:effectLst/>
                          <a:latin typeface="+mn-lt"/>
                        </a:rPr>
                        <a:t>58%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04137760"/>
                  </a:ext>
                </a:extLst>
              </a:tr>
              <a:tr h="136462">
                <a:tc>
                  <a:txBody>
                    <a:bodyPr/>
                    <a:lstStyle/>
                    <a:p>
                      <a:pPr algn="l" fontAlgn="t"/>
                      <a:r>
                        <a:rPr lang="en-US" sz="800" b="0" i="0" u="none" strike="noStrike" dirty="0">
                          <a:solidFill>
                            <a:srgbClr val="000000"/>
                          </a:solidFill>
                          <a:effectLst/>
                          <a:latin typeface="+mn-lt"/>
                        </a:rPr>
                        <a:t>Having the energy to make it through the day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52%</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59%</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80%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75%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74%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extLst>
                  <a:ext uri="{0D108BD9-81ED-4DB2-BD59-A6C34878D82A}">
                    <a16:rowId xmlns:a16="http://schemas.microsoft.com/office/drawing/2014/main" val="2603763293"/>
                  </a:ext>
                </a:extLst>
              </a:tr>
              <a:tr h="136462">
                <a:tc>
                  <a:txBody>
                    <a:bodyPr/>
                    <a:lstStyle/>
                    <a:p>
                      <a:pPr algn="l" fontAlgn="t"/>
                      <a:r>
                        <a:rPr lang="en-US" sz="800" b="0" i="0" u="none" strike="noStrike" dirty="0">
                          <a:solidFill>
                            <a:srgbClr val="000000"/>
                          </a:solidFill>
                          <a:effectLst/>
                          <a:latin typeface="+mn-lt"/>
                        </a:rPr>
                        <a:t>Maintaining a proper diet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52%</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56%</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73%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66%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chemeClr val="tx1"/>
                          </a:solidFill>
                          <a:effectLst/>
                          <a:latin typeface="+mn-lt"/>
                        </a:rPr>
                        <a:t>57%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extLst>
                  <a:ext uri="{0D108BD9-81ED-4DB2-BD59-A6C34878D82A}">
                    <a16:rowId xmlns:a16="http://schemas.microsoft.com/office/drawing/2014/main" val="3052383916"/>
                  </a:ext>
                </a:extLst>
              </a:tr>
              <a:tr h="136462">
                <a:tc>
                  <a:txBody>
                    <a:bodyPr/>
                    <a:lstStyle/>
                    <a:p>
                      <a:pPr algn="l" fontAlgn="t"/>
                      <a:r>
                        <a:rPr lang="en-US" sz="800" b="0" i="0" u="none" strike="noStrike">
                          <a:solidFill>
                            <a:srgbClr val="000000"/>
                          </a:solidFill>
                          <a:effectLst/>
                          <a:latin typeface="+mn-lt"/>
                        </a:rPr>
                        <a:t>Managing ongoing side effects from treatment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51%</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53%</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72%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73%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74%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51%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extLst>
                  <a:ext uri="{0D108BD9-81ED-4DB2-BD59-A6C34878D82A}">
                    <a16:rowId xmlns:a16="http://schemas.microsoft.com/office/drawing/2014/main" val="1226570807"/>
                  </a:ext>
                </a:extLst>
              </a:tr>
              <a:tr h="136462">
                <a:tc>
                  <a:txBody>
                    <a:bodyPr/>
                    <a:lstStyle/>
                    <a:p>
                      <a:pPr algn="l" fontAlgn="t"/>
                      <a:r>
                        <a:rPr lang="en-US" sz="800" b="0" i="0" u="none" strike="noStrike" dirty="0">
                          <a:solidFill>
                            <a:srgbClr val="000000"/>
                          </a:solidFill>
                          <a:effectLst/>
                          <a:latin typeface="+mn-lt"/>
                        </a:rPr>
                        <a:t>Changes to daily lifestyle/activities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51%</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54%</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52%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1523510377"/>
                  </a:ext>
                </a:extLst>
              </a:tr>
              <a:tr h="0">
                <a:tc>
                  <a:txBody>
                    <a:bodyPr/>
                    <a:lstStyle/>
                    <a:p>
                      <a:pPr algn="l" fontAlgn="t"/>
                      <a:r>
                        <a:rPr lang="en-US" sz="800" b="0" i="0" u="none" strike="noStrike" dirty="0">
                          <a:solidFill>
                            <a:srgbClr val="000000"/>
                          </a:solidFill>
                          <a:effectLst/>
                          <a:latin typeface="+mn-lt"/>
                        </a:rPr>
                        <a:t>Having the financial support you need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50%</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55%</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71%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61%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336236539"/>
                  </a:ext>
                </a:extLst>
              </a:tr>
              <a:tr h="136462">
                <a:tc>
                  <a:txBody>
                    <a:bodyPr/>
                    <a:lstStyle/>
                    <a:p>
                      <a:pPr algn="l" fontAlgn="t"/>
                      <a:r>
                        <a:rPr lang="en-US" sz="800" b="0" i="0" u="none" strike="noStrike" dirty="0">
                          <a:solidFill>
                            <a:srgbClr val="000000"/>
                          </a:solidFill>
                          <a:effectLst/>
                          <a:latin typeface="+mn-lt"/>
                        </a:rPr>
                        <a:t>Cost of non-medical expenses (e.g., food, housing, transportation)'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48%</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52%</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809218070"/>
                  </a:ext>
                </a:extLst>
              </a:tr>
              <a:tr h="136462">
                <a:tc>
                  <a:txBody>
                    <a:bodyPr/>
                    <a:lstStyle/>
                    <a:p>
                      <a:pPr algn="l" fontAlgn="t"/>
                      <a:r>
                        <a:rPr lang="en-US" sz="800" b="0" i="0" u="none" strike="noStrike" dirty="0">
                          <a:solidFill>
                            <a:srgbClr val="000000"/>
                          </a:solidFill>
                          <a:effectLst/>
                          <a:latin typeface="+mn-lt"/>
                        </a:rPr>
                        <a:t>Understanding the health insurance benefits available to you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46%</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48%</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a:solidFill>
                            <a:srgbClr val="000000"/>
                          </a:solidFill>
                          <a:effectLst/>
                          <a:latin typeface="+mn-lt"/>
                        </a:rPr>
                        <a:t>50%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a:solidFill>
                            <a:srgbClr val="000000"/>
                          </a:solidFill>
                          <a:effectLst/>
                          <a:latin typeface="+mn-lt"/>
                        </a:rPr>
                        <a:t>48%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a:solidFill>
                            <a:schemeClr val="accent1"/>
                          </a:solidFill>
                          <a:effectLst/>
                          <a:latin typeface="+mn-lt"/>
                        </a:rPr>
                        <a:t>59%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765569015"/>
                  </a:ext>
                </a:extLst>
              </a:tr>
              <a:tr h="136462">
                <a:tc>
                  <a:txBody>
                    <a:bodyPr/>
                    <a:lstStyle/>
                    <a:p>
                      <a:pPr algn="l" fontAlgn="t"/>
                      <a:r>
                        <a:rPr lang="en-US" sz="800" b="0" i="0" u="none" strike="noStrike" dirty="0">
                          <a:solidFill>
                            <a:srgbClr val="000000"/>
                          </a:solidFill>
                          <a:effectLst/>
                          <a:latin typeface="+mn-lt"/>
                        </a:rPr>
                        <a:t>Support with mental health issues (e.g., anxiety or depression)'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44%</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51%</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46%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907089306"/>
                  </a:ext>
                </a:extLst>
              </a:tr>
              <a:tr h="136462">
                <a:tc>
                  <a:txBody>
                    <a:bodyPr/>
                    <a:lstStyle/>
                    <a:p>
                      <a:pPr algn="l" fontAlgn="t"/>
                      <a:r>
                        <a:rPr lang="en-US" sz="800" b="0" i="0" u="none" strike="noStrike" dirty="0">
                          <a:solidFill>
                            <a:srgbClr val="000000"/>
                          </a:solidFill>
                          <a:effectLst/>
                          <a:latin typeface="+mn-lt"/>
                        </a:rPr>
                        <a:t>Having the emotional support you need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42%</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46%</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70%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a:solidFill>
                            <a:srgbClr val="000000"/>
                          </a:solidFill>
                          <a:effectLst/>
                          <a:latin typeface="+mn-lt"/>
                        </a:rPr>
                        <a:t>44%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1006219334"/>
                  </a:ext>
                </a:extLst>
              </a:tr>
              <a:tr h="136462">
                <a:tc>
                  <a:txBody>
                    <a:bodyPr/>
                    <a:lstStyle/>
                    <a:p>
                      <a:pPr algn="l" fontAlgn="t"/>
                      <a:r>
                        <a:rPr lang="en-US" sz="800" b="0" i="0" u="none" strike="noStrike" dirty="0">
                          <a:solidFill>
                            <a:srgbClr val="000000"/>
                          </a:solidFill>
                          <a:effectLst/>
                          <a:latin typeface="+mn-lt"/>
                        </a:rPr>
                        <a:t>Ability to maintain relationships with significant other, family and/or friends'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41%</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40%</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a:solidFill>
                            <a:schemeClr val="accent1"/>
                          </a:solidFill>
                          <a:effectLst/>
                          <a:latin typeface="+mn-lt"/>
                        </a:rPr>
                        <a:t>66%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41%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3450604086"/>
                  </a:ext>
                </a:extLst>
              </a:tr>
              <a:tr h="136462">
                <a:tc>
                  <a:txBody>
                    <a:bodyPr/>
                    <a:lstStyle/>
                    <a:p>
                      <a:pPr algn="l" fontAlgn="t"/>
                      <a:r>
                        <a:rPr lang="en-US" sz="800" b="0" i="0" u="none" strike="noStrike" dirty="0">
                          <a:solidFill>
                            <a:srgbClr val="000000"/>
                          </a:solidFill>
                          <a:effectLst/>
                          <a:latin typeface="+mn-lt"/>
                        </a:rPr>
                        <a:t>Getting/keeping health insurance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40%</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45%</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55%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42%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960527738"/>
                  </a:ext>
                </a:extLst>
              </a:tr>
              <a:tr h="136462">
                <a:tc>
                  <a:txBody>
                    <a:bodyPr/>
                    <a:lstStyle/>
                    <a:p>
                      <a:pPr algn="l" fontAlgn="t"/>
                      <a:r>
                        <a:rPr lang="en-US" sz="800" b="0" i="0" u="none" strike="noStrike" dirty="0">
                          <a:solidFill>
                            <a:srgbClr val="000000"/>
                          </a:solidFill>
                          <a:effectLst/>
                          <a:latin typeface="+mn-lt"/>
                        </a:rPr>
                        <a:t>Cost of professional caregiving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40%</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42%</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71%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41%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chemeClr val="tx1"/>
                          </a:solidFill>
                          <a:effectLst/>
                          <a:latin typeface="+mn-lt"/>
                        </a:rPr>
                        <a:t>42%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968956465"/>
                  </a:ext>
                </a:extLst>
              </a:tr>
              <a:tr h="136462">
                <a:tc>
                  <a:txBody>
                    <a:bodyPr/>
                    <a:lstStyle/>
                    <a:p>
                      <a:pPr algn="l" fontAlgn="t"/>
                      <a:r>
                        <a:rPr lang="en-US" sz="800" b="0" i="0" u="none" strike="noStrike" dirty="0">
                          <a:solidFill>
                            <a:srgbClr val="000000"/>
                          </a:solidFill>
                          <a:effectLst/>
                          <a:latin typeface="+mn-lt"/>
                        </a:rPr>
                        <a:t>Feeling isolated and lonely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39%</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45%</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44%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40%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1855708403"/>
                  </a:ext>
                </a:extLst>
              </a:tr>
              <a:tr h="136462">
                <a:tc>
                  <a:txBody>
                    <a:bodyPr/>
                    <a:lstStyle/>
                    <a:p>
                      <a:pPr algn="l" fontAlgn="t"/>
                      <a:r>
                        <a:rPr lang="en-US" sz="800" b="0" i="0" u="none" strike="noStrike" dirty="0">
                          <a:solidFill>
                            <a:srgbClr val="000000"/>
                          </a:solidFill>
                          <a:effectLst/>
                          <a:latin typeface="+mn-lt"/>
                        </a:rPr>
                        <a:t>Loss of income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39%</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42%</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69%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734626809"/>
                  </a:ext>
                </a:extLst>
              </a:tr>
              <a:tr h="136462">
                <a:tc>
                  <a:txBody>
                    <a:bodyPr/>
                    <a:lstStyle/>
                    <a:p>
                      <a:pPr algn="l" fontAlgn="t"/>
                      <a:r>
                        <a:rPr lang="en-US" sz="800" b="0" i="0" u="none" strike="noStrike" dirty="0">
                          <a:solidFill>
                            <a:srgbClr val="000000"/>
                          </a:solidFill>
                          <a:effectLst/>
                          <a:latin typeface="+mn-lt"/>
                        </a:rPr>
                        <a:t>Managing all of your prescribed medications and other treatments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39%</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41%</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41%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44%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extLst>
                  <a:ext uri="{0D108BD9-81ED-4DB2-BD59-A6C34878D82A}">
                    <a16:rowId xmlns:a16="http://schemas.microsoft.com/office/drawing/2014/main" val="2797352689"/>
                  </a:ext>
                </a:extLst>
              </a:tr>
              <a:tr h="136462">
                <a:tc>
                  <a:txBody>
                    <a:bodyPr/>
                    <a:lstStyle/>
                    <a:p>
                      <a:pPr algn="l" fontAlgn="t"/>
                      <a:r>
                        <a:rPr lang="en-US" sz="800" b="0" i="0" u="none" strike="noStrike" dirty="0">
                          <a:solidFill>
                            <a:srgbClr val="000000"/>
                          </a:solidFill>
                          <a:effectLst/>
                          <a:latin typeface="+mn-lt"/>
                        </a:rPr>
                        <a:t>Visiting your doctor regularly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38%</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41%</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46%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74%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41%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extLst>
                  <a:ext uri="{0D108BD9-81ED-4DB2-BD59-A6C34878D82A}">
                    <a16:rowId xmlns:a16="http://schemas.microsoft.com/office/drawing/2014/main" val="2891632"/>
                  </a:ext>
                </a:extLst>
              </a:tr>
              <a:tr h="0">
                <a:tc>
                  <a:txBody>
                    <a:bodyPr/>
                    <a:lstStyle/>
                    <a:p>
                      <a:pPr algn="l" fontAlgn="t"/>
                      <a:r>
                        <a:rPr lang="en-US" sz="800" b="0" i="0" u="none" strike="noStrike" dirty="0">
                          <a:solidFill>
                            <a:srgbClr val="000000"/>
                          </a:solidFill>
                          <a:effectLst/>
                          <a:latin typeface="+mn-lt"/>
                        </a:rPr>
                        <a:t>Long-term planning/career goals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36%</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39%</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64%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a:solidFill>
                            <a:srgbClr val="000000"/>
                          </a:solidFill>
                          <a:effectLst/>
                          <a:latin typeface="+mn-lt"/>
                        </a:rPr>
                        <a:t>36%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49%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chemeClr val="tx1"/>
                          </a:solidFill>
                          <a:effectLst/>
                          <a:latin typeface="+mn-lt"/>
                        </a:rPr>
                        <a:t>40%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1864772525"/>
                  </a:ext>
                </a:extLst>
              </a:tr>
              <a:tr h="136462">
                <a:tc>
                  <a:txBody>
                    <a:bodyPr/>
                    <a:lstStyle/>
                    <a:p>
                      <a:pPr algn="l" fontAlgn="t"/>
                      <a:r>
                        <a:rPr lang="en-US" sz="800" b="0" i="0" u="none" strike="noStrike" dirty="0">
                          <a:solidFill>
                            <a:srgbClr val="000000"/>
                          </a:solidFill>
                          <a:effectLst/>
                          <a:latin typeface="+mn-lt"/>
                        </a:rPr>
                        <a:t>Learning how to apply for grants, scholarships, or government benefits to help with medical and living costs'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31%</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32%</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36%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3408648142"/>
                  </a:ext>
                </a:extLst>
              </a:tr>
              <a:tr h="0">
                <a:tc>
                  <a:txBody>
                    <a:bodyPr/>
                    <a:lstStyle/>
                    <a:p>
                      <a:pPr algn="l" fontAlgn="t"/>
                      <a:r>
                        <a:rPr lang="en-US" sz="800" b="0" i="0" u="none" strike="noStrike" dirty="0">
                          <a:solidFill>
                            <a:srgbClr val="000000"/>
                          </a:solidFill>
                          <a:effectLst/>
                          <a:latin typeface="+mn-lt"/>
                        </a:rPr>
                        <a:t>Managing appointments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30%</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0" i="0" u="none" strike="noStrike" dirty="0">
                          <a:solidFill>
                            <a:srgbClr val="000000"/>
                          </a:solidFill>
                          <a:effectLst/>
                          <a:latin typeface="+mn-lt"/>
                        </a:rPr>
                        <a:t>32%</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61%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43%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50%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32%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45%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b"/>
                      <a:r>
                        <a:rPr lang="en-US" sz="800" b="1" i="0" u="none" strike="noStrike" dirty="0">
                          <a:solidFill>
                            <a:schemeClr val="accent1"/>
                          </a:solidFill>
                          <a:effectLst/>
                          <a:latin typeface="+mn-lt"/>
                        </a:rPr>
                        <a:t>46%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extLst>
                  <a:ext uri="{0D108BD9-81ED-4DB2-BD59-A6C34878D82A}">
                    <a16:rowId xmlns:a16="http://schemas.microsoft.com/office/drawing/2014/main" val="3739474925"/>
                  </a:ext>
                </a:extLst>
              </a:tr>
              <a:tr h="136462">
                <a:tc>
                  <a:txBody>
                    <a:bodyPr/>
                    <a:lstStyle/>
                    <a:p>
                      <a:pPr algn="l" fontAlgn="t"/>
                      <a:r>
                        <a:rPr lang="en-US" sz="800" b="0" i="0" u="none" strike="noStrike" dirty="0">
                          <a:solidFill>
                            <a:srgbClr val="000000"/>
                          </a:solidFill>
                          <a:effectLst/>
                          <a:latin typeface="+mn-lt"/>
                        </a:rPr>
                        <a:t>Getting/keeping disability insurance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29%</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32%</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32%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411896336"/>
                  </a:ext>
                </a:extLst>
              </a:tr>
              <a:tr h="136462">
                <a:tc>
                  <a:txBody>
                    <a:bodyPr/>
                    <a:lstStyle/>
                    <a:p>
                      <a:pPr algn="l" fontAlgn="t"/>
                      <a:r>
                        <a:rPr lang="en-US" sz="800" b="0" i="0" u="none" strike="noStrike" dirty="0">
                          <a:solidFill>
                            <a:srgbClr val="000000"/>
                          </a:solidFill>
                          <a:effectLst/>
                          <a:latin typeface="+mn-lt"/>
                        </a:rPr>
                        <a:t>Work/employment issues, like finding and keeping a job'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28%</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30%</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51%</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45%</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56%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48%</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0" i="0" u="none" strike="noStrike" dirty="0">
                          <a:solidFill>
                            <a:srgbClr val="000000"/>
                          </a:solidFill>
                          <a:effectLst/>
                          <a:latin typeface="+mn-lt"/>
                        </a:rPr>
                        <a:t>30%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42%</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r>
                        <a:rPr lang="en-US" sz="800" b="1" i="0" u="none" strike="noStrike" dirty="0">
                          <a:solidFill>
                            <a:schemeClr val="accent1"/>
                          </a:solidFill>
                          <a:effectLst/>
                          <a:latin typeface="+mn-lt"/>
                        </a:rPr>
                        <a:t>37%</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extLst>
                  <a:ext uri="{0D108BD9-81ED-4DB2-BD59-A6C34878D82A}">
                    <a16:rowId xmlns:a16="http://schemas.microsoft.com/office/drawing/2014/main" val="203990657"/>
                  </a:ext>
                </a:extLst>
              </a:tr>
              <a:tr h="136462">
                <a:tc>
                  <a:txBody>
                    <a:bodyPr/>
                    <a:lstStyle/>
                    <a:p>
                      <a:pPr algn="l" fontAlgn="t"/>
                      <a:r>
                        <a:rPr lang="en-US" sz="800" b="0" i="0" u="none" strike="noStrike" dirty="0">
                          <a:solidFill>
                            <a:srgbClr val="000000"/>
                          </a:solidFill>
                          <a:effectLst/>
                          <a:latin typeface="+mn-lt"/>
                        </a:rPr>
                        <a:t>Starting a family/having children </a:t>
                      </a:r>
                    </a:p>
                  </a:txBody>
                  <a:tcPr marL="9525" marR="9525" marT="18288" marB="18288">
                    <a:lnL w="6350" cap="flat" cmpd="sng" algn="ctr">
                      <a:no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14%</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rgbClr val="17478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rgbClr val="17478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15%</a:t>
                      </a:r>
                    </a:p>
                  </a:txBody>
                  <a:tcPr marL="9525" marR="9525" marT="18288" marB="18288" anchor="ctr">
                    <a:lnL w="6350" cap="flat" cmpd="sng" algn="ctr">
                      <a:solidFill>
                        <a:srgbClr val="174781"/>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56%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29%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40%</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34%</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0" i="0" u="none" strike="noStrike" dirty="0">
                          <a:solidFill>
                            <a:srgbClr val="000000"/>
                          </a:solidFill>
                          <a:effectLst/>
                          <a:latin typeface="+mn-lt"/>
                        </a:rPr>
                        <a:t>13%</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26%</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tc>
                  <a:txBody>
                    <a:bodyPr/>
                    <a:lstStyle/>
                    <a:p>
                      <a:pPr algn="ctr" fontAlgn="b"/>
                      <a:r>
                        <a:rPr lang="en-US" sz="800" b="1" i="0" u="none" strike="noStrike" dirty="0">
                          <a:solidFill>
                            <a:schemeClr val="accent1"/>
                          </a:solidFill>
                          <a:effectLst/>
                          <a:latin typeface="+mn-lt"/>
                        </a:rPr>
                        <a:t>19%</a:t>
                      </a:r>
                    </a:p>
                  </a:txBody>
                  <a:tcPr marL="9525" marR="9525" marT="18288" marB="18288" anchor="ctr">
                    <a:lnL w="6350" cap="flat" cmpd="sng" algn="ctr">
                      <a:solidFill>
                        <a:schemeClr val="bg1">
                          <a:lumMod val="8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2984067548"/>
                  </a:ext>
                </a:extLst>
              </a:tr>
            </a:tbl>
          </a:graphicData>
        </a:graphic>
      </p:graphicFrame>
      <p:graphicFrame>
        <p:nvGraphicFramePr>
          <p:cNvPr id="6" name="Table 5">
            <a:extLst>
              <a:ext uri="{FF2B5EF4-FFF2-40B4-BE49-F238E27FC236}">
                <a16:creationId xmlns:a16="http://schemas.microsoft.com/office/drawing/2014/main" id="{B815D281-F5B7-7FA3-EDFB-2F72A3357656}"/>
              </a:ext>
            </a:extLst>
          </p:cNvPr>
          <p:cNvGraphicFramePr>
            <a:graphicFrameLocks noGrp="1"/>
          </p:cNvGraphicFramePr>
          <p:nvPr>
            <p:extLst>
              <p:ext uri="{D42A27DB-BD31-4B8C-83A1-F6EECF244321}">
                <p14:modId xmlns:p14="http://schemas.microsoft.com/office/powerpoint/2010/main" val="2031177176"/>
              </p:ext>
            </p:extLst>
          </p:nvPr>
        </p:nvGraphicFramePr>
        <p:xfrm>
          <a:off x="17418" y="1194251"/>
          <a:ext cx="4458489" cy="173736"/>
        </p:xfrm>
        <a:graphic>
          <a:graphicData uri="http://schemas.openxmlformats.org/drawingml/2006/table">
            <a:tbl>
              <a:tblPr firstRow="1" bandRow="1">
                <a:tableStyleId>{5940675A-B579-460E-94D1-54222C63F5DA}</a:tableStyleId>
              </a:tblPr>
              <a:tblGrid>
                <a:gridCol w="481333">
                  <a:extLst>
                    <a:ext uri="{9D8B030D-6E8A-4147-A177-3AD203B41FA5}">
                      <a16:colId xmlns:a16="http://schemas.microsoft.com/office/drawing/2014/main" val="4020299121"/>
                    </a:ext>
                  </a:extLst>
                </a:gridCol>
                <a:gridCol w="969479">
                  <a:extLst>
                    <a:ext uri="{9D8B030D-6E8A-4147-A177-3AD203B41FA5}">
                      <a16:colId xmlns:a16="http://schemas.microsoft.com/office/drawing/2014/main" val="3539433497"/>
                    </a:ext>
                  </a:extLst>
                </a:gridCol>
                <a:gridCol w="212523">
                  <a:extLst>
                    <a:ext uri="{9D8B030D-6E8A-4147-A177-3AD203B41FA5}">
                      <a16:colId xmlns:a16="http://schemas.microsoft.com/office/drawing/2014/main" val="2424930884"/>
                    </a:ext>
                  </a:extLst>
                </a:gridCol>
                <a:gridCol w="1309020">
                  <a:extLst>
                    <a:ext uri="{9D8B030D-6E8A-4147-A177-3AD203B41FA5}">
                      <a16:colId xmlns:a16="http://schemas.microsoft.com/office/drawing/2014/main" val="1799470071"/>
                    </a:ext>
                  </a:extLst>
                </a:gridCol>
                <a:gridCol w="204589">
                  <a:extLst>
                    <a:ext uri="{9D8B030D-6E8A-4147-A177-3AD203B41FA5}">
                      <a16:colId xmlns:a16="http://schemas.microsoft.com/office/drawing/2014/main" val="4155204341"/>
                    </a:ext>
                  </a:extLst>
                </a:gridCol>
                <a:gridCol w="1281545">
                  <a:extLst>
                    <a:ext uri="{9D8B030D-6E8A-4147-A177-3AD203B41FA5}">
                      <a16:colId xmlns:a16="http://schemas.microsoft.com/office/drawing/2014/main" val="2965167695"/>
                    </a:ext>
                  </a:extLst>
                </a:gridCol>
              </a:tblGrid>
              <a:tr h="173736">
                <a:tc>
                  <a:txBody>
                    <a:bodyPr/>
                    <a:lstStyle/>
                    <a:p>
                      <a:pPr algn="ctr" fontAlgn="b"/>
                      <a:endParaRPr lang="en-US" sz="800" b="1" i="0" u="none" strike="noStrike" dirty="0">
                        <a:solidFill>
                          <a:srgbClr val="000000"/>
                        </a:solidFill>
                        <a:effectLst/>
                        <a:latin typeface="Arial" panose="020B0604020202020204" pitchFamily="34" charset="0"/>
                        <a:ea typeface="Gadugi" panose="020B0502040204020203"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a:latin typeface="Arial" panose="020B0604020202020204" pitchFamily="34" charset="0"/>
                          <a:ea typeface="Gadugi" panose="020B0502040204020203" pitchFamily="34" charset="0"/>
                          <a:cs typeface="Arial" panose="020B0604020202020204" pitchFamily="34" charset="0"/>
                        </a:rPr>
                        <a:t>Physical health</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50000"/>
                      </a:schemeClr>
                    </a:solidFill>
                  </a:tcPr>
                </a:tc>
                <a:tc>
                  <a:txBody>
                    <a:bodyPr/>
                    <a:lstStyle/>
                    <a:p>
                      <a:pPr algn="ctr" fontAlgn="ctr"/>
                      <a:endParaRPr lang="en-US" sz="800" b="1" i="0" u="none" strike="noStrike" dirty="0">
                        <a:solidFill>
                          <a:schemeClr val="tx1"/>
                        </a:solidFill>
                        <a:effectLst/>
                        <a:latin typeface="Arial" panose="020B0604020202020204" pitchFamily="34" charset="0"/>
                        <a:ea typeface="Gadugi" panose="020B0502040204020203"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1" dirty="0">
                          <a:latin typeface="Arial" panose="020B0604020202020204" pitchFamily="34" charset="0"/>
                          <a:ea typeface="Gadugi" panose="020B0502040204020203" pitchFamily="34" charset="0"/>
                          <a:cs typeface="Arial" panose="020B0604020202020204" pitchFamily="34" charset="0"/>
                        </a:rPr>
                        <a:t>Financial/ Insurance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alpha val="50000"/>
                      </a:schemeClr>
                    </a:solidFill>
                  </a:tcPr>
                </a:tc>
                <a:tc>
                  <a:txBody>
                    <a:bodyPr/>
                    <a:lstStyle/>
                    <a:p>
                      <a:pPr algn="ctr" fontAlgn="b"/>
                      <a:endParaRPr lang="en-US" sz="800" b="1" i="0" u="none" strike="noStrike" dirty="0">
                        <a:solidFill>
                          <a:srgbClr val="000000"/>
                        </a:solidFill>
                        <a:effectLst/>
                        <a:latin typeface="Arial" panose="020B0604020202020204" pitchFamily="34" charset="0"/>
                        <a:cs typeface="Arial" panose="020B0604020202020204"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800" b="1" dirty="0">
                          <a:latin typeface="Arial" panose="020B0604020202020204" pitchFamily="34" charset="0"/>
                          <a:ea typeface="Gadugi" panose="020B0502040204020203" pitchFamily="34" charset="0"/>
                          <a:cs typeface="Arial" panose="020B0604020202020204" pitchFamily="34" charset="0"/>
                        </a:rPr>
                        <a:t>Emotional/ Lifestyle</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50000"/>
                      </a:schemeClr>
                    </a:solidFill>
                  </a:tcPr>
                </a:tc>
                <a:extLst>
                  <a:ext uri="{0D108BD9-81ED-4DB2-BD59-A6C34878D82A}">
                    <a16:rowId xmlns:a16="http://schemas.microsoft.com/office/drawing/2014/main" val="25157621"/>
                  </a:ext>
                </a:extLst>
              </a:tr>
            </a:tbl>
          </a:graphicData>
        </a:graphic>
      </p:graphicFrame>
      <p:sp>
        <p:nvSpPr>
          <p:cNvPr id="7" name="TextBox 6">
            <a:extLst>
              <a:ext uri="{FF2B5EF4-FFF2-40B4-BE49-F238E27FC236}">
                <a16:creationId xmlns:a16="http://schemas.microsoft.com/office/drawing/2014/main" id="{4DBD9C29-151A-293F-D939-478473A12641}"/>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Tree>
    <p:extLst>
      <p:ext uri="{BB962C8B-B14F-4D97-AF65-F5344CB8AC3E}">
        <p14:creationId xmlns:p14="http://schemas.microsoft.com/office/powerpoint/2010/main" val="165339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BFD6-3CE2-0A1F-AAF6-B867B10C6263}"/>
              </a:ext>
            </a:extLst>
          </p:cNvPr>
          <p:cNvSpPr>
            <a:spLocks noGrp="1"/>
          </p:cNvSpPr>
          <p:nvPr>
            <p:ph type="title"/>
          </p:nvPr>
        </p:nvSpPr>
        <p:spPr/>
        <p:txBody>
          <a:bodyPr/>
          <a:lstStyle/>
          <a:p>
            <a:r>
              <a:rPr lang="en-US" dirty="0"/>
              <a:t>Key Findings</a:t>
            </a:r>
          </a:p>
        </p:txBody>
      </p:sp>
      <p:sp>
        <p:nvSpPr>
          <p:cNvPr id="13" name="Rounded Rectangle 12">
            <a:extLst>
              <a:ext uri="{FF2B5EF4-FFF2-40B4-BE49-F238E27FC236}">
                <a16:creationId xmlns:a16="http://schemas.microsoft.com/office/drawing/2014/main" id="{09CC094C-E0EB-B8EC-1D2D-A540207DAA2E}"/>
              </a:ext>
            </a:extLst>
          </p:cNvPr>
          <p:cNvSpPr/>
          <p:nvPr/>
        </p:nvSpPr>
        <p:spPr>
          <a:xfrm>
            <a:off x="398253" y="1047142"/>
            <a:ext cx="3693805" cy="51359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718524CD-4D27-FEE3-FBDB-C448C6E71EB1}"/>
              </a:ext>
            </a:extLst>
          </p:cNvPr>
          <p:cNvSpPr/>
          <p:nvPr/>
        </p:nvSpPr>
        <p:spPr>
          <a:xfrm>
            <a:off x="4249098" y="1047142"/>
            <a:ext cx="3693805" cy="51359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C2FCE175-2A8C-89FB-FF95-0A62AA3C396B}"/>
              </a:ext>
            </a:extLst>
          </p:cNvPr>
          <p:cNvSpPr/>
          <p:nvPr/>
        </p:nvSpPr>
        <p:spPr>
          <a:xfrm>
            <a:off x="8099942" y="1047142"/>
            <a:ext cx="3693805" cy="51359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44E4B0C-D89A-61A1-4F60-FBC7FE97B13A}"/>
              </a:ext>
            </a:extLst>
          </p:cNvPr>
          <p:cNvSpPr txBox="1"/>
          <p:nvPr/>
        </p:nvSpPr>
        <p:spPr>
          <a:xfrm>
            <a:off x="472300" y="1801976"/>
            <a:ext cx="2351314" cy="646331"/>
          </a:xfrm>
          <a:prstGeom prst="rect">
            <a:avLst/>
          </a:prstGeom>
          <a:noFill/>
        </p:spPr>
        <p:txBody>
          <a:bodyPr wrap="square">
            <a:spAutoFit/>
          </a:bodyPr>
          <a:lstStyle/>
          <a:p>
            <a:pPr lvl="0"/>
            <a:r>
              <a:rPr lang="en-US" sz="1800" b="1" dirty="0">
                <a:solidFill>
                  <a:srgbClr val="174781"/>
                </a:solidFill>
              </a:rPr>
              <a:t>Deep Dive into the Cancer Journey</a:t>
            </a:r>
            <a:endParaRPr lang="en-US" b="1" dirty="0">
              <a:solidFill>
                <a:srgbClr val="174781"/>
              </a:solidFill>
            </a:endParaRPr>
          </a:p>
        </p:txBody>
      </p:sp>
      <p:sp>
        <p:nvSpPr>
          <p:cNvPr id="7" name="TextBox 6">
            <a:extLst>
              <a:ext uri="{FF2B5EF4-FFF2-40B4-BE49-F238E27FC236}">
                <a16:creationId xmlns:a16="http://schemas.microsoft.com/office/drawing/2014/main" id="{AD00AD78-3C02-2517-833D-99BD5B3DC401}"/>
              </a:ext>
            </a:extLst>
          </p:cNvPr>
          <p:cNvSpPr txBox="1"/>
          <p:nvPr/>
        </p:nvSpPr>
        <p:spPr>
          <a:xfrm>
            <a:off x="472300" y="2436867"/>
            <a:ext cx="3553261" cy="3231654"/>
          </a:xfrm>
          <a:prstGeom prst="rect">
            <a:avLst/>
          </a:prstGeom>
          <a:noFill/>
        </p:spPr>
        <p:txBody>
          <a:bodyPr wrap="square">
            <a:spAutoFit/>
          </a:bodyPr>
          <a:lstStyle/>
          <a:p>
            <a:pPr marL="120650" lvl="0" indent="-120650">
              <a:buFont typeface="Arial" panose="020B0604020202020204" pitchFamily="34" charset="0"/>
              <a:buChar char="•"/>
            </a:pPr>
            <a:r>
              <a:rPr lang="en-US" sz="1200" dirty="0"/>
              <a:t>Over the years, majorities of patients continuously express a high degree of satisfaction with their cancer journey, then in qualitative discussions, there is a disconnect with the many problems they describe. To better understand this dynamic, we conducted an analysis that segmented patients into experiential categories: those who have had mostly positive experiences during their journey, mixed, and mostly negative. </a:t>
            </a:r>
          </a:p>
          <a:p>
            <a:pPr marL="120650" lvl="0" indent="-120650">
              <a:buFont typeface="Arial" panose="020B0604020202020204" pitchFamily="34" charset="0"/>
              <a:buChar char="•"/>
            </a:pPr>
            <a:endParaRPr lang="en-US" sz="1200" dirty="0"/>
          </a:p>
          <a:p>
            <a:pPr marL="120650" lvl="0" indent="-120650">
              <a:buFont typeface="Arial" panose="020B0604020202020204" pitchFamily="34" charset="0"/>
              <a:buChar char="•"/>
            </a:pPr>
            <a:r>
              <a:rPr lang="en-US" sz="1200" dirty="0"/>
              <a:t>The results show that part of this is demographic – people of color, younger, and lower SES patients are more likely to be in the Mixed and Negative Experience segments. And part of it is experiential – these patients struggle more at each phase of their cancer journey.</a:t>
            </a:r>
          </a:p>
        </p:txBody>
      </p:sp>
      <p:sp>
        <p:nvSpPr>
          <p:cNvPr id="8" name="TextBox 7">
            <a:extLst>
              <a:ext uri="{FF2B5EF4-FFF2-40B4-BE49-F238E27FC236}">
                <a16:creationId xmlns:a16="http://schemas.microsoft.com/office/drawing/2014/main" id="{F4B5098F-27B9-7EBC-BDC8-5399E3EA68E0}"/>
              </a:ext>
            </a:extLst>
          </p:cNvPr>
          <p:cNvSpPr txBox="1"/>
          <p:nvPr/>
        </p:nvSpPr>
        <p:spPr>
          <a:xfrm>
            <a:off x="4273567" y="1801976"/>
            <a:ext cx="3080657" cy="646331"/>
          </a:xfrm>
          <a:prstGeom prst="rect">
            <a:avLst/>
          </a:prstGeom>
          <a:noFill/>
        </p:spPr>
        <p:txBody>
          <a:bodyPr wrap="square">
            <a:spAutoFit/>
          </a:bodyPr>
          <a:lstStyle/>
          <a:p>
            <a:pPr lvl="0"/>
            <a:r>
              <a:rPr lang="en-US" b="1" dirty="0">
                <a:solidFill>
                  <a:srgbClr val="1AAFA2"/>
                </a:solidFill>
              </a:rPr>
              <a:t>Cancer Journey: Screening and Diagnosis</a:t>
            </a:r>
          </a:p>
        </p:txBody>
      </p:sp>
      <p:sp>
        <p:nvSpPr>
          <p:cNvPr id="9" name="TextBox 8">
            <a:extLst>
              <a:ext uri="{FF2B5EF4-FFF2-40B4-BE49-F238E27FC236}">
                <a16:creationId xmlns:a16="http://schemas.microsoft.com/office/drawing/2014/main" id="{D7A96FDF-9D69-637E-A403-1E703CFD1E6F}"/>
              </a:ext>
            </a:extLst>
          </p:cNvPr>
          <p:cNvSpPr txBox="1"/>
          <p:nvPr/>
        </p:nvSpPr>
        <p:spPr>
          <a:xfrm>
            <a:off x="4273567" y="2436867"/>
            <a:ext cx="3553261" cy="3600986"/>
          </a:xfrm>
          <a:prstGeom prst="rect">
            <a:avLst/>
          </a:prstGeom>
          <a:noFill/>
        </p:spPr>
        <p:txBody>
          <a:bodyPr wrap="square">
            <a:spAutoFit/>
          </a:bodyPr>
          <a:lstStyle/>
          <a:p>
            <a:pPr marL="120650" lvl="0" indent="-120650">
              <a:buFont typeface="Arial" panose="020B0604020202020204" pitchFamily="34" charset="0"/>
              <a:buChar char="•"/>
            </a:pPr>
            <a:r>
              <a:rPr lang="en-US" sz="1200" dirty="0"/>
              <a:t>The three audiences have significantly different satisfaction levels, starting with screening and diagnosis. While majorities typically have symptoms for up to 3-months and see an average of 2 doctors before they are diagnosed, the Negative Experience segment and many of the under-served groups had symptoms for longer and saw more doctors. Younger patients (18-39) are also 2x times more likely to first have a misdiagnosis.</a:t>
            </a:r>
          </a:p>
          <a:p>
            <a:pPr marL="120650" lvl="0" indent="-120650">
              <a:buFont typeface="Arial" panose="020B0604020202020204" pitchFamily="34" charset="0"/>
              <a:buChar char="•"/>
            </a:pPr>
            <a:endParaRPr lang="en-US" sz="1200" dirty="0"/>
          </a:p>
          <a:p>
            <a:pPr marL="120650" lvl="0" indent="-120650">
              <a:buFont typeface="Arial" panose="020B0604020202020204" pitchFamily="34" charset="0"/>
              <a:buChar char="•"/>
            </a:pPr>
            <a:r>
              <a:rPr lang="en-US" sz="1200" dirty="0"/>
              <a:t>A little over half of patients say they were proactive in reading up on their diagnosis and treatment options, while around 1-in-10 admit to sticking their head in the sand, ignoring symptoms, delaying going to the doctor, and/or not doing any background research. The top info sources are HCPs, healthcare websites, and Google. </a:t>
            </a:r>
          </a:p>
        </p:txBody>
      </p:sp>
      <p:sp>
        <p:nvSpPr>
          <p:cNvPr id="10" name="TextBox 9">
            <a:extLst>
              <a:ext uri="{FF2B5EF4-FFF2-40B4-BE49-F238E27FC236}">
                <a16:creationId xmlns:a16="http://schemas.microsoft.com/office/drawing/2014/main" id="{CB59C155-B2DB-AC0F-73BD-A7BF01048C50}"/>
              </a:ext>
            </a:extLst>
          </p:cNvPr>
          <p:cNvSpPr txBox="1"/>
          <p:nvPr/>
        </p:nvSpPr>
        <p:spPr>
          <a:xfrm>
            <a:off x="8240486" y="1801976"/>
            <a:ext cx="2841172" cy="646331"/>
          </a:xfrm>
          <a:prstGeom prst="rect">
            <a:avLst/>
          </a:prstGeom>
          <a:noFill/>
        </p:spPr>
        <p:txBody>
          <a:bodyPr wrap="square">
            <a:spAutoFit/>
          </a:bodyPr>
          <a:lstStyle/>
          <a:p>
            <a:pPr lvl="0"/>
            <a:r>
              <a:rPr lang="en-US" b="1" dirty="0">
                <a:solidFill>
                  <a:schemeClr val="accent4"/>
                </a:solidFill>
              </a:rPr>
              <a:t>Cancer Journey: Treatment and Care</a:t>
            </a:r>
          </a:p>
        </p:txBody>
      </p:sp>
      <p:sp>
        <p:nvSpPr>
          <p:cNvPr id="11" name="TextBox 10">
            <a:extLst>
              <a:ext uri="{FF2B5EF4-FFF2-40B4-BE49-F238E27FC236}">
                <a16:creationId xmlns:a16="http://schemas.microsoft.com/office/drawing/2014/main" id="{A8220E34-4D92-1973-3AC4-EC5D0803757E}"/>
              </a:ext>
            </a:extLst>
          </p:cNvPr>
          <p:cNvSpPr txBox="1"/>
          <p:nvPr/>
        </p:nvSpPr>
        <p:spPr>
          <a:xfrm>
            <a:off x="8240487" y="2436867"/>
            <a:ext cx="3352800" cy="3416320"/>
          </a:xfrm>
          <a:prstGeom prst="rect">
            <a:avLst/>
          </a:prstGeom>
          <a:noFill/>
        </p:spPr>
        <p:txBody>
          <a:bodyPr wrap="square">
            <a:spAutoFit/>
          </a:bodyPr>
          <a:lstStyle/>
          <a:p>
            <a:pPr marL="120650" lvl="0" indent="-120650">
              <a:buFont typeface="Arial" panose="020B0604020202020204" pitchFamily="34" charset="0"/>
              <a:buChar char="•"/>
            </a:pPr>
            <a:r>
              <a:rPr lang="en-US" sz="1200" dirty="0"/>
              <a:t>Almost three-quarters overall report being very satisfied with their treatment and care, thanks to a high degree of trust in and rapport with their health care team.</a:t>
            </a:r>
          </a:p>
          <a:p>
            <a:pPr marL="120650" lvl="0" indent="-120650">
              <a:buFont typeface="Arial" panose="020B0604020202020204" pitchFamily="34" charset="0"/>
              <a:buChar char="•"/>
            </a:pPr>
            <a:endParaRPr lang="en-US" sz="1200" dirty="0"/>
          </a:p>
          <a:p>
            <a:pPr marL="120650" lvl="0" indent="-120650">
              <a:buFont typeface="Arial" panose="020B0604020202020204" pitchFamily="34" charset="0"/>
              <a:buChar char="•"/>
            </a:pPr>
            <a:r>
              <a:rPr lang="en-US" sz="1200" dirty="0"/>
              <a:t>But again, large disparities exist between those in the Negative Experience segment, including many underserved audiences. They give health care providers lower scores across the board, and use terms like “bullied,” “ignored,” “test subject,” and “rushed” to describe their care.</a:t>
            </a:r>
          </a:p>
          <a:p>
            <a:pPr marL="120650" lvl="0" indent="-120650">
              <a:buFont typeface="Arial" panose="020B0604020202020204" pitchFamily="34" charset="0"/>
              <a:buChar char="•"/>
            </a:pPr>
            <a:endParaRPr lang="en-US" sz="1200" dirty="0"/>
          </a:p>
          <a:p>
            <a:pPr marL="120650" lvl="0" indent="-120650">
              <a:buFont typeface="Arial" panose="020B0604020202020204" pitchFamily="34" charset="0"/>
              <a:buChar char="•"/>
            </a:pPr>
            <a:r>
              <a:rPr lang="en-US" sz="1200" dirty="0"/>
              <a:t>There is also a disconnect on feeling as if care is well-coordinated, yet still needing to share information from one provider to the next regularly. This, too, helps contribute to a negative treatment experience.</a:t>
            </a:r>
          </a:p>
        </p:txBody>
      </p:sp>
      <p:sp>
        <p:nvSpPr>
          <p:cNvPr id="12" name="Rectangle 11">
            <a:extLst>
              <a:ext uri="{FF2B5EF4-FFF2-40B4-BE49-F238E27FC236}">
                <a16:creationId xmlns:a16="http://schemas.microsoft.com/office/drawing/2014/main" id="{ED7D5F30-638E-3F11-D240-E058E7272154}"/>
              </a:ext>
            </a:extLst>
          </p:cNvPr>
          <p:cNvSpPr/>
          <p:nvPr/>
        </p:nvSpPr>
        <p:spPr>
          <a:xfrm flipV="1">
            <a:off x="158769" y="1047142"/>
            <a:ext cx="169530" cy="28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41CC4D6-90AC-B249-70D1-BE7CC07285D3}"/>
              </a:ext>
            </a:extLst>
          </p:cNvPr>
          <p:cNvPicPr>
            <a:picLocks noChangeAspect="1"/>
          </p:cNvPicPr>
          <p:nvPr/>
        </p:nvPicPr>
        <p:blipFill>
          <a:blip r:embed="rId3"/>
          <a:srcRect/>
          <a:stretch/>
        </p:blipFill>
        <p:spPr>
          <a:xfrm>
            <a:off x="3145481" y="1261300"/>
            <a:ext cx="677798" cy="677798"/>
          </a:xfrm>
          <a:prstGeom prst="rect">
            <a:avLst/>
          </a:prstGeom>
        </p:spPr>
      </p:pic>
      <p:pic>
        <p:nvPicPr>
          <p:cNvPr id="6" name="Picture 5">
            <a:extLst>
              <a:ext uri="{FF2B5EF4-FFF2-40B4-BE49-F238E27FC236}">
                <a16:creationId xmlns:a16="http://schemas.microsoft.com/office/drawing/2014/main" id="{C2BF7BBE-A792-2559-DBAE-773D13D854D3}"/>
              </a:ext>
            </a:extLst>
          </p:cNvPr>
          <p:cNvPicPr>
            <a:picLocks noChangeAspect="1"/>
          </p:cNvPicPr>
          <p:nvPr/>
        </p:nvPicPr>
        <p:blipFill>
          <a:blip r:embed="rId4"/>
          <a:srcRect/>
          <a:stretch/>
        </p:blipFill>
        <p:spPr>
          <a:xfrm>
            <a:off x="6997712" y="1261300"/>
            <a:ext cx="761961" cy="695924"/>
          </a:xfrm>
          <a:prstGeom prst="rect">
            <a:avLst/>
          </a:prstGeom>
        </p:spPr>
      </p:pic>
      <p:pic>
        <p:nvPicPr>
          <p:cNvPr id="16" name="Picture 15">
            <a:extLst>
              <a:ext uri="{FF2B5EF4-FFF2-40B4-BE49-F238E27FC236}">
                <a16:creationId xmlns:a16="http://schemas.microsoft.com/office/drawing/2014/main" id="{3551D463-8907-7E34-6A4E-12279A18D331}"/>
              </a:ext>
            </a:extLst>
          </p:cNvPr>
          <p:cNvPicPr>
            <a:picLocks noChangeAspect="1"/>
          </p:cNvPicPr>
          <p:nvPr/>
        </p:nvPicPr>
        <p:blipFill>
          <a:blip r:embed="rId5"/>
          <a:srcRect/>
          <a:stretch/>
        </p:blipFill>
        <p:spPr>
          <a:xfrm>
            <a:off x="10877550" y="1242249"/>
            <a:ext cx="705029" cy="728531"/>
          </a:xfrm>
          <a:prstGeom prst="rect">
            <a:avLst/>
          </a:prstGeom>
        </p:spPr>
      </p:pic>
    </p:spTree>
    <p:extLst>
      <p:ext uri="{BB962C8B-B14F-4D97-AF65-F5344CB8AC3E}">
        <p14:creationId xmlns:p14="http://schemas.microsoft.com/office/powerpoint/2010/main" val="1938925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39DA-029B-ED2C-9C9E-F21E91741767}"/>
              </a:ext>
            </a:extLst>
          </p:cNvPr>
          <p:cNvSpPr>
            <a:spLocks noGrp="1"/>
          </p:cNvSpPr>
          <p:nvPr>
            <p:ph type="title"/>
          </p:nvPr>
        </p:nvSpPr>
        <p:spPr/>
        <p:txBody>
          <a:bodyPr/>
          <a:lstStyle/>
          <a:p>
            <a:r>
              <a:rPr lang="en-US" dirty="0"/>
              <a:t>Financial Impacts</a:t>
            </a:r>
          </a:p>
        </p:txBody>
      </p:sp>
      <p:sp>
        <p:nvSpPr>
          <p:cNvPr id="3" name="Text Placeholder 2">
            <a:extLst>
              <a:ext uri="{FF2B5EF4-FFF2-40B4-BE49-F238E27FC236}">
                <a16:creationId xmlns:a16="http://schemas.microsoft.com/office/drawing/2014/main" id="{7EE09566-7B3D-287C-FD63-9D599B24CC4C}"/>
              </a:ext>
            </a:extLst>
          </p:cNvPr>
          <p:cNvSpPr>
            <a:spLocks noGrp="1"/>
          </p:cNvSpPr>
          <p:nvPr>
            <p:ph type="body" sz="quarter" idx="10"/>
          </p:nvPr>
        </p:nvSpPr>
        <p:spPr>
          <a:xfrm>
            <a:off x="409267" y="803298"/>
            <a:ext cx="11292608" cy="796902"/>
          </a:xfrm>
        </p:spPr>
        <p:txBody>
          <a:bodyPr>
            <a:normAutofit/>
          </a:bodyPr>
          <a:lstStyle/>
          <a:p>
            <a:r>
              <a:rPr lang="en-US" dirty="0"/>
              <a:t>Overall, nearly half have been impacted financially by cancer. That number goes up among young, Black, Hispanic, metastatic and less educated patients – and the Mixed and Negative Experience groups that they are more likely to be a part of.</a:t>
            </a:r>
          </a:p>
        </p:txBody>
      </p:sp>
      <p:sp>
        <p:nvSpPr>
          <p:cNvPr id="4" name="TextBox 3">
            <a:extLst>
              <a:ext uri="{FF2B5EF4-FFF2-40B4-BE49-F238E27FC236}">
                <a16:creationId xmlns:a16="http://schemas.microsoft.com/office/drawing/2014/main" id="{EF7516CC-6FB0-9151-9719-5161FF1D9AC7}"/>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5" name="Table 4">
            <a:extLst>
              <a:ext uri="{FF2B5EF4-FFF2-40B4-BE49-F238E27FC236}">
                <a16:creationId xmlns:a16="http://schemas.microsoft.com/office/drawing/2014/main" id="{CF8417AF-21FC-092D-8200-A49DAF382F6F}"/>
              </a:ext>
            </a:extLst>
          </p:cNvPr>
          <p:cNvGraphicFramePr>
            <a:graphicFrameLocks noGrp="1"/>
          </p:cNvGraphicFramePr>
          <p:nvPr>
            <p:extLst>
              <p:ext uri="{D42A27DB-BD31-4B8C-83A1-F6EECF244321}">
                <p14:modId xmlns:p14="http://schemas.microsoft.com/office/powerpoint/2010/main" val="1510568979"/>
              </p:ext>
            </p:extLst>
          </p:nvPr>
        </p:nvGraphicFramePr>
        <p:xfrm>
          <a:off x="315765" y="1359312"/>
          <a:ext cx="11560471" cy="4908323"/>
        </p:xfrm>
        <a:graphic>
          <a:graphicData uri="http://schemas.openxmlformats.org/drawingml/2006/table">
            <a:tbl>
              <a:tblPr bandRow="1">
                <a:tableStyleId>{EB344D84-9AFB-497E-A393-DC336BA19D2E}</a:tableStyleId>
              </a:tblPr>
              <a:tblGrid>
                <a:gridCol w="3561175">
                  <a:extLst>
                    <a:ext uri="{9D8B030D-6E8A-4147-A177-3AD203B41FA5}">
                      <a16:colId xmlns:a16="http://schemas.microsoft.com/office/drawing/2014/main" val="527884269"/>
                    </a:ext>
                  </a:extLst>
                </a:gridCol>
                <a:gridCol w="2286000">
                  <a:extLst>
                    <a:ext uri="{9D8B030D-6E8A-4147-A177-3AD203B41FA5}">
                      <a16:colId xmlns:a16="http://schemas.microsoft.com/office/drawing/2014/main" val="814801210"/>
                    </a:ext>
                  </a:extLst>
                </a:gridCol>
                <a:gridCol w="714162">
                  <a:extLst>
                    <a:ext uri="{9D8B030D-6E8A-4147-A177-3AD203B41FA5}">
                      <a16:colId xmlns:a16="http://schemas.microsoft.com/office/drawing/2014/main" val="2540180174"/>
                    </a:ext>
                  </a:extLst>
                </a:gridCol>
                <a:gridCol w="714162">
                  <a:extLst>
                    <a:ext uri="{9D8B030D-6E8A-4147-A177-3AD203B41FA5}">
                      <a16:colId xmlns:a16="http://schemas.microsoft.com/office/drawing/2014/main" val="3934135828"/>
                    </a:ext>
                  </a:extLst>
                </a:gridCol>
                <a:gridCol w="714162">
                  <a:extLst>
                    <a:ext uri="{9D8B030D-6E8A-4147-A177-3AD203B41FA5}">
                      <a16:colId xmlns:a16="http://schemas.microsoft.com/office/drawing/2014/main" val="1810853574"/>
                    </a:ext>
                  </a:extLst>
                </a:gridCol>
                <a:gridCol w="714162">
                  <a:extLst>
                    <a:ext uri="{9D8B030D-6E8A-4147-A177-3AD203B41FA5}">
                      <a16:colId xmlns:a16="http://schemas.microsoft.com/office/drawing/2014/main" val="1642453755"/>
                    </a:ext>
                  </a:extLst>
                </a:gridCol>
                <a:gridCol w="714162">
                  <a:extLst>
                    <a:ext uri="{9D8B030D-6E8A-4147-A177-3AD203B41FA5}">
                      <a16:colId xmlns:a16="http://schemas.microsoft.com/office/drawing/2014/main" val="508751057"/>
                    </a:ext>
                  </a:extLst>
                </a:gridCol>
                <a:gridCol w="714162">
                  <a:extLst>
                    <a:ext uri="{9D8B030D-6E8A-4147-A177-3AD203B41FA5}">
                      <a16:colId xmlns:a16="http://schemas.microsoft.com/office/drawing/2014/main" val="1735824436"/>
                    </a:ext>
                  </a:extLst>
                </a:gridCol>
                <a:gridCol w="714162">
                  <a:extLst>
                    <a:ext uri="{9D8B030D-6E8A-4147-A177-3AD203B41FA5}">
                      <a16:colId xmlns:a16="http://schemas.microsoft.com/office/drawing/2014/main" val="3046126265"/>
                    </a:ext>
                  </a:extLst>
                </a:gridCol>
                <a:gridCol w="714162">
                  <a:extLst>
                    <a:ext uri="{9D8B030D-6E8A-4147-A177-3AD203B41FA5}">
                      <a16:colId xmlns:a16="http://schemas.microsoft.com/office/drawing/2014/main" val="2679863321"/>
                    </a:ext>
                  </a:extLst>
                </a:gridCol>
              </a:tblGrid>
              <a:tr h="363950">
                <a:tc gridSpan="2">
                  <a:txBody>
                    <a:bodyPr/>
                    <a:lstStyle/>
                    <a:p>
                      <a:pPr algn="ctr" fontAlgn="ctr"/>
                      <a:endParaRPr lang="en-US" sz="1200" b="0" i="0" u="none" strike="noStrike" dirty="0">
                        <a:solidFill>
                          <a:srgbClr val="000000"/>
                        </a:solidFill>
                        <a:effectLst/>
                        <a:latin typeface="+mn-lt"/>
                      </a:endParaRP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ctr" fontAlgn="ctr"/>
                      <a:r>
                        <a:rPr lang="en-US" sz="1000" b="1" i="0" u="none" strike="noStrike" dirty="0">
                          <a:solidFill>
                            <a:schemeClr val="tx1"/>
                          </a:solidFill>
                          <a:effectLst/>
                          <a:latin typeface="+mn-lt"/>
                        </a:rPr>
                        <a:t>Women</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18-39</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Black</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Hispanic</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Metastatic</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No </a:t>
                      </a:r>
                      <a:br>
                        <a:rPr lang="en-US" sz="1000" b="1" i="0" u="none" strike="noStrike" dirty="0">
                          <a:solidFill>
                            <a:schemeClr val="tx1"/>
                          </a:solidFill>
                          <a:effectLst/>
                          <a:latin typeface="+mn-lt"/>
                        </a:rPr>
                      </a:br>
                      <a:r>
                        <a:rPr lang="en-US" sz="1000" b="1" i="0" u="none" strike="noStrike" dirty="0">
                          <a:solidFill>
                            <a:schemeClr val="tx1"/>
                          </a:solidFill>
                          <a:effectLst/>
                          <a:latin typeface="+mn-lt"/>
                        </a:rPr>
                        <a:t>College</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Mixed Experience</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Negative Experience</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424089042"/>
                  </a:ext>
                </a:extLst>
              </a:tr>
              <a:tr h="363950">
                <a:tc gridSpan="2">
                  <a:txBody>
                    <a:bodyPr/>
                    <a:lstStyle/>
                    <a:p>
                      <a:pPr algn="r" fontAlgn="ctr"/>
                      <a:r>
                        <a:rPr lang="en-US" sz="2000" b="1" i="0" u="none" strike="noStrike" dirty="0">
                          <a:solidFill>
                            <a:schemeClr val="tx1"/>
                          </a:solidFill>
                          <a:effectLst/>
                          <a:latin typeface="+mn-lt"/>
                        </a:rPr>
                        <a:t>Impacted Financially: 47%</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ctr" fontAlgn="ctr"/>
                      <a:r>
                        <a:rPr lang="en-US" sz="2000" b="1" i="0" u="none" strike="noStrike" dirty="0">
                          <a:solidFill>
                            <a:schemeClr val="tx1"/>
                          </a:solidFill>
                          <a:effectLst/>
                          <a:latin typeface="+mn-lt"/>
                        </a:rPr>
                        <a:t>50%</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76%</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63%</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69%</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74%</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51%</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62%</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65%</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5831511"/>
                  </a:ext>
                </a:extLst>
              </a:tr>
              <a:tr h="321571">
                <a:tc>
                  <a:txBody>
                    <a:bodyPr/>
                    <a:lstStyle/>
                    <a:p>
                      <a:pPr algn="r" fontAlgn="ctr"/>
                      <a:r>
                        <a:rPr lang="en-US" sz="1000" b="0" i="0" u="none" strike="noStrike" dirty="0">
                          <a:solidFill>
                            <a:srgbClr val="000000"/>
                          </a:solidFill>
                          <a:effectLst/>
                          <a:latin typeface="Arial" panose="020B0604020202020204" pitchFamily="34" charset="0"/>
                        </a:rPr>
                        <a:t>Spent savings/retirement money to cover living expenses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22%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23%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21%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22%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26%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7548049"/>
                  </a:ext>
                </a:extLst>
              </a:tr>
              <a:tr h="321571">
                <a:tc>
                  <a:txBody>
                    <a:bodyPr/>
                    <a:lstStyle/>
                    <a:p>
                      <a:pPr algn="r" fontAlgn="ctr"/>
                      <a:r>
                        <a:rPr lang="en-US" sz="1000" b="0" i="0" u="none" strike="noStrike" dirty="0">
                          <a:solidFill>
                            <a:srgbClr val="000000"/>
                          </a:solidFill>
                          <a:effectLst/>
                          <a:latin typeface="Arial" panose="020B0604020202020204" pitchFamily="34" charset="0"/>
                        </a:rPr>
                        <a:t>Borrowed money from family or friends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31%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8467572"/>
                  </a:ext>
                </a:extLst>
              </a:tr>
              <a:tr h="321571">
                <a:tc>
                  <a:txBody>
                    <a:bodyPr/>
                    <a:lstStyle/>
                    <a:p>
                      <a:pPr algn="r" fontAlgn="ctr"/>
                      <a:r>
                        <a:rPr lang="en-US" sz="1000" b="0" i="0" u="none" strike="noStrike" dirty="0">
                          <a:solidFill>
                            <a:srgbClr val="000000"/>
                          </a:solidFill>
                          <a:effectLst/>
                          <a:latin typeface="Arial" panose="020B0604020202020204" pitchFamily="34" charset="0"/>
                        </a:rPr>
                        <a:t>Applied for government financial assistance such as unemployment, SNAP/food stamps, Medicaid, etc.</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2515498"/>
                  </a:ext>
                </a:extLst>
              </a:tr>
              <a:tr h="321571">
                <a:tc>
                  <a:txBody>
                    <a:bodyPr/>
                    <a:lstStyle/>
                    <a:p>
                      <a:pPr algn="r" fontAlgn="ctr"/>
                      <a:r>
                        <a:rPr lang="en-US" sz="1000" b="0" i="0" u="none" strike="noStrike" dirty="0">
                          <a:solidFill>
                            <a:srgbClr val="000000"/>
                          </a:solidFill>
                          <a:effectLst/>
                          <a:latin typeface="Arial" panose="020B0604020202020204" pitchFamily="34" charset="0"/>
                        </a:rPr>
                        <a:t>Delayed a major purchase (house, car, etc.)</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17%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a:solidFill>
                            <a:schemeClr val="accent1"/>
                          </a:solidFill>
                          <a:effectLst/>
                          <a:latin typeface="+mn-lt"/>
                        </a:rPr>
                        <a:t>18%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8355138"/>
                  </a:ext>
                </a:extLst>
              </a:tr>
              <a:tr h="321571">
                <a:tc>
                  <a:txBody>
                    <a:bodyPr/>
                    <a:lstStyle/>
                    <a:p>
                      <a:pPr algn="r" fontAlgn="ctr"/>
                      <a:r>
                        <a:rPr lang="en-US" sz="1000" b="0" i="0" u="none" strike="noStrike" dirty="0">
                          <a:solidFill>
                            <a:srgbClr val="000000"/>
                          </a:solidFill>
                          <a:effectLst/>
                          <a:latin typeface="Arial" panose="020B0604020202020204" pitchFamily="34" charset="0"/>
                        </a:rPr>
                        <a:t>Delayed or reduced payments to credits cards or loans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14%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chemeClr val="tx1"/>
                          </a:solidFill>
                          <a:effectLst/>
                          <a:latin typeface="+mn-lt"/>
                        </a:rPr>
                        <a:t>12%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2876019"/>
                  </a:ext>
                </a:extLst>
              </a:tr>
              <a:tr h="321571">
                <a:tc>
                  <a:txBody>
                    <a:bodyPr/>
                    <a:lstStyle/>
                    <a:p>
                      <a:pPr algn="r" fontAlgn="ctr"/>
                      <a:r>
                        <a:rPr lang="en-US" sz="1000" b="0" i="0" u="none" strike="noStrike" dirty="0">
                          <a:solidFill>
                            <a:srgbClr val="000000"/>
                          </a:solidFill>
                          <a:effectLst/>
                          <a:latin typeface="Arial" panose="020B0604020202020204" pitchFamily="34" charset="0"/>
                        </a:rPr>
                        <a:t>Delayed a major life event (marriage, trip, starting family, etc.)</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13%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37%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a:solidFill>
                            <a:schemeClr val="accent1"/>
                          </a:solidFill>
                          <a:effectLst/>
                          <a:latin typeface="+mn-lt"/>
                        </a:rPr>
                        <a:t>19%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7190659"/>
                  </a:ext>
                </a:extLst>
              </a:tr>
              <a:tr h="321571">
                <a:tc>
                  <a:txBody>
                    <a:bodyPr/>
                    <a:lstStyle/>
                    <a:p>
                      <a:pPr algn="r" fontAlgn="ctr"/>
                      <a:r>
                        <a:rPr lang="en-US" sz="1000" b="0" i="0" u="none" strike="noStrike" dirty="0">
                          <a:solidFill>
                            <a:srgbClr val="000000"/>
                          </a:solidFill>
                          <a:effectLst/>
                          <a:latin typeface="Arial" panose="020B0604020202020204" pitchFamily="34" charset="0"/>
                        </a:rPr>
                        <a:t>Received help with food or housing from a </a:t>
                      </a:r>
                      <a:br>
                        <a:rPr lang="en-US" sz="1000" b="0" i="0" u="none" strike="noStrike" dirty="0">
                          <a:solidFill>
                            <a:srgbClr val="000000"/>
                          </a:solidFill>
                          <a:effectLst/>
                          <a:latin typeface="Arial" panose="020B0604020202020204" pitchFamily="34" charset="0"/>
                        </a:rPr>
                      </a:br>
                      <a:r>
                        <a:rPr lang="en-US" sz="1000" b="0" i="0" u="none" strike="noStrike" dirty="0">
                          <a:solidFill>
                            <a:srgbClr val="000000"/>
                          </a:solidFill>
                          <a:effectLst/>
                          <a:latin typeface="Arial" panose="020B0604020202020204" pitchFamily="34" charset="0"/>
                        </a:rPr>
                        <a:t>charity, community center, or place of worship </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chemeClr val="tx1"/>
                          </a:solidFill>
                          <a:effectLst/>
                          <a:latin typeface="+mn-lt"/>
                        </a:rPr>
                        <a:t>14%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20%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5663614"/>
                  </a:ext>
                </a:extLst>
              </a:tr>
              <a:tr h="321571">
                <a:tc>
                  <a:txBody>
                    <a:bodyPr/>
                    <a:lstStyle/>
                    <a:p>
                      <a:pPr algn="r" fontAlgn="ctr"/>
                      <a:r>
                        <a:rPr lang="en-US" sz="1000" b="0" i="0" u="none" strike="noStrike" dirty="0">
                          <a:solidFill>
                            <a:srgbClr val="000000"/>
                          </a:solidFill>
                          <a:effectLst/>
                          <a:latin typeface="Arial" panose="020B0604020202020204" pitchFamily="34" charset="0"/>
                        </a:rPr>
                        <a:t>Had to sell property or belongings to cover expenses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chemeClr val="tx1"/>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7797844"/>
                  </a:ext>
                </a:extLst>
              </a:tr>
              <a:tr h="321571">
                <a:tc>
                  <a:txBody>
                    <a:bodyPr/>
                    <a:lstStyle/>
                    <a:p>
                      <a:pPr algn="r" fontAlgn="ctr"/>
                      <a:r>
                        <a:rPr lang="en-US" sz="1000" b="0" i="0" u="none" strike="noStrike" dirty="0">
                          <a:solidFill>
                            <a:srgbClr val="000000"/>
                          </a:solidFill>
                          <a:effectLst/>
                          <a:latin typeface="Arial" panose="020B0604020202020204" pitchFamily="34" charset="0"/>
                        </a:rPr>
                        <a:t>Asked for rent or mortgage relief</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chemeClr val="tx1"/>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7366393"/>
                  </a:ext>
                </a:extLst>
              </a:tr>
              <a:tr h="321571">
                <a:tc>
                  <a:txBody>
                    <a:bodyPr/>
                    <a:lstStyle/>
                    <a:p>
                      <a:pPr algn="r" fontAlgn="ctr"/>
                      <a:r>
                        <a:rPr lang="en-US" sz="1000" b="0" i="0" u="none" strike="noStrike" dirty="0">
                          <a:solidFill>
                            <a:srgbClr val="000000"/>
                          </a:solidFill>
                          <a:effectLst/>
                          <a:latin typeface="Arial" panose="020B0604020202020204" pitchFamily="34" charset="0"/>
                        </a:rPr>
                        <a:t>Started a GoFundMe or similar campaign to help with medical and living costs or had one started for you by others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2166821"/>
                  </a:ext>
                </a:extLst>
              </a:tr>
              <a:tr h="321571">
                <a:tc>
                  <a:txBody>
                    <a:bodyPr/>
                    <a:lstStyle/>
                    <a:p>
                      <a:pPr algn="r" fontAlgn="ctr"/>
                      <a:r>
                        <a:rPr lang="en-US" sz="1000" b="0" i="0" u="none" strike="noStrike" dirty="0">
                          <a:solidFill>
                            <a:srgbClr val="000000"/>
                          </a:solidFill>
                          <a:effectLst/>
                          <a:latin typeface="Arial" panose="020B0604020202020204" pitchFamily="34" charset="0"/>
                        </a:rPr>
                        <a:t>Applied for grants or scholarships to help </a:t>
                      </a:r>
                      <a:br>
                        <a:rPr lang="en-US" sz="1000" b="0" i="0" u="none" strike="noStrike" dirty="0">
                          <a:solidFill>
                            <a:srgbClr val="000000"/>
                          </a:solidFill>
                          <a:effectLst/>
                          <a:latin typeface="Arial" panose="020B0604020202020204" pitchFamily="34" charset="0"/>
                        </a:rPr>
                      </a:br>
                      <a:r>
                        <a:rPr lang="en-US" sz="1000" b="0" i="0" u="none" strike="noStrike" dirty="0">
                          <a:solidFill>
                            <a:srgbClr val="000000"/>
                          </a:solidFill>
                          <a:effectLst/>
                          <a:latin typeface="Arial" panose="020B0604020202020204" pitchFamily="34" charset="0"/>
                        </a:rPr>
                        <a:t>with medical and living costs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a:solidFill>
                            <a:schemeClr val="accent1"/>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789681"/>
                  </a:ext>
                </a:extLst>
              </a:tr>
              <a:tr h="321571">
                <a:tc>
                  <a:txBody>
                    <a:bodyPr/>
                    <a:lstStyle/>
                    <a:p>
                      <a:pPr marL="0" algn="r" defTabSz="914400" rtl="0" eaLnBrk="1" fontAlgn="ctr" latinLnBrk="0" hangingPunct="1"/>
                      <a:r>
                        <a:rPr lang="en-US" sz="1000" b="0" i="0" u="none" strike="noStrike" kern="1200" dirty="0">
                          <a:solidFill>
                            <a:srgbClr val="000000"/>
                          </a:solidFill>
                          <a:effectLst/>
                          <a:latin typeface="Arial" panose="020B0604020202020204" pitchFamily="34" charset="0"/>
                          <a:ea typeface="+mn-ea"/>
                          <a:cs typeface="+mn-cs"/>
                        </a:rPr>
                        <a:t>Declared bankruptcy</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2841097"/>
                  </a:ext>
                </a:extLst>
              </a:tr>
              <a:tr h="321571">
                <a:tc>
                  <a:txBody>
                    <a:bodyPr/>
                    <a:lstStyle/>
                    <a:p>
                      <a:pPr marL="0" algn="r" defTabSz="914400" rtl="0" eaLnBrk="1" fontAlgn="ctr" latinLnBrk="0" hangingPunct="1"/>
                      <a:r>
                        <a:rPr lang="en-US" sz="1000" b="0" i="0" u="none" strike="noStrike" kern="1200" dirty="0">
                          <a:solidFill>
                            <a:srgbClr val="000000"/>
                          </a:solidFill>
                          <a:effectLst/>
                          <a:latin typeface="Arial" panose="020B0604020202020204" pitchFamily="34" charset="0"/>
                          <a:ea typeface="+mn-ea"/>
                          <a:cs typeface="+mn-cs"/>
                        </a:rPr>
                        <a:t>Lost your insurance coverage</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46077913"/>
                  </a:ext>
                </a:extLst>
              </a:tr>
            </a:tbl>
          </a:graphicData>
        </a:graphic>
      </p:graphicFrame>
      <p:graphicFrame>
        <p:nvGraphicFramePr>
          <p:cNvPr id="7" name="Content Placeholder 6">
            <a:extLst>
              <a:ext uri="{FF2B5EF4-FFF2-40B4-BE49-F238E27FC236}">
                <a16:creationId xmlns:a16="http://schemas.microsoft.com/office/drawing/2014/main" id="{F7E98D9D-0D12-B730-1141-8DE7DC08F81C}"/>
              </a:ext>
            </a:extLst>
          </p:cNvPr>
          <p:cNvGraphicFramePr>
            <a:graphicFrameLocks/>
          </p:cNvGraphicFramePr>
          <p:nvPr>
            <p:extLst>
              <p:ext uri="{D42A27DB-BD31-4B8C-83A1-F6EECF244321}">
                <p14:modId xmlns:p14="http://schemas.microsoft.com/office/powerpoint/2010/main" val="3023434457"/>
              </p:ext>
            </p:extLst>
          </p:nvPr>
        </p:nvGraphicFramePr>
        <p:xfrm>
          <a:off x="3849330" y="1955845"/>
          <a:ext cx="4494570" cy="4448567"/>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FD723171-E1FA-2DD3-E394-2C5DB65B85E9}"/>
              </a:ext>
            </a:extLst>
          </p:cNvPr>
          <p:cNvSpPr/>
          <p:nvPr/>
        </p:nvSpPr>
        <p:spPr>
          <a:xfrm>
            <a:off x="4135030" y="1453038"/>
            <a:ext cx="1928601" cy="274320"/>
          </a:xfrm>
          <a:prstGeom prst="rect">
            <a:avLst/>
          </a:prstGeom>
          <a:noFill/>
          <a:ln>
            <a:solidFill>
              <a:srgbClr val="FFD334"/>
            </a:solidFill>
          </a:ln>
        </p:spPr>
        <p:txBody>
          <a:bodyPr wrap="square" lIns="9144" tIns="0" rIns="9144" anchor="b">
            <a:noAutofit/>
          </a:bodyPr>
          <a:lstStyle/>
          <a:p>
            <a:pPr algn="ctr"/>
            <a:r>
              <a:rPr lang="en-US" sz="1200" b="1" dirty="0">
                <a:solidFill>
                  <a:schemeClr val="accent4"/>
                </a:solidFill>
              </a:rPr>
              <a:t>NCCS Connected:</a:t>
            </a:r>
            <a:r>
              <a:rPr lang="en-US" sz="1200" b="1" dirty="0"/>
              <a:t>  </a:t>
            </a:r>
            <a:r>
              <a:rPr lang="en-US" sz="1200" b="1" dirty="0">
                <a:solidFill>
                  <a:schemeClr val="accent1"/>
                </a:solidFill>
              </a:rPr>
              <a:t>63%</a:t>
            </a:r>
            <a:endParaRPr lang="en-US" sz="1200" dirty="0"/>
          </a:p>
        </p:txBody>
      </p:sp>
    </p:spTree>
    <p:extLst>
      <p:ext uri="{BB962C8B-B14F-4D97-AF65-F5344CB8AC3E}">
        <p14:creationId xmlns:p14="http://schemas.microsoft.com/office/powerpoint/2010/main" val="2705730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39DA-029B-ED2C-9C9E-F21E91741767}"/>
              </a:ext>
            </a:extLst>
          </p:cNvPr>
          <p:cNvSpPr>
            <a:spLocks noGrp="1"/>
          </p:cNvSpPr>
          <p:nvPr>
            <p:ph type="title"/>
          </p:nvPr>
        </p:nvSpPr>
        <p:spPr/>
        <p:txBody>
          <a:bodyPr/>
          <a:lstStyle/>
          <a:p>
            <a:r>
              <a:rPr lang="en-US" dirty="0"/>
              <a:t>Employment and Education Sacrifices</a:t>
            </a:r>
          </a:p>
        </p:txBody>
      </p:sp>
      <p:sp>
        <p:nvSpPr>
          <p:cNvPr id="3" name="Text Placeholder 2">
            <a:extLst>
              <a:ext uri="{FF2B5EF4-FFF2-40B4-BE49-F238E27FC236}">
                <a16:creationId xmlns:a16="http://schemas.microsoft.com/office/drawing/2014/main" id="{7EE09566-7B3D-287C-FD63-9D599B24CC4C}"/>
              </a:ext>
            </a:extLst>
          </p:cNvPr>
          <p:cNvSpPr>
            <a:spLocks noGrp="1"/>
          </p:cNvSpPr>
          <p:nvPr>
            <p:ph type="body" sz="quarter" idx="10"/>
          </p:nvPr>
        </p:nvSpPr>
        <p:spPr>
          <a:xfrm>
            <a:off x="409267" y="803298"/>
            <a:ext cx="10312073" cy="647454"/>
          </a:xfrm>
        </p:spPr>
        <p:txBody>
          <a:bodyPr>
            <a:normAutofit/>
          </a:bodyPr>
          <a:lstStyle/>
          <a:p>
            <a:pPr marL="0" indent="0">
              <a:buNone/>
            </a:pPr>
            <a:r>
              <a:rPr lang="en-US" dirty="0"/>
              <a:t>Over half feel they’ve made sacrifices, with the same audiences standing out. This is one area where  the Mixed Experience group over-indexes even more than the Negative Experience group.</a:t>
            </a:r>
          </a:p>
        </p:txBody>
      </p:sp>
      <p:sp>
        <p:nvSpPr>
          <p:cNvPr id="4" name="TextBox 3">
            <a:extLst>
              <a:ext uri="{FF2B5EF4-FFF2-40B4-BE49-F238E27FC236}">
                <a16:creationId xmlns:a16="http://schemas.microsoft.com/office/drawing/2014/main" id="{EF7516CC-6FB0-9151-9719-5161FF1D9AC7}"/>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5" name="Table 4">
            <a:extLst>
              <a:ext uri="{FF2B5EF4-FFF2-40B4-BE49-F238E27FC236}">
                <a16:creationId xmlns:a16="http://schemas.microsoft.com/office/drawing/2014/main" id="{CF8417AF-21FC-092D-8200-A49DAF382F6F}"/>
              </a:ext>
            </a:extLst>
          </p:cNvPr>
          <p:cNvGraphicFramePr>
            <a:graphicFrameLocks noGrp="1"/>
          </p:cNvGraphicFramePr>
          <p:nvPr>
            <p:extLst>
              <p:ext uri="{D42A27DB-BD31-4B8C-83A1-F6EECF244321}">
                <p14:modId xmlns:p14="http://schemas.microsoft.com/office/powerpoint/2010/main" val="3084659839"/>
              </p:ext>
            </p:extLst>
          </p:nvPr>
        </p:nvGraphicFramePr>
        <p:xfrm>
          <a:off x="186559" y="1359313"/>
          <a:ext cx="11748336" cy="4911121"/>
        </p:xfrm>
        <a:graphic>
          <a:graphicData uri="http://schemas.openxmlformats.org/drawingml/2006/table">
            <a:tbl>
              <a:tblPr bandRow="1">
                <a:tableStyleId>{EB344D84-9AFB-497E-A393-DC336BA19D2E}</a:tableStyleId>
              </a:tblPr>
              <a:tblGrid>
                <a:gridCol w="3749040">
                  <a:extLst>
                    <a:ext uri="{9D8B030D-6E8A-4147-A177-3AD203B41FA5}">
                      <a16:colId xmlns:a16="http://schemas.microsoft.com/office/drawing/2014/main" val="527884269"/>
                    </a:ext>
                  </a:extLst>
                </a:gridCol>
                <a:gridCol w="2286000">
                  <a:extLst>
                    <a:ext uri="{9D8B030D-6E8A-4147-A177-3AD203B41FA5}">
                      <a16:colId xmlns:a16="http://schemas.microsoft.com/office/drawing/2014/main" val="814801210"/>
                    </a:ext>
                  </a:extLst>
                </a:gridCol>
                <a:gridCol w="714162">
                  <a:extLst>
                    <a:ext uri="{9D8B030D-6E8A-4147-A177-3AD203B41FA5}">
                      <a16:colId xmlns:a16="http://schemas.microsoft.com/office/drawing/2014/main" val="2540180174"/>
                    </a:ext>
                  </a:extLst>
                </a:gridCol>
                <a:gridCol w="714162">
                  <a:extLst>
                    <a:ext uri="{9D8B030D-6E8A-4147-A177-3AD203B41FA5}">
                      <a16:colId xmlns:a16="http://schemas.microsoft.com/office/drawing/2014/main" val="3934135828"/>
                    </a:ext>
                  </a:extLst>
                </a:gridCol>
                <a:gridCol w="714162">
                  <a:extLst>
                    <a:ext uri="{9D8B030D-6E8A-4147-A177-3AD203B41FA5}">
                      <a16:colId xmlns:a16="http://schemas.microsoft.com/office/drawing/2014/main" val="1810853574"/>
                    </a:ext>
                  </a:extLst>
                </a:gridCol>
                <a:gridCol w="714162">
                  <a:extLst>
                    <a:ext uri="{9D8B030D-6E8A-4147-A177-3AD203B41FA5}">
                      <a16:colId xmlns:a16="http://schemas.microsoft.com/office/drawing/2014/main" val="1642453755"/>
                    </a:ext>
                  </a:extLst>
                </a:gridCol>
                <a:gridCol w="714162">
                  <a:extLst>
                    <a:ext uri="{9D8B030D-6E8A-4147-A177-3AD203B41FA5}">
                      <a16:colId xmlns:a16="http://schemas.microsoft.com/office/drawing/2014/main" val="508751057"/>
                    </a:ext>
                  </a:extLst>
                </a:gridCol>
                <a:gridCol w="714162">
                  <a:extLst>
                    <a:ext uri="{9D8B030D-6E8A-4147-A177-3AD203B41FA5}">
                      <a16:colId xmlns:a16="http://schemas.microsoft.com/office/drawing/2014/main" val="1735824436"/>
                    </a:ext>
                  </a:extLst>
                </a:gridCol>
                <a:gridCol w="714162">
                  <a:extLst>
                    <a:ext uri="{9D8B030D-6E8A-4147-A177-3AD203B41FA5}">
                      <a16:colId xmlns:a16="http://schemas.microsoft.com/office/drawing/2014/main" val="3046126265"/>
                    </a:ext>
                  </a:extLst>
                </a:gridCol>
                <a:gridCol w="714162">
                  <a:extLst>
                    <a:ext uri="{9D8B030D-6E8A-4147-A177-3AD203B41FA5}">
                      <a16:colId xmlns:a16="http://schemas.microsoft.com/office/drawing/2014/main" val="2679863321"/>
                    </a:ext>
                  </a:extLst>
                </a:gridCol>
              </a:tblGrid>
              <a:tr h="344360">
                <a:tc gridSpan="2">
                  <a:txBody>
                    <a:bodyPr/>
                    <a:lstStyle/>
                    <a:p>
                      <a:pPr algn="ctr" fontAlgn="ctr"/>
                      <a:endParaRPr lang="en-US" sz="1200" b="0" i="0" u="none" strike="noStrike" dirty="0">
                        <a:solidFill>
                          <a:srgbClr val="000000"/>
                        </a:solidFill>
                        <a:effectLst/>
                        <a:latin typeface="+mn-lt"/>
                      </a:endParaRP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tc hMerge="1">
                  <a:txBody>
                    <a:bodyPr/>
                    <a:lstStyle/>
                    <a:p>
                      <a:endParaRPr lang="en-US"/>
                    </a:p>
                  </a:txBody>
                  <a:tcPr/>
                </a:tc>
                <a:tc>
                  <a:txBody>
                    <a:bodyPr/>
                    <a:lstStyle/>
                    <a:p>
                      <a:pPr algn="ctr" fontAlgn="ctr"/>
                      <a:r>
                        <a:rPr lang="en-US" sz="1000" b="1" i="0" u="none" strike="noStrike" dirty="0">
                          <a:solidFill>
                            <a:schemeClr val="tx1"/>
                          </a:solidFill>
                          <a:effectLst/>
                          <a:latin typeface="+mn-lt"/>
                        </a:rPr>
                        <a:t>Women</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18-39</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Black</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Hispanic</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u="none" strike="noStrike" dirty="0">
                          <a:solidFill>
                            <a:schemeClr val="tx1"/>
                          </a:solidFill>
                          <a:effectLst/>
                        </a:rPr>
                        <a:t>Metastatic</a:t>
                      </a:r>
                      <a:endParaRPr lang="en-US" sz="10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No </a:t>
                      </a:r>
                      <a:br>
                        <a:rPr lang="en-US" sz="1000" b="1" i="0" u="none" strike="noStrike" dirty="0">
                          <a:solidFill>
                            <a:schemeClr val="tx1"/>
                          </a:solidFill>
                          <a:effectLst/>
                          <a:latin typeface="+mn-lt"/>
                        </a:rPr>
                      </a:br>
                      <a:r>
                        <a:rPr lang="en-US" sz="1000" b="1" i="0" u="none" strike="noStrike" dirty="0">
                          <a:solidFill>
                            <a:schemeClr val="tx1"/>
                          </a:solidFill>
                          <a:effectLst/>
                          <a:latin typeface="+mn-lt"/>
                        </a:rPr>
                        <a:t>College</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Mixed Experience</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000" b="1" i="0" u="none" strike="noStrike" dirty="0">
                          <a:solidFill>
                            <a:schemeClr val="tx1"/>
                          </a:solidFill>
                          <a:effectLst/>
                          <a:latin typeface="+mn-lt"/>
                        </a:rPr>
                        <a:t>Negative Experience</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424089042"/>
                  </a:ext>
                </a:extLst>
              </a:tr>
              <a:tr h="344360">
                <a:tc gridSpan="2">
                  <a:txBody>
                    <a:bodyPr/>
                    <a:lstStyle/>
                    <a:p>
                      <a:pPr algn="r" fontAlgn="ctr"/>
                      <a:r>
                        <a:rPr lang="en-US" sz="2000" b="1" i="0" u="none" strike="noStrike" dirty="0">
                          <a:solidFill>
                            <a:schemeClr val="tx1"/>
                          </a:solidFill>
                          <a:effectLst/>
                          <a:latin typeface="+mn-lt"/>
                        </a:rPr>
                        <a:t>Made sacrifices: 55%</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p>
                      <a:pPr algn="ctr" fontAlgn="ctr"/>
                      <a:r>
                        <a:rPr lang="en-US" sz="2000" b="1" i="0" u="none" strike="noStrike" dirty="0">
                          <a:solidFill>
                            <a:schemeClr val="tx1"/>
                          </a:solidFill>
                          <a:effectLst/>
                          <a:latin typeface="+mn-lt"/>
                        </a:rPr>
                        <a:t>60%</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78%</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63%</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79%</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77%</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tx1"/>
                          </a:solidFill>
                          <a:effectLst/>
                          <a:latin typeface="+mn-lt"/>
                        </a:rPr>
                        <a:t>56%</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accent1"/>
                          </a:solidFill>
                          <a:effectLst/>
                          <a:latin typeface="+mn-lt"/>
                        </a:rPr>
                        <a:t>68%</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2000" b="1" i="0" u="none" strike="noStrike" dirty="0">
                          <a:solidFill>
                            <a:schemeClr val="tx1"/>
                          </a:solidFill>
                          <a:effectLst/>
                          <a:latin typeface="+mn-lt"/>
                        </a:rPr>
                        <a:t>58%</a:t>
                      </a:r>
                    </a:p>
                  </a:txBody>
                  <a:tcPr marL="7620" marR="7620" marT="7620" marB="0" anchor="ctr">
                    <a:lnL>
                      <a:noFill/>
                    </a:lnL>
                    <a:lnR>
                      <a:noFill/>
                    </a:lnR>
                    <a:lnT w="254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55831511"/>
                  </a:ext>
                </a:extLst>
              </a:tr>
              <a:tr h="234540">
                <a:tc>
                  <a:txBody>
                    <a:bodyPr/>
                    <a:lstStyle/>
                    <a:p>
                      <a:pPr algn="r" fontAlgn="ctr"/>
                      <a:r>
                        <a:rPr lang="en-US" sz="900" b="0" i="0" u="none" strike="noStrike" dirty="0">
                          <a:solidFill>
                            <a:srgbClr val="000000"/>
                          </a:solidFill>
                          <a:effectLst/>
                          <a:latin typeface="Arial" panose="020B0604020202020204" pitchFamily="34" charset="0"/>
                        </a:rPr>
                        <a:t>Missed work</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28%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41%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24%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26%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27%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29%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mn-lt"/>
                        </a:rPr>
                        <a:t>18%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7548049"/>
                  </a:ext>
                </a:extLst>
              </a:tr>
              <a:tr h="259066">
                <a:tc>
                  <a:txBody>
                    <a:bodyPr/>
                    <a:lstStyle/>
                    <a:p>
                      <a:pPr algn="r" fontAlgn="ctr"/>
                      <a:r>
                        <a:rPr lang="en-US" sz="900" b="0" i="0" u="none" strike="noStrike" dirty="0">
                          <a:solidFill>
                            <a:srgbClr val="000000"/>
                          </a:solidFill>
                          <a:effectLst/>
                          <a:latin typeface="Arial" panose="020B0604020202020204" pitchFamily="34" charset="0"/>
                        </a:rPr>
                        <a:t>Worked fewer hours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20%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39%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20%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32%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24%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24%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8467572"/>
                  </a:ext>
                </a:extLst>
              </a:tr>
              <a:tr h="240890">
                <a:tc>
                  <a:txBody>
                    <a:bodyPr/>
                    <a:lstStyle/>
                    <a:p>
                      <a:pPr algn="r" fontAlgn="ctr"/>
                      <a:r>
                        <a:rPr lang="en-US" sz="900" b="0" i="0" u="none" strike="noStrike" dirty="0">
                          <a:solidFill>
                            <a:srgbClr val="000000"/>
                          </a:solidFill>
                          <a:effectLst/>
                          <a:latin typeface="Arial" panose="020B0604020202020204" pitchFamily="34" charset="0"/>
                        </a:rPr>
                        <a:t>Lost salary or wages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25%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a:solidFill>
                            <a:schemeClr val="accent1"/>
                          </a:solidFill>
                          <a:effectLst/>
                          <a:latin typeface="+mn-lt"/>
                        </a:rPr>
                        <a:t>19%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23%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42515498"/>
                  </a:ext>
                </a:extLst>
              </a:tr>
              <a:tr h="245806">
                <a:tc>
                  <a:txBody>
                    <a:bodyPr/>
                    <a:lstStyle/>
                    <a:p>
                      <a:pPr algn="r" fontAlgn="ctr"/>
                      <a:r>
                        <a:rPr lang="en-US" sz="900" b="0" i="0" u="none" strike="noStrike" dirty="0">
                          <a:solidFill>
                            <a:srgbClr val="000000"/>
                          </a:solidFill>
                          <a:effectLst/>
                          <a:latin typeface="Arial" panose="020B0604020202020204" pitchFamily="34" charset="0"/>
                        </a:rPr>
                        <a:t>Taken a leave of absence</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23%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28%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18%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a:solidFill>
                            <a:srgbClr val="000000"/>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38355138"/>
                  </a:ext>
                </a:extLst>
              </a:tr>
              <a:tr h="255639">
                <a:tc>
                  <a:txBody>
                    <a:bodyPr/>
                    <a:lstStyle/>
                    <a:p>
                      <a:pPr algn="r" fontAlgn="ctr"/>
                      <a:r>
                        <a:rPr lang="en-US" sz="900" b="0" i="0" u="none" strike="noStrike" dirty="0">
                          <a:solidFill>
                            <a:srgbClr val="000000"/>
                          </a:solidFill>
                          <a:effectLst/>
                          <a:latin typeface="Arial" panose="020B0604020202020204" pitchFamily="34" charset="0"/>
                        </a:rPr>
                        <a:t>Felt that your work suffered</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26%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a:solidFill>
                            <a:srgbClr val="000000"/>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a:solidFill>
                            <a:schemeClr val="accent1"/>
                          </a:solidFill>
                          <a:effectLst/>
                          <a:latin typeface="+mn-lt"/>
                        </a:rPr>
                        <a:t>17%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mn-lt"/>
                        </a:rPr>
                        <a:t>13%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2876019"/>
                  </a:ext>
                </a:extLst>
              </a:tr>
              <a:tr h="247241">
                <a:tc>
                  <a:txBody>
                    <a:bodyPr/>
                    <a:lstStyle/>
                    <a:p>
                      <a:pPr algn="r" fontAlgn="ctr"/>
                      <a:r>
                        <a:rPr lang="en-US" sz="900" b="0" i="0" u="none" strike="noStrike" dirty="0">
                          <a:solidFill>
                            <a:srgbClr val="000000"/>
                          </a:solidFill>
                          <a:effectLst/>
                          <a:latin typeface="Arial" panose="020B0604020202020204" pitchFamily="34" charset="0"/>
                        </a:rPr>
                        <a:t>Taken family medical leave (offered by job) </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chemeClr val="tx1"/>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7190659"/>
                  </a:ext>
                </a:extLst>
              </a:tr>
              <a:tr h="255639">
                <a:tc>
                  <a:txBody>
                    <a:bodyPr/>
                    <a:lstStyle/>
                    <a:p>
                      <a:pPr algn="r" fontAlgn="ctr"/>
                      <a:r>
                        <a:rPr lang="en-US" sz="900" b="0" i="0" u="none" strike="noStrike" dirty="0">
                          <a:solidFill>
                            <a:srgbClr val="000000"/>
                          </a:solidFill>
                          <a:effectLst/>
                          <a:latin typeface="Arial" panose="020B0604020202020204" pitchFamily="34" charset="0"/>
                        </a:rPr>
                        <a:t>Taken early retirement</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chemeClr val="tx1"/>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5663614"/>
                  </a:ext>
                </a:extLst>
              </a:tr>
              <a:tr h="234540">
                <a:tc>
                  <a:txBody>
                    <a:bodyPr/>
                    <a:lstStyle/>
                    <a:p>
                      <a:pPr algn="r" fontAlgn="ctr"/>
                      <a:r>
                        <a:rPr lang="en-US" sz="900" b="0" i="0" u="none" strike="noStrike" dirty="0">
                          <a:solidFill>
                            <a:srgbClr val="000000"/>
                          </a:solidFill>
                          <a:effectLst/>
                          <a:latin typeface="Arial" panose="020B0604020202020204" pitchFamily="34" charset="0"/>
                        </a:rPr>
                        <a:t>Gone on short-term disability</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12%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chemeClr val="tx1"/>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a:solidFill>
                            <a:srgbClr val="000000"/>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7797844"/>
                  </a:ext>
                </a:extLst>
              </a:tr>
              <a:tr h="234540">
                <a:tc>
                  <a:txBody>
                    <a:bodyPr/>
                    <a:lstStyle/>
                    <a:p>
                      <a:pPr algn="r" fontAlgn="ctr"/>
                      <a:r>
                        <a:rPr lang="en-US" sz="900" b="0" i="0" u="none" strike="noStrike" dirty="0">
                          <a:solidFill>
                            <a:srgbClr val="000000"/>
                          </a:solidFill>
                          <a:effectLst/>
                          <a:latin typeface="Arial" panose="020B0604020202020204" pitchFamily="34" charset="0"/>
                        </a:rPr>
                        <a:t>Quit your job</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chemeClr val="tx1"/>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chemeClr val="tx1"/>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17%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7366393"/>
                  </a:ext>
                </a:extLst>
              </a:tr>
              <a:tr h="310089">
                <a:tc>
                  <a:txBody>
                    <a:bodyPr/>
                    <a:lstStyle/>
                    <a:p>
                      <a:pPr algn="r" fontAlgn="ctr"/>
                      <a:r>
                        <a:rPr lang="en-US" sz="900" b="0" i="0" u="none" strike="noStrike" dirty="0">
                          <a:solidFill>
                            <a:srgbClr val="000000"/>
                          </a:solidFill>
                          <a:effectLst/>
                          <a:latin typeface="Arial" panose="020B0604020202020204" pitchFamily="34" charset="0"/>
                        </a:rPr>
                        <a:t>Not been able to find a job with enough flexibility to </a:t>
                      </a:r>
                      <a:br>
                        <a:rPr lang="en-US" sz="900" b="0" i="0" u="none" strike="noStrike" dirty="0">
                          <a:solidFill>
                            <a:srgbClr val="000000"/>
                          </a:solidFill>
                          <a:effectLst/>
                          <a:latin typeface="Arial" panose="020B0604020202020204" pitchFamily="34" charset="0"/>
                        </a:rPr>
                      </a:br>
                      <a:r>
                        <a:rPr lang="en-US" sz="900" b="0" i="0" u="none" strike="noStrike" dirty="0">
                          <a:solidFill>
                            <a:srgbClr val="000000"/>
                          </a:solidFill>
                          <a:effectLst/>
                          <a:latin typeface="Arial" panose="020B0604020202020204" pitchFamily="34" charset="0"/>
                        </a:rPr>
                        <a:t>accommodate your health needs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14%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2166821"/>
                  </a:ext>
                </a:extLst>
              </a:tr>
              <a:tr h="240109">
                <a:tc>
                  <a:txBody>
                    <a:bodyPr/>
                    <a:lstStyle/>
                    <a:p>
                      <a:pPr algn="r" fontAlgn="ctr"/>
                      <a:r>
                        <a:rPr lang="en-US" sz="900" b="0" i="0" u="none" strike="noStrike" dirty="0">
                          <a:solidFill>
                            <a:srgbClr val="000000"/>
                          </a:solidFill>
                          <a:effectLst/>
                          <a:latin typeface="Arial" panose="020B0604020202020204" pitchFamily="34" charset="0"/>
                        </a:rPr>
                        <a:t>Changed jobs or employers</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a:solidFill>
                            <a:schemeClr val="accent1"/>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789681"/>
                  </a:ext>
                </a:extLst>
              </a:tr>
              <a:tr h="263757">
                <a:tc>
                  <a:txBody>
                    <a:bodyPr/>
                    <a:lstStyle/>
                    <a:p>
                      <a:pPr algn="r" fontAlgn="ctr"/>
                      <a:r>
                        <a:rPr lang="en-US" sz="900" b="0" i="0" u="none" strike="noStrike" dirty="0">
                          <a:solidFill>
                            <a:srgbClr val="000000"/>
                          </a:solidFill>
                          <a:effectLst/>
                          <a:latin typeface="Arial" panose="020B0604020202020204" pitchFamily="34" charset="0"/>
                        </a:rPr>
                        <a:t>Not received the federal and/or employer disability insurance you needed</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chemeClr val="tx1"/>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2841097"/>
                  </a:ext>
                </a:extLst>
              </a:tr>
              <a:tr h="240109">
                <a:tc>
                  <a:txBody>
                    <a:bodyPr/>
                    <a:lstStyle/>
                    <a:p>
                      <a:pPr algn="r" fontAlgn="ctr"/>
                      <a:r>
                        <a:rPr lang="en-US" sz="900" b="0" i="0" u="none" strike="noStrike" dirty="0">
                          <a:solidFill>
                            <a:srgbClr val="000000"/>
                          </a:solidFill>
                          <a:effectLst/>
                          <a:latin typeface="Arial" panose="020B0604020202020204" pitchFamily="34" charset="0"/>
                        </a:rPr>
                        <a:t>Been let go or fired</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46077913"/>
                  </a:ext>
                </a:extLst>
              </a:tr>
              <a:tr h="240109">
                <a:tc>
                  <a:txBody>
                    <a:bodyPr/>
                    <a:lstStyle/>
                    <a:p>
                      <a:pPr algn="r" fontAlgn="ctr"/>
                      <a:r>
                        <a:rPr lang="en-US" sz="900" b="0" i="0" u="none" strike="noStrike" dirty="0">
                          <a:solidFill>
                            <a:srgbClr val="000000"/>
                          </a:solidFill>
                          <a:effectLst/>
                          <a:latin typeface="Arial" panose="020B0604020202020204" pitchFamily="34" charset="0"/>
                        </a:rPr>
                        <a:t>Felt your supervisor treated you badly</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10%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3293524"/>
                  </a:ext>
                </a:extLst>
              </a:tr>
              <a:tr h="240109">
                <a:tc>
                  <a:txBody>
                    <a:bodyPr/>
                    <a:lstStyle/>
                    <a:p>
                      <a:pPr algn="r" fontAlgn="ctr"/>
                      <a:r>
                        <a:rPr lang="en-US" sz="900" b="0" i="0" u="none" strike="noStrike" dirty="0">
                          <a:solidFill>
                            <a:srgbClr val="000000"/>
                          </a:solidFill>
                          <a:effectLst/>
                          <a:latin typeface="Arial" panose="020B0604020202020204" pitchFamily="34" charset="0"/>
                        </a:rPr>
                        <a:t>Turned down a job or promotion</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114079"/>
                  </a:ext>
                </a:extLst>
              </a:tr>
              <a:tr h="240109">
                <a:tc>
                  <a:txBody>
                    <a:bodyPr/>
                    <a:lstStyle/>
                    <a:p>
                      <a:pPr algn="r" fontAlgn="ctr"/>
                      <a:r>
                        <a:rPr lang="en-US" sz="900" b="0" i="0" u="none" strike="noStrike" dirty="0">
                          <a:solidFill>
                            <a:srgbClr val="000000"/>
                          </a:solidFill>
                          <a:effectLst/>
                          <a:latin typeface="Arial" panose="020B0604020202020204" pitchFamily="34" charset="0"/>
                        </a:rPr>
                        <a:t>Missed school or delayed your education</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a:solidFill>
                            <a:srgbClr val="000000"/>
                          </a:solidFill>
                          <a:effectLst/>
                          <a:latin typeface="+mn-lt"/>
                        </a:rPr>
                        <a:t>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50" b="1" i="0" u="none" strike="noStrike" dirty="0">
                          <a:solidFill>
                            <a:schemeClr val="accent1"/>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chemeClr val="tx1"/>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789453"/>
                  </a:ext>
                </a:extLst>
              </a:tr>
              <a:tr h="240109">
                <a:tc>
                  <a:txBody>
                    <a:bodyPr/>
                    <a:lstStyle/>
                    <a:p>
                      <a:pPr algn="r" fontAlgn="ctr"/>
                      <a:r>
                        <a:rPr lang="en-US" sz="900" b="0" i="0" u="none" strike="noStrike" dirty="0">
                          <a:solidFill>
                            <a:srgbClr val="000000"/>
                          </a:solidFill>
                          <a:effectLst/>
                          <a:latin typeface="Arial" panose="020B0604020202020204" pitchFamily="34" charset="0"/>
                        </a:rPr>
                        <a:t>Felt your co-workers treated you badly</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3%</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100" b="1" i="0" u="none" strike="noStrike" dirty="0">
                          <a:solidFill>
                            <a:schemeClr val="accent1"/>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100" b="0" i="0" u="none" strike="noStrike" dirty="0">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50" b="0" i="0" u="none" strike="noStrike" dirty="0">
                          <a:solidFill>
                            <a:srgbClr val="000000"/>
                          </a:solidFill>
                          <a:effectLst/>
                          <a:latin typeface="+mn-lt"/>
                        </a:rPr>
                        <a:t>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00" b="1" i="0" u="none" strike="noStrike" dirty="0">
                          <a:solidFill>
                            <a:schemeClr val="accent1"/>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000" b="0" i="0" u="none" strike="noStrike" dirty="0">
                          <a:solidFill>
                            <a:srgbClr val="000000"/>
                          </a:solidFill>
                          <a:effectLst/>
                          <a:latin typeface="+mn-lt"/>
                        </a:rPr>
                        <a:t>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965530"/>
                  </a:ext>
                </a:extLst>
              </a:tr>
            </a:tbl>
          </a:graphicData>
        </a:graphic>
      </p:graphicFrame>
      <p:sp>
        <p:nvSpPr>
          <p:cNvPr id="8" name="Rectangle 7">
            <a:extLst>
              <a:ext uri="{FF2B5EF4-FFF2-40B4-BE49-F238E27FC236}">
                <a16:creationId xmlns:a16="http://schemas.microsoft.com/office/drawing/2014/main" id="{FD723171-E1FA-2DD3-E394-2C5DB65B85E9}"/>
              </a:ext>
            </a:extLst>
          </p:cNvPr>
          <p:cNvSpPr/>
          <p:nvPr/>
        </p:nvSpPr>
        <p:spPr>
          <a:xfrm>
            <a:off x="4254299" y="1453038"/>
            <a:ext cx="1928601" cy="274320"/>
          </a:xfrm>
          <a:prstGeom prst="rect">
            <a:avLst/>
          </a:prstGeom>
          <a:noFill/>
          <a:ln>
            <a:solidFill>
              <a:srgbClr val="FFD334"/>
            </a:solidFill>
          </a:ln>
        </p:spPr>
        <p:txBody>
          <a:bodyPr wrap="square" lIns="9144" tIns="0" rIns="9144" anchor="b">
            <a:noAutofit/>
          </a:bodyPr>
          <a:lstStyle/>
          <a:p>
            <a:pPr algn="ctr"/>
            <a:r>
              <a:rPr lang="en-US" sz="1200" b="1" dirty="0">
                <a:solidFill>
                  <a:schemeClr val="accent4"/>
                </a:solidFill>
              </a:rPr>
              <a:t>NCCS Connected:</a:t>
            </a:r>
            <a:r>
              <a:rPr lang="en-US" sz="1200" b="1" dirty="0"/>
              <a:t>  </a:t>
            </a:r>
            <a:r>
              <a:rPr lang="en-US" sz="1200" b="1" dirty="0">
                <a:solidFill>
                  <a:schemeClr val="accent1"/>
                </a:solidFill>
              </a:rPr>
              <a:t>77%</a:t>
            </a:r>
            <a:endParaRPr lang="en-US" sz="1200" dirty="0"/>
          </a:p>
        </p:txBody>
      </p:sp>
      <p:graphicFrame>
        <p:nvGraphicFramePr>
          <p:cNvPr id="6" name="Content Placeholder 6">
            <a:extLst>
              <a:ext uri="{FF2B5EF4-FFF2-40B4-BE49-F238E27FC236}">
                <a16:creationId xmlns:a16="http://schemas.microsoft.com/office/drawing/2014/main" id="{DF9BF33C-7EF6-76A5-A672-BFE2C6AAB1D6}"/>
              </a:ext>
            </a:extLst>
          </p:cNvPr>
          <p:cNvGraphicFramePr>
            <a:graphicFrameLocks/>
          </p:cNvGraphicFramePr>
          <p:nvPr>
            <p:extLst>
              <p:ext uri="{D42A27DB-BD31-4B8C-83A1-F6EECF244321}">
                <p14:modId xmlns:p14="http://schemas.microsoft.com/office/powerpoint/2010/main" val="3368505891"/>
              </p:ext>
            </p:extLst>
          </p:nvPr>
        </p:nvGraphicFramePr>
        <p:xfrm>
          <a:off x="3851912" y="1892733"/>
          <a:ext cx="4026375" cy="4542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326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9309-D5FB-8847-D719-D961C77F7223}"/>
              </a:ext>
            </a:extLst>
          </p:cNvPr>
          <p:cNvSpPr>
            <a:spLocks noGrp="1"/>
          </p:cNvSpPr>
          <p:nvPr>
            <p:ph type="title"/>
          </p:nvPr>
        </p:nvSpPr>
        <p:spPr/>
        <p:txBody>
          <a:bodyPr/>
          <a:lstStyle/>
          <a:p>
            <a:r>
              <a:rPr lang="en-US" dirty="0"/>
              <a:t>Time Costs: Traveling For Care</a:t>
            </a:r>
          </a:p>
        </p:txBody>
      </p:sp>
      <p:sp>
        <p:nvSpPr>
          <p:cNvPr id="3" name="Text Placeholder 2">
            <a:extLst>
              <a:ext uri="{FF2B5EF4-FFF2-40B4-BE49-F238E27FC236}">
                <a16:creationId xmlns:a16="http://schemas.microsoft.com/office/drawing/2014/main" id="{DF6C1684-04E9-109C-FED5-B8E192417FD5}"/>
              </a:ext>
            </a:extLst>
          </p:cNvPr>
          <p:cNvSpPr>
            <a:spLocks noGrp="1"/>
          </p:cNvSpPr>
          <p:nvPr>
            <p:ph type="body" sz="quarter" idx="10"/>
          </p:nvPr>
        </p:nvSpPr>
        <p:spPr/>
        <p:txBody>
          <a:bodyPr/>
          <a:lstStyle/>
          <a:p>
            <a:r>
              <a:rPr lang="en-US" dirty="0"/>
              <a:t>About a quarter have had to travel more than an hour away at least once during their care.</a:t>
            </a:r>
          </a:p>
        </p:txBody>
      </p:sp>
      <p:sp>
        <p:nvSpPr>
          <p:cNvPr id="7" name="Rounded Rectangle 6">
            <a:extLst>
              <a:ext uri="{FF2B5EF4-FFF2-40B4-BE49-F238E27FC236}">
                <a16:creationId xmlns:a16="http://schemas.microsoft.com/office/drawing/2014/main" id="{53BD9761-2E0B-CD00-FCE5-E073200B5671}"/>
              </a:ext>
            </a:extLst>
          </p:cNvPr>
          <p:cNvSpPr/>
          <p:nvPr/>
        </p:nvSpPr>
        <p:spPr>
          <a:xfrm>
            <a:off x="8993674" y="2881713"/>
            <a:ext cx="2268494" cy="2262882"/>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81EFE6B-6574-2EE3-FEC4-FCDB38203C69}"/>
              </a:ext>
            </a:extLst>
          </p:cNvPr>
          <p:cNvSpPr txBox="1"/>
          <p:nvPr/>
        </p:nvSpPr>
        <p:spPr>
          <a:xfrm>
            <a:off x="9299031" y="3104101"/>
            <a:ext cx="1681798" cy="1815882"/>
          </a:xfrm>
          <a:prstGeom prst="rect">
            <a:avLst/>
          </a:prstGeom>
          <a:noFill/>
        </p:spPr>
        <p:txBody>
          <a:bodyPr wrap="square">
            <a:spAutoFit/>
          </a:bodyPr>
          <a:lstStyle/>
          <a:p>
            <a:r>
              <a:rPr lang="en-US" sz="1400" dirty="0"/>
              <a:t>About a third of younger patients as well as Black, Hispanic, Negative Experience and rural patients have needed to travel to receive care.</a:t>
            </a:r>
          </a:p>
        </p:txBody>
      </p:sp>
      <p:sp>
        <p:nvSpPr>
          <p:cNvPr id="10" name="TextBox 9">
            <a:extLst>
              <a:ext uri="{FF2B5EF4-FFF2-40B4-BE49-F238E27FC236}">
                <a16:creationId xmlns:a16="http://schemas.microsoft.com/office/drawing/2014/main" id="{C7829011-4C3F-AD0C-FC95-6116DF974D0A}"/>
              </a:ext>
            </a:extLst>
          </p:cNvPr>
          <p:cNvSpPr txBox="1"/>
          <p:nvPr/>
        </p:nvSpPr>
        <p:spPr>
          <a:xfrm>
            <a:off x="1505840" y="6553620"/>
            <a:ext cx="36576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 * Sample size too small to report</a:t>
            </a:r>
          </a:p>
        </p:txBody>
      </p:sp>
      <p:sp>
        <p:nvSpPr>
          <p:cNvPr id="12" name="TextBox 11">
            <a:extLst>
              <a:ext uri="{FF2B5EF4-FFF2-40B4-BE49-F238E27FC236}">
                <a16:creationId xmlns:a16="http://schemas.microsoft.com/office/drawing/2014/main" id="{B4C5819A-1F85-FC72-F24F-30FA2235D804}"/>
              </a:ext>
            </a:extLst>
          </p:cNvPr>
          <p:cNvSpPr txBox="1"/>
          <p:nvPr/>
        </p:nvSpPr>
        <p:spPr>
          <a:xfrm>
            <a:off x="584900" y="1712149"/>
            <a:ext cx="5467210" cy="461665"/>
          </a:xfrm>
          <a:prstGeom prst="rect">
            <a:avLst/>
          </a:prstGeom>
          <a:noFill/>
        </p:spPr>
        <p:txBody>
          <a:bodyPr wrap="square">
            <a:spAutoFit/>
          </a:bodyPr>
          <a:lstStyle/>
          <a:p>
            <a:r>
              <a:rPr lang="en-US" sz="1200" b="1" dirty="0"/>
              <a:t>Have you ever had to travel more than an hour from your home to visit an HCP related to receiving cancer treatment? Specify # of times.</a:t>
            </a:r>
          </a:p>
        </p:txBody>
      </p:sp>
      <p:graphicFrame>
        <p:nvGraphicFramePr>
          <p:cNvPr id="13" name="Content Placeholder 6">
            <a:extLst>
              <a:ext uri="{FF2B5EF4-FFF2-40B4-BE49-F238E27FC236}">
                <a16:creationId xmlns:a16="http://schemas.microsoft.com/office/drawing/2014/main" id="{1A4DF995-C6A6-901C-1D42-1D5E5CFF71CE}"/>
              </a:ext>
            </a:extLst>
          </p:cNvPr>
          <p:cNvGraphicFramePr>
            <a:graphicFrameLocks/>
          </p:cNvGraphicFramePr>
          <p:nvPr>
            <p:extLst>
              <p:ext uri="{D42A27DB-BD31-4B8C-83A1-F6EECF244321}">
                <p14:modId xmlns:p14="http://schemas.microsoft.com/office/powerpoint/2010/main" val="2830539661"/>
              </p:ext>
            </p:extLst>
          </p:nvPr>
        </p:nvGraphicFramePr>
        <p:xfrm>
          <a:off x="469555" y="2166066"/>
          <a:ext cx="7052837" cy="369417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Table 13">
            <a:extLst>
              <a:ext uri="{FF2B5EF4-FFF2-40B4-BE49-F238E27FC236}">
                <a16:creationId xmlns:a16="http://schemas.microsoft.com/office/drawing/2014/main" id="{2639DC26-2BE1-65E2-5E84-06B2734261CC}"/>
              </a:ext>
            </a:extLst>
          </p:cNvPr>
          <p:cNvGraphicFramePr>
            <a:graphicFrameLocks noGrp="1"/>
          </p:cNvGraphicFramePr>
          <p:nvPr>
            <p:extLst>
              <p:ext uri="{D42A27DB-BD31-4B8C-83A1-F6EECF244321}">
                <p14:modId xmlns:p14="http://schemas.microsoft.com/office/powerpoint/2010/main" val="1798537745"/>
              </p:ext>
            </p:extLst>
          </p:nvPr>
        </p:nvGraphicFramePr>
        <p:xfrm>
          <a:off x="7397881" y="1763604"/>
          <a:ext cx="1322426" cy="3947604"/>
        </p:xfrm>
        <a:graphic>
          <a:graphicData uri="http://schemas.openxmlformats.org/drawingml/2006/table">
            <a:tbl>
              <a:tblPr>
                <a:tableStyleId>{EB344D84-9AFB-497E-A393-DC336BA19D2E}</a:tableStyleId>
              </a:tblPr>
              <a:tblGrid>
                <a:gridCol w="1322426">
                  <a:extLst>
                    <a:ext uri="{9D8B030D-6E8A-4147-A177-3AD203B41FA5}">
                      <a16:colId xmlns:a16="http://schemas.microsoft.com/office/drawing/2014/main" val="2273608987"/>
                    </a:ext>
                  </a:extLst>
                </a:gridCol>
              </a:tblGrid>
              <a:tr h="532464">
                <a:tc>
                  <a:txBody>
                    <a:bodyPr/>
                    <a:lstStyle/>
                    <a:p>
                      <a:pPr algn="ctr" fontAlgn="ctr"/>
                      <a:r>
                        <a:rPr lang="en-US" sz="1200" b="1" i="0" u="none" strike="noStrike" dirty="0">
                          <a:solidFill>
                            <a:srgbClr val="000000"/>
                          </a:solidFill>
                          <a:effectLst/>
                          <a:latin typeface="+mn-lt"/>
                        </a:rPr>
                        <a:t>Average </a:t>
                      </a:r>
                      <a:br>
                        <a:rPr lang="en-US" sz="1200" b="1" i="0" u="none" strike="noStrike" dirty="0">
                          <a:solidFill>
                            <a:srgbClr val="000000"/>
                          </a:solidFill>
                          <a:effectLst/>
                          <a:latin typeface="+mn-lt"/>
                        </a:rPr>
                      </a:br>
                      <a:r>
                        <a:rPr lang="en-US" sz="1200" b="1" i="0" u="none" strike="noStrike" dirty="0">
                          <a:solidFill>
                            <a:srgbClr val="000000"/>
                          </a:solidFill>
                          <a:effectLst/>
                          <a:latin typeface="+mn-lt"/>
                        </a:rPr>
                        <a:t>hours traveled</a:t>
                      </a:r>
                    </a:p>
                    <a:p>
                      <a:pPr algn="ctr" fontAlgn="ctr"/>
                      <a:r>
                        <a:rPr lang="en-US" sz="1000" b="0" i="0" u="none" strike="noStrike" dirty="0">
                          <a:solidFill>
                            <a:srgbClr val="000000"/>
                          </a:solidFill>
                          <a:effectLst/>
                          <a:latin typeface="+mn-lt"/>
                        </a:rPr>
                        <a:t>(among those did)</a:t>
                      </a: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35175249"/>
                  </a:ext>
                </a:extLst>
              </a:tr>
              <a:tr h="379460">
                <a:tc>
                  <a:txBody>
                    <a:bodyPr/>
                    <a:lstStyle/>
                    <a:p>
                      <a:pPr algn="ctr" fontAlgn="b"/>
                      <a:r>
                        <a:rPr lang="en-US" sz="1400" b="0" i="0" u="none" strike="noStrike" dirty="0">
                          <a:solidFill>
                            <a:schemeClr val="tx1">
                              <a:lumMod val="85000"/>
                              <a:lumOff val="15000"/>
                            </a:schemeClr>
                          </a:solidFill>
                          <a:effectLst/>
                          <a:latin typeface="+mn-lt"/>
                        </a:rPr>
                        <a:t>2.29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919308002"/>
                  </a:ext>
                </a:extLst>
              </a:tr>
              <a:tr h="379460">
                <a:tc>
                  <a:txBody>
                    <a:bodyPr/>
                    <a:lstStyle/>
                    <a:p>
                      <a:pPr algn="ctr" fontAlgn="b"/>
                      <a:r>
                        <a:rPr lang="en-US" sz="1400" b="0" i="0" u="none" strike="noStrike" kern="1200" dirty="0">
                          <a:solidFill>
                            <a:schemeClr val="tx1">
                              <a:lumMod val="85000"/>
                              <a:lumOff val="15000"/>
                            </a:schemeClr>
                          </a:solidFill>
                          <a:effectLst/>
                          <a:latin typeface="+mn-lt"/>
                          <a:ea typeface="+mn-ea"/>
                          <a:cs typeface="+mn-cs"/>
                        </a:rPr>
                        <a:t>2.33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459632098"/>
                  </a:ext>
                </a:extLst>
              </a:tr>
              <a:tr h="379460">
                <a:tc>
                  <a:txBody>
                    <a:bodyPr/>
                    <a:lstStyle/>
                    <a:p>
                      <a:pPr algn="ctr" fontAlgn="b"/>
                      <a:r>
                        <a:rPr lang="en-US" sz="1400" b="1" i="0" u="none" strike="noStrike" dirty="0">
                          <a:solidFill>
                            <a:schemeClr val="accent1"/>
                          </a:solidFill>
                          <a:effectLst/>
                          <a:latin typeface="+mn-lt"/>
                        </a:rPr>
                        <a:t>2.55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25863948"/>
                  </a:ext>
                </a:extLst>
              </a:tr>
              <a:tr h="379460">
                <a:tc>
                  <a:txBody>
                    <a:bodyPr/>
                    <a:lstStyle/>
                    <a:p>
                      <a:pPr algn="ctr" fontAlgn="b"/>
                      <a:r>
                        <a:rPr lang="en-US" sz="1400" b="0" i="0" u="none" strike="noStrike" dirty="0">
                          <a:solidFill>
                            <a:schemeClr val="tx1">
                              <a:lumMod val="85000"/>
                              <a:lumOff val="15000"/>
                            </a:schemeClr>
                          </a:solidFill>
                          <a:effectLst/>
                          <a:latin typeface="+mn-lt"/>
                        </a:rPr>
                        <a:t>2.36</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276840312"/>
                  </a:ext>
                </a:extLst>
              </a:tr>
              <a:tr h="379460">
                <a:tc>
                  <a:txBody>
                    <a:bodyPr/>
                    <a:lstStyle/>
                    <a:p>
                      <a:pPr algn="ctr" fontAlgn="b"/>
                      <a:r>
                        <a:rPr lang="en-US" sz="1400" b="1" i="0" u="none" strike="noStrike" dirty="0">
                          <a:solidFill>
                            <a:schemeClr val="accent1"/>
                          </a:solidFill>
                          <a:effectLst/>
                          <a:latin typeface="+mn-lt"/>
                        </a:rPr>
                        <a:t>2.95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959695798"/>
                  </a:ext>
                </a:extLst>
              </a:tr>
              <a:tr h="379460">
                <a:tc>
                  <a:txBody>
                    <a:bodyPr/>
                    <a:lstStyle/>
                    <a:p>
                      <a:pPr algn="ctr" fontAlgn="b"/>
                      <a:r>
                        <a:rPr lang="en-US" sz="1400" b="1" i="0" u="none" strike="noStrike" dirty="0">
                          <a:solidFill>
                            <a:schemeClr val="accent1"/>
                          </a:solidFill>
                          <a:effectLst/>
                          <a:latin typeface="+mn-lt"/>
                        </a:rPr>
                        <a:t>2.49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590793609"/>
                  </a:ext>
                </a:extLst>
              </a:tr>
              <a:tr h="379460">
                <a:tc>
                  <a:txBody>
                    <a:bodyPr/>
                    <a:lstStyle/>
                    <a:p>
                      <a:pPr algn="ctr" fontAlgn="b"/>
                      <a:r>
                        <a:rPr lang="en-US" sz="1400" b="0" i="0" u="none" strike="noStrike" dirty="0">
                          <a:solidFill>
                            <a:schemeClr val="tx1"/>
                          </a:solidFill>
                          <a:effectLst/>
                          <a:latin typeface="+mn-lt"/>
                        </a:rPr>
                        <a:t>2.12</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33820609"/>
                  </a:ext>
                </a:extLst>
              </a:tr>
              <a:tr h="379460">
                <a:tc>
                  <a:txBody>
                    <a:bodyPr/>
                    <a:lstStyle/>
                    <a:p>
                      <a:pPr algn="ctr" fontAlgn="b"/>
                      <a:r>
                        <a:rPr lang="en-US" sz="1400" b="0" i="0" u="none" strike="noStrike" dirty="0">
                          <a:solidFill>
                            <a:srgbClr val="000000"/>
                          </a:solidFill>
                          <a:effectLst/>
                          <a:latin typeface="+mn-lt"/>
                        </a:rPr>
                        <a:t>n/a*</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447366503"/>
                  </a:ext>
                </a:extLst>
              </a:tr>
              <a:tr h="379460">
                <a:tc>
                  <a:txBody>
                    <a:bodyPr/>
                    <a:lstStyle/>
                    <a:p>
                      <a:pPr algn="ctr" fontAlgn="b"/>
                      <a:r>
                        <a:rPr lang="en-US" sz="1400" b="0" i="0" u="none" strike="noStrike" dirty="0">
                          <a:solidFill>
                            <a:srgbClr val="000000"/>
                          </a:solidFill>
                          <a:effectLst/>
                          <a:latin typeface="+mn-lt"/>
                        </a:rPr>
                        <a:t>2.03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225350047"/>
                  </a:ext>
                </a:extLst>
              </a:tr>
            </a:tbl>
          </a:graphicData>
        </a:graphic>
      </p:graphicFrame>
      <p:sp>
        <p:nvSpPr>
          <p:cNvPr id="19" name="Rectangle 18">
            <a:extLst>
              <a:ext uri="{FF2B5EF4-FFF2-40B4-BE49-F238E27FC236}">
                <a16:creationId xmlns:a16="http://schemas.microsoft.com/office/drawing/2014/main" id="{D4B489F0-164B-B548-C6CD-5EE098DFBEFA}"/>
              </a:ext>
            </a:extLst>
          </p:cNvPr>
          <p:cNvSpPr/>
          <p:nvPr/>
        </p:nvSpPr>
        <p:spPr>
          <a:xfrm>
            <a:off x="2717203" y="5871833"/>
            <a:ext cx="121187" cy="120918"/>
          </a:xfrm>
          <a:prstGeom prst="rect">
            <a:avLst/>
          </a:prstGeom>
          <a:solidFill>
            <a:srgbClr val="29B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TextBox 19">
            <a:extLst>
              <a:ext uri="{FF2B5EF4-FFF2-40B4-BE49-F238E27FC236}">
                <a16:creationId xmlns:a16="http://schemas.microsoft.com/office/drawing/2014/main" id="{F7DB36FA-7BAD-5121-3A69-03456450CF96}"/>
              </a:ext>
            </a:extLst>
          </p:cNvPr>
          <p:cNvSpPr txBox="1"/>
          <p:nvPr/>
        </p:nvSpPr>
        <p:spPr>
          <a:xfrm>
            <a:off x="2796578" y="5816876"/>
            <a:ext cx="659155" cy="230832"/>
          </a:xfrm>
          <a:prstGeom prst="rect">
            <a:avLst/>
          </a:prstGeom>
          <a:noFill/>
        </p:spPr>
        <p:txBody>
          <a:bodyPr wrap="none" rtlCol="0">
            <a:spAutoFit/>
          </a:bodyPr>
          <a:lstStyle/>
          <a:p>
            <a:r>
              <a:rPr lang="en-US" sz="900" dirty="0"/>
              <a:t>1-2 times</a:t>
            </a:r>
          </a:p>
        </p:txBody>
      </p:sp>
      <p:sp>
        <p:nvSpPr>
          <p:cNvPr id="21" name="Rectangle 20">
            <a:extLst>
              <a:ext uri="{FF2B5EF4-FFF2-40B4-BE49-F238E27FC236}">
                <a16:creationId xmlns:a16="http://schemas.microsoft.com/office/drawing/2014/main" id="{5BB4863E-6262-F7D8-C7E5-C5D4A08DCC82}"/>
              </a:ext>
            </a:extLst>
          </p:cNvPr>
          <p:cNvSpPr/>
          <p:nvPr/>
        </p:nvSpPr>
        <p:spPr>
          <a:xfrm>
            <a:off x="3535108" y="5871833"/>
            <a:ext cx="121187" cy="120918"/>
          </a:xfrm>
          <a:prstGeom prst="rect">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TextBox 21">
            <a:extLst>
              <a:ext uri="{FF2B5EF4-FFF2-40B4-BE49-F238E27FC236}">
                <a16:creationId xmlns:a16="http://schemas.microsoft.com/office/drawing/2014/main" id="{C0FEFDE6-6F58-1C8C-8446-1F11B86FEB59}"/>
              </a:ext>
            </a:extLst>
          </p:cNvPr>
          <p:cNvSpPr txBox="1"/>
          <p:nvPr/>
        </p:nvSpPr>
        <p:spPr>
          <a:xfrm>
            <a:off x="3614483" y="5816876"/>
            <a:ext cx="659155" cy="230832"/>
          </a:xfrm>
          <a:prstGeom prst="rect">
            <a:avLst/>
          </a:prstGeom>
          <a:noFill/>
        </p:spPr>
        <p:txBody>
          <a:bodyPr wrap="none" rtlCol="0">
            <a:spAutoFit/>
          </a:bodyPr>
          <a:lstStyle/>
          <a:p>
            <a:r>
              <a:rPr lang="en-US" sz="900" dirty="0"/>
              <a:t>3-5 times</a:t>
            </a:r>
          </a:p>
        </p:txBody>
      </p:sp>
      <p:sp>
        <p:nvSpPr>
          <p:cNvPr id="23" name="Rectangle 22">
            <a:extLst>
              <a:ext uri="{FF2B5EF4-FFF2-40B4-BE49-F238E27FC236}">
                <a16:creationId xmlns:a16="http://schemas.microsoft.com/office/drawing/2014/main" id="{204ED3DE-49D3-2C6A-B3DB-F7512EE24A98}"/>
              </a:ext>
            </a:extLst>
          </p:cNvPr>
          <p:cNvSpPr/>
          <p:nvPr/>
        </p:nvSpPr>
        <p:spPr>
          <a:xfrm>
            <a:off x="4357159" y="5871833"/>
            <a:ext cx="121187" cy="12091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TextBox 23">
            <a:extLst>
              <a:ext uri="{FF2B5EF4-FFF2-40B4-BE49-F238E27FC236}">
                <a16:creationId xmlns:a16="http://schemas.microsoft.com/office/drawing/2014/main" id="{398BF43A-74AE-5F50-0805-D2CF20A9ACB0}"/>
              </a:ext>
            </a:extLst>
          </p:cNvPr>
          <p:cNvSpPr txBox="1"/>
          <p:nvPr/>
        </p:nvSpPr>
        <p:spPr>
          <a:xfrm>
            <a:off x="4436534" y="5816876"/>
            <a:ext cx="623889" cy="230832"/>
          </a:xfrm>
          <a:prstGeom prst="rect">
            <a:avLst/>
          </a:prstGeom>
          <a:noFill/>
        </p:spPr>
        <p:txBody>
          <a:bodyPr wrap="none" rtlCol="0">
            <a:spAutoFit/>
          </a:bodyPr>
          <a:lstStyle/>
          <a:p>
            <a:r>
              <a:rPr lang="en-US" sz="900" dirty="0"/>
              <a:t>&gt;5 times</a:t>
            </a:r>
          </a:p>
        </p:txBody>
      </p:sp>
      <p:sp>
        <p:nvSpPr>
          <p:cNvPr id="25" name="Rectangle 24">
            <a:extLst>
              <a:ext uri="{FF2B5EF4-FFF2-40B4-BE49-F238E27FC236}">
                <a16:creationId xmlns:a16="http://schemas.microsoft.com/office/drawing/2014/main" id="{65079388-BD78-1343-D73D-C4EFD3858593}"/>
              </a:ext>
            </a:extLst>
          </p:cNvPr>
          <p:cNvSpPr/>
          <p:nvPr/>
        </p:nvSpPr>
        <p:spPr>
          <a:xfrm>
            <a:off x="2071219" y="5871833"/>
            <a:ext cx="121187" cy="120918"/>
          </a:xfrm>
          <a:prstGeom prst="rect">
            <a:avLst/>
          </a:prstGeom>
          <a:solidFill>
            <a:srgbClr val="1AA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TextBox 25">
            <a:extLst>
              <a:ext uri="{FF2B5EF4-FFF2-40B4-BE49-F238E27FC236}">
                <a16:creationId xmlns:a16="http://schemas.microsoft.com/office/drawing/2014/main" id="{EB743E99-EBF9-E366-73AB-D02D1854F13A}"/>
              </a:ext>
            </a:extLst>
          </p:cNvPr>
          <p:cNvSpPr txBox="1"/>
          <p:nvPr/>
        </p:nvSpPr>
        <p:spPr>
          <a:xfrm>
            <a:off x="2150594" y="5816876"/>
            <a:ext cx="460382" cy="230832"/>
          </a:xfrm>
          <a:prstGeom prst="rect">
            <a:avLst/>
          </a:prstGeom>
          <a:noFill/>
        </p:spPr>
        <p:txBody>
          <a:bodyPr wrap="none" rtlCol="0">
            <a:spAutoFit/>
          </a:bodyPr>
          <a:lstStyle/>
          <a:p>
            <a:r>
              <a:rPr lang="en-US" sz="900" dirty="0"/>
              <a:t>None</a:t>
            </a:r>
          </a:p>
        </p:txBody>
      </p:sp>
      <p:graphicFrame>
        <p:nvGraphicFramePr>
          <p:cNvPr id="27" name="Chart 26">
            <a:extLst>
              <a:ext uri="{FF2B5EF4-FFF2-40B4-BE49-F238E27FC236}">
                <a16:creationId xmlns:a16="http://schemas.microsoft.com/office/drawing/2014/main" id="{5583678A-E651-65AF-1A55-A53A244F71BA}"/>
              </a:ext>
            </a:extLst>
          </p:cNvPr>
          <p:cNvGraphicFramePr/>
          <p:nvPr>
            <p:extLst>
              <p:ext uri="{D42A27DB-BD31-4B8C-83A1-F6EECF244321}">
                <p14:modId xmlns:p14="http://schemas.microsoft.com/office/powerpoint/2010/main" val="1179129565"/>
              </p:ext>
            </p:extLst>
          </p:nvPr>
        </p:nvGraphicFramePr>
        <p:xfrm>
          <a:off x="6069582" y="1565106"/>
          <a:ext cx="1301771" cy="867847"/>
        </p:xfrm>
        <a:graphic>
          <a:graphicData uri="http://schemas.openxmlformats.org/drawingml/2006/chart">
            <c:chart xmlns:c="http://schemas.openxmlformats.org/drawingml/2006/chart" xmlns:r="http://schemas.openxmlformats.org/officeDocument/2006/relationships" r:id="rId4"/>
          </a:graphicData>
        </a:graphic>
      </p:graphicFrame>
      <p:sp>
        <p:nvSpPr>
          <p:cNvPr id="28" name="Title 1">
            <a:extLst>
              <a:ext uri="{FF2B5EF4-FFF2-40B4-BE49-F238E27FC236}">
                <a16:creationId xmlns:a16="http://schemas.microsoft.com/office/drawing/2014/main" id="{825ADB09-261F-37AA-B148-B6DD2CADD1CB}"/>
              </a:ext>
            </a:extLst>
          </p:cNvPr>
          <p:cNvSpPr txBox="1">
            <a:spLocks/>
          </p:cNvSpPr>
          <p:nvPr/>
        </p:nvSpPr>
        <p:spPr>
          <a:xfrm>
            <a:off x="6094899" y="1797789"/>
            <a:ext cx="1258981"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300" dirty="0">
                <a:latin typeface="Arial" panose="020B0604020202020204" pitchFamily="34" charset="0"/>
                <a:cs typeface="Arial" panose="020B0604020202020204" pitchFamily="34" charset="0"/>
              </a:rPr>
              <a:t>24%</a:t>
            </a:r>
          </a:p>
        </p:txBody>
      </p:sp>
      <p:sp>
        <p:nvSpPr>
          <p:cNvPr id="30" name="Rectangle 29">
            <a:extLst>
              <a:ext uri="{FF2B5EF4-FFF2-40B4-BE49-F238E27FC236}">
                <a16:creationId xmlns:a16="http://schemas.microsoft.com/office/drawing/2014/main" id="{D1A48ABE-9F3A-3D94-5D29-A861F6B87933}"/>
              </a:ext>
            </a:extLst>
          </p:cNvPr>
          <p:cNvSpPr/>
          <p:nvPr/>
        </p:nvSpPr>
        <p:spPr>
          <a:xfrm>
            <a:off x="6080016" y="1613490"/>
            <a:ext cx="1301771" cy="1017125"/>
          </a:xfrm>
          <a:prstGeom prst="rect">
            <a:avLst/>
          </a:prstGeom>
          <a:noFill/>
          <a:ln>
            <a:solidFill>
              <a:srgbClr val="1747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BC63CA7-19F5-209F-CF1C-14E0FDE32CD6}"/>
              </a:ext>
            </a:extLst>
          </p:cNvPr>
          <p:cNvSpPr/>
          <p:nvPr/>
        </p:nvSpPr>
        <p:spPr>
          <a:xfrm>
            <a:off x="8993674" y="1613490"/>
            <a:ext cx="2268494" cy="1017125"/>
          </a:xfrm>
          <a:prstGeom prst="rect">
            <a:avLst/>
          </a:prstGeom>
          <a:noFill/>
          <a:ln w="19050">
            <a:solidFill>
              <a:srgbClr val="FFD334"/>
            </a:solidFill>
          </a:ln>
        </p:spPr>
        <p:txBody>
          <a:bodyPr wrap="square" anchor="ctr">
            <a:noAutofit/>
          </a:bodyPr>
          <a:lstStyle/>
          <a:p>
            <a:pPr algn="ctr"/>
            <a:r>
              <a:rPr lang="en-US" sz="1600" b="1" dirty="0">
                <a:solidFill>
                  <a:schemeClr val="accent4"/>
                </a:solidFill>
              </a:rPr>
              <a:t>NCCS Connected:</a:t>
            </a:r>
            <a:r>
              <a:rPr lang="en-US" sz="1600" b="1" dirty="0"/>
              <a:t> </a:t>
            </a:r>
            <a:endParaRPr lang="en-US" sz="1600" b="1" dirty="0">
              <a:solidFill>
                <a:srgbClr val="C00000"/>
              </a:solidFill>
            </a:endParaRPr>
          </a:p>
          <a:p>
            <a:pPr algn="ctr"/>
            <a:r>
              <a:rPr lang="en-US" sz="1600" b="1" dirty="0">
                <a:solidFill>
                  <a:srgbClr val="0067B1"/>
                </a:solidFill>
              </a:rPr>
              <a:t>35% </a:t>
            </a:r>
            <a:r>
              <a:rPr lang="en-US" sz="1600" dirty="0"/>
              <a:t>had to travel</a:t>
            </a:r>
            <a:br>
              <a:rPr lang="en-US" sz="1600" dirty="0"/>
            </a:br>
            <a:r>
              <a:rPr lang="en-US" sz="1600" dirty="0"/>
              <a:t>1+ hours</a:t>
            </a:r>
          </a:p>
        </p:txBody>
      </p:sp>
      <p:sp>
        <p:nvSpPr>
          <p:cNvPr id="32" name="Rectangle: Rounded Corners 21">
            <a:extLst>
              <a:ext uri="{FF2B5EF4-FFF2-40B4-BE49-F238E27FC236}">
                <a16:creationId xmlns:a16="http://schemas.microsoft.com/office/drawing/2014/main" id="{67F7D31C-22F6-5322-E808-AB5E02589FC2}"/>
              </a:ext>
            </a:extLst>
          </p:cNvPr>
          <p:cNvSpPr/>
          <p:nvPr/>
        </p:nvSpPr>
        <p:spPr>
          <a:xfrm>
            <a:off x="3947775" y="2717459"/>
            <a:ext cx="365760" cy="3143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60E1D80-089A-AB74-21E6-C505A82D7E81}"/>
              </a:ext>
            </a:extLst>
          </p:cNvPr>
          <p:cNvSpPr/>
          <p:nvPr/>
        </p:nvSpPr>
        <p:spPr>
          <a:xfrm>
            <a:off x="5147513" y="5871833"/>
            <a:ext cx="121187" cy="12091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214B7FA-2467-A4AE-3049-E02D8C593E39}"/>
              </a:ext>
            </a:extLst>
          </p:cNvPr>
          <p:cNvSpPr txBox="1"/>
          <p:nvPr/>
        </p:nvSpPr>
        <p:spPr>
          <a:xfrm>
            <a:off x="5226888" y="5816876"/>
            <a:ext cx="1762021" cy="230832"/>
          </a:xfrm>
          <a:prstGeom prst="rect">
            <a:avLst/>
          </a:prstGeom>
          <a:noFill/>
        </p:spPr>
        <p:txBody>
          <a:bodyPr wrap="none" rtlCol="0">
            <a:spAutoFit/>
          </a:bodyPr>
          <a:lstStyle/>
          <a:p>
            <a:r>
              <a:rPr lang="en-US" sz="900" dirty="0"/>
              <a:t>Significantly lower by audience</a:t>
            </a:r>
          </a:p>
        </p:txBody>
      </p:sp>
      <p:sp>
        <p:nvSpPr>
          <p:cNvPr id="35" name="Rectangle: Rounded Corners 21">
            <a:extLst>
              <a:ext uri="{FF2B5EF4-FFF2-40B4-BE49-F238E27FC236}">
                <a16:creationId xmlns:a16="http://schemas.microsoft.com/office/drawing/2014/main" id="{5A5098AB-5C92-D005-A63B-EEB0760D3F1C}"/>
              </a:ext>
            </a:extLst>
          </p:cNvPr>
          <p:cNvSpPr/>
          <p:nvPr/>
        </p:nvSpPr>
        <p:spPr>
          <a:xfrm>
            <a:off x="3700437" y="3481958"/>
            <a:ext cx="365760" cy="3143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21">
            <a:extLst>
              <a:ext uri="{FF2B5EF4-FFF2-40B4-BE49-F238E27FC236}">
                <a16:creationId xmlns:a16="http://schemas.microsoft.com/office/drawing/2014/main" id="{F8A59CE4-A742-2592-9F40-9A6C971D5D2B}"/>
              </a:ext>
            </a:extLst>
          </p:cNvPr>
          <p:cNvSpPr/>
          <p:nvPr/>
        </p:nvSpPr>
        <p:spPr>
          <a:xfrm>
            <a:off x="3580516" y="3860460"/>
            <a:ext cx="365760" cy="3143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21">
            <a:extLst>
              <a:ext uri="{FF2B5EF4-FFF2-40B4-BE49-F238E27FC236}">
                <a16:creationId xmlns:a16="http://schemas.microsoft.com/office/drawing/2014/main" id="{C94996F0-7887-7384-08D4-27749316D53A}"/>
              </a:ext>
            </a:extLst>
          </p:cNvPr>
          <p:cNvSpPr/>
          <p:nvPr/>
        </p:nvSpPr>
        <p:spPr>
          <a:xfrm>
            <a:off x="3681699" y="4992217"/>
            <a:ext cx="365760" cy="3143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21">
            <a:extLst>
              <a:ext uri="{FF2B5EF4-FFF2-40B4-BE49-F238E27FC236}">
                <a16:creationId xmlns:a16="http://schemas.microsoft.com/office/drawing/2014/main" id="{BC5BE1F6-8880-7BF0-88F7-B788BAB6DB52}"/>
              </a:ext>
            </a:extLst>
          </p:cNvPr>
          <p:cNvSpPr/>
          <p:nvPr/>
        </p:nvSpPr>
        <p:spPr>
          <a:xfrm>
            <a:off x="3550535" y="5374466"/>
            <a:ext cx="365760" cy="3143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161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1F9A9BF-2458-2A17-7EB9-46035205C0EA}"/>
              </a:ext>
            </a:extLst>
          </p:cNvPr>
          <p:cNvSpPr txBox="1"/>
          <p:nvPr/>
        </p:nvSpPr>
        <p:spPr>
          <a:xfrm>
            <a:off x="5959795" y="2529803"/>
            <a:ext cx="3045451" cy="470627"/>
          </a:xfrm>
          <a:prstGeom prst="rect">
            <a:avLst/>
          </a:prstGeom>
          <a:solidFill>
            <a:srgbClr val="EE7E5E">
              <a:alpha val="20000"/>
            </a:srgbClr>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2" name="Title 1">
            <a:extLst>
              <a:ext uri="{FF2B5EF4-FFF2-40B4-BE49-F238E27FC236}">
                <a16:creationId xmlns:a16="http://schemas.microsoft.com/office/drawing/2014/main" id="{0CA36C4E-291C-B031-530A-10637300EF56}"/>
              </a:ext>
            </a:extLst>
          </p:cNvPr>
          <p:cNvSpPr>
            <a:spLocks noGrp="1"/>
          </p:cNvSpPr>
          <p:nvPr>
            <p:ph type="title"/>
          </p:nvPr>
        </p:nvSpPr>
        <p:spPr/>
        <p:txBody>
          <a:bodyPr/>
          <a:lstStyle/>
          <a:p>
            <a:r>
              <a:rPr lang="en-US" dirty="0"/>
              <a:t>People Costs: Help with Care</a:t>
            </a:r>
          </a:p>
        </p:txBody>
      </p:sp>
      <p:sp>
        <p:nvSpPr>
          <p:cNvPr id="3" name="Text Placeholder 2">
            <a:extLst>
              <a:ext uri="{FF2B5EF4-FFF2-40B4-BE49-F238E27FC236}">
                <a16:creationId xmlns:a16="http://schemas.microsoft.com/office/drawing/2014/main" id="{790427AD-6E40-3AB5-AE5B-5884B51B231C}"/>
              </a:ext>
            </a:extLst>
          </p:cNvPr>
          <p:cNvSpPr>
            <a:spLocks noGrp="1"/>
          </p:cNvSpPr>
          <p:nvPr>
            <p:ph type="body" sz="quarter" idx="10"/>
          </p:nvPr>
        </p:nvSpPr>
        <p:spPr/>
        <p:txBody>
          <a:bodyPr/>
          <a:lstStyle/>
          <a:p>
            <a:pPr marL="0" indent="0">
              <a:buNone/>
            </a:pPr>
            <a:r>
              <a:rPr lang="en-US" dirty="0"/>
              <a:t>Majorities attend their treatment appointments with a friend or family member, particularly under-served audiences.</a:t>
            </a:r>
          </a:p>
        </p:txBody>
      </p:sp>
      <p:sp>
        <p:nvSpPr>
          <p:cNvPr id="4" name="TextBox 3">
            <a:extLst>
              <a:ext uri="{FF2B5EF4-FFF2-40B4-BE49-F238E27FC236}">
                <a16:creationId xmlns:a16="http://schemas.microsoft.com/office/drawing/2014/main" id="{B61D719E-DA78-DE04-F42F-75273311ACC5}"/>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6" name="Table 5">
            <a:extLst>
              <a:ext uri="{FF2B5EF4-FFF2-40B4-BE49-F238E27FC236}">
                <a16:creationId xmlns:a16="http://schemas.microsoft.com/office/drawing/2014/main" id="{58F49C5B-D7DD-8A20-DBBF-AD237E6E1C4B}"/>
              </a:ext>
            </a:extLst>
          </p:cNvPr>
          <p:cNvGraphicFramePr>
            <a:graphicFrameLocks noGrp="1"/>
          </p:cNvGraphicFramePr>
          <p:nvPr>
            <p:extLst>
              <p:ext uri="{D42A27DB-BD31-4B8C-83A1-F6EECF244321}">
                <p14:modId xmlns:p14="http://schemas.microsoft.com/office/powerpoint/2010/main" val="1633951326"/>
              </p:ext>
            </p:extLst>
          </p:nvPr>
        </p:nvGraphicFramePr>
        <p:xfrm>
          <a:off x="592851" y="2393207"/>
          <a:ext cx="9266505" cy="3336270"/>
        </p:xfrm>
        <a:graphic>
          <a:graphicData uri="http://schemas.openxmlformats.org/drawingml/2006/table">
            <a:tbl>
              <a:tblPr bandRow="1">
                <a:tableStyleId>{9D7B26C5-4107-4FEC-AEDC-1716B250A1EF}</a:tableStyleId>
              </a:tblPr>
              <a:tblGrid>
                <a:gridCol w="9266505">
                  <a:extLst>
                    <a:ext uri="{9D8B030D-6E8A-4147-A177-3AD203B41FA5}">
                      <a16:colId xmlns:a16="http://schemas.microsoft.com/office/drawing/2014/main" val="3014468362"/>
                    </a:ext>
                  </a:extLst>
                </a:gridCol>
              </a:tblGrid>
              <a:tr h="667254">
                <a:tc>
                  <a:txBody>
                    <a:bodyPr/>
                    <a:lstStyle/>
                    <a:p>
                      <a:endParaRPr lang="en-US" dirty="0"/>
                    </a:p>
                  </a:txBody>
                  <a:tcPr>
                    <a:lnL>
                      <a:noFill/>
                    </a:lnL>
                    <a:lnR>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3097543"/>
                  </a:ext>
                </a:extLst>
              </a:tr>
              <a:tr h="667254">
                <a:tc>
                  <a:txBody>
                    <a:bodyPr/>
                    <a:lstStyle/>
                    <a:p>
                      <a:endParaRPr lang="en-US" dirty="0"/>
                    </a:p>
                  </a:txBody>
                  <a:tcP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717982"/>
                  </a:ext>
                </a:extLst>
              </a:tr>
              <a:tr h="667254">
                <a:tc>
                  <a:txBody>
                    <a:bodyPr/>
                    <a:lstStyle/>
                    <a:p>
                      <a:endParaRPr lang="en-US" dirty="0"/>
                    </a:p>
                  </a:txBody>
                  <a:tcP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6646983"/>
                  </a:ext>
                </a:extLst>
              </a:tr>
              <a:tr h="667254">
                <a:tc>
                  <a:txBody>
                    <a:bodyPr/>
                    <a:lstStyle/>
                    <a:p>
                      <a:endParaRPr lang="en-US"/>
                    </a:p>
                  </a:txBody>
                  <a:tcP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541843"/>
                  </a:ext>
                </a:extLst>
              </a:tr>
              <a:tr h="667254">
                <a:tc>
                  <a:txBody>
                    <a:bodyPr/>
                    <a:lstStyle/>
                    <a:p>
                      <a:endParaRPr lang="en-US" dirty="0"/>
                    </a:p>
                  </a:txBody>
                  <a:tcPr>
                    <a:lnL>
                      <a:noFill/>
                    </a:lnL>
                    <a:lnR>
                      <a:noFill/>
                    </a:lnR>
                    <a:lnT w="6350" cap="flat" cmpd="sng" algn="ctr">
                      <a:solidFill>
                        <a:schemeClr val="bg1">
                          <a:lumMod val="75000"/>
                        </a:schemeClr>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01753247"/>
                  </a:ext>
                </a:extLst>
              </a:tr>
            </a:tbl>
          </a:graphicData>
        </a:graphic>
      </p:graphicFrame>
      <p:graphicFrame>
        <p:nvGraphicFramePr>
          <p:cNvPr id="7" name="Content Placeholder 6">
            <a:extLst>
              <a:ext uri="{FF2B5EF4-FFF2-40B4-BE49-F238E27FC236}">
                <a16:creationId xmlns:a16="http://schemas.microsoft.com/office/drawing/2014/main" id="{256AB06B-D999-F9E7-0B29-E1249A4135E5}"/>
              </a:ext>
            </a:extLst>
          </p:cNvPr>
          <p:cNvGraphicFramePr>
            <a:graphicFrameLocks/>
          </p:cNvGraphicFramePr>
          <p:nvPr>
            <p:extLst>
              <p:ext uri="{D42A27DB-BD31-4B8C-83A1-F6EECF244321}">
                <p14:modId xmlns:p14="http://schemas.microsoft.com/office/powerpoint/2010/main" val="179595223"/>
              </p:ext>
            </p:extLst>
          </p:nvPr>
        </p:nvGraphicFramePr>
        <p:xfrm>
          <a:off x="482318" y="2276818"/>
          <a:ext cx="5366944" cy="35667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a:extLst>
              <a:ext uri="{FF2B5EF4-FFF2-40B4-BE49-F238E27FC236}">
                <a16:creationId xmlns:a16="http://schemas.microsoft.com/office/drawing/2014/main" id="{8A8CB847-2A0A-89DE-6718-58AD5F3F7BAE}"/>
              </a:ext>
            </a:extLst>
          </p:cNvPr>
          <p:cNvGraphicFramePr>
            <a:graphicFrameLocks noGrp="1"/>
          </p:cNvGraphicFramePr>
          <p:nvPr>
            <p:extLst>
              <p:ext uri="{D42A27DB-BD31-4B8C-83A1-F6EECF244321}">
                <p14:modId xmlns:p14="http://schemas.microsoft.com/office/powerpoint/2010/main" val="2552512638"/>
              </p:ext>
            </p:extLst>
          </p:nvPr>
        </p:nvGraphicFramePr>
        <p:xfrm>
          <a:off x="5073309" y="2054775"/>
          <a:ext cx="4695612" cy="3722530"/>
        </p:xfrm>
        <a:graphic>
          <a:graphicData uri="http://schemas.openxmlformats.org/drawingml/2006/table">
            <a:tbl>
              <a:tblPr>
                <a:tableStyleId>{EB344D84-9AFB-497E-A393-DC336BA19D2E}</a:tableStyleId>
              </a:tblPr>
              <a:tblGrid>
                <a:gridCol w="782602">
                  <a:extLst>
                    <a:ext uri="{9D8B030D-6E8A-4147-A177-3AD203B41FA5}">
                      <a16:colId xmlns:a16="http://schemas.microsoft.com/office/drawing/2014/main" val="2259564231"/>
                    </a:ext>
                  </a:extLst>
                </a:gridCol>
                <a:gridCol w="782602">
                  <a:extLst>
                    <a:ext uri="{9D8B030D-6E8A-4147-A177-3AD203B41FA5}">
                      <a16:colId xmlns:a16="http://schemas.microsoft.com/office/drawing/2014/main" val="3934135828"/>
                    </a:ext>
                  </a:extLst>
                </a:gridCol>
                <a:gridCol w="782602">
                  <a:extLst>
                    <a:ext uri="{9D8B030D-6E8A-4147-A177-3AD203B41FA5}">
                      <a16:colId xmlns:a16="http://schemas.microsoft.com/office/drawing/2014/main" val="1810853574"/>
                    </a:ext>
                  </a:extLst>
                </a:gridCol>
                <a:gridCol w="782602">
                  <a:extLst>
                    <a:ext uri="{9D8B030D-6E8A-4147-A177-3AD203B41FA5}">
                      <a16:colId xmlns:a16="http://schemas.microsoft.com/office/drawing/2014/main" val="1642453755"/>
                    </a:ext>
                  </a:extLst>
                </a:gridCol>
                <a:gridCol w="782602">
                  <a:extLst>
                    <a:ext uri="{9D8B030D-6E8A-4147-A177-3AD203B41FA5}">
                      <a16:colId xmlns:a16="http://schemas.microsoft.com/office/drawing/2014/main" val="508751057"/>
                    </a:ext>
                  </a:extLst>
                </a:gridCol>
                <a:gridCol w="782602">
                  <a:extLst>
                    <a:ext uri="{9D8B030D-6E8A-4147-A177-3AD203B41FA5}">
                      <a16:colId xmlns:a16="http://schemas.microsoft.com/office/drawing/2014/main" val="1911462421"/>
                    </a:ext>
                  </a:extLst>
                </a:gridCol>
              </a:tblGrid>
              <a:tr h="306054">
                <a:tc>
                  <a:txBody>
                    <a:bodyPr/>
                    <a:lstStyle/>
                    <a:p>
                      <a:pPr algn="ctr" fontAlgn="ctr"/>
                      <a:r>
                        <a:rPr lang="en-US" sz="1200" b="1" i="0" u="none" strike="noStrike" dirty="0">
                          <a:solidFill>
                            <a:schemeClr val="tx1"/>
                          </a:solidFill>
                          <a:effectLst/>
                          <a:latin typeface="+mn-lt"/>
                        </a:rPr>
                        <a:t>Women</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18-39</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Black</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Hispanic</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Metastatic</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No College</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424089042"/>
                  </a:ext>
                </a:extLst>
              </a:tr>
              <a:tr h="669830">
                <a:tc>
                  <a:txBody>
                    <a:bodyPr/>
                    <a:lstStyle/>
                    <a:p>
                      <a:pPr algn="ctr" fontAlgn="b"/>
                      <a:r>
                        <a:rPr lang="en-US" sz="1200" b="0" i="0" u="none" strike="noStrike" dirty="0">
                          <a:solidFill>
                            <a:srgbClr val="000000"/>
                          </a:solidFill>
                          <a:effectLst/>
                          <a:latin typeface="+mn-lt"/>
                        </a:rPr>
                        <a:t>40%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C00000"/>
                          </a:solidFill>
                          <a:effectLst/>
                          <a:latin typeface="+mn-lt"/>
                        </a:rPr>
                        <a:t>29%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C00000"/>
                          </a:solidFill>
                          <a:effectLst/>
                          <a:latin typeface="+mn-lt"/>
                        </a:rPr>
                        <a:t>36%</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200" b="1" i="0" u="none" strike="noStrike" kern="1200" dirty="0">
                          <a:solidFill>
                            <a:srgbClr val="C00000"/>
                          </a:solidFill>
                          <a:effectLst/>
                          <a:latin typeface="+mn-lt"/>
                          <a:ea typeface="+mn-ea"/>
                          <a:cs typeface="+mn-cs"/>
                        </a:rPr>
                        <a:t>23%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200" b="1" i="0" u="none" strike="noStrike" kern="1200" dirty="0">
                          <a:solidFill>
                            <a:srgbClr val="C00000"/>
                          </a:solidFill>
                          <a:effectLst/>
                          <a:latin typeface="+mn-lt"/>
                          <a:ea typeface="+mn-ea"/>
                          <a:cs typeface="+mn-cs"/>
                        </a:rPr>
                        <a:t>27%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200" b="0" i="0" u="none" strike="noStrike" kern="1200" dirty="0">
                          <a:solidFill>
                            <a:srgbClr val="000000"/>
                          </a:solidFill>
                          <a:effectLst/>
                          <a:latin typeface="+mn-lt"/>
                          <a:ea typeface="+mn-ea"/>
                          <a:cs typeface="+mn-cs"/>
                        </a:rPr>
                        <a:t>40%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87548049"/>
                  </a:ext>
                </a:extLst>
              </a:tr>
              <a:tr h="669830">
                <a:tc>
                  <a:txBody>
                    <a:bodyPr/>
                    <a:lstStyle/>
                    <a:p>
                      <a:pPr algn="ctr" fontAlgn="b"/>
                      <a:r>
                        <a:rPr lang="en-US" sz="1200" b="0" i="0" u="none" strike="noStrike">
                          <a:solidFill>
                            <a:srgbClr val="000000"/>
                          </a:solidFill>
                          <a:effectLst/>
                          <a:latin typeface="+mn-lt"/>
                        </a:rPr>
                        <a:t>30%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28%</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32%</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46%</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41%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200" b="0" i="0" u="none" strike="noStrike" kern="1200" dirty="0">
                          <a:solidFill>
                            <a:srgbClr val="000000"/>
                          </a:solidFill>
                          <a:effectLst/>
                          <a:latin typeface="+mn-lt"/>
                          <a:ea typeface="+mn-ea"/>
                          <a:cs typeface="+mn-cs"/>
                        </a:rPr>
                        <a:t>30%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77797844"/>
                  </a:ext>
                </a:extLst>
              </a:tr>
              <a:tr h="669830">
                <a:tc>
                  <a:txBody>
                    <a:bodyPr/>
                    <a:lstStyle/>
                    <a:p>
                      <a:pPr algn="ctr" fontAlgn="b"/>
                      <a:r>
                        <a:rPr lang="en-US" sz="1200" b="1" i="0" u="none" strike="noStrike" dirty="0">
                          <a:solidFill>
                            <a:schemeClr val="accent1"/>
                          </a:solidFill>
                          <a:effectLst/>
                          <a:latin typeface="+mn-lt"/>
                        </a:rPr>
                        <a:t>33%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53%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38%</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36%</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35%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200" b="0" i="0" u="none" strike="noStrike" kern="1200" dirty="0">
                          <a:solidFill>
                            <a:srgbClr val="000000"/>
                          </a:solidFill>
                          <a:effectLst/>
                          <a:latin typeface="+mn-lt"/>
                          <a:ea typeface="+mn-ea"/>
                          <a:cs typeface="+mn-cs"/>
                        </a:rPr>
                        <a:t>33%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337366393"/>
                  </a:ext>
                </a:extLst>
              </a:tr>
              <a:tr h="669830">
                <a:tc>
                  <a:txBody>
                    <a:bodyPr/>
                    <a:lstStyle/>
                    <a:p>
                      <a:pPr algn="ctr" fontAlgn="b"/>
                      <a:r>
                        <a:rPr lang="en-US" sz="1200" b="1" i="0" u="none" strike="noStrike" dirty="0">
                          <a:solidFill>
                            <a:schemeClr val="accent1"/>
                          </a:solidFill>
                          <a:effectLst/>
                          <a:latin typeface="+mn-lt"/>
                        </a:rPr>
                        <a:t>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6%</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11%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8%</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8%</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200" b="0" i="0" u="none" strike="noStrike" kern="1200" dirty="0">
                          <a:solidFill>
                            <a:srgbClr val="000000"/>
                          </a:solidFill>
                          <a:effectLst/>
                          <a:latin typeface="+mn-lt"/>
                          <a:ea typeface="+mn-ea"/>
                          <a:cs typeface="+mn-cs"/>
                        </a:rPr>
                        <a:t>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742166821"/>
                  </a:ext>
                </a:extLst>
              </a:tr>
              <a:tr h="669830">
                <a:tc>
                  <a:txBody>
                    <a:bodyPr/>
                    <a:lstStyle/>
                    <a:p>
                      <a:pPr algn="ctr" fontAlgn="b"/>
                      <a:r>
                        <a:rPr lang="en-US" sz="1200" b="0" i="0" u="none" strike="noStrike" dirty="0">
                          <a:solidFill>
                            <a:srgbClr val="000000"/>
                          </a:solidFill>
                          <a:effectLst/>
                          <a:latin typeface="+mn-lt"/>
                        </a:rPr>
                        <a:t>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2%</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marL="0" algn="ctr" defTabSz="914400" rtl="0" eaLnBrk="1" fontAlgn="b" latinLnBrk="0" hangingPunct="1"/>
                      <a:r>
                        <a:rPr lang="en-US" sz="1200" b="0" i="0" u="none" strike="noStrike" kern="1200" dirty="0">
                          <a:solidFill>
                            <a:srgbClr val="000000"/>
                          </a:solidFill>
                          <a:effectLst/>
                          <a:latin typeface="+mn-lt"/>
                          <a:ea typeface="+mn-ea"/>
                          <a:cs typeface="+mn-cs"/>
                        </a:rPr>
                        <a:t>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282789681"/>
                  </a:ext>
                </a:extLst>
              </a:tr>
            </a:tbl>
          </a:graphicData>
        </a:graphic>
      </p:graphicFrame>
      <p:sp>
        <p:nvSpPr>
          <p:cNvPr id="13" name="TextBox 12">
            <a:extLst>
              <a:ext uri="{FF2B5EF4-FFF2-40B4-BE49-F238E27FC236}">
                <a16:creationId xmlns:a16="http://schemas.microsoft.com/office/drawing/2014/main" id="{831D69D0-3239-64C0-7BDC-DFE29A22121E}"/>
              </a:ext>
            </a:extLst>
          </p:cNvPr>
          <p:cNvSpPr txBox="1"/>
          <p:nvPr/>
        </p:nvSpPr>
        <p:spPr>
          <a:xfrm>
            <a:off x="506435" y="1512767"/>
            <a:ext cx="5467210" cy="276999"/>
          </a:xfrm>
          <a:prstGeom prst="rect">
            <a:avLst/>
          </a:prstGeom>
          <a:noFill/>
        </p:spPr>
        <p:txBody>
          <a:bodyPr wrap="square">
            <a:spAutoFit/>
          </a:bodyPr>
          <a:lstStyle/>
          <a:p>
            <a:r>
              <a:rPr lang="en-US" sz="1200" b="1" dirty="0"/>
              <a:t>Thinking about a typical treatment appointment, do/did you attend…? </a:t>
            </a:r>
          </a:p>
        </p:txBody>
      </p:sp>
      <p:sp>
        <p:nvSpPr>
          <p:cNvPr id="15" name="TextBox 14">
            <a:extLst>
              <a:ext uri="{FF2B5EF4-FFF2-40B4-BE49-F238E27FC236}">
                <a16:creationId xmlns:a16="http://schemas.microsoft.com/office/drawing/2014/main" id="{78E95F7A-CEBC-750E-BAB5-4D840716F21A}"/>
              </a:ext>
            </a:extLst>
          </p:cNvPr>
          <p:cNvSpPr txBox="1"/>
          <p:nvPr/>
        </p:nvSpPr>
        <p:spPr>
          <a:xfrm>
            <a:off x="10000033" y="2531336"/>
            <a:ext cx="1575827" cy="461665"/>
          </a:xfrm>
          <a:prstGeom prst="rect">
            <a:avLst/>
          </a:prstGeom>
          <a:noFill/>
        </p:spPr>
        <p:txBody>
          <a:bodyPr wrap="square" rtlCol="0">
            <a:spAutoFit/>
          </a:bodyPr>
          <a:lstStyle/>
          <a:p>
            <a:r>
              <a:rPr lang="en-US" sz="1200" dirty="0"/>
              <a:t>Less likely to attend on their own.</a:t>
            </a:r>
          </a:p>
        </p:txBody>
      </p:sp>
      <p:sp>
        <p:nvSpPr>
          <p:cNvPr id="16" name="TextBox 15">
            <a:extLst>
              <a:ext uri="{FF2B5EF4-FFF2-40B4-BE49-F238E27FC236}">
                <a16:creationId xmlns:a16="http://schemas.microsoft.com/office/drawing/2014/main" id="{B3C2E86B-3334-C3D5-FD1C-63B5128A9C50}"/>
              </a:ext>
            </a:extLst>
          </p:cNvPr>
          <p:cNvSpPr txBox="1"/>
          <p:nvPr/>
        </p:nvSpPr>
        <p:spPr>
          <a:xfrm>
            <a:off x="9961603" y="2529803"/>
            <a:ext cx="1575827" cy="470627"/>
          </a:xfrm>
          <a:prstGeom prst="rect">
            <a:avLst/>
          </a:prstGeom>
          <a:solidFill>
            <a:srgbClr val="EE7E5E">
              <a:alpha val="20000"/>
            </a:srgbClr>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US" dirty="0"/>
          </a:p>
        </p:txBody>
      </p:sp>
      <p:sp>
        <p:nvSpPr>
          <p:cNvPr id="17" name="Rectangle 16">
            <a:extLst>
              <a:ext uri="{FF2B5EF4-FFF2-40B4-BE49-F238E27FC236}">
                <a16:creationId xmlns:a16="http://schemas.microsoft.com/office/drawing/2014/main" id="{128189B4-4A3D-D1BB-7F30-CAF123FE3CE2}"/>
              </a:ext>
            </a:extLst>
          </p:cNvPr>
          <p:cNvSpPr/>
          <p:nvPr/>
        </p:nvSpPr>
        <p:spPr>
          <a:xfrm>
            <a:off x="9961603" y="3116930"/>
            <a:ext cx="1568528" cy="1957484"/>
          </a:xfrm>
          <a:prstGeom prst="rect">
            <a:avLst/>
          </a:prstGeom>
          <a:noFill/>
          <a:ln w="19050">
            <a:solidFill>
              <a:srgbClr val="FFD334"/>
            </a:solidFill>
          </a:ln>
        </p:spPr>
        <p:txBody>
          <a:bodyPr wrap="square" anchor="ctr">
            <a:noAutofit/>
          </a:bodyPr>
          <a:lstStyle/>
          <a:p>
            <a:pPr algn="ctr"/>
            <a:r>
              <a:rPr lang="en-US" sz="1600" b="1" dirty="0">
                <a:solidFill>
                  <a:schemeClr val="accent4"/>
                </a:solidFill>
              </a:rPr>
              <a:t>NCCS Connected:</a:t>
            </a:r>
            <a:r>
              <a:rPr lang="en-US" sz="1600" b="1" dirty="0"/>
              <a:t> </a:t>
            </a:r>
            <a:endParaRPr lang="en-US" sz="1600" b="1" dirty="0">
              <a:solidFill>
                <a:srgbClr val="C00000"/>
              </a:solidFill>
            </a:endParaRPr>
          </a:p>
          <a:p>
            <a:pPr algn="ctr"/>
            <a:r>
              <a:rPr lang="en-US" sz="1600" b="1" dirty="0">
                <a:solidFill>
                  <a:srgbClr val="0067B1"/>
                </a:solidFill>
              </a:rPr>
              <a:t>65% </a:t>
            </a:r>
            <a:r>
              <a:rPr lang="en-US" sz="1600" dirty="0"/>
              <a:t>bring someone to appointments</a:t>
            </a:r>
          </a:p>
        </p:txBody>
      </p:sp>
    </p:spTree>
    <p:extLst>
      <p:ext uri="{BB962C8B-B14F-4D97-AF65-F5344CB8AC3E}">
        <p14:creationId xmlns:p14="http://schemas.microsoft.com/office/powerpoint/2010/main" val="1571343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3"/>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algn="r"/>
            <a:fld id="{02C6C6B2-109A-F04B-8639-359C574E47BB}" type="slidenum">
              <a:rPr lang="en-US" sz="900" smtClean="0">
                <a:solidFill>
                  <a:schemeClr val="bg1"/>
                </a:solidFill>
                <a:latin typeface="Arial" panose="020B0604020202020204" pitchFamily="34" charset="0"/>
                <a:cs typeface="Arial" panose="020B0604020202020204" pitchFamily="34" charset="0"/>
              </a:rPr>
              <a:pPr algn="r"/>
              <a:t>44</a:t>
            </a:fld>
            <a:endParaRPr lang="en-US" sz="900" dirty="0">
              <a:solidFill>
                <a:schemeClr val="bg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4983307" y="2571636"/>
            <a:ext cx="7635414" cy="861774"/>
          </a:xfrm>
          <a:prstGeom prst="rect">
            <a:avLst/>
          </a:prstGeom>
          <a:noFill/>
        </p:spPr>
        <p:txBody>
          <a:bodyPr wrap="square" rtlCol="0">
            <a:spAutoFit/>
          </a:bodyPr>
          <a:lstStyle/>
          <a:p>
            <a:r>
              <a:rPr lang="en-US" sz="5000" b="1" dirty="0">
                <a:solidFill>
                  <a:srgbClr val="FFD334"/>
                </a:solidFill>
                <a:latin typeface="Arial" panose="020B0604020202020204" pitchFamily="34" charset="0"/>
                <a:cs typeface="Arial" panose="020B0604020202020204" pitchFamily="34" charset="0"/>
              </a:rPr>
              <a:t>Integrative Oncology</a:t>
            </a: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4"/>
          <a:stretch>
            <a:fillRect/>
          </a:stretch>
        </p:blipFill>
        <p:spPr>
          <a:xfrm>
            <a:off x="11186031" y="6398080"/>
            <a:ext cx="835013" cy="356616"/>
          </a:xfrm>
          <a:prstGeom prst="rect">
            <a:avLst/>
          </a:prstGeom>
        </p:spPr>
      </p:pic>
      <p:pic>
        <p:nvPicPr>
          <p:cNvPr id="2" name="Picture 1">
            <a:extLst>
              <a:ext uri="{FF2B5EF4-FFF2-40B4-BE49-F238E27FC236}">
                <a16:creationId xmlns:a16="http://schemas.microsoft.com/office/drawing/2014/main" id="{60E7CD8C-65EE-CB55-09BB-87E2034B4F17}"/>
              </a:ext>
            </a:extLst>
          </p:cNvPr>
          <p:cNvPicPr>
            <a:picLocks noChangeAspect="1"/>
          </p:cNvPicPr>
          <p:nvPr/>
        </p:nvPicPr>
        <p:blipFill>
          <a:blip r:embed="rId5"/>
          <a:srcRect/>
          <a:stretch/>
        </p:blipFill>
        <p:spPr>
          <a:xfrm>
            <a:off x="898526" y="1266825"/>
            <a:ext cx="3413426" cy="3413426"/>
          </a:xfrm>
          <a:prstGeom prst="rect">
            <a:avLst/>
          </a:prstGeom>
        </p:spPr>
      </p:pic>
    </p:spTree>
    <p:extLst>
      <p:ext uri="{BB962C8B-B14F-4D97-AF65-F5344CB8AC3E}">
        <p14:creationId xmlns:p14="http://schemas.microsoft.com/office/powerpoint/2010/main" val="10865013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50AD-3EFA-8A4C-03C2-450D119D9249}"/>
              </a:ext>
            </a:extLst>
          </p:cNvPr>
          <p:cNvSpPr>
            <a:spLocks noGrp="1"/>
          </p:cNvSpPr>
          <p:nvPr>
            <p:ph type="title"/>
          </p:nvPr>
        </p:nvSpPr>
        <p:spPr/>
        <p:txBody>
          <a:bodyPr/>
          <a:lstStyle/>
          <a:p>
            <a:r>
              <a:rPr lang="en-US" dirty="0"/>
              <a:t>Integrative Oncology Experiences</a:t>
            </a:r>
          </a:p>
        </p:txBody>
      </p:sp>
      <p:sp>
        <p:nvSpPr>
          <p:cNvPr id="3" name="Text Placeholder 2">
            <a:extLst>
              <a:ext uri="{FF2B5EF4-FFF2-40B4-BE49-F238E27FC236}">
                <a16:creationId xmlns:a16="http://schemas.microsoft.com/office/drawing/2014/main" id="{159A42F7-83CC-2189-794C-001184619210}"/>
              </a:ext>
            </a:extLst>
          </p:cNvPr>
          <p:cNvSpPr>
            <a:spLocks noGrp="1"/>
          </p:cNvSpPr>
          <p:nvPr>
            <p:ph type="body" sz="quarter" idx="10"/>
          </p:nvPr>
        </p:nvSpPr>
        <p:spPr>
          <a:xfrm>
            <a:off x="409267" y="803298"/>
            <a:ext cx="8573959" cy="804438"/>
          </a:xfrm>
        </p:spPr>
        <p:txBody>
          <a:bodyPr>
            <a:normAutofit/>
          </a:bodyPr>
          <a:lstStyle/>
          <a:p>
            <a:r>
              <a:rPr lang="en-US" dirty="0"/>
              <a:t>8-in-10 of the NCCS Connected group used some form of integrative oncology, with spiritual practices, exercise, and massage deemed the most effective.</a:t>
            </a:r>
          </a:p>
        </p:txBody>
      </p:sp>
      <p:sp>
        <p:nvSpPr>
          <p:cNvPr id="4" name="TextBox 3">
            <a:extLst>
              <a:ext uri="{FF2B5EF4-FFF2-40B4-BE49-F238E27FC236}">
                <a16:creationId xmlns:a16="http://schemas.microsoft.com/office/drawing/2014/main" id="{F3BE85B2-0B88-35CC-0B68-E9AA74319C77}"/>
              </a:ext>
            </a:extLst>
          </p:cNvPr>
          <p:cNvSpPr txBox="1"/>
          <p:nvPr/>
        </p:nvSpPr>
        <p:spPr>
          <a:xfrm>
            <a:off x="1505840" y="6553620"/>
            <a:ext cx="2443162"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Source=NCCS Connected Sample (n=670)</a:t>
            </a:r>
          </a:p>
        </p:txBody>
      </p:sp>
      <p:graphicFrame>
        <p:nvGraphicFramePr>
          <p:cNvPr id="5" name="Table 4">
            <a:extLst>
              <a:ext uri="{FF2B5EF4-FFF2-40B4-BE49-F238E27FC236}">
                <a16:creationId xmlns:a16="http://schemas.microsoft.com/office/drawing/2014/main" id="{562285C4-634B-C7A8-5FB5-1F5C2B51C92D}"/>
              </a:ext>
            </a:extLst>
          </p:cNvPr>
          <p:cNvGraphicFramePr>
            <a:graphicFrameLocks noGrp="1"/>
          </p:cNvGraphicFramePr>
          <p:nvPr>
            <p:extLst>
              <p:ext uri="{D42A27DB-BD31-4B8C-83A1-F6EECF244321}">
                <p14:modId xmlns:p14="http://schemas.microsoft.com/office/powerpoint/2010/main" val="580192894"/>
              </p:ext>
            </p:extLst>
          </p:nvPr>
        </p:nvGraphicFramePr>
        <p:xfrm>
          <a:off x="431639" y="2002656"/>
          <a:ext cx="8466862" cy="3995124"/>
        </p:xfrm>
        <a:graphic>
          <a:graphicData uri="http://schemas.openxmlformats.org/drawingml/2006/table">
            <a:tbl>
              <a:tblPr>
                <a:tableStyleId>{7DF18680-E054-41AD-8BC1-D1AEF772440D}</a:tableStyleId>
              </a:tblPr>
              <a:tblGrid>
                <a:gridCol w="3383280">
                  <a:extLst>
                    <a:ext uri="{9D8B030D-6E8A-4147-A177-3AD203B41FA5}">
                      <a16:colId xmlns:a16="http://schemas.microsoft.com/office/drawing/2014/main" val="489434065"/>
                    </a:ext>
                  </a:extLst>
                </a:gridCol>
                <a:gridCol w="3529102">
                  <a:extLst>
                    <a:ext uri="{9D8B030D-6E8A-4147-A177-3AD203B41FA5}">
                      <a16:colId xmlns:a16="http://schemas.microsoft.com/office/drawing/2014/main" val="3634216085"/>
                    </a:ext>
                  </a:extLst>
                </a:gridCol>
                <a:gridCol w="1554480">
                  <a:extLst>
                    <a:ext uri="{9D8B030D-6E8A-4147-A177-3AD203B41FA5}">
                      <a16:colId xmlns:a16="http://schemas.microsoft.com/office/drawing/2014/main" val="998455047"/>
                    </a:ext>
                  </a:extLst>
                </a:gridCol>
              </a:tblGrid>
              <a:tr h="332927">
                <a:tc>
                  <a:txBody>
                    <a:bodyPr/>
                    <a:lstStyle/>
                    <a:p>
                      <a:pPr algn="r" fontAlgn="ctr"/>
                      <a:r>
                        <a:rPr lang="en-US" sz="1200" u="none" strike="noStrike" dirty="0">
                          <a:solidFill>
                            <a:schemeClr val="tx1"/>
                          </a:solidFill>
                          <a:effectLst/>
                        </a:rPr>
                        <a:t>Movement or exercise </a:t>
                      </a:r>
                      <a:endParaRPr lang="en-US" sz="1200" b="0" i="0" u="none" strike="noStrike" dirty="0">
                        <a:solidFill>
                          <a:schemeClr val="tx1"/>
                        </a:solidFill>
                        <a:effectLst/>
                        <a:latin typeface="Arial" panose="020B0604020202020204" pitchFamily="34" charset="0"/>
                      </a:endParaRPr>
                    </a:p>
                  </a:txBody>
                  <a:tcPr marL="6350" marR="6350" marT="6350" marB="0" anchor="ctr">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a:solidFill>
                          <a:srgbClr val="000000"/>
                        </a:solidFill>
                        <a:effectLst/>
                        <a:latin typeface="Arial" panose="020B0604020202020204" pitchFamily="34" charset="0"/>
                      </a:endParaRPr>
                    </a:p>
                  </a:txBody>
                  <a:tcPr marL="6350" marR="6350" marT="635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68%</a:t>
                      </a:r>
                      <a:endParaRPr lang="en-US" sz="1200" b="0" i="0" u="none" strike="noStrike" dirty="0">
                        <a:solidFill>
                          <a:srgbClr val="000000"/>
                        </a:solidFill>
                        <a:effectLst/>
                        <a:latin typeface="+mn-lt"/>
                      </a:endParaRPr>
                    </a:p>
                  </a:txBody>
                  <a:tcPr marL="6350" marR="6350" marT="635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0348779"/>
                  </a:ext>
                </a:extLst>
              </a:tr>
              <a:tr h="332927">
                <a:tc>
                  <a:txBody>
                    <a:bodyPr/>
                    <a:lstStyle/>
                    <a:p>
                      <a:pPr algn="r" fontAlgn="ctr"/>
                      <a:r>
                        <a:rPr lang="en-US" sz="1200" u="none" strike="noStrike" dirty="0">
                          <a:solidFill>
                            <a:schemeClr val="tx1"/>
                          </a:solidFill>
                          <a:effectLst/>
                        </a:rPr>
                        <a:t>Dietary supplements (including vitamins, herbs)</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34%</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81084685"/>
                  </a:ext>
                </a:extLst>
              </a:tr>
              <a:tr h="332927">
                <a:tc>
                  <a:txBody>
                    <a:bodyPr/>
                    <a:lstStyle/>
                    <a:p>
                      <a:pPr algn="r" fontAlgn="ctr"/>
                      <a:r>
                        <a:rPr lang="en-US" sz="1200" u="none" strike="noStrike" dirty="0">
                          <a:solidFill>
                            <a:schemeClr val="tx1"/>
                          </a:solidFill>
                          <a:effectLst/>
                        </a:rPr>
                        <a:t>Massage</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64%</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81233169"/>
                  </a:ext>
                </a:extLst>
              </a:tr>
              <a:tr h="332927">
                <a:tc>
                  <a:txBody>
                    <a:bodyPr/>
                    <a:lstStyle/>
                    <a:p>
                      <a:pPr algn="r" fontAlgn="ctr"/>
                      <a:r>
                        <a:rPr lang="en-US" sz="1200" u="none" strike="noStrike" dirty="0">
                          <a:solidFill>
                            <a:schemeClr val="tx1"/>
                          </a:solidFill>
                          <a:effectLst/>
                        </a:rPr>
                        <a:t>Mindfulness, meditation, mantra</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53%</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2307240"/>
                  </a:ext>
                </a:extLst>
              </a:tr>
              <a:tr h="332927">
                <a:tc>
                  <a:txBody>
                    <a:bodyPr/>
                    <a:lstStyle/>
                    <a:p>
                      <a:pPr algn="r" fontAlgn="ctr"/>
                      <a:r>
                        <a:rPr lang="en-US" sz="1200" u="none" strike="noStrike" dirty="0">
                          <a:solidFill>
                            <a:schemeClr val="tx1"/>
                          </a:solidFill>
                          <a:effectLst/>
                        </a:rPr>
                        <a:t>Prayer, spiritual practices</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79%</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71771709"/>
                  </a:ext>
                </a:extLst>
              </a:tr>
              <a:tr h="332927">
                <a:tc>
                  <a:txBody>
                    <a:bodyPr/>
                    <a:lstStyle/>
                    <a:p>
                      <a:pPr algn="r" fontAlgn="ctr"/>
                      <a:r>
                        <a:rPr lang="en-US" sz="1200" u="none" strike="noStrike" dirty="0">
                          <a:solidFill>
                            <a:schemeClr val="tx1"/>
                          </a:solidFill>
                          <a:effectLst/>
                        </a:rPr>
                        <a:t>Relaxation techniques, visual imagery</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51%</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26181648"/>
                  </a:ext>
                </a:extLst>
              </a:tr>
              <a:tr h="332927">
                <a:tc>
                  <a:txBody>
                    <a:bodyPr/>
                    <a:lstStyle/>
                    <a:p>
                      <a:pPr algn="r" fontAlgn="ctr"/>
                      <a:r>
                        <a:rPr lang="en-US" sz="1200" u="none" strike="noStrike" dirty="0">
                          <a:solidFill>
                            <a:schemeClr val="tx1"/>
                          </a:solidFill>
                          <a:effectLst/>
                        </a:rPr>
                        <a:t>Yoga</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54%</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99856"/>
                  </a:ext>
                </a:extLst>
              </a:tr>
              <a:tr h="332927">
                <a:tc>
                  <a:txBody>
                    <a:bodyPr/>
                    <a:lstStyle/>
                    <a:p>
                      <a:pPr algn="r" fontAlgn="ctr"/>
                      <a:r>
                        <a:rPr lang="en-US" sz="1200" u="none" strike="noStrike" dirty="0">
                          <a:solidFill>
                            <a:schemeClr val="tx1"/>
                          </a:solidFill>
                          <a:effectLst/>
                        </a:rPr>
                        <a:t>Acupuncture </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47%</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27776564"/>
                  </a:ext>
                </a:extLst>
              </a:tr>
              <a:tr h="332927">
                <a:tc>
                  <a:txBody>
                    <a:bodyPr/>
                    <a:lstStyle/>
                    <a:p>
                      <a:pPr algn="r" fontAlgn="ctr"/>
                      <a:r>
                        <a:rPr lang="en-US" sz="1200" u="none" strike="noStrike" dirty="0">
                          <a:solidFill>
                            <a:schemeClr val="tx1"/>
                          </a:solidFill>
                          <a:effectLst/>
                        </a:rPr>
                        <a:t>Special diets</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49%</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58576059"/>
                  </a:ext>
                </a:extLst>
              </a:tr>
              <a:tr h="332927">
                <a:tc>
                  <a:txBody>
                    <a:bodyPr/>
                    <a:lstStyle/>
                    <a:p>
                      <a:pPr algn="r" fontAlgn="ctr"/>
                      <a:r>
                        <a:rPr lang="en-US" sz="1200" u="none" strike="noStrike" dirty="0">
                          <a:solidFill>
                            <a:schemeClr val="tx1"/>
                          </a:solidFill>
                          <a:effectLst/>
                        </a:rPr>
                        <a:t>Chiropractic</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36%</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772764"/>
                  </a:ext>
                </a:extLst>
              </a:tr>
              <a:tr h="332927">
                <a:tc>
                  <a:txBody>
                    <a:bodyPr/>
                    <a:lstStyle/>
                    <a:p>
                      <a:pPr algn="r" fontAlgn="ctr"/>
                      <a:r>
                        <a:rPr lang="en-US" sz="1200" u="none" strike="noStrike" dirty="0">
                          <a:solidFill>
                            <a:schemeClr val="tx1"/>
                          </a:solidFill>
                          <a:effectLst/>
                        </a:rPr>
                        <a:t>Energy healing</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r" fontAlgn="ctr"/>
                      <a:endParaRPr lang="en-US" sz="1200" b="0" i="0" u="none" strike="noStrike">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ctr"/>
                      <a:r>
                        <a:rPr lang="en-US" sz="1200" u="none" strike="noStrike" dirty="0">
                          <a:effectLst/>
                        </a:rPr>
                        <a:t>41%</a:t>
                      </a: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60751612"/>
                  </a:ext>
                </a:extLst>
              </a:tr>
              <a:tr h="332927">
                <a:tc>
                  <a:txBody>
                    <a:bodyPr/>
                    <a:lstStyle/>
                    <a:p>
                      <a:pPr algn="r" fontAlgn="ctr"/>
                      <a:r>
                        <a:rPr lang="en-US" sz="1200" u="none" strike="noStrike" dirty="0">
                          <a:solidFill>
                            <a:schemeClr val="tx1"/>
                          </a:solidFill>
                          <a:effectLst/>
                        </a:rPr>
                        <a:t>None of the above</a:t>
                      </a:r>
                      <a:endParaRPr lang="en-US" sz="1200" b="0" i="0" u="none" strike="noStrike" dirty="0">
                        <a:solidFill>
                          <a:schemeClr val="tx1"/>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noFill/>
                  </a:tcPr>
                </a:tc>
                <a:tc>
                  <a:txBody>
                    <a:bodyPr/>
                    <a:lstStyle/>
                    <a:p>
                      <a:pPr algn="r" fontAlgn="ctr"/>
                      <a:endParaRPr lang="en-US" sz="1200" b="0" i="0" u="none" strike="noStrike" dirty="0">
                        <a:solidFill>
                          <a:srgbClr val="000000"/>
                        </a:solidFill>
                        <a:effectLst/>
                        <a:latin typeface="Arial" panose="020B0604020202020204" pitchFamily="34" charset="0"/>
                      </a:endParaRPr>
                    </a:p>
                  </a:txBody>
                  <a:tcPr marL="6350" marR="6350" marT="635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ctr"/>
                      <a:endParaRPr lang="en-US" sz="1200" b="0" i="0" u="none" strike="noStrike" dirty="0">
                        <a:solidFill>
                          <a:srgbClr val="000000"/>
                        </a:solidFill>
                        <a:effectLst/>
                        <a:latin typeface="+mn-lt"/>
                      </a:endParaRPr>
                    </a:p>
                  </a:txBody>
                  <a:tcPr marL="6350" marR="6350" marT="635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409713229"/>
                  </a:ext>
                </a:extLst>
              </a:tr>
            </a:tbl>
          </a:graphicData>
        </a:graphic>
      </p:graphicFrame>
      <p:graphicFrame>
        <p:nvGraphicFramePr>
          <p:cNvPr id="6" name="Chart 5">
            <a:extLst>
              <a:ext uri="{FF2B5EF4-FFF2-40B4-BE49-F238E27FC236}">
                <a16:creationId xmlns:a16="http://schemas.microsoft.com/office/drawing/2014/main" id="{3118E748-5877-BB29-4662-045068E857C9}"/>
              </a:ext>
            </a:extLst>
          </p:cNvPr>
          <p:cNvGraphicFramePr/>
          <p:nvPr>
            <p:extLst>
              <p:ext uri="{D42A27DB-BD31-4B8C-83A1-F6EECF244321}">
                <p14:modId xmlns:p14="http://schemas.microsoft.com/office/powerpoint/2010/main" val="1478212239"/>
              </p:ext>
            </p:extLst>
          </p:nvPr>
        </p:nvGraphicFramePr>
        <p:xfrm>
          <a:off x="3868617" y="1896001"/>
          <a:ext cx="3548156" cy="423035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AECC741-E3BB-0D6D-9E45-8192D983E03C}"/>
              </a:ext>
            </a:extLst>
          </p:cNvPr>
          <p:cNvSpPr txBox="1"/>
          <p:nvPr/>
        </p:nvSpPr>
        <p:spPr>
          <a:xfrm>
            <a:off x="3830172" y="1499222"/>
            <a:ext cx="2394160" cy="461665"/>
          </a:xfrm>
          <a:prstGeom prst="rect">
            <a:avLst/>
          </a:prstGeom>
          <a:noFill/>
        </p:spPr>
        <p:txBody>
          <a:bodyPr wrap="square">
            <a:spAutoFit/>
          </a:bodyPr>
          <a:lstStyle/>
          <a:p>
            <a:br>
              <a:rPr lang="en-US" sz="1200" b="1" dirty="0"/>
            </a:br>
            <a:r>
              <a:rPr lang="en-US" sz="1200" b="1" dirty="0"/>
              <a:t>Integrative Oncology Used</a:t>
            </a:r>
          </a:p>
        </p:txBody>
      </p:sp>
      <p:sp>
        <p:nvSpPr>
          <p:cNvPr id="8" name="TextBox 7">
            <a:extLst>
              <a:ext uri="{FF2B5EF4-FFF2-40B4-BE49-F238E27FC236}">
                <a16:creationId xmlns:a16="http://schemas.microsoft.com/office/drawing/2014/main" id="{F1FB2473-2C05-C3F1-342D-E4CF7FB59B81}"/>
              </a:ext>
            </a:extLst>
          </p:cNvPr>
          <p:cNvSpPr txBox="1"/>
          <p:nvPr/>
        </p:nvSpPr>
        <p:spPr>
          <a:xfrm>
            <a:off x="3840220" y="6026976"/>
            <a:ext cx="5815386" cy="246221"/>
          </a:xfrm>
          <a:prstGeom prst="rect">
            <a:avLst/>
          </a:prstGeom>
          <a:noFill/>
        </p:spPr>
        <p:txBody>
          <a:bodyPr wrap="square" rtlCol="0">
            <a:spAutoFit/>
          </a:bodyPr>
          <a:lstStyle/>
          <a:p>
            <a:r>
              <a:rPr lang="en-US" sz="1000" i="1" dirty="0"/>
              <a:t>Less than 10%: Naturopathy, Traditional/folk medicine, Hypnosis, Biofeedback</a:t>
            </a:r>
          </a:p>
        </p:txBody>
      </p:sp>
      <p:sp>
        <p:nvSpPr>
          <p:cNvPr id="9" name="TextBox 8">
            <a:extLst>
              <a:ext uri="{FF2B5EF4-FFF2-40B4-BE49-F238E27FC236}">
                <a16:creationId xmlns:a16="http://schemas.microsoft.com/office/drawing/2014/main" id="{DDB1AD84-6B15-FF8B-03DB-39891BEE9BCA}"/>
              </a:ext>
            </a:extLst>
          </p:cNvPr>
          <p:cNvSpPr txBox="1"/>
          <p:nvPr/>
        </p:nvSpPr>
        <p:spPr>
          <a:xfrm>
            <a:off x="7012270" y="1499222"/>
            <a:ext cx="2223504" cy="461665"/>
          </a:xfrm>
          <a:prstGeom prst="rect">
            <a:avLst/>
          </a:prstGeom>
          <a:noFill/>
        </p:spPr>
        <p:txBody>
          <a:bodyPr wrap="square">
            <a:spAutoFit/>
          </a:bodyPr>
          <a:lstStyle/>
          <a:p>
            <a:pPr algn="ctr"/>
            <a:r>
              <a:rPr lang="en-US" sz="1200" b="1" dirty="0"/>
              <a:t>Treatment Very Effective</a:t>
            </a:r>
          </a:p>
          <a:p>
            <a:pPr algn="ctr"/>
            <a:r>
              <a:rPr lang="en-US" sz="1200" dirty="0"/>
              <a:t>(among those who used)</a:t>
            </a:r>
          </a:p>
        </p:txBody>
      </p:sp>
      <p:sp>
        <p:nvSpPr>
          <p:cNvPr id="13" name="Rounded Rectangle 12">
            <a:extLst>
              <a:ext uri="{FF2B5EF4-FFF2-40B4-BE49-F238E27FC236}">
                <a16:creationId xmlns:a16="http://schemas.microsoft.com/office/drawing/2014/main" id="{49C0B369-7189-2D52-06BB-8F0BFAA22A20}"/>
              </a:ext>
            </a:extLst>
          </p:cNvPr>
          <p:cNvSpPr/>
          <p:nvPr/>
        </p:nvSpPr>
        <p:spPr>
          <a:xfrm>
            <a:off x="9235037" y="1499222"/>
            <a:ext cx="2364554" cy="2309103"/>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1153AAD0-FC81-0D86-086B-BF0741777E42}"/>
              </a:ext>
            </a:extLst>
          </p:cNvPr>
          <p:cNvSpPr txBox="1"/>
          <p:nvPr/>
        </p:nvSpPr>
        <p:spPr>
          <a:xfrm>
            <a:off x="9281788" y="1775418"/>
            <a:ext cx="2270927" cy="892552"/>
          </a:xfrm>
          <a:prstGeom prst="rect">
            <a:avLst/>
          </a:prstGeom>
          <a:noFill/>
        </p:spPr>
        <p:txBody>
          <a:bodyPr wrap="square">
            <a:spAutoFit/>
          </a:bodyPr>
          <a:lstStyle/>
          <a:p>
            <a:pPr algn="ctr"/>
            <a:r>
              <a:rPr lang="en-US" sz="2400" b="1" dirty="0"/>
              <a:t>8-in-10</a:t>
            </a:r>
          </a:p>
          <a:p>
            <a:pPr algn="ctr"/>
            <a:r>
              <a:rPr lang="en-US" sz="1400" dirty="0"/>
              <a:t>did some form of integrative oncology</a:t>
            </a:r>
          </a:p>
        </p:txBody>
      </p:sp>
      <p:sp>
        <p:nvSpPr>
          <p:cNvPr id="16" name="Rounded Rectangle 15">
            <a:extLst>
              <a:ext uri="{FF2B5EF4-FFF2-40B4-BE49-F238E27FC236}">
                <a16:creationId xmlns:a16="http://schemas.microsoft.com/office/drawing/2014/main" id="{CD010906-10F4-0FC9-29AD-544CC229D17F}"/>
              </a:ext>
            </a:extLst>
          </p:cNvPr>
          <p:cNvSpPr/>
          <p:nvPr/>
        </p:nvSpPr>
        <p:spPr>
          <a:xfrm>
            <a:off x="9235037" y="4000218"/>
            <a:ext cx="2364554" cy="1444945"/>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B362B1E0-5FD2-160C-0D66-00BF5579ED60}"/>
              </a:ext>
            </a:extLst>
          </p:cNvPr>
          <p:cNvSpPr txBox="1"/>
          <p:nvPr/>
        </p:nvSpPr>
        <p:spPr>
          <a:xfrm>
            <a:off x="9281788" y="2785527"/>
            <a:ext cx="2270927" cy="677108"/>
          </a:xfrm>
          <a:prstGeom prst="rect">
            <a:avLst/>
          </a:prstGeom>
          <a:noFill/>
        </p:spPr>
        <p:txBody>
          <a:bodyPr wrap="square">
            <a:spAutoFit/>
          </a:bodyPr>
          <a:lstStyle/>
          <a:p>
            <a:pPr algn="ctr"/>
            <a:r>
              <a:rPr lang="en-US" sz="2400" b="1" dirty="0"/>
              <a:t>4</a:t>
            </a:r>
          </a:p>
          <a:p>
            <a:pPr algn="ctr"/>
            <a:r>
              <a:rPr lang="en-US" sz="1400" dirty="0"/>
              <a:t>Mean # used</a:t>
            </a:r>
          </a:p>
        </p:txBody>
      </p:sp>
      <p:sp>
        <p:nvSpPr>
          <p:cNvPr id="11" name="TextBox 10">
            <a:extLst>
              <a:ext uri="{FF2B5EF4-FFF2-40B4-BE49-F238E27FC236}">
                <a16:creationId xmlns:a16="http://schemas.microsoft.com/office/drawing/2014/main" id="{53B4B3EA-14EB-E142-CCC1-A644DCCE70E3}"/>
              </a:ext>
            </a:extLst>
          </p:cNvPr>
          <p:cNvSpPr txBox="1"/>
          <p:nvPr/>
        </p:nvSpPr>
        <p:spPr>
          <a:xfrm>
            <a:off x="9471497" y="4200260"/>
            <a:ext cx="1891508" cy="1061829"/>
          </a:xfrm>
          <a:prstGeom prst="rect">
            <a:avLst/>
          </a:prstGeom>
          <a:noFill/>
          <a:ln w="19050">
            <a:noFill/>
            <a:prstDash val="lgDash"/>
          </a:ln>
        </p:spPr>
        <p:txBody>
          <a:bodyPr wrap="square" rtlCol="0">
            <a:spAutoFit/>
          </a:bodyPr>
          <a:lstStyle/>
          <a:p>
            <a:r>
              <a:rPr lang="en-US" sz="1400" b="1" dirty="0">
                <a:ea typeface="Gadugi" panose="020B0502040204020203" pitchFamily="34" charset="0"/>
              </a:rPr>
              <a:t>Higher Among:</a:t>
            </a:r>
          </a:p>
          <a:p>
            <a:endParaRPr lang="en-US" sz="700" b="1" dirty="0">
              <a:ea typeface="Gadugi" panose="020B0502040204020203" pitchFamily="34" charset="0"/>
            </a:endParaRPr>
          </a:p>
          <a:p>
            <a:pPr marL="119063" indent="-119063">
              <a:buFont typeface="Arial" panose="020B0604020202020204" pitchFamily="34" charset="0"/>
              <a:buChar char="•"/>
            </a:pPr>
            <a:r>
              <a:rPr lang="en-US" sz="1400" dirty="0">
                <a:ea typeface="Gadugi" panose="020B0502040204020203" pitchFamily="34" charset="0"/>
              </a:rPr>
              <a:t>Black</a:t>
            </a:r>
          </a:p>
          <a:p>
            <a:pPr marL="119063" indent="-119063">
              <a:buFont typeface="Arial" panose="020B0604020202020204" pitchFamily="34" charset="0"/>
              <a:buChar char="•"/>
            </a:pPr>
            <a:r>
              <a:rPr lang="en-US" sz="1400" dirty="0">
                <a:ea typeface="Gadugi" panose="020B0502040204020203" pitchFamily="34" charset="0"/>
              </a:rPr>
              <a:t>Hispanic</a:t>
            </a:r>
          </a:p>
          <a:p>
            <a:pPr marL="119063" indent="-119063">
              <a:buFont typeface="Arial" panose="020B0604020202020204" pitchFamily="34" charset="0"/>
              <a:buChar char="•"/>
            </a:pPr>
            <a:r>
              <a:rPr lang="en-US" sz="1400" dirty="0">
                <a:ea typeface="Gadugi" panose="020B0502040204020203" pitchFamily="34" charset="0"/>
              </a:rPr>
              <a:t>STEM Background</a:t>
            </a:r>
          </a:p>
        </p:txBody>
      </p:sp>
    </p:spTree>
    <p:extLst>
      <p:ext uri="{BB962C8B-B14F-4D97-AF65-F5344CB8AC3E}">
        <p14:creationId xmlns:p14="http://schemas.microsoft.com/office/powerpoint/2010/main" val="3870642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3082-88BE-97E3-1082-0BE3006663D2}"/>
              </a:ext>
            </a:extLst>
          </p:cNvPr>
          <p:cNvSpPr>
            <a:spLocks noGrp="1"/>
          </p:cNvSpPr>
          <p:nvPr>
            <p:ph type="title"/>
          </p:nvPr>
        </p:nvSpPr>
        <p:spPr/>
        <p:txBody>
          <a:bodyPr/>
          <a:lstStyle/>
          <a:p>
            <a:r>
              <a:rPr lang="en-US" dirty="0"/>
              <a:t>Integrative Oncology Motivators and Barriers</a:t>
            </a:r>
          </a:p>
        </p:txBody>
      </p:sp>
      <p:sp>
        <p:nvSpPr>
          <p:cNvPr id="3" name="Text Placeholder 2">
            <a:extLst>
              <a:ext uri="{FF2B5EF4-FFF2-40B4-BE49-F238E27FC236}">
                <a16:creationId xmlns:a16="http://schemas.microsoft.com/office/drawing/2014/main" id="{6B073E2C-823C-2A0C-8DE0-4B4C9BF2BF2A}"/>
              </a:ext>
            </a:extLst>
          </p:cNvPr>
          <p:cNvSpPr>
            <a:spLocks noGrp="1"/>
          </p:cNvSpPr>
          <p:nvPr>
            <p:ph type="body" sz="quarter" idx="10"/>
          </p:nvPr>
        </p:nvSpPr>
        <p:spPr/>
        <p:txBody>
          <a:bodyPr>
            <a:noAutofit/>
          </a:bodyPr>
          <a:lstStyle/>
          <a:p>
            <a:r>
              <a:rPr lang="en-US" dirty="0"/>
              <a:t>General wellbeing and mental health are key drivers to integrative oncology.</a:t>
            </a:r>
            <a:br>
              <a:rPr lang="en-US" dirty="0"/>
            </a:br>
            <a:r>
              <a:rPr lang="en-US" dirty="0"/>
              <a:t>The biggest barrier is awareness; few are worried about coverage, expense, or lack of evidence.</a:t>
            </a:r>
          </a:p>
        </p:txBody>
      </p:sp>
      <p:graphicFrame>
        <p:nvGraphicFramePr>
          <p:cNvPr id="4" name="Table 11">
            <a:extLst>
              <a:ext uri="{FF2B5EF4-FFF2-40B4-BE49-F238E27FC236}">
                <a16:creationId xmlns:a16="http://schemas.microsoft.com/office/drawing/2014/main" id="{35638E3D-1036-5EC3-9F8A-35B867767ACE}"/>
              </a:ext>
            </a:extLst>
          </p:cNvPr>
          <p:cNvGraphicFramePr>
            <a:graphicFrameLocks noGrp="1"/>
          </p:cNvGraphicFramePr>
          <p:nvPr>
            <p:extLst>
              <p:ext uri="{D42A27DB-BD31-4B8C-83A1-F6EECF244321}">
                <p14:modId xmlns:p14="http://schemas.microsoft.com/office/powerpoint/2010/main" val="2246314152"/>
              </p:ext>
            </p:extLst>
          </p:nvPr>
        </p:nvGraphicFramePr>
        <p:xfrm>
          <a:off x="807815" y="1694577"/>
          <a:ext cx="5000389" cy="4329314"/>
        </p:xfrm>
        <a:graphic>
          <a:graphicData uri="http://schemas.openxmlformats.org/drawingml/2006/table">
            <a:tbl>
              <a:tblPr firstRow="1" bandRow="1">
                <a:tableStyleId>{10A1B5D5-9B99-4C35-A422-299274C87663}</a:tableStyleId>
              </a:tblPr>
              <a:tblGrid>
                <a:gridCol w="3948275">
                  <a:extLst>
                    <a:ext uri="{9D8B030D-6E8A-4147-A177-3AD203B41FA5}">
                      <a16:colId xmlns:a16="http://schemas.microsoft.com/office/drawing/2014/main" val="2261120899"/>
                    </a:ext>
                  </a:extLst>
                </a:gridCol>
                <a:gridCol w="1052114">
                  <a:extLst>
                    <a:ext uri="{9D8B030D-6E8A-4147-A177-3AD203B41FA5}">
                      <a16:colId xmlns:a16="http://schemas.microsoft.com/office/drawing/2014/main" val="599562954"/>
                    </a:ext>
                  </a:extLst>
                </a:gridCol>
              </a:tblGrid>
              <a:tr h="821575">
                <a:tc gridSpan="2">
                  <a:txBody>
                    <a:bodyPr/>
                    <a:lstStyle/>
                    <a:p>
                      <a:pPr marL="687388" indent="0" algn="l">
                        <a:tabLst/>
                      </a:pPr>
                      <a:r>
                        <a:rPr lang="en-US" sz="1800" dirty="0">
                          <a:solidFill>
                            <a:srgbClr val="1AAFA2"/>
                          </a:solidFill>
                        </a:rPr>
                        <a:t>Reasons for Using Integrative </a:t>
                      </a:r>
                      <a:br>
                        <a:rPr lang="en-US" sz="1800" dirty="0">
                          <a:solidFill>
                            <a:srgbClr val="1AAFA2"/>
                          </a:solidFill>
                        </a:rPr>
                      </a:br>
                      <a:r>
                        <a:rPr lang="en-US" sz="1800" dirty="0">
                          <a:solidFill>
                            <a:srgbClr val="1AAFA2"/>
                          </a:solidFill>
                        </a:rPr>
                        <a:t>Oncology Services/Therapies</a:t>
                      </a:r>
                      <a:endParaRPr lang="en-US" sz="1800" b="1" dirty="0">
                        <a:solidFill>
                          <a:srgbClr val="1AAFA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400" b="1" dirty="0"/>
                    </a:p>
                  </a:txBody>
                  <a:tcPr anchor="ctr">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solidFill>
                      <a:srgbClr val="009999"/>
                    </a:solidFill>
                  </a:tcPr>
                </a:tc>
                <a:extLst>
                  <a:ext uri="{0D108BD9-81ED-4DB2-BD59-A6C34878D82A}">
                    <a16:rowId xmlns:a16="http://schemas.microsoft.com/office/drawing/2014/main" val="3256716632"/>
                  </a:ext>
                </a:extLst>
              </a:tr>
              <a:tr h="381409">
                <a:tc>
                  <a:txBody>
                    <a:bodyPr/>
                    <a:lstStyle/>
                    <a:p>
                      <a:pPr algn="l" fontAlgn="ctr"/>
                      <a:r>
                        <a:rPr lang="en-US" sz="1400" b="0" i="0" u="none" strike="noStrike" dirty="0">
                          <a:solidFill>
                            <a:srgbClr val="000000"/>
                          </a:solidFill>
                          <a:effectLst/>
                          <a:latin typeface="+mn-lt"/>
                        </a:rPr>
                        <a:t>General wellbeing</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67%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0222858"/>
                  </a:ext>
                </a:extLst>
              </a:tr>
              <a:tr h="381409">
                <a:tc>
                  <a:txBody>
                    <a:bodyPr/>
                    <a:lstStyle/>
                    <a:p>
                      <a:pPr algn="l" fontAlgn="ctr"/>
                      <a:r>
                        <a:rPr lang="en-US" sz="1400" b="0" i="0" u="none" strike="noStrike" dirty="0">
                          <a:solidFill>
                            <a:srgbClr val="000000"/>
                          </a:solidFill>
                          <a:effectLst/>
                          <a:latin typeface="+mn-lt"/>
                        </a:rPr>
                        <a:t>Coping with emotional, mental impact of cancer</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59%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6548125"/>
                  </a:ext>
                </a:extLst>
              </a:tr>
              <a:tr h="555867">
                <a:tc>
                  <a:txBody>
                    <a:bodyPr/>
                    <a:lstStyle/>
                    <a:p>
                      <a:pPr algn="l" fontAlgn="ctr"/>
                      <a:r>
                        <a:rPr lang="en-US" sz="1400" b="0" i="0" u="none" strike="noStrike" dirty="0">
                          <a:solidFill>
                            <a:srgbClr val="000000"/>
                          </a:solidFill>
                          <a:effectLst/>
                          <a:latin typeface="+mn-lt"/>
                        </a:rPr>
                        <a:t>Managing symptoms, side effects of cancer treatment</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47%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7007699"/>
                  </a:ext>
                </a:extLst>
              </a:tr>
              <a:tr h="381409">
                <a:tc>
                  <a:txBody>
                    <a:bodyPr/>
                    <a:lstStyle/>
                    <a:p>
                      <a:pPr algn="l" fontAlgn="ctr"/>
                      <a:r>
                        <a:rPr lang="en-US" sz="1400" b="0" i="0" u="none" strike="noStrike" dirty="0">
                          <a:solidFill>
                            <a:srgbClr val="000000"/>
                          </a:solidFill>
                          <a:effectLst/>
                          <a:latin typeface="+mn-lt"/>
                        </a:rPr>
                        <a:t>Managing symptoms, side effects of cancer</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42%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9240171"/>
                  </a:ext>
                </a:extLst>
              </a:tr>
              <a:tr h="381409">
                <a:tc>
                  <a:txBody>
                    <a:bodyPr/>
                    <a:lstStyle/>
                    <a:p>
                      <a:pPr algn="l" fontAlgn="ctr"/>
                      <a:r>
                        <a:rPr lang="en-US" sz="1400" b="0" i="0" u="none" strike="noStrike" dirty="0">
                          <a:solidFill>
                            <a:srgbClr val="000000"/>
                          </a:solidFill>
                          <a:effectLst/>
                          <a:latin typeface="+mn-lt"/>
                        </a:rPr>
                        <a:t>Giving me a sense of control over my illness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8801302"/>
                  </a:ext>
                </a:extLst>
              </a:tr>
              <a:tr h="381409">
                <a:tc>
                  <a:txBody>
                    <a:bodyPr/>
                    <a:lstStyle/>
                    <a:p>
                      <a:pPr algn="l" fontAlgn="ctr"/>
                      <a:r>
                        <a:rPr lang="en-US" sz="1400" b="0" i="0" u="none" strike="noStrike" dirty="0">
                          <a:solidFill>
                            <a:srgbClr val="000000"/>
                          </a:solidFill>
                          <a:effectLst/>
                          <a:latin typeface="+mn-lt"/>
                        </a:rPr>
                        <a:t>Providing hope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800630"/>
                  </a:ext>
                </a:extLst>
              </a:tr>
              <a:tr h="381409">
                <a:tc>
                  <a:txBody>
                    <a:bodyPr/>
                    <a:lstStyle/>
                    <a:p>
                      <a:pPr algn="l" fontAlgn="ctr"/>
                      <a:r>
                        <a:rPr lang="en-US" sz="1400" b="0" i="0" u="none" strike="noStrike">
                          <a:solidFill>
                            <a:srgbClr val="000000"/>
                          </a:solidFill>
                          <a:effectLst/>
                          <a:latin typeface="+mn-lt"/>
                        </a:rPr>
                        <a:t>Preventing cancer recurrence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979559"/>
                  </a:ext>
                </a:extLst>
              </a:tr>
              <a:tr h="381409">
                <a:tc>
                  <a:txBody>
                    <a:bodyPr/>
                    <a:lstStyle/>
                    <a:p>
                      <a:pPr algn="l" fontAlgn="ctr"/>
                      <a:r>
                        <a:rPr lang="en-US" sz="1400" b="0" i="0" u="none" strike="noStrike" dirty="0">
                          <a:solidFill>
                            <a:srgbClr val="000000"/>
                          </a:solidFill>
                          <a:effectLst/>
                          <a:latin typeface="+mn-lt"/>
                        </a:rPr>
                        <a:t>Suggested by people I trust</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22%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974868"/>
                  </a:ext>
                </a:extLst>
              </a:tr>
              <a:tr h="282009">
                <a:tc>
                  <a:txBody>
                    <a:bodyPr/>
                    <a:lstStyle/>
                    <a:p>
                      <a:pPr algn="l" fontAlgn="ctr"/>
                      <a:r>
                        <a:rPr lang="en-US" sz="1400" b="0" i="0" u="none" strike="noStrike" dirty="0">
                          <a:solidFill>
                            <a:srgbClr val="000000"/>
                          </a:solidFill>
                          <a:effectLst/>
                          <a:latin typeface="+mn-lt"/>
                        </a:rPr>
                        <a:t>Treating my cancer</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13%</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420221"/>
                  </a:ext>
                </a:extLst>
              </a:tr>
            </a:tbl>
          </a:graphicData>
        </a:graphic>
      </p:graphicFrame>
      <p:graphicFrame>
        <p:nvGraphicFramePr>
          <p:cNvPr id="5" name="Table 11">
            <a:extLst>
              <a:ext uri="{FF2B5EF4-FFF2-40B4-BE49-F238E27FC236}">
                <a16:creationId xmlns:a16="http://schemas.microsoft.com/office/drawing/2014/main" id="{22A40700-C57E-F060-E503-A21AD62322B5}"/>
              </a:ext>
            </a:extLst>
          </p:cNvPr>
          <p:cNvGraphicFramePr>
            <a:graphicFrameLocks noGrp="1"/>
          </p:cNvGraphicFramePr>
          <p:nvPr>
            <p:extLst>
              <p:ext uri="{D42A27DB-BD31-4B8C-83A1-F6EECF244321}">
                <p14:modId xmlns:p14="http://schemas.microsoft.com/office/powerpoint/2010/main" val="3458225763"/>
              </p:ext>
            </p:extLst>
          </p:nvPr>
        </p:nvGraphicFramePr>
        <p:xfrm>
          <a:off x="6383798" y="1694577"/>
          <a:ext cx="5000389" cy="4269644"/>
        </p:xfrm>
        <a:graphic>
          <a:graphicData uri="http://schemas.openxmlformats.org/drawingml/2006/table">
            <a:tbl>
              <a:tblPr firstRow="1" bandRow="1">
                <a:tableStyleId>{10A1B5D5-9B99-4C35-A422-299274C87663}</a:tableStyleId>
              </a:tblPr>
              <a:tblGrid>
                <a:gridCol w="3948275">
                  <a:extLst>
                    <a:ext uri="{9D8B030D-6E8A-4147-A177-3AD203B41FA5}">
                      <a16:colId xmlns:a16="http://schemas.microsoft.com/office/drawing/2014/main" val="2261120899"/>
                    </a:ext>
                  </a:extLst>
                </a:gridCol>
                <a:gridCol w="1052114">
                  <a:extLst>
                    <a:ext uri="{9D8B030D-6E8A-4147-A177-3AD203B41FA5}">
                      <a16:colId xmlns:a16="http://schemas.microsoft.com/office/drawing/2014/main" val="599562954"/>
                    </a:ext>
                  </a:extLst>
                </a:gridCol>
              </a:tblGrid>
              <a:tr h="822960">
                <a:tc gridSpan="2">
                  <a:txBody>
                    <a:bodyPr/>
                    <a:lstStyle/>
                    <a:p>
                      <a:pPr marL="687388" indent="0" algn="l">
                        <a:tabLst/>
                      </a:pPr>
                      <a:r>
                        <a:rPr lang="en-US" sz="1800" dirty="0">
                          <a:solidFill>
                            <a:srgbClr val="EE7E5E"/>
                          </a:solidFill>
                        </a:rPr>
                        <a:t>Reasons for </a:t>
                      </a:r>
                      <a:r>
                        <a:rPr lang="en-US" sz="1800" u="sng" dirty="0">
                          <a:solidFill>
                            <a:srgbClr val="EE7E5E"/>
                          </a:solidFill>
                        </a:rPr>
                        <a:t>NOT</a:t>
                      </a:r>
                      <a:r>
                        <a:rPr lang="en-US" sz="1800" dirty="0">
                          <a:solidFill>
                            <a:srgbClr val="EE7E5E"/>
                          </a:solidFill>
                        </a:rPr>
                        <a:t> Using Integrative Oncology Services/Therapies</a:t>
                      </a:r>
                      <a:endParaRPr lang="en-US" sz="1800" b="1" dirty="0">
                        <a:solidFill>
                          <a:srgbClr val="EE7E5E"/>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2400" b="1" dirty="0"/>
                    </a:p>
                  </a:txBody>
                  <a:tcPr anchor="ctr">
                    <a:lnR w="12700" cap="flat" cmpd="sng" algn="ctr">
                      <a:solidFill>
                        <a:srgbClr val="009999"/>
                      </a:solidFill>
                      <a:prstDash val="solid"/>
                      <a:round/>
                      <a:headEnd type="none" w="med" len="med"/>
                      <a:tailEnd type="none" w="med" len="med"/>
                    </a:lnR>
                    <a:lnT w="12700" cap="flat" cmpd="sng" algn="ctr">
                      <a:solidFill>
                        <a:srgbClr val="009999"/>
                      </a:solidFill>
                      <a:prstDash val="solid"/>
                      <a:round/>
                      <a:headEnd type="none" w="med" len="med"/>
                      <a:tailEnd type="none" w="med" len="med"/>
                    </a:lnT>
                    <a:lnB w="12700" cap="flat" cmpd="sng" algn="ctr">
                      <a:solidFill>
                        <a:srgbClr val="009999"/>
                      </a:solidFill>
                      <a:prstDash val="solid"/>
                      <a:round/>
                      <a:headEnd type="none" w="med" len="med"/>
                      <a:tailEnd type="none" w="med" len="med"/>
                    </a:lnB>
                    <a:solidFill>
                      <a:srgbClr val="009999"/>
                    </a:solidFill>
                  </a:tcPr>
                </a:tc>
                <a:extLst>
                  <a:ext uri="{0D108BD9-81ED-4DB2-BD59-A6C34878D82A}">
                    <a16:rowId xmlns:a16="http://schemas.microsoft.com/office/drawing/2014/main" val="3256716632"/>
                  </a:ext>
                </a:extLst>
              </a:tr>
              <a:tr h="384048">
                <a:tc>
                  <a:txBody>
                    <a:bodyPr/>
                    <a:lstStyle/>
                    <a:p>
                      <a:pPr algn="l" fontAlgn="ctr"/>
                      <a:r>
                        <a:rPr lang="en-US" sz="1400" b="0" i="0" u="none" strike="noStrike" dirty="0">
                          <a:solidFill>
                            <a:srgbClr val="000000"/>
                          </a:solidFill>
                          <a:effectLst/>
                          <a:latin typeface="+mn-lt"/>
                        </a:rPr>
                        <a:t>Was not aware these therapies existed</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30%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80222858"/>
                  </a:ext>
                </a:extLst>
              </a:tr>
              <a:tr h="315970">
                <a:tc>
                  <a:txBody>
                    <a:bodyPr/>
                    <a:lstStyle/>
                    <a:p>
                      <a:pPr algn="l" fontAlgn="ctr"/>
                      <a:r>
                        <a:rPr lang="en-US" sz="1400" b="0" i="0" u="none" strike="noStrike" dirty="0">
                          <a:solidFill>
                            <a:srgbClr val="000000"/>
                          </a:solidFill>
                          <a:effectLst/>
                          <a:latin typeface="+mn-lt"/>
                        </a:rPr>
                        <a:t>Not covered by my health insurance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10%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36548125"/>
                  </a:ext>
                </a:extLst>
              </a:tr>
              <a:tr h="315970">
                <a:tc>
                  <a:txBody>
                    <a:bodyPr/>
                    <a:lstStyle/>
                    <a:p>
                      <a:pPr algn="l" fontAlgn="ctr"/>
                      <a:r>
                        <a:rPr lang="en-US" sz="1400" b="0" i="0" u="none" strike="noStrike" dirty="0">
                          <a:solidFill>
                            <a:srgbClr val="000000"/>
                          </a:solidFill>
                          <a:effectLst/>
                          <a:latin typeface="+mn-lt"/>
                        </a:rPr>
                        <a:t>Not supported by my healthcare team </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mn-lt"/>
                        </a:rPr>
                        <a:t>9%</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7007699"/>
                  </a:ext>
                </a:extLst>
              </a:tr>
              <a:tr h="315970">
                <a:tc>
                  <a:txBody>
                    <a:bodyPr/>
                    <a:lstStyle/>
                    <a:p>
                      <a:pPr algn="l" fontAlgn="ctr"/>
                      <a:r>
                        <a:rPr lang="en-US" sz="1400" b="0" i="0" u="none" strike="noStrike" dirty="0">
                          <a:solidFill>
                            <a:srgbClr val="000000"/>
                          </a:solidFill>
                          <a:effectLst/>
                          <a:latin typeface="+mn-lt"/>
                        </a:rPr>
                        <a:t>Too expensive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a:solidFill>
                            <a:srgbClr val="000000"/>
                          </a:solidFill>
                          <a:effectLst/>
                          <a:latin typeface="+mn-lt"/>
                        </a:rPr>
                        <a:t>7%</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9240171"/>
                  </a:ext>
                </a:extLst>
              </a:tr>
              <a:tr h="590136">
                <a:tc>
                  <a:txBody>
                    <a:bodyPr/>
                    <a:lstStyle/>
                    <a:p>
                      <a:pPr algn="l" fontAlgn="ctr"/>
                      <a:r>
                        <a:rPr lang="en-US" sz="1400" b="0" i="0" u="none" strike="noStrike" dirty="0">
                          <a:solidFill>
                            <a:srgbClr val="000000"/>
                          </a:solidFill>
                          <a:effectLst/>
                          <a:latin typeface="+mn-lt"/>
                        </a:rPr>
                        <a:t>Concerned about lack of evidence supporting their safety, efficacy</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6%</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8801302"/>
                  </a:ext>
                </a:extLst>
              </a:tr>
              <a:tr h="590136">
                <a:tc>
                  <a:txBody>
                    <a:bodyPr/>
                    <a:lstStyle/>
                    <a:p>
                      <a:pPr algn="l" fontAlgn="ctr"/>
                      <a:r>
                        <a:rPr lang="en-US" sz="1400" b="0" i="0" u="none" strike="noStrike" dirty="0">
                          <a:solidFill>
                            <a:srgbClr val="000000"/>
                          </a:solidFill>
                          <a:effectLst/>
                          <a:latin typeface="+mn-lt"/>
                        </a:rPr>
                        <a:t>Concerned about interactions with my </a:t>
                      </a:r>
                      <a:br>
                        <a:rPr lang="en-US" sz="1400" b="0" i="0" u="none" strike="noStrike" dirty="0">
                          <a:solidFill>
                            <a:srgbClr val="000000"/>
                          </a:solidFill>
                          <a:effectLst/>
                          <a:latin typeface="+mn-lt"/>
                        </a:rPr>
                      </a:br>
                      <a:r>
                        <a:rPr lang="en-US" sz="1400" b="0" i="0" u="none" strike="noStrike" dirty="0">
                          <a:solidFill>
                            <a:srgbClr val="000000"/>
                          </a:solidFill>
                          <a:effectLst/>
                          <a:latin typeface="+mn-lt"/>
                        </a:rPr>
                        <a:t>cancer treatment</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4%</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800630"/>
                  </a:ext>
                </a:extLst>
              </a:tr>
              <a:tr h="320040">
                <a:tc>
                  <a:txBody>
                    <a:bodyPr/>
                    <a:lstStyle/>
                    <a:p>
                      <a:pPr algn="l" fontAlgn="ctr"/>
                      <a:r>
                        <a:rPr lang="en-US" sz="1400" b="0" i="0" u="none" strike="noStrike" dirty="0">
                          <a:solidFill>
                            <a:srgbClr val="000000"/>
                          </a:solidFill>
                          <a:effectLst/>
                          <a:latin typeface="+mn-lt"/>
                        </a:rPr>
                        <a:t>My healthcare team recommended against using</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05979559"/>
                  </a:ext>
                </a:extLst>
              </a:tr>
              <a:tr h="315970">
                <a:tc>
                  <a:txBody>
                    <a:bodyPr/>
                    <a:lstStyle/>
                    <a:p>
                      <a:pPr algn="l" fontAlgn="ctr"/>
                      <a:r>
                        <a:rPr lang="en-US" sz="1400" b="0" i="0" u="none" strike="noStrike" dirty="0">
                          <a:solidFill>
                            <a:srgbClr val="000000"/>
                          </a:solidFill>
                          <a:effectLst/>
                          <a:latin typeface="+mn-lt"/>
                        </a:rPr>
                        <a:t>Concerned about potential side effects</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2%</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2974868"/>
                  </a:ext>
                </a:extLst>
              </a:tr>
              <a:tr h="298444">
                <a:tc>
                  <a:txBody>
                    <a:bodyPr/>
                    <a:lstStyle/>
                    <a:p>
                      <a:pPr algn="l" fontAlgn="ctr"/>
                      <a:r>
                        <a:rPr lang="en-US" sz="1400" b="0" i="0" u="none" strike="noStrike" dirty="0">
                          <a:solidFill>
                            <a:srgbClr val="000000"/>
                          </a:solidFill>
                          <a:effectLst/>
                          <a:latin typeface="+mn-lt"/>
                        </a:rPr>
                        <a:t>Not sure</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400" b="0" i="0" u="none" strike="noStrike" dirty="0">
                          <a:solidFill>
                            <a:srgbClr val="000000"/>
                          </a:solidFill>
                          <a:effectLst/>
                          <a:latin typeface="+mn-lt"/>
                        </a:rPr>
                        <a:t>20%</a:t>
                      </a:r>
                    </a:p>
                  </a:txBody>
                  <a:tcPr marL="6350" marR="6350" marT="635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420221"/>
                  </a:ext>
                </a:extLst>
              </a:tr>
            </a:tbl>
          </a:graphicData>
        </a:graphic>
      </p:graphicFrame>
      <p:sp>
        <p:nvSpPr>
          <p:cNvPr id="6" name="TextBox 5">
            <a:extLst>
              <a:ext uri="{FF2B5EF4-FFF2-40B4-BE49-F238E27FC236}">
                <a16:creationId xmlns:a16="http://schemas.microsoft.com/office/drawing/2014/main" id="{0C123509-F41F-F3AB-18E7-81C932C59E09}"/>
              </a:ext>
            </a:extLst>
          </p:cNvPr>
          <p:cNvSpPr txBox="1"/>
          <p:nvPr/>
        </p:nvSpPr>
        <p:spPr>
          <a:xfrm>
            <a:off x="1505840" y="6553620"/>
            <a:ext cx="73152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Source=NCCS Connected Sample (n=670); Used Integrative Oncology (n=543); Did Not Use Integrative Oncology (n=127)</a:t>
            </a:r>
          </a:p>
        </p:txBody>
      </p:sp>
      <p:pic>
        <p:nvPicPr>
          <p:cNvPr id="9" name="Picture 8">
            <a:extLst>
              <a:ext uri="{FF2B5EF4-FFF2-40B4-BE49-F238E27FC236}">
                <a16:creationId xmlns:a16="http://schemas.microsoft.com/office/drawing/2014/main" id="{09AAD601-8B34-BF33-E65E-036A794846BF}"/>
              </a:ext>
            </a:extLst>
          </p:cNvPr>
          <p:cNvPicPr>
            <a:picLocks noChangeAspect="1"/>
          </p:cNvPicPr>
          <p:nvPr/>
        </p:nvPicPr>
        <p:blipFill>
          <a:blip r:embed="rId3"/>
          <a:srcRect/>
          <a:stretch/>
        </p:blipFill>
        <p:spPr>
          <a:xfrm>
            <a:off x="807813" y="1694577"/>
            <a:ext cx="670392" cy="670392"/>
          </a:xfrm>
          <a:prstGeom prst="rect">
            <a:avLst/>
          </a:prstGeom>
        </p:spPr>
      </p:pic>
      <p:pic>
        <p:nvPicPr>
          <p:cNvPr id="10" name="Picture 9">
            <a:extLst>
              <a:ext uri="{FF2B5EF4-FFF2-40B4-BE49-F238E27FC236}">
                <a16:creationId xmlns:a16="http://schemas.microsoft.com/office/drawing/2014/main" id="{15DCC605-DD14-F630-EB5C-CE8E3F0049E1}"/>
              </a:ext>
            </a:extLst>
          </p:cNvPr>
          <p:cNvPicPr>
            <a:picLocks noChangeAspect="1"/>
          </p:cNvPicPr>
          <p:nvPr/>
        </p:nvPicPr>
        <p:blipFill>
          <a:blip r:embed="rId3"/>
          <a:srcRect/>
          <a:stretch/>
        </p:blipFill>
        <p:spPr>
          <a:xfrm>
            <a:off x="6342340" y="1694577"/>
            <a:ext cx="670392" cy="670392"/>
          </a:xfrm>
          <a:prstGeom prst="rect">
            <a:avLst/>
          </a:prstGeom>
        </p:spPr>
      </p:pic>
      <p:pic>
        <p:nvPicPr>
          <p:cNvPr id="12" name="Graphic 11" descr="Checkmark with solid fill">
            <a:extLst>
              <a:ext uri="{FF2B5EF4-FFF2-40B4-BE49-F238E27FC236}">
                <a16:creationId xmlns:a16="http://schemas.microsoft.com/office/drawing/2014/main" id="{D709FF50-8EF7-85DF-AB9B-DB3212C65E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7051" y="1977166"/>
            <a:ext cx="310415" cy="310415"/>
          </a:xfrm>
          <a:prstGeom prst="rect">
            <a:avLst/>
          </a:prstGeom>
        </p:spPr>
      </p:pic>
      <p:pic>
        <p:nvPicPr>
          <p:cNvPr id="14" name="Graphic 13" descr="Close with solid fill">
            <a:extLst>
              <a:ext uri="{FF2B5EF4-FFF2-40B4-BE49-F238E27FC236}">
                <a16:creationId xmlns:a16="http://schemas.microsoft.com/office/drawing/2014/main" id="{A5921760-152C-71DB-618E-87EACCCAA7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41579" y="1986791"/>
            <a:ext cx="271914" cy="271914"/>
          </a:xfrm>
          <a:prstGeom prst="rect">
            <a:avLst/>
          </a:prstGeom>
        </p:spPr>
      </p:pic>
    </p:spTree>
    <p:extLst>
      <p:ext uri="{BB962C8B-B14F-4D97-AF65-F5344CB8AC3E}">
        <p14:creationId xmlns:p14="http://schemas.microsoft.com/office/powerpoint/2010/main" val="2977538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37397E63-9E27-5018-43A2-2C8112A52C10}"/>
              </a:ext>
            </a:extLst>
          </p:cNvPr>
          <p:cNvSpPr txBox="1"/>
          <p:nvPr/>
        </p:nvSpPr>
        <p:spPr>
          <a:xfrm>
            <a:off x="1373934" y="1859650"/>
            <a:ext cx="9444133" cy="584775"/>
          </a:xfrm>
          <a:prstGeom prst="rect">
            <a:avLst/>
          </a:prstGeom>
          <a:noFill/>
        </p:spPr>
        <p:txBody>
          <a:bodyPr wrap="square" rtlCol="0">
            <a:spAutoFit/>
          </a:bodyPr>
          <a:lstStyle/>
          <a:p>
            <a:pPr algn="ctr"/>
            <a:r>
              <a:rPr lang="en-US" sz="3200" b="1" dirty="0">
                <a:solidFill>
                  <a:srgbClr val="174781"/>
                </a:solidFill>
                <a:effectLst/>
                <a:latin typeface="Arial" panose="020B0604020202020204" pitchFamily="34" charset="0"/>
                <a:cs typeface="Arial" panose="020B0604020202020204" pitchFamily="34" charset="0"/>
              </a:rPr>
              <a:t>NCCS Thanks Our Generous Sponsors</a:t>
            </a:r>
            <a:endParaRPr lang="en-US" sz="3200" b="1" dirty="0">
              <a:solidFill>
                <a:srgbClr val="174781"/>
              </a:solidFill>
              <a:latin typeface="Arial" panose="020B0604020202020204" pitchFamily="34" charset="0"/>
              <a:cs typeface="Arial" panose="020B0604020202020204" pitchFamily="34" charset="0"/>
            </a:endParaRPr>
          </a:p>
        </p:txBody>
      </p:sp>
      <p:grpSp>
        <p:nvGrpSpPr>
          <p:cNvPr id="16" name="Group 15">
            <a:extLst>
              <a:ext uri="{FF2B5EF4-FFF2-40B4-BE49-F238E27FC236}">
                <a16:creationId xmlns:a16="http://schemas.microsoft.com/office/drawing/2014/main" id="{C5AFAA9D-F12C-C583-C5DD-D20D44D751F6}"/>
              </a:ext>
            </a:extLst>
          </p:cNvPr>
          <p:cNvGrpSpPr/>
          <p:nvPr/>
        </p:nvGrpSpPr>
        <p:grpSpPr>
          <a:xfrm>
            <a:off x="2386859" y="3092966"/>
            <a:ext cx="7418282" cy="2245374"/>
            <a:chOff x="2352134" y="2572974"/>
            <a:chExt cx="7418282" cy="2245374"/>
          </a:xfrm>
        </p:grpSpPr>
        <p:pic>
          <p:nvPicPr>
            <p:cNvPr id="11" name="Picture 10" descr="A picture containing text, sign, clipart&#10;&#10;Description automatically generated">
              <a:extLst>
                <a:ext uri="{FF2B5EF4-FFF2-40B4-BE49-F238E27FC236}">
                  <a16:creationId xmlns:a16="http://schemas.microsoft.com/office/drawing/2014/main" id="{845302EF-D7DA-8F69-3934-BD750FC96478}"/>
                </a:ext>
              </a:extLst>
            </p:cNvPr>
            <p:cNvPicPr>
              <a:picLocks noChangeAspect="1"/>
            </p:cNvPicPr>
            <p:nvPr/>
          </p:nvPicPr>
          <p:blipFill>
            <a:blip r:embed="rId3"/>
            <a:stretch>
              <a:fillRect/>
            </a:stretch>
          </p:blipFill>
          <p:spPr>
            <a:xfrm>
              <a:off x="7547036" y="2572974"/>
              <a:ext cx="2223380" cy="914522"/>
            </a:xfrm>
            <a:prstGeom prst="rect">
              <a:avLst/>
            </a:prstGeom>
          </p:spPr>
        </p:pic>
        <p:pic>
          <p:nvPicPr>
            <p:cNvPr id="15" name="Picture 14">
              <a:extLst>
                <a:ext uri="{FF2B5EF4-FFF2-40B4-BE49-F238E27FC236}">
                  <a16:creationId xmlns:a16="http://schemas.microsoft.com/office/drawing/2014/main" id="{C4C658C9-E1CD-5B63-2764-23CC28BD9F74}"/>
                </a:ext>
              </a:extLst>
            </p:cNvPr>
            <p:cNvPicPr>
              <a:picLocks noChangeAspect="1"/>
            </p:cNvPicPr>
            <p:nvPr/>
          </p:nvPicPr>
          <p:blipFill>
            <a:blip r:embed="rId4"/>
            <a:stretch>
              <a:fillRect/>
            </a:stretch>
          </p:blipFill>
          <p:spPr>
            <a:xfrm>
              <a:off x="2352134" y="2749648"/>
              <a:ext cx="4455009" cy="616306"/>
            </a:xfrm>
            <a:prstGeom prst="rect">
              <a:avLst/>
            </a:prstGeom>
          </p:spPr>
        </p:pic>
        <p:pic>
          <p:nvPicPr>
            <p:cNvPr id="17" name="Picture 16" descr="Logo&#10;&#10;Description automatically generated">
              <a:extLst>
                <a:ext uri="{FF2B5EF4-FFF2-40B4-BE49-F238E27FC236}">
                  <a16:creationId xmlns:a16="http://schemas.microsoft.com/office/drawing/2014/main" id="{3637F636-2608-EBFB-FE70-3827C2D619BA}"/>
                </a:ext>
              </a:extLst>
            </p:cNvPr>
            <p:cNvPicPr>
              <a:picLocks noChangeAspect="1"/>
            </p:cNvPicPr>
            <p:nvPr/>
          </p:nvPicPr>
          <p:blipFill>
            <a:blip r:embed="rId5"/>
            <a:stretch>
              <a:fillRect/>
            </a:stretch>
          </p:blipFill>
          <p:spPr>
            <a:xfrm>
              <a:off x="2433043" y="4089375"/>
              <a:ext cx="1647750" cy="481967"/>
            </a:xfrm>
            <a:prstGeom prst="rect">
              <a:avLst/>
            </a:prstGeom>
          </p:spPr>
        </p:pic>
        <p:pic>
          <p:nvPicPr>
            <p:cNvPr id="20" name="Picture 19" descr="A picture containing logo&#10;&#10;Description automatically generated">
              <a:extLst>
                <a:ext uri="{FF2B5EF4-FFF2-40B4-BE49-F238E27FC236}">
                  <a16:creationId xmlns:a16="http://schemas.microsoft.com/office/drawing/2014/main" id="{973AC225-863F-55DE-4F1E-D2946162C5E5}"/>
                </a:ext>
              </a:extLst>
            </p:cNvPr>
            <p:cNvPicPr>
              <a:picLocks noChangeAspect="1"/>
            </p:cNvPicPr>
            <p:nvPr/>
          </p:nvPicPr>
          <p:blipFill>
            <a:blip r:embed="rId6"/>
            <a:stretch>
              <a:fillRect/>
            </a:stretch>
          </p:blipFill>
          <p:spPr>
            <a:xfrm>
              <a:off x="4761358" y="3958919"/>
              <a:ext cx="2669283" cy="859429"/>
            </a:xfrm>
            <a:prstGeom prst="rect">
              <a:avLst/>
            </a:prstGeom>
          </p:spPr>
        </p:pic>
        <p:pic>
          <p:nvPicPr>
            <p:cNvPr id="22" name="Picture 21" descr="A red and white logo&#10;&#10;Description automatically generated with low confidence">
              <a:extLst>
                <a:ext uri="{FF2B5EF4-FFF2-40B4-BE49-F238E27FC236}">
                  <a16:creationId xmlns:a16="http://schemas.microsoft.com/office/drawing/2014/main" id="{5D4CB473-8581-9D04-4DCE-6F0524112C9F}"/>
                </a:ext>
              </a:extLst>
            </p:cNvPr>
            <p:cNvPicPr>
              <a:picLocks noChangeAspect="1"/>
            </p:cNvPicPr>
            <p:nvPr/>
          </p:nvPicPr>
          <p:blipFill>
            <a:blip r:embed="rId7"/>
            <a:stretch>
              <a:fillRect/>
            </a:stretch>
          </p:blipFill>
          <p:spPr>
            <a:xfrm>
              <a:off x="8391959" y="3963451"/>
              <a:ext cx="1210587" cy="607891"/>
            </a:xfrm>
            <a:prstGeom prst="rect">
              <a:avLst/>
            </a:prstGeom>
          </p:spPr>
        </p:pic>
        <p:sp>
          <p:nvSpPr>
            <p:cNvPr id="23" name="AutoShape 8" descr="bms">
              <a:extLst>
                <a:ext uri="{FF2B5EF4-FFF2-40B4-BE49-F238E27FC236}">
                  <a16:creationId xmlns:a16="http://schemas.microsoft.com/office/drawing/2014/main" id="{89B5C1EC-A758-1CF1-7CB2-2237EEDC63F5}"/>
                </a:ext>
              </a:extLst>
            </p:cNvPr>
            <p:cNvSpPr>
              <a:spLocks noChangeAspect="1" noChangeArrowheads="1"/>
            </p:cNvSpPr>
            <p:nvPr/>
          </p:nvSpPr>
          <p:spPr bwMode="auto">
            <a:xfrm>
              <a:off x="5943600" y="315806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cxnSp>
        <p:nvCxnSpPr>
          <p:cNvPr id="14" name="Straight Connector 13">
            <a:extLst>
              <a:ext uri="{FF2B5EF4-FFF2-40B4-BE49-F238E27FC236}">
                <a16:creationId xmlns:a16="http://schemas.microsoft.com/office/drawing/2014/main" id="{5DBB4468-E88F-6792-1CF6-11967BBBEB36}"/>
              </a:ext>
            </a:extLst>
          </p:cNvPr>
          <p:cNvCxnSpPr>
            <a:cxnSpLocks/>
          </p:cNvCxnSpPr>
          <p:nvPr/>
        </p:nvCxnSpPr>
        <p:spPr>
          <a:xfrm>
            <a:off x="1967753" y="2707405"/>
            <a:ext cx="8256494" cy="0"/>
          </a:xfrm>
          <a:prstGeom prst="line">
            <a:avLst/>
          </a:prstGeom>
          <a:ln w="12700">
            <a:solidFill>
              <a:srgbClr val="FFD334"/>
            </a:solidFill>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246397C2-8881-B1BF-8A36-A2FD515DB6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71116" y="814717"/>
            <a:ext cx="1849768" cy="795400"/>
          </a:xfrm>
          <a:prstGeom prst="rect">
            <a:avLst/>
          </a:prstGeom>
        </p:spPr>
      </p:pic>
    </p:spTree>
    <p:extLst>
      <p:ext uri="{BB962C8B-B14F-4D97-AF65-F5344CB8AC3E}">
        <p14:creationId xmlns:p14="http://schemas.microsoft.com/office/powerpoint/2010/main" val="3886041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9D29D1-AB63-5952-EB1C-A7B5D96F2429}"/>
              </a:ext>
            </a:extLst>
          </p:cNvPr>
          <p:cNvPicPr>
            <a:picLocks noChangeAspect="1"/>
          </p:cNvPicPr>
          <p:nvPr/>
        </p:nvPicPr>
        <p:blipFill>
          <a:blip r:embed="rId3"/>
          <a:stretch>
            <a:fillRect/>
          </a:stretch>
        </p:blipFill>
        <p:spPr>
          <a:xfrm>
            <a:off x="512694" y="783880"/>
            <a:ext cx="1959994" cy="783998"/>
          </a:xfrm>
          <a:prstGeom prst="rect">
            <a:avLst/>
          </a:prstGeom>
        </p:spPr>
      </p:pic>
      <p:pic>
        <p:nvPicPr>
          <p:cNvPr id="2" name="Picture 1">
            <a:extLst>
              <a:ext uri="{FF2B5EF4-FFF2-40B4-BE49-F238E27FC236}">
                <a16:creationId xmlns:a16="http://schemas.microsoft.com/office/drawing/2014/main" id="{CCCCE8BD-F606-169F-524A-4448E2F633E3}"/>
              </a:ext>
            </a:extLst>
          </p:cNvPr>
          <p:cNvPicPr>
            <a:picLocks noChangeAspect="1"/>
          </p:cNvPicPr>
          <p:nvPr/>
        </p:nvPicPr>
        <p:blipFill>
          <a:blip r:embed="rId4"/>
          <a:srcRect/>
          <a:stretch/>
        </p:blipFill>
        <p:spPr>
          <a:xfrm>
            <a:off x="443244" y="3181743"/>
            <a:ext cx="1167084" cy="656165"/>
          </a:xfrm>
          <a:prstGeom prst="rect">
            <a:avLst/>
          </a:prstGeom>
        </p:spPr>
      </p:pic>
      <p:sp>
        <p:nvSpPr>
          <p:cNvPr id="5" name="TextBox 4">
            <a:extLst>
              <a:ext uri="{FF2B5EF4-FFF2-40B4-BE49-F238E27FC236}">
                <a16:creationId xmlns:a16="http://schemas.microsoft.com/office/drawing/2014/main" id="{052AE477-9F92-77CF-D3CD-5B8AE8E19EDF}"/>
              </a:ext>
            </a:extLst>
          </p:cNvPr>
          <p:cNvSpPr txBox="1"/>
          <p:nvPr/>
        </p:nvSpPr>
        <p:spPr>
          <a:xfrm>
            <a:off x="408519" y="5805985"/>
            <a:ext cx="6096000" cy="338554"/>
          </a:xfrm>
          <a:prstGeom prst="rect">
            <a:avLst/>
          </a:prstGeom>
          <a:noFill/>
        </p:spPr>
        <p:txBody>
          <a:bodyPr wrap="square">
            <a:spAutoFit/>
          </a:bodyPr>
          <a:lstStyle/>
          <a:p>
            <a:r>
              <a:rPr lang="en-US" sz="1600" u="sng" dirty="0" err="1">
                <a:solidFill>
                  <a:srgbClr val="174781"/>
                </a:solidFill>
                <a:effectLst/>
                <a:hlinkClick r:id="rId5">
                  <a:extLst>
                    <a:ext uri="{A12FA001-AC4F-418D-AE19-62706E023703}">
                      <ahyp:hlinkClr xmlns:ahyp="http://schemas.microsoft.com/office/drawing/2018/hyperlinkcolor" val="tx"/>
                    </a:ext>
                  </a:extLst>
                </a:hlinkClick>
              </a:rPr>
              <a:t>canceradvocacy.org</a:t>
            </a:r>
            <a:r>
              <a:rPr lang="en-US" sz="1600" dirty="0">
                <a:solidFill>
                  <a:srgbClr val="174781"/>
                </a:solidFill>
                <a:effectLst/>
              </a:rPr>
              <a:t>   |   </a:t>
            </a:r>
            <a:r>
              <a:rPr lang="en-US" sz="1600" u="sng" dirty="0" err="1">
                <a:solidFill>
                  <a:srgbClr val="174781"/>
                </a:solidFill>
                <a:effectLst/>
                <a:hlinkClick r:id="rId6">
                  <a:extLst>
                    <a:ext uri="{A12FA001-AC4F-418D-AE19-62706E023703}">
                      <ahyp:hlinkClr xmlns:ahyp="http://schemas.microsoft.com/office/drawing/2018/hyperlinkcolor" val="tx"/>
                    </a:ext>
                  </a:extLst>
                </a:hlinkClick>
              </a:rPr>
              <a:t>info@canceradvocacy.org</a:t>
            </a:r>
            <a:r>
              <a:rPr lang="en-US" sz="1600" u="sng" dirty="0">
                <a:solidFill>
                  <a:srgbClr val="174781"/>
                </a:solidFill>
                <a:effectLst/>
              </a:rPr>
              <a:t> </a:t>
            </a:r>
            <a:endParaRPr lang="en-US" sz="1600" u="sng" dirty="0">
              <a:solidFill>
                <a:srgbClr val="174781"/>
              </a:solidFill>
            </a:endParaRPr>
          </a:p>
        </p:txBody>
      </p:sp>
      <p:sp>
        <p:nvSpPr>
          <p:cNvPr id="8" name="TextBox 7">
            <a:extLst>
              <a:ext uri="{FF2B5EF4-FFF2-40B4-BE49-F238E27FC236}">
                <a16:creationId xmlns:a16="http://schemas.microsoft.com/office/drawing/2014/main" id="{785AE2AB-3C53-1490-F966-8E1981082705}"/>
              </a:ext>
            </a:extLst>
          </p:cNvPr>
          <p:cNvSpPr txBox="1"/>
          <p:nvPr/>
        </p:nvSpPr>
        <p:spPr>
          <a:xfrm>
            <a:off x="443244" y="1947265"/>
            <a:ext cx="7388748" cy="954107"/>
          </a:xfrm>
          <a:prstGeom prst="rect">
            <a:avLst/>
          </a:prstGeom>
          <a:noFill/>
        </p:spPr>
        <p:txBody>
          <a:bodyPr wrap="square" rtlCol="0">
            <a:spAutoFit/>
          </a:bodyPr>
          <a:lstStyle/>
          <a:p>
            <a:r>
              <a:rPr lang="en-US" sz="1400" dirty="0">
                <a:solidFill>
                  <a:schemeClr val="bg1"/>
                </a:solidFill>
                <a:effectLst/>
                <a:latin typeface="Arial" panose="020B0604020202020204" pitchFamily="34" charset="0"/>
                <a:cs typeface="Arial" panose="020B0604020202020204" pitchFamily="34" charset="0"/>
              </a:rPr>
              <a:t>NCCS represents more than 18 million Americans who share the survivorship experience—living with, through, and beyond a cancer diagnosis. Our 2022 State of Survivorship Study shows us where there are gaps in care and support, resulting in unequal outcomes for cancer survivors. Our work has never been more urgent. </a:t>
            </a:r>
            <a:endParaRPr lang="en-US" sz="14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5F308AA-7E6C-AAEF-00CD-E951DF83A6E5}"/>
              </a:ext>
            </a:extLst>
          </p:cNvPr>
          <p:cNvSpPr txBox="1"/>
          <p:nvPr/>
        </p:nvSpPr>
        <p:spPr>
          <a:xfrm>
            <a:off x="408519" y="6424910"/>
            <a:ext cx="6096000"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174781"/>
                </a:solidFill>
                <a:effectLst/>
                <a:uLnTx/>
                <a:uFillTx/>
                <a:ea typeface="+mn-ea"/>
                <a:cs typeface="+mn-cs"/>
              </a:rPr>
              <a:t>877-NCCS-YES    |    8455 Colesville Road, Suite 930 Silver Spring, MD 20910 </a:t>
            </a:r>
          </a:p>
        </p:txBody>
      </p:sp>
      <p:sp>
        <p:nvSpPr>
          <p:cNvPr id="12" name="TextBox 11">
            <a:extLst>
              <a:ext uri="{FF2B5EF4-FFF2-40B4-BE49-F238E27FC236}">
                <a16:creationId xmlns:a16="http://schemas.microsoft.com/office/drawing/2014/main" id="{767D755F-81CA-9B7F-DE96-1C84B8CB0D7C}"/>
              </a:ext>
            </a:extLst>
          </p:cNvPr>
          <p:cNvSpPr txBox="1"/>
          <p:nvPr/>
        </p:nvSpPr>
        <p:spPr>
          <a:xfrm>
            <a:off x="408519" y="3883674"/>
            <a:ext cx="7307725" cy="954107"/>
          </a:xfrm>
          <a:prstGeom prst="rect">
            <a:avLst/>
          </a:prstGeom>
          <a:noFill/>
        </p:spPr>
        <p:txBody>
          <a:bodyPr wrap="square" rtlCol="0">
            <a:spAutoFit/>
          </a:bodyPr>
          <a:lstStyle/>
          <a:p>
            <a:r>
              <a:rPr lang="en-US" sz="1400" dirty="0">
                <a:solidFill>
                  <a:schemeClr val="bg1"/>
                </a:solidFill>
                <a:effectLst/>
                <a:latin typeface="Arial" panose="020B0604020202020204" pitchFamily="34" charset="0"/>
                <a:cs typeface="Arial" panose="020B0604020202020204" pitchFamily="34" charset="0"/>
              </a:rPr>
              <a:t>Edge Research is a woman-owned marketing research company based in Rosslyn, VA, that works for many patient advocacy organizations. Edge’s goal is to blend wisdom, experience, and innovation to drive change. Edge has had the honor of partnering with NCCS since 2016, including on its annual "State of Survivorship" studies.</a:t>
            </a:r>
            <a:endParaRPr lang="en-US" sz="1200" dirty="0">
              <a:solidFill>
                <a:schemeClr val="bg1"/>
              </a:solidFill>
              <a:latin typeface="Arial" panose="020B0604020202020204" pitchFamily="34" charset="0"/>
              <a:cs typeface="Arial" panose="020B0604020202020204" pitchFamily="34" charset="0"/>
            </a:endParaRPr>
          </a:p>
        </p:txBody>
      </p:sp>
      <p:sp>
        <p:nvSpPr>
          <p:cNvPr id="13" name="Rounded Rectangle 12">
            <a:extLst>
              <a:ext uri="{FF2B5EF4-FFF2-40B4-BE49-F238E27FC236}">
                <a16:creationId xmlns:a16="http://schemas.microsoft.com/office/drawing/2014/main" id="{B22C633E-0BE3-1488-B169-7E3A3DA8374E}"/>
              </a:ext>
            </a:extLst>
          </p:cNvPr>
          <p:cNvSpPr/>
          <p:nvPr/>
        </p:nvSpPr>
        <p:spPr>
          <a:xfrm>
            <a:off x="8538018" y="854850"/>
            <a:ext cx="2969361" cy="539015"/>
          </a:xfrm>
          <a:prstGeom prst="roundRect">
            <a:avLst>
              <a:gd name="adj" fmla="val 50000"/>
            </a:avLst>
          </a:prstGeom>
          <a:solidFill>
            <a:srgbClr val="FFD3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174781"/>
                </a:solidFill>
              </a:rPr>
              <a:t>DOWNLOAD THE REPORT</a:t>
            </a:r>
          </a:p>
        </p:txBody>
      </p:sp>
    </p:spTree>
    <p:extLst>
      <p:ext uri="{BB962C8B-B14F-4D97-AF65-F5344CB8AC3E}">
        <p14:creationId xmlns:p14="http://schemas.microsoft.com/office/powerpoint/2010/main" val="3353326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3"/>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algn="r"/>
            <a:fld id="{02C6C6B2-109A-F04B-8639-359C574E47BB}" type="slidenum">
              <a:rPr lang="en-US" sz="900" smtClean="0">
                <a:solidFill>
                  <a:schemeClr val="bg1"/>
                </a:solidFill>
                <a:latin typeface="Arial" panose="020B0604020202020204" pitchFamily="34" charset="0"/>
                <a:cs typeface="Arial" panose="020B0604020202020204" pitchFamily="34" charset="0"/>
              </a:rPr>
              <a:pPr algn="r"/>
              <a:t>49</a:t>
            </a:fld>
            <a:endParaRPr lang="en-US" sz="900" dirty="0">
              <a:solidFill>
                <a:schemeClr val="bg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1759565" y="2455347"/>
            <a:ext cx="8672870" cy="1631216"/>
          </a:xfrm>
          <a:prstGeom prst="rect">
            <a:avLst/>
          </a:prstGeom>
          <a:noFill/>
        </p:spPr>
        <p:txBody>
          <a:bodyPr wrap="square" rtlCol="0">
            <a:spAutoFit/>
          </a:bodyPr>
          <a:lstStyle/>
          <a:p>
            <a:pPr algn="ctr"/>
            <a:r>
              <a:rPr lang="en-US" sz="5000" b="1" dirty="0">
                <a:solidFill>
                  <a:srgbClr val="FFD334"/>
                </a:solidFill>
                <a:latin typeface="Arial" panose="020B0604020202020204" pitchFamily="34" charset="0"/>
                <a:cs typeface="Arial" panose="020B0604020202020204" pitchFamily="34" charset="0"/>
              </a:rPr>
              <a:t>Appendix A: </a:t>
            </a:r>
            <a:br>
              <a:rPr lang="en-US" sz="5000" b="1" dirty="0">
                <a:solidFill>
                  <a:srgbClr val="FFD334"/>
                </a:solidFill>
                <a:latin typeface="Arial" panose="020B0604020202020204" pitchFamily="34" charset="0"/>
                <a:cs typeface="Arial" panose="020B0604020202020204" pitchFamily="34" charset="0"/>
              </a:rPr>
            </a:br>
            <a:r>
              <a:rPr lang="en-US" sz="5000" b="1" dirty="0">
                <a:solidFill>
                  <a:srgbClr val="FFD334"/>
                </a:solidFill>
                <a:latin typeface="Arial" panose="020B0604020202020204" pitchFamily="34" charset="0"/>
                <a:cs typeface="Arial" panose="020B0604020202020204" pitchFamily="34" charset="0"/>
              </a:rPr>
              <a:t>Survey Participant Profiles</a:t>
            </a: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4"/>
          <a:stretch>
            <a:fillRect/>
          </a:stretch>
        </p:blipFill>
        <p:spPr>
          <a:xfrm>
            <a:off x="11186031" y="6398080"/>
            <a:ext cx="835013" cy="356616"/>
          </a:xfrm>
          <a:prstGeom prst="rect">
            <a:avLst/>
          </a:prstGeom>
        </p:spPr>
      </p:pic>
    </p:spTree>
    <p:extLst>
      <p:ext uri="{BB962C8B-B14F-4D97-AF65-F5344CB8AC3E}">
        <p14:creationId xmlns:p14="http://schemas.microsoft.com/office/powerpoint/2010/main" val="390395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BFD6-3CE2-0A1F-AAF6-B867B10C6263}"/>
              </a:ext>
            </a:extLst>
          </p:cNvPr>
          <p:cNvSpPr>
            <a:spLocks noGrp="1"/>
          </p:cNvSpPr>
          <p:nvPr>
            <p:ph type="title"/>
          </p:nvPr>
        </p:nvSpPr>
        <p:spPr/>
        <p:txBody>
          <a:bodyPr/>
          <a:lstStyle/>
          <a:p>
            <a:r>
              <a:rPr lang="en-US" dirty="0"/>
              <a:t>Key Findings</a:t>
            </a:r>
          </a:p>
        </p:txBody>
      </p:sp>
      <p:sp>
        <p:nvSpPr>
          <p:cNvPr id="13" name="Rounded Rectangle 12">
            <a:extLst>
              <a:ext uri="{FF2B5EF4-FFF2-40B4-BE49-F238E27FC236}">
                <a16:creationId xmlns:a16="http://schemas.microsoft.com/office/drawing/2014/main" id="{09CC094C-E0EB-B8EC-1D2D-A540207DAA2E}"/>
              </a:ext>
            </a:extLst>
          </p:cNvPr>
          <p:cNvSpPr/>
          <p:nvPr/>
        </p:nvSpPr>
        <p:spPr>
          <a:xfrm>
            <a:off x="398253" y="1047142"/>
            <a:ext cx="3693805" cy="51359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718524CD-4D27-FEE3-FBDB-C448C6E71EB1}"/>
              </a:ext>
            </a:extLst>
          </p:cNvPr>
          <p:cNvSpPr/>
          <p:nvPr/>
        </p:nvSpPr>
        <p:spPr>
          <a:xfrm>
            <a:off x="4249098" y="1047142"/>
            <a:ext cx="3693805" cy="51359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C2FCE175-2A8C-89FB-FF95-0A62AA3C396B}"/>
              </a:ext>
            </a:extLst>
          </p:cNvPr>
          <p:cNvSpPr/>
          <p:nvPr/>
        </p:nvSpPr>
        <p:spPr>
          <a:xfrm>
            <a:off x="8099942" y="1047142"/>
            <a:ext cx="3693805" cy="5135941"/>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44E4B0C-D89A-61A1-4F60-FBC7FE97B13A}"/>
              </a:ext>
            </a:extLst>
          </p:cNvPr>
          <p:cNvSpPr txBox="1"/>
          <p:nvPr/>
        </p:nvSpPr>
        <p:spPr>
          <a:xfrm>
            <a:off x="472299" y="1801976"/>
            <a:ext cx="2684557" cy="646331"/>
          </a:xfrm>
          <a:prstGeom prst="rect">
            <a:avLst/>
          </a:prstGeom>
          <a:noFill/>
        </p:spPr>
        <p:txBody>
          <a:bodyPr wrap="square">
            <a:spAutoFit/>
          </a:bodyPr>
          <a:lstStyle/>
          <a:p>
            <a:pPr lvl="0"/>
            <a:r>
              <a:rPr lang="en-US" b="1" dirty="0">
                <a:solidFill>
                  <a:srgbClr val="29B9EB"/>
                </a:solidFill>
              </a:rPr>
              <a:t>Cancer Journey:     Post-treatment Care</a:t>
            </a:r>
          </a:p>
        </p:txBody>
      </p:sp>
      <p:sp>
        <p:nvSpPr>
          <p:cNvPr id="7" name="TextBox 6">
            <a:extLst>
              <a:ext uri="{FF2B5EF4-FFF2-40B4-BE49-F238E27FC236}">
                <a16:creationId xmlns:a16="http://schemas.microsoft.com/office/drawing/2014/main" id="{AD00AD78-3C02-2517-833D-99BD5B3DC401}"/>
              </a:ext>
            </a:extLst>
          </p:cNvPr>
          <p:cNvSpPr txBox="1"/>
          <p:nvPr/>
        </p:nvSpPr>
        <p:spPr>
          <a:xfrm>
            <a:off x="472300" y="2436867"/>
            <a:ext cx="3553261" cy="3416320"/>
          </a:xfrm>
          <a:prstGeom prst="rect">
            <a:avLst/>
          </a:prstGeom>
          <a:noFill/>
        </p:spPr>
        <p:txBody>
          <a:bodyPr wrap="square">
            <a:spAutoFit/>
          </a:bodyPr>
          <a:lstStyle/>
          <a:p>
            <a:pPr marL="120650" lvl="0" indent="-120650">
              <a:buFont typeface="Arial" panose="020B0604020202020204" pitchFamily="34" charset="0"/>
              <a:buChar char="•"/>
            </a:pPr>
            <a:r>
              <a:rPr lang="en-US" sz="1200" dirty="0"/>
              <a:t>While 6-in-10 say they are satisfied with their post-treatment care, this is notably 10-points lower than satisfaction with in-treatment care. When you get into specifics, only 4-in-10 say their HCP did a good job transitioning them to this phase.</a:t>
            </a:r>
          </a:p>
          <a:p>
            <a:pPr marL="120650" lvl="0" indent="-120650">
              <a:buFont typeface="Arial" panose="020B0604020202020204" pitchFamily="34" charset="0"/>
              <a:buChar char="•"/>
            </a:pPr>
            <a:endParaRPr lang="en-US" sz="1200" dirty="0"/>
          </a:p>
          <a:p>
            <a:pPr marL="120650" lvl="0" indent="-120650">
              <a:buFont typeface="Arial" panose="020B0604020202020204" pitchFamily="34" charset="0"/>
              <a:buChar char="•"/>
            </a:pPr>
            <a:r>
              <a:rPr lang="en-US" sz="1200" dirty="0"/>
              <a:t>Patients tend to have low expectations at this stage. While majorities say their HCP discusses follow-up tests and monitoring, far fewer talk about quality of life and other physical and mental health issues.</a:t>
            </a:r>
          </a:p>
          <a:p>
            <a:pPr marL="120650" lvl="0" indent="-120650">
              <a:buFont typeface="Arial" panose="020B0604020202020204" pitchFamily="34" charset="0"/>
              <a:buChar char="•"/>
            </a:pPr>
            <a:endParaRPr lang="en-US" sz="1200" dirty="0"/>
          </a:p>
          <a:p>
            <a:pPr marL="120650" lvl="0" indent="-120650">
              <a:buFont typeface="Arial" panose="020B0604020202020204" pitchFamily="34" charset="0"/>
              <a:buChar char="•"/>
            </a:pPr>
            <a:r>
              <a:rPr lang="en-US" sz="1200" dirty="0"/>
              <a:t>Those in the Negative Experience group want their team to be more proactive in discussing a host of post-treatment issues, including mental health, exercise, nutrition, and the fatigue and pain they still experience.</a:t>
            </a:r>
          </a:p>
        </p:txBody>
      </p:sp>
      <p:sp>
        <p:nvSpPr>
          <p:cNvPr id="8" name="TextBox 7">
            <a:extLst>
              <a:ext uri="{FF2B5EF4-FFF2-40B4-BE49-F238E27FC236}">
                <a16:creationId xmlns:a16="http://schemas.microsoft.com/office/drawing/2014/main" id="{F4B5098F-27B9-7EBC-BDC8-5399E3EA68E0}"/>
              </a:ext>
            </a:extLst>
          </p:cNvPr>
          <p:cNvSpPr txBox="1"/>
          <p:nvPr/>
        </p:nvSpPr>
        <p:spPr>
          <a:xfrm>
            <a:off x="4273567" y="1801976"/>
            <a:ext cx="3080657" cy="646331"/>
          </a:xfrm>
          <a:prstGeom prst="rect">
            <a:avLst/>
          </a:prstGeom>
          <a:noFill/>
        </p:spPr>
        <p:txBody>
          <a:bodyPr wrap="square">
            <a:spAutoFit/>
          </a:bodyPr>
          <a:lstStyle/>
          <a:p>
            <a:pPr lvl="0"/>
            <a:r>
              <a:rPr lang="en-US" b="1" dirty="0">
                <a:solidFill>
                  <a:srgbClr val="0067B1"/>
                </a:solidFill>
              </a:rPr>
              <a:t>Costs </a:t>
            </a:r>
            <a:br>
              <a:rPr lang="en-US" b="1" dirty="0">
                <a:solidFill>
                  <a:srgbClr val="0067B1"/>
                </a:solidFill>
              </a:rPr>
            </a:br>
            <a:r>
              <a:rPr lang="en-US" b="1" dirty="0">
                <a:solidFill>
                  <a:srgbClr val="0067B1"/>
                </a:solidFill>
              </a:rPr>
              <a:t>of Cancer</a:t>
            </a:r>
          </a:p>
        </p:txBody>
      </p:sp>
      <p:sp>
        <p:nvSpPr>
          <p:cNvPr id="9" name="TextBox 8">
            <a:extLst>
              <a:ext uri="{FF2B5EF4-FFF2-40B4-BE49-F238E27FC236}">
                <a16:creationId xmlns:a16="http://schemas.microsoft.com/office/drawing/2014/main" id="{D7A96FDF-9D69-637E-A403-1E703CFD1E6F}"/>
              </a:ext>
            </a:extLst>
          </p:cNvPr>
          <p:cNvSpPr txBox="1"/>
          <p:nvPr/>
        </p:nvSpPr>
        <p:spPr>
          <a:xfrm>
            <a:off x="4273567" y="2436867"/>
            <a:ext cx="3553261" cy="3046988"/>
          </a:xfrm>
          <a:prstGeom prst="rect">
            <a:avLst/>
          </a:prstGeom>
          <a:noFill/>
        </p:spPr>
        <p:txBody>
          <a:bodyPr wrap="square">
            <a:spAutoFit/>
          </a:bodyPr>
          <a:lstStyle/>
          <a:p>
            <a:pPr marL="120650" lvl="0" indent="-120650">
              <a:buFont typeface="Arial" panose="020B0604020202020204" pitchFamily="34" charset="0"/>
              <a:buChar char="•"/>
            </a:pPr>
            <a:r>
              <a:rPr lang="en-US" sz="1200" dirty="0"/>
              <a:t>Over the last several years of surveys, the same physical, emotional, and financial issues have emerged as top concerns. But this year, the number who experience/d each is up across the board, particularly on the financial front (most likely tied to concerns about rising costs/inflation generally).</a:t>
            </a:r>
          </a:p>
          <a:p>
            <a:pPr marL="120650" lvl="0" indent="-120650">
              <a:buFont typeface="Arial" panose="020B0604020202020204" pitchFamily="34" charset="0"/>
              <a:buChar char="•"/>
            </a:pPr>
            <a:endParaRPr lang="en-US" sz="1200" dirty="0"/>
          </a:p>
          <a:p>
            <a:pPr marL="120650" lvl="0" indent="-120650">
              <a:buFont typeface="Arial" panose="020B0604020202020204" pitchFamily="34" charset="0"/>
              <a:buChar char="•"/>
            </a:pPr>
            <a:r>
              <a:rPr lang="en-US" sz="1200" dirty="0"/>
              <a:t>About half of patients’ report being impacted financially and making employment and/or educational sacrifices because of their cancer care. </a:t>
            </a:r>
          </a:p>
          <a:p>
            <a:pPr marL="120650" lvl="0" indent="-120650">
              <a:buFont typeface="Arial" panose="020B0604020202020204" pitchFamily="34" charset="0"/>
              <a:buChar char="•"/>
            </a:pPr>
            <a:endParaRPr lang="en-US" sz="1200" dirty="0"/>
          </a:p>
          <a:p>
            <a:pPr marL="120650" lvl="0" indent="-120650">
              <a:buFont typeface="Arial" panose="020B0604020202020204" pitchFamily="34" charset="0"/>
              <a:buChar char="•"/>
            </a:pPr>
            <a:r>
              <a:rPr lang="en-US" sz="1200" dirty="0"/>
              <a:t>In all these areas the Negative </a:t>
            </a:r>
            <a:r>
              <a:rPr lang="en-US" sz="1200" b="1" u="sng" dirty="0"/>
              <a:t>and</a:t>
            </a:r>
            <a:r>
              <a:rPr lang="en-US" sz="1200" dirty="0"/>
              <a:t> Mixed Experience groups, as well as under-served audiences, over-index.</a:t>
            </a:r>
          </a:p>
        </p:txBody>
      </p:sp>
      <p:sp>
        <p:nvSpPr>
          <p:cNvPr id="10" name="TextBox 9">
            <a:extLst>
              <a:ext uri="{FF2B5EF4-FFF2-40B4-BE49-F238E27FC236}">
                <a16:creationId xmlns:a16="http://schemas.microsoft.com/office/drawing/2014/main" id="{CB59C155-B2DB-AC0F-73BD-A7BF01048C50}"/>
              </a:ext>
            </a:extLst>
          </p:cNvPr>
          <p:cNvSpPr txBox="1"/>
          <p:nvPr/>
        </p:nvSpPr>
        <p:spPr>
          <a:xfrm>
            <a:off x="8240486" y="1801976"/>
            <a:ext cx="2841172" cy="646331"/>
          </a:xfrm>
          <a:prstGeom prst="rect">
            <a:avLst/>
          </a:prstGeom>
          <a:noFill/>
        </p:spPr>
        <p:txBody>
          <a:bodyPr wrap="square">
            <a:spAutoFit/>
          </a:bodyPr>
          <a:lstStyle/>
          <a:p>
            <a:pPr lvl="0"/>
            <a:r>
              <a:rPr lang="en-US" b="1" dirty="0">
                <a:solidFill>
                  <a:srgbClr val="EE7E5E"/>
                </a:solidFill>
              </a:rPr>
              <a:t>Integrative</a:t>
            </a:r>
            <a:br>
              <a:rPr lang="en-US" b="1" dirty="0">
                <a:solidFill>
                  <a:srgbClr val="EE7E5E"/>
                </a:solidFill>
              </a:rPr>
            </a:br>
            <a:r>
              <a:rPr lang="en-US" b="1" dirty="0">
                <a:solidFill>
                  <a:srgbClr val="EE7E5E"/>
                </a:solidFill>
              </a:rPr>
              <a:t>Oncology</a:t>
            </a:r>
          </a:p>
        </p:txBody>
      </p:sp>
      <p:sp>
        <p:nvSpPr>
          <p:cNvPr id="11" name="TextBox 10">
            <a:extLst>
              <a:ext uri="{FF2B5EF4-FFF2-40B4-BE49-F238E27FC236}">
                <a16:creationId xmlns:a16="http://schemas.microsoft.com/office/drawing/2014/main" id="{A8220E34-4D92-1973-3AC4-EC5D0803757E}"/>
              </a:ext>
            </a:extLst>
          </p:cNvPr>
          <p:cNvSpPr txBox="1"/>
          <p:nvPr/>
        </p:nvSpPr>
        <p:spPr>
          <a:xfrm>
            <a:off x="8240487" y="2436867"/>
            <a:ext cx="3352800" cy="2862322"/>
          </a:xfrm>
          <a:prstGeom prst="rect">
            <a:avLst/>
          </a:prstGeom>
          <a:noFill/>
        </p:spPr>
        <p:txBody>
          <a:bodyPr wrap="square">
            <a:spAutoFit/>
          </a:bodyPr>
          <a:lstStyle/>
          <a:p>
            <a:pPr marL="120650" lvl="0" indent="-120650">
              <a:buFont typeface="Arial" panose="020B0604020202020204" pitchFamily="34" charset="0"/>
              <a:buChar char="•"/>
            </a:pPr>
            <a:r>
              <a:rPr lang="en-US" sz="1200" dirty="0"/>
              <a:t>Among the NCCS Connected (the only group asked these questions), 8-in-10 report using some form of integrative oncology during their cancer journey. Most common is exercise, dietary supplements, massage, mindfulness, spiritual practices, and relaxation techniques. Of these, exercise, massage, and prayer are deemed most beneficial.</a:t>
            </a:r>
          </a:p>
          <a:p>
            <a:pPr marL="120650" lvl="0" indent="-120650">
              <a:buFont typeface="Arial" panose="020B0604020202020204" pitchFamily="34" charset="0"/>
              <a:buChar char="•"/>
            </a:pPr>
            <a:endParaRPr lang="en-US" sz="1200" dirty="0"/>
          </a:p>
          <a:p>
            <a:pPr marL="120650" lvl="0" indent="-120650">
              <a:buFont typeface="Arial" panose="020B0604020202020204" pitchFamily="34" charset="0"/>
              <a:buChar char="•"/>
            </a:pPr>
            <a:r>
              <a:rPr lang="en-US" sz="1200" dirty="0"/>
              <a:t>Those who practice these cite the desire to focus on wellbeing, and/or cope with mental health issues resulting from their cancer. The biggest barrier to integrative oncology is awareness.</a:t>
            </a:r>
          </a:p>
        </p:txBody>
      </p:sp>
      <p:sp>
        <p:nvSpPr>
          <p:cNvPr id="12" name="Rectangle 11">
            <a:extLst>
              <a:ext uri="{FF2B5EF4-FFF2-40B4-BE49-F238E27FC236}">
                <a16:creationId xmlns:a16="http://schemas.microsoft.com/office/drawing/2014/main" id="{ED7D5F30-638E-3F11-D240-E058E7272154}"/>
              </a:ext>
            </a:extLst>
          </p:cNvPr>
          <p:cNvSpPr/>
          <p:nvPr/>
        </p:nvSpPr>
        <p:spPr>
          <a:xfrm flipV="1">
            <a:off x="158769" y="1047142"/>
            <a:ext cx="169530" cy="28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1D5CA79-3886-18BC-595F-325CD662B44F}"/>
              </a:ext>
            </a:extLst>
          </p:cNvPr>
          <p:cNvPicPr>
            <a:picLocks noChangeAspect="1"/>
          </p:cNvPicPr>
          <p:nvPr/>
        </p:nvPicPr>
        <p:blipFill>
          <a:blip r:embed="rId3"/>
          <a:srcRect/>
          <a:stretch/>
        </p:blipFill>
        <p:spPr>
          <a:xfrm>
            <a:off x="3145481" y="1261300"/>
            <a:ext cx="677798" cy="677798"/>
          </a:xfrm>
          <a:prstGeom prst="rect">
            <a:avLst/>
          </a:prstGeom>
        </p:spPr>
      </p:pic>
      <p:pic>
        <p:nvPicPr>
          <p:cNvPr id="16" name="Picture 15">
            <a:extLst>
              <a:ext uri="{FF2B5EF4-FFF2-40B4-BE49-F238E27FC236}">
                <a16:creationId xmlns:a16="http://schemas.microsoft.com/office/drawing/2014/main" id="{281F282C-46F1-6DC8-95F3-BAB3304D94CA}"/>
              </a:ext>
            </a:extLst>
          </p:cNvPr>
          <p:cNvPicPr>
            <a:picLocks noChangeAspect="1"/>
          </p:cNvPicPr>
          <p:nvPr/>
        </p:nvPicPr>
        <p:blipFill>
          <a:blip r:embed="rId4"/>
          <a:srcRect/>
          <a:stretch/>
        </p:blipFill>
        <p:spPr>
          <a:xfrm>
            <a:off x="7128959" y="1261300"/>
            <a:ext cx="499466" cy="695924"/>
          </a:xfrm>
          <a:prstGeom prst="rect">
            <a:avLst/>
          </a:prstGeom>
        </p:spPr>
      </p:pic>
      <p:pic>
        <p:nvPicPr>
          <p:cNvPr id="17" name="Picture 16">
            <a:extLst>
              <a:ext uri="{FF2B5EF4-FFF2-40B4-BE49-F238E27FC236}">
                <a16:creationId xmlns:a16="http://schemas.microsoft.com/office/drawing/2014/main" id="{686BB698-8333-3160-F792-FD9C15C399C7}"/>
              </a:ext>
            </a:extLst>
          </p:cNvPr>
          <p:cNvPicPr>
            <a:picLocks noChangeAspect="1"/>
          </p:cNvPicPr>
          <p:nvPr/>
        </p:nvPicPr>
        <p:blipFill>
          <a:blip r:embed="rId5"/>
          <a:srcRect/>
          <a:stretch/>
        </p:blipFill>
        <p:spPr>
          <a:xfrm>
            <a:off x="10913962" y="1310893"/>
            <a:ext cx="660275" cy="660275"/>
          </a:xfrm>
          <a:prstGeom prst="rect">
            <a:avLst/>
          </a:prstGeom>
        </p:spPr>
      </p:pic>
    </p:spTree>
    <p:extLst>
      <p:ext uri="{BB962C8B-B14F-4D97-AF65-F5344CB8AC3E}">
        <p14:creationId xmlns:p14="http://schemas.microsoft.com/office/powerpoint/2010/main" val="7925076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8">
            <a:extLst>
              <a:ext uri="{FF2B5EF4-FFF2-40B4-BE49-F238E27FC236}">
                <a16:creationId xmlns:a16="http://schemas.microsoft.com/office/drawing/2014/main" id="{8BF4D9CF-698E-F2FF-0296-4641EE35EF80}"/>
              </a:ext>
            </a:extLst>
          </p:cNvPr>
          <p:cNvGraphicFramePr>
            <a:graphicFrameLocks noGrp="1"/>
          </p:cNvGraphicFramePr>
          <p:nvPr>
            <p:extLst>
              <p:ext uri="{D42A27DB-BD31-4B8C-83A1-F6EECF244321}">
                <p14:modId xmlns:p14="http://schemas.microsoft.com/office/powerpoint/2010/main" val="2528355745"/>
              </p:ext>
            </p:extLst>
          </p:nvPr>
        </p:nvGraphicFramePr>
        <p:xfrm>
          <a:off x="1766807" y="70303"/>
          <a:ext cx="8617057" cy="7040880"/>
        </p:xfrm>
        <a:graphic>
          <a:graphicData uri="http://schemas.openxmlformats.org/drawingml/2006/table">
            <a:tbl>
              <a:tblPr firstRow="1" bandRow="1">
                <a:tableStyleId>{5C22544A-7EE6-4342-B048-85BDC9FD1C3A}</a:tableStyleId>
              </a:tblPr>
              <a:tblGrid>
                <a:gridCol w="4357053">
                  <a:extLst>
                    <a:ext uri="{9D8B030D-6E8A-4147-A177-3AD203B41FA5}">
                      <a16:colId xmlns:a16="http://schemas.microsoft.com/office/drawing/2014/main" val="2383100890"/>
                    </a:ext>
                  </a:extLst>
                </a:gridCol>
                <a:gridCol w="4260004">
                  <a:extLst>
                    <a:ext uri="{9D8B030D-6E8A-4147-A177-3AD203B41FA5}">
                      <a16:colId xmlns:a16="http://schemas.microsoft.com/office/drawing/2014/main" val="1352336055"/>
                    </a:ext>
                  </a:extLst>
                </a:gridCol>
              </a:tblGrid>
              <a:tr h="201789">
                <a:tc gridSpan="2">
                  <a:txBody>
                    <a:bodyPr/>
                    <a:lstStyle/>
                    <a:p>
                      <a:pPr algn="ctr"/>
                      <a:r>
                        <a:rPr lang="en-US" sz="1000" b="1" dirty="0">
                          <a:solidFill>
                            <a:schemeClr val="tx1"/>
                          </a:solidFill>
                        </a:rPr>
                        <a:t>Gender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2438887"/>
                  </a:ext>
                </a:extLst>
              </a:tr>
              <a:tr h="327907">
                <a:tc>
                  <a:txBody>
                    <a:bodyPr/>
                    <a:lstStyle/>
                    <a:p>
                      <a:pPr algn="r"/>
                      <a:r>
                        <a:rPr lang="en-US" sz="1000" b="1" dirty="0">
                          <a:solidFill>
                            <a:schemeClr val="accent1"/>
                          </a:solidFill>
                        </a:rPr>
                        <a:t>48%</a:t>
                      </a:r>
                      <a:r>
                        <a:rPr lang="en-US" sz="1000" b="0" dirty="0">
                          <a:solidFill>
                            <a:schemeClr val="tx1"/>
                          </a:solidFill>
                        </a:rPr>
                        <a:t> Male</a:t>
                      </a:r>
                    </a:p>
                    <a:p>
                      <a:pPr algn="r"/>
                      <a:r>
                        <a:rPr lang="en-US" sz="1000" b="0" dirty="0">
                          <a:solidFill>
                            <a:schemeClr val="tx1"/>
                          </a:solidFill>
                        </a:rPr>
                        <a:t>51% Female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sz="1000" b="0" dirty="0">
                          <a:solidFill>
                            <a:schemeClr val="tx1"/>
                          </a:solidFill>
                        </a:rPr>
                        <a:t>16% Male</a:t>
                      </a:r>
                    </a:p>
                    <a:p>
                      <a:r>
                        <a:rPr lang="en-US" sz="1000" b="1" dirty="0">
                          <a:solidFill>
                            <a:schemeClr val="accent1"/>
                          </a:solidFill>
                        </a:rPr>
                        <a:t>84%</a:t>
                      </a:r>
                      <a:r>
                        <a:rPr lang="en-US" sz="1000" b="0" dirty="0">
                          <a:solidFill>
                            <a:schemeClr val="tx1"/>
                          </a:solidFill>
                        </a:rPr>
                        <a:t> Female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228991558"/>
                  </a:ext>
                </a:extLst>
              </a:tr>
              <a:tr h="201789">
                <a:tc gridSpan="2">
                  <a:txBody>
                    <a:bodyPr/>
                    <a:lstStyle/>
                    <a:p>
                      <a:pPr algn="ctr"/>
                      <a:r>
                        <a:rPr lang="en-US" sz="1000" b="1" dirty="0">
                          <a:solidFill>
                            <a:schemeClr val="tx1"/>
                          </a:solidFill>
                        </a:rPr>
                        <a:t>Age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437201"/>
                  </a:ext>
                </a:extLst>
              </a:tr>
              <a:tr h="454025">
                <a:tc>
                  <a:txBody>
                    <a:bodyPr/>
                    <a:lstStyle/>
                    <a:p>
                      <a:pPr algn="r"/>
                      <a:r>
                        <a:rPr lang="en-US" sz="1000" b="0" dirty="0">
                          <a:solidFill>
                            <a:schemeClr val="tx1"/>
                          </a:solidFill>
                        </a:rPr>
                        <a:t>7% Age 18-39</a:t>
                      </a:r>
                    </a:p>
                    <a:p>
                      <a:pPr algn="r"/>
                      <a:r>
                        <a:rPr lang="en-US" sz="1000" b="0" dirty="0">
                          <a:solidFill>
                            <a:schemeClr val="tx1"/>
                          </a:solidFill>
                        </a:rPr>
                        <a:t>44% Age 40-64</a:t>
                      </a:r>
                    </a:p>
                    <a:p>
                      <a:pPr algn="r"/>
                      <a:r>
                        <a:rPr lang="en-US" sz="1000" b="1" dirty="0">
                          <a:solidFill>
                            <a:schemeClr val="accent1"/>
                          </a:solidFill>
                        </a:rPr>
                        <a:t>49%</a:t>
                      </a:r>
                      <a:r>
                        <a:rPr lang="en-US" sz="1000" b="0" dirty="0">
                          <a:solidFill>
                            <a:schemeClr val="tx1"/>
                          </a:solidFill>
                        </a:rPr>
                        <a:t> Age 65+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43000"/>
                      </a:schemeClr>
                    </a:solidFill>
                  </a:tcPr>
                </a:tc>
                <a:tc>
                  <a:txBody>
                    <a:bodyPr/>
                    <a:lstStyle/>
                    <a:p>
                      <a:pPr algn="l"/>
                      <a:r>
                        <a:rPr lang="en-US" sz="1000" b="1" dirty="0">
                          <a:solidFill>
                            <a:schemeClr val="accent1"/>
                          </a:solidFill>
                        </a:rPr>
                        <a:t>15% </a:t>
                      </a:r>
                      <a:r>
                        <a:rPr lang="en-US" sz="1000" b="0" dirty="0">
                          <a:solidFill>
                            <a:schemeClr val="tx1"/>
                          </a:solidFill>
                        </a:rPr>
                        <a:t>Age 18-39</a:t>
                      </a:r>
                    </a:p>
                    <a:p>
                      <a:pPr algn="l"/>
                      <a:r>
                        <a:rPr lang="en-US" sz="1000" b="1" dirty="0">
                          <a:solidFill>
                            <a:srgbClr val="0070C0"/>
                          </a:solidFill>
                        </a:rPr>
                        <a:t>53% </a:t>
                      </a:r>
                      <a:r>
                        <a:rPr lang="en-US" sz="1000" b="0" dirty="0">
                          <a:solidFill>
                            <a:schemeClr val="tx1"/>
                          </a:solidFill>
                        </a:rPr>
                        <a:t>Age 40-64</a:t>
                      </a:r>
                    </a:p>
                    <a:p>
                      <a:pPr algn="l"/>
                      <a:r>
                        <a:rPr lang="en-US" sz="1000" b="0" dirty="0">
                          <a:solidFill>
                            <a:schemeClr val="tx1"/>
                          </a:solidFill>
                        </a:rPr>
                        <a:t>32% Age 65+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136668243"/>
                  </a:ext>
                </a:extLst>
              </a:tr>
              <a:tr h="201789">
                <a:tc gridSpan="2">
                  <a:txBody>
                    <a:bodyPr/>
                    <a:lstStyle/>
                    <a:p>
                      <a:pPr algn="ctr"/>
                      <a:r>
                        <a:rPr lang="en-US" sz="1000" b="1" dirty="0">
                          <a:solidFill>
                            <a:schemeClr val="tx1"/>
                          </a:solidFill>
                        </a:rPr>
                        <a:t>Education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5399589"/>
                  </a:ext>
                </a:extLst>
              </a:tr>
              <a:tr h="580144">
                <a:tc>
                  <a:txBody>
                    <a:bodyPr/>
                    <a:lstStyle/>
                    <a:p>
                      <a:pPr algn="r"/>
                      <a:r>
                        <a:rPr lang="en-US" sz="1000" b="1" dirty="0">
                          <a:solidFill>
                            <a:schemeClr val="accent1"/>
                          </a:solidFill>
                        </a:rPr>
                        <a:t>15% </a:t>
                      </a:r>
                      <a:r>
                        <a:rPr lang="en-US" sz="1000" b="0" dirty="0">
                          <a:solidFill>
                            <a:schemeClr val="tx1"/>
                          </a:solidFill>
                        </a:rPr>
                        <a:t>Less than college</a:t>
                      </a:r>
                    </a:p>
                    <a:p>
                      <a:pPr algn="r"/>
                      <a:r>
                        <a:rPr lang="en-US" sz="1000" b="1" dirty="0">
                          <a:solidFill>
                            <a:schemeClr val="accent1"/>
                          </a:solidFill>
                        </a:rPr>
                        <a:t>35%</a:t>
                      </a:r>
                      <a:r>
                        <a:rPr lang="en-US" sz="1000" b="0" dirty="0">
                          <a:solidFill>
                            <a:schemeClr val="tx1"/>
                          </a:solidFill>
                        </a:rPr>
                        <a:t> Some college/2-year degree</a:t>
                      </a:r>
                    </a:p>
                    <a:p>
                      <a:pPr algn="r"/>
                      <a:r>
                        <a:rPr lang="en-US" sz="1000" b="0" dirty="0">
                          <a:solidFill>
                            <a:schemeClr val="tx1"/>
                          </a:solidFill>
                        </a:rPr>
                        <a:t>27% Bachelor’s degree</a:t>
                      </a:r>
                    </a:p>
                    <a:p>
                      <a:pPr algn="r"/>
                      <a:r>
                        <a:rPr lang="en-US" sz="1000" b="0" dirty="0">
                          <a:solidFill>
                            <a:schemeClr val="tx1"/>
                          </a:solidFill>
                        </a:rPr>
                        <a:t>23% Postgraduate degree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43000"/>
                      </a:schemeClr>
                    </a:solidFill>
                  </a:tcPr>
                </a:tc>
                <a:tc>
                  <a:txBody>
                    <a:bodyPr/>
                    <a:lstStyle/>
                    <a:p>
                      <a:pPr algn="l"/>
                      <a:r>
                        <a:rPr lang="en-US" sz="1000" b="0" dirty="0">
                          <a:solidFill>
                            <a:schemeClr val="tx1"/>
                          </a:solidFill>
                        </a:rPr>
                        <a:t>4% Less than college</a:t>
                      </a:r>
                    </a:p>
                    <a:p>
                      <a:pPr algn="l"/>
                      <a:r>
                        <a:rPr lang="en-US" sz="1000" b="0" dirty="0">
                          <a:solidFill>
                            <a:schemeClr val="tx1"/>
                          </a:solidFill>
                        </a:rPr>
                        <a:t>29% Some college/2-year degree</a:t>
                      </a:r>
                    </a:p>
                    <a:p>
                      <a:pPr algn="l"/>
                      <a:r>
                        <a:rPr lang="en-US" sz="1000" b="0" dirty="0">
                          <a:solidFill>
                            <a:schemeClr val="tx1"/>
                          </a:solidFill>
                        </a:rPr>
                        <a:t>26% Bachelor’s degree</a:t>
                      </a:r>
                    </a:p>
                    <a:p>
                      <a:pPr algn="l"/>
                      <a:r>
                        <a:rPr lang="en-US" sz="1000" b="1" dirty="0">
                          <a:solidFill>
                            <a:schemeClr val="accent1"/>
                          </a:solidFill>
                        </a:rPr>
                        <a:t>41%</a:t>
                      </a:r>
                      <a:r>
                        <a:rPr lang="en-US" sz="1000" b="0" dirty="0">
                          <a:solidFill>
                            <a:schemeClr val="tx1"/>
                          </a:solidFill>
                        </a:rPr>
                        <a:t> Postgraduate degree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30144028"/>
                  </a:ext>
                </a:extLst>
              </a:tr>
              <a:tr h="201789">
                <a:tc gridSpan="2">
                  <a:txBody>
                    <a:bodyPr/>
                    <a:lstStyle/>
                    <a:p>
                      <a:pPr algn="ctr"/>
                      <a:r>
                        <a:rPr lang="en-US" sz="1000" b="1" dirty="0">
                          <a:latin typeface="+mn-lt"/>
                          <a:ea typeface="Gadugi" panose="020B0502040204020203" pitchFamily="34" charset="0"/>
                        </a:rPr>
                        <a:t>Income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dirty="0">
                        <a:latin typeface="Gadugi" panose="020B0502040204020203" pitchFamily="34" charset="0"/>
                        <a:ea typeface="Gadug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74543947"/>
                  </a:ext>
                </a:extLst>
              </a:tr>
              <a:tr h="706262">
                <a:tc>
                  <a:txBody>
                    <a:bodyPr/>
                    <a:lstStyle/>
                    <a:p>
                      <a:pPr algn="r"/>
                      <a:r>
                        <a:rPr lang="en-US" sz="1000" b="1" dirty="0">
                          <a:solidFill>
                            <a:schemeClr val="accent1"/>
                          </a:solidFill>
                          <a:latin typeface="+mn-lt"/>
                          <a:ea typeface="Gadugi" panose="020B0502040204020203" pitchFamily="34" charset="0"/>
                        </a:rPr>
                        <a:t>13%</a:t>
                      </a:r>
                      <a:r>
                        <a:rPr lang="en-US" sz="1000" dirty="0">
                          <a:latin typeface="+mn-lt"/>
                          <a:ea typeface="Gadugi" panose="020B0502040204020203" pitchFamily="34" charset="0"/>
                        </a:rPr>
                        <a:t> Less than $25k</a:t>
                      </a:r>
                    </a:p>
                    <a:p>
                      <a:pPr algn="r"/>
                      <a:r>
                        <a:rPr lang="en-US" sz="1000" b="1" dirty="0">
                          <a:solidFill>
                            <a:schemeClr val="accent1"/>
                          </a:solidFill>
                          <a:latin typeface="+mn-lt"/>
                          <a:ea typeface="Gadugi" panose="020B0502040204020203" pitchFamily="34" charset="0"/>
                        </a:rPr>
                        <a:t>21%</a:t>
                      </a:r>
                      <a:r>
                        <a:rPr lang="en-US" sz="1000" dirty="0">
                          <a:latin typeface="+mn-lt"/>
                          <a:ea typeface="Gadugi" panose="020B0502040204020203" pitchFamily="34" charset="0"/>
                        </a:rPr>
                        <a:t> $25k-$50k</a:t>
                      </a:r>
                    </a:p>
                    <a:p>
                      <a:pPr algn="r"/>
                      <a:r>
                        <a:rPr lang="en-US" sz="1000" b="1" dirty="0">
                          <a:solidFill>
                            <a:schemeClr val="accent1"/>
                          </a:solidFill>
                          <a:latin typeface="+mn-lt"/>
                          <a:ea typeface="Gadugi" panose="020B0502040204020203" pitchFamily="34" charset="0"/>
                        </a:rPr>
                        <a:t>23% </a:t>
                      </a:r>
                      <a:r>
                        <a:rPr lang="en-US" sz="1000" dirty="0">
                          <a:latin typeface="+mn-lt"/>
                          <a:ea typeface="Gadugi" panose="020B0502040204020203" pitchFamily="34" charset="0"/>
                        </a:rPr>
                        <a:t>$50k-$75k</a:t>
                      </a:r>
                    </a:p>
                    <a:p>
                      <a:pPr algn="r"/>
                      <a:r>
                        <a:rPr lang="en-US" sz="1000" dirty="0">
                          <a:latin typeface="+mn-lt"/>
                          <a:ea typeface="Gadugi" panose="020B0502040204020203" pitchFamily="34" charset="0"/>
                        </a:rPr>
                        <a:t>16% $75k-$100k</a:t>
                      </a:r>
                    </a:p>
                    <a:p>
                      <a:pPr algn="r"/>
                      <a:r>
                        <a:rPr lang="en-US" sz="1000" dirty="0">
                          <a:latin typeface="+mn-lt"/>
                          <a:ea typeface="Gadugi" panose="020B0502040204020203" pitchFamily="34" charset="0"/>
                        </a:rPr>
                        <a:t>25% More than $100k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43000"/>
                      </a:schemeClr>
                    </a:solidFill>
                  </a:tcPr>
                </a:tc>
                <a:tc>
                  <a:txBody>
                    <a:bodyPr/>
                    <a:lstStyle/>
                    <a:p>
                      <a:pPr algn="l"/>
                      <a:r>
                        <a:rPr lang="en-US" sz="1000" dirty="0">
                          <a:latin typeface="+mn-lt"/>
                          <a:ea typeface="Gadugi" panose="020B0502040204020203" pitchFamily="34" charset="0"/>
                        </a:rPr>
                        <a:t>10% Less than $25k</a:t>
                      </a:r>
                    </a:p>
                    <a:p>
                      <a:pPr algn="l"/>
                      <a:r>
                        <a:rPr lang="en-US" sz="1000" dirty="0">
                          <a:latin typeface="+mn-lt"/>
                          <a:ea typeface="Gadugi" panose="020B0502040204020203" pitchFamily="34" charset="0"/>
                        </a:rPr>
                        <a:t>15% $25k-$50k</a:t>
                      </a:r>
                    </a:p>
                    <a:p>
                      <a:pPr algn="l"/>
                      <a:r>
                        <a:rPr lang="en-US" sz="1000" dirty="0">
                          <a:latin typeface="+mn-lt"/>
                          <a:ea typeface="Gadugi" panose="020B0502040204020203" pitchFamily="34" charset="0"/>
                        </a:rPr>
                        <a:t>16% $50k-$75k</a:t>
                      </a:r>
                    </a:p>
                    <a:p>
                      <a:pPr algn="l"/>
                      <a:r>
                        <a:rPr lang="en-US" sz="1000" dirty="0">
                          <a:latin typeface="+mn-lt"/>
                          <a:ea typeface="Gadugi" panose="020B0502040204020203" pitchFamily="34" charset="0"/>
                        </a:rPr>
                        <a:t>14% $75k-$100k</a:t>
                      </a:r>
                    </a:p>
                    <a:p>
                      <a:pPr algn="l"/>
                      <a:r>
                        <a:rPr lang="en-US" sz="1000" b="1" dirty="0">
                          <a:solidFill>
                            <a:schemeClr val="accent1"/>
                          </a:solidFill>
                          <a:latin typeface="+mn-lt"/>
                          <a:ea typeface="Gadugi" panose="020B0502040204020203" pitchFamily="34" charset="0"/>
                        </a:rPr>
                        <a:t>31%</a:t>
                      </a:r>
                      <a:r>
                        <a:rPr lang="en-US" sz="1000" dirty="0">
                          <a:latin typeface="+mn-lt"/>
                          <a:ea typeface="Gadugi" panose="020B0502040204020203" pitchFamily="34" charset="0"/>
                        </a:rPr>
                        <a:t> More than $100k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822304390"/>
                  </a:ext>
                </a:extLst>
              </a:tr>
              <a:tr h="201789">
                <a:tc gridSpan="2">
                  <a:txBody>
                    <a:bodyPr/>
                    <a:lstStyle/>
                    <a:p>
                      <a:pPr algn="ctr"/>
                      <a:r>
                        <a:rPr lang="en-US" sz="1000" b="1" dirty="0">
                          <a:latin typeface="+mn-lt"/>
                          <a:ea typeface="Gadugi" panose="020B0502040204020203" pitchFamily="34" charset="0"/>
                        </a:rPr>
                        <a:t>Insurance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0" i="0" dirty="0">
                        <a:solidFill>
                          <a:schemeClr val="tx1"/>
                        </a:solidFill>
                        <a:latin typeface="Gadugi" panose="020B0502040204020203" pitchFamily="34" charset="0"/>
                        <a:ea typeface="Gadug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7486779"/>
                  </a:ext>
                </a:extLst>
              </a:tr>
              <a:tr h="580144">
                <a:tc>
                  <a:txBody>
                    <a:bodyPr/>
                    <a:lstStyle/>
                    <a:p>
                      <a:pPr algn="r"/>
                      <a:r>
                        <a:rPr lang="en-US" sz="1000" b="1" dirty="0">
                          <a:solidFill>
                            <a:schemeClr val="accent1"/>
                          </a:solidFill>
                          <a:latin typeface="+mn-lt"/>
                          <a:ea typeface="Gadugi" panose="020B0502040204020203" pitchFamily="34" charset="0"/>
                        </a:rPr>
                        <a:t>51%</a:t>
                      </a:r>
                      <a:r>
                        <a:rPr lang="en-US" sz="1000" dirty="0">
                          <a:latin typeface="+mn-lt"/>
                          <a:ea typeface="Gadugi" panose="020B0502040204020203" pitchFamily="34" charset="0"/>
                        </a:rPr>
                        <a:t> Medicare</a:t>
                      </a:r>
                    </a:p>
                    <a:p>
                      <a:pPr algn="r"/>
                      <a:r>
                        <a:rPr lang="en-US" sz="1000" b="0" dirty="0">
                          <a:solidFill>
                            <a:schemeClr val="tx1"/>
                          </a:solidFill>
                          <a:latin typeface="+mn-lt"/>
                          <a:ea typeface="Gadugi" panose="020B0502040204020203" pitchFamily="34" charset="0"/>
                        </a:rPr>
                        <a:t>11% </a:t>
                      </a:r>
                      <a:r>
                        <a:rPr lang="en-US" sz="1000" dirty="0">
                          <a:latin typeface="+mn-lt"/>
                          <a:ea typeface="Gadugi" panose="020B0502040204020203" pitchFamily="34" charset="0"/>
                        </a:rPr>
                        <a:t>Medicaid</a:t>
                      </a:r>
                    </a:p>
                    <a:p>
                      <a:pPr algn="r"/>
                      <a:r>
                        <a:rPr lang="en-US" sz="1000" dirty="0">
                          <a:latin typeface="+mn-lt"/>
                          <a:ea typeface="Gadugi" panose="020B0502040204020203" pitchFamily="34" charset="0"/>
                        </a:rPr>
                        <a:t>24% Private/employer</a:t>
                      </a:r>
                    </a:p>
                    <a:p>
                      <a:pPr algn="r"/>
                      <a:r>
                        <a:rPr lang="en-US" sz="1000" dirty="0">
                          <a:latin typeface="+mn-lt"/>
                          <a:ea typeface="Gadugi" panose="020B0502040204020203" pitchFamily="34" charset="0"/>
                        </a:rPr>
                        <a:t>8% Private/spouse or parents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43000"/>
                      </a:schemeClr>
                    </a:solidFill>
                  </a:tcPr>
                </a:tc>
                <a:tc>
                  <a:txBody>
                    <a:bodyPr/>
                    <a:lstStyle/>
                    <a:p>
                      <a:pPr algn="l"/>
                      <a:r>
                        <a:rPr lang="en-US" sz="1000" b="0" i="0" dirty="0">
                          <a:solidFill>
                            <a:schemeClr val="tx1"/>
                          </a:solidFill>
                          <a:latin typeface="+mn-lt"/>
                          <a:ea typeface="Gadugi" panose="020B0502040204020203" pitchFamily="34" charset="0"/>
                        </a:rPr>
                        <a:t>40% Medicare</a:t>
                      </a:r>
                    </a:p>
                    <a:p>
                      <a:pPr algn="l"/>
                      <a:r>
                        <a:rPr lang="en-US" sz="1000" b="0" i="0" dirty="0">
                          <a:solidFill>
                            <a:schemeClr val="tx1"/>
                          </a:solidFill>
                          <a:latin typeface="+mn-lt"/>
                          <a:ea typeface="Gadugi" panose="020B0502040204020203" pitchFamily="34" charset="0"/>
                        </a:rPr>
                        <a:t>10%</a:t>
                      </a:r>
                      <a:r>
                        <a:rPr lang="en-US" sz="1000" b="1" i="0" dirty="0">
                          <a:solidFill>
                            <a:schemeClr val="accent1"/>
                          </a:solidFill>
                          <a:latin typeface="+mn-lt"/>
                          <a:ea typeface="Gadugi" panose="020B0502040204020203" pitchFamily="34" charset="0"/>
                        </a:rPr>
                        <a:t> </a:t>
                      </a:r>
                      <a:r>
                        <a:rPr lang="en-US" sz="1000" b="0" i="0" dirty="0">
                          <a:solidFill>
                            <a:schemeClr val="tx1"/>
                          </a:solidFill>
                          <a:latin typeface="+mn-lt"/>
                          <a:ea typeface="Gadugi" panose="020B0502040204020203" pitchFamily="34" charset="0"/>
                        </a:rPr>
                        <a:t>Medicaid</a:t>
                      </a:r>
                    </a:p>
                    <a:p>
                      <a:pPr algn="l"/>
                      <a:r>
                        <a:rPr lang="en-US" sz="1000" b="1" i="0" dirty="0">
                          <a:solidFill>
                            <a:schemeClr val="accent1"/>
                          </a:solidFill>
                          <a:latin typeface="+mn-lt"/>
                          <a:ea typeface="Gadugi" panose="020B0502040204020203" pitchFamily="34" charset="0"/>
                        </a:rPr>
                        <a:t>35%</a:t>
                      </a:r>
                      <a:r>
                        <a:rPr lang="en-US" sz="1000" b="0" i="0" dirty="0">
                          <a:solidFill>
                            <a:schemeClr val="tx1"/>
                          </a:solidFill>
                          <a:latin typeface="+mn-lt"/>
                          <a:ea typeface="Gadugi" panose="020B0502040204020203" pitchFamily="34" charset="0"/>
                        </a:rPr>
                        <a:t> Private/employer</a:t>
                      </a:r>
                    </a:p>
                    <a:p>
                      <a:pPr algn="l"/>
                      <a:r>
                        <a:rPr lang="en-US" sz="1000" b="1" i="0" dirty="0">
                          <a:solidFill>
                            <a:schemeClr val="accent1"/>
                          </a:solidFill>
                          <a:latin typeface="+mn-lt"/>
                          <a:ea typeface="Gadugi" panose="020B0502040204020203" pitchFamily="34" charset="0"/>
                        </a:rPr>
                        <a:t>15% </a:t>
                      </a:r>
                      <a:r>
                        <a:rPr lang="en-US" sz="1000" b="0" i="0" dirty="0">
                          <a:solidFill>
                            <a:schemeClr val="tx1"/>
                          </a:solidFill>
                          <a:latin typeface="+mn-lt"/>
                          <a:ea typeface="Gadugi" panose="020B0502040204020203" pitchFamily="34" charset="0"/>
                        </a:rPr>
                        <a:t>Private/spouse or parents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303707068"/>
                  </a:ext>
                </a:extLst>
              </a:tr>
              <a:tr h="201789">
                <a:tc gridSpan="2">
                  <a:txBody>
                    <a:bodyPr/>
                    <a:lstStyle/>
                    <a:p>
                      <a:pPr algn="ctr"/>
                      <a:r>
                        <a:rPr lang="en-US" sz="1000" b="1" dirty="0">
                          <a:latin typeface="+mn-lt"/>
                          <a:ea typeface="Gadugi" panose="020B0502040204020203" pitchFamily="34" charset="0"/>
                        </a:rPr>
                        <a:t>Race/Ethnicity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0" dirty="0">
                        <a:solidFill>
                          <a:schemeClr val="tx1"/>
                        </a:solidFill>
                        <a:latin typeface="Gadugi" panose="020B0502040204020203" pitchFamily="34" charset="0"/>
                        <a:ea typeface="Gadug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6898583"/>
                  </a:ext>
                </a:extLst>
              </a:tr>
              <a:tr h="580144">
                <a:tc>
                  <a:txBody>
                    <a:bodyPr/>
                    <a:lstStyle/>
                    <a:p>
                      <a:pPr algn="r"/>
                      <a:r>
                        <a:rPr lang="en-US" sz="1000" dirty="0">
                          <a:latin typeface="+mn-lt"/>
                          <a:ea typeface="Gadugi" panose="020B0502040204020203" pitchFamily="34" charset="0"/>
                        </a:rPr>
                        <a:t>81% White </a:t>
                      </a:r>
                    </a:p>
                    <a:p>
                      <a:pPr algn="r"/>
                      <a:r>
                        <a:rPr lang="en-US" sz="1000" b="0" dirty="0">
                          <a:solidFill>
                            <a:schemeClr val="tx1"/>
                          </a:solidFill>
                          <a:latin typeface="+mn-lt"/>
                          <a:ea typeface="Gadugi" panose="020B0502040204020203" pitchFamily="34" charset="0"/>
                        </a:rPr>
                        <a:t>10%</a:t>
                      </a:r>
                      <a:r>
                        <a:rPr lang="en-US" sz="1000" dirty="0">
                          <a:latin typeface="+mn-lt"/>
                          <a:ea typeface="Gadugi" panose="020B0502040204020203" pitchFamily="34" charset="0"/>
                        </a:rPr>
                        <a:t> AA/Black</a:t>
                      </a:r>
                    </a:p>
                    <a:p>
                      <a:pPr algn="r"/>
                      <a:r>
                        <a:rPr lang="en-US" sz="1000" b="0" dirty="0">
                          <a:solidFill>
                            <a:schemeClr val="tx1"/>
                          </a:solidFill>
                          <a:latin typeface="+mn-lt"/>
                          <a:ea typeface="Gadugi" panose="020B0502040204020203" pitchFamily="34" charset="0"/>
                        </a:rPr>
                        <a:t>8%</a:t>
                      </a:r>
                      <a:r>
                        <a:rPr lang="en-US" sz="1000" dirty="0">
                          <a:latin typeface="+mn-lt"/>
                          <a:ea typeface="Gadugi" panose="020B0502040204020203" pitchFamily="34" charset="0"/>
                        </a:rPr>
                        <a:t> Hispanic</a:t>
                      </a:r>
                    </a:p>
                    <a:p>
                      <a:pPr algn="r"/>
                      <a:r>
                        <a:rPr lang="en-US" sz="1000" dirty="0">
                          <a:latin typeface="+mn-lt"/>
                          <a:ea typeface="Gadugi" panose="020B0502040204020203" pitchFamily="34" charset="0"/>
                        </a:rPr>
                        <a:t>3% Other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43000"/>
                      </a:schemeClr>
                    </a:solidFill>
                  </a:tcPr>
                </a:tc>
                <a:tc>
                  <a:txBody>
                    <a:bodyPr/>
                    <a:lstStyle/>
                    <a:p>
                      <a:pPr algn="l"/>
                      <a:r>
                        <a:rPr lang="en-US" sz="1000" b="0" dirty="0">
                          <a:solidFill>
                            <a:schemeClr val="tx1"/>
                          </a:solidFill>
                          <a:latin typeface="+mn-lt"/>
                          <a:ea typeface="Gadugi" panose="020B0502040204020203" pitchFamily="34" charset="0"/>
                        </a:rPr>
                        <a:t>78% White </a:t>
                      </a:r>
                    </a:p>
                    <a:p>
                      <a:pPr algn="l"/>
                      <a:r>
                        <a:rPr lang="en-US" sz="1000" b="0" dirty="0">
                          <a:solidFill>
                            <a:schemeClr val="tx1"/>
                          </a:solidFill>
                          <a:latin typeface="+mn-lt"/>
                          <a:ea typeface="Gadugi" panose="020B0502040204020203" pitchFamily="34" charset="0"/>
                        </a:rPr>
                        <a:t>11% </a:t>
                      </a:r>
                      <a:r>
                        <a:rPr lang="en-US" sz="1000" dirty="0">
                          <a:latin typeface="+mn-lt"/>
                          <a:ea typeface="Gadugi" panose="020B0502040204020203" pitchFamily="34" charset="0"/>
                        </a:rPr>
                        <a:t>AA/Black</a:t>
                      </a:r>
                      <a:endParaRPr lang="en-US" sz="1000" b="0" dirty="0">
                        <a:solidFill>
                          <a:schemeClr val="tx1"/>
                        </a:solidFill>
                        <a:latin typeface="+mn-lt"/>
                        <a:ea typeface="Gadugi" panose="020B0502040204020203" pitchFamily="34" charset="0"/>
                      </a:endParaRPr>
                    </a:p>
                    <a:p>
                      <a:pPr algn="l"/>
                      <a:r>
                        <a:rPr lang="en-US" sz="1000" b="0" dirty="0">
                          <a:solidFill>
                            <a:schemeClr val="tx1"/>
                          </a:solidFill>
                          <a:latin typeface="+mn-lt"/>
                          <a:ea typeface="Gadugi" panose="020B0502040204020203" pitchFamily="34" charset="0"/>
                        </a:rPr>
                        <a:t>10% Hispanic</a:t>
                      </a:r>
                    </a:p>
                    <a:p>
                      <a:pPr algn="l"/>
                      <a:r>
                        <a:rPr lang="en-US" sz="1000" b="0" dirty="0">
                          <a:solidFill>
                            <a:schemeClr val="tx1"/>
                          </a:solidFill>
                          <a:latin typeface="+mn-lt"/>
                          <a:ea typeface="Gadugi" panose="020B0502040204020203" pitchFamily="34" charset="0"/>
                        </a:rPr>
                        <a:t>4% Other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609664650"/>
                  </a:ext>
                </a:extLst>
              </a:tr>
              <a:tr h="201789">
                <a:tc gridSpan="2">
                  <a:txBody>
                    <a:bodyPr/>
                    <a:lstStyle/>
                    <a:p>
                      <a:pPr algn="ctr"/>
                      <a:r>
                        <a:rPr lang="en-US" sz="1000" b="1" dirty="0">
                          <a:latin typeface="+mn-lt"/>
                          <a:ea typeface="Gadugi" panose="020B0502040204020203" pitchFamily="34" charset="0"/>
                        </a:rPr>
                        <a:t>Treatment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0" dirty="0">
                        <a:solidFill>
                          <a:schemeClr val="tx1"/>
                        </a:solidFill>
                        <a:latin typeface="Gadugi" panose="020B0502040204020203" pitchFamily="34" charset="0"/>
                        <a:ea typeface="Gadug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7762254"/>
                  </a:ext>
                </a:extLst>
              </a:tr>
              <a:tr h="201789">
                <a:tc>
                  <a:txBody>
                    <a:bodyPr/>
                    <a:lstStyle/>
                    <a:p>
                      <a:pPr algn="r"/>
                      <a:r>
                        <a:rPr lang="en-US" sz="1000" dirty="0">
                          <a:latin typeface="+mn-lt"/>
                          <a:ea typeface="Gadugi" panose="020B0502040204020203" pitchFamily="34" charset="0"/>
                        </a:rPr>
                        <a:t>27% Biomarker testing, 29% Genetic counseling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43000"/>
                      </a:schemeClr>
                    </a:solidFill>
                  </a:tcPr>
                </a:tc>
                <a:tc>
                  <a:txBody>
                    <a:bodyPr/>
                    <a:lstStyle/>
                    <a:p>
                      <a:pPr algn="l"/>
                      <a:r>
                        <a:rPr lang="en-US" sz="1000" b="1" dirty="0">
                          <a:solidFill>
                            <a:schemeClr val="accent1"/>
                          </a:solidFill>
                          <a:latin typeface="+mn-lt"/>
                          <a:ea typeface="Gadugi" panose="020B0502040204020203" pitchFamily="34" charset="0"/>
                        </a:rPr>
                        <a:t>37%</a:t>
                      </a:r>
                      <a:r>
                        <a:rPr lang="en-US" sz="1000" dirty="0">
                          <a:latin typeface="+mn-lt"/>
                          <a:ea typeface="Gadugi" panose="020B0502040204020203" pitchFamily="34" charset="0"/>
                        </a:rPr>
                        <a:t> Biomarker testing, </a:t>
                      </a:r>
                      <a:r>
                        <a:rPr lang="en-US" sz="1000" b="1" dirty="0">
                          <a:solidFill>
                            <a:schemeClr val="accent1"/>
                          </a:solidFill>
                          <a:latin typeface="+mn-lt"/>
                          <a:ea typeface="Gadugi" panose="020B0502040204020203" pitchFamily="34" charset="0"/>
                        </a:rPr>
                        <a:t>49%</a:t>
                      </a:r>
                      <a:r>
                        <a:rPr lang="en-US" sz="1000" dirty="0">
                          <a:latin typeface="+mn-lt"/>
                          <a:ea typeface="Gadugi" panose="020B0502040204020203" pitchFamily="34" charset="0"/>
                        </a:rPr>
                        <a:t> Genetic testing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27563315"/>
                  </a:ext>
                </a:extLst>
              </a:tr>
              <a:tr h="201789">
                <a:tc gridSpan="2">
                  <a:txBody>
                    <a:bodyPr/>
                    <a:lstStyle/>
                    <a:p>
                      <a:pPr algn="ctr"/>
                      <a:r>
                        <a:rPr lang="en-US" sz="1000" b="1" dirty="0">
                          <a:latin typeface="+mn-lt"/>
                          <a:ea typeface="Gadugi" panose="020B0502040204020203" pitchFamily="34" charset="0"/>
                        </a:rPr>
                        <a:t>Region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l"/>
                      <a:endParaRPr lang="en-US" sz="1600" b="0" dirty="0">
                        <a:solidFill>
                          <a:schemeClr val="tx1"/>
                        </a:solidFill>
                        <a:latin typeface="Gadugi" panose="020B0502040204020203" pitchFamily="34" charset="0"/>
                        <a:ea typeface="Gadug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6050521"/>
                  </a:ext>
                </a:extLst>
              </a:tr>
              <a:tr h="580144">
                <a:tc>
                  <a:txBody>
                    <a:bodyPr/>
                    <a:lstStyle/>
                    <a:p>
                      <a:pPr algn="r"/>
                      <a:r>
                        <a:rPr lang="en-US" sz="1000" dirty="0">
                          <a:latin typeface="+mn-lt"/>
                          <a:ea typeface="Gadugi" panose="020B0502040204020203" pitchFamily="34" charset="0"/>
                        </a:rPr>
                        <a:t>19% Northeast </a:t>
                      </a:r>
                    </a:p>
                    <a:p>
                      <a:pPr algn="r"/>
                      <a:r>
                        <a:rPr lang="en-US" sz="1000" b="1" dirty="0">
                          <a:solidFill>
                            <a:schemeClr val="accent1"/>
                          </a:solidFill>
                          <a:latin typeface="+mn-lt"/>
                          <a:ea typeface="Gadugi" panose="020B0502040204020203" pitchFamily="34" charset="0"/>
                        </a:rPr>
                        <a:t>22% </a:t>
                      </a:r>
                      <a:r>
                        <a:rPr lang="en-US" sz="1000" dirty="0">
                          <a:latin typeface="+mn-lt"/>
                          <a:ea typeface="Gadugi" panose="020B0502040204020203" pitchFamily="34" charset="0"/>
                        </a:rPr>
                        <a:t>Midwest</a:t>
                      </a:r>
                    </a:p>
                    <a:p>
                      <a:pPr algn="r"/>
                      <a:r>
                        <a:rPr lang="en-US" sz="1000" b="1" dirty="0">
                          <a:solidFill>
                            <a:schemeClr val="accent1"/>
                          </a:solidFill>
                          <a:latin typeface="+mn-lt"/>
                          <a:ea typeface="Gadugi" panose="020B0502040204020203" pitchFamily="34" charset="0"/>
                        </a:rPr>
                        <a:t>40% </a:t>
                      </a:r>
                      <a:r>
                        <a:rPr lang="en-US" sz="1000" dirty="0">
                          <a:latin typeface="+mn-lt"/>
                          <a:ea typeface="Gadugi" panose="020B0502040204020203" pitchFamily="34" charset="0"/>
                        </a:rPr>
                        <a:t>South</a:t>
                      </a:r>
                    </a:p>
                    <a:p>
                      <a:pPr algn="r"/>
                      <a:r>
                        <a:rPr lang="en-US" sz="1000" dirty="0">
                          <a:latin typeface="+mn-lt"/>
                          <a:ea typeface="Gadugi" panose="020B0502040204020203" pitchFamily="34" charset="0"/>
                        </a:rPr>
                        <a:t>19% West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a:r>
                        <a:rPr lang="en-US" sz="1000" b="1" dirty="0">
                          <a:solidFill>
                            <a:schemeClr val="accent1"/>
                          </a:solidFill>
                          <a:latin typeface="+mn-lt"/>
                          <a:ea typeface="Gadugi" panose="020B0502040204020203" pitchFamily="34" charset="0"/>
                        </a:rPr>
                        <a:t>24%</a:t>
                      </a:r>
                      <a:r>
                        <a:rPr lang="en-US" sz="1000" b="0" dirty="0">
                          <a:solidFill>
                            <a:schemeClr val="tx1"/>
                          </a:solidFill>
                          <a:latin typeface="+mn-lt"/>
                          <a:ea typeface="Gadugi" panose="020B0502040204020203" pitchFamily="34" charset="0"/>
                        </a:rPr>
                        <a:t> Northeast </a:t>
                      </a:r>
                    </a:p>
                    <a:p>
                      <a:pPr algn="l"/>
                      <a:r>
                        <a:rPr lang="en-US" sz="1000" b="0" dirty="0">
                          <a:solidFill>
                            <a:schemeClr val="tx1"/>
                          </a:solidFill>
                          <a:latin typeface="+mn-lt"/>
                          <a:ea typeface="Gadugi" panose="020B0502040204020203" pitchFamily="34" charset="0"/>
                        </a:rPr>
                        <a:t>18% Midwest</a:t>
                      </a:r>
                    </a:p>
                    <a:p>
                      <a:pPr algn="l"/>
                      <a:r>
                        <a:rPr lang="en-US" sz="1000" b="0" dirty="0">
                          <a:solidFill>
                            <a:schemeClr val="tx1"/>
                          </a:solidFill>
                          <a:latin typeface="+mn-lt"/>
                          <a:ea typeface="Gadugi" panose="020B0502040204020203" pitchFamily="34" charset="0"/>
                        </a:rPr>
                        <a:t>32% South</a:t>
                      </a:r>
                    </a:p>
                    <a:p>
                      <a:pPr algn="l"/>
                      <a:r>
                        <a:rPr lang="en-US" sz="1000" b="1" dirty="0">
                          <a:solidFill>
                            <a:schemeClr val="accent1"/>
                          </a:solidFill>
                          <a:latin typeface="+mn-lt"/>
                          <a:ea typeface="Gadugi" panose="020B0502040204020203" pitchFamily="34" charset="0"/>
                        </a:rPr>
                        <a:t>26% </a:t>
                      </a:r>
                      <a:r>
                        <a:rPr lang="en-US" sz="1000" b="0" dirty="0">
                          <a:solidFill>
                            <a:schemeClr val="tx1"/>
                          </a:solidFill>
                          <a:latin typeface="+mn-lt"/>
                          <a:ea typeface="Gadugi" panose="020B0502040204020203" pitchFamily="34" charset="0"/>
                        </a:rPr>
                        <a:t>West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420255583"/>
                  </a:ext>
                </a:extLst>
              </a:tr>
              <a:tr h="201789">
                <a:tc>
                  <a:txBody>
                    <a:bodyPr/>
                    <a:lstStyle/>
                    <a:p>
                      <a:pPr algn="r"/>
                      <a:endParaRPr lang="en-US" sz="1000" dirty="0">
                        <a:latin typeface="+mn-lt"/>
                        <a:ea typeface="Gadug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US" sz="1000" dirty="0">
                        <a:latin typeface="+mn-lt"/>
                        <a:ea typeface="Gadugi" panose="020B0502040204020203"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064112"/>
                  </a:ext>
                </a:extLst>
              </a:tr>
            </a:tbl>
          </a:graphicData>
        </a:graphic>
      </p:graphicFrame>
      <p:sp>
        <p:nvSpPr>
          <p:cNvPr id="6" name="TextBox 5">
            <a:extLst>
              <a:ext uri="{FF2B5EF4-FFF2-40B4-BE49-F238E27FC236}">
                <a16:creationId xmlns:a16="http://schemas.microsoft.com/office/drawing/2014/main" id="{16320F05-BAF7-1C9A-1611-C46923BFE6A5}"/>
              </a:ext>
            </a:extLst>
          </p:cNvPr>
          <p:cNvSpPr txBox="1"/>
          <p:nvPr/>
        </p:nvSpPr>
        <p:spPr>
          <a:xfrm>
            <a:off x="1378550" y="-36962"/>
            <a:ext cx="2498057" cy="369332"/>
          </a:xfrm>
          <a:prstGeom prst="rect">
            <a:avLst/>
          </a:prstGeom>
          <a:noFill/>
        </p:spPr>
        <p:txBody>
          <a:bodyPr wrap="square" rtlCol="0">
            <a:spAutoFit/>
          </a:bodyPr>
          <a:lstStyle/>
          <a:p>
            <a:pPr algn="ctr"/>
            <a:r>
              <a:rPr lang="en-US" b="1" dirty="0">
                <a:solidFill>
                  <a:srgbClr val="174781"/>
                </a:solidFill>
              </a:rPr>
              <a:t>National Sample</a:t>
            </a:r>
          </a:p>
        </p:txBody>
      </p:sp>
      <p:sp>
        <p:nvSpPr>
          <p:cNvPr id="7" name="TextBox 6">
            <a:extLst>
              <a:ext uri="{FF2B5EF4-FFF2-40B4-BE49-F238E27FC236}">
                <a16:creationId xmlns:a16="http://schemas.microsoft.com/office/drawing/2014/main" id="{635BC892-C0C0-D204-C739-1568401A1246}"/>
              </a:ext>
            </a:extLst>
          </p:cNvPr>
          <p:cNvSpPr txBox="1"/>
          <p:nvPr/>
        </p:nvSpPr>
        <p:spPr>
          <a:xfrm>
            <a:off x="8176307" y="-36962"/>
            <a:ext cx="2595814" cy="369332"/>
          </a:xfrm>
          <a:prstGeom prst="rect">
            <a:avLst/>
          </a:prstGeom>
          <a:noFill/>
        </p:spPr>
        <p:txBody>
          <a:bodyPr wrap="square" rtlCol="0">
            <a:spAutoFit/>
          </a:bodyPr>
          <a:lstStyle/>
          <a:p>
            <a:pPr algn="ctr"/>
            <a:r>
              <a:rPr lang="en-US" b="1" dirty="0">
                <a:solidFill>
                  <a:schemeClr val="accent4"/>
                </a:solidFill>
              </a:rPr>
              <a:t>NCCS Connected</a:t>
            </a:r>
          </a:p>
        </p:txBody>
      </p:sp>
      <p:pic>
        <p:nvPicPr>
          <p:cNvPr id="11" name="Picture 10">
            <a:extLst>
              <a:ext uri="{FF2B5EF4-FFF2-40B4-BE49-F238E27FC236}">
                <a16:creationId xmlns:a16="http://schemas.microsoft.com/office/drawing/2014/main" id="{86A8A3C7-77FA-8672-9717-CC5480378E6B}"/>
              </a:ext>
            </a:extLst>
          </p:cNvPr>
          <p:cNvPicPr>
            <a:picLocks noChangeAspect="1"/>
          </p:cNvPicPr>
          <p:nvPr/>
        </p:nvPicPr>
        <p:blipFill>
          <a:blip r:embed="rId3"/>
          <a:srcRect/>
          <a:stretch/>
        </p:blipFill>
        <p:spPr>
          <a:xfrm>
            <a:off x="1064539" y="420385"/>
            <a:ext cx="1915956" cy="5553498"/>
          </a:xfrm>
          <a:prstGeom prst="rect">
            <a:avLst/>
          </a:prstGeom>
        </p:spPr>
      </p:pic>
      <p:sp>
        <p:nvSpPr>
          <p:cNvPr id="12" name="Rectangle 11">
            <a:extLst>
              <a:ext uri="{FF2B5EF4-FFF2-40B4-BE49-F238E27FC236}">
                <a16:creationId xmlns:a16="http://schemas.microsoft.com/office/drawing/2014/main" id="{BF6EB630-A4F3-0296-8B67-0C32358097CD}"/>
              </a:ext>
            </a:extLst>
          </p:cNvPr>
          <p:cNvSpPr/>
          <p:nvPr/>
        </p:nvSpPr>
        <p:spPr>
          <a:xfrm flipV="1">
            <a:off x="71683" y="0"/>
            <a:ext cx="391886" cy="13679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DB32AAA-D28C-724E-6376-665002E408DC}"/>
              </a:ext>
            </a:extLst>
          </p:cNvPr>
          <p:cNvPicPr>
            <a:picLocks noChangeAspect="1"/>
          </p:cNvPicPr>
          <p:nvPr/>
        </p:nvPicPr>
        <p:blipFill>
          <a:blip r:embed="rId4"/>
          <a:srcRect/>
          <a:stretch/>
        </p:blipFill>
        <p:spPr>
          <a:xfrm>
            <a:off x="9093971" y="527222"/>
            <a:ext cx="1943689" cy="5436895"/>
          </a:xfrm>
          <a:prstGeom prst="rect">
            <a:avLst/>
          </a:prstGeom>
        </p:spPr>
      </p:pic>
    </p:spTree>
    <p:extLst>
      <p:ext uri="{BB962C8B-B14F-4D97-AF65-F5344CB8AC3E}">
        <p14:creationId xmlns:p14="http://schemas.microsoft.com/office/powerpoint/2010/main" val="1416889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a:extLst>
              <a:ext uri="{FF2B5EF4-FFF2-40B4-BE49-F238E27FC236}">
                <a16:creationId xmlns:a16="http://schemas.microsoft.com/office/drawing/2014/main" id="{997C5F9F-8BF9-4A40-D668-D0E42E7F08D3}"/>
              </a:ext>
            </a:extLst>
          </p:cNvPr>
          <p:cNvSpPr/>
          <p:nvPr/>
        </p:nvSpPr>
        <p:spPr>
          <a:xfrm>
            <a:off x="361804"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a:extLst>
              <a:ext uri="{FF2B5EF4-FFF2-40B4-BE49-F238E27FC236}">
                <a16:creationId xmlns:a16="http://schemas.microsoft.com/office/drawing/2014/main" id="{05150C85-A248-41FE-32C8-4AA6E46370DF}"/>
              </a:ext>
            </a:extLst>
          </p:cNvPr>
          <p:cNvSpPr/>
          <p:nvPr/>
        </p:nvSpPr>
        <p:spPr>
          <a:xfrm>
            <a:off x="3866606"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2366BA79-0CDB-280E-D998-90CF7F6D7B0E}"/>
              </a:ext>
            </a:extLst>
          </p:cNvPr>
          <p:cNvSpPr/>
          <p:nvPr/>
        </p:nvSpPr>
        <p:spPr>
          <a:xfrm>
            <a:off x="7371287" y="3804472"/>
            <a:ext cx="2097644"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5054C3C4-58F3-85E8-AEEB-DA5462CB0406}"/>
              </a:ext>
            </a:extLst>
          </p:cNvPr>
          <p:cNvSpPr/>
          <p:nvPr/>
        </p:nvSpPr>
        <p:spPr>
          <a:xfrm flipV="1">
            <a:off x="158771" y="0"/>
            <a:ext cx="391886" cy="1330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14E534-0ED6-5FB1-075A-0F074EFC0BE5}"/>
              </a:ext>
            </a:extLst>
          </p:cNvPr>
          <p:cNvSpPr>
            <a:spLocks noGrp="1"/>
          </p:cNvSpPr>
          <p:nvPr>
            <p:ph type="title"/>
          </p:nvPr>
        </p:nvSpPr>
        <p:spPr>
          <a:xfrm>
            <a:off x="832478" y="209506"/>
            <a:ext cx="11333672" cy="695924"/>
          </a:xfrm>
        </p:spPr>
        <p:txBody>
          <a:bodyPr/>
          <a:lstStyle/>
          <a:p>
            <a:r>
              <a:rPr lang="en-US" dirty="0">
                <a:solidFill>
                  <a:srgbClr val="1AAFA2"/>
                </a:solidFill>
              </a:rPr>
              <a:t>Patient Profile: Metastatic Breast Cancer</a:t>
            </a:r>
          </a:p>
        </p:txBody>
      </p:sp>
      <p:pic>
        <p:nvPicPr>
          <p:cNvPr id="4" name="Picture 3">
            <a:extLst>
              <a:ext uri="{FF2B5EF4-FFF2-40B4-BE49-F238E27FC236}">
                <a16:creationId xmlns:a16="http://schemas.microsoft.com/office/drawing/2014/main" id="{9E8E9B4B-E514-25E1-7870-8DECDA1AC49C}"/>
              </a:ext>
            </a:extLst>
          </p:cNvPr>
          <p:cNvPicPr>
            <a:picLocks noChangeAspect="1"/>
          </p:cNvPicPr>
          <p:nvPr/>
        </p:nvPicPr>
        <p:blipFill>
          <a:blip r:embed="rId3"/>
          <a:srcRect/>
          <a:stretch/>
        </p:blipFill>
        <p:spPr>
          <a:xfrm>
            <a:off x="254977" y="101239"/>
            <a:ext cx="516131" cy="1246507"/>
          </a:xfrm>
          <a:prstGeom prst="rect">
            <a:avLst/>
          </a:prstGeom>
        </p:spPr>
      </p:pic>
      <p:sp>
        <p:nvSpPr>
          <p:cNvPr id="5" name="TextBox 4">
            <a:extLst>
              <a:ext uri="{FF2B5EF4-FFF2-40B4-BE49-F238E27FC236}">
                <a16:creationId xmlns:a16="http://schemas.microsoft.com/office/drawing/2014/main" id="{35FA760C-2EEE-05EF-F2FB-C9FB3B993B2C}"/>
              </a:ext>
            </a:extLst>
          </p:cNvPr>
          <p:cNvSpPr txBox="1"/>
          <p:nvPr/>
        </p:nvSpPr>
        <p:spPr>
          <a:xfrm>
            <a:off x="1505840" y="6553620"/>
            <a:ext cx="2443162"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Base: Metastatic Breast Cancer Patients (n=145)</a:t>
            </a:r>
          </a:p>
        </p:txBody>
      </p:sp>
      <p:graphicFrame>
        <p:nvGraphicFramePr>
          <p:cNvPr id="7" name="Table 6">
            <a:extLst>
              <a:ext uri="{FF2B5EF4-FFF2-40B4-BE49-F238E27FC236}">
                <a16:creationId xmlns:a16="http://schemas.microsoft.com/office/drawing/2014/main" id="{3D93E5D7-FCB0-1D4C-4621-EC363093A25D}"/>
              </a:ext>
            </a:extLst>
          </p:cNvPr>
          <p:cNvGraphicFramePr>
            <a:graphicFrameLocks noGrp="1"/>
          </p:cNvGraphicFramePr>
          <p:nvPr>
            <p:extLst>
              <p:ext uri="{D42A27DB-BD31-4B8C-83A1-F6EECF244321}">
                <p14:modId xmlns:p14="http://schemas.microsoft.com/office/powerpoint/2010/main" val="2218115511"/>
              </p:ext>
            </p:extLst>
          </p:nvPr>
        </p:nvGraphicFramePr>
        <p:xfrm>
          <a:off x="457603" y="3981373"/>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4160944718"/>
                    </a:ext>
                  </a:extLst>
                </a:gridCol>
              </a:tblGrid>
              <a:tr h="457200">
                <a:tc>
                  <a:txBody>
                    <a:bodyPr/>
                    <a:lstStyle/>
                    <a:p>
                      <a:r>
                        <a:rPr lang="en-US" sz="900" dirty="0"/>
                        <a:t>Top 3 </a:t>
                      </a:r>
                      <a:br>
                        <a:rPr lang="en-US" sz="900" dirty="0"/>
                      </a:br>
                      <a:r>
                        <a:rPr lang="en-US" sz="900" dirty="0"/>
                        <a:t>Financial Impacts</a:t>
                      </a:r>
                    </a:p>
                  </a:txBody>
                  <a:tcPr marT="0" anchor="ctr">
                    <a:solidFill>
                      <a:srgbClr val="00B4B0"/>
                    </a:solidFill>
                  </a:tcPr>
                </a:tc>
                <a:tc>
                  <a:txBody>
                    <a:bodyPr/>
                    <a:lstStyle/>
                    <a:p>
                      <a:pPr algn="ctr"/>
                      <a:r>
                        <a:rPr lang="en-US" sz="900" dirty="0"/>
                        <a:t>Metastatic Breast Cancer</a:t>
                      </a:r>
                    </a:p>
                  </a:txBody>
                  <a:tcPr marT="0" anchor="ctr">
                    <a:solidFill>
                      <a:srgbClr val="00B4B0"/>
                    </a:solidFill>
                  </a:tcPr>
                </a:tc>
                <a:tc>
                  <a:txBody>
                    <a:bodyPr/>
                    <a:lstStyle/>
                    <a:p>
                      <a:pPr algn="ctr"/>
                      <a:r>
                        <a:rPr lang="en-US" sz="900" dirty="0">
                          <a:solidFill>
                            <a:srgbClr val="1AAFA2"/>
                          </a:solidFill>
                        </a:rPr>
                        <a:t>Total</a:t>
                      </a:r>
                    </a:p>
                  </a:txBody>
                  <a:tcPr marT="0" anchor="ctr">
                    <a:solidFill>
                      <a:schemeClr val="accent6">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Spent savings/retirement money to cover living expenses</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28%</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21%</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Borrowed money from family or friends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25%</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15%</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Delayed a major purchase (house, </a:t>
                      </a:r>
                      <a:br>
                        <a:rPr lang="en-US" sz="900" b="0" i="0" u="none" strike="noStrike" dirty="0">
                          <a:solidFill>
                            <a:srgbClr val="000000"/>
                          </a:solidFill>
                          <a:effectLst/>
                          <a:latin typeface="+mn-lt"/>
                        </a:rPr>
                      </a:br>
                      <a:r>
                        <a:rPr lang="en-US" sz="900" b="0" i="0" u="none" strike="noStrike" dirty="0">
                          <a:solidFill>
                            <a:srgbClr val="000000"/>
                          </a:solidFill>
                          <a:effectLst/>
                          <a:latin typeface="+mn-lt"/>
                        </a:rPr>
                        <a:t>car, etc.)</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u="none" strike="noStrike" dirty="0">
                          <a:solidFill>
                            <a:schemeClr val="accent1"/>
                          </a:solidFill>
                          <a:effectLst/>
                        </a:rPr>
                        <a:t>24%</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14%</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graphicFrame>
        <p:nvGraphicFramePr>
          <p:cNvPr id="13" name="Table 12">
            <a:extLst>
              <a:ext uri="{FF2B5EF4-FFF2-40B4-BE49-F238E27FC236}">
                <a16:creationId xmlns:a16="http://schemas.microsoft.com/office/drawing/2014/main" id="{04E7C9D1-D184-83DD-4B08-808E57990759}"/>
              </a:ext>
            </a:extLst>
          </p:cNvPr>
          <p:cNvGraphicFramePr>
            <a:graphicFrameLocks noGrp="1"/>
          </p:cNvGraphicFramePr>
          <p:nvPr>
            <p:extLst>
              <p:ext uri="{D42A27DB-BD31-4B8C-83A1-F6EECF244321}">
                <p14:modId xmlns:p14="http://schemas.microsoft.com/office/powerpoint/2010/main" val="1609860029"/>
              </p:ext>
            </p:extLst>
          </p:nvPr>
        </p:nvGraphicFramePr>
        <p:xfrm>
          <a:off x="3961670" y="3981375"/>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604311468"/>
                    </a:ext>
                  </a:extLst>
                </a:gridCol>
              </a:tblGrid>
              <a:tr h="457200">
                <a:tc>
                  <a:txBody>
                    <a:bodyPr/>
                    <a:lstStyle/>
                    <a:p>
                      <a:r>
                        <a:rPr lang="en-US" sz="900" dirty="0"/>
                        <a:t>Top 3 </a:t>
                      </a:r>
                      <a:br>
                        <a:rPr lang="en-US" sz="900" dirty="0"/>
                      </a:br>
                      <a:r>
                        <a:rPr lang="en-US" sz="900" dirty="0"/>
                        <a:t>Employment Sacrifices</a:t>
                      </a:r>
                    </a:p>
                  </a:txBody>
                  <a:tcPr marT="0" anchor="ctr">
                    <a:solidFill>
                      <a:srgbClr val="00B4B0"/>
                    </a:solidFill>
                  </a:tcPr>
                </a:tc>
                <a:tc>
                  <a:txBody>
                    <a:bodyPr/>
                    <a:lstStyle/>
                    <a:p>
                      <a:pPr algn="ctr"/>
                      <a:r>
                        <a:rPr lang="en-US" sz="900" dirty="0"/>
                        <a:t>Metastatic Breast Cancer</a:t>
                      </a:r>
                    </a:p>
                  </a:txBody>
                  <a:tcPr marT="0" anchor="ctr">
                    <a:solidFill>
                      <a:srgbClr val="00B4B0"/>
                    </a:solidFill>
                  </a:tcPr>
                </a:tc>
                <a:tc>
                  <a:txBody>
                    <a:bodyPr/>
                    <a:lstStyle/>
                    <a:p>
                      <a:pPr algn="ctr"/>
                      <a:r>
                        <a:rPr lang="en-US" sz="900" dirty="0">
                          <a:solidFill>
                            <a:srgbClr val="1AAFA2"/>
                          </a:solidFill>
                        </a:rPr>
                        <a:t>Total</a:t>
                      </a:r>
                    </a:p>
                  </a:txBody>
                  <a:tcPr marT="0" anchor="ctr">
                    <a:solidFill>
                      <a:schemeClr val="accent6">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Worked fewer hours</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30%</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18%</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Missed work</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21%</a:t>
                      </a:r>
                      <a:endParaRPr lang="en-US" sz="1200" b="0" i="0" u="none" strike="noStrike" dirty="0">
                        <a:solidFill>
                          <a:schemeClr val="tx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25%</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Felt that your work suffered</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u="none" strike="noStrike" dirty="0">
                          <a:solidFill>
                            <a:schemeClr val="accent1"/>
                          </a:solidFill>
                          <a:effectLst/>
                        </a:rPr>
                        <a:t>21%</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12%</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sp>
        <p:nvSpPr>
          <p:cNvPr id="17" name="Rectangle 16">
            <a:extLst>
              <a:ext uri="{FF2B5EF4-FFF2-40B4-BE49-F238E27FC236}">
                <a16:creationId xmlns:a16="http://schemas.microsoft.com/office/drawing/2014/main" id="{11009C3D-A60F-83C7-85B9-B51884B5E11E}"/>
              </a:ext>
            </a:extLst>
          </p:cNvPr>
          <p:cNvSpPr/>
          <p:nvPr/>
        </p:nvSpPr>
        <p:spPr>
          <a:xfrm>
            <a:off x="7461597" y="3946152"/>
            <a:ext cx="2023906" cy="2022770"/>
          </a:xfrm>
          <a:prstGeom prst="rect">
            <a:avLst/>
          </a:prstGeom>
          <a:noFill/>
          <a:ln w="19050">
            <a:noFill/>
          </a:ln>
        </p:spPr>
        <p:style>
          <a:lnRef idx="2">
            <a:schemeClr val="dk1"/>
          </a:lnRef>
          <a:fillRef idx="1">
            <a:schemeClr val="lt1"/>
          </a:fillRef>
          <a:effectRef idx="0">
            <a:schemeClr val="dk1"/>
          </a:effectRef>
          <a:fontRef idx="minor">
            <a:schemeClr val="dk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Current State of Health</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Excellent: </a:t>
            </a:r>
            <a:r>
              <a:rPr kumimoji="0" lang="en-US" sz="1200" b="1" u="none" strike="noStrike" kern="1200" cap="none" spc="0" normalizeH="0" baseline="0" noProof="0" dirty="0">
                <a:ln>
                  <a:noFill/>
                </a:ln>
                <a:solidFill>
                  <a:srgbClr val="C00000"/>
                </a:solidFill>
                <a:effectLst/>
                <a:uLnTx/>
                <a:uFillTx/>
                <a:latin typeface="Arial" panose="020B0604020202020204" pitchFamily="34" charset="0"/>
                <a:cs typeface="Arial" panose="020B0604020202020204" pitchFamily="34" charset="0"/>
              </a:rPr>
              <a:t>3%</a:t>
            </a:r>
            <a:r>
              <a:rPr kumimoji="0" lang="en-US" sz="900" b="0" i="1" u="none" strike="noStrike" kern="1200" cap="none" spc="0" normalizeH="0" baseline="0" noProof="0" dirty="0">
                <a:ln>
                  <a:noFill/>
                </a:ln>
                <a:solidFill>
                  <a:srgbClr val="C00000"/>
                </a:solidFill>
                <a:effectLst/>
                <a:uLnTx/>
                <a:uFillTx/>
                <a:latin typeface="Arial" panose="020B0604020202020204" pitchFamily="34" charset="0"/>
                <a:cs typeface="Arial" panose="020B0604020202020204" pitchFamily="34" charset="0"/>
              </a:rPr>
              <a:t>	</a:t>
            </a:r>
            <a:r>
              <a:rPr kumimoji="0" lang="en-US" sz="900" b="1"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cs typeface="Arial" panose="020B0604020202020204" pitchFamily="34" charset="0"/>
              </a:rPr>
              <a:t>Total: 8%</a:t>
            </a:r>
            <a:endParaRPr kumimoji="0" lang="en-US" sz="900" b="1" i="1" u="none" strike="noStrike" kern="1200" cap="none" spc="0" normalizeH="0" baseline="0" noProof="0" dirty="0">
              <a:ln>
                <a:noFill/>
              </a:ln>
              <a:solidFill>
                <a:srgbClr val="C00000"/>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Good: </a:t>
            </a:r>
            <a:r>
              <a:rPr kumimoji="0" lang="en-US" sz="1200" b="1" u="none" strike="noStrike" kern="1200" cap="none" spc="0" normalizeH="0" baseline="0" noProof="0" dirty="0">
                <a:ln>
                  <a:noFill/>
                </a:ln>
                <a:solidFill>
                  <a:srgbClr val="C00000"/>
                </a:solidFill>
                <a:effectLst/>
                <a:uLnTx/>
                <a:uFillTx/>
                <a:latin typeface="Arial" panose="020B0604020202020204" pitchFamily="34" charset="0"/>
                <a:cs typeface="Arial" panose="020B0604020202020204" pitchFamily="34" charset="0"/>
              </a:rPr>
              <a:t>38%</a:t>
            </a:r>
            <a:r>
              <a:rPr kumimoji="0" lang="en-US" sz="900" b="1" i="1" u="none" strike="noStrike" kern="1200" cap="none" spc="0" normalizeH="0" baseline="0" noProof="0" dirty="0">
                <a:ln>
                  <a:noFill/>
                </a:ln>
                <a:solidFill>
                  <a:srgbClr val="C00000"/>
                </a:solidFill>
                <a:effectLst/>
                <a:uLnTx/>
                <a:uFillTx/>
                <a:latin typeface="Arial" panose="020B0604020202020204" pitchFamily="34" charset="0"/>
                <a:cs typeface="Arial" panose="020B0604020202020204" pitchFamily="34" charset="0"/>
              </a:rPr>
              <a:t>	</a:t>
            </a:r>
            <a:r>
              <a:rPr lang="en-US" sz="900" b="1" dirty="0">
                <a:solidFill>
                  <a:prstClr val="black">
                    <a:lumMod val="75000"/>
                    <a:lumOff val="25000"/>
                  </a:prstClr>
                </a:solidFill>
                <a:latin typeface="Arial" panose="020B0604020202020204" pitchFamily="34" charset="0"/>
                <a:cs typeface="Arial" panose="020B0604020202020204" pitchFamily="34" charset="0"/>
              </a:rPr>
              <a:t>Total: 48%</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Fair: 40%</a:t>
            </a:r>
            <a:r>
              <a:rPr kumimoji="0" lang="en-US" sz="9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lang="en-US" sz="900" b="1" dirty="0">
                <a:solidFill>
                  <a:prstClr val="black">
                    <a:lumMod val="75000"/>
                    <a:lumOff val="25000"/>
                  </a:prstClr>
                </a:solidFill>
                <a:latin typeface="Arial" panose="020B0604020202020204" pitchFamily="34" charset="0"/>
                <a:cs typeface="Arial" panose="020B0604020202020204" pitchFamily="34" charset="0"/>
              </a:rPr>
              <a:t>Total: 34%</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Poor: </a:t>
            </a:r>
            <a:r>
              <a:rPr kumimoji="0" lang="en-US" sz="1200" b="1" i="0" u="none" strike="noStrike" kern="1200" cap="none" spc="0" normalizeH="0" baseline="0" noProof="0" dirty="0">
                <a:ln>
                  <a:noFill/>
                </a:ln>
                <a:solidFill>
                  <a:srgbClr val="0067B1"/>
                </a:solidFill>
                <a:effectLst/>
                <a:uLnTx/>
                <a:uFillTx/>
                <a:latin typeface="Arial" panose="020B0604020202020204" pitchFamily="34" charset="0"/>
                <a:cs typeface="Arial" panose="020B0604020202020204" pitchFamily="34" charset="0"/>
              </a:rPr>
              <a:t>18%</a:t>
            </a:r>
            <a:r>
              <a:rPr kumimoji="0" lang="en-US" sz="900" b="1" i="0" u="none" strike="noStrike" kern="1200" cap="none" spc="0" normalizeH="0" baseline="0" noProof="0" dirty="0">
                <a:ln>
                  <a:noFill/>
                </a:ln>
                <a:solidFill>
                  <a:srgbClr val="0067B1"/>
                </a:solidFill>
                <a:effectLst/>
                <a:uLnTx/>
                <a:uFillTx/>
                <a:latin typeface="Arial" panose="020B0604020202020204" pitchFamily="34" charset="0"/>
                <a:cs typeface="Arial" panose="020B0604020202020204" pitchFamily="34" charset="0"/>
              </a:rPr>
              <a:t>	</a:t>
            </a:r>
            <a:r>
              <a:rPr lang="en-US" sz="900" b="1" dirty="0">
                <a:solidFill>
                  <a:prstClr val="black">
                    <a:lumMod val="75000"/>
                    <a:lumOff val="25000"/>
                  </a:prstClr>
                </a:solidFill>
                <a:latin typeface="Arial" panose="020B0604020202020204" pitchFamily="34" charset="0"/>
                <a:cs typeface="Arial" panose="020B0604020202020204" pitchFamily="34" charset="0"/>
              </a:rPr>
              <a:t>Total: 9%</a:t>
            </a:r>
          </a:p>
        </p:txBody>
      </p:sp>
      <p:sp>
        <p:nvSpPr>
          <p:cNvPr id="19" name="Rounded Rectangle 18">
            <a:extLst>
              <a:ext uri="{FF2B5EF4-FFF2-40B4-BE49-F238E27FC236}">
                <a16:creationId xmlns:a16="http://schemas.microsoft.com/office/drawing/2014/main" id="{781A314C-327E-0698-419F-9E25A0A2298E}"/>
              </a:ext>
            </a:extLst>
          </p:cNvPr>
          <p:cNvSpPr/>
          <p:nvPr/>
        </p:nvSpPr>
        <p:spPr>
          <a:xfrm>
            <a:off x="361804" y="1046087"/>
            <a:ext cx="5069894"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hart 7">
            <a:extLst>
              <a:ext uri="{FF2B5EF4-FFF2-40B4-BE49-F238E27FC236}">
                <a16:creationId xmlns:a16="http://schemas.microsoft.com/office/drawing/2014/main" id="{42812B17-6893-420F-E7CA-72398F8F276D}"/>
              </a:ext>
            </a:extLst>
          </p:cNvPr>
          <p:cNvGraphicFramePr/>
          <p:nvPr>
            <p:extLst>
              <p:ext uri="{D42A27DB-BD31-4B8C-83A1-F6EECF244321}">
                <p14:modId xmlns:p14="http://schemas.microsoft.com/office/powerpoint/2010/main" val="3308270251"/>
              </p:ext>
            </p:extLst>
          </p:nvPr>
        </p:nvGraphicFramePr>
        <p:xfrm>
          <a:off x="596987" y="1168719"/>
          <a:ext cx="5150298" cy="2733732"/>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E33C4396-4CFD-C19F-2CDE-CE759C73049D}"/>
              </a:ext>
            </a:extLst>
          </p:cNvPr>
          <p:cNvSpPr txBox="1"/>
          <p:nvPr/>
        </p:nvSpPr>
        <p:spPr>
          <a:xfrm>
            <a:off x="550657" y="1193858"/>
            <a:ext cx="2001624" cy="307777"/>
          </a:xfrm>
          <a:prstGeom prst="rect">
            <a:avLst/>
          </a:prstGeom>
          <a:noFill/>
        </p:spPr>
        <p:txBody>
          <a:bodyPr wrap="square">
            <a:spAutoFit/>
          </a:bodyPr>
          <a:lstStyle/>
          <a:p>
            <a:r>
              <a:rPr lang="en-US" sz="1400" b="1" dirty="0"/>
              <a:t>Decision-Making</a:t>
            </a:r>
          </a:p>
        </p:txBody>
      </p:sp>
      <p:sp>
        <p:nvSpPr>
          <p:cNvPr id="24" name="TextBox 23">
            <a:extLst>
              <a:ext uri="{FF2B5EF4-FFF2-40B4-BE49-F238E27FC236}">
                <a16:creationId xmlns:a16="http://schemas.microsoft.com/office/drawing/2014/main" id="{AF0A1C8D-6EA3-A4AB-9371-5A65EFC9E643}"/>
              </a:ext>
            </a:extLst>
          </p:cNvPr>
          <p:cNvSpPr txBox="1"/>
          <p:nvPr/>
        </p:nvSpPr>
        <p:spPr>
          <a:xfrm>
            <a:off x="550657" y="1585088"/>
            <a:ext cx="2453800" cy="646331"/>
          </a:xfrm>
          <a:prstGeom prst="rect">
            <a:avLst/>
          </a:prstGeom>
          <a:noFill/>
        </p:spPr>
        <p:txBody>
          <a:bodyPr wrap="square">
            <a:spAutoFit/>
          </a:bodyPr>
          <a:lstStyle/>
          <a:p>
            <a:pPr algn="r"/>
            <a:r>
              <a:rPr lang="en-US" sz="1200" dirty="0"/>
              <a:t>I am/was very involved in researching and deciding on the best treatment options for me.</a:t>
            </a:r>
          </a:p>
        </p:txBody>
      </p:sp>
      <p:sp>
        <p:nvSpPr>
          <p:cNvPr id="26" name="TextBox 25">
            <a:extLst>
              <a:ext uri="{FF2B5EF4-FFF2-40B4-BE49-F238E27FC236}">
                <a16:creationId xmlns:a16="http://schemas.microsoft.com/office/drawing/2014/main" id="{892A3358-2558-5F8C-C099-A2D9D6CD1BB8}"/>
              </a:ext>
            </a:extLst>
          </p:cNvPr>
          <p:cNvSpPr txBox="1"/>
          <p:nvPr/>
        </p:nvSpPr>
        <p:spPr>
          <a:xfrm>
            <a:off x="550657" y="2407134"/>
            <a:ext cx="2453800" cy="276999"/>
          </a:xfrm>
          <a:prstGeom prst="rect">
            <a:avLst/>
          </a:prstGeom>
          <a:noFill/>
        </p:spPr>
        <p:txBody>
          <a:bodyPr wrap="square">
            <a:spAutoFit/>
          </a:bodyPr>
          <a:lstStyle/>
          <a:p>
            <a:pPr algn="r"/>
            <a:r>
              <a:rPr lang="en-US" sz="1200" dirty="0"/>
              <a:t>Somewhere in the middle</a:t>
            </a:r>
          </a:p>
        </p:txBody>
      </p:sp>
      <p:sp>
        <p:nvSpPr>
          <p:cNvPr id="27" name="TextBox 26">
            <a:extLst>
              <a:ext uri="{FF2B5EF4-FFF2-40B4-BE49-F238E27FC236}">
                <a16:creationId xmlns:a16="http://schemas.microsoft.com/office/drawing/2014/main" id="{46135867-E093-ACFC-DB54-2F0F79E70DB4}"/>
              </a:ext>
            </a:extLst>
          </p:cNvPr>
          <p:cNvSpPr txBox="1"/>
          <p:nvPr/>
        </p:nvSpPr>
        <p:spPr>
          <a:xfrm>
            <a:off x="550657" y="2800938"/>
            <a:ext cx="2453800" cy="646331"/>
          </a:xfrm>
          <a:prstGeom prst="rect">
            <a:avLst/>
          </a:prstGeom>
          <a:noFill/>
        </p:spPr>
        <p:txBody>
          <a:bodyPr wrap="square">
            <a:spAutoFit/>
          </a:bodyPr>
          <a:lstStyle/>
          <a:p>
            <a:pPr algn="r"/>
            <a:r>
              <a:rPr lang="en-US" sz="1200" dirty="0"/>
              <a:t>I rely/relied on the doctor to decide on treatment options and chose the best course of action.</a:t>
            </a:r>
          </a:p>
        </p:txBody>
      </p:sp>
      <p:sp>
        <p:nvSpPr>
          <p:cNvPr id="28" name="Rectangle 27">
            <a:extLst>
              <a:ext uri="{FF2B5EF4-FFF2-40B4-BE49-F238E27FC236}">
                <a16:creationId xmlns:a16="http://schemas.microsoft.com/office/drawing/2014/main" id="{C11B7DA4-E9A2-0F7B-F48A-DEA57DA84E8C}"/>
              </a:ext>
            </a:extLst>
          </p:cNvPr>
          <p:cNvSpPr/>
          <p:nvPr/>
        </p:nvSpPr>
        <p:spPr>
          <a:xfrm>
            <a:off x="4738021" y="1289638"/>
            <a:ext cx="121187" cy="12091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TextBox 28">
            <a:extLst>
              <a:ext uri="{FF2B5EF4-FFF2-40B4-BE49-F238E27FC236}">
                <a16:creationId xmlns:a16="http://schemas.microsoft.com/office/drawing/2014/main" id="{7F92EAC7-640F-E491-88D9-A43AA359D942}"/>
              </a:ext>
            </a:extLst>
          </p:cNvPr>
          <p:cNvSpPr txBox="1"/>
          <p:nvPr/>
        </p:nvSpPr>
        <p:spPr>
          <a:xfrm>
            <a:off x="4817396" y="1234681"/>
            <a:ext cx="441146" cy="230832"/>
          </a:xfrm>
          <a:prstGeom prst="rect">
            <a:avLst/>
          </a:prstGeom>
          <a:noFill/>
        </p:spPr>
        <p:txBody>
          <a:bodyPr wrap="none" rtlCol="0">
            <a:spAutoFit/>
          </a:bodyPr>
          <a:lstStyle/>
          <a:p>
            <a:r>
              <a:rPr lang="en-US" sz="900" dirty="0"/>
              <a:t>Total</a:t>
            </a:r>
          </a:p>
        </p:txBody>
      </p:sp>
      <p:sp>
        <p:nvSpPr>
          <p:cNvPr id="30" name="Rectangle 29">
            <a:extLst>
              <a:ext uri="{FF2B5EF4-FFF2-40B4-BE49-F238E27FC236}">
                <a16:creationId xmlns:a16="http://schemas.microsoft.com/office/drawing/2014/main" id="{2F5DFB63-CC13-A0B0-EB42-66E4B4A03FBD}"/>
              </a:ext>
            </a:extLst>
          </p:cNvPr>
          <p:cNvSpPr/>
          <p:nvPr/>
        </p:nvSpPr>
        <p:spPr>
          <a:xfrm>
            <a:off x="3120018" y="1289638"/>
            <a:ext cx="121187" cy="120918"/>
          </a:xfrm>
          <a:prstGeom prst="rect">
            <a:avLst/>
          </a:prstGeom>
          <a:solidFill>
            <a:srgbClr val="1AA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TextBox 30">
            <a:extLst>
              <a:ext uri="{FF2B5EF4-FFF2-40B4-BE49-F238E27FC236}">
                <a16:creationId xmlns:a16="http://schemas.microsoft.com/office/drawing/2014/main" id="{B0DA3E51-3FF3-E25D-579C-F6E7D6883BAA}"/>
              </a:ext>
            </a:extLst>
          </p:cNvPr>
          <p:cNvSpPr txBox="1"/>
          <p:nvPr/>
        </p:nvSpPr>
        <p:spPr>
          <a:xfrm>
            <a:off x="3199393" y="1234681"/>
            <a:ext cx="1479892" cy="230832"/>
          </a:xfrm>
          <a:prstGeom prst="rect">
            <a:avLst/>
          </a:prstGeom>
          <a:noFill/>
        </p:spPr>
        <p:txBody>
          <a:bodyPr wrap="none" rtlCol="0">
            <a:spAutoFit/>
          </a:bodyPr>
          <a:lstStyle/>
          <a:p>
            <a:r>
              <a:rPr lang="en-US" sz="900" dirty="0"/>
              <a:t>Metastatic Breast Cancer</a:t>
            </a:r>
          </a:p>
        </p:txBody>
      </p:sp>
      <p:cxnSp>
        <p:nvCxnSpPr>
          <p:cNvPr id="33" name="Straight Connector 32">
            <a:extLst>
              <a:ext uri="{FF2B5EF4-FFF2-40B4-BE49-F238E27FC236}">
                <a16:creationId xmlns:a16="http://schemas.microsoft.com/office/drawing/2014/main" id="{B8498493-1650-5897-08A2-FA5D933DCC81}"/>
              </a:ext>
            </a:extLst>
          </p:cNvPr>
          <p:cNvCxnSpPr/>
          <p:nvPr/>
        </p:nvCxnSpPr>
        <p:spPr>
          <a:xfrm>
            <a:off x="3111309" y="1593797"/>
            <a:ext cx="0" cy="1828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BE6ED042-8A34-9ACB-3F12-7BE8EDF352B4}"/>
              </a:ext>
            </a:extLst>
          </p:cNvPr>
          <p:cNvSpPr/>
          <p:nvPr/>
        </p:nvSpPr>
        <p:spPr>
          <a:xfrm>
            <a:off x="5538550" y="1046087"/>
            <a:ext cx="3079579"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E7D643D-BF68-2C67-CD10-B43A7B84AF82}"/>
              </a:ext>
            </a:extLst>
          </p:cNvPr>
          <p:cNvSpPr txBox="1"/>
          <p:nvPr/>
        </p:nvSpPr>
        <p:spPr>
          <a:xfrm>
            <a:off x="5706130" y="1193858"/>
            <a:ext cx="2661295" cy="646331"/>
          </a:xfrm>
          <a:prstGeom prst="rect">
            <a:avLst/>
          </a:prstGeom>
          <a:noFill/>
        </p:spPr>
        <p:txBody>
          <a:bodyPr wrap="square">
            <a:spAutoFit/>
          </a:bodyPr>
          <a:lstStyle/>
          <a:p>
            <a:pPr rtl="0">
              <a:defRPr sz="1400" b="0" i="0" u="none" strike="noStrike" kern="1200" spc="0" baseline="0">
                <a:solidFill>
                  <a:prstClr val="black"/>
                </a:solidFill>
                <a:latin typeface="+mn-lt"/>
                <a:ea typeface="+mn-ea"/>
                <a:cs typeface="+mn-cs"/>
              </a:defRPr>
            </a:pPr>
            <a:r>
              <a:rPr lang="en-US" sz="1200" dirty="0"/>
              <a:t>How </a:t>
            </a:r>
            <a:r>
              <a:rPr lang="en-US" sz="1200" b="1" dirty="0"/>
              <a:t>informed </a:t>
            </a:r>
            <a:r>
              <a:rPr lang="en-US" sz="1200" dirty="0"/>
              <a:t>do/did you feel about the potential </a:t>
            </a:r>
            <a:r>
              <a:rPr lang="en-US" sz="1200" b="1" dirty="0"/>
              <a:t>side effects </a:t>
            </a:r>
            <a:r>
              <a:rPr lang="en-US" sz="1200" dirty="0"/>
              <a:t>from your cancer treatment?</a:t>
            </a:r>
          </a:p>
        </p:txBody>
      </p:sp>
      <p:graphicFrame>
        <p:nvGraphicFramePr>
          <p:cNvPr id="11" name="Chart 10">
            <a:extLst>
              <a:ext uri="{FF2B5EF4-FFF2-40B4-BE49-F238E27FC236}">
                <a16:creationId xmlns:a16="http://schemas.microsoft.com/office/drawing/2014/main" id="{0526618A-4CCC-7D09-5923-D988D7265C6B}"/>
              </a:ext>
            </a:extLst>
          </p:cNvPr>
          <p:cNvGraphicFramePr/>
          <p:nvPr>
            <p:extLst>
              <p:ext uri="{D42A27DB-BD31-4B8C-83A1-F6EECF244321}">
                <p14:modId xmlns:p14="http://schemas.microsoft.com/office/powerpoint/2010/main" val="1430552692"/>
              </p:ext>
            </p:extLst>
          </p:nvPr>
        </p:nvGraphicFramePr>
        <p:xfrm>
          <a:off x="5620551" y="893118"/>
          <a:ext cx="3041911" cy="2735222"/>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E00BA579-848E-7F67-4EA2-AEBE88FD4475}"/>
              </a:ext>
            </a:extLst>
          </p:cNvPr>
          <p:cNvSpPr txBox="1"/>
          <p:nvPr/>
        </p:nvSpPr>
        <p:spPr>
          <a:xfrm>
            <a:off x="5896103" y="2790581"/>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62%</a:t>
            </a:r>
          </a:p>
        </p:txBody>
      </p:sp>
      <p:sp>
        <p:nvSpPr>
          <p:cNvPr id="15" name="TextBox 14">
            <a:extLst>
              <a:ext uri="{FF2B5EF4-FFF2-40B4-BE49-F238E27FC236}">
                <a16:creationId xmlns:a16="http://schemas.microsoft.com/office/drawing/2014/main" id="{947520AB-4CA7-F441-1AB8-9E03BB139F28}"/>
              </a:ext>
            </a:extLst>
          </p:cNvPr>
          <p:cNvSpPr txBox="1"/>
          <p:nvPr/>
        </p:nvSpPr>
        <p:spPr>
          <a:xfrm>
            <a:off x="6817512" y="2804677"/>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32%</a:t>
            </a:r>
          </a:p>
        </p:txBody>
      </p:sp>
      <p:sp>
        <p:nvSpPr>
          <p:cNvPr id="16" name="TextBox 15">
            <a:extLst>
              <a:ext uri="{FF2B5EF4-FFF2-40B4-BE49-F238E27FC236}">
                <a16:creationId xmlns:a16="http://schemas.microsoft.com/office/drawing/2014/main" id="{F9727794-4BC6-5508-8E2D-4C23DE5DFC64}"/>
              </a:ext>
            </a:extLst>
          </p:cNvPr>
          <p:cNvSpPr txBox="1"/>
          <p:nvPr/>
        </p:nvSpPr>
        <p:spPr>
          <a:xfrm>
            <a:off x="7738921" y="2484078"/>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6%</a:t>
            </a:r>
          </a:p>
        </p:txBody>
      </p:sp>
      <p:sp>
        <p:nvSpPr>
          <p:cNvPr id="37" name="Rounded Rectangle 36">
            <a:extLst>
              <a:ext uri="{FF2B5EF4-FFF2-40B4-BE49-F238E27FC236}">
                <a16:creationId xmlns:a16="http://schemas.microsoft.com/office/drawing/2014/main" id="{035F3489-263F-E3DC-9753-A821F6290A6E}"/>
              </a:ext>
            </a:extLst>
          </p:cNvPr>
          <p:cNvSpPr/>
          <p:nvPr/>
        </p:nvSpPr>
        <p:spPr>
          <a:xfrm>
            <a:off x="8724981" y="1046087"/>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743122D7-1D0F-27C3-13FB-CA0068231AEE}"/>
              </a:ext>
            </a:extLst>
          </p:cNvPr>
          <p:cNvSpPr/>
          <p:nvPr/>
        </p:nvSpPr>
        <p:spPr>
          <a:xfrm>
            <a:off x="8724981" y="2411099"/>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4" name="Chart 43">
            <a:extLst>
              <a:ext uri="{FF2B5EF4-FFF2-40B4-BE49-F238E27FC236}">
                <a16:creationId xmlns:a16="http://schemas.microsoft.com/office/drawing/2014/main" id="{08E9D684-9307-D0C3-A079-FEFE1D9EC5FE}"/>
              </a:ext>
            </a:extLst>
          </p:cNvPr>
          <p:cNvGraphicFramePr/>
          <p:nvPr>
            <p:extLst>
              <p:ext uri="{D42A27DB-BD31-4B8C-83A1-F6EECF244321}">
                <p14:modId xmlns:p14="http://schemas.microsoft.com/office/powerpoint/2010/main" val="3823373574"/>
              </p:ext>
            </p:extLst>
          </p:nvPr>
        </p:nvGraphicFramePr>
        <p:xfrm>
          <a:off x="8461196" y="1106782"/>
          <a:ext cx="1665931" cy="1110621"/>
        </p:xfrm>
        <a:graphic>
          <a:graphicData uri="http://schemas.openxmlformats.org/drawingml/2006/chart">
            <c:chart xmlns:c="http://schemas.openxmlformats.org/drawingml/2006/chart" xmlns:r="http://schemas.openxmlformats.org/officeDocument/2006/relationships" r:id="rId6"/>
          </a:graphicData>
        </a:graphic>
      </p:graphicFrame>
      <p:sp>
        <p:nvSpPr>
          <p:cNvPr id="45" name="TextBox 44">
            <a:extLst>
              <a:ext uri="{FF2B5EF4-FFF2-40B4-BE49-F238E27FC236}">
                <a16:creationId xmlns:a16="http://schemas.microsoft.com/office/drawing/2014/main" id="{6E43A1D7-5744-270B-31B8-DD3EBAB550E4}"/>
              </a:ext>
            </a:extLst>
          </p:cNvPr>
          <p:cNvSpPr txBox="1"/>
          <p:nvPr/>
        </p:nvSpPr>
        <p:spPr>
          <a:xfrm>
            <a:off x="9739550" y="1281228"/>
            <a:ext cx="2005653" cy="800219"/>
          </a:xfrm>
          <a:prstGeom prst="rect">
            <a:avLst/>
          </a:prstGeom>
          <a:noFill/>
        </p:spPr>
        <p:txBody>
          <a:bodyPr wrap="square">
            <a:spAutoFit/>
          </a:bodyPr>
          <a:lstStyle/>
          <a:p>
            <a:r>
              <a:rPr lang="en-US" sz="1200" dirty="0">
                <a:solidFill>
                  <a:schemeClr val="tx1"/>
                </a:solidFill>
              </a:rPr>
              <a:t>say their health care providers coordinated very well with one another</a:t>
            </a:r>
          </a:p>
          <a:p>
            <a:r>
              <a:rPr lang="en-US" sz="1000" b="1" dirty="0">
                <a:solidFill>
                  <a:schemeClr val="tx1"/>
                </a:solidFill>
              </a:rPr>
              <a:t>Total: 71%</a:t>
            </a:r>
            <a:endParaRPr lang="en-US" sz="1000" b="1" dirty="0"/>
          </a:p>
        </p:txBody>
      </p:sp>
      <p:sp>
        <p:nvSpPr>
          <p:cNvPr id="46" name="Title 1">
            <a:extLst>
              <a:ext uri="{FF2B5EF4-FFF2-40B4-BE49-F238E27FC236}">
                <a16:creationId xmlns:a16="http://schemas.microsoft.com/office/drawing/2014/main" id="{FCA61264-03B0-8B7F-35B7-103763B91CA4}"/>
              </a:ext>
            </a:extLst>
          </p:cNvPr>
          <p:cNvSpPr txBox="1">
            <a:spLocks/>
          </p:cNvSpPr>
          <p:nvPr/>
        </p:nvSpPr>
        <p:spPr>
          <a:xfrm>
            <a:off x="8827192" y="1461003"/>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solidFill>
                  <a:srgbClr val="C00000"/>
                </a:solidFill>
                <a:latin typeface="Arial" panose="020B0604020202020204" pitchFamily="34" charset="0"/>
                <a:cs typeface="Arial" panose="020B0604020202020204" pitchFamily="34" charset="0"/>
              </a:rPr>
              <a:t>62%</a:t>
            </a:r>
          </a:p>
        </p:txBody>
      </p:sp>
      <p:graphicFrame>
        <p:nvGraphicFramePr>
          <p:cNvPr id="47" name="Chart 46">
            <a:extLst>
              <a:ext uri="{FF2B5EF4-FFF2-40B4-BE49-F238E27FC236}">
                <a16:creationId xmlns:a16="http://schemas.microsoft.com/office/drawing/2014/main" id="{63A77BAC-2F81-EAB5-AA48-9C49F1DA1C01}"/>
              </a:ext>
            </a:extLst>
          </p:cNvPr>
          <p:cNvGraphicFramePr/>
          <p:nvPr>
            <p:extLst>
              <p:ext uri="{D42A27DB-BD31-4B8C-83A1-F6EECF244321}">
                <p14:modId xmlns:p14="http://schemas.microsoft.com/office/powerpoint/2010/main" val="2986090155"/>
              </p:ext>
            </p:extLst>
          </p:nvPr>
        </p:nvGraphicFramePr>
        <p:xfrm>
          <a:off x="8461196" y="2465319"/>
          <a:ext cx="1665931" cy="1110621"/>
        </p:xfrm>
        <a:graphic>
          <a:graphicData uri="http://schemas.openxmlformats.org/drawingml/2006/chart">
            <c:chart xmlns:c="http://schemas.openxmlformats.org/drawingml/2006/chart" xmlns:r="http://schemas.openxmlformats.org/officeDocument/2006/relationships" r:id="rId7"/>
          </a:graphicData>
        </a:graphic>
      </p:graphicFrame>
      <p:sp>
        <p:nvSpPr>
          <p:cNvPr id="48" name="TextBox 47">
            <a:extLst>
              <a:ext uri="{FF2B5EF4-FFF2-40B4-BE49-F238E27FC236}">
                <a16:creationId xmlns:a16="http://schemas.microsoft.com/office/drawing/2014/main" id="{8CAF09C1-2EEF-0AD6-F2B7-57E1C4A62C81}"/>
              </a:ext>
            </a:extLst>
          </p:cNvPr>
          <p:cNvSpPr txBox="1"/>
          <p:nvPr/>
        </p:nvSpPr>
        <p:spPr>
          <a:xfrm>
            <a:off x="9739550" y="2639765"/>
            <a:ext cx="2005653" cy="800219"/>
          </a:xfrm>
          <a:prstGeom prst="rect">
            <a:avLst/>
          </a:prstGeom>
          <a:noFill/>
        </p:spPr>
        <p:txBody>
          <a:bodyPr wrap="square">
            <a:spAutoFit/>
          </a:bodyPr>
          <a:lstStyle/>
          <a:p>
            <a:r>
              <a:rPr lang="en-US" sz="1200" dirty="0">
                <a:solidFill>
                  <a:schemeClr val="tx1"/>
                </a:solidFill>
              </a:rPr>
              <a:t>say </a:t>
            </a:r>
            <a:r>
              <a:rPr lang="en-US" sz="1200" dirty="0"/>
              <a:t>they are </a:t>
            </a:r>
            <a:br>
              <a:rPr lang="en-US" sz="1200" dirty="0"/>
            </a:br>
            <a:r>
              <a:rPr lang="en-US" sz="1200" dirty="0"/>
              <a:t>very satisfied with their treatment and care </a:t>
            </a:r>
          </a:p>
          <a:p>
            <a:r>
              <a:rPr lang="en-US" sz="1000" b="1" dirty="0">
                <a:solidFill>
                  <a:schemeClr val="tx1"/>
                </a:solidFill>
              </a:rPr>
              <a:t>Total: 73%</a:t>
            </a:r>
            <a:endParaRPr lang="en-US" sz="1000" b="1" dirty="0"/>
          </a:p>
        </p:txBody>
      </p:sp>
      <p:sp>
        <p:nvSpPr>
          <p:cNvPr id="49" name="Title 1">
            <a:extLst>
              <a:ext uri="{FF2B5EF4-FFF2-40B4-BE49-F238E27FC236}">
                <a16:creationId xmlns:a16="http://schemas.microsoft.com/office/drawing/2014/main" id="{CEF1C688-6B2B-666A-C143-58E0A95878F7}"/>
              </a:ext>
            </a:extLst>
          </p:cNvPr>
          <p:cNvSpPr txBox="1">
            <a:spLocks/>
          </p:cNvSpPr>
          <p:nvPr/>
        </p:nvSpPr>
        <p:spPr>
          <a:xfrm>
            <a:off x="8827192" y="2819540"/>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solidFill>
                  <a:srgbClr val="C00000"/>
                </a:solidFill>
                <a:latin typeface="Arial" panose="020B0604020202020204" pitchFamily="34" charset="0"/>
                <a:cs typeface="Arial" panose="020B0604020202020204" pitchFamily="34" charset="0"/>
              </a:rPr>
              <a:t>42%</a:t>
            </a:r>
          </a:p>
        </p:txBody>
      </p:sp>
      <p:sp>
        <p:nvSpPr>
          <p:cNvPr id="50" name="Rounded Rectangle 49">
            <a:extLst>
              <a:ext uri="{FF2B5EF4-FFF2-40B4-BE49-F238E27FC236}">
                <a16:creationId xmlns:a16="http://schemas.microsoft.com/office/drawing/2014/main" id="{3B22606F-0B2C-40AB-9664-E638B168F446}"/>
              </a:ext>
            </a:extLst>
          </p:cNvPr>
          <p:cNvSpPr/>
          <p:nvPr/>
        </p:nvSpPr>
        <p:spPr>
          <a:xfrm>
            <a:off x="9580280" y="3804472"/>
            <a:ext cx="2306281"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3C49CE6-3B28-56F3-9A41-3ABA027D428D}"/>
              </a:ext>
            </a:extLst>
          </p:cNvPr>
          <p:cNvSpPr txBox="1"/>
          <p:nvPr/>
        </p:nvSpPr>
        <p:spPr>
          <a:xfrm>
            <a:off x="9605562" y="3946152"/>
            <a:ext cx="2423564" cy="1938992"/>
          </a:xfrm>
          <a:prstGeom prst="rect">
            <a:avLst/>
          </a:prstGeom>
          <a:noFill/>
        </p:spPr>
        <p:txBody>
          <a:bodyPr wrap="square" rtlCol="0">
            <a:spAutoFit/>
          </a:bodyPr>
          <a:lstStyle/>
          <a:p>
            <a:pPr marL="120650" indent="-120650">
              <a:tabLst>
                <a:tab pos="1476375" algn="l"/>
              </a:tabLst>
            </a:pPr>
            <a:r>
              <a:rPr lang="en-US" sz="1200" b="1" dirty="0"/>
              <a:t>Top 3 Treatment Centers</a:t>
            </a:r>
          </a:p>
          <a:p>
            <a:pPr marL="120650" indent="-120650">
              <a:tabLst>
                <a:tab pos="1476375" algn="l"/>
              </a:tabLst>
            </a:pPr>
            <a:endParaRPr lang="en-US" sz="1200" b="1" dirty="0"/>
          </a:p>
          <a:p>
            <a:pPr marL="120650" indent="-120650">
              <a:buFont typeface="Arial" panose="020B0604020202020204" pitchFamily="34" charset="0"/>
              <a:buChar char="•"/>
              <a:tabLst>
                <a:tab pos="1476375" algn="l"/>
              </a:tabLst>
            </a:pPr>
            <a:r>
              <a:rPr lang="en-US" sz="1200" dirty="0"/>
              <a:t>Community </a:t>
            </a:r>
            <a:br>
              <a:rPr lang="en-US" sz="1200" dirty="0"/>
            </a:br>
            <a:r>
              <a:rPr lang="en-US" sz="1200" dirty="0"/>
              <a:t>hospital: </a:t>
            </a:r>
            <a:r>
              <a:rPr lang="en-US" sz="1200" b="1" dirty="0">
                <a:solidFill>
                  <a:srgbClr val="C00000"/>
                </a:solidFill>
              </a:rPr>
              <a:t>41%</a:t>
            </a:r>
            <a:r>
              <a:rPr lang="en-US" sz="900" dirty="0">
                <a:solidFill>
                  <a:srgbClr val="C00000"/>
                </a:solidFill>
              </a:rPr>
              <a:t>	</a:t>
            </a:r>
            <a:r>
              <a:rPr lang="en-US" sz="900" b="1" dirty="0">
                <a:solidFill>
                  <a:schemeClr val="tx1">
                    <a:lumMod val="75000"/>
                    <a:lumOff val="25000"/>
                  </a:schemeClr>
                </a:solidFill>
              </a:rPr>
              <a:t>Total: 52% </a:t>
            </a:r>
          </a:p>
          <a:p>
            <a:pPr marL="120650" indent="-120650">
              <a:buFont typeface="Arial" panose="020B0604020202020204" pitchFamily="34" charset="0"/>
              <a:buChar char="•"/>
              <a:tabLst>
                <a:tab pos="1476375" algn="l"/>
              </a:tabLst>
            </a:pPr>
            <a:endParaRPr lang="en-US" sz="1200" dirty="0"/>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476375" algn="l"/>
              </a:tabLst>
              <a:defRPr/>
            </a:pPr>
            <a:r>
              <a:rPr kumimoji="0" lang="en-US" sz="1200" b="0" u="none" strike="noStrike" kern="1200" cap="none" spc="0" normalizeH="0" baseline="0" noProof="0" dirty="0">
                <a:ln>
                  <a:noFill/>
                </a:ln>
                <a:solidFill>
                  <a:prstClr val="black"/>
                </a:solidFill>
                <a:effectLst/>
                <a:uLnTx/>
                <a:uFillTx/>
                <a:ea typeface="+mn-ea"/>
                <a:cs typeface="+mn-cs"/>
              </a:rPr>
              <a:t>Private cancer </a:t>
            </a:r>
            <a:br>
              <a:rPr kumimoji="0" lang="en-US" sz="1200" b="0" u="none" strike="noStrike" kern="1200" cap="none" spc="0" normalizeH="0" baseline="0" noProof="0" dirty="0">
                <a:ln>
                  <a:noFill/>
                </a:ln>
                <a:solidFill>
                  <a:prstClr val="black"/>
                </a:solidFill>
                <a:effectLst/>
                <a:uLnTx/>
                <a:uFillTx/>
                <a:ea typeface="+mn-ea"/>
                <a:cs typeface="+mn-cs"/>
              </a:rPr>
            </a:br>
            <a:r>
              <a:rPr kumimoji="0" lang="en-US" sz="1200" b="0" u="none" strike="noStrike" kern="1200" cap="none" spc="0" normalizeH="0" baseline="0" noProof="0" dirty="0">
                <a:ln>
                  <a:noFill/>
                </a:ln>
                <a:solidFill>
                  <a:prstClr val="black"/>
                </a:solidFill>
                <a:effectLst/>
                <a:uLnTx/>
                <a:uFillTx/>
                <a:ea typeface="+mn-ea"/>
                <a:cs typeface="+mn-cs"/>
              </a:rPr>
              <a:t>center: </a:t>
            </a:r>
            <a:r>
              <a:rPr kumimoji="0" lang="en-US" sz="1200" b="1" u="none" strike="noStrike" kern="1200" cap="none" spc="0" normalizeH="0" baseline="0" noProof="0" dirty="0">
                <a:ln>
                  <a:noFill/>
                </a:ln>
                <a:solidFill>
                  <a:schemeClr val="accent1"/>
                </a:solidFill>
                <a:effectLst/>
                <a:uLnTx/>
                <a:uFillTx/>
                <a:ea typeface="+mn-ea"/>
                <a:cs typeface="+mn-cs"/>
              </a:rPr>
              <a:t>34%</a:t>
            </a:r>
            <a:r>
              <a:rPr kumimoji="0" lang="en-US" sz="900" b="1" u="none" strike="noStrike" kern="1200" cap="none" spc="0" normalizeH="0" baseline="0" noProof="0" dirty="0">
                <a:ln>
                  <a:noFill/>
                </a:ln>
                <a:solidFill>
                  <a:schemeClr val="accent1"/>
                </a:solidFill>
                <a:effectLst/>
                <a:uLnTx/>
                <a:uFillTx/>
                <a:ea typeface="+mn-ea"/>
                <a:cs typeface="+mn-cs"/>
              </a:rPr>
              <a:t>	</a:t>
            </a:r>
            <a:r>
              <a:rPr kumimoji="0" lang="en-US" sz="900" b="1" u="none" strike="noStrike" kern="1200" cap="none" spc="0" normalizeH="0" baseline="0" noProof="0" dirty="0">
                <a:ln>
                  <a:noFill/>
                </a:ln>
                <a:solidFill>
                  <a:schemeClr val="tx1">
                    <a:lumMod val="75000"/>
                    <a:lumOff val="25000"/>
                  </a:schemeClr>
                </a:solidFill>
                <a:effectLst/>
                <a:uLnTx/>
                <a:uFillTx/>
                <a:ea typeface="+mn-ea"/>
                <a:cs typeface="+mn-cs"/>
              </a:rPr>
              <a:t>Total: 13%</a:t>
            </a:r>
          </a:p>
          <a:p>
            <a:pPr marL="120650" indent="-120650">
              <a:buFont typeface="Arial" panose="020B0604020202020204" pitchFamily="34" charset="0"/>
              <a:buChar char="•"/>
              <a:tabLst>
                <a:tab pos="1476375" algn="l"/>
              </a:tabLst>
            </a:pPr>
            <a:endParaRPr lang="en-US" sz="1200" dirty="0"/>
          </a:p>
          <a:p>
            <a:pPr marL="120650" indent="-120650">
              <a:buFont typeface="Arial" panose="020B0604020202020204" pitchFamily="34" charset="0"/>
              <a:buChar char="•"/>
              <a:tabLst>
                <a:tab pos="1476375" algn="l"/>
              </a:tabLst>
            </a:pPr>
            <a:r>
              <a:rPr lang="en-US" sz="1200" dirty="0"/>
              <a:t>Academic medical </a:t>
            </a:r>
            <a:br>
              <a:rPr lang="en-US" sz="1200" dirty="0"/>
            </a:br>
            <a:r>
              <a:rPr lang="en-US" sz="1200" dirty="0"/>
              <a:t>center: </a:t>
            </a:r>
            <a:r>
              <a:rPr lang="en-US" sz="1200" b="1" dirty="0">
                <a:solidFill>
                  <a:schemeClr val="accent1"/>
                </a:solidFill>
              </a:rPr>
              <a:t>27%</a:t>
            </a:r>
            <a:r>
              <a:rPr lang="en-US" sz="900" b="1" dirty="0">
                <a:solidFill>
                  <a:schemeClr val="accent1"/>
                </a:solidFill>
              </a:rPr>
              <a:t>	</a:t>
            </a:r>
            <a:r>
              <a:rPr kumimoji="0" lang="en-US" sz="900" b="1" u="none" strike="noStrike" kern="1200" cap="none" spc="0" normalizeH="0" baseline="0" noProof="0" dirty="0">
                <a:ln>
                  <a:noFill/>
                </a:ln>
                <a:solidFill>
                  <a:schemeClr val="tx1">
                    <a:lumMod val="75000"/>
                    <a:lumOff val="25000"/>
                  </a:schemeClr>
                </a:solidFill>
                <a:effectLst/>
                <a:uLnTx/>
                <a:uFillTx/>
                <a:ea typeface="+mn-ea"/>
                <a:cs typeface="+mn-cs"/>
              </a:rPr>
              <a:t>Total: 20%</a:t>
            </a:r>
          </a:p>
        </p:txBody>
      </p:sp>
    </p:spTree>
    <p:extLst>
      <p:ext uri="{BB962C8B-B14F-4D97-AF65-F5344CB8AC3E}">
        <p14:creationId xmlns:p14="http://schemas.microsoft.com/office/powerpoint/2010/main" val="92592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54C3C4-58F3-85E8-AEEB-DA5462CB0406}"/>
              </a:ext>
            </a:extLst>
          </p:cNvPr>
          <p:cNvSpPr/>
          <p:nvPr/>
        </p:nvSpPr>
        <p:spPr>
          <a:xfrm flipV="1">
            <a:off x="158771" y="0"/>
            <a:ext cx="391886" cy="1330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2A6927B-5EB4-E3CA-FAD4-CE593CE710B3}"/>
              </a:ext>
            </a:extLst>
          </p:cNvPr>
          <p:cNvPicPr>
            <a:picLocks noChangeAspect="1"/>
          </p:cNvPicPr>
          <p:nvPr/>
        </p:nvPicPr>
        <p:blipFill>
          <a:blip r:embed="rId3"/>
          <a:srcRect/>
          <a:stretch/>
        </p:blipFill>
        <p:spPr>
          <a:xfrm>
            <a:off x="247715" y="118483"/>
            <a:ext cx="541131" cy="1270911"/>
          </a:xfrm>
          <a:prstGeom prst="rect">
            <a:avLst/>
          </a:prstGeom>
        </p:spPr>
      </p:pic>
      <p:sp>
        <p:nvSpPr>
          <p:cNvPr id="54" name="Rounded Rectangle 53">
            <a:extLst>
              <a:ext uri="{FF2B5EF4-FFF2-40B4-BE49-F238E27FC236}">
                <a16:creationId xmlns:a16="http://schemas.microsoft.com/office/drawing/2014/main" id="{997C5F9F-8BF9-4A40-D668-D0E42E7F08D3}"/>
              </a:ext>
            </a:extLst>
          </p:cNvPr>
          <p:cNvSpPr/>
          <p:nvPr/>
        </p:nvSpPr>
        <p:spPr>
          <a:xfrm>
            <a:off x="361804"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a:extLst>
              <a:ext uri="{FF2B5EF4-FFF2-40B4-BE49-F238E27FC236}">
                <a16:creationId xmlns:a16="http://schemas.microsoft.com/office/drawing/2014/main" id="{05150C85-A248-41FE-32C8-4AA6E46370DF}"/>
              </a:ext>
            </a:extLst>
          </p:cNvPr>
          <p:cNvSpPr/>
          <p:nvPr/>
        </p:nvSpPr>
        <p:spPr>
          <a:xfrm>
            <a:off x="3866606"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2366BA79-0CDB-280E-D998-90CF7F6D7B0E}"/>
              </a:ext>
            </a:extLst>
          </p:cNvPr>
          <p:cNvSpPr/>
          <p:nvPr/>
        </p:nvSpPr>
        <p:spPr>
          <a:xfrm>
            <a:off x="7371287" y="3804472"/>
            <a:ext cx="2097644"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14E534-0ED6-5FB1-075A-0F074EFC0BE5}"/>
              </a:ext>
            </a:extLst>
          </p:cNvPr>
          <p:cNvSpPr>
            <a:spLocks noGrp="1"/>
          </p:cNvSpPr>
          <p:nvPr>
            <p:ph type="title"/>
          </p:nvPr>
        </p:nvSpPr>
        <p:spPr>
          <a:xfrm>
            <a:off x="832478" y="209506"/>
            <a:ext cx="11333672" cy="695924"/>
          </a:xfrm>
        </p:spPr>
        <p:txBody>
          <a:bodyPr/>
          <a:lstStyle/>
          <a:p>
            <a:r>
              <a:rPr lang="en-US" sz="3200" dirty="0">
                <a:solidFill>
                  <a:srgbClr val="29B9EB"/>
                </a:solidFill>
              </a:rPr>
              <a:t>Patient Profile: Hispanic Patients</a:t>
            </a:r>
            <a:endParaRPr lang="en-US" dirty="0">
              <a:solidFill>
                <a:srgbClr val="29B9EB"/>
              </a:solidFill>
            </a:endParaRPr>
          </a:p>
        </p:txBody>
      </p:sp>
      <p:graphicFrame>
        <p:nvGraphicFramePr>
          <p:cNvPr id="7" name="Table 6">
            <a:extLst>
              <a:ext uri="{FF2B5EF4-FFF2-40B4-BE49-F238E27FC236}">
                <a16:creationId xmlns:a16="http://schemas.microsoft.com/office/drawing/2014/main" id="{3D93E5D7-FCB0-1D4C-4621-EC363093A25D}"/>
              </a:ext>
            </a:extLst>
          </p:cNvPr>
          <p:cNvGraphicFramePr>
            <a:graphicFrameLocks noGrp="1"/>
          </p:cNvGraphicFramePr>
          <p:nvPr>
            <p:extLst>
              <p:ext uri="{D42A27DB-BD31-4B8C-83A1-F6EECF244321}">
                <p14:modId xmlns:p14="http://schemas.microsoft.com/office/powerpoint/2010/main" val="1326308154"/>
              </p:ext>
            </p:extLst>
          </p:nvPr>
        </p:nvGraphicFramePr>
        <p:xfrm>
          <a:off x="457603" y="3981373"/>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4160944718"/>
                    </a:ext>
                  </a:extLst>
                </a:gridCol>
              </a:tblGrid>
              <a:tr h="457200">
                <a:tc>
                  <a:txBody>
                    <a:bodyPr/>
                    <a:lstStyle/>
                    <a:p>
                      <a:r>
                        <a:rPr lang="en-US" sz="900" dirty="0"/>
                        <a:t>Top 3 </a:t>
                      </a:r>
                      <a:br>
                        <a:rPr lang="en-US" sz="900" dirty="0"/>
                      </a:br>
                      <a:r>
                        <a:rPr lang="en-US" sz="900" dirty="0"/>
                        <a:t>Financial Impacts</a:t>
                      </a:r>
                    </a:p>
                  </a:txBody>
                  <a:tcPr marT="0" anchor="ctr">
                    <a:solidFill>
                      <a:srgbClr val="29B9EB"/>
                    </a:solidFill>
                  </a:tcPr>
                </a:tc>
                <a:tc>
                  <a:txBody>
                    <a:bodyPr/>
                    <a:lstStyle/>
                    <a:p>
                      <a:pPr algn="ctr"/>
                      <a:r>
                        <a:rPr lang="en-US" sz="900" dirty="0"/>
                        <a:t>Hispanic</a:t>
                      </a:r>
                    </a:p>
                  </a:txBody>
                  <a:tcPr marT="0" anchor="ctr">
                    <a:solidFill>
                      <a:srgbClr val="29B9EB"/>
                    </a:solidFill>
                  </a:tcPr>
                </a:tc>
                <a:tc>
                  <a:txBody>
                    <a:bodyPr/>
                    <a:lstStyle/>
                    <a:p>
                      <a:pPr algn="ctr"/>
                      <a:r>
                        <a:rPr lang="en-US" sz="900" dirty="0">
                          <a:solidFill>
                            <a:srgbClr val="29B9EB"/>
                          </a:solidFill>
                        </a:rPr>
                        <a:t>Total</a:t>
                      </a:r>
                    </a:p>
                  </a:txBody>
                  <a:tcPr marT="0" anchor="ctr">
                    <a:solidFill>
                      <a:schemeClr val="accent1">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Borrowed money from family or friends</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22%</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15%</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Spent savings/retirement money to cover living expenses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21%</a:t>
                      </a:r>
                      <a:endParaRPr lang="en-US" sz="1200" b="0" i="0" u="none" strike="noStrike" dirty="0">
                        <a:solidFill>
                          <a:schemeClr val="tx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21%</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Delayed a major life event (marriage, trip, starting family, etc.)</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u="none" strike="noStrike" dirty="0">
                          <a:solidFill>
                            <a:schemeClr val="accent1"/>
                          </a:solidFill>
                          <a:effectLst/>
                        </a:rPr>
                        <a:t>20%</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12%</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graphicFrame>
        <p:nvGraphicFramePr>
          <p:cNvPr id="13" name="Table 12">
            <a:extLst>
              <a:ext uri="{FF2B5EF4-FFF2-40B4-BE49-F238E27FC236}">
                <a16:creationId xmlns:a16="http://schemas.microsoft.com/office/drawing/2014/main" id="{04E7C9D1-D184-83DD-4B08-808E57990759}"/>
              </a:ext>
            </a:extLst>
          </p:cNvPr>
          <p:cNvGraphicFramePr>
            <a:graphicFrameLocks noGrp="1"/>
          </p:cNvGraphicFramePr>
          <p:nvPr>
            <p:extLst>
              <p:ext uri="{D42A27DB-BD31-4B8C-83A1-F6EECF244321}">
                <p14:modId xmlns:p14="http://schemas.microsoft.com/office/powerpoint/2010/main" val="36575368"/>
              </p:ext>
            </p:extLst>
          </p:nvPr>
        </p:nvGraphicFramePr>
        <p:xfrm>
          <a:off x="3961670" y="3981375"/>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604311468"/>
                    </a:ext>
                  </a:extLst>
                </a:gridCol>
              </a:tblGrid>
              <a:tr h="457200">
                <a:tc>
                  <a:txBody>
                    <a:bodyPr/>
                    <a:lstStyle/>
                    <a:p>
                      <a:r>
                        <a:rPr lang="en-US" sz="900"/>
                        <a:t>Top 3 </a:t>
                      </a:r>
                      <a:br>
                        <a:rPr lang="en-US" sz="900"/>
                      </a:br>
                      <a:r>
                        <a:rPr lang="en-US" sz="900"/>
                        <a:t>Employment Sacrifices</a:t>
                      </a:r>
                      <a:endParaRPr lang="en-US" sz="900" dirty="0"/>
                    </a:p>
                  </a:txBody>
                  <a:tcPr marT="0" anchor="ctr">
                    <a:solidFill>
                      <a:srgbClr val="29B9EB"/>
                    </a:solidFill>
                  </a:tcPr>
                </a:tc>
                <a:tc>
                  <a:txBody>
                    <a:bodyPr/>
                    <a:lstStyle/>
                    <a:p>
                      <a:pPr algn="ctr"/>
                      <a:r>
                        <a:rPr lang="en-US" sz="900" dirty="0"/>
                        <a:t>Hispanic</a:t>
                      </a:r>
                    </a:p>
                  </a:txBody>
                  <a:tcPr marT="0" anchor="ctr">
                    <a:solidFill>
                      <a:srgbClr val="29B9EB"/>
                    </a:solidFill>
                  </a:tcPr>
                </a:tc>
                <a:tc>
                  <a:txBody>
                    <a:bodyPr/>
                    <a:lstStyle/>
                    <a:p>
                      <a:pPr algn="ctr"/>
                      <a:r>
                        <a:rPr lang="en-US" sz="900">
                          <a:solidFill>
                            <a:srgbClr val="29B9EB"/>
                          </a:solidFill>
                        </a:rPr>
                        <a:t>Total</a:t>
                      </a:r>
                      <a:endParaRPr lang="en-US" sz="900" dirty="0">
                        <a:solidFill>
                          <a:srgbClr val="29B9EB"/>
                        </a:solidFill>
                      </a:endParaRPr>
                    </a:p>
                  </a:txBody>
                  <a:tcPr marT="0" anchor="ctr">
                    <a:solidFill>
                      <a:schemeClr val="accent1">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a:solidFill>
                            <a:srgbClr val="000000"/>
                          </a:solidFill>
                          <a:effectLst/>
                          <a:latin typeface="+mn-lt"/>
                        </a:rPr>
                        <a:t>Worked fewer hours</a:t>
                      </a:r>
                      <a:endParaRPr lang="en-US" sz="900" b="0" i="0" u="none" strike="noStrike" dirty="0">
                        <a:solidFill>
                          <a:srgbClr val="000000"/>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32%</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a:solidFill>
                            <a:schemeClr val="tx1">
                              <a:lumMod val="75000"/>
                              <a:lumOff val="25000"/>
                            </a:schemeClr>
                          </a:solidFill>
                          <a:effectLst/>
                          <a:latin typeface="+mn-lt"/>
                        </a:rPr>
                        <a:t>18%</a:t>
                      </a:r>
                      <a:endParaRPr lang="en-US" sz="1200" b="0" i="0" u="none" strike="noStrike" dirty="0">
                        <a:solidFill>
                          <a:schemeClr val="tx1">
                            <a:lumMod val="75000"/>
                            <a:lumOff val="25000"/>
                          </a:schemeClr>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a:solidFill>
                            <a:srgbClr val="000000"/>
                          </a:solidFill>
                          <a:effectLst/>
                          <a:latin typeface="+mn-lt"/>
                        </a:rPr>
                        <a:t>Taken a leave </a:t>
                      </a:r>
                      <a:br>
                        <a:rPr lang="en-US" sz="900" b="0" i="0" u="none" strike="noStrike">
                          <a:solidFill>
                            <a:srgbClr val="000000"/>
                          </a:solidFill>
                          <a:effectLst/>
                          <a:latin typeface="+mn-lt"/>
                        </a:rPr>
                      </a:br>
                      <a:r>
                        <a:rPr lang="en-US" sz="900" b="0" i="0" u="none" strike="noStrike">
                          <a:solidFill>
                            <a:srgbClr val="000000"/>
                          </a:solidFill>
                          <a:effectLst/>
                          <a:latin typeface="+mn-lt"/>
                        </a:rPr>
                        <a:t>of absence</a:t>
                      </a:r>
                      <a:endParaRPr lang="en-US" sz="900" b="0" i="0" u="none" strike="noStrike" dirty="0">
                        <a:solidFill>
                          <a:srgbClr val="000000"/>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28%</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12%</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Missed work</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26%</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25%</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sp>
        <p:nvSpPr>
          <p:cNvPr id="17" name="Rectangle 16">
            <a:extLst>
              <a:ext uri="{FF2B5EF4-FFF2-40B4-BE49-F238E27FC236}">
                <a16:creationId xmlns:a16="http://schemas.microsoft.com/office/drawing/2014/main" id="{11009C3D-A60F-83C7-85B9-B51884B5E11E}"/>
              </a:ext>
            </a:extLst>
          </p:cNvPr>
          <p:cNvSpPr/>
          <p:nvPr/>
        </p:nvSpPr>
        <p:spPr>
          <a:xfrm>
            <a:off x="7461597" y="3946152"/>
            <a:ext cx="2023906" cy="2022770"/>
          </a:xfrm>
          <a:prstGeom prst="rect">
            <a:avLst/>
          </a:prstGeom>
          <a:noFill/>
          <a:ln w="19050">
            <a:noFill/>
          </a:ln>
        </p:spPr>
        <p:style>
          <a:lnRef idx="2">
            <a:schemeClr val="dk1"/>
          </a:lnRef>
          <a:fillRef idx="1">
            <a:schemeClr val="lt1"/>
          </a:fillRef>
          <a:effectRef idx="0">
            <a:schemeClr val="dk1"/>
          </a:effectRef>
          <a:fontRef idx="minor">
            <a:schemeClr val="dk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Current State of Health</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Excellent: </a:t>
            </a:r>
            <a:r>
              <a:rPr lang="en-US" sz="1200" dirty="0">
                <a:solidFill>
                  <a:schemeClr val="tx1"/>
                </a:solidFill>
                <a:latin typeface="Arial" panose="020B0604020202020204" pitchFamily="34" charset="0"/>
                <a:cs typeface="Arial" panose="020B0604020202020204" pitchFamily="34" charset="0"/>
              </a:rPr>
              <a:t>9</a:t>
            </a:r>
            <a:r>
              <a:rPr kumimoji="0" lang="en-US" sz="120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r>
              <a:rPr kumimoji="0" lang="en-US" sz="9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kumimoji="0" lang="en-US" sz="9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Total: 8%</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Good: </a:t>
            </a:r>
            <a:r>
              <a:rPr lang="en-US" sz="1200" dirty="0">
                <a:solidFill>
                  <a:schemeClr val="tx1"/>
                </a:solidFill>
                <a:latin typeface="Arial" panose="020B0604020202020204" pitchFamily="34" charset="0"/>
                <a:cs typeface="Arial" panose="020B0604020202020204" pitchFamily="34" charset="0"/>
              </a:rPr>
              <a:t>42</a:t>
            </a:r>
            <a:r>
              <a:rPr kumimoji="0" lang="en-US" sz="120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r>
              <a:rPr kumimoji="0" lang="en-US" sz="9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Total: 48%</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Fair: </a:t>
            </a:r>
            <a:r>
              <a:rPr lang="en-US" sz="1200" dirty="0">
                <a:solidFill>
                  <a:schemeClr val="tx1"/>
                </a:solidFill>
                <a:latin typeface="Arial" panose="020B0604020202020204" pitchFamily="34" charset="0"/>
                <a:cs typeface="Arial" panose="020B0604020202020204" pitchFamily="34" charset="0"/>
              </a:rPr>
              <a:t>34</a:t>
            </a: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r>
              <a:rPr kumimoji="0" lang="en-US" sz="9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Total: 34%</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Poor: </a:t>
            </a:r>
            <a:r>
              <a:rPr kumimoji="0" lang="en-US" sz="120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13%</a:t>
            </a:r>
            <a:r>
              <a:rPr kumimoji="0" lang="en-US" sz="9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Total: 9%</a:t>
            </a:r>
          </a:p>
        </p:txBody>
      </p:sp>
      <p:sp>
        <p:nvSpPr>
          <p:cNvPr id="19" name="Rounded Rectangle 18">
            <a:extLst>
              <a:ext uri="{FF2B5EF4-FFF2-40B4-BE49-F238E27FC236}">
                <a16:creationId xmlns:a16="http://schemas.microsoft.com/office/drawing/2014/main" id="{781A314C-327E-0698-419F-9E25A0A2298E}"/>
              </a:ext>
            </a:extLst>
          </p:cNvPr>
          <p:cNvSpPr/>
          <p:nvPr/>
        </p:nvSpPr>
        <p:spPr>
          <a:xfrm>
            <a:off x="361804" y="1046087"/>
            <a:ext cx="5069894"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hart 7">
            <a:extLst>
              <a:ext uri="{FF2B5EF4-FFF2-40B4-BE49-F238E27FC236}">
                <a16:creationId xmlns:a16="http://schemas.microsoft.com/office/drawing/2014/main" id="{42812B17-6893-420F-E7CA-72398F8F276D}"/>
              </a:ext>
            </a:extLst>
          </p:cNvPr>
          <p:cNvGraphicFramePr/>
          <p:nvPr>
            <p:extLst>
              <p:ext uri="{D42A27DB-BD31-4B8C-83A1-F6EECF244321}">
                <p14:modId xmlns:p14="http://schemas.microsoft.com/office/powerpoint/2010/main" val="2901254213"/>
              </p:ext>
            </p:extLst>
          </p:nvPr>
        </p:nvGraphicFramePr>
        <p:xfrm>
          <a:off x="596987" y="1168719"/>
          <a:ext cx="5150298" cy="2733732"/>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E33C4396-4CFD-C19F-2CDE-CE759C73049D}"/>
              </a:ext>
            </a:extLst>
          </p:cNvPr>
          <p:cNvSpPr txBox="1"/>
          <p:nvPr/>
        </p:nvSpPr>
        <p:spPr>
          <a:xfrm>
            <a:off x="550657" y="1193858"/>
            <a:ext cx="2001624" cy="307777"/>
          </a:xfrm>
          <a:prstGeom prst="rect">
            <a:avLst/>
          </a:prstGeom>
          <a:noFill/>
        </p:spPr>
        <p:txBody>
          <a:bodyPr wrap="square">
            <a:spAutoFit/>
          </a:bodyPr>
          <a:lstStyle/>
          <a:p>
            <a:r>
              <a:rPr lang="en-US" sz="1400" b="1" dirty="0"/>
              <a:t>Decision-Making</a:t>
            </a:r>
          </a:p>
        </p:txBody>
      </p:sp>
      <p:sp>
        <p:nvSpPr>
          <p:cNvPr id="24" name="TextBox 23">
            <a:extLst>
              <a:ext uri="{FF2B5EF4-FFF2-40B4-BE49-F238E27FC236}">
                <a16:creationId xmlns:a16="http://schemas.microsoft.com/office/drawing/2014/main" id="{AF0A1C8D-6EA3-A4AB-9371-5A65EFC9E643}"/>
              </a:ext>
            </a:extLst>
          </p:cNvPr>
          <p:cNvSpPr txBox="1"/>
          <p:nvPr/>
        </p:nvSpPr>
        <p:spPr>
          <a:xfrm>
            <a:off x="550657" y="1585088"/>
            <a:ext cx="2453800" cy="646331"/>
          </a:xfrm>
          <a:prstGeom prst="rect">
            <a:avLst/>
          </a:prstGeom>
          <a:noFill/>
        </p:spPr>
        <p:txBody>
          <a:bodyPr wrap="square">
            <a:spAutoFit/>
          </a:bodyPr>
          <a:lstStyle/>
          <a:p>
            <a:pPr algn="r"/>
            <a:r>
              <a:rPr lang="en-US" sz="1200" dirty="0"/>
              <a:t>I am/was very involved in researching and deciding on the best treatment options for me.</a:t>
            </a:r>
          </a:p>
        </p:txBody>
      </p:sp>
      <p:sp>
        <p:nvSpPr>
          <p:cNvPr id="26" name="TextBox 25">
            <a:extLst>
              <a:ext uri="{FF2B5EF4-FFF2-40B4-BE49-F238E27FC236}">
                <a16:creationId xmlns:a16="http://schemas.microsoft.com/office/drawing/2014/main" id="{892A3358-2558-5F8C-C099-A2D9D6CD1BB8}"/>
              </a:ext>
            </a:extLst>
          </p:cNvPr>
          <p:cNvSpPr txBox="1"/>
          <p:nvPr/>
        </p:nvSpPr>
        <p:spPr>
          <a:xfrm>
            <a:off x="550657" y="2407134"/>
            <a:ext cx="2453800" cy="276999"/>
          </a:xfrm>
          <a:prstGeom prst="rect">
            <a:avLst/>
          </a:prstGeom>
          <a:noFill/>
        </p:spPr>
        <p:txBody>
          <a:bodyPr wrap="square">
            <a:spAutoFit/>
          </a:bodyPr>
          <a:lstStyle/>
          <a:p>
            <a:pPr algn="r"/>
            <a:r>
              <a:rPr lang="en-US" sz="1200" dirty="0"/>
              <a:t>Somewhere in the middle</a:t>
            </a:r>
          </a:p>
        </p:txBody>
      </p:sp>
      <p:sp>
        <p:nvSpPr>
          <p:cNvPr id="27" name="TextBox 26">
            <a:extLst>
              <a:ext uri="{FF2B5EF4-FFF2-40B4-BE49-F238E27FC236}">
                <a16:creationId xmlns:a16="http://schemas.microsoft.com/office/drawing/2014/main" id="{46135867-E093-ACFC-DB54-2F0F79E70DB4}"/>
              </a:ext>
            </a:extLst>
          </p:cNvPr>
          <p:cNvSpPr txBox="1"/>
          <p:nvPr/>
        </p:nvSpPr>
        <p:spPr>
          <a:xfrm>
            <a:off x="550657" y="2800938"/>
            <a:ext cx="2453800" cy="646331"/>
          </a:xfrm>
          <a:prstGeom prst="rect">
            <a:avLst/>
          </a:prstGeom>
          <a:noFill/>
        </p:spPr>
        <p:txBody>
          <a:bodyPr wrap="square">
            <a:spAutoFit/>
          </a:bodyPr>
          <a:lstStyle/>
          <a:p>
            <a:pPr algn="r"/>
            <a:r>
              <a:rPr lang="en-US" sz="1200" dirty="0"/>
              <a:t>I rely/relied on the doctor to decide on treatment options and chose the best course of action.</a:t>
            </a:r>
          </a:p>
        </p:txBody>
      </p:sp>
      <p:sp>
        <p:nvSpPr>
          <p:cNvPr id="28" name="Rectangle 27">
            <a:extLst>
              <a:ext uri="{FF2B5EF4-FFF2-40B4-BE49-F238E27FC236}">
                <a16:creationId xmlns:a16="http://schemas.microsoft.com/office/drawing/2014/main" id="{C11B7DA4-E9A2-0F7B-F48A-DEA57DA84E8C}"/>
              </a:ext>
            </a:extLst>
          </p:cNvPr>
          <p:cNvSpPr/>
          <p:nvPr/>
        </p:nvSpPr>
        <p:spPr>
          <a:xfrm>
            <a:off x="3908570" y="1289638"/>
            <a:ext cx="121187" cy="12091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TextBox 28">
            <a:extLst>
              <a:ext uri="{FF2B5EF4-FFF2-40B4-BE49-F238E27FC236}">
                <a16:creationId xmlns:a16="http://schemas.microsoft.com/office/drawing/2014/main" id="{7F92EAC7-640F-E491-88D9-A43AA359D942}"/>
              </a:ext>
            </a:extLst>
          </p:cNvPr>
          <p:cNvSpPr txBox="1"/>
          <p:nvPr/>
        </p:nvSpPr>
        <p:spPr>
          <a:xfrm>
            <a:off x="3987945" y="1234681"/>
            <a:ext cx="441146" cy="230832"/>
          </a:xfrm>
          <a:prstGeom prst="rect">
            <a:avLst/>
          </a:prstGeom>
          <a:noFill/>
        </p:spPr>
        <p:txBody>
          <a:bodyPr wrap="none" rtlCol="0">
            <a:spAutoFit/>
          </a:bodyPr>
          <a:lstStyle/>
          <a:p>
            <a:r>
              <a:rPr lang="en-US" sz="900" dirty="0"/>
              <a:t>Total</a:t>
            </a:r>
          </a:p>
        </p:txBody>
      </p:sp>
      <p:sp>
        <p:nvSpPr>
          <p:cNvPr id="30" name="Rectangle 29">
            <a:extLst>
              <a:ext uri="{FF2B5EF4-FFF2-40B4-BE49-F238E27FC236}">
                <a16:creationId xmlns:a16="http://schemas.microsoft.com/office/drawing/2014/main" id="{2F5DFB63-CC13-A0B0-EB42-66E4B4A03FBD}"/>
              </a:ext>
            </a:extLst>
          </p:cNvPr>
          <p:cNvSpPr/>
          <p:nvPr/>
        </p:nvSpPr>
        <p:spPr>
          <a:xfrm>
            <a:off x="3120018" y="1289638"/>
            <a:ext cx="121187" cy="120918"/>
          </a:xfrm>
          <a:prstGeom prst="rect">
            <a:avLst/>
          </a:prstGeom>
          <a:solidFill>
            <a:srgbClr val="29B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TextBox 30">
            <a:extLst>
              <a:ext uri="{FF2B5EF4-FFF2-40B4-BE49-F238E27FC236}">
                <a16:creationId xmlns:a16="http://schemas.microsoft.com/office/drawing/2014/main" id="{B0DA3E51-3FF3-E25D-579C-F6E7D6883BAA}"/>
              </a:ext>
            </a:extLst>
          </p:cNvPr>
          <p:cNvSpPr txBox="1"/>
          <p:nvPr/>
        </p:nvSpPr>
        <p:spPr>
          <a:xfrm>
            <a:off x="3199393" y="1234681"/>
            <a:ext cx="627095" cy="230832"/>
          </a:xfrm>
          <a:prstGeom prst="rect">
            <a:avLst/>
          </a:prstGeom>
          <a:noFill/>
        </p:spPr>
        <p:txBody>
          <a:bodyPr wrap="none" rtlCol="0">
            <a:spAutoFit/>
          </a:bodyPr>
          <a:lstStyle/>
          <a:p>
            <a:r>
              <a:rPr lang="en-US" sz="900" dirty="0"/>
              <a:t>Hispanic</a:t>
            </a:r>
          </a:p>
        </p:txBody>
      </p:sp>
      <p:cxnSp>
        <p:nvCxnSpPr>
          <p:cNvPr id="33" name="Straight Connector 32">
            <a:extLst>
              <a:ext uri="{FF2B5EF4-FFF2-40B4-BE49-F238E27FC236}">
                <a16:creationId xmlns:a16="http://schemas.microsoft.com/office/drawing/2014/main" id="{B8498493-1650-5897-08A2-FA5D933DCC81}"/>
              </a:ext>
            </a:extLst>
          </p:cNvPr>
          <p:cNvCxnSpPr/>
          <p:nvPr/>
        </p:nvCxnSpPr>
        <p:spPr>
          <a:xfrm>
            <a:off x="3111309" y="1593797"/>
            <a:ext cx="0" cy="1828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BE6ED042-8A34-9ACB-3F12-7BE8EDF352B4}"/>
              </a:ext>
            </a:extLst>
          </p:cNvPr>
          <p:cNvSpPr/>
          <p:nvPr/>
        </p:nvSpPr>
        <p:spPr>
          <a:xfrm>
            <a:off x="5538550" y="1046087"/>
            <a:ext cx="3079579"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E7D643D-BF68-2C67-CD10-B43A7B84AF82}"/>
              </a:ext>
            </a:extLst>
          </p:cNvPr>
          <p:cNvSpPr txBox="1"/>
          <p:nvPr/>
        </p:nvSpPr>
        <p:spPr>
          <a:xfrm>
            <a:off x="5706130" y="1193858"/>
            <a:ext cx="2661295" cy="646331"/>
          </a:xfrm>
          <a:prstGeom prst="rect">
            <a:avLst/>
          </a:prstGeom>
          <a:noFill/>
        </p:spPr>
        <p:txBody>
          <a:bodyPr wrap="square">
            <a:spAutoFit/>
          </a:bodyPr>
          <a:lstStyle/>
          <a:p>
            <a:pPr rtl="0">
              <a:defRPr sz="1400" b="0" i="0" u="none" strike="noStrike" kern="1200" spc="0" baseline="0">
                <a:solidFill>
                  <a:prstClr val="black"/>
                </a:solidFill>
                <a:latin typeface="+mn-lt"/>
                <a:ea typeface="+mn-ea"/>
                <a:cs typeface="+mn-cs"/>
              </a:defRPr>
            </a:pPr>
            <a:r>
              <a:rPr lang="en-US" sz="1200" dirty="0"/>
              <a:t>How </a:t>
            </a:r>
            <a:r>
              <a:rPr lang="en-US" sz="1200" b="1" dirty="0"/>
              <a:t>informed </a:t>
            </a:r>
            <a:r>
              <a:rPr lang="en-US" sz="1200" dirty="0"/>
              <a:t>do/did you feel about the potential </a:t>
            </a:r>
            <a:r>
              <a:rPr lang="en-US" sz="1200" b="1" dirty="0"/>
              <a:t>side effects </a:t>
            </a:r>
            <a:r>
              <a:rPr lang="en-US" sz="1200" dirty="0"/>
              <a:t>from your cancer treatment?</a:t>
            </a:r>
          </a:p>
        </p:txBody>
      </p:sp>
      <p:graphicFrame>
        <p:nvGraphicFramePr>
          <p:cNvPr id="11" name="Chart 10">
            <a:extLst>
              <a:ext uri="{FF2B5EF4-FFF2-40B4-BE49-F238E27FC236}">
                <a16:creationId xmlns:a16="http://schemas.microsoft.com/office/drawing/2014/main" id="{0526618A-4CCC-7D09-5923-D988D7265C6B}"/>
              </a:ext>
            </a:extLst>
          </p:cNvPr>
          <p:cNvGraphicFramePr/>
          <p:nvPr>
            <p:extLst>
              <p:ext uri="{D42A27DB-BD31-4B8C-83A1-F6EECF244321}">
                <p14:modId xmlns:p14="http://schemas.microsoft.com/office/powerpoint/2010/main" val="3178809474"/>
              </p:ext>
            </p:extLst>
          </p:nvPr>
        </p:nvGraphicFramePr>
        <p:xfrm>
          <a:off x="5620551" y="893118"/>
          <a:ext cx="3041911" cy="2735222"/>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E00BA579-848E-7F67-4EA2-AEBE88FD4475}"/>
              </a:ext>
            </a:extLst>
          </p:cNvPr>
          <p:cNvSpPr txBox="1"/>
          <p:nvPr/>
        </p:nvSpPr>
        <p:spPr>
          <a:xfrm>
            <a:off x="5896103" y="2790581"/>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62%</a:t>
            </a:r>
          </a:p>
        </p:txBody>
      </p:sp>
      <p:sp>
        <p:nvSpPr>
          <p:cNvPr id="15" name="TextBox 14">
            <a:extLst>
              <a:ext uri="{FF2B5EF4-FFF2-40B4-BE49-F238E27FC236}">
                <a16:creationId xmlns:a16="http://schemas.microsoft.com/office/drawing/2014/main" id="{947520AB-4CA7-F441-1AB8-9E03BB139F28}"/>
              </a:ext>
            </a:extLst>
          </p:cNvPr>
          <p:cNvSpPr txBox="1"/>
          <p:nvPr/>
        </p:nvSpPr>
        <p:spPr>
          <a:xfrm>
            <a:off x="6817512" y="2804677"/>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32%</a:t>
            </a:r>
          </a:p>
        </p:txBody>
      </p:sp>
      <p:sp>
        <p:nvSpPr>
          <p:cNvPr id="16" name="TextBox 15">
            <a:extLst>
              <a:ext uri="{FF2B5EF4-FFF2-40B4-BE49-F238E27FC236}">
                <a16:creationId xmlns:a16="http://schemas.microsoft.com/office/drawing/2014/main" id="{F9727794-4BC6-5508-8E2D-4C23DE5DFC64}"/>
              </a:ext>
            </a:extLst>
          </p:cNvPr>
          <p:cNvSpPr txBox="1"/>
          <p:nvPr/>
        </p:nvSpPr>
        <p:spPr>
          <a:xfrm>
            <a:off x="7738921" y="2484078"/>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6%</a:t>
            </a:r>
          </a:p>
        </p:txBody>
      </p:sp>
      <p:sp>
        <p:nvSpPr>
          <p:cNvPr id="37" name="Rounded Rectangle 36">
            <a:extLst>
              <a:ext uri="{FF2B5EF4-FFF2-40B4-BE49-F238E27FC236}">
                <a16:creationId xmlns:a16="http://schemas.microsoft.com/office/drawing/2014/main" id="{035F3489-263F-E3DC-9753-A821F6290A6E}"/>
              </a:ext>
            </a:extLst>
          </p:cNvPr>
          <p:cNvSpPr/>
          <p:nvPr/>
        </p:nvSpPr>
        <p:spPr>
          <a:xfrm>
            <a:off x="8724981" y="1046087"/>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743122D7-1D0F-27C3-13FB-CA0068231AEE}"/>
              </a:ext>
            </a:extLst>
          </p:cNvPr>
          <p:cNvSpPr/>
          <p:nvPr/>
        </p:nvSpPr>
        <p:spPr>
          <a:xfrm>
            <a:off x="8724981" y="2411099"/>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4" name="Chart 43">
            <a:extLst>
              <a:ext uri="{FF2B5EF4-FFF2-40B4-BE49-F238E27FC236}">
                <a16:creationId xmlns:a16="http://schemas.microsoft.com/office/drawing/2014/main" id="{08E9D684-9307-D0C3-A079-FEFE1D9EC5FE}"/>
              </a:ext>
            </a:extLst>
          </p:cNvPr>
          <p:cNvGraphicFramePr/>
          <p:nvPr>
            <p:extLst>
              <p:ext uri="{D42A27DB-BD31-4B8C-83A1-F6EECF244321}">
                <p14:modId xmlns:p14="http://schemas.microsoft.com/office/powerpoint/2010/main" val="2911854313"/>
              </p:ext>
            </p:extLst>
          </p:nvPr>
        </p:nvGraphicFramePr>
        <p:xfrm>
          <a:off x="8461196" y="1106782"/>
          <a:ext cx="1665931" cy="1110621"/>
        </p:xfrm>
        <a:graphic>
          <a:graphicData uri="http://schemas.openxmlformats.org/drawingml/2006/chart">
            <c:chart xmlns:c="http://schemas.openxmlformats.org/drawingml/2006/chart" xmlns:r="http://schemas.openxmlformats.org/officeDocument/2006/relationships" r:id="rId6"/>
          </a:graphicData>
        </a:graphic>
      </p:graphicFrame>
      <p:sp>
        <p:nvSpPr>
          <p:cNvPr id="45" name="TextBox 44">
            <a:extLst>
              <a:ext uri="{FF2B5EF4-FFF2-40B4-BE49-F238E27FC236}">
                <a16:creationId xmlns:a16="http://schemas.microsoft.com/office/drawing/2014/main" id="{6E43A1D7-5744-270B-31B8-DD3EBAB550E4}"/>
              </a:ext>
            </a:extLst>
          </p:cNvPr>
          <p:cNvSpPr txBox="1"/>
          <p:nvPr/>
        </p:nvSpPr>
        <p:spPr>
          <a:xfrm>
            <a:off x="9739550" y="1281228"/>
            <a:ext cx="2005653" cy="800219"/>
          </a:xfrm>
          <a:prstGeom prst="rect">
            <a:avLst/>
          </a:prstGeom>
          <a:noFill/>
        </p:spPr>
        <p:txBody>
          <a:bodyPr wrap="square">
            <a:spAutoFit/>
          </a:bodyPr>
          <a:lstStyle/>
          <a:p>
            <a:r>
              <a:rPr lang="en-US" sz="1200" dirty="0">
                <a:solidFill>
                  <a:schemeClr val="tx1"/>
                </a:solidFill>
              </a:rPr>
              <a:t>say their health care providers coordinated very well with one another</a:t>
            </a:r>
          </a:p>
          <a:p>
            <a:r>
              <a:rPr lang="en-US" sz="1000" b="1" dirty="0">
                <a:solidFill>
                  <a:schemeClr val="tx1"/>
                </a:solidFill>
              </a:rPr>
              <a:t>Total: 71%</a:t>
            </a:r>
            <a:endParaRPr lang="en-US" sz="1000" b="1" dirty="0"/>
          </a:p>
        </p:txBody>
      </p:sp>
      <p:sp>
        <p:nvSpPr>
          <p:cNvPr id="46" name="Title 1">
            <a:extLst>
              <a:ext uri="{FF2B5EF4-FFF2-40B4-BE49-F238E27FC236}">
                <a16:creationId xmlns:a16="http://schemas.microsoft.com/office/drawing/2014/main" id="{FCA61264-03B0-8B7F-35B7-103763B91CA4}"/>
              </a:ext>
            </a:extLst>
          </p:cNvPr>
          <p:cNvSpPr txBox="1">
            <a:spLocks/>
          </p:cNvSpPr>
          <p:nvPr/>
        </p:nvSpPr>
        <p:spPr>
          <a:xfrm>
            <a:off x="8827192" y="1461003"/>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solidFill>
                  <a:srgbClr val="29B9EB"/>
                </a:solidFill>
                <a:latin typeface="Arial" panose="020B0604020202020204" pitchFamily="34" charset="0"/>
                <a:cs typeface="Arial" panose="020B0604020202020204" pitchFamily="34" charset="0"/>
              </a:rPr>
              <a:t>65%</a:t>
            </a:r>
          </a:p>
        </p:txBody>
      </p:sp>
      <p:graphicFrame>
        <p:nvGraphicFramePr>
          <p:cNvPr id="47" name="Chart 46">
            <a:extLst>
              <a:ext uri="{FF2B5EF4-FFF2-40B4-BE49-F238E27FC236}">
                <a16:creationId xmlns:a16="http://schemas.microsoft.com/office/drawing/2014/main" id="{63A77BAC-2F81-EAB5-AA48-9C49F1DA1C01}"/>
              </a:ext>
            </a:extLst>
          </p:cNvPr>
          <p:cNvGraphicFramePr/>
          <p:nvPr>
            <p:extLst>
              <p:ext uri="{D42A27DB-BD31-4B8C-83A1-F6EECF244321}">
                <p14:modId xmlns:p14="http://schemas.microsoft.com/office/powerpoint/2010/main" val="1419006762"/>
              </p:ext>
            </p:extLst>
          </p:nvPr>
        </p:nvGraphicFramePr>
        <p:xfrm>
          <a:off x="8461196" y="2465319"/>
          <a:ext cx="1665931" cy="1110621"/>
        </p:xfrm>
        <a:graphic>
          <a:graphicData uri="http://schemas.openxmlformats.org/drawingml/2006/chart">
            <c:chart xmlns:c="http://schemas.openxmlformats.org/drawingml/2006/chart" xmlns:r="http://schemas.openxmlformats.org/officeDocument/2006/relationships" r:id="rId7"/>
          </a:graphicData>
        </a:graphic>
      </p:graphicFrame>
      <p:sp>
        <p:nvSpPr>
          <p:cNvPr id="48" name="TextBox 47">
            <a:extLst>
              <a:ext uri="{FF2B5EF4-FFF2-40B4-BE49-F238E27FC236}">
                <a16:creationId xmlns:a16="http://schemas.microsoft.com/office/drawing/2014/main" id="{8CAF09C1-2EEF-0AD6-F2B7-57E1C4A62C81}"/>
              </a:ext>
            </a:extLst>
          </p:cNvPr>
          <p:cNvSpPr txBox="1"/>
          <p:nvPr/>
        </p:nvSpPr>
        <p:spPr>
          <a:xfrm>
            <a:off x="9739550" y="2639765"/>
            <a:ext cx="2005653" cy="800219"/>
          </a:xfrm>
          <a:prstGeom prst="rect">
            <a:avLst/>
          </a:prstGeom>
          <a:noFill/>
        </p:spPr>
        <p:txBody>
          <a:bodyPr wrap="square">
            <a:spAutoFit/>
          </a:bodyPr>
          <a:lstStyle/>
          <a:p>
            <a:r>
              <a:rPr lang="en-US" sz="1200" dirty="0">
                <a:solidFill>
                  <a:schemeClr val="tx1"/>
                </a:solidFill>
              </a:rPr>
              <a:t>say </a:t>
            </a:r>
            <a:r>
              <a:rPr lang="en-US" sz="1200" dirty="0"/>
              <a:t>they are </a:t>
            </a:r>
            <a:br>
              <a:rPr lang="en-US" sz="1200" dirty="0"/>
            </a:br>
            <a:r>
              <a:rPr lang="en-US" sz="1200" dirty="0"/>
              <a:t>very satisfied with their treatment and care </a:t>
            </a:r>
          </a:p>
          <a:p>
            <a:r>
              <a:rPr lang="en-US" sz="1000" b="1" dirty="0">
                <a:solidFill>
                  <a:schemeClr val="tx1"/>
                </a:solidFill>
              </a:rPr>
              <a:t>Total: 73%</a:t>
            </a:r>
            <a:endParaRPr lang="en-US" sz="1000" b="1" dirty="0"/>
          </a:p>
        </p:txBody>
      </p:sp>
      <p:sp>
        <p:nvSpPr>
          <p:cNvPr id="49" name="Title 1">
            <a:extLst>
              <a:ext uri="{FF2B5EF4-FFF2-40B4-BE49-F238E27FC236}">
                <a16:creationId xmlns:a16="http://schemas.microsoft.com/office/drawing/2014/main" id="{CEF1C688-6B2B-666A-C143-58E0A95878F7}"/>
              </a:ext>
            </a:extLst>
          </p:cNvPr>
          <p:cNvSpPr txBox="1">
            <a:spLocks/>
          </p:cNvSpPr>
          <p:nvPr/>
        </p:nvSpPr>
        <p:spPr>
          <a:xfrm>
            <a:off x="8827192" y="2819540"/>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solidFill>
                  <a:srgbClr val="C00000"/>
                </a:solidFill>
                <a:latin typeface="Arial" panose="020B0604020202020204" pitchFamily="34" charset="0"/>
                <a:cs typeface="Arial" panose="020B0604020202020204" pitchFamily="34" charset="0"/>
              </a:rPr>
              <a:t>53%</a:t>
            </a:r>
          </a:p>
        </p:txBody>
      </p:sp>
      <p:sp>
        <p:nvSpPr>
          <p:cNvPr id="50" name="Rounded Rectangle 49">
            <a:extLst>
              <a:ext uri="{FF2B5EF4-FFF2-40B4-BE49-F238E27FC236}">
                <a16:creationId xmlns:a16="http://schemas.microsoft.com/office/drawing/2014/main" id="{3B22606F-0B2C-40AB-9664-E638B168F446}"/>
              </a:ext>
            </a:extLst>
          </p:cNvPr>
          <p:cNvSpPr/>
          <p:nvPr/>
        </p:nvSpPr>
        <p:spPr>
          <a:xfrm>
            <a:off x="9580280" y="3804472"/>
            <a:ext cx="2306281"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3C49CE6-3B28-56F3-9A41-3ABA027D428D}"/>
              </a:ext>
            </a:extLst>
          </p:cNvPr>
          <p:cNvSpPr txBox="1"/>
          <p:nvPr/>
        </p:nvSpPr>
        <p:spPr>
          <a:xfrm>
            <a:off x="9605562" y="3946152"/>
            <a:ext cx="2423564" cy="2123658"/>
          </a:xfrm>
          <a:prstGeom prst="rect">
            <a:avLst/>
          </a:prstGeom>
          <a:noFill/>
        </p:spPr>
        <p:txBody>
          <a:bodyPr wrap="square" rtlCol="0">
            <a:spAutoFit/>
          </a:bodyPr>
          <a:lstStyle/>
          <a:p>
            <a:pPr marL="120650" indent="-120650">
              <a:tabLst>
                <a:tab pos="1476375" algn="l"/>
              </a:tabLst>
            </a:pPr>
            <a:r>
              <a:rPr lang="en-US" sz="1200" b="1" dirty="0"/>
              <a:t>Top 3 Treatment Centers</a:t>
            </a:r>
          </a:p>
          <a:p>
            <a:pPr marL="120650" indent="-120650">
              <a:tabLst>
                <a:tab pos="1476375" algn="l"/>
              </a:tabLst>
            </a:pPr>
            <a:endParaRPr lang="en-US" sz="1200" b="1" dirty="0"/>
          </a:p>
          <a:p>
            <a:pPr marL="120650" indent="-120650">
              <a:buFont typeface="Arial" panose="020B0604020202020204" pitchFamily="34" charset="0"/>
              <a:buChar char="•"/>
              <a:tabLst>
                <a:tab pos="1476375" algn="l"/>
              </a:tabLst>
            </a:pPr>
            <a:r>
              <a:rPr lang="en-US" sz="1200" dirty="0"/>
              <a:t>Community </a:t>
            </a:r>
            <a:br>
              <a:rPr lang="en-US" sz="1200" dirty="0"/>
            </a:br>
            <a:r>
              <a:rPr lang="en-US" sz="1200" dirty="0"/>
              <a:t>hospital: 47%</a:t>
            </a:r>
            <a:r>
              <a:rPr lang="en-US" sz="900" dirty="0"/>
              <a:t>	</a:t>
            </a:r>
            <a:r>
              <a:rPr lang="en-US" sz="900" b="1" dirty="0"/>
              <a:t>Total: 52% </a:t>
            </a:r>
          </a:p>
          <a:p>
            <a:pPr marL="120650" indent="-120650">
              <a:buFont typeface="Arial" panose="020B0604020202020204" pitchFamily="34" charset="0"/>
              <a:buChar char="•"/>
              <a:tabLst>
                <a:tab pos="1476375" algn="l"/>
              </a:tabLst>
            </a:pPr>
            <a:endParaRPr lang="en-US" sz="1200" dirty="0"/>
          </a:p>
          <a:p>
            <a:pPr marL="120650" indent="-120650">
              <a:buFont typeface="Arial" panose="020B0604020202020204" pitchFamily="34" charset="0"/>
              <a:buChar char="•"/>
              <a:tabLst>
                <a:tab pos="1476375" algn="l"/>
              </a:tabLst>
              <a:defRPr/>
            </a:pPr>
            <a:r>
              <a:rPr lang="en-US" sz="1200" dirty="0"/>
              <a:t>Academic medical </a:t>
            </a:r>
            <a:br>
              <a:rPr lang="en-US" sz="1200" dirty="0"/>
            </a:br>
            <a:r>
              <a:rPr lang="en-US" sz="1200" dirty="0"/>
              <a:t>center: 2</a:t>
            </a:r>
            <a:r>
              <a:rPr kumimoji="0" lang="en-US" sz="1200" u="none" strike="noStrike" kern="1200" cap="none" spc="0" normalizeH="0" baseline="0" noProof="0" dirty="0">
                <a:ln>
                  <a:noFill/>
                </a:ln>
                <a:effectLst/>
                <a:uLnTx/>
                <a:uFillTx/>
                <a:ea typeface="+mn-ea"/>
                <a:cs typeface="+mn-cs"/>
              </a:rPr>
              <a:t>4% </a:t>
            </a:r>
            <a:r>
              <a:rPr lang="en-US" sz="900" b="1" dirty="0">
                <a:solidFill>
                  <a:schemeClr val="accent1"/>
                </a:solidFill>
              </a:rPr>
              <a:t>	</a:t>
            </a:r>
            <a:r>
              <a:rPr kumimoji="0" lang="en-US" sz="900" b="1" u="none" strike="noStrike" kern="1200" cap="none" spc="0" normalizeH="0" baseline="0" noProof="0" dirty="0">
                <a:ln>
                  <a:noFill/>
                </a:ln>
                <a:solidFill>
                  <a:schemeClr val="tx1">
                    <a:lumMod val="75000"/>
                    <a:lumOff val="25000"/>
                  </a:schemeClr>
                </a:solidFill>
                <a:effectLst/>
                <a:uLnTx/>
                <a:uFillTx/>
                <a:ea typeface="+mn-ea"/>
                <a:cs typeface="+mn-cs"/>
              </a:rPr>
              <a:t>Total: 20%</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476375" algn="l"/>
              </a:tabLst>
              <a:defRPr/>
            </a:pPr>
            <a:endParaRPr kumimoji="0" lang="en-US" sz="1200" b="0" u="none" strike="noStrike" kern="1200" cap="none" spc="0" normalizeH="0" baseline="0" noProof="0" dirty="0">
              <a:ln>
                <a:noFill/>
              </a:ln>
              <a:effectLst/>
              <a:uLnTx/>
              <a:uFillTx/>
              <a:ea typeface="+mn-ea"/>
              <a:cs typeface="+mn-cs"/>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476375" algn="l"/>
              </a:tabLst>
              <a:defRPr/>
            </a:pPr>
            <a:r>
              <a:rPr kumimoji="0" lang="en-US" sz="1200" b="0" u="none" strike="noStrike" kern="1200" cap="none" spc="0" normalizeH="0" baseline="0" noProof="0" dirty="0">
                <a:ln>
                  <a:noFill/>
                </a:ln>
                <a:effectLst/>
                <a:uLnTx/>
                <a:uFillTx/>
                <a:ea typeface="+mn-ea"/>
                <a:cs typeface="+mn-cs"/>
              </a:rPr>
              <a:t>Private cancer </a:t>
            </a:r>
            <a:br>
              <a:rPr kumimoji="0" lang="en-US" sz="1200" b="0" u="none" strike="noStrike" kern="1200" cap="none" spc="0" normalizeH="0" baseline="0" noProof="0" dirty="0">
                <a:ln>
                  <a:noFill/>
                </a:ln>
                <a:effectLst/>
                <a:uLnTx/>
                <a:uFillTx/>
                <a:ea typeface="+mn-ea"/>
                <a:cs typeface="+mn-cs"/>
              </a:rPr>
            </a:br>
            <a:r>
              <a:rPr kumimoji="0" lang="en-US" sz="1200" b="0" u="none" strike="noStrike" kern="1200" cap="none" spc="0" normalizeH="0" baseline="0" noProof="0" dirty="0">
                <a:ln>
                  <a:noFill/>
                </a:ln>
                <a:effectLst/>
                <a:uLnTx/>
                <a:uFillTx/>
                <a:ea typeface="+mn-ea"/>
                <a:cs typeface="+mn-cs"/>
              </a:rPr>
              <a:t>center: </a:t>
            </a:r>
            <a:r>
              <a:rPr lang="en-US" sz="1200" b="1" dirty="0">
                <a:solidFill>
                  <a:schemeClr val="accent1"/>
                </a:solidFill>
              </a:rPr>
              <a:t>23% </a:t>
            </a:r>
            <a:r>
              <a:rPr kumimoji="0" lang="en-US" sz="900" b="1" u="none" strike="noStrike" kern="1200" cap="none" spc="0" normalizeH="0" baseline="0" noProof="0" dirty="0">
                <a:ln>
                  <a:noFill/>
                </a:ln>
                <a:effectLst/>
                <a:uLnTx/>
                <a:uFillTx/>
                <a:ea typeface="+mn-ea"/>
                <a:cs typeface="+mn-cs"/>
              </a:rPr>
              <a:t>	Total: 13%</a:t>
            </a:r>
          </a:p>
          <a:p>
            <a:pPr marL="120650" indent="-120650">
              <a:buFont typeface="Arial" panose="020B0604020202020204" pitchFamily="34" charset="0"/>
              <a:buChar char="•"/>
              <a:tabLst>
                <a:tab pos="1476375" algn="l"/>
              </a:tabLst>
            </a:pPr>
            <a:endParaRPr lang="en-US" sz="1200" dirty="0"/>
          </a:p>
        </p:txBody>
      </p:sp>
      <p:sp>
        <p:nvSpPr>
          <p:cNvPr id="20" name="TextBox 19">
            <a:extLst>
              <a:ext uri="{FF2B5EF4-FFF2-40B4-BE49-F238E27FC236}">
                <a16:creationId xmlns:a16="http://schemas.microsoft.com/office/drawing/2014/main" id="{A62F053A-550D-8669-F93F-163E7A717602}"/>
              </a:ext>
            </a:extLst>
          </p:cNvPr>
          <p:cNvSpPr txBox="1"/>
          <p:nvPr/>
        </p:nvSpPr>
        <p:spPr>
          <a:xfrm>
            <a:off x="1505840" y="6553620"/>
            <a:ext cx="2443162" cy="215444"/>
          </a:xfrm>
          <a:prstGeom prst="rect">
            <a:avLst/>
          </a:prstGeom>
          <a:noFill/>
        </p:spPr>
        <p:txBody>
          <a:bodyPr wrap="square" rtlCol="0">
            <a:spAutoFit/>
          </a:bodyPr>
          <a:lstStyle>
            <a:defPPr>
              <a:defRPr lang="en-US"/>
            </a:defPPr>
            <a:lvl1pPr>
              <a:defRPr sz="700">
                <a:solidFill>
                  <a:schemeClr val="bg1">
                    <a:lumMod val="50000"/>
                  </a:schemeClr>
                </a:solidFill>
                <a:latin typeface="Arial" panose="020B0604020202020204" pitchFamily="34" charset="0"/>
                <a:cs typeface="Arial" panose="020B0604020202020204" pitchFamily="34" charset="0"/>
              </a:defRPr>
            </a:lvl1pPr>
          </a:lstStyle>
          <a:p>
            <a:r>
              <a:rPr lang="en-US" dirty="0"/>
              <a:t>Base: Hispanic Patients (n=123)</a:t>
            </a:r>
          </a:p>
        </p:txBody>
      </p:sp>
    </p:spTree>
    <p:extLst>
      <p:ext uri="{BB962C8B-B14F-4D97-AF65-F5344CB8AC3E}">
        <p14:creationId xmlns:p14="http://schemas.microsoft.com/office/powerpoint/2010/main" val="1947606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54C3C4-58F3-85E8-AEEB-DA5462CB0406}"/>
              </a:ext>
            </a:extLst>
          </p:cNvPr>
          <p:cNvSpPr/>
          <p:nvPr/>
        </p:nvSpPr>
        <p:spPr>
          <a:xfrm flipV="1">
            <a:off x="158771" y="0"/>
            <a:ext cx="391886" cy="1330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980FAB1-34D0-1DFA-B195-0B0E83C296B1}"/>
              </a:ext>
            </a:extLst>
          </p:cNvPr>
          <p:cNvPicPr>
            <a:picLocks noChangeAspect="1"/>
          </p:cNvPicPr>
          <p:nvPr/>
        </p:nvPicPr>
        <p:blipFill>
          <a:blip r:embed="rId3"/>
          <a:srcRect/>
          <a:stretch/>
        </p:blipFill>
        <p:spPr>
          <a:xfrm>
            <a:off x="343537" y="118326"/>
            <a:ext cx="478600" cy="1263505"/>
          </a:xfrm>
          <a:prstGeom prst="rect">
            <a:avLst/>
          </a:prstGeom>
        </p:spPr>
      </p:pic>
      <p:sp>
        <p:nvSpPr>
          <p:cNvPr id="54" name="Rounded Rectangle 53">
            <a:extLst>
              <a:ext uri="{FF2B5EF4-FFF2-40B4-BE49-F238E27FC236}">
                <a16:creationId xmlns:a16="http://schemas.microsoft.com/office/drawing/2014/main" id="{997C5F9F-8BF9-4A40-D668-D0E42E7F08D3}"/>
              </a:ext>
            </a:extLst>
          </p:cNvPr>
          <p:cNvSpPr/>
          <p:nvPr/>
        </p:nvSpPr>
        <p:spPr>
          <a:xfrm>
            <a:off x="361804"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a:extLst>
              <a:ext uri="{FF2B5EF4-FFF2-40B4-BE49-F238E27FC236}">
                <a16:creationId xmlns:a16="http://schemas.microsoft.com/office/drawing/2014/main" id="{05150C85-A248-41FE-32C8-4AA6E46370DF}"/>
              </a:ext>
            </a:extLst>
          </p:cNvPr>
          <p:cNvSpPr/>
          <p:nvPr/>
        </p:nvSpPr>
        <p:spPr>
          <a:xfrm>
            <a:off x="3866606"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2366BA79-0CDB-280E-D998-90CF7F6D7B0E}"/>
              </a:ext>
            </a:extLst>
          </p:cNvPr>
          <p:cNvSpPr/>
          <p:nvPr/>
        </p:nvSpPr>
        <p:spPr>
          <a:xfrm>
            <a:off x="7371287" y="3804472"/>
            <a:ext cx="2097644"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14E534-0ED6-5FB1-075A-0F074EFC0BE5}"/>
              </a:ext>
            </a:extLst>
          </p:cNvPr>
          <p:cNvSpPr>
            <a:spLocks noGrp="1"/>
          </p:cNvSpPr>
          <p:nvPr>
            <p:ph type="title"/>
          </p:nvPr>
        </p:nvSpPr>
        <p:spPr>
          <a:xfrm>
            <a:off x="832478" y="209506"/>
            <a:ext cx="11333672" cy="695924"/>
          </a:xfrm>
        </p:spPr>
        <p:txBody>
          <a:bodyPr/>
          <a:lstStyle/>
          <a:p>
            <a:r>
              <a:rPr lang="en-US" sz="3200" dirty="0">
                <a:solidFill>
                  <a:srgbClr val="EE7E5E"/>
                </a:solidFill>
              </a:rPr>
              <a:t>Patient Profile: Black Patients</a:t>
            </a:r>
            <a:endParaRPr lang="en-US" dirty="0">
              <a:solidFill>
                <a:srgbClr val="EE7E5E"/>
              </a:solidFill>
            </a:endParaRPr>
          </a:p>
        </p:txBody>
      </p:sp>
      <p:graphicFrame>
        <p:nvGraphicFramePr>
          <p:cNvPr id="7" name="Table 6">
            <a:extLst>
              <a:ext uri="{FF2B5EF4-FFF2-40B4-BE49-F238E27FC236}">
                <a16:creationId xmlns:a16="http://schemas.microsoft.com/office/drawing/2014/main" id="{3D93E5D7-FCB0-1D4C-4621-EC363093A25D}"/>
              </a:ext>
            </a:extLst>
          </p:cNvPr>
          <p:cNvGraphicFramePr>
            <a:graphicFrameLocks noGrp="1"/>
          </p:cNvGraphicFramePr>
          <p:nvPr>
            <p:extLst>
              <p:ext uri="{D42A27DB-BD31-4B8C-83A1-F6EECF244321}">
                <p14:modId xmlns:p14="http://schemas.microsoft.com/office/powerpoint/2010/main" val="1665427794"/>
              </p:ext>
            </p:extLst>
          </p:nvPr>
        </p:nvGraphicFramePr>
        <p:xfrm>
          <a:off x="457603" y="3981373"/>
          <a:ext cx="3200400" cy="192024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4160944718"/>
                    </a:ext>
                  </a:extLst>
                </a:gridCol>
              </a:tblGrid>
              <a:tr h="457200">
                <a:tc>
                  <a:txBody>
                    <a:bodyPr/>
                    <a:lstStyle/>
                    <a:p>
                      <a:r>
                        <a:rPr lang="en-US" sz="900" dirty="0"/>
                        <a:t>Top 3 </a:t>
                      </a:r>
                      <a:br>
                        <a:rPr lang="en-US" sz="900" dirty="0"/>
                      </a:br>
                      <a:r>
                        <a:rPr lang="en-US" sz="900" dirty="0"/>
                        <a:t>Financial Impacts</a:t>
                      </a:r>
                    </a:p>
                  </a:txBody>
                  <a:tcPr marT="0" anchor="ctr">
                    <a:solidFill>
                      <a:srgbClr val="EE7E5E"/>
                    </a:solidFill>
                  </a:tcPr>
                </a:tc>
                <a:tc>
                  <a:txBody>
                    <a:bodyPr/>
                    <a:lstStyle/>
                    <a:p>
                      <a:pPr algn="ctr"/>
                      <a:r>
                        <a:rPr lang="en-US" sz="900" dirty="0"/>
                        <a:t>Black</a:t>
                      </a:r>
                    </a:p>
                  </a:txBody>
                  <a:tcPr marT="0" anchor="ctr">
                    <a:solidFill>
                      <a:srgbClr val="EE7E5E"/>
                    </a:solidFill>
                  </a:tcPr>
                </a:tc>
                <a:tc>
                  <a:txBody>
                    <a:bodyPr/>
                    <a:lstStyle/>
                    <a:p>
                      <a:pPr algn="ctr"/>
                      <a:r>
                        <a:rPr lang="en-US" sz="900" dirty="0">
                          <a:solidFill>
                            <a:srgbClr val="EE7E5E"/>
                          </a:solidFill>
                        </a:rPr>
                        <a:t>Total</a:t>
                      </a:r>
                    </a:p>
                  </a:txBody>
                  <a:tcPr marT="0" anchor="ctr">
                    <a:solidFill>
                      <a:schemeClr val="accent2">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Borrowed money from family or friends</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27%</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15%</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Spent savings/retirement money to cover living expenses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23%</a:t>
                      </a:r>
                      <a:endParaRPr lang="en-US" sz="1200" b="0" i="0" u="none" strike="noStrike" dirty="0">
                        <a:solidFill>
                          <a:schemeClr val="tx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21%</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Received help with food </a:t>
                      </a:r>
                      <a:br>
                        <a:rPr lang="en-US" sz="900" b="0" i="0" u="none" strike="noStrike" dirty="0">
                          <a:solidFill>
                            <a:srgbClr val="000000"/>
                          </a:solidFill>
                          <a:effectLst/>
                          <a:latin typeface="+mn-lt"/>
                        </a:rPr>
                      </a:br>
                      <a:r>
                        <a:rPr lang="en-US" sz="900" b="0" i="0" u="none" strike="noStrike" dirty="0">
                          <a:solidFill>
                            <a:srgbClr val="000000"/>
                          </a:solidFill>
                          <a:effectLst/>
                          <a:latin typeface="+mn-lt"/>
                        </a:rPr>
                        <a:t>or housing from a charity, community center, or place of worship </a:t>
                      </a:r>
                    </a:p>
                  </a:txBody>
                  <a:tcPr marR="0"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u="none" strike="noStrike" dirty="0">
                          <a:solidFill>
                            <a:schemeClr val="accent1"/>
                          </a:solidFill>
                          <a:effectLst/>
                        </a:rPr>
                        <a:t>21%</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12%</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graphicFrame>
        <p:nvGraphicFramePr>
          <p:cNvPr id="13" name="Table 12">
            <a:extLst>
              <a:ext uri="{FF2B5EF4-FFF2-40B4-BE49-F238E27FC236}">
                <a16:creationId xmlns:a16="http://schemas.microsoft.com/office/drawing/2014/main" id="{04E7C9D1-D184-83DD-4B08-808E57990759}"/>
              </a:ext>
            </a:extLst>
          </p:cNvPr>
          <p:cNvGraphicFramePr>
            <a:graphicFrameLocks noGrp="1"/>
          </p:cNvGraphicFramePr>
          <p:nvPr>
            <p:extLst>
              <p:ext uri="{D42A27DB-BD31-4B8C-83A1-F6EECF244321}">
                <p14:modId xmlns:p14="http://schemas.microsoft.com/office/powerpoint/2010/main" val="880834639"/>
              </p:ext>
            </p:extLst>
          </p:nvPr>
        </p:nvGraphicFramePr>
        <p:xfrm>
          <a:off x="3961670" y="3981375"/>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604311468"/>
                    </a:ext>
                  </a:extLst>
                </a:gridCol>
              </a:tblGrid>
              <a:tr h="457200">
                <a:tc>
                  <a:txBody>
                    <a:bodyPr/>
                    <a:lstStyle/>
                    <a:p>
                      <a:r>
                        <a:rPr lang="en-US" sz="900"/>
                        <a:t>Top 3 </a:t>
                      </a:r>
                      <a:br>
                        <a:rPr lang="en-US" sz="900"/>
                      </a:br>
                      <a:r>
                        <a:rPr lang="en-US" sz="900"/>
                        <a:t>Employment Sacrifices</a:t>
                      </a:r>
                      <a:endParaRPr lang="en-US" sz="900" dirty="0"/>
                    </a:p>
                  </a:txBody>
                  <a:tcPr marT="0" anchor="ctr">
                    <a:solidFill>
                      <a:srgbClr val="EE7E5E"/>
                    </a:solidFill>
                  </a:tcPr>
                </a:tc>
                <a:tc>
                  <a:txBody>
                    <a:bodyPr/>
                    <a:lstStyle/>
                    <a:p>
                      <a:pPr algn="ctr"/>
                      <a:r>
                        <a:rPr lang="en-US" sz="900" dirty="0"/>
                        <a:t>Black</a:t>
                      </a:r>
                    </a:p>
                  </a:txBody>
                  <a:tcPr marT="0" anchor="ctr">
                    <a:solidFill>
                      <a:srgbClr val="EE7E5E"/>
                    </a:solidFill>
                  </a:tcPr>
                </a:tc>
                <a:tc>
                  <a:txBody>
                    <a:bodyPr/>
                    <a:lstStyle/>
                    <a:p>
                      <a:pPr algn="ctr"/>
                      <a:r>
                        <a:rPr lang="en-US" sz="900" dirty="0">
                          <a:solidFill>
                            <a:srgbClr val="EE7E5E"/>
                          </a:solidFill>
                        </a:rPr>
                        <a:t>Total</a:t>
                      </a:r>
                    </a:p>
                  </a:txBody>
                  <a:tcPr marT="0" anchor="ctr">
                    <a:solidFill>
                      <a:schemeClr val="accent2">
                        <a:lumMod val="20000"/>
                        <a:lumOff val="80000"/>
                      </a:schemeClr>
                    </a:solidFill>
                  </a:tcPr>
                </a:tc>
                <a:extLst>
                  <a:ext uri="{0D108BD9-81ED-4DB2-BD59-A6C34878D82A}">
                    <a16:rowId xmlns:a16="http://schemas.microsoft.com/office/drawing/2014/main" val="2791675853"/>
                  </a:ext>
                </a:extLst>
              </a:tr>
              <a:tr h="4572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mn-lt"/>
                        </a:rPr>
                        <a:t>Missed work</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24%</a:t>
                      </a:r>
                      <a:endParaRPr lang="en-US" sz="1200" b="0" i="0" u="none" strike="noStrike" dirty="0">
                        <a:solidFill>
                          <a:schemeClr val="tx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25%</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Worked fewer hours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20%</a:t>
                      </a:r>
                      <a:endParaRPr lang="en-US" sz="1200" b="0" i="0" u="none" strike="noStrike" dirty="0">
                        <a:solidFill>
                          <a:schemeClr val="tx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18%</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Lost salary or wages</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19%</a:t>
                      </a:r>
                      <a:endParaRPr lang="en-US" sz="1200" b="1" i="0" u="none" strike="noStrike" dirty="0">
                        <a:solidFill>
                          <a:schemeClr val="accent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25%</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sp>
        <p:nvSpPr>
          <p:cNvPr id="17" name="Rectangle 16">
            <a:extLst>
              <a:ext uri="{FF2B5EF4-FFF2-40B4-BE49-F238E27FC236}">
                <a16:creationId xmlns:a16="http://schemas.microsoft.com/office/drawing/2014/main" id="{11009C3D-A60F-83C7-85B9-B51884B5E11E}"/>
              </a:ext>
            </a:extLst>
          </p:cNvPr>
          <p:cNvSpPr/>
          <p:nvPr/>
        </p:nvSpPr>
        <p:spPr>
          <a:xfrm>
            <a:off x="7461597" y="3946152"/>
            <a:ext cx="2023906" cy="2022770"/>
          </a:xfrm>
          <a:prstGeom prst="rect">
            <a:avLst/>
          </a:prstGeom>
          <a:noFill/>
          <a:ln w="19050">
            <a:noFill/>
          </a:ln>
        </p:spPr>
        <p:style>
          <a:lnRef idx="2">
            <a:schemeClr val="dk1"/>
          </a:lnRef>
          <a:fillRef idx="1">
            <a:schemeClr val="lt1"/>
          </a:fillRef>
          <a:effectRef idx="0">
            <a:schemeClr val="dk1"/>
          </a:effectRef>
          <a:fontRef idx="minor">
            <a:schemeClr val="dk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Current State of Health</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Excellent: 7</a:t>
            </a:r>
            <a:r>
              <a:rPr kumimoji="0" lang="en-US" sz="120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r>
              <a:rPr kumimoji="0" lang="en-US" sz="9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kumimoji="0" lang="en-US" sz="9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Total: 8%</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Good: </a:t>
            </a:r>
            <a:r>
              <a:rPr lang="en-US" sz="1200" b="1" dirty="0">
                <a:solidFill>
                  <a:srgbClr val="C00000"/>
                </a:solidFill>
                <a:latin typeface="Arial" panose="020B0604020202020204" pitchFamily="34" charset="0"/>
                <a:cs typeface="Arial" panose="020B0604020202020204" pitchFamily="34" charset="0"/>
              </a:rPr>
              <a:t>41</a:t>
            </a:r>
            <a:r>
              <a:rPr kumimoji="0" lang="en-US" sz="1200" b="1" u="none" strike="noStrike" kern="1200" cap="none" spc="0" normalizeH="0" baseline="0" noProof="0" dirty="0">
                <a:ln>
                  <a:noFill/>
                </a:ln>
                <a:solidFill>
                  <a:srgbClr val="C00000"/>
                </a:solidFill>
                <a:effectLst/>
                <a:uLnTx/>
                <a:uFillTx/>
                <a:latin typeface="Arial" panose="020B0604020202020204" pitchFamily="34" charset="0"/>
                <a:cs typeface="Arial" panose="020B0604020202020204" pitchFamily="34" charset="0"/>
              </a:rPr>
              <a:t>%</a:t>
            </a:r>
            <a:r>
              <a:rPr kumimoji="0" lang="en-US" sz="9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Total: 48%</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Fair: 40%</a:t>
            </a:r>
            <a:r>
              <a:rPr kumimoji="0" lang="en-US" sz="9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Total: 34%</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Poor: </a:t>
            </a:r>
            <a:r>
              <a:rPr kumimoji="0" lang="en-US" sz="120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10%</a:t>
            </a:r>
            <a:r>
              <a:rPr kumimoji="0" lang="en-US" sz="9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Total: 9%</a:t>
            </a:r>
          </a:p>
        </p:txBody>
      </p:sp>
      <p:sp>
        <p:nvSpPr>
          <p:cNvPr id="19" name="Rounded Rectangle 18">
            <a:extLst>
              <a:ext uri="{FF2B5EF4-FFF2-40B4-BE49-F238E27FC236}">
                <a16:creationId xmlns:a16="http://schemas.microsoft.com/office/drawing/2014/main" id="{781A314C-327E-0698-419F-9E25A0A2298E}"/>
              </a:ext>
            </a:extLst>
          </p:cNvPr>
          <p:cNvSpPr/>
          <p:nvPr/>
        </p:nvSpPr>
        <p:spPr>
          <a:xfrm>
            <a:off x="361804" y="1046087"/>
            <a:ext cx="5069894"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hart 7">
            <a:extLst>
              <a:ext uri="{FF2B5EF4-FFF2-40B4-BE49-F238E27FC236}">
                <a16:creationId xmlns:a16="http://schemas.microsoft.com/office/drawing/2014/main" id="{42812B17-6893-420F-E7CA-72398F8F276D}"/>
              </a:ext>
            </a:extLst>
          </p:cNvPr>
          <p:cNvGraphicFramePr/>
          <p:nvPr>
            <p:extLst>
              <p:ext uri="{D42A27DB-BD31-4B8C-83A1-F6EECF244321}">
                <p14:modId xmlns:p14="http://schemas.microsoft.com/office/powerpoint/2010/main" val="663417490"/>
              </p:ext>
            </p:extLst>
          </p:nvPr>
        </p:nvGraphicFramePr>
        <p:xfrm>
          <a:off x="596987" y="1168719"/>
          <a:ext cx="5150298" cy="2733732"/>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E33C4396-4CFD-C19F-2CDE-CE759C73049D}"/>
              </a:ext>
            </a:extLst>
          </p:cNvPr>
          <p:cNvSpPr txBox="1"/>
          <p:nvPr/>
        </p:nvSpPr>
        <p:spPr>
          <a:xfrm>
            <a:off x="550657" y="1193858"/>
            <a:ext cx="2001624" cy="307777"/>
          </a:xfrm>
          <a:prstGeom prst="rect">
            <a:avLst/>
          </a:prstGeom>
          <a:noFill/>
        </p:spPr>
        <p:txBody>
          <a:bodyPr wrap="square">
            <a:spAutoFit/>
          </a:bodyPr>
          <a:lstStyle/>
          <a:p>
            <a:r>
              <a:rPr lang="en-US" sz="1400" b="1" dirty="0"/>
              <a:t>Decision-Making</a:t>
            </a:r>
          </a:p>
        </p:txBody>
      </p:sp>
      <p:sp>
        <p:nvSpPr>
          <p:cNvPr id="24" name="TextBox 23">
            <a:extLst>
              <a:ext uri="{FF2B5EF4-FFF2-40B4-BE49-F238E27FC236}">
                <a16:creationId xmlns:a16="http://schemas.microsoft.com/office/drawing/2014/main" id="{AF0A1C8D-6EA3-A4AB-9371-5A65EFC9E643}"/>
              </a:ext>
            </a:extLst>
          </p:cNvPr>
          <p:cNvSpPr txBox="1"/>
          <p:nvPr/>
        </p:nvSpPr>
        <p:spPr>
          <a:xfrm>
            <a:off x="550657" y="1585088"/>
            <a:ext cx="2453800" cy="646331"/>
          </a:xfrm>
          <a:prstGeom prst="rect">
            <a:avLst/>
          </a:prstGeom>
          <a:noFill/>
        </p:spPr>
        <p:txBody>
          <a:bodyPr wrap="square">
            <a:spAutoFit/>
          </a:bodyPr>
          <a:lstStyle/>
          <a:p>
            <a:pPr algn="r"/>
            <a:r>
              <a:rPr lang="en-US" sz="1200" dirty="0"/>
              <a:t>I am/was very involved in researching and deciding on the best treatment options for me.</a:t>
            </a:r>
          </a:p>
        </p:txBody>
      </p:sp>
      <p:sp>
        <p:nvSpPr>
          <p:cNvPr id="26" name="TextBox 25">
            <a:extLst>
              <a:ext uri="{FF2B5EF4-FFF2-40B4-BE49-F238E27FC236}">
                <a16:creationId xmlns:a16="http://schemas.microsoft.com/office/drawing/2014/main" id="{892A3358-2558-5F8C-C099-A2D9D6CD1BB8}"/>
              </a:ext>
            </a:extLst>
          </p:cNvPr>
          <p:cNvSpPr txBox="1"/>
          <p:nvPr/>
        </p:nvSpPr>
        <p:spPr>
          <a:xfrm>
            <a:off x="550657" y="2407134"/>
            <a:ext cx="2453800" cy="276999"/>
          </a:xfrm>
          <a:prstGeom prst="rect">
            <a:avLst/>
          </a:prstGeom>
          <a:noFill/>
        </p:spPr>
        <p:txBody>
          <a:bodyPr wrap="square">
            <a:spAutoFit/>
          </a:bodyPr>
          <a:lstStyle/>
          <a:p>
            <a:pPr algn="r"/>
            <a:r>
              <a:rPr lang="en-US" sz="1200" dirty="0"/>
              <a:t>Somewhere in the middle</a:t>
            </a:r>
          </a:p>
        </p:txBody>
      </p:sp>
      <p:sp>
        <p:nvSpPr>
          <p:cNvPr id="27" name="TextBox 26">
            <a:extLst>
              <a:ext uri="{FF2B5EF4-FFF2-40B4-BE49-F238E27FC236}">
                <a16:creationId xmlns:a16="http://schemas.microsoft.com/office/drawing/2014/main" id="{46135867-E093-ACFC-DB54-2F0F79E70DB4}"/>
              </a:ext>
            </a:extLst>
          </p:cNvPr>
          <p:cNvSpPr txBox="1"/>
          <p:nvPr/>
        </p:nvSpPr>
        <p:spPr>
          <a:xfrm>
            <a:off x="550657" y="2800938"/>
            <a:ext cx="2453800" cy="646331"/>
          </a:xfrm>
          <a:prstGeom prst="rect">
            <a:avLst/>
          </a:prstGeom>
          <a:noFill/>
        </p:spPr>
        <p:txBody>
          <a:bodyPr wrap="square">
            <a:spAutoFit/>
          </a:bodyPr>
          <a:lstStyle/>
          <a:p>
            <a:pPr algn="r"/>
            <a:r>
              <a:rPr lang="en-US" sz="1200" dirty="0"/>
              <a:t>I rely/relied on the doctor to decide on treatment options and chose the best course of action.</a:t>
            </a:r>
          </a:p>
        </p:txBody>
      </p:sp>
      <p:sp>
        <p:nvSpPr>
          <p:cNvPr id="28" name="Rectangle 27">
            <a:extLst>
              <a:ext uri="{FF2B5EF4-FFF2-40B4-BE49-F238E27FC236}">
                <a16:creationId xmlns:a16="http://schemas.microsoft.com/office/drawing/2014/main" id="{C11B7DA4-E9A2-0F7B-F48A-DEA57DA84E8C}"/>
              </a:ext>
            </a:extLst>
          </p:cNvPr>
          <p:cNvSpPr/>
          <p:nvPr/>
        </p:nvSpPr>
        <p:spPr>
          <a:xfrm>
            <a:off x="4325024" y="1289638"/>
            <a:ext cx="121187" cy="12091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TextBox 28">
            <a:extLst>
              <a:ext uri="{FF2B5EF4-FFF2-40B4-BE49-F238E27FC236}">
                <a16:creationId xmlns:a16="http://schemas.microsoft.com/office/drawing/2014/main" id="{7F92EAC7-640F-E491-88D9-A43AA359D942}"/>
              </a:ext>
            </a:extLst>
          </p:cNvPr>
          <p:cNvSpPr txBox="1"/>
          <p:nvPr/>
        </p:nvSpPr>
        <p:spPr>
          <a:xfrm>
            <a:off x="4404399" y="1234681"/>
            <a:ext cx="441146" cy="230832"/>
          </a:xfrm>
          <a:prstGeom prst="rect">
            <a:avLst/>
          </a:prstGeom>
          <a:noFill/>
        </p:spPr>
        <p:txBody>
          <a:bodyPr wrap="none" rtlCol="0">
            <a:spAutoFit/>
          </a:bodyPr>
          <a:lstStyle/>
          <a:p>
            <a:r>
              <a:rPr lang="en-US" sz="900" dirty="0"/>
              <a:t>Total</a:t>
            </a:r>
          </a:p>
        </p:txBody>
      </p:sp>
      <p:sp>
        <p:nvSpPr>
          <p:cNvPr id="30" name="Rectangle 29">
            <a:extLst>
              <a:ext uri="{FF2B5EF4-FFF2-40B4-BE49-F238E27FC236}">
                <a16:creationId xmlns:a16="http://schemas.microsoft.com/office/drawing/2014/main" id="{2F5DFB63-CC13-A0B0-EB42-66E4B4A03FBD}"/>
              </a:ext>
            </a:extLst>
          </p:cNvPr>
          <p:cNvSpPr/>
          <p:nvPr/>
        </p:nvSpPr>
        <p:spPr>
          <a:xfrm>
            <a:off x="3120018" y="1289638"/>
            <a:ext cx="121187" cy="120918"/>
          </a:xfrm>
          <a:prstGeom prst="rect">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TextBox 30">
            <a:extLst>
              <a:ext uri="{FF2B5EF4-FFF2-40B4-BE49-F238E27FC236}">
                <a16:creationId xmlns:a16="http://schemas.microsoft.com/office/drawing/2014/main" id="{B0DA3E51-3FF3-E25D-579C-F6E7D6883BAA}"/>
              </a:ext>
            </a:extLst>
          </p:cNvPr>
          <p:cNvSpPr txBox="1"/>
          <p:nvPr/>
        </p:nvSpPr>
        <p:spPr>
          <a:xfrm>
            <a:off x="3199393" y="1234681"/>
            <a:ext cx="466794" cy="230832"/>
          </a:xfrm>
          <a:prstGeom prst="rect">
            <a:avLst/>
          </a:prstGeom>
          <a:noFill/>
        </p:spPr>
        <p:txBody>
          <a:bodyPr wrap="none" rtlCol="0">
            <a:spAutoFit/>
          </a:bodyPr>
          <a:lstStyle/>
          <a:p>
            <a:r>
              <a:rPr lang="en-US" sz="900" dirty="0"/>
              <a:t>Black</a:t>
            </a:r>
          </a:p>
        </p:txBody>
      </p:sp>
      <p:cxnSp>
        <p:nvCxnSpPr>
          <p:cNvPr id="33" name="Straight Connector 32">
            <a:extLst>
              <a:ext uri="{FF2B5EF4-FFF2-40B4-BE49-F238E27FC236}">
                <a16:creationId xmlns:a16="http://schemas.microsoft.com/office/drawing/2014/main" id="{B8498493-1650-5897-08A2-FA5D933DCC81}"/>
              </a:ext>
            </a:extLst>
          </p:cNvPr>
          <p:cNvCxnSpPr/>
          <p:nvPr/>
        </p:nvCxnSpPr>
        <p:spPr>
          <a:xfrm>
            <a:off x="3111309" y="1593797"/>
            <a:ext cx="0" cy="1828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BE6ED042-8A34-9ACB-3F12-7BE8EDF352B4}"/>
              </a:ext>
            </a:extLst>
          </p:cNvPr>
          <p:cNvSpPr/>
          <p:nvPr/>
        </p:nvSpPr>
        <p:spPr>
          <a:xfrm>
            <a:off x="5538550" y="1046087"/>
            <a:ext cx="3079579"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E7D643D-BF68-2C67-CD10-B43A7B84AF82}"/>
              </a:ext>
            </a:extLst>
          </p:cNvPr>
          <p:cNvSpPr txBox="1"/>
          <p:nvPr/>
        </p:nvSpPr>
        <p:spPr>
          <a:xfrm>
            <a:off x="5706130" y="1193858"/>
            <a:ext cx="2661295" cy="646331"/>
          </a:xfrm>
          <a:prstGeom prst="rect">
            <a:avLst/>
          </a:prstGeom>
          <a:noFill/>
        </p:spPr>
        <p:txBody>
          <a:bodyPr wrap="square">
            <a:spAutoFit/>
          </a:bodyPr>
          <a:lstStyle/>
          <a:p>
            <a:pPr rtl="0">
              <a:defRPr sz="1400" b="0" i="0" u="none" strike="noStrike" kern="1200" spc="0" baseline="0">
                <a:solidFill>
                  <a:prstClr val="black"/>
                </a:solidFill>
                <a:latin typeface="+mn-lt"/>
                <a:ea typeface="+mn-ea"/>
                <a:cs typeface="+mn-cs"/>
              </a:defRPr>
            </a:pPr>
            <a:r>
              <a:rPr lang="en-US" sz="1200" dirty="0"/>
              <a:t>How </a:t>
            </a:r>
            <a:r>
              <a:rPr lang="en-US" sz="1200" b="1" dirty="0"/>
              <a:t>informed </a:t>
            </a:r>
            <a:r>
              <a:rPr lang="en-US" sz="1200" dirty="0"/>
              <a:t>do/did you feel about the potential </a:t>
            </a:r>
            <a:r>
              <a:rPr lang="en-US" sz="1200" b="1" dirty="0"/>
              <a:t>side effects </a:t>
            </a:r>
            <a:r>
              <a:rPr lang="en-US" sz="1200" dirty="0"/>
              <a:t>from your cancer treatment?</a:t>
            </a:r>
          </a:p>
        </p:txBody>
      </p:sp>
      <p:graphicFrame>
        <p:nvGraphicFramePr>
          <p:cNvPr id="11" name="Chart 10">
            <a:extLst>
              <a:ext uri="{FF2B5EF4-FFF2-40B4-BE49-F238E27FC236}">
                <a16:creationId xmlns:a16="http://schemas.microsoft.com/office/drawing/2014/main" id="{0526618A-4CCC-7D09-5923-D988D7265C6B}"/>
              </a:ext>
            </a:extLst>
          </p:cNvPr>
          <p:cNvGraphicFramePr/>
          <p:nvPr>
            <p:extLst>
              <p:ext uri="{D42A27DB-BD31-4B8C-83A1-F6EECF244321}">
                <p14:modId xmlns:p14="http://schemas.microsoft.com/office/powerpoint/2010/main" val="115089581"/>
              </p:ext>
            </p:extLst>
          </p:nvPr>
        </p:nvGraphicFramePr>
        <p:xfrm>
          <a:off x="5620551" y="893118"/>
          <a:ext cx="3041911" cy="2735222"/>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E00BA579-848E-7F67-4EA2-AEBE88FD4475}"/>
              </a:ext>
            </a:extLst>
          </p:cNvPr>
          <p:cNvSpPr txBox="1"/>
          <p:nvPr/>
        </p:nvSpPr>
        <p:spPr>
          <a:xfrm>
            <a:off x="5896103" y="2790581"/>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62%</a:t>
            </a:r>
          </a:p>
        </p:txBody>
      </p:sp>
      <p:sp>
        <p:nvSpPr>
          <p:cNvPr id="15" name="TextBox 14">
            <a:extLst>
              <a:ext uri="{FF2B5EF4-FFF2-40B4-BE49-F238E27FC236}">
                <a16:creationId xmlns:a16="http://schemas.microsoft.com/office/drawing/2014/main" id="{947520AB-4CA7-F441-1AB8-9E03BB139F28}"/>
              </a:ext>
            </a:extLst>
          </p:cNvPr>
          <p:cNvSpPr txBox="1"/>
          <p:nvPr/>
        </p:nvSpPr>
        <p:spPr>
          <a:xfrm>
            <a:off x="6817512" y="2804677"/>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32%</a:t>
            </a:r>
          </a:p>
        </p:txBody>
      </p:sp>
      <p:sp>
        <p:nvSpPr>
          <p:cNvPr id="16" name="TextBox 15">
            <a:extLst>
              <a:ext uri="{FF2B5EF4-FFF2-40B4-BE49-F238E27FC236}">
                <a16:creationId xmlns:a16="http://schemas.microsoft.com/office/drawing/2014/main" id="{F9727794-4BC6-5508-8E2D-4C23DE5DFC64}"/>
              </a:ext>
            </a:extLst>
          </p:cNvPr>
          <p:cNvSpPr txBox="1"/>
          <p:nvPr/>
        </p:nvSpPr>
        <p:spPr>
          <a:xfrm>
            <a:off x="7738921" y="2484078"/>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6%</a:t>
            </a:r>
          </a:p>
        </p:txBody>
      </p:sp>
      <p:sp>
        <p:nvSpPr>
          <p:cNvPr id="37" name="Rounded Rectangle 36">
            <a:extLst>
              <a:ext uri="{FF2B5EF4-FFF2-40B4-BE49-F238E27FC236}">
                <a16:creationId xmlns:a16="http://schemas.microsoft.com/office/drawing/2014/main" id="{035F3489-263F-E3DC-9753-A821F6290A6E}"/>
              </a:ext>
            </a:extLst>
          </p:cNvPr>
          <p:cNvSpPr/>
          <p:nvPr/>
        </p:nvSpPr>
        <p:spPr>
          <a:xfrm>
            <a:off x="8724981" y="1046087"/>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743122D7-1D0F-27C3-13FB-CA0068231AEE}"/>
              </a:ext>
            </a:extLst>
          </p:cNvPr>
          <p:cNvSpPr/>
          <p:nvPr/>
        </p:nvSpPr>
        <p:spPr>
          <a:xfrm>
            <a:off x="8724981" y="2411099"/>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4" name="Chart 43">
            <a:extLst>
              <a:ext uri="{FF2B5EF4-FFF2-40B4-BE49-F238E27FC236}">
                <a16:creationId xmlns:a16="http://schemas.microsoft.com/office/drawing/2014/main" id="{08E9D684-9307-D0C3-A079-FEFE1D9EC5FE}"/>
              </a:ext>
            </a:extLst>
          </p:cNvPr>
          <p:cNvGraphicFramePr/>
          <p:nvPr>
            <p:extLst>
              <p:ext uri="{D42A27DB-BD31-4B8C-83A1-F6EECF244321}">
                <p14:modId xmlns:p14="http://schemas.microsoft.com/office/powerpoint/2010/main" val="3907354240"/>
              </p:ext>
            </p:extLst>
          </p:nvPr>
        </p:nvGraphicFramePr>
        <p:xfrm>
          <a:off x="8461196" y="1106782"/>
          <a:ext cx="1665931" cy="1110621"/>
        </p:xfrm>
        <a:graphic>
          <a:graphicData uri="http://schemas.openxmlformats.org/drawingml/2006/chart">
            <c:chart xmlns:c="http://schemas.openxmlformats.org/drawingml/2006/chart" xmlns:r="http://schemas.openxmlformats.org/officeDocument/2006/relationships" r:id="rId6"/>
          </a:graphicData>
        </a:graphic>
      </p:graphicFrame>
      <p:sp>
        <p:nvSpPr>
          <p:cNvPr id="45" name="TextBox 44">
            <a:extLst>
              <a:ext uri="{FF2B5EF4-FFF2-40B4-BE49-F238E27FC236}">
                <a16:creationId xmlns:a16="http://schemas.microsoft.com/office/drawing/2014/main" id="{6E43A1D7-5744-270B-31B8-DD3EBAB550E4}"/>
              </a:ext>
            </a:extLst>
          </p:cNvPr>
          <p:cNvSpPr txBox="1"/>
          <p:nvPr/>
        </p:nvSpPr>
        <p:spPr>
          <a:xfrm>
            <a:off x="9739550" y="1281228"/>
            <a:ext cx="2005653" cy="800219"/>
          </a:xfrm>
          <a:prstGeom prst="rect">
            <a:avLst/>
          </a:prstGeom>
          <a:noFill/>
        </p:spPr>
        <p:txBody>
          <a:bodyPr wrap="square">
            <a:spAutoFit/>
          </a:bodyPr>
          <a:lstStyle/>
          <a:p>
            <a:r>
              <a:rPr lang="en-US" sz="1200" dirty="0">
                <a:solidFill>
                  <a:schemeClr val="tx1"/>
                </a:solidFill>
              </a:rPr>
              <a:t>say their health care providers coordinated very well with one another</a:t>
            </a:r>
          </a:p>
          <a:p>
            <a:r>
              <a:rPr lang="en-US" sz="1000" b="1" dirty="0">
                <a:solidFill>
                  <a:schemeClr val="tx1"/>
                </a:solidFill>
              </a:rPr>
              <a:t>Total: 71%</a:t>
            </a:r>
            <a:endParaRPr lang="en-US" sz="1000" b="1" dirty="0"/>
          </a:p>
        </p:txBody>
      </p:sp>
      <p:sp>
        <p:nvSpPr>
          <p:cNvPr id="46" name="Title 1">
            <a:extLst>
              <a:ext uri="{FF2B5EF4-FFF2-40B4-BE49-F238E27FC236}">
                <a16:creationId xmlns:a16="http://schemas.microsoft.com/office/drawing/2014/main" id="{FCA61264-03B0-8B7F-35B7-103763B91CA4}"/>
              </a:ext>
            </a:extLst>
          </p:cNvPr>
          <p:cNvSpPr txBox="1">
            <a:spLocks/>
          </p:cNvSpPr>
          <p:nvPr/>
        </p:nvSpPr>
        <p:spPr>
          <a:xfrm>
            <a:off x="8827192" y="1461003"/>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solidFill>
                  <a:srgbClr val="EE7E5E"/>
                </a:solidFill>
                <a:latin typeface="Arial" panose="020B0604020202020204" pitchFamily="34" charset="0"/>
                <a:cs typeface="Arial" panose="020B0604020202020204" pitchFamily="34" charset="0"/>
              </a:rPr>
              <a:t>73%</a:t>
            </a:r>
          </a:p>
        </p:txBody>
      </p:sp>
      <p:graphicFrame>
        <p:nvGraphicFramePr>
          <p:cNvPr id="47" name="Chart 46">
            <a:extLst>
              <a:ext uri="{FF2B5EF4-FFF2-40B4-BE49-F238E27FC236}">
                <a16:creationId xmlns:a16="http://schemas.microsoft.com/office/drawing/2014/main" id="{63A77BAC-2F81-EAB5-AA48-9C49F1DA1C01}"/>
              </a:ext>
            </a:extLst>
          </p:cNvPr>
          <p:cNvGraphicFramePr/>
          <p:nvPr>
            <p:extLst>
              <p:ext uri="{D42A27DB-BD31-4B8C-83A1-F6EECF244321}">
                <p14:modId xmlns:p14="http://schemas.microsoft.com/office/powerpoint/2010/main" val="1032460597"/>
              </p:ext>
            </p:extLst>
          </p:nvPr>
        </p:nvGraphicFramePr>
        <p:xfrm>
          <a:off x="8461196" y="2465319"/>
          <a:ext cx="1665931" cy="1110621"/>
        </p:xfrm>
        <a:graphic>
          <a:graphicData uri="http://schemas.openxmlformats.org/drawingml/2006/chart">
            <c:chart xmlns:c="http://schemas.openxmlformats.org/drawingml/2006/chart" xmlns:r="http://schemas.openxmlformats.org/officeDocument/2006/relationships" r:id="rId7"/>
          </a:graphicData>
        </a:graphic>
      </p:graphicFrame>
      <p:sp>
        <p:nvSpPr>
          <p:cNvPr id="48" name="TextBox 47">
            <a:extLst>
              <a:ext uri="{FF2B5EF4-FFF2-40B4-BE49-F238E27FC236}">
                <a16:creationId xmlns:a16="http://schemas.microsoft.com/office/drawing/2014/main" id="{8CAF09C1-2EEF-0AD6-F2B7-57E1C4A62C81}"/>
              </a:ext>
            </a:extLst>
          </p:cNvPr>
          <p:cNvSpPr txBox="1"/>
          <p:nvPr/>
        </p:nvSpPr>
        <p:spPr>
          <a:xfrm>
            <a:off x="9739550" y="2639765"/>
            <a:ext cx="2005653" cy="800219"/>
          </a:xfrm>
          <a:prstGeom prst="rect">
            <a:avLst/>
          </a:prstGeom>
          <a:noFill/>
        </p:spPr>
        <p:txBody>
          <a:bodyPr wrap="square">
            <a:spAutoFit/>
          </a:bodyPr>
          <a:lstStyle/>
          <a:p>
            <a:r>
              <a:rPr lang="en-US" sz="1200" dirty="0">
                <a:solidFill>
                  <a:schemeClr val="tx1"/>
                </a:solidFill>
              </a:rPr>
              <a:t>say </a:t>
            </a:r>
            <a:r>
              <a:rPr lang="en-US" sz="1200" dirty="0"/>
              <a:t>they are </a:t>
            </a:r>
            <a:br>
              <a:rPr lang="en-US" sz="1200" dirty="0"/>
            </a:br>
            <a:r>
              <a:rPr lang="en-US" sz="1200" dirty="0"/>
              <a:t>very satisfied with their treatment and care </a:t>
            </a:r>
          </a:p>
          <a:p>
            <a:r>
              <a:rPr lang="en-US" sz="1000" b="1" dirty="0">
                <a:solidFill>
                  <a:schemeClr val="tx1"/>
                </a:solidFill>
              </a:rPr>
              <a:t>Total: 73%</a:t>
            </a:r>
            <a:endParaRPr lang="en-US" sz="1000" b="1" dirty="0"/>
          </a:p>
        </p:txBody>
      </p:sp>
      <p:sp>
        <p:nvSpPr>
          <p:cNvPr id="49" name="Title 1">
            <a:extLst>
              <a:ext uri="{FF2B5EF4-FFF2-40B4-BE49-F238E27FC236}">
                <a16:creationId xmlns:a16="http://schemas.microsoft.com/office/drawing/2014/main" id="{CEF1C688-6B2B-666A-C143-58E0A95878F7}"/>
              </a:ext>
            </a:extLst>
          </p:cNvPr>
          <p:cNvSpPr txBox="1">
            <a:spLocks/>
          </p:cNvSpPr>
          <p:nvPr/>
        </p:nvSpPr>
        <p:spPr>
          <a:xfrm>
            <a:off x="8827192" y="2819540"/>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solidFill>
                  <a:srgbClr val="C00000"/>
                </a:solidFill>
                <a:latin typeface="Arial" panose="020B0604020202020204" pitchFamily="34" charset="0"/>
                <a:cs typeface="Arial" panose="020B0604020202020204" pitchFamily="34" charset="0"/>
              </a:rPr>
              <a:t>67%</a:t>
            </a:r>
          </a:p>
        </p:txBody>
      </p:sp>
      <p:sp>
        <p:nvSpPr>
          <p:cNvPr id="50" name="Rounded Rectangle 49">
            <a:extLst>
              <a:ext uri="{FF2B5EF4-FFF2-40B4-BE49-F238E27FC236}">
                <a16:creationId xmlns:a16="http://schemas.microsoft.com/office/drawing/2014/main" id="{3B22606F-0B2C-40AB-9664-E638B168F446}"/>
              </a:ext>
            </a:extLst>
          </p:cNvPr>
          <p:cNvSpPr/>
          <p:nvPr/>
        </p:nvSpPr>
        <p:spPr>
          <a:xfrm>
            <a:off x="9580280" y="3804472"/>
            <a:ext cx="2306281"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3C49CE6-3B28-56F3-9A41-3ABA027D428D}"/>
              </a:ext>
            </a:extLst>
          </p:cNvPr>
          <p:cNvSpPr txBox="1"/>
          <p:nvPr/>
        </p:nvSpPr>
        <p:spPr>
          <a:xfrm>
            <a:off x="9605562" y="3946152"/>
            <a:ext cx="2423564" cy="2123658"/>
          </a:xfrm>
          <a:prstGeom prst="rect">
            <a:avLst/>
          </a:prstGeom>
          <a:noFill/>
        </p:spPr>
        <p:txBody>
          <a:bodyPr wrap="square" rtlCol="0">
            <a:spAutoFit/>
          </a:bodyPr>
          <a:lstStyle/>
          <a:p>
            <a:pPr marL="120650" indent="-120650">
              <a:tabLst>
                <a:tab pos="1476375" algn="l"/>
              </a:tabLst>
            </a:pPr>
            <a:r>
              <a:rPr lang="en-US" sz="1200" b="1" dirty="0"/>
              <a:t>Top 3 Treatment Centers</a:t>
            </a:r>
          </a:p>
          <a:p>
            <a:pPr marL="120650" indent="-120650">
              <a:tabLst>
                <a:tab pos="1476375" algn="l"/>
              </a:tabLst>
            </a:pPr>
            <a:endParaRPr lang="en-US" sz="1200" b="1" dirty="0"/>
          </a:p>
          <a:p>
            <a:pPr marL="120650" indent="-120650">
              <a:buFont typeface="Arial" panose="020B0604020202020204" pitchFamily="34" charset="0"/>
              <a:buChar char="•"/>
              <a:tabLst>
                <a:tab pos="1476375" algn="l"/>
              </a:tabLst>
            </a:pPr>
            <a:r>
              <a:rPr lang="en-US" sz="1200" dirty="0"/>
              <a:t>Community </a:t>
            </a:r>
            <a:br>
              <a:rPr lang="en-US" sz="1200" dirty="0"/>
            </a:br>
            <a:r>
              <a:rPr lang="en-US" sz="1200" dirty="0"/>
              <a:t>hospital: </a:t>
            </a:r>
            <a:r>
              <a:rPr lang="en-US" sz="1200" b="1" dirty="0">
                <a:solidFill>
                  <a:srgbClr val="C00000"/>
                </a:solidFill>
              </a:rPr>
              <a:t>39%</a:t>
            </a:r>
            <a:r>
              <a:rPr lang="en-US" sz="900" dirty="0"/>
              <a:t>	</a:t>
            </a:r>
            <a:r>
              <a:rPr lang="en-US" sz="900" b="1" dirty="0"/>
              <a:t>Total: 52% </a:t>
            </a:r>
          </a:p>
          <a:p>
            <a:pPr marL="120650" indent="-120650">
              <a:buFont typeface="Arial" panose="020B0604020202020204" pitchFamily="34" charset="0"/>
              <a:buChar char="•"/>
              <a:tabLst>
                <a:tab pos="1476375" algn="l"/>
              </a:tabLst>
            </a:pPr>
            <a:endParaRPr lang="en-US" sz="1200" dirty="0"/>
          </a:p>
          <a:p>
            <a:pPr marL="120650" indent="-120650">
              <a:buFont typeface="Arial" panose="020B0604020202020204" pitchFamily="34" charset="0"/>
              <a:buChar char="•"/>
              <a:tabLst>
                <a:tab pos="1476375" algn="l"/>
              </a:tabLst>
              <a:defRPr/>
            </a:pPr>
            <a:r>
              <a:rPr lang="en-US" sz="1200" dirty="0"/>
              <a:t>Academic medical </a:t>
            </a:r>
            <a:br>
              <a:rPr lang="en-US" sz="1200" dirty="0"/>
            </a:br>
            <a:r>
              <a:rPr lang="en-US" sz="1200" dirty="0"/>
              <a:t>center: </a:t>
            </a:r>
            <a:r>
              <a:rPr lang="en-US" sz="1200" b="1" dirty="0">
                <a:solidFill>
                  <a:schemeClr val="accent1"/>
                </a:solidFill>
              </a:rPr>
              <a:t>28%</a:t>
            </a:r>
            <a:r>
              <a:rPr lang="en-US" sz="900" b="1" dirty="0">
                <a:solidFill>
                  <a:schemeClr val="accent1"/>
                </a:solidFill>
              </a:rPr>
              <a:t>	</a:t>
            </a:r>
            <a:r>
              <a:rPr kumimoji="0" lang="en-US" sz="900" b="1" u="none" strike="noStrike" kern="1200" cap="none" spc="0" normalizeH="0" baseline="0" noProof="0" dirty="0">
                <a:ln>
                  <a:noFill/>
                </a:ln>
                <a:solidFill>
                  <a:schemeClr val="tx1">
                    <a:lumMod val="75000"/>
                    <a:lumOff val="25000"/>
                  </a:schemeClr>
                </a:solidFill>
                <a:effectLst/>
                <a:uLnTx/>
                <a:uFillTx/>
                <a:ea typeface="+mn-ea"/>
                <a:cs typeface="+mn-cs"/>
              </a:rPr>
              <a:t>Total: 20%</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476375" algn="l"/>
              </a:tabLst>
              <a:defRPr/>
            </a:pPr>
            <a:endParaRPr kumimoji="0" lang="en-US" sz="1200" b="0" u="none" strike="noStrike" kern="1200" cap="none" spc="0" normalizeH="0" baseline="0" noProof="0" dirty="0">
              <a:ln>
                <a:noFill/>
              </a:ln>
              <a:effectLst/>
              <a:uLnTx/>
              <a:uFillTx/>
              <a:ea typeface="+mn-ea"/>
              <a:cs typeface="+mn-cs"/>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476375" algn="l"/>
              </a:tabLst>
              <a:defRPr/>
            </a:pPr>
            <a:r>
              <a:rPr kumimoji="0" lang="en-US" sz="1200" b="0" u="none" strike="noStrike" kern="1200" cap="none" spc="0" normalizeH="0" baseline="0" noProof="0" dirty="0">
                <a:ln>
                  <a:noFill/>
                </a:ln>
                <a:effectLst/>
                <a:uLnTx/>
                <a:uFillTx/>
                <a:ea typeface="+mn-ea"/>
                <a:cs typeface="+mn-cs"/>
              </a:rPr>
              <a:t>Doctor’s </a:t>
            </a:r>
            <a:br>
              <a:rPr kumimoji="0" lang="en-US" sz="1200" b="0" u="none" strike="noStrike" kern="1200" cap="none" spc="0" normalizeH="0" baseline="0" noProof="0" dirty="0">
                <a:ln>
                  <a:noFill/>
                </a:ln>
                <a:effectLst/>
                <a:uLnTx/>
                <a:uFillTx/>
                <a:ea typeface="+mn-ea"/>
                <a:cs typeface="+mn-cs"/>
              </a:rPr>
            </a:br>
            <a:r>
              <a:rPr kumimoji="0" lang="en-US" sz="1200" b="0" u="none" strike="noStrike" kern="1200" cap="none" spc="0" normalizeH="0" baseline="0" noProof="0" dirty="0">
                <a:ln>
                  <a:noFill/>
                </a:ln>
                <a:effectLst/>
                <a:uLnTx/>
                <a:uFillTx/>
                <a:ea typeface="+mn-ea"/>
                <a:cs typeface="+mn-cs"/>
              </a:rPr>
              <a:t>Office: </a:t>
            </a:r>
            <a:r>
              <a:rPr lang="en-US" sz="1200" dirty="0"/>
              <a:t>19</a:t>
            </a:r>
            <a:r>
              <a:rPr kumimoji="0" lang="en-US" sz="1200" u="none" strike="noStrike" kern="1200" cap="none" spc="0" normalizeH="0" baseline="0" noProof="0" dirty="0">
                <a:ln>
                  <a:noFill/>
                </a:ln>
                <a:effectLst/>
                <a:uLnTx/>
                <a:uFillTx/>
                <a:ea typeface="+mn-ea"/>
                <a:cs typeface="+mn-cs"/>
              </a:rPr>
              <a:t>%</a:t>
            </a:r>
            <a:r>
              <a:rPr kumimoji="0" lang="en-US" sz="900" b="1" u="none" strike="noStrike" kern="1200" cap="none" spc="0" normalizeH="0" baseline="0" noProof="0" dirty="0">
                <a:ln>
                  <a:noFill/>
                </a:ln>
                <a:effectLst/>
                <a:uLnTx/>
                <a:uFillTx/>
                <a:ea typeface="+mn-ea"/>
                <a:cs typeface="+mn-cs"/>
              </a:rPr>
              <a:t>	Total: </a:t>
            </a:r>
            <a:r>
              <a:rPr lang="en-US" sz="900" b="1" dirty="0"/>
              <a:t>20</a:t>
            </a:r>
            <a:r>
              <a:rPr kumimoji="0" lang="en-US" sz="900" b="1" u="none" strike="noStrike" kern="1200" cap="none" spc="0" normalizeH="0" baseline="0" noProof="0" dirty="0">
                <a:ln>
                  <a:noFill/>
                </a:ln>
                <a:effectLst/>
                <a:uLnTx/>
                <a:uFillTx/>
                <a:ea typeface="+mn-ea"/>
                <a:cs typeface="+mn-cs"/>
              </a:rPr>
              <a:t>%</a:t>
            </a:r>
          </a:p>
          <a:p>
            <a:pPr marL="120650" indent="-120650">
              <a:buFont typeface="Arial" panose="020B0604020202020204" pitchFamily="34" charset="0"/>
              <a:buChar char="•"/>
              <a:tabLst>
                <a:tab pos="1476375" algn="l"/>
              </a:tabLst>
            </a:pPr>
            <a:endParaRPr lang="en-US" sz="1200" dirty="0"/>
          </a:p>
        </p:txBody>
      </p:sp>
      <p:sp>
        <p:nvSpPr>
          <p:cNvPr id="12" name="TextBox 11">
            <a:extLst>
              <a:ext uri="{FF2B5EF4-FFF2-40B4-BE49-F238E27FC236}">
                <a16:creationId xmlns:a16="http://schemas.microsoft.com/office/drawing/2014/main" id="{42D94AA5-7BFA-5B0D-3CD7-5D2B93D42B6E}"/>
              </a:ext>
            </a:extLst>
          </p:cNvPr>
          <p:cNvSpPr txBox="1"/>
          <p:nvPr/>
        </p:nvSpPr>
        <p:spPr>
          <a:xfrm>
            <a:off x="1505840" y="6553620"/>
            <a:ext cx="2443162" cy="200055"/>
          </a:xfrm>
          <a:prstGeom prst="rect">
            <a:avLst/>
          </a:prstGeom>
          <a:noFill/>
        </p:spPr>
        <p:txBody>
          <a:bodyPr wrap="square" rtlCol="0">
            <a:spAutoFit/>
          </a:bodyPr>
          <a:lstStyle>
            <a:defPPr>
              <a:defRPr lang="en-US"/>
            </a:defPPr>
            <a:lvl1pPr>
              <a:defRPr sz="700">
                <a:solidFill>
                  <a:schemeClr val="bg1">
                    <a:lumMod val="50000"/>
                  </a:schemeClr>
                </a:solidFill>
                <a:latin typeface="Arial" panose="020B0604020202020204" pitchFamily="34" charset="0"/>
                <a:cs typeface="Arial" panose="020B0604020202020204" pitchFamily="34" charset="0"/>
              </a:defRPr>
            </a:lvl1pPr>
          </a:lstStyle>
          <a:p>
            <a:r>
              <a:rPr lang="en-US" dirty="0"/>
              <a:t>Base: Black Patients (n=141)</a:t>
            </a:r>
          </a:p>
        </p:txBody>
      </p:sp>
    </p:spTree>
    <p:extLst>
      <p:ext uri="{BB962C8B-B14F-4D97-AF65-F5344CB8AC3E}">
        <p14:creationId xmlns:p14="http://schemas.microsoft.com/office/powerpoint/2010/main" val="172446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54C3C4-58F3-85E8-AEEB-DA5462CB0406}"/>
              </a:ext>
            </a:extLst>
          </p:cNvPr>
          <p:cNvSpPr/>
          <p:nvPr/>
        </p:nvSpPr>
        <p:spPr>
          <a:xfrm flipV="1">
            <a:off x="158771" y="0"/>
            <a:ext cx="391886" cy="13309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78EF4F0-AB25-D2BC-3C2E-25749C17FAA1}"/>
              </a:ext>
            </a:extLst>
          </p:cNvPr>
          <p:cNvPicPr>
            <a:picLocks noChangeAspect="1"/>
          </p:cNvPicPr>
          <p:nvPr/>
        </p:nvPicPr>
        <p:blipFill>
          <a:blip r:embed="rId3"/>
          <a:srcRect/>
          <a:stretch/>
        </p:blipFill>
        <p:spPr>
          <a:xfrm>
            <a:off x="352032" y="118326"/>
            <a:ext cx="509767" cy="1208335"/>
          </a:xfrm>
          <a:prstGeom prst="rect">
            <a:avLst/>
          </a:prstGeom>
        </p:spPr>
      </p:pic>
      <p:sp>
        <p:nvSpPr>
          <p:cNvPr id="54" name="Rounded Rectangle 53">
            <a:extLst>
              <a:ext uri="{FF2B5EF4-FFF2-40B4-BE49-F238E27FC236}">
                <a16:creationId xmlns:a16="http://schemas.microsoft.com/office/drawing/2014/main" id="{997C5F9F-8BF9-4A40-D668-D0E42E7F08D3}"/>
              </a:ext>
            </a:extLst>
          </p:cNvPr>
          <p:cNvSpPr/>
          <p:nvPr/>
        </p:nvSpPr>
        <p:spPr>
          <a:xfrm>
            <a:off x="361804"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51">
            <a:extLst>
              <a:ext uri="{FF2B5EF4-FFF2-40B4-BE49-F238E27FC236}">
                <a16:creationId xmlns:a16="http://schemas.microsoft.com/office/drawing/2014/main" id="{05150C85-A248-41FE-32C8-4AA6E46370DF}"/>
              </a:ext>
            </a:extLst>
          </p:cNvPr>
          <p:cNvSpPr/>
          <p:nvPr/>
        </p:nvSpPr>
        <p:spPr>
          <a:xfrm>
            <a:off x="3866606" y="3804472"/>
            <a:ext cx="3390348"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ounded Rectangle 50">
            <a:extLst>
              <a:ext uri="{FF2B5EF4-FFF2-40B4-BE49-F238E27FC236}">
                <a16:creationId xmlns:a16="http://schemas.microsoft.com/office/drawing/2014/main" id="{2366BA79-0CDB-280E-D998-90CF7F6D7B0E}"/>
              </a:ext>
            </a:extLst>
          </p:cNvPr>
          <p:cNvSpPr/>
          <p:nvPr/>
        </p:nvSpPr>
        <p:spPr>
          <a:xfrm>
            <a:off x="7371287" y="3804472"/>
            <a:ext cx="2097644"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14E534-0ED6-5FB1-075A-0F074EFC0BE5}"/>
              </a:ext>
            </a:extLst>
          </p:cNvPr>
          <p:cNvSpPr>
            <a:spLocks noGrp="1"/>
          </p:cNvSpPr>
          <p:nvPr>
            <p:ph type="title"/>
          </p:nvPr>
        </p:nvSpPr>
        <p:spPr>
          <a:xfrm>
            <a:off x="832478" y="209506"/>
            <a:ext cx="11333672" cy="695924"/>
          </a:xfrm>
        </p:spPr>
        <p:txBody>
          <a:bodyPr/>
          <a:lstStyle/>
          <a:p>
            <a:r>
              <a:rPr lang="en-US" sz="3200" dirty="0">
                <a:solidFill>
                  <a:schemeClr val="accent4"/>
                </a:solidFill>
              </a:rPr>
              <a:t>Patient Profile: Younger Cohort (Age 18-39)</a:t>
            </a:r>
            <a:endParaRPr lang="en-US" dirty="0">
              <a:solidFill>
                <a:schemeClr val="accent4"/>
              </a:solidFill>
            </a:endParaRPr>
          </a:p>
        </p:txBody>
      </p:sp>
      <p:graphicFrame>
        <p:nvGraphicFramePr>
          <p:cNvPr id="7" name="Table 6">
            <a:extLst>
              <a:ext uri="{FF2B5EF4-FFF2-40B4-BE49-F238E27FC236}">
                <a16:creationId xmlns:a16="http://schemas.microsoft.com/office/drawing/2014/main" id="{3D93E5D7-FCB0-1D4C-4621-EC363093A25D}"/>
              </a:ext>
            </a:extLst>
          </p:cNvPr>
          <p:cNvGraphicFramePr>
            <a:graphicFrameLocks noGrp="1"/>
          </p:cNvGraphicFramePr>
          <p:nvPr>
            <p:extLst>
              <p:ext uri="{D42A27DB-BD31-4B8C-83A1-F6EECF244321}">
                <p14:modId xmlns:p14="http://schemas.microsoft.com/office/powerpoint/2010/main" val="733061485"/>
              </p:ext>
            </p:extLst>
          </p:nvPr>
        </p:nvGraphicFramePr>
        <p:xfrm>
          <a:off x="457603" y="3981373"/>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4160944718"/>
                    </a:ext>
                  </a:extLst>
                </a:gridCol>
              </a:tblGrid>
              <a:tr h="457200">
                <a:tc>
                  <a:txBody>
                    <a:bodyPr/>
                    <a:lstStyle/>
                    <a:p>
                      <a:r>
                        <a:rPr lang="en-US" sz="900" dirty="0"/>
                        <a:t>Top 3 </a:t>
                      </a:r>
                      <a:br>
                        <a:rPr lang="en-US" sz="900" dirty="0"/>
                      </a:br>
                      <a:r>
                        <a:rPr lang="en-US" sz="900" dirty="0"/>
                        <a:t>Financial Impacts</a:t>
                      </a:r>
                    </a:p>
                  </a:txBody>
                  <a:tcPr marT="0" anchor="ctr">
                    <a:solidFill>
                      <a:schemeClr val="accent4"/>
                    </a:solidFill>
                  </a:tcPr>
                </a:tc>
                <a:tc>
                  <a:txBody>
                    <a:bodyPr/>
                    <a:lstStyle/>
                    <a:p>
                      <a:pPr algn="ctr"/>
                      <a:r>
                        <a:rPr lang="en-US" sz="900" dirty="0"/>
                        <a:t>18-39</a:t>
                      </a:r>
                    </a:p>
                  </a:txBody>
                  <a:tcPr marT="0" anchor="ctr">
                    <a:solidFill>
                      <a:schemeClr val="accent4"/>
                    </a:solidFill>
                  </a:tcPr>
                </a:tc>
                <a:tc>
                  <a:txBody>
                    <a:bodyPr/>
                    <a:lstStyle/>
                    <a:p>
                      <a:pPr algn="ctr"/>
                      <a:r>
                        <a:rPr lang="en-US" sz="900" dirty="0">
                          <a:solidFill>
                            <a:schemeClr val="accent4"/>
                          </a:solidFill>
                        </a:rPr>
                        <a:t>Total</a:t>
                      </a:r>
                    </a:p>
                  </a:txBody>
                  <a:tcPr marT="0" anchor="ctr">
                    <a:solidFill>
                      <a:schemeClr val="accent4">
                        <a:lumMod val="20000"/>
                        <a:lumOff val="80000"/>
                      </a:schemeClr>
                    </a:solidFill>
                  </a:tcPr>
                </a:tc>
                <a:extLst>
                  <a:ext uri="{0D108BD9-81ED-4DB2-BD59-A6C34878D82A}">
                    <a16:rowId xmlns:a16="http://schemas.microsoft.com/office/drawing/2014/main" val="2791675853"/>
                  </a:ext>
                </a:extLst>
              </a:tr>
              <a:tr h="457200">
                <a:tc>
                  <a:txBody>
                    <a:bodyPr/>
                    <a:lstStyle/>
                    <a:p>
                      <a:pPr algn="l" fontAlgn="t"/>
                      <a:r>
                        <a:rPr lang="en-US" sz="900" b="0" i="0" u="none" strike="noStrike" dirty="0">
                          <a:solidFill>
                            <a:srgbClr val="000000"/>
                          </a:solidFill>
                          <a:effectLst/>
                          <a:latin typeface="+mn-lt"/>
                        </a:rPr>
                        <a:t>Delayed a major life event (marriage, trip, starting family, etc.)</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chemeClr val="accent1"/>
                          </a:solidFill>
                          <a:effectLst/>
                        </a:rPr>
                        <a:t>37%</a:t>
                      </a:r>
                      <a:endParaRPr lang="en-US" sz="1200" b="1" i="0" u="none" strike="noStrike" dirty="0">
                        <a:solidFill>
                          <a:schemeClr val="accent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12%</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Borrowed money from family or friends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31%</a:t>
                      </a:r>
                      <a:endParaRPr lang="en-US" sz="1200" b="0" i="0" u="none" strike="noStrike" dirty="0">
                        <a:solidFill>
                          <a:schemeClr val="tx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15%</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Spent savings/retirement money to cover living expenses</a:t>
                      </a:r>
                    </a:p>
                  </a:txBody>
                  <a:tcPr marR="0"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u="none" strike="noStrike" dirty="0">
                          <a:solidFill>
                            <a:schemeClr val="tx1"/>
                          </a:solidFill>
                          <a:effectLst/>
                        </a:rPr>
                        <a:t>27%</a:t>
                      </a:r>
                      <a:endParaRPr lang="en-US" sz="1200" b="0" i="0" u="none" strike="noStrike" dirty="0">
                        <a:solidFill>
                          <a:schemeClr val="tx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21%</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graphicFrame>
        <p:nvGraphicFramePr>
          <p:cNvPr id="13" name="Table 12">
            <a:extLst>
              <a:ext uri="{FF2B5EF4-FFF2-40B4-BE49-F238E27FC236}">
                <a16:creationId xmlns:a16="http://schemas.microsoft.com/office/drawing/2014/main" id="{04E7C9D1-D184-83DD-4B08-808E57990759}"/>
              </a:ext>
            </a:extLst>
          </p:cNvPr>
          <p:cNvGraphicFramePr>
            <a:graphicFrameLocks noGrp="1"/>
          </p:cNvGraphicFramePr>
          <p:nvPr>
            <p:extLst>
              <p:ext uri="{D42A27DB-BD31-4B8C-83A1-F6EECF244321}">
                <p14:modId xmlns:p14="http://schemas.microsoft.com/office/powerpoint/2010/main" val="3032105482"/>
              </p:ext>
            </p:extLst>
          </p:nvPr>
        </p:nvGraphicFramePr>
        <p:xfrm>
          <a:off x="3961670" y="3981375"/>
          <a:ext cx="3200400" cy="1828800"/>
        </p:xfrm>
        <a:graphic>
          <a:graphicData uri="http://schemas.openxmlformats.org/drawingml/2006/table">
            <a:tbl>
              <a:tblPr firstRow="1" bandRow="1">
                <a:tableStyleId>{21E4AEA4-8DFA-4A89-87EB-49C32662AFE0}</a:tableStyleId>
              </a:tblPr>
              <a:tblGrid>
                <a:gridCol w="1463040">
                  <a:extLst>
                    <a:ext uri="{9D8B030D-6E8A-4147-A177-3AD203B41FA5}">
                      <a16:colId xmlns:a16="http://schemas.microsoft.com/office/drawing/2014/main" val="3978641415"/>
                    </a:ext>
                  </a:extLst>
                </a:gridCol>
                <a:gridCol w="1097280">
                  <a:extLst>
                    <a:ext uri="{9D8B030D-6E8A-4147-A177-3AD203B41FA5}">
                      <a16:colId xmlns:a16="http://schemas.microsoft.com/office/drawing/2014/main" val="1932861406"/>
                    </a:ext>
                  </a:extLst>
                </a:gridCol>
                <a:gridCol w="640080">
                  <a:extLst>
                    <a:ext uri="{9D8B030D-6E8A-4147-A177-3AD203B41FA5}">
                      <a16:colId xmlns:a16="http://schemas.microsoft.com/office/drawing/2014/main" val="604311468"/>
                    </a:ext>
                  </a:extLst>
                </a:gridCol>
              </a:tblGrid>
              <a:tr h="457200">
                <a:tc>
                  <a:txBody>
                    <a:bodyPr/>
                    <a:lstStyle/>
                    <a:p>
                      <a:r>
                        <a:rPr lang="en-US" sz="900" dirty="0"/>
                        <a:t>Top 3 </a:t>
                      </a:r>
                      <a:br>
                        <a:rPr lang="en-US" sz="900" dirty="0"/>
                      </a:br>
                      <a:r>
                        <a:rPr lang="en-US" sz="900" dirty="0"/>
                        <a:t>Employment Sacrifices</a:t>
                      </a:r>
                    </a:p>
                  </a:txBody>
                  <a:tcPr marT="0" anchor="ctr">
                    <a:solidFill>
                      <a:schemeClr val="accent4"/>
                    </a:solidFill>
                  </a:tcPr>
                </a:tc>
                <a:tc>
                  <a:txBody>
                    <a:bodyPr/>
                    <a:lstStyle/>
                    <a:p>
                      <a:pPr algn="ctr"/>
                      <a:r>
                        <a:rPr lang="en-US" sz="900" dirty="0"/>
                        <a:t>18-39</a:t>
                      </a:r>
                    </a:p>
                  </a:txBody>
                  <a:tcPr marT="0" anchor="ctr">
                    <a:solidFill>
                      <a:schemeClr val="accent4"/>
                    </a:solidFill>
                  </a:tcPr>
                </a:tc>
                <a:tc>
                  <a:txBody>
                    <a:bodyPr/>
                    <a:lstStyle/>
                    <a:p>
                      <a:pPr algn="ctr"/>
                      <a:r>
                        <a:rPr lang="en-US" sz="900" dirty="0">
                          <a:solidFill>
                            <a:schemeClr val="accent4"/>
                          </a:solidFill>
                        </a:rPr>
                        <a:t>Total</a:t>
                      </a:r>
                    </a:p>
                  </a:txBody>
                  <a:tcPr marT="0" anchor="ctr">
                    <a:solidFill>
                      <a:schemeClr val="accent4">
                        <a:lumMod val="20000"/>
                        <a:lumOff val="80000"/>
                      </a:schemeClr>
                    </a:solidFill>
                  </a:tcPr>
                </a:tc>
                <a:extLst>
                  <a:ext uri="{0D108BD9-81ED-4DB2-BD59-A6C34878D82A}">
                    <a16:rowId xmlns:a16="http://schemas.microsoft.com/office/drawing/2014/main" val="2791675853"/>
                  </a:ext>
                </a:extLst>
              </a:tr>
              <a:tr h="4572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900" b="0" i="0" u="none" strike="noStrike" dirty="0">
                          <a:solidFill>
                            <a:srgbClr val="000000"/>
                          </a:solidFill>
                          <a:effectLst/>
                          <a:latin typeface="+mn-lt"/>
                        </a:rPr>
                        <a:t>Missed work</a:t>
                      </a: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u="none" strike="noStrike" dirty="0">
                          <a:solidFill>
                            <a:schemeClr val="tx1"/>
                          </a:solidFill>
                          <a:effectLst/>
                        </a:rPr>
                        <a:t>41%</a:t>
                      </a:r>
                      <a:endParaRPr lang="en-US" sz="1200" b="0" i="0" u="none" strike="noStrike" dirty="0">
                        <a:solidFill>
                          <a:schemeClr val="tx1"/>
                        </a:solidFill>
                        <a:effectLst/>
                        <a:latin typeface="+mn-lt"/>
                      </a:endParaRPr>
                    </a:p>
                  </a:txBody>
                  <a:tcPr marT="0"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25%</a:t>
                      </a:r>
                    </a:p>
                  </a:txBody>
                  <a:tcPr marT="0"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404979947"/>
                  </a:ext>
                </a:extLst>
              </a:tr>
              <a:tr h="457200">
                <a:tc>
                  <a:txBody>
                    <a:bodyPr/>
                    <a:lstStyle/>
                    <a:p>
                      <a:pPr algn="l" fontAlgn="t"/>
                      <a:r>
                        <a:rPr lang="en-US" sz="900" b="0" i="0" u="none" strike="noStrike" dirty="0">
                          <a:solidFill>
                            <a:srgbClr val="000000"/>
                          </a:solidFill>
                          <a:effectLst/>
                          <a:latin typeface="+mn-lt"/>
                        </a:rPr>
                        <a:t>Worked fewer hours</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u="none" strike="noStrike" dirty="0">
                          <a:solidFill>
                            <a:srgbClr val="0067B1"/>
                          </a:solidFill>
                          <a:effectLst/>
                        </a:rPr>
                        <a:t>39%</a:t>
                      </a:r>
                      <a:endParaRPr lang="en-US" sz="1200" b="1" i="0" u="none" strike="noStrike" dirty="0">
                        <a:solidFill>
                          <a:srgbClr val="0067B1"/>
                        </a:solidFill>
                        <a:effectLst/>
                        <a:latin typeface="+mn-lt"/>
                      </a:endParaRP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chemeClr val="tx1">
                              <a:lumMod val="75000"/>
                              <a:lumOff val="25000"/>
                            </a:schemeClr>
                          </a:solidFill>
                          <a:effectLst/>
                          <a:latin typeface="+mn-lt"/>
                        </a:rPr>
                        <a:t>18%</a:t>
                      </a:r>
                    </a:p>
                  </a:txBody>
                  <a:tcPr marT="0"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23044686"/>
                  </a:ext>
                </a:extLst>
              </a:tr>
              <a:tr h="457200">
                <a:tc>
                  <a:txBody>
                    <a:bodyPr/>
                    <a:lstStyle/>
                    <a:p>
                      <a:pPr algn="l" fontAlgn="t"/>
                      <a:r>
                        <a:rPr lang="en-US" sz="900" b="0" i="0" u="none" strike="noStrike" dirty="0">
                          <a:solidFill>
                            <a:srgbClr val="000000"/>
                          </a:solidFill>
                          <a:effectLst/>
                          <a:latin typeface="+mn-lt"/>
                        </a:rPr>
                        <a:t>Felt that your work suffered</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i="0" u="none" strike="noStrike" dirty="0">
                          <a:solidFill>
                            <a:srgbClr val="0067B1"/>
                          </a:solidFill>
                          <a:effectLst/>
                          <a:latin typeface="+mn-lt"/>
                        </a:rPr>
                        <a:t>26%</a:t>
                      </a:r>
                    </a:p>
                  </a:txBody>
                  <a:tcPr marT="0"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chemeClr val="tx1">
                              <a:lumMod val="75000"/>
                              <a:lumOff val="25000"/>
                            </a:schemeClr>
                          </a:solidFill>
                          <a:effectLst/>
                          <a:latin typeface="+mn-lt"/>
                        </a:rPr>
                        <a:t>12%</a:t>
                      </a:r>
                    </a:p>
                  </a:txBody>
                  <a:tcPr marT="0"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611353329"/>
                  </a:ext>
                </a:extLst>
              </a:tr>
            </a:tbl>
          </a:graphicData>
        </a:graphic>
      </p:graphicFrame>
      <p:sp>
        <p:nvSpPr>
          <p:cNvPr id="17" name="Rectangle 16">
            <a:extLst>
              <a:ext uri="{FF2B5EF4-FFF2-40B4-BE49-F238E27FC236}">
                <a16:creationId xmlns:a16="http://schemas.microsoft.com/office/drawing/2014/main" id="{11009C3D-A60F-83C7-85B9-B51884B5E11E}"/>
              </a:ext>
            </a:extLst>
          </p:cNvPr>
          <p:cNvSpPr/>
          <p:nvPr/>
        </p:nvSpPr>
        <p:spPr>
          <a:xfrm>
            <a:off x="7461597" y="3946152"/>
            <a:ext cx="2023906" cy="2022770"/>
          </a:xfrm>
          <a:prstGeom prst="rect">
            <a:avLst/>
          </a:prstGeom>
          <a:noFill/>
          <a:ln w="19050">
            <a:noFill/>
          </a:ln>
        </p:spPr>
        <p:style>
          <a:lnRef idx="2">
            <a:schemeClr val="dk1"/>
          </a:lnRef>
          <a:fillRef idx="1">
            <a:schemeClr val="lt1"/>
          </a:fillRef>
          <a:effectRef idx="0">
            <a:schemeClr val="dk1"/>
          </a:effectRef>
          <a:fontRef idx="minor">
            <a:schemeClr val="dk1"/>
          </a:fontRef>
        </p:style>
        <p:txBody>
          <a:bodyPr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Current State of Health</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Excellent: 13</a:t>
            </a:r>
            <a:r>
              <a:rPr kumimoji="0" lang="en-US" sz="120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r>
              <a:rPr kumimoji="0" lang="en-US" sz="9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kumimoji="0" lang="en-US" sz="9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Total: 8%</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Good: 36</a:t>
            </a:r>
            <a:r>
              <a:rPr kumimoji="0" lang="en-US" sz="120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r>
              <a:rPr kumimoji="0" lang="en-US" sz="9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Total: 48%</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Fair: </a:t>
            </a:r>
            <a:r>
              <a:rPr lang="en-US" sz="1200" dirty="0">
                <a:solidFill>
                  <a:schemeClr val="tx1"/>
                </a:solidFill>
                <a:latin typeface="Arial" panose="020B0604020202020204" pitchFamily="34" charset="0"/>
                <a:cs typeface="Arial" panose="020B0604020202020204" pitchFamily="34" charset="0"/>
              </a:rPr>
              <a:t>38</a:t>
            </a: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r>
              <a:rPr kumimoji="0" lang="en-US" sz="9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Total: 34%</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endPar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139825" algn="l"/>
              </a:tabLst>
              <a:defRPr/>
            </a:pPr>
            <a:r>
              <a:rPr kumimoji="0" lang="en-US" sz="12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Poor: </a:t>
            </a:r>
            <a:r>
              <a:rPr kumimoji="0" lang="en-US" sz="120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12%</a:t>
            </a:r>
            <a:r>
              <a:rPr kumimoji="0" lang="en-US" sz="900" b="1"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Total: 9%</a:t>
            </a:r>
          </a:p>
        </p:txBody>
      </p:sp>
      <p:sp>
        <p:nvSpPr>
          <p:cNvPr id="19" name="Rounded Rectangle 18">
            <a:extLst>
              <a:ext uri="{FF2B5EF4-FFF2-40B4-BE49-F238E27FC236}">
                <a16:creationId xmlns:a16="http://schemas.microsoft.com/office/drawing/2014/main" id="{781A314C-327E-0698-419F-9E25A0A2298E}"/>
              </a:ext>
            </a:extLst>
          </p:cNvPr>
          <p:cNvSpPr/>
          <p:nvPr/>
        </p:nvSpPr>
        <p:spPr>
          <a:xfrm>
            <a:off x="361804" y="1046087"/>
            <a:ext cx="5069894"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Chart 7">
            <a:extLst>
              <a:ext uri="{FF2B5EF4-FFF2-40B4-BE49-F238E27FC236}">
                <a16:creationId xmlns:a16="http://schemas.microsoft.com/office/drawing/2014/main" id="{42812B17-6893-420F-E7CA-72398F8F276D}"/>
              </a:ext>
            </a:extLst>
          </p:cNvPr>
          <p:cNvGraphicFramePr/>
          <p:nvPr>
            <p:extLst>
              <p:ext uri="{D42A27DB-BD31-4B8C-83A1-F6EECF244321}">
                <p14:modId xmlns:p14="http://schemas.microsoft.com/office/powerpoint/2010/main" val="2709497476"/>
              </p:ext>
            </p:extLst>
          </p:nvPr>
        </p:nvGraphicFramePr>
        <p:xfrm>
          <a:off x="596987" y="1168719"/>
          <a:ext cx="5150298" cy="2733732"/>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Box 22">
            <a:extLst>
              <a:ext uri="{FF2B5EF4-FFF2-40B4-BE49-F238E27FC236}">
                <a16:creationId xmlns:a16="http://schemas.microsoft.com/office/drawing/2014/main" id="{E33C4396-4CFD-C19F-2CDE-CE759C73049D}"/>
              </a:ext>
            </a:extLst>
          </p:cNvPr>
          <p:cNvSpPr txBox="1"/>
          <p:nvPr/>
        </p:nvSpPr>
        <p:spPr>
          <a:xfrm>
            <a:off x="550657" y="1193858"/>
            <a:ext cx="2001624" cy="307777"/>
          </a:xfrm>
          <a:prstGeom prst="rect">
            <a:avLst/>
          </a:prstGeom>
          <a:noFill/>
        </p:spPr>
        <p:txBody>
          <a:bodyPr wrap="square">
            <a:spAutoFit/>
          </a:bodyPr>
          <a:lstStyle/>
          <a:p>
            <a:r>
              <a:rPr lang="en-US" sz="1400" b="1" dirty="0"/>
              <a:t>Decision-Making</a:t>
            </a:r>
          </a:p>
        </p:txBody>
      </p:sp>
      <p:sp>
        <p:nvSpPr>
          <p:cNvPr id="24" name="TextBox 23">
            <a:extLst>
              <a:ext uri="{FF2B5EF4-FFF2-40B4-BE49-F238E27FC236}">
                <a16:creationId xmlns:a16="http://schemas.microsoft.com/office/drawing/2014/main" id="{AF0A1C8D-6EA3-A4AB-9371-5A65EFC9E643}"/>
              </a:ext>
            </a:extLst>
          </p:cNvPr>
          <p:cNvSpPr txBox="1"/>
          <p:nvPr/>
        </p:nvSpPr>
        <p:spPr>
          <a:xfrm>
            <a:off x="550657" y="1585088"/>
            <a:ext cx="2453800" cy="646331"/>
          </a:xfrm>
          <a:prstGeom prst="rect">
            <a:avLst/>
          </a:prstGeom>
          <a:noFill/>
        </p:spPr>
        <p:txBody>
          <a:bodyPr wrap="square">
            <a:spAutoFit/>
          </a:bodyPr>
          <a:lstStyle/>
          <a:p>
            <a:pPr algn="r"/>
            <a:r>
              <a:rPr lang="en-US" sz="1200" dirty="0"/>
              <a:t>I am/was very involved in researching and deciding on the best treatment options for me.</a:t>
            </a:r>
          </a:p>
        </p:txBody>
      </p:sp>
      <p:sp>
        <p:nvSpPr>
          <p:cNvPr id="26" name="TextBox 25">
            <a:extLst>
              <a:ext uri="{FF2B5EF4-FFF2-40B4-BE49-F238E27FC236}">
                <a16:creationId xmlns:a16="http://schemas.microsoft.com/office/drawing/2014/main" id="{892A3358-2558-5F8C-C099-A2D9D6CD1BB8}"/>
              </a:ext>
            </a:extLst>
          </p:cNvPr>
          <p:cNvSpPr txBox="1"/>
          <p:nvPr/>
        </p:nvSpPr>
        <p:spPr>
          <a:xfrm>
            <a:off x="550657" y="2407134"/>
            <a:ext cx="2453800" cy="276999"/>
          </a:xfrm>
          <a:prstGeom prst="rect">
            <a:avLst/>
          </a:prstGeom>
          <a:noFill/>
        </p:spPr>
        <p:txBody>
          <a:bodyPr wrap="square">
            <a:spAutoFit/>
          </a:bodyPr>
          <a:lstStyle/>
          <a:p>
            <a:pPr algn="r"/>
            <a:r>
              <a:rPr lang="en-US" sz="1200" dirty="0"/>
              <a:t>Somewhere in the middle</a:t>
            </a:r>
          </a:p>
        </p:txBody>
      </p:sp>
      <p:sp>
        <p:nvSpPr>
          <p:cNvPr id="27" name="TextBox 26">
            <a:extLst>
              <a:ext uri="{FF2B5EF4-FFF2-40B4-BE49-F238E27FC236}">
                <a16:creationId xmlns:a16="http://schemas.microsoft.com/office/drawing/2014/main" id="{46135867-E093-ACFC-DB54-2F0F79E70DB4}"/>
              </a:ext>
            </a:extLst>
          </p:cNvPr>
          <p:cNvSpPr txBox="1"/>
          <p:nvPr/>
        </p:nvSpPr>
        <p:spPr>
          <a:xfrm>
            <a:off x="550657" y="2800938"/>
            <a:ext cx="2453800" cy="646331"/>
          </a:xfrm>
          <a:prstGeom prst="rect">
            <a:avLst/>
          </a:prstGeom>
          <a:noFill/>
        </p:spPr>
        <p:txBody>
          <a:bodyPr wrap="square">
            <a:spAutoFit/>
          </a:bodyPr>
          <a:lstStyle/>
          <a:p>
            <a:pPr algn="r"/>
            <a:r>
              <a:rPr lang="en-US" sz="1200" dirty="0"/>
              <a:t>I rely/relied on the doctor to decide on treatment options and chose the best course of action.</a:t>
            </a:r>
          </a:p>
        </p:txBody>
      </p:sp>
      <p:sp>
        <p:nvSpPr>
          <p:cNvPr id="28" name="Rectangle 27">
            <a:extLst>
              <a:ext uri="{FF2B5EF4-FFF2-40B4-BE49-F238E27FC236}">
                <a16:creationId xmlns:a16="http://schemas.microsoft.com/office/drawing/2014/main" id="{C11B7DA4-E9A2-0F7B-F48A-DEA57DA84E8C}"/>
              </a:ext>
            </a:extLst>
          </p:cNvPr>
          <p:cNvSpPr/>
          <p:nvPr/>
        </p:nvSpPr>
        <p:spPr>
          <a:xfrm>
            <a:off x="4325024" y="1289638"/>
            <a:ext cx="121187" cy="12091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TextBox 28">
            <a:extLst>
              <a:ext uri="{FF2B5EF4-FFF2-40B4-BE49-F238E27FC236}">
                <a16:creationId xmlns:a16="http://schemas.microsoft.com/office/drawing/2014/main" id="{7F92EAC7-640F-E491-88D9-A43AA359D942}"/>
              </a:ext>
            </a:extLst>
          </p:cNvPr>
          <p:cNvSpPr txBox="1"/>
          <p:nvPr/>
        </p:nvSpPr>
        <p:spPr>
          <a:xfrm>
            <a:off x="4404399" y="1234681"/>
            <a:ext cx="441146" cy="230832"/>
          </a:xfrm>
          <a:prstGeom prst="rect">
            <a:avLst/>
          </a:prstGeom>
          <a:noFill/>
        </p:spPr>
        <p:txBody>
          <a:bodyPr wrap="none" rtlCol="0">
            <a:spAutoFit/>
          </a:bodyPr>
          <a:lstStyle/>
          <a:p>
            <a:r>
              <a:rPr lang="en-US" sz="900" dirty="0"/>
              <a:t>Total</a:t>
            </a:r>
          </a:p>
        </p:txBody>
      </p:sp>
      <p:sp>
        <p:nvSpPr>
          <p:cNvPr id="30" name="Rectangle 29">
            <a:extLst>
              <a:ext uri="{FF2B5EF4-FFF2-40B4-BE49-F238E27FC236}">
                <a16:creationId xmlns:a16="http://schemas.microsoft.com/office/drawing/2014/main" id="{2F5DFB63-CC13-A0B0-EB42-66E4B4A03FBD}"/>
              </a:ext>
            </a:extLst>
          </p:cNvPr>
          <p:cNvSpPr/>
          <p:nvPr/>
        </p:nvSpPr>
        <p:spPr>
          <a:xfrm>
            <a:off x="3120018" y="1289638"/>
            <a:ext cx="121187" cy="1209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TextBox 30">
            <a:extLst>
              <a:ext uri="{FF2B5EF4-FFF2-40B4-BE49-F238E27FC236}">
                <a16:creationId xmlns:a16="http://schemas.microsoft.com/office/drawing/2014/main" id="{B0DA3E51-3FF3-E25D-579C-F6E7D6883BAA}"/>
              </a:ext>
            </a:extLst>
          </p:cNvPr>
          <p:cNvSpPr txBox="1"/>
          <p:nvPr/>
        </p:nvSpPr>
        <p:spPr>
          <a:xfrm>
            <a:off x="3199393" y="1234681"/>
            <a:ext cx="479618" cy="230832"/>
          </a:xfrm>
          <a:prstGeom prst="rect">
            <a:avLst/>
          </a:prstGeom>
          <a:noFill/>
        </p:spPr>
        <p:txBody>
          <a:bodyPr wrap="none" rtlCol="0">
            <a:spAutoFit/>
          </a:bodyPr>
          <a:lstStyle/>
          <a:p>
            <a:r>
              <a:rPr lang="en-US" sz="900" dirty="0"/>
              <a:t>18-39</a:t>
            </a:r>
          </a:p>
        </p:txBody>
      </p:sp>
      <p:cxnSp>
        <p:nvCxnSpPr>
          <p:cNvPr id="33" name="Straight Connector 32">
            <a:extLst>
              <a:ext uri="{FF2B5EF4-FFF2-40B4-BE49-F238E27FC236}">
                <a16:creationId xmlns:a16="http://schemas.microsoft.com/office/drawing/2014/main" id="{B8498493-1650-5897-08A2-FA5D933DCC81}"/>
              </a:ext>
            </a:extLst>
          </p:cNvPr>
          <p:cNvCxnSpPr/>
          <p:nvPr/>
        </p:nvCxnSpPr>
        <p:spPr>
          <a:xfrm>
            <a:off x="3111309" y="1593797"/>
            <a:ext cx="0" cy="18288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Rounded Rectangle 34">
            <a:extLst>
              <a:ext uri="{FF2B5EF4-FFF2-40B4-BE49-F238E27FC236}">
                <a16:creationId xmlns:a16="http://schemas.microsoft.com/office/drawing/2014/main" id="{BE6ED042-8A34-9ACB-3F12-7BE8EDF352B4}"/>
              </a:ext>
            </a:extLst>
          </p:cNvPr>
          <p:cNvSpPr/>
          <p:nvPr/>
        </p:nvSpPr>
        <p:spPr>
          <a:xfrm>
            <a:off x="5538550" y="1046087"/>
            <a:ext cx="3079579" cy="2611519"/>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E7D643D-BF68-2C67-CD10-B43A7B84AF82}"/>
              </a:ext>
            </a:extLst>
          </p:cNvPr>
          <p:cNvSpPr txBox="1"/>
          <p:nvPr/>
        </p:nvSpPr>
        <p:spPr>
          <a:xfrm>
            <a:off x="5706130" y="1193858"/>
            <a:ext cx="2661295" cy="646331"/>
          </a:xfrm>
          <a:prstGeom prst="rect">
            <a:avLst/>
          </a:prstGeom>
          <a:noFill/>
        </p:spPr>
        <p:txBody>
          <a:bodyPr wrap="square">
            <a:spAutoFit/>
          </a:bodyPr>
          <a:lstStyle/>
          <a:p>
            <a:pPr rtl="0">
              <a:defRPr sz="1400" b="0" i="0" u="none" strike="noStrike" kern="1200" spc="0" baseline="0">
                <a:solidFill>
                  <a:prstClr val="black"/>
                </a:solidFill>
                <a:latin typeface="+mn-lt"/>
                <a:ea typeface="+mn-ea"/>
                <a:cs typeface="+mn-cs"/>
              </a:defRPr>
            </a:pPr>
            <a:r>
              <a:rPr lang="en-US" sz="1200" dirty="0"/>
              <a:t>How </a:t>
            </a:r>
            <a:r>
              <a:rPr lang="en-US" sz="1200" b="1" dirty="0"/>
              <a:t>informed </a:t>
            </a:r>
            <a:r>
              <a:rPr lang="en-US" sz="1200" dirty="0"/>
              <a:t>do/did you feel about the potential </a:t>
            </a:r>
            <a:r>
              <a:rPr lang="en-US" sz="1200" b="1" dirty="0"/>
              <a:t>side effects </a:t>
            </a:r>
            <a:r>
              <a:rPr lang="en-US" sz="1200" dirty="0"/>
              <a:t>from your cancer treatment?</a:t>
            </a:r>
          </a:p>
        </p:txBody>
      </p:sp>
      <p:graphicFrame>
        <p:nvGraphicFramePr>
          <p:cNvPr id="11" name="Chart 10">
            <a:extLst>
              <a:ext uri="{FF2B5EF4-FFF2-40B4-BE49-F238E27FC236}">
                <a16:creationId xmlns:a16="http://schemas.microsoft.com/office/drawing/2014/main" id="{0526618A-4CCC-7D09-5923-D988D7265C6B}"/>
              </a:ext>
            </a:extLst>
          </p:cNvPr>
          <p:cNvGraphicFramePr/>
          <p:nvPr>
            <p:extLst>
              <p:ext uri="{D42A27DB-BD31-4B8C-83A1-F6EECF244321}">
                <p14:modId xmlns:p14="http://schemas.microsoft.com/office/powerpoint/2010/main" val="3755830563"/>
              </p:ext>
            </p:extLst>
          </p:nvPr>
        </p:nvGraphicFramePr>
        <p:xfrm>
          <a:off x="5620551" y="893118"/>
          <a:ext cx="3041911" cy="2735222"/>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E00BA579-848E-7F67-4EA2-AEBE88FD4475}"/>
              </a:ext>
            </a:extLst>
          </p:cNvPr>
          <p:cNvSpPr txBox="1"/>
          <p:nvPr/>
        </p:nvSpPr>
        <p:spPr>
          <a:xfrm>
            <a:off x="5896103" y="2790581"/>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62%</a:t>
            </a:r>
          </a:p>
        </p:txBody>
      </p:sp>
      <p:sp>
        <p:nvSpPr>
          <p:cNvPr id="15" name="TextBox 14">
            <a:extLst>
              <a:ext uri="{FF2B5EF4-FFF2-40B4-BE49-F238E27FC236}">
                <a16:creationId xmlns:a16="http://schemas.microsoft.com/office/drawing/2014/main" id="{947520AB-4CA7-F441-1AB8-9E03BB139F28}"/>
              </a:ext>
            </a:extLst>
          </p:cNvPr>
          <p:cNvSpPr txBox="1"/>
          <p:nvPr/>
        </p:nvSpPr>
        <p:spPr>
          <a:xfrm>
            <a:off x="6817512" y="2804677"/>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32%</a:t>
            </a:r>
          </a:p>
        </p:txBody>
      </p:sp>
      <p:sp>
        <p:nvSpPr>
          <p:cNvPr id="16" name="TextBox 15">
            <a:extLst>
              <a:ext uri="{FF2B5EF4-FFF2-40B4-BE49-F238E27FC236}">
                <a16:creationId xmlns:a16="http://schemas.microsoft.com/office/drawing/2014/main" id="{F9727794-4BC6-5508-8E2D-4C23DE5DFC64}"/>
              </a:ext>
            </a:extLst>
          </p:cNvPr>
          <p:cNvSpPr txBox="1"/>
          <p:nvPr/>
        </p:nvSpPr>
        <p:spPr>
          <a:xfrm>
            <a:off x="7738921" y="2484078"/>
            <a:ext cx="553775" cy="400110"/>
          </a:xfrm>
          <a:prstGeom prst="rect">
            <a:avLst/>
          </a:prstGeom>
          <a:noFill/>
        </p:spPr>
        <p:txBody>
          <a:bodyPr wrap="square" rtlCol="0">
            <a:spAutoFit/>
          </a:bodyPr>
          <a:lstStyle/>
          <a:p>
            <a:pPr algn="ctr"/>
            <a:r>
              <a:rPr lang="en-US" sz="1000" b="1" dirty="0">
                <a:solidFill>
                  <a:schemeClr val="tx1">
                    <a:lumMod val="75000"/>
                    <a:lumOff val="25000"/>
                  </a:schemeClr>
                </a:solidFill>
              </a:rPr>
              <a:t>Total: 6%</a:t>
            </a:r>
          </a:p>
        </p:txBody>
      </p:sp>
      <p:sp>
        <p:nvSpPr>
          <p:cNvPr id="37" name="Rounded Rectangle 36">
            <a:extLst>
              <a:ext uri="{FF2B5EF4-FFF2-40B4-BE49-F238E27FC236}">
                <a16:creationId xmlns:a16="http://schemas.microsoft.com/office/drawing/2014/main" id="{035F3489-263F-E3DC-9753-A821F6290A6E}"/>
              </a:ext>
            </a:extLst>
          </p:cNvPr>
          <p:cNvSpPr/>
          <p:nvPr/>
        </p:nvSpPr>
        <p:spPr>
          <a:xfrm>
            <a:off x="8724981" y="1046087"/>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ounded Rectangle 42">
            <a:extLst>
              <a:ext uri="{FF2B5EF4-FFF2-40B4-BE49-F238E27FC236}">
                <a16:creationId xmlns:a16="http://schemas.microsoft.com/office/drawing/2014/main" id="{743122D7-1D0F-27C3-13FB-CA0068231AEE}"/>
              </a:ext>
            </a:extLst>
          </p:cNvPr>
          <p:cNvSpPr/>
          <p:nvPr/>
        </p:nvSpPr>
        <p:spPr>
          <a:xfrm>
            <a:off x="8724981" y="2411099"/>
            <a:ext cx="3161581" cy="124650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44" name="Chart 43">
            <a:extLst>
              <a:ext uri="{FF2B5EF4-FFF2-40B4-BE49-F238E27FC236}">
                <a16:creationId xmlns:a16="http://schemas.microsoft.com/office/drawing/2014/main" id="{08E9D684-9307-D0C3-A079-FEFE1D9EC5FE}"/>
              </a:ext>
            </a:extLst>
          </p:cNvPr>
          <p:cNvGraphicFramePr/>
          <p:nvPr>
            <p:extLst>
              <p:ext uri="{D42A27DB-BD31-4B8C-83A1-F6EECF244321}">
                <p14:modId xmlns:p14="http://schemas.microsoft.com/office/powerpoint/2010/main" val="4163490661"/>
              </p:ext>
            </p:extLst>
          </p:nvPr>
        </p:nvGraphicFramePr>
        <p:xfrm>
          <a:off x="8461196" y="1106782"/>
          <a:ext cx="1665931" cy="1110621"/>
        </p:xfrm>
        <a:graphic>
          <a:graphicData uri="http://schemas.openxmlformats.org/drawingml/2006/chart">
            <c:chart xmlns:c="http://schemas.openxmlformats.org/drawingml/2006/chart" xmlns:r="http://schemas.openxmlformats.org/officeDocument/2006/relationships" r:id="rId6"/>
          </a:graphicData>
        </a:graphic>
      </p:graphicFrame>
      <p:sp>
        <p:nvSpPr>
          <p:cNvPr id="45" name="TextBox 44">
            <a:extLst>
              <a:ext uri="{FF2B5EF4-FFF2-40B4-BE49-F238E27FC236}">
                <a16:creationId xmlns:a16="http://schemas.microsoft.com/office/drawing/2014/main" id="{6E43A1D7-5744-270B-31B8-DD3EBAB550E4}"/>
              </a:ext>
            </a:extLst>
          </p:cNvPr>
          <p:cNvSpPr txBox="1"/>
          <p:nvPr/>
        </p:nvSpPr>
        <p:spPr>
          <a:xfrm>
            <a:off x="9739550" y="1281228"/>
            <a:ext cx="2005653" cy="800219"/>
          </a:xfrm>
          <a:prstGeom prst="rect">
            <a:avLst/>
          </a:prstGeom>
          <a:noFill/>
        </p:spPr>
        <p:txBody>
          <a:bodyPr wrap="square">
            <a:spAutoFit/>
          </a:bodyPr>
          <a:lstStyle/>
          <a:p>
            <a:r>
              <a:rPr lang="en-US" sz="1200" dirty="0">
                <a:solidFill>
                  <a:schemeClr val="tx1"/>
                </a:solidFill>
              </a:rPr>
              <a:t>say their health care providers coordinated very well with one another</a:t>
            </a:r>
          </a:p>
          <a:p>
            <a:r>
              <a:rPr lang="en-US" sz="1000" b="1" dirty="0">
                <a:solidFill>
                  <a:schemeClr val="tx1"/>
                </a:solidFill>
              </a:rPr>
              <a:t>Total: 71%</a:t>
            </a:r>
            <a:endParaRPr lang="en-US" sz="1000" b="1" dirty="0"/>
          </a:p>
        </p:txBody>
      </p:sp>
      <p:sp>
        <p:nvSpPr>
          <p:cNvPr id="46" name="Title 1">
            <a:extLst>
              <a:ext uri="{FF2B5EF4-FFF2-40B4-BE49-F238E27FC236}">
                <a16:creationId xmlns:a16="http://schemas.microsoft.com/office/drawing/2014/main" id="{FCA61264-03B0-8B7F-35B7-103763B91CA4}"/>
              </a:ext>
            </a:extLst>
          </p:cNvPr>
          <p:cNvSpPr txBox="1">
            <a:spLocks/>
          </p:cNvSpPr>
          <p:nvPr/>
        </p:nvSpPr>
        <p:spPr>
          <a:xfrm>
            <a:off x="8827192" y="1461003"/>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solidFill>
                  <a:schemeClr val="accent4"/>
                </a:solidFill>
                <a:latin typeface="Arial" panose="020B0604020202020204" pitchFamily="34" charset="0"/>
                <a:cs typeface="Arial" panose="020B0604020202020204" pitchFamily="34" charset="0"/>
              </a:rPr>
              <a:t>74%</a:t>
            </a:r>
          </a:p>
        </p:txBody>
      </p:sp>
      <p:graphicFrame>
        <p:nvGraphicFramePr>
          <p:cNvPr id="47" name="Chart 46">
            <a:extLst>
              <a:ext uri="{FF2B5EF4-FFF2-40B4-BE49-F238E27FC236}">
                <a16:creationId xmlns:a16="http://schemas.microsoft.com/office/drawing/2014/main" id="{63A77BAC-2F81-EAB5-AA48-9C49F1DA1C01}"/>
              </a:ext>
            </a:extLst>
          </p:cNvPr>
          <p:cNvGraphicFramePr/>
          <p:nvPr>
            <p:extLst>
              <p:ext uri="{D42A27DB-BD31-4B8C-83A1-F6EECF244321}">
                <p14:modId xmlns:p14="http://schemas.microsoft.com/office/powerpoint/2010/main" val="2695636351"/>
              </p:ext>
            </p:extLst>
          </p:nvPr>
        </p:nvGraphicFramePr>
        <p:xfrm>
          <a:off x="8461196" y="2465319"/>
          <a:ext cx="1665931" cy="1110621"/>
        </p:xfrm>
        <a:graphic>
          <a:graphicData uri="http://schemas.openxmlformats.org/drawingml/2006/chart">
            <c:chart xmlns:c="http://schemas.openxmlformats.org/drawingml/2006/chart" xmlns:r="http://schemas.openxmlformats.org/officeDocument/2006/relationships" r:id="rId7"/>
          </a:graphicData>
        </a:graphic>
      </p:graphicFrame>
      <p:sp>
        <p:nvSpPr>
          <p:cNvPr id="48" name="TextBox 47">
            <a:extLst>
              <a:ext uri="{FF2B5EF4-FFF2-40B4-BE49-F238E27FC236}">
                <a16:creationId xmlns:a16="http://schemas.microsoft.com/office/drawing/2014/main" id="{8CAF09C1-2EEF-0AD6-F2B7-57E1C4A62C81}"/>
              </a:ext>
            </a:extLst>
          </p:cNvPr>
          <p:cNvSpPr txBox="1"/>
          <p:nvPr/>
        </p:nvSpPr>
        <p:spPr>
          <a:xfrm>
            <a:off x="9739550" y="2639765"/>
            <a:ext cx="2005653" cy="800219"/>
          </a:xfrm>
          <a:prstGeom prst="rect">
            <a:avLst/>
          </a:prstGeom>
          <a:noFill/>
        </p:spPr>
        <p:txBody>
          <a:bodyPr wrap="square">
            <a:spAutoFit/>
          </a:bodyPr>
          <a:lstStyle/>
          <a:p>
            <a:r>
              <a:rPr lang="en-US" sz="1200" dirty="0">
                <a:solidFill>
                  <a:schemeClr val="tx1"/>
                </a:solidFill>
              </a:rPr>
              <a:t>say </a:t>
            </a:r>
            <a:r>
              <a:rPr lang="en-US" sz="1200" dirty="0"/>
              <a:t>they are </a:t>
            </a:r>
            <a:br>
              <a:rPr lang="en-US" sz="1200" dirty="0"/>
            </a:br>
            <a:r>
              <a:rPr lang="en-US" sz="1200" dirty="0"/>
              <a:t>very satisfied with their treatment and care </a:t>
            </a:r>
          </a:p>
          <a:p>
            <a:r>
              <a:rPr lang="en-US" sz="1000" b="1" dirty="0">
                <a:solidFill>
                  <a:schemeClr val="tx1"/>
                </a:solidFill>
              </a:rPr>
              <a:t>Total: 73%</a:t>
            </a:r>
            <a:endParaRPr lang="en-US" sz="1000" b="1" dirty="0"/>
          </a:p>
        </p:txBody>
      </p:sp>
      <p:sp>
        <p:nvSpPr>
          <p:cNvPr id="49" name="Title 1">
            <a:extLst>
              <a:ext uri="{FF2B5EF4-FFF2-40B4-BE49-F238E27FC236}">
                <a16:creationId xmlns:a16="http://schemas.microsoft.com/office/drawing/2014/main" id="{CEF1C688-6B2B-666A-C143-58E0A95878F7}"/>
              </a:ext>
            </a:extLst>
          </p:cNvPr>
          <p:cNvSpPr txBox="1">
            <a:spLocks/>
          </p:cNvSpPr>
          <p:nvPr/>
        </p:nvSpPr>
        <p:spPr>
          <a:xfrm>
            <a:off x="8827192" y="2819540"/>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solidFill>
                  <a:schemeClr val="accent4"/>
                </a:solidFill>
                <a:latin typeface="Arial" panose="020B0604020202020204" pitchFamily="34" charset="0"/>
                <a:cs typeface="Arial" panose="020B0604020202020204" pitchFamily="34" charset="0"/>
              </a:rPr>
              <a:t>64%</a:t>
            </a:r>
          </a:p>
        </p:txBody>
      </p:sp>
      <p:sp>
        <p:nvSpPr>
          <p:cNvPr id="50" name="Rounded Rectangle 49">
            <a:extLst>
              <a:ext uri="{FF2B5EF4-FFF2-40B4-BE49-F238E27FC236}">
                <a16:creationId xmlns:a16="http://schemas.microsoft.com/office/drawing/2014/main" id="{3B22606F-0B2C-40AB-9664-E638B168F446}"/>
              </a:ext>
            </a:extLst>
          </p:cNvPr>
          <p:cNvSpPr/>
          <p:nvPr/>
        </p:nvSpPr>
        <p:spPr>
          <a:xfrm>
            <a:off x="9580280" y="3804472"/>
            <a:ext cx="2306281" cy="2247990"/>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3C49CE6-3B28-56F3-9A41-3ABA027D428D}"/>
              </a:ext>
            </a:extLst>
          </p:cNvPr>
          <p:cNvSpPr txBox="1"/>
          <p:nvPr/>
        </p:nvSpPr>
        <p:spPr>
          <a:xfrm>
            <a:off x="9605562" y="3946152"/>
            <a:ext cx="2423564" cy="2123658"/>
          </a:xfrm>
          <a:prstGeom prst="rect">
            <a:avLst/>
          </a:prstGeom>
          <a:noFill/>
        </p:spPr>
        <p:txBody>
          <a:bodyPr wrap="square" rtlCol="0">
            <a:spAutoFit/>
          </a:bodyPr>
          <a:lstStyle/>
          <a:p>
            <a:pPr marL="120650" indent="-120650">
              <a:tabLst>
                <a:tab pos="1476375" algn="l"/>
              </a:tabLst>
            </a:pPr>
            <a:r>
              <a:rPr lang="en-US" sz="1200" b="1" dirty="0"/>
              <a:t>Top 3 Treatment Centers</a:t>
            </a:r>
          </a:p>
          <a:p>
            <a:pPr marL="120650" indent="-120650">
              <a:tabLst>
                <a:tab pos="1476375" algn="l"/>
              </a:tabLst>
            </a:pPr>
            <a:endParaRPr lang="en-US" sz="1200" b="1" dirty="0"/>
          </a:p>
          <a:p>
            <a:pPr marL="120650" indent="-120650">
              <a:buFont typeface="Arial" panose="020B0604020202020204" pitchFamily="34" charset="0"/>
              <a:buChar char="•"/>
              <a:tabLst>
                <a:tab pos="1476375" algn="l"/>
              </a:tabLst>
            </a:pPr>
            <a:r>
              <a:rPr lang="en-US" sz="1200" dirty="0"/>
              <a:t>Community </a:t>
            </a:r>
            <a:br>
              <a:rPr lang="en-US" sz="1200" dirty="0"/>
            </a:br>
            <a:r>
              <a:rPr lang="en-US" sz="1200" dirty="0"/>
              <a:t>hospital: 44%</a:t>
            </a:r>
            <a:r>
              <a:rPr lang="en-US" sz="900" dirty="0"/>
              <a:t>	</a:t>
            </a:r>
            <a:r>
              <a:rPr lang="en-US" sz="900" b="1" dirty="0"/>
              <a:t>Total: 52% </a:t>
            </a:r>
          </a:p>
          <a:p>
            <a:pPr marL="120650" indent="-120650">
              <a:buFont typeface="Arial" panose="020B0604020202020204" pitchFamily="34" charset="0"/>
              <a:buChar char="•"/>
              <a:tabLst>
                <a:tab pos="1476375" algn="l"/>
              </a:tabLst>
            </a:pPr>
            <a:endParaRPr lang="en-US" sz="1200" dirty="0"/>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476375" algn="l"/>
              </a:tabLst>
              <a:defRPr/>
            </a:pPr>
            <a:r>
              <a:rPr kumimoji="0" lang="en-US" sz="1200" b="0" u="none" strike="noStrike" kern="1200" cap="none" spc="0" normalizeH="0" baseline="0" noProof="0" dirty="0">
                <a:ln>
                  <a:noFill/>
                </a:ln>
                <a:effectLst/>
                <a:uLnTx/>
                <a:uFillTx/>
                <a:ea typeface="+mn-ea"/>
                <a:cs typeface="+mn-cs"/>
              </a:rPr>
              <a:t>Doctor’s </a:t>
            </a:r>
            <a:br>
              <a:rPr kumimoji="0" lang="en-US" sz="1200" b="0" u="none" strike="noStrike" kern="1200" cap="none" spc="0" normalizeH="0" baseline="0" noProof="0" dirty="0">
                <a:ln>
                  <a:noFill/>
                </a:ln>
                <a:effectLst/>
                <a:uLnTx/>
                <a:uFillTx/>
                <a:ea typeface="+mn-ea"/>
                <a:cs typeface="+mn-cs"/>
              </a:rPr>
            </a:br>
            <a:r>
              <a:rPr kumimoji="0" lang="en-US" sz="1200" b="0" u="none" strike="noStrike" kern="1200" cap="none" spc="0" normalizeH="0" baseline="0" noProof="0" dirty="0">
                <a:ln>
                  <a:noFill/>
                </a:ln>
                <a:effectLst/>
                <a:uLnTx/>
                <a:uFillTx/>
                <a:ea typeface="+mn-ea"/>
                <a:cs typeface="+mn-cs"/>
              </a:rPr>
              <a:t>Office: 26</a:t>
            </a:r>
            <a:r>
              <a:rPr kumimoji="0" lang="en-US" sz="1200" u="none" strike="noStrike" kern="1200" cap="none" spc="0" normalizeH="0" baseline="0" noProof="0" dirty="0">
                <a:ln>
                  <a:noFill/>
                </a:ln>
                <a:effectLst/>
                <a:uLnTx/>
                <a:uFillTx/>
                <a:ea typeface="+mn-ea"/>
                <a:cs typeface="+mn-cs"/>
              </a:rPr>
              <a:t>%</a:t>
            </a:r>
            <a:r>
              <a:rPr kumimoji="0" lang="en-US" sz="900" b="1" u="none" strike="noStrike" kern="1200" cap="none" spc="0" normalizeH="0" baseline="0" noProof="0" dirty="0">
                <a:ln>
                  <a:noFill/>
                </a:ln>
                <a:effectLst/>
                <a:uLnTx/>
                <a:uFillTx/>
                <a:ea typeface="+mn-ea"/>
                <a:cs typeface="+mn-cs"/>
              </a:rPr>
              <a:t>	Total: </a:t>
            </a:r>
            <a:r>
              <a:rPr lang="en-US" sz="900" b="1" dirty="0"/>
              <a:t>20</a:t>
            </a:r>
            <a:r>
              <a:rPr kumimoji="0" lang="en-US" sz="900" b="1" u="none" strike="noStrike" kern="1200" cap="none" spc="0" normalizeH="0" baseline="0" noProof="0" dirty="0">
                <a:ln>
                  <a:noFill/>
                </a:ln>
                <a:effectLst/>
                <a:uLnTx/>
                <a:uFillTx/>
                <a:ea typeface="+mn-ea"/>
                <a:cs typeface="+mn-cs"/>
              </a:rPr>
              <a:t>%</a:t>
            </a: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476375" algn="l"/>
              </a:tabLst>
              <a:defRPr/>
            </a:pPr>
            <a:endParaRPr kumimoji="0" lang="en-US" sz="1200" b="0" u="none" strike="noStrike" kern="1200" cap="none" spc="0" normalizeH="0" baseline="0" noProof="0" dirty="0">
              <a:ln>
                <a:noFill/>
              </a:ln>
              <a:effectLst/>
              <a:uLnTx/>
              <a:uFillTx/>
              <a:ea typeface="+mn-ea"/>
              <a:cs typeface="+mn-cs"/>
            </a:endParaRPr>
          </a:p>
          <a:p>
            <a:pPr marL="120650" marR="0" lvl="0" indent="-120650" defTabSz="914400" rtl="0" eaLnBrk="1" fontAlgn="auto" latinLnBrk="0" hangingPunct="1">
              <a:lnSpc>
                <a:spcPct val="100000"/>
              </a:lnSpc>
              <a:spcBef>
                <a:spcPts val="0"/>
              </a:spcBef>
              <a:spcAft>
                <a:spcPts val="0"/>
              </a:spcAft>
              <a:buClrTx/>
              <a:buSzTx/>
              <a:buFont typeface="Arial" panose="020B0604020202020204" pitchFamily="34" charset="0"/>
              <a:buChar char="•"/>
              <a:tabLst>
                <a:tab pos="1476375" algn="l"/>
              </a:tabLst>
              <a:defRPr/>
            </a:pPr>
            <a:r>
              <a:rPr kumimoji="0" lang="en-US" sz="1200" b="0" u="none" strike="noStrike" kern="1200" cap="none" spc="0" normalizeH="0" baseline="0" noProof="0" dirty="0">
                <a:ln>
                  <a:noFill/>
                </a:ln>
                <a:effectLst/>
                <a:uLnTx/>
                <a:uFillTx/>
                <a:ea typeface="+mn-ea"/>
                <a:cs typeface="+mn-cs"/>
              </a:rPr>
              <a:t>Private cancer </a:t>
            </a:r>
            <a:br>
              <a:rPr kumimoji="0" lang="en-US" sz="1200" b="0" u="none" strike="noStrike" kern="1200" cap="none" spc="0" normalizeH="0" baseline="0" noProof="0" dirty="0">
                <a:ln>
                  <a:noFill/>
                </a:ln>
                <a:effectLst/>
                <a:uLnTx/>
                <a:uFillTx/>
                <a:ea typeface="+mn-ea"/>
                <a:cs typeface="+mn-cs"/>
              </a:rPr>
            </a:br>
            <a:r>
              <a:rPr kumimoji="0" lang="en-US" sz="1200" b="0" u="none" strike="noStrike" kern="1200" cap="none" spc="0" normalizeH="0" baseline="0" noProof="0" dirty="0">
                <a:ln>
                  <a:noFill/>
                </a:ln>
                <a:effectLst/>
                <a:uLnTx/>
                <a:uFillTx/>
                <a:ea typeface="+mn-ea"/>
                <a:cs typeface="+mn-cs"/>
              </a:rPr>
              <a:t>center: </a:t>
            </a:r>
            <a:r>
              <a:rPr lang="en-US" sz="1200" b="1" dirty="0">
                <a:solidFill>
                  <a:schemeClr val="accent1"/>
                </a:solidFill>
              </a:rPr>
              <a:t>25% </a:t>
            </a:r>
            <a:r>
              <a:rPr kumimoji="0" lang="en-US" sz="900" b="1" u="none" strike="noStrike" kern="1200" cap="none" spc="0" normalizeH="0" baseline="0" noProof="0" dirty="0">
                <a:ln>
                  <a:noFill/>
                </a:ln>
                <a:effectLst/>
                <a:uLnTx/>
                <a:uFillTx/>
                <a:ea typeface="+mn-ea"/>
                <a:cs typeface="+mn-cs"/>
              </a:rPr>
              <a:t>	Total: 13%</a:t>
            </a:r>
          </a:p>
          <a:p>
            <a:pPr marL="120650" indent="-120650">
              <a:buFont typeface="Arial" panose="020B0604020202020204" pitchFamily="34" charset="0"/>
              <a:buChar char="•"/>
              <a:tabLst>
                <a:tab pos="1476375" algn="l"/>
              </a:tabLst>
            </a:pPr>
            <a:endParaRPr lang="en-US" sz="1200" dirty="0"/>
          </a:p>
        </p:txBody>
      </p:sp>
      <p:sp>
        <p:nvSpPr>
          <p:cNvPr id="10" name="TextBox 9">
            <a:extLst>
              <a:ext uri="{FF2B5EF4-FFF2-40B4-BE49-F238E27FC236}">
                <a16:creationId xmlns:a16="http://schemas.microsoft.com/office/drawing/2014/main" id="{5A6C1AA8-EF73-338B-E13F-BA55047B8675}"/>
              </a:ext>
            </a:extLst>
          </p:cNvPr>
          <p:cNvSpPr txBox="1"/>
          <p:nvPr/>
        </p:nvSpPr>
        <p:spPr>
          <a:xfrm>
            <a:off x="1505840" y="6553620"/>
            <a:ext cx="2443162" cy="200055"/>
          </a:xfrm>
          <a:prstGeom prst="rect">
            <a:avLst/>
          </a:prstGeom>
          <a:noFill/>
        </p:spPr>
        <p:txBody>
          <a:bodyPr wrap="square" rtlCol="0">
            <a:spAutoFit/>
          </a:bodyPr>
          <a:lstStyle>
            <a:defPPr>
              <a:defRPr lang="en-US"/>
            </a:defPPr>
            <a:lvl1pPr>
              <a:defRPr sz="700">
                <a:solidFill>
                  <a:schemeClr val="bg1">
                    <a:lumMod val="50000"/>
                  </a:schemeClr>
                </a:solidFill>
                <a:latin typeface="Arial" panose="020B0604020202020204" pitchFamily="34" charset="0"/>
                <a:cs typeface="Arial" panose="020B0604020202020204" pitchFamily="34" charset="0"/>
              </a:defRPr>
            </a:lvl1pPr>
          </a:lstStyle>
          <a:p>
            <a:r>
              <a:rPr lang="en-US" dirty="0"/>
              <a:t>Base: Younger Patients, Age 18-39 (n=106)</a:t>
            </a:r>
          </a:p>
        </p:txBody>
      </p:sp>
    </p:spTree>
    <p:extLst>
      <p:ext uri="{BB962C8B-B14F-4D97-AF65-F5344CB8AC3E}">
        <p14:creationId xmlns:p14="http://schemas.microsoft.com/office/powerpoint/2010/main" val="1264776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3"/>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algn="r"/>
            <a:fld id="{02C6C6B2-109A-F04B-8639-359C574E47BB}" type="slidenum">
              <a:rPr lang="en-US" sz="900" smtClean="0">
                <a:solidFill>
                  <a:schemeClr val="bg1"/>
                </a:solidFill>
                <a:latin typeface="Arial" panose="020B0604020202020204" pitchFamily="34" charset="0"/>
                <a:cs typeface="Arial" panose="020B0604020202020204" pitchFamily="34" charset="0"/>
              </a:rPr>
              <a:pPr algn="r"/>
              <a:t>55</a:t>
            </a:fld>
            <a:endParaRPr lang="en-US" sz="900" dirty="0">
              <a:solidFill>
                <a:schemeClr val="bg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1759565" y="2004588"/>
            <a:ext cx="8672870" cy="2400657"/>
          </a:xfrm>
          <a:prstGeom prst="rect">
            <a:avLst/>
          </a:prstGeom>
          <a:noFill/>
        </p:spPr>
        <p:txBody>
          <a:bodyPr wrap="square" rtlCol="0">
            <a:spAutoFit/>
          </a:bodyPr>
          <a:lstStyle/>
          <a:p>
            <a:pPr algn="ctr"/>
            <a:r>
              <a:rPr lang="en-US" sz="5000" b="1" dirty="0">
                <a:solidFill>
                  <a:srgbClr val="FFD334"/>
                </a:solidFill>
                <a:latin typeface="Arial" panose="020B0604020202020204" pitchFamily="34" charset="0"/>
                <a:cs typeface="Arial" panose="020B0604020202020204" pitchFamily="34" charset="0"/>
              </a:rPr>
              <a:t>Appendix B: </a:t>
            </a:r>
            <a:br>
              <a:rPr lang="en-US" sz="5000" b="1" dirty="0">
                <a:solidFill>
                  <a:srgbClr val="FFD334"/>
                </a:solidFill>
                <a:latin typeface="Arial" panose="020B0604020202020204" pitchFamily="34" charset="0"/>
                <a:cs typeface="Arial" panose="020B0604020202020204" pitchFamily="34" charset="0"/>
              </a:rPr>
            </a:br>
            <a:r>
              <a:rPr lang="en-US" sz="5000" b="1" dirty="0">
                <a:solidFill>
                  <a:srgbClr val="FFD334"/>
                </a:solidFill>
                <a:latin typeface="Arial" panose="020B0604020202020204" pitchFamily="34" charset="0"/>
                <a:cs typeface="Arial" panose="020B0604020202020204" pitchFamily="34" charset="0"/>
              </a:rPr>
              <a:t>Additional Questions</a:t>
            </a:r>
            <a:br>
              <a:rPr lang="en-US" sz="5000" b="1" dirty="0">
                <a:solidFill>
                  <a:srgbClr val="FFD334"/>
                </a:solidFill>
                <a:latin typeface="Arial" panose="020B0604020202020204" pitchFamily="34" charset="0"/>
                <a:cs typeface="Arial" panose="020B0604020202020204" pitchFamily="34" charset="0"/>
              </a:rPr>
            </a:br>
            <a:r>
              <a:rPr lang="en-US" sz="5000" b="1" dirty="0">
                <a:solidFill>
                  <a:srgbClr val="FFD334"/>
                </a:solidFill>
                <a:latin typeface="Arial" panose="020B0604020202020204" pitchFamily="34" charset="0"/>
                <a:cs typeface="Arial" panose="020B0604020202020204" pitchFamily="34" charset="0"/>
              </a:rPr>
              <a:t>Not Included in Main Report</a:t>
            </a: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4"/>
          <a:stretch>
            <a:fillRect/>
          </a:stretch>
        </p:blipFill>
        <p:spPr>
          <a:xfrm>
            <a:off x="11186031" y="6398080"/>
            <a:ext cx="835013" cy="356616"/>
          </a:xfrm>
          <a:prstGeom prst="rect">
            <a:avLst/>
          </a:prstGeom>
        </p:spPr>
      </p:pic>
    </p:spTree>
    <p:extLst>
      <p:ext uri="{BB962C8B-B14F-4D97-AF65-F5344CB8AC3E}">
        <p14:creationId xmlns:p14="http://schemas.microsoft.com/office/powerpoint/2010/main" val="24097342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08CF481-BC5C-5485-2E41-58D83A9BBCFE}"/>
              </a:ext>
            </a:extLst>
          </p:cNvPr>
          <p:cNvSpPr/>
          <p:nvPr/>
        </p:nvSpPr>
        <p:spPr>
          <a:xfrm>
            <a:off x="8008754" y="3311718"/>
            <a:ext cx="2628131" cy="2832728"/>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66842148-547E-B128-57D4-5798A1AA68E4}"/>
              </a:ext>
            </a:extLst>
          </p:cNvPr>
          <p:cNvSpPr txBox="1"/>
          <p:nvPr/>
        </p:nvSpPr>
        <p:spPr>
          <a:xfrm>
            <a:off x="8104945" y="4315327"/>
            <a:ext cx="2531940" cy="1046440"/>
          </a:xfrm>
          <a:prstGeom prst="rect">
            <a:avLst/>
          </a:prstGeom>
          <a:noFill/>
          <a:ln w="19050">
            <a:noFill/>
            <a:prstDash val="lgDash"/>
          </a:ln>
        </p:spPr>
        <p:txBody>
          <a:bodyPr wrap="square" rtlCol="0">
            <a:spAutoFit/>
          </a:bodyPr>
          <a:lstStyle/>
          <a:p>
            <a:pPr>
              <a:buClr>
                <a:schemeClr val="tx1"/>
              </a:buClr>
            </a:pPr>
            <a:r>
              <a:rPr lang="en-US" sz="1400" b="1" dirty="0">
                <a:ea typeface="Gadugi" panose="020B0502040204020203" pitchFamily="34" charset="0"/>
              </a:rPr>
              <a:t>Higher among:</a:t>
            </a:r>
          </a:p>
          <a:p>
            <a:pPr>
              <a:buClr>
                <a:schemeClr val="tx1"/>
              </a:buClr>
            </a:pPr>
            <a:endParaRPr lang="en-US" sz="600" b="1" dirty="0">
              <a:ea typeface="Gadugi" panose="020B0502040204020203" pitchFamily="34" charset="0"/>
            </a:endParaRPr>
          </a:p>
          <a:p>
            <a:pPr marL="179388" indent="-179388">
              <a:buClr>
                <a:schemeClr val="tx1"/>
              </a:buClr>
              <a:buFont typeface="Arial" panose="020B0604020202020204" pitchFamily="34" charset="0"/>
              <a:buChar char="•"/>
              <a:tabLst>
                <a:tab pos="104775" algn="l"/>
              </a:tabLst>
            </a:pPr>
            <a:r>
              <a:rPr lang="en-US" sz="1400" dirty="0">
                <a:solidFill>
                  <a:schemeClr val="accent1"/>
                </a:solidFill>
                <a:ea typeface="Gadugi" panose="020B0502040204020203" pitchFamily="34" charset="0"/>
              </a:rPr>
              <a:t>Positive Experience group</a:t>
            </a:r>
          </a:p>
          <a:p>
            <a:pPr marL="179388" indent="-179388">
              <a:buClr>
                <a:schemeClr val="tx1"/>
              </a:buClr>
              <a:buFont typeface="Arial" panose="020B0604020202020204" pitchFamily="34" charset="0"/>
              <a:buChar char="•"/>
              <a:tabLst>
                <a:tab pos="104775" algn="l"/>
              </a:tabLst>
            </a:pPr>
            <a:r>
              <a:rPr lang="en-US" sz="1400" dirty="0">
                <a:ea typeface="Gadugi" panose="020B0502040204020203" pitchFamily="34" charset="0"/>
              </a:rPr>
              <a:t>Older (65+)</a:t>
            </a:r>
          </a:p>
          <a:p>
            <a:pPr marL="179388" indent="-179388">
              <a:buClr>
                <a:schemeClr val="tx1"/>
              </a:buClr>
              <a:buFont typeface="Arial" panose="020B0604020202020204" pitchFamily="34" charset="0"/>
              <a:buChar char="•"/>
              <a:tabLst>
                <a:tab pos="104775" algn="l"/>
              </a:tabLst>
            </a:pPr>
            <a:endParaRPr lang="en-US" sz="1400" dirty="0">
              <a:ea typeface="Gadugi" panose="020B0502040204020203" pitchFamily="34" charset="0"/>
            </a:endParaRPr>
          </a:p>
        </p:txBody>
      </p:sp>
      <p:sp>
        <p:nvSpPr>
          <p:cNvPr id="19" name="Rounded Rectangle 18">
            <a:extLst>
              <a:ext uri="{FF2B5EF4-FFF2-40B4-BE49-F238E27FC236}">
                <a16:creationId xmlns:a16="http://schemas.microsoft.com/office/drawing/2014/main" id="{8F0BEC7D-B64F-15AD-F94C-26055B368F00}"/>
              </a:ext>
            </a:extLst>
          </p:cNvPr>
          <p:cNvSpPr/>
          <p:nvPr/>
        </p:nvSpPr>
        <p:spPr>
          <a:xfrm>
            <a:off x="1395303" y="3311718"/>
            <a:ext cx="2628131" cy="2832728"/>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D957F8F-8604-B08B-EBCF-5CB296DE36B7}"/>
              </a:ext>
            </a:extLst>
          </p:cNvPr>
          <p:cNvSpPr txBox="1"/>
          <p:nvPr/>
        </p:nvSpPr>
        <p:spPr>
          <a:xfrm>
            <a:off x="1491494" y="4315327"/>
            <a:ext cx="2531940" cy="1692771"/>
          </a:xfrm>
          <a:prstGeom prst="rect">
            <a:avLst/>
          </a:prstGeom>
          <a:noFill/>
          <a:ln w="19050">
            <a:noFill/>
            <a:prstDash val="lgDash"/>
          </a:ln>
        </p:spPr>
        <p:txBody>
          <a:bodyPr wrap="square" rtlCol="0">
            <a:spAutoFit/>
          </a:bodyPr>
          <a:lstStyle/>
          <a:p>
            <a:pPr>
              <a:buClr>
                <a:schemeClr val="tx1"/>
              </a:buClr>
            </a:pPr>
            <a:r>
              <a:rPr lang="en-US" sz="1400" b="1" dirty="0">
                <a:ea typeface="Gadugi" panose="020B0502040204020203" pitchFamily="34" charset="0"/>
              </a:rPr>
              <a:t>Higher among:</a:t>
            </a:r>
          </a:p>
          <a:p>
            <a:pPr>
              <a:buClr>
                <a:schemeClr val="tx1"/>
              </a:buClr>
            </a:pPr>
            <a:endParaRPr lang="en-US" sz="600" b="1" dirty="0">
              <a:ea typeface="Gadugi" panose="020B0502040204020203" pitchFamily="34" charset="0"/>
            </a:endParaRPr>
          </a:p>
          <a:p>
            <a:pPr marL="179388" indent="-179388">
              <a:buClr>
                <a:schemeClr val="tx1"/>
              </a:buClr>
              <a:buFont typeface="Arial" panose="020B0604020202020204" pitchFamily="34" charset="0"/>
              <a:buChar char="•"/>
              <a:tabLst>
                <a:tab pos="104775" algn="l"/>
              </a:tabLst>
            </a:pPr>
            <a:r>
              <a:rPr lang="en-US" sz="1400" dirty="0">
                <a:solidFill>
                  <a:schemeClr val="accent1"/>
                </a:solidFill>
                <a:ea typeface="Gadugi" panose="020B0502040204020203" pitchFamily="34" charset="0"/>
              </a:rPr>
              <a:t>Positive Experience group</a:t>
            </a:r>
          </a:p>
          <a:p>
            <a:pPr marL="179388" indent="-179388">
              <a:buClr>
                <a:schemeClr val="tx1"/>
              </a:buClr>
              <a:buFont typeface="Arial" panose="020B0604020202020204" pitchFamily="34" charset="0"/>
              <a:buChar char="•"/>
              <a:tabLst>
                <a:tab pos="104775" algn="l"/>
              </a:tabLst>
            </a:pPr>
            <a:r>
              <a:rPr lang="en-US" sz="1400" dirty="0">
                <a:ea typeface="Gadugi" panose="020B0502040204020203" pitchFamily="34" charset="0"/>
              </a:rPr>
              <a:t>Completed Treatment</a:t>
            </a:r>
          </a:p>
          <a:p>
            <a:pPr marL="179388" indent="-179388">
              <a:buClr>
                <a:schemeClr val="tx1"/>
              </a:buClr>
              <a:buFont typeface="Arial" panose="020B0604020202020204" pitchFamily="34" charset="0"/>
              <a:buChar char="•"/>
              <a:tabLst>
                <a:tab pos="104775" algn="l"/>
              </a:tabLst>
            </a:pPr>
            <a:r>
              <a:rPr lang="en-US" sz="1400" dirty="0">
                <a:ea typeface="Gadugi" panose="020B0502040204020203" pitchFamily="34" charset="0"/>
              </a:rPr>
              <a:t>Stage I</a:t>
            </a:r>
          </a:p>
          <a:p>
            <a:pPr marL="179388" indent="-179388">
              <a:buClr>
                <a:schemeClr val="tx1"/>
              </a:buClr>
              <a:buFont typeface="Arial" panose="020B0604020202020204" pitchFamily="34" charset="0"/>
              <a:buChar char="•"/>
              <a:tabLst>
                <a:tab pos="104775" algn="l"/>
              </a:tabLst>
            </a:pPr>
            <a:r>
              <a:rPr lang="en-US" sz="1400" dirty="0">
                <a:ea typeface="Gadugi" panose="020B0502040204020203" pitchFamily="34" charset="0"/>
              </a:rPr>
              <a:t>Women</a:t>
            </a:r>
          </a:p>
          <a:p>
            <a:pPr marL="179388" indent="-179388">
              <a:buClr>
                <a:schemeClr val="tx1"/>
              </a:buClr>
              <a:buFont typeface="Arial" panose="020B0604020202020204" pitchFamily="34" charset="0"/>
              <a:buChar char="•"/>
              <a:tabLst>
                <a:tab pos="104775" algn="l"/>
              </a:tabLst>
            </a:pPr>
            <a:r>
              <a:rPr lang="en-US" sz="1400" dirty="0">
                <a:ea typeface="Gadugi" panose="020B0502040204020203" pitchFamily="34" charset="0"/>
              </a:rPr>
              <a:t>White</a:t>
            </a:r>
          </a:p>
          <a:p>
            <a:pPr marL="179388" indent="-179388">
              <a:buClr>
                <a:schemeClr val="tx1"/>
              </a:buClr>
              <a:buFont typeface="Arial" panose="020B0604020202020204" pitchFamily="34" charset="0"/>
              <a:buChar char="•"/>
              <a:tabLst>
                <a:tab pos="104775" algn="l"/>
              </a:tabLst>
            </a:pPr>
            <a:r>
              <a:rPr lang="en-US" sz="1400" dirty="0">
                <a:ea typeface="Gadugi" panose="020B0502040204020203" pitchFamily="34" charset="0"/>
              </a:rPr>
              <a:t>Rural</a:t>
            </a:r>
          </a:p>
        </p:txBody>
      </p:sp>
      <p:sp>
        <p:nvSpPr>
          <p:cNvPr id="15" name="Cloud Callout 14">
            <a:extLst>
              <a:ext uri="{FF2B5EF4-FFF2-40B4-BE49-F238E27FC236}">
                <a16:creationId xmlns:a16="http://schemas.microsoft.com/office/drawing/2014/main" id="{4B61CABB-5D4F-E63F-C565-55446FC213FB}"/>
              </a:ext>
            </a:extLst>
          </p:cNvPr>
          <p:cNvSpPr/>
          <p:nvPr/>
        </p:nvSpPr>
        <p:spPr>
          <a:xfrm rot="699291">
            <a:off x="7200888" y="1465776"/>
            <a:ext cx="4022547" cy="2708374"/>
          </a:xfrm>
          <a:prstGeom prst="cloudCallout">
            <a:avLst>
              <a:gd name="adj1" fmla="val -54636"/>
              <a:gd name="adj2" fmla="val 5647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2A82C-80DB-4381-DDC1-103FE0CD7673}"/>
              </a:ext>
            </a:extLst>
          </p:cNvPr>
          <p:cNvSpPr>
            <a:spLocks noGrp="1"/>
          </p:cNvSpPr>
          <p:nvPr>
            <p:ph type="title"/>
          </p:nvPr>
        </p:nvSpPr>
        <p:spPr/>
        <p:txBody>
          <a:bodyPr/>
          <a:lstStyle/>
          <a:p>
            <a:r>
              <a:rPr lang="en-US" sz="3200" dirty="0"/>
              <a:t>Treatment Goals</a:t>
            </a:r>
            <a:endParaRPr lang="en-US" dirty="0"/>
          </a:p>
        </p:txBody>
      </p:sp>
      <p:sp>
        <p:nvSpPr>
          <p:cNvPr id="3" name="Text Placeholder 2">
            <a:extLst>
              <a:ext uri="{FF2B5EF4-FFF2-40B4-BE49-F238E27FC236}">
                <a16:creationId xmlns:a16="http://schemas.microsoft.com/office/drawing/2014/main" id="{FFAEB2E0-F418-A248-4893-3B052E698333}"/>
              </a:ext>
            </a:extLst>
          </p:cNvPr>
          <p:cNvSpPr>
            <a:spLocks noGrp="1"/>
          </p:cNvSpPr>
          <p:nvPr>
            <p:ph type="body" sz="quarter" idx="10"/>
          </p:nvPr>
        </p:nvSpPr>
        <p:spPr/>
        <p:txBody>
          <a:bodyPr>
            <a:normAutofit fontScale="92500"/>
          </a:bodyPr>
          <a:lstStyle/>
          <a:p>
            <a:r>
              <a:rPr lang="en-US" dirty="0"/>
              <a:t>Getting rid of cancer “no matter what” </a:t>
            </a:r>
            <a:r>
              <a:rPr lang="en-US" u="sng" dirty="0"/>
              <a:t>and</a:t>
            </a:r>
            <a:r>
              <a:rPr lang="en-US" dirty="0"/>
              <a:t> maintaining quality of life are not mutually exclusive. Most patients have both thoughts during their treatment</a:t>
            </a:r>
          </a:p>
        </p:txBody>
      </p:sp>
      <p:sp>
        <p:nvSpPr>
          <p:cNvPr id="4" name="TextBox 3">
            <a:extLst>
              <a:ext uri="{FF2B5EF4-FFF2-40B4-BE49-F238E27FC236}">
                <a16:creationId xmlns:a16="http://schemas.microsoft.com/office/drawing/2014/main" id="{9D991E57-7117-FFA8-2161-040A8BC8DAC5}"/>
              </a:ext>
            </a:extLst>
          </p:cNvPr>
          <p:cNvSpPr txBox="1"/>
          <p:nvPr/>
        </p:nvSpPr>
        <p:spPr>
          <a:xfrm>
            <a:off x="1505840" y="6553620"/>
            <a:ext cx="9144000" cy="200055"/>
          </a:xfrm>
          <a:prstGeom prst="rect">
            <a:avLst/>
          </a:prstGeom>
          <a:noFill/>
        </p:spPr>
        <p:txBody>
          <a:bodyPr wrap="square" rtlCol="0">
            <a:spAutoFit/>
          </a:bodyPr>
          <a:lstStyle>
            <a:defPPr>
              <a:defRPr lang="en-US"/>
            </a:defPPr>
            <a:lvl1pPr>
              <a:defRPr sz="700">
                <a:solidFill>
                  <a:schemeClr val="bg1">
                    <a:lumMod val="50000"/>
                  </a:schemeClr>
                </a:solidFill>
                <a:latin typeface="Arial" panose="020B0604020202020204" pitchFamily="34" charset="0"/>
                <a:cs typeface="Arial" panose="020B0604020202020204" pitchFamily="34" charset="0"/>
              </a:defRPr>
            </a:lvl1pPr>
          </a:lstStyle>
          <a:p>
            <a:r>
              <a:rPr lang="en-US" dirty="0"/>
              <a:t>Source=National Sample (n=1408).  Note, in 2021 this was asked as a forced choice, and more said they were focused on getting rid of their cancer (68%) vs. maintaining quality of life (14%)</a:t>
            </a:r>
          </a:p>
        </p:txBody>
      </p:sp>
      <p:pic>
        <p:nvPicPr>
          <p:cNvPr id="5" name="Picture 4">
            <a:extLst>
              <a:ext uri="{FF2B5EF4-FFF2-40B4-BE49-F238E27FC236}">
                <a16:creationId xmlns:a16="http://schemas.microsoft.com/office/drawing/2014/main" id="{EC06DEA9-04A1-7477-F055-FADBA0EC2FDD}"/>
              </a:ext>
            </a:extLst>
          </p:cNvPr>
          <p:cNvPicPr>
            <a:picLocks noChangeAspect="1"/>
          </p:cNvPicPr>
          <p:nvPr/>
        </p:nvPicPr>
        <p:blipFill rotWithShape="1">
          <a:blip r:embed="rId3"/>
          <a:srcRect t="-1784" b="10737"/>
          <a:stretch/>
        </p:blipFill>
        <p:spPr>
          <a:xfrm>
            <a:off x="4156341" y="2906511"/>
            <a:ext cx="3669415" cy="3232267"/>
          </a:xfrm>
          <a:prstGeom prst="rect">
            <a:avLst/>
          </a:prstGeom>
        </p:spPr>
      </p:pic>
      <p:sp>
        <p:nvSpPr>
          <p:cNvPr id="7" name="Cloud Callout 6">
            <a:extLst>
              <a:ext uri="{FF2B5EF4-FFF2-40B4-BE49-F238E27FC236}">
                <a16:creationId xmlns:a16="http://schemas.microsoft.com/office/drawing/2014/main" id="{32C38973-899A-5295-9D77-0147AEB76DD3}"/>
              </a:ext>
            </a:extLst>
          </p:cNvPr>
          <p:cNvSpPr/>
          <p:nvPr/>
        </p:nvSpPr>
        <p:spPr>
          <a:xfrm rot="20900709" flipH="1">
            <a:off x="805315" y="1465775"/>
            <a:ext cx="4022547" cy="2708374"/>
          </a:xfrm>
          <a:prstGeom prst="cloudCallout">
            <a:avLst>
              <a:gd name="adj1" fmla="val -54636"/>
              <a:gd name="adj2" fmla="val 56478"/>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CD81F15-4D9A-49D8-7094-515F77884ED1}"/>
              </a:ext>
            </a:extLst>
          </p:cNvPr>
          <p:cNvSpPr txBox="1"/>
          <p:nvPr/>
        </p:nvSpPr>
        <p:spPr>
          <a:xfrm>
            <a:off x="1384168" y="1882164"/>
            <a:ext cx="2953880" cy="923330"/>
          </a:xfrm>
          <a:prstGeom prst="rect">
            <a:avLst/>
          </a:prstGeom>
          <a:noFill/>
        </p:spPr>
        <p:txBody>
          <a:bodyPr wrap="square">
            <a:spAutoFit/>
          </a:bodyPr>
          <a:lstStyle/>
          <a:p>
            <a:pPr algn="ctr"/>
            <a:r>
              <a:rPr lang="en-US" dirty="0"/>
              <a:t>My focus is/was </a:t>
            </a:r>
            <a:br>
              <a:rPr lang="en-US" dirty="0"/>
            </a:br>
            <a:r>
              <a:rPr lang="en-US" b="1" dirty="0"/>
              <a:t>getting rid of the cancer</a:t>
            </a:r>
            <a:r>
              <a:rPr lang="en-US" dirty="0"/>
              <a:t> no matter what</a:t>
            </a:r>
          </a:p>
        </p:txBody>
      </p:sp>
      <p:sp>
        <p:nvSpPr>
          <p:cNvPr id="9" name="TextBox 8">
            <a:extLst>
              <a:ext uri="{FF2B5EF4-FFF2-40B4-BE49-F238E27FC236}">
                <a16:creationId xmlns:a16="http://schemas.microsoft.com/office/drawing/2014/main" id="{1EF0A8F0-3FF7-CC01-B2E3-C1AC96DB0098}"/>
              </a:ext>
            </a:extLst>
          </p:cNvPr>
          <p:cNvSpPr txBox="1"/>
          <p:nvPr/>
        </p:nvSpPr>
        <p:spPr>
          <a:xfrm>
            <a:off x="7495003" y="1882164"/>
            <a:ext cx="3434315" cy="923330"/>
          </a:xfrm>
          <a:prstGeom prst="rect">
            <a:avLst/>
          </a:prstGeom>
          <a:noFill/>
        </p:spPr>
        <p:txBody>
          <a:bodyPr wrap="square">
            <a:spAutoFit/>
          </a:bodyPr>
          <a:lstStyle/>
          <a:p>
            <a:pPr algn="ctr"/>
            <a:r>
              <a:rPr lang="en-US" dirty="0"/>
              <a:t>My focus is/was on </a:t>
            </a:r>
            <a:r>
              <a:rPr lang="en-US" b="1" dirty="0"/>
              <a:t>maintaining my quality of life </a:t>
            </a:r>
            <a:r>
              <a:rPr lang="en-US" dirty="0"/>
              <a:t>as much as possible</a:t>
            </a:r>
          </a:p>
        </p:txBody>
      </p:sp>
      <p:graphicFrame>
        <p:nvGraphicFramePr>
          <p:cNvPr id="10" name="Chart 9">
            <a:extLst>
              <a:ext uri="{FF2B5EF4-FFF2-40B4-BE49-F238E27FC236}">
                <a16:creationId xmlns:a16="http://schemas.microsoft.com/office/drawing/2014/main" id="{EE93F0C7-A5BB-EEFF-5F26-6CF82B43C358}"/>
              </a:ext>
            </a:extLst>
          </p:cNvPr>
          <p:cNvGraphicFramePr/>
          <p:nvPr>
            <p:extLst>
              <p:ext uri="{D42A27DB-BD31-4B8C-83A1-F6EECF244321}">
                <p14:modId xmlns:p14="http://schemas.microsoft.com/office/powerpoint/2010/main" val="2556722866"/>
              </p:ext>
            </p:extLst>
          </p:nvPr>
        </p:nvGraphicFramePr>
        <p:xfrm>
          <a:off x="1287978" y="2760192"/>
          <a:ext cx="1665931" cy="1110621"/>
        </p:xfrm>
        <a:graphic>
          <a:graphicData uri="http://schemas.openxmlformats.org/drawingml/2006/chart">
            <c:chart xmlns:c="http://schemas.openxmlformats.org/drawingml/2006/chart" xmlns:r="http://schemas.openxmlformats.org/officeDocument/2006/relationships" r:id="rId4"/>
          </a:graphicData>
        </a:graphic>
      </p:graphicFrame>
      <p:sp>
        <p:nvSpPr>
          <p:cNvPr id="11" name="Title 1">
            <a:extLst>
              <a:ext uri="{FF2B5EF4-FFF2-40B4-BE49-F238E27FC236}">
                <a16:creationId xmlns:a16="http://schemas.microsoft.com/office/drawing/2014/main" id="{091366D0-7B0F-D8BB-3C03-DED76139E206}"/>
              </a:ext>
            </a:extLst>
          </p:cNvPr>
          <p:cNvSpPr txBox="1">
            <a:spLocks/>
          </p:cNvSpPr>
          <p:nvPr/>
        </p:nvSpPr>
        <p:spPr>
          <a:xfrm>
            <a:off x="1653974" y="3114413"/>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latin typeface="Arial" panose="020B0604020202020204" pitchFamily="34" charset="0"/>
                <a:cs typeface="Arial" panose="020B0604020202020204" pitchFamily="34" charset="0"/>
              </a:rPr>
              <a:t>72%</a:t>
            </a:r>
          </a:p>
        </p:txBody>
      </p:sp>
      <p:sp>
        <p:nvSpPr>
          <p:cNvPr id="13" name="TextBox 12">
            <a:extLst>
              <a:ext uri="{FF2B5EF4-FFF2-40B4-BE49-F238E27FC236}">
                <a16:creationId xmlns:a16="http://schemas.microsoft.com/office/drawing/2014/main" id="{B6806E36-9C9D-4DFD-6C1D-F7C687CE4DE0}"/>
              </a:ext>
            </a:extLst>
          </p:cNvPr>
          <p:cNvSpPr txBox="1"/>
          <p:nvPr/>
        </p:nvSpPr>
        <p:spPr>
          <a:xfrm>
            <a:off x="2610757" y="3118006"/>
            <a:ext cx="1932212" cy="461665"/>
          </a:xfrm>
          <a:prstGeom prst="rect">
            <a:avLst/>
          </a:prstGeom>
          <a:noFill/>
        </p:spPr>
        <p:txBody>
          <a:bodyPr wrap="square">
            <a:spAutoFit/>
          </a:bodyPr>
          <a:lstStyle/>
          <a:p>
            <a:r>
              <a:rPr lang="en-US" sz="1200" b="1" dirty="0"/>
              <a:t>DESCRIBES ME PERFECTLY</a:t>
            </a:r>
            <a:endParaRPr lang="en-US" sz="1200" dirty="0"/>
          </a:p>
        </p:txBody>
      </p:sp>
      <p:graphicFrame>
        <p:nvGraphicFramePr>
          <p:cNvPr id="16" name="Chart 15">
            <a:extLst>
              <a:ext uri="{FF2B5EF4-FFF2-40B4-BE49-F238E27FC236}">
                <a16:creationId xmlns:a16="http://schemas.microsoft.com/office/drawing/2014/main" id="{27143922-AA3F-D3F4-23EF-0DB63A772517}"/>
              </a:ext>
            </a:extLst>
          </p:cNvPr>
          <p:cNvGraphicFramePr/>
          <p:nvPr>
            <p:extLst>
              <p:ext uri="{D42A27DB-BD31-4B8C-83A1-F6EECF244321}">
                <p14:modId xmlns:p14="http://schemas.microsoft.com/office/powerpoint/2010/main" val="1656302449"/>
              </p:ext>
            </p:extLst>
          </p:nvPr>
        </p:nvGraphicFramePr>
        <p:xfrm>
          <a:off x="7784469" y="2760192"/>
          <a:ext cx="1665931" cy="1110621"/>
        </p:xfrm>
        <a:graphic>
          <a:graphicData uri="http://schemas.openxmlformats.org/drawingml/2006/chart">
            <c:chart xmlns:c="http://schemas.openxmlformats.org/drawingml/2006/chart" xmlns:r="http://schemas.openxmlformats.org/officeDocument/2006/relationships" r:id="rId5"/>
          </a:graphicData>
        </a:graphic>
      </p:graphicFrame>
      <p:sp>
        <p:nvSpPr>
          <p:cNvPr id="17" name="Title 1">
            <a:extLst>
              <a:ext uri="{FF2B5EF4-FFF2-40B4-BE49-F238E27FC236}">
                <a16:creationId xmlns:a16="http://schemas.microsoft.com/office/drawing/2014/main" id="{29392A85-9D99-2D2F-CC9D-0233A6770583}"/>
              </a:ext>
            </a:extLst>
          </p:cNvPr>
          <p:cNvSpPr txBox="1">
            <a:spLocks/>
          </p:cNvSpPr>
          <p:nvPr/>
        </p:nvSpPr>
        <p:spPr>
          <a:xfrm>
            <a:off x="8150465" y="3114413"/>
            <a:ext cx="929427"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1600" dirty="0">
                <a:latin typeface="Arial" panose="020B0604020202020204" pitchFamily="34" charset="0"/>
                <a:cs typeface="Arial" panose="020B0604020202020204" pitchFamily="34" charset="0"/>
              </a:rPr>
              <a:t>71%</a:t>
            </a:r>
          </a:p>
        </p:txBody>
      </p:sp>
      <p:sp>
        <p:nvSpPr>
          <p:cNvPr id="18" name="TextBox 17">
            <a:extLst>
              <a:ext uri="{FF2B5EF4-FFF2-40B4-BE49-F238E27FC236}">
                <a16:creationId xmlns:a16="http://schemas.microsoft.com/office/drawing/2014/main" id="{19866632-AB2B-45E6-8123-5395E04CE03A}"/>
              </a:ext>
            </a:extLst>
          </p:cNvPr>
          <p:cNvSpPr txBox="1"/>
          <p:nvPr/>
        </p:nvSpPr>
        <p:spPr>
          <a:xfrm>
            <a:off x="9107248" y="3118006"/>
            <a:ext cx="1932212" cy="461665"/>
          </a:xfrm>
          <a:prstGeom prst="rect">
            <a:avLst/>
          </a:prstGeom>
          <a:noFill/>
        </p:spPr>
        <p:txBody>
          <a:bodyPr wrap="square">
            <a:spAutoFit/>
          </a:bodyPr>
          <a:lstStyle/>
          <a:p>
            <a:r>
              <a:rPr lang="en-US" sz="1200" b="1" dirty="0"/>
              <a:t>DESCRIBES ME PERFECTLY</a:t>
            </a:r>
            <a:endParaRPr lang="en-US" sz="1200" dirty="0"/>
          </a:p>
        </p:txBody>
      </p:sp>
    </p:spTree>
    <p:extLst>
      <p:ext uri="{BB962C8B-B14F-4D97-AF65-F5344CB8AC3E}">
        <p14:creationId xmlns:p14="http://schemas.microsoft.com/office/powerpoint/2010/main" val="2149697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E0FB-5117-FC7B-5D4A-39604EDED9D2}"/>
              </a:ext>
            </a:extLst>
          </p:cNvPr>
          <p:cNvSpPr>
            <a:spLocks noGrp="1"/>
          </p:cNvSpPr>
          <p:nvPr>
            <p:ph type="title"/>
          </p:nvPr>
        </p:nvSpPr>
        <p:spPr/>
        <p:txBody>
          <a:bodyPr/>
          <a:lstStyle/>
          <a:p>
            <a:r>
              <a:rPr lang="en-US" dirty="0"/>
              <a:t>Still Experiencing Symptoms Today</a:t>
            </a:r>
          </a:p>
        </p:txBody>
      </p:sp>
      <p:sp>
        <p:nvSpPr>
          <p:cNvPr id="3" name="Text Placeholder 2">
            <a:extLst>
              <a:ext uri="{FF2B5EF4-FFF2-40B4-BE49-F238E27FC236}">
                <a16:creationId xmlns:a16="http://schemas.microsoft.com/office/drawing/2014/main" id="{E59A90A8-596D-0068-D23D-820C26081952}"/>
              </a:ext>
            </a:extLst>
          </p:cNvPr>
          <p:cNvSpPr>
            <a:spLocks noGrp="1"/>
          </p:cNvSpPr>
          <p:nvPr>
            <p:ph type="body" sz="quarter" idx="10"/>
          </p:nvPr>
        </p:nvSpPr>
        <p:spPr/>
        <p:txBody>
          <a:bodyPr/>
          <a:lstStyle/>
          <a:p>
            <a:r>
              <a:rPr lang="en-US" sz="1400" dirty="0"/>
              <a:t>Nearly 6 in 10 of those diagnosed 10 or more years ago still experience symptoms today.</a:t>
            </a:r>
          </a:p>
        </p:txBody>
      </p:sp>
      <p:sp>
        <p:nvSpPr>
          <p:cNvPr id="9" name="TextBox 8">
            <a:extLst>
              <a:ext uri="{FF2B5EF4-FFF2-40B4-BE49-F238E27FC236}">
                <a16:creationId xmlns:a16="http://schemas.microsoft.com/office/drawing/2014/main" id="{D86CD1E8-672F-AF5D-7CF6-DB0ED826F526}"/>
              </a:ext>
            </a:extLst>
          </p:cNvPr>
          <p:cNvSpPr txBox="1"/>
          <p:nvPr/>
        </p:nvSpPr>
        <p:spPr>
          <a:xfrm>
            <a:off x="1280121" y="1277926"/>
            <a:ext cx="6096000" cy="461665"/>
          </a:xfrm>
          <a:prstGeom prst="rect">
            <a:avLst/>
          </a:prstGeom>
          <a:noFill/>
        </p:spPr>
        <p:txBody>
          <a:bodyPr wrap="square">
            <a:spAutoFit/>
          </a:bodyPr>
          <a:lstStyle/>
          <a:p>
            <a:r>
              <a:rPr lang="en-US" sz="1200" b="1" dirty="0"/>
              <a:t>Which of the following, if any, are you still experiencing today?</a:t>
            </a:r>
            <a:br>
              <a:rPr lang="en-US" sz="1200" b="1" dirty="0"/>
            </a:br>
            <a:r>
              <a:rPr lang="en-US" sz="1200" dirty="0"/>
              <a:t>Symptoms experienced (top 15 out of 23 shown)</a:t>
            </a:r>
          </a:p>
        </p:txBody>
      </p:sp>
      <p:graphicFrame>
        <p:nvGraphicFramePr>
          <p:cNvPr id="10" name="Table 9">
            <a:extLst>
              <a:ext uri="{FF2B5EF4-FFF2-40B4-BE49-F238E27FC236}">
                <a16:creationId xmlns:a16="http://schemas.microsoft.com/office/drawing/2014/main" id="{3B8BF24C-C511-637F-9BEA-C4655351D4BE}"/>
              </a:ext>
            </a:extLst>
          </p:cNvPr>
          <p:cNvGraphicFramePr>
            <a:graphicFrameLocks noGrp="1"/>
          </p:cNvGraphicFramePr>
          <p:nvPr>
            <p:extLst>
              <p:ext uri="{D42A27DB-BD31-4B8C-83A1-F6EECF244321}">
                <p14:modId xmlns:p14="http://schemas.microsoft.com/office/powerpoint/2010/main" val="140579167"/>
              </p:ext>
            </p:extLst>
          </p:nvPr>
        </p:nvGraphicFramePr>
        <p:xfrm>
          <a:off x="1280121" y="1801354"/>
          <a:ext cx="9509760" cy="4342266"/>
        </p:xfrm>
        <a:graphic>
          <a:graphicData uri="http://schemas.openxmlformats.org/drawingml/2006/table">
            <a:tbl>
              <a:tblPr>
                <a:tableStyleId>{5C22544A-7EE6-4342-B048-85BDC9FD1C3A}</a:tableStyleId>
              </a:tblPr>
              <a:tblGrid>
                <a:gridCol w="2743200">
                  <a:extLst>
                    <a:ext uri="{9D8B030D-6E8A-4147-A177-3AD203B41FA5}">
                      <a16:colId xmlns:a16="http://schemas.microsoft.com/office/drawing/2014/main" val="1694584741"/>
                    </a:ext>
                  </a:extLst>
                </a:gridCol>
                <a:gridCol w="2103120">
                  <a:extLst>
                    <a:ext uri="{9D8B030D-6E8A-4147-A177-3AD203B41FA5}">
                      <a16:colId xmlns:a16="http://schemas.microsoft.com/office/drawing/2014/main" val="3337125924"/>
                    </a:ext>
                  </a:extLst>
                </a:gridCol>
                <a:gridCol w="2103120">
                  <a:extLst>
                    <a:ext uri="{9D8B030D-6E8A-4147-A177-3AD203B41FA5}">
                      <a16:colId xmlns:a16="http://schemas.microsoft.com/office/drawing/2014/main" val="1289258700"/>
                    </a:ext>
                  </a:extLst>
                </a:gridCol>
                <a:gridCol w="2560320">
                  <a:extLst>
                    <a:ext uri="{9D8B030D-6E8A-4147-A177-3AD203B41FA5}">
                      <a16:colId xmlns:a16="http://schemas.microsoft.com/office/drawing/2014/main" val="2690417128"/>
                    </a:ext>
                  </a:extLst>
                </a:gridCol>
              </a:tblGrid>
              <a:tr h="241237">
                <a:tc>
                  <a:txBody>
                    <a:bodyPr/>
                    <a:lstStyle/>
                    <a:p>
                      <a:pPr algn="r" fontAlgn="ct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Diagnosed 3-5 years ago</a:t>
                      </a: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Diagnosed 6-10 years ago</a:t>
                      </a: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000" b="1" i="0" u="none" strike="noStrike" dirty="0">
                          <a:solidFill>
                            <a:srgbClr val="000000"/>
                          </a:solidFill>
                          <a:effectLst/>
                          <a:latin typeface="+mn-lt"/>
                        </a:rPr>
                        <a:t>Diagnosed 10+ years ago</a:t>
                      </a:r>
                    </a:p>
                  </a:txBody>
                  <a:tcPr marL="3584" marR="3584"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7574286"/>
                  </a:ext>
                </a:extLst>
              </a:tr>
              <a:tr h="241237">
                <a:tc>
                  <a:txBody>
                    <a:bodyPr/>
                    <a:lstStyle/>
                    <a:p>
                      <a:pPr algn="r" fontAlgn="ctr"/>
                      <a:r>
                        <a:rPr lang="en-US" sz="1000" b="0" u="none" strike="noStrike" dirty="0">
                          <a:solidFill>
                            <a:srgbClr val="000000"/>
                          </a:solidFill>
                          <a:effectLst/>
                        </a:rPr>
                        <a:t>Feeling overly tired</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a:solidFill>
                            <a:srgbClr val="EE7E5E"/>
                          </a:solidFill>
                          <a:effectLst/>
                          <a:latin typeface="+mn-lt"/>
                        </a:rPr>
                        <a:t>20%</a:t>
                      </a:r>
                    </a:p>
                  </a:txBody>
                  <a:tcPr marL="274320" marR="0"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a:solidFill>
                            <a:srgbClr val="EE7E5E"/>
                          </a:solidFill>
                          <a:effectLst/>
                          <a:latin typeface="+mn-lt"/>
                        </a:rPr>
                        <a:t>20%</a:t>
                      </a:r>
                    </a:p>
                  </a:txBody>
                  <a:tcPr marL="274320" marR="0"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chemeClr val="tx1"/>
                          </a:solidFill>
                          <a:effectLst/>
                          <a:latin typeface="+mn-lt"/>
                        </a:rPr>
                        <a:t>13%</a:t>
                      </a:r>
                    </a:p>
                  </a:txBody>
                  <a:tcPr marL="274320" marR="0" marT="3584" marB="0" anchor="ctr">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1897120"/>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Sexual concerns</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a:solidFill>
                            <a:srgbClr val="EE7E5E"/>
                          </a:solidFill>
                          <a:effectLst/>
                          <a:latin typeface="+mn-lt"/>
                        </a:rPr>
                        <a:t>21%</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chemeClr val="tx1"/>
                          </a:solidFill>
                          <a:effectLst/>
                          <a:latin typeface="+mn-lt"/>
                        </a:rPr>
                        <a:t>16%</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a:solidFill>
                            <a:srgbClr val="EE7E5E"/>
                          </a:solidFill>
                          <a:effectLst/>
                          <a:latin typeface="+mn-lt"/>
                        </a:rPr>
                        <a:t>18%</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94715284"/>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Depression, anxiety, mental</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a:solidFill>
                            <a:srgbClr val="EE7E5E"/>
                          </a:solidFill>
                          <a:effectLst/>
                          <a:latin typeface="+mn-lt"/>
                        </a:rPr>
                        <a:t>22%</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chemeClr val="tx1"/>
                          </a:solidFill>
                          <a:effectLst/>
                          <a:latin typeface="+mn-lt"/>
                        </a:rPr>
                        <a:t>15%</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a:solidFill>
                            <a:srgbClr val="EE7E5E"/>
                          </a:solidFill>
                          <a:effectLst/>
                          <a:latin typeface="+mn-lt"/>
                        </a:rPr>
                        <a:t>19%</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7808921"/>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Neuropathy</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15%</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a:solidFill>
                            <a:srgbClr val="EE7E5E"/>
                          </a:solidFill>
                          <a:effectLst/>
                          <a:latin typeface="+mn-lt"/>
                        </a:rPr>
                        <a:t>17%</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a:solidFill>
                            <a:srgbClr val="EE7E5E"/>
                          </a:solidFill>
                          <a:effectLst/>
                          <a:latin typeface="+mn-lt"/>
                        </a:rPr>
                        <a:t>14%</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1125983"/>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Muscle/joint pain</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17%</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1" i="0" u="none" strike="noStrike" dirty="0">
                          <a:solidFill>
                            <a:srgbClr val="EE7E5E"/>
                          </a:solidFill>
                          <a:effectLst/>
                          <a:latin typeface="+mn-lt"/>
                        </a:rPr>
                        <a:t>17%</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chemeClr val="tx1"/>
                          </a:solidFill>
                          <a:effectLst/>
                          <a:latin typeface="+mn-lt"/>
                        </a:rPr>
                        <a:t>12%</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0970985"/>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Insomnia/sleeplessness</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17%</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13%</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12%</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0318940"/>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Uncertainty status of your cancer</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12%</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9%</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8%</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5089101"/>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High blood pressure</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10%</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10%</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9%</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4239283"/>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Memory loss, cognitive issues</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9%</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8%</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8%</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3480775"/>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i="0" u="none" strike="noStrike" dirty="0">
                          <a:solidFill>
                            <a:srgbClr val="000000"/>
                          </a:solidFill>
                          <a:effectLst/>
                          <a:latin typeface="+mn-lt"/>
                        </a:rPr>
                        <a:t>Endocrine issues</a:t>
                      </a: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8%</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7%</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7%</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4721678"/>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Nausea/vomiting or diarrhea</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9%</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7%</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3%</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91182713"/>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Loss of appetite and/or taste</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7%</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6%</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3%</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1495560"/>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Skin irritation/rash, blisters, sunburns, etc.</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6%</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5%</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4%</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2307800"/>
                  </a:ext>
                </a:extLst>
              </a:tr>
              <a:tr h="241237">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000" b="0" u="none" strike="noStrike" dirty="0">
                          <a:solidFill>
                            <a:srgbClr val="000000"/>
                          </a:solidFill>
                          <a:effectLst/>
                        </a:rPr>
                        <a:t>Weight loss</a:t>
                      </a:r>
                      <a:endParaRPr lang="en-US" sz="1000" b="0" i="0" u="none" strike="noStrike" dirty="0">
                        <a:solidFill>
                          <a:srgbClr val="000000"/>
                        </a:solidFill>
                        <a:effectLst/>
                        <a:latin typeface="+mn-lt"/>
                      </a:endParaRP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5%</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4%</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3%</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3028343"/>
                  </a:ext>
                </a:extLst>
              </a:tr>
              <a:tr h="241237">
                <a:tc>
                  <a:txBody>
                    <a:bodyPr/>
                    <a:lstStyle/>
                    <a:p>
                      <a:pPr algn="r" fontAlgn="ctr"/>
                      <a:r>
                        <a:rPr lang="en-US" sz="1000" b="0" i="0" u="none" strike="noStrike" dirty="0">
                          <a:solidFill>
                            <a:srgbClr val="000000"/>
                          </a:solidFill>
                          <a:effectLst/>
                          <a:latin typeface="+mn-lt"/>
                        </a:rPr>
                        <a:t>Lymphedema (e.g., swelling in arm and/or leg)</a:t>
                      </a: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4%</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6%</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4%</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75704703"/>
                  </a:ext>
                </a:extLst>
              </a:tr>
              <a:tr h="241237">
                <a:tc>
                  <a:txBody>
                    <a:bodyPr/>
                    <a:lstStyle/>
                    <a:p>
                      <a:pPr algn="r" fontAlgn="ctr"/>
                      <a:r>
                        <a:rPr lang="en-US" sz="1000" b="0" i="0" u="none" strike="noStrike" dirty="0">
                          <a:solidFill>
                            <a:srgbClr val="000000"/>
                          </a:solidFill>
                          <a:effectLst/>
                          <a:latin typeface="+mn-lt"/>
                        </a:rPr>
                        <a:t>None of the above</a:t>
                      </a: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26%</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31%</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en-US" sz="1000" b="0" i="0" u="none" strike="noStrike" dirty="0">
                          <a:solidFill>
                            <a:srgbClr val="000000"/>
                          </a:solidFill>
                          <a:effectLst/>
                          <a:latin typeface="+mn-lt"/>
                        </a:rPr>
                        <a:t>42%</a:t>
                      </a:r>
                    </a:p>
                  </a:txBody>
                  <a:tcPr marL="274320" marR="0"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1434400"/>
                  </a:ext>
                </a:extLst>
              </a:tr>
              <a:tr h="241237">
                <a:tc>
                  <a:txBody>
                    <a:bodyPr/>
                    <a:lstStyle/>
                    <a:p>
                      <a:pPr algn="r" fontAlgn="ctr"/>
                      <a:r>
                        <a:rPr lang="en-US" sz="1000" b="1" i="0" u="none" strike="noStrike" dirty="0">
                          <a:solidFill>
                            <a:srgbClr val="000000"/>
                          </a:solidFill>
                          <a:effectLst/>
                          <a:latin typeface="+mn-lt"/>
                        </a:rPr>
                        <a:t>MEAN # EXPERIENCED</a:t>
                      </a:r>
                    </a:p>
                  </a:txBody>
                  <a:tcPr marL="6350" marR="6350" marT="6350" marB="0" anchor="ctr">
                    <a:lnL w="6350" cap="flat" cmpd="sng" algn="ctr">
                      <a:noFill/>
                      <a:prstDash val="solid"/>
                      <a:round/>
                      <a:headEnd type="none" w="med" len="med"/>
                      <a:tailEnd type="none" w="med" len="med"/>
                    </a:lnL>
                    <a:lnR w="12700" cmpd="sng">
                      <a:noFill/>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000" b="1" i="0" u="none" strike="noStrike" dirty="0">
                          <a:solidFill>
                            <a:srgbClr val="000000"/>
                          </a:solidFill>
                          <a:effectLst/>
                          <a:latin typeface="+mn-lt"/>
                        </a:rPr>
                        <a:t>3 symptoms</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000" b="1" i="0" u="none" strike="noStrike" dirty="0">
                          <a:solidFill>
                            <a:srgbClr val="000000"/>
                          </a:solidFill>
                          <a:effectLst/>
                          <a:latin typeface="+mn-lt"/>
                        </a:rPr>
                        <a:t>3 symptoms</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en-US" sz="1000" b="1" i="0" u="none" strike="noStrike" dirty="0">
                          <a:solidFill>
                            <a:srgbClr val="000000"/>
                          </a:solidFill>
                          <a:effectLst/>
                          <a:latin typeface="+mn-lt"/>
                        </a:rPr>
                        <a:t>3 symptoms</a:t>
                      </a:r>
                    </a:p>
                  </a:txBody>
                  <a:tcPr marL="3584" marR="3584" marT="3584" marB="0" anchor="ctr">
                    <a:lnL w="12700" cmpd="sng">
                      <a:noFill/>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7357241"/>
                  </a:ext>
                </a:extLst>
              </a:tr>
            </a:tbl>
          </a:graphicData>
        </a:graphic>
      </p:graphicFrame>
      <p:graphicFrame>
        <p:nvGraphicFramePr>
          <p:cNvPr id="13" name="Chart 12">
            <a:extLst>
              <a:ext uri="{FF2B5EF4-FFF2-40B4-BE49-F238E27FC236}">
                <a16:creationId xmlns:a16="http://schemas.microsoft.com/office/drawing/2014/main" id="{C09735C4-74A0-ED17-C38C-2779154749F5}"/>
              </a:ext>
            </a:extLst>
          </p:cNvPr>
          <p:cNvGraphicFramePr/>
          <p:nvPr>
            <p:extLst>
              <p:ext uri="{D42A27DB-BD31-4B8C-83A1-F6EECF244321}">
                <p14:modId xmlns:p14="http://schemas.microsoft.com/office/powerpoint/2010/main" val="1146196247"/>
              </p:ext>
            </p:extLst>
          </p:nvPr>
        </p:nvGraphicFramePr>
        <p:xfrm>
          <a:off x="4563509" y="1944535"/>
          <a:ext cx="1928692" cy="3958725"/>
        </p:xfrm>
        <a:graphic>
          <a:graphicData uri="http://schemas.openxmlformats.org/drawingml/2006/chart">
            <c:chart xmlns:c="http://schemas.openxmlformats.org/drawingml/2006/chart" xmlns:r="http://schemas.openxmlformats.org/officeDocument/2006/relationships" r:id="rId3"/>
          </a:graphicData>
        </a:graphic>
      </p:graphicFrame>
      <p:sp>
        <p:nvSpPr>
          <p:cNvPr id="26" name="TextBox 25">
            <a:extLst>
              <a:ext uri="{FF2B5EF4-FFF2-40B4-BE49-F238E27FC236}">
                <a16:creationId xmlns:a16="http://schemas.microsoft.com/office/drawing/2014/main" id="{3622BE70-2390-033E-2BD1-AC63338BEA41}"/>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28" name="Chart 27">
            <a:extLst>
              <a:ext uri="{FF2B5EF4-FFF2-40B4-BE49-F238E27FC236}">
                <a16:creationId xmlns:a16="http://schemas.microsoft.com/office/drawing/2014/main" id="{F432B509-F4DE-4A25-3DD9-B4B41B6F1506}"/>
              </a:ext>
            </a:extLst>
          </p:cNvPr>
          <p:cNvGraphicFramePr/>
          <p:nvPr>
            <p:extLst>
              <p:ext uri="{D42A27DB-BD31-4B8C-83A1-F6EECF244321}">
                <p14:modId xmlns:p14="http://schemas.microsoft.com/office/powerpoint/2010/main" val="1841217506"/>
              </p:ext>
            </p:extLst>
          </p:nvPr>
        </p:nvGraphicFramePr>
        <p:xfrm>
          <a:off x="6686464" y="1944535"/>
          <a:ext cx="1928692" cy="395872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id="{D16FD8C1-8927-85A4-2AC8-9589E86F567C}"/>
              </a:ext>
            </a:extLst>
          </p:cNvPr>
          <p:cNvGraphicFramePr/>
          <p:nvPr>
            <p:extLst>
              <p:ext uri="{D42A27DB-BD31-4B8C-83A1-F6EECF244321}">
                <p14:modId xmlns:p14="http://schemas.microsoft.com/office/powerpoint/2010/main" val="2000719755"/>
              </p:ext>
            </p:extLst>
          </p:nvPr>
        </p:nvGraphicFramePr>
        <p:xfrm>
          <a:off x="8749152" y="1944535"/>
          <a:ext cx="2804673" cy="395872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264348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7581B-DB9F-912F-BBE9-B78EE6CF8347}"/>
              </a:ext>
            </a:extLst>
          </p:cNvPr>
          <p:cNvSpPr>
            <a:spLocks noGrp="1"/>
          </p:cNvSpPr>
          <p:nvPr>
            <p:ph type="title"/>
          </p:nvPr>
        </p:nvSpPr>
        <p:spPr/>
        <p:txBody>
          <a:bodyPr/>
          <a:lstStyle/>
          <a:p>
            <a:r>
              <a:rPr lang="en-US" dirty="0"/>
              <a:t>Diagnosis Setting</a:t>
            </a:r>
          </a:p>
        </p:txBody>
      </p:sp>
      <p:sp>
        <p:nvSpPr>
          <p:cNvPr id="3" name="Text Placeholder 2">
            <a:extLst>
              <a:ext uri="{FF2B5EF4-FFF2-40B4-BE49-F238E27FC236}">
                <a16:creationId xmlns:a16="http://schemas.microsoft.com/office/drawing/2014/main" id="{CDF42303-B916-3813-8149-4127889EA882}"/>
              </a:ext>
            </a:extLst>
          </p:cNvPr>
          <p:cNvSpPr>
            <a:spLocks noGrp="1"/>
          </p:cNvSpPr>
          <p:nvPr>
            <p:ph type="body" sz="quarter" idx="10"/>
          </p:nvPr>
        </p:nvSpPr>
        <p:spPr>
          <a:xfrm>
            <a:off x="314017" y="803298"/>
            <a:ext cx="11292608" cy="456159"/>
          </a:xfrm>
        </p:spPr>
        <p:txBody>
          <a:bodyPr/>
          <a:lstStyle/>
          <a:p>
            <a:r>
              <a:rPr lang="en-US" dirty="0"/>
              <a:t>Most are diagnosed at a doctor’s office, but Hispanics are the one group more likely to report being diagnosed at a Cancer Center.</a:t>
            </a:r>
          </a:p>
        </p:txBody>
      </p:sp>
      <p:sp>
        <p:nvSpPr>
          <p:cNvPr id="4" name="TextBox 3">
            <a:extLst>
              <a:ext uri="{FF2B5EF4-FFF2-40B4-BE49-F238E27FC236}">
                <a16:creationId xmlns:a16="http://schemas.microsoft.com/office/drawing/2014/main" id="{6C9CA511-1B15-F80A-54D4-043185A50C22}"/>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5" name="Table 5">
            <a:extLst>
              <a:ext uri="{FF2B5EF4-FFF2-40B4-BE49-F238E27FC236}">
                <a16:creationId xmlns:a16="http://schemas.microsoft.com/office/drawing/2014/main" id="{C00AD352-F52F-8E2E-0396-AB3CAEC0B8D6}"/>
              </a:ext>
            </a:extLst>
          </p:cNvPr>
          <p:cNvGraphicFramePr>
            <a:graphicFrameLocks noGrp="1"/>
          </p:cNvGraphicFramePr>
          <p:nvPr>
            <p:extLst>
              <p:ext uri="{D42A27DB-BD31-4B8C-83A1-F6EECF244321}">
                <p14:modId xmlns:p14="http://schemas.microsoft.com/office/powerpoint/2010/main" val="1820577740"/>
              </p:ext>
            </p:extLst>
          </p:nvPr>
        </p:nvGraphicFramePr>
        <p:xfrm>
          <a:off x="633842" y="1840599"/>
          <a:ext cx="10643756" cy="4068071"/>
        </p:xfrm>
        <a:graphic>
          <a:graphicData uri="http://schemas.openxmlformats.org/drawingml/2006/table">
            <a:tbl>
              <a:tblPr bandRow="1">
                <a:tableStyleId>{9D7B26C5-4107-4FEC-AEDC-1716B250A1EF}</a:tableStyleId>
              </a:tblPr>
              <a:tblGrid>
                <a:gridCol w="10643756">
                  <a:extLst>
                    <a:ext uri="{9D8B030D-6E8A-4147-A177-3AD203B41FA5}">
                      <a16:colId xmlns:a16="http://schemas.microsoft.com/office/drawing/2014/main" val="3014468362"/>
                    </a:ext>
                  </a:extLst>
                </a:gridCol>
              </a:tblGrid>
              <a:tr h="581153">
                <a:tc>
                  <a:txBody>
                    <a:bodyPr/>
                    <a:lstStyle/>
                    <a:p>
                      <a:endParaRPr lang="en-US" dirty="0"/>
                    </a:p>
                  </a:txBody>
                  <a:tcPr>
                    <a:lnL>
                      <a:noFill/>
                    </a:lnL>
                    <a:lnR>
                      <a:noFill/>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3097543"/>
                  </a:ext>
                </a:extLst>
              </a:tr>
              <a:tr h="581153">
                <a:tc>
                  <a:txBody>
                    <a:bodyPr/>
                    <a:lstStyle/>
                    <a:p>
                      <a:endParaRPr lang="en-US" dirty="0"/>
                    </a:p>
                  </a:txBody>
                  <a:tcP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717982"/>
                  </a:ext>
                </a:extLst>
              </a:tr>
              <a:tr h="581153">
                <a:tc>
                  <a:txBody>
                    <a:bodyPr/>
                    <a:lstStyle/>
                    <a:p>
                      <a:endParaRPr lang="en-US" dirty="0"/>
                    </a:p>
                  </a:txBody>
                  <a:tcP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6646983"/>
                  </a:ext>
                </a:extLst>
              </a:tr>
              <a:tr h="581153">
                <a:tc>
                  <a:txBody>
                    <a:bodyPr/>
                    <a:lstStyle/>
                    <a:p>
                      <a:endParaRPr lang="en-US" dirty="0"/>
                    </a:p>
                  </a:txBody>
                  <a:tcP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541843"/>
                  </a:ext>
                </a:extLst>
              </a:tr>
              <a:tr h="581153">
                <a:tc>
                  <a:txBody>
                    <a:bodyPr/>
                    <a:lstStyle/>
                    <a:p>
                      <a:endParaRPr lang="en-US" dirty="0"/>
                    </a:p>
                  </a:txBody>
                  <a:tcP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01753247"/>
                  </a:ext>
                </a:extLst>
              </a:tr>
              <a:tr h="581153">
                <a:tc>
                  <a:txBody>
                    <a:bodyPr/>
                    <a:lstStyle/>
                    <a:p>
                      <a:endParaRPr lang="en-US" dirty="0"/>
                    </a:p>
                  </a:txBody>
                  <a:tcP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85604852"/>
                  </a:ext>
                </a:extLst>
              </a:tr>
              <a:tr h="581153">
                <a:tc>
                  <a:txBody>
                    <a:bodyPr/>
                    <a:lstStyle/>
                    <a:p>
                      <a:endParaRPr lang="en-US" dirty="0"/>
                    </a:p>
                  </a:txBody>
                  <a:tcPr>
                    <a:lnL>
                      <a:noFill/>
                    </a:lnL>
                    <a:lnR>
                      <a:noFill/>
                    </a:lnR>
                    <a:lnT w="6350" cap="flat" cmpd="sng" algn="ctr">
                      <a:solidFill>
                        <a:schemeClr val="bg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22006073"/>
                  </a:ext>
                </a:extLst>
              </a:tr>
            </a:tbl>
          </a:graphicData>
        </a:graphic>
      </p:graphicFrame>
      <p:graphicFrame>
        <p:nvGraphicFramePr>
          <p:cNvPr id="6" name="Content Placeholder 6">
            <a:extLst>
              <a:ext uri="{FF2B5EF4-FFF2-40B4-BE49-F238E27FC236}">
                <a16:creationId xmlns:a16="http://schemas.microsoft.com/office/drawing/2014/main" id="{5B5BC6F9-B8B8-9F61-64F2-55FEB53F2E26}"/>
              </a:ext>
            </a:extLst>
          </p:cNvPr>
          <p:cNvGraphicFramePr>
            <a:graphicFrameLocks/>
          </p:cNvGraphicFramePr>
          <p:nvPr>
            <p:extLst>
              <p:ext uri="{D42A27DB-BD31-4B8C-83A1-F6EECF244321}">
                <p14:modId xmlns:p14="http://schemas.microsoft.com/office/powerpoint/2010/main" val="2727591153"/>
              </p:ext>
            </p:extLst>
          </p:nvPr>
        </p:nvGraphicFramePr>
        <p:xfrm>
          <a:off x="843392" y="1703364"/>
          <a:ext cx="5758682" cy="43513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0FE03475-42FF-678B-985C-52A4CF8395A9}"/>
              </a:ext>
            </a:extLst>
          </p:cNvPr>
          <p:cNvGraphicFramePr>
            <a:graphicFrameLocks noGrp="1"/>
          </p:cNvGraphicFramePr>
          <p:nvPr>
            <p:extLst>
              <p:ext uri="{D42A27DB-BD31-4B8C-83A1-F6EECF244321}">
                <p14:modId xmlns:p14="http://schemas.microsoft.com/office/powerpoint/2010/main" val="3802733889"/>
              </p:ext>
            </p:extLst>
          </p:nvPr>
        </p:nvGraphicFramePr>
        <p:xfrm>
          <a:off x="6392524" y="1471173"/>
          <a:ext cx="4885074" cy="4451384"/>
        </p:xfrm>
        <a:graphic>
          <a:graphicData uri="http://schemas.openxmlformats.org/drawingml/2006/table">
            <a:tbl>
              <a:tblPr>
                <a:tableStyleId>{EB344D84-9AFB-497E-A393-DC336BA19D2E}</a:tableStyleId>
              </a:tblPr>
              <a:tblGrid>
                <a:gridCol w="814179">
                  <a:extLst>
                    <a:ext uri="{9D8B030D-6E8A-4147-A177-3AD203B41FA5}">
                      <a16:colId xmlns:a16="http://schemas.microsoft.com/office/drawing/2014/main" val="927683158"/>
                    </a:ext>
                  </a:extLst>
                </a:gridCol>
                <a:gridCol w="814179">
                  <a:extLst>
                    <a:ext uri="{9D8B030D-6E8A-4147-A177-3AD203B41FA5}">
                      <a16:colId xmlns:a16="http://schemas.microsoft.com/office/drawing/2014/main" val="3934135828"/>
                    </a:ext>
                  </a:extLst>
                </a:gridCol>
                <a:gridCol w="814179">
                  <a:extLst>
                    <a:ext uri="{9D8B030D-6E8A-4147-A177-3AD203B41FA5}">
                      <a16:colId xmlns:a16="http://schemas.microsoft.com/office/drawing/2014/main" val="1810853574"/>
                    </a:ext>
                  </a:extLst>
                </a:gridCol>
                <a:gridCol w="814179">
                  <a:extLst>
                    <a:ext uri="{9D8B030D-6E8A-4147-A177-3AD203B41FA5}">
                      <a16:colId xmlns:a16="http://schemas.microsoft.com/office/drawing/2014/main" val="1642453755"/>
                    </a:ext>
                  </a:extLst>
                </a:gridCol>
                <a:gridCol w="814179">
                  <a:extLst>
                    <a:ext uri="{9D8B030D-6E8A-4147-A177-3AD203B41FA5}">
                      <a16:colId xmlns:a16="http://schemas.microsoft.com/office/drawing/2014/main" val="508751057"/>
                    </a:ext>
                  </a:extLst>
                </a:gridCol>
                <a:gridCol w="814179">
                  <a:extLst>
                    <a:ext uri="{9D8B030D-6E8A-4147-A177-3AD203B41FA5}">
                      <a16:colId xmlns:a16="http://schemas.microsoft.com/office/drawing/2014/main" val="913499402"/>
                    </a:ext>
                  </a:extLst>
                </a:gridCol>
              </a:tblGrid>
              <a:tr h="359490">
                <a:tc>
                  <a:txBody>
                    <a:bodyPr/>
                    <a:lstStyle/>
                    <a:p>
                      <a:pPr algn="ctr" fontAlgn="ctr"/>
                      <a:r>
                        <a:rPr lang="en-US" sz="1200" b="1" i="0" u="none" strike="noStrike" dirty="0">
                          <a:solidFill>
                            <a:schemeClr val="tx1"/>
                          </a:solidFill>
                          <a:effectLst/>
                          <a:latin typeface="+mn-lt"/>
                        </a:rPr>
                        <a:t>Women</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18-39</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Black</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Hispanic</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Metastatic</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No </a:t>
                      </a:r>
                      <a:br>
                        <a:rPr lang="en-US" sz="1200" b="1" i="0" u="none" strike="noStrike" dirty="0">
                          <a:solidFill>
                            <a:schemeClr val="tx1"/>
                          </a:solidFill>
                          <a:effectLst/>
                          <a:latin typeface="+mn-lt"/>
                        </a:rPr>
                      </a:br>
                      <a:r>
                        <a:rPr lang="en-US" sz="1200" b="1" i="0" u="none" strike="noStrike" dirty="0">
                          <a:solidFill>
                            <a:schemeClr val="tx1"/>
                          </a:solidFill>
                          <a:effectLst/>
                          <a:latin typeface="+mn-lt"/>
                        </a:rPr>
                        <a:t>College</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424089042"/>
                  </a:ext>
                </a:extLst>
              </a:tr>
              <a:tr h="582572">
                <a:tc>
                  <a:txBody>
                    <a:bodyPr/>
                    <a:lstStyle/>
                    <a:p>
                      <a:pPr algn="ctr" fontAlgn="b"/>
                      <a:r>
                        <a:rPr lang="en-US" sz="1200" b="1" i="0" u="none" strike="noStrike" dirty="0">
                          <a:solidFill>
                            <a:srgbClr val="C00000"/>
                          </a:solidFill>
                          <a:effectLst/>
                          <a:latin typeface="+mn-lt"/>
                        </a:rPr>
                        <a:t>52%</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55%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C00000"/>
                          </a:solidFill>
                          <a:effectLst/>
                          <a:latin typeface="+mn-lt"/>
                        </a:rPr>
                        <a:t>51%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C00000"/>
                          </a:solidFill>
                          <a:effectLst/>
                          <a:latin typeface="+mn-lt"/>
                        </a:rPr>
                        <a:t>39%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C00000"/>
                          </a:solidFill>
                          <a:effectLst/>
                          <a:latin typeface="+mn-lt"/>
                        </a:rPr>
                        <a:t>47%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60%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087548049"/>
                  </a:ext>
                </a:extLst>
              </a:tr>
              <a:tr h="582572">
                <a:tc>
                  <a:txBody>
                    <a:bodyPr/>
                    <a:lstStyle/>
                    <a:p>
                      <a:pPr algn="ctr" fontAlgn="b"/>
                      <a:r>
                        <a:rPr lang="en-US" sz="1200" b="1" i="0" u="none" strike="noStrike" dirty="0">
                          <a:solidFill>
                            <a:schemeClr val="accent1"/>
                          </a:solidFill>
                          <a:effectLst/>
                          <a:latin typeface="+mn-lt"/>
                        </a:rPr>
                        <a:t>24%</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C00000"/>
                          </a:solidFill>
                          <a:effectLst/>
                          <a:latin typeface="+mn-lt"/>
                        </a:rPr>
                        <a:t>10%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C00000"/>
                          </a:solidFill>
                          <a:effectLst/>
                          <a:latin typeface="+mn-lt"/>
                        </a:rPr>
                        <a:t>12%</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C00000"/>
                          </a:solidFill>
                          <a:effectLst/>
                          <a:latin typeface="+mn-lt"/>
                        </a:rPr>
                        <a:t>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rgbClr val="C00000"/>
                          </a:solidFill>
                          <a:effectLst/>
                          <a:latin typeface="+mn-lt"/>
                        </a:rPr>
                        <a:t>11%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277797844"/>
                  </a:ext>
                </a:extLst>
              </a:tr>
              <a:tr h="582572">
                <a:tc>
                  <a:txBody>
                    <a:bodyPr/>
                    <a:lstStyle/>
                    <a:p>
                      <a:pPr algn="ctr" fontAlgn="b"/>
                      <a:r>
                        <a:rPr lang="en-US" sz="1200" b="0" i="0" u="none" strike="noStrike">
                          <a:solidFill>
                            <a:srgbClr val="000000"/>
                          </a:solidFill>
                          <a:effectLst/>
                          <a:latin typeface="+mn-lt"/>
                        </a:rPr>
                        <a:t>13%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23%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21%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45%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33%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12%</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337366393"/>
                  </a:ext>
                </a:extLst>
              </a:tr>
              <a:tr h="582572">
                <a:tc>
                  <a:txBody>
                    <a:bodyPr/>
                    <a:lstStyle/>
                    <a:p>
                      <a:pPr algn="ctr" fontAlgn="b"/>
                      <a:r>
                        <a:rPr lang="en-US" sz="1200" b="0" i="0" u="none" strike="noStrike">
                          <a:solidFill>
                            <a:srgbClr val="000000"/>
                          </a:solidFill>
                          <a:effectLst/>
                          <a:latin typeface="+mn-lt"/>
                        </a:rPr>
                        <a:t>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9%</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7%</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6%</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742166821"/>
                  </a:ext>
                </a:extLst>
              </a:tr>
              <a:tr h="582572">
                <a:tc>
                  <a:txBody>
                    <a:bodyPr/>
                    <a:lstStyle/>
                    <a:p>
                      <a:pPr algn="ctr" fontAlgn="b"/>
                      <a:r>
                        <a:rPr lang="en-US" sz="1200" b="0" i="0" u="none" strike="noStrike">
                          <a:solidFill>
                            <a:srgbClr val="000000"/>
                          </a:solidFill>
                          <a:effectLst/>
                          <a:latin typeface="+mn-lt"/>
                        </a:rPr>
                        <a:t>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a:solidFill>
                            <a:srgbClr val="000000"/>
                          </a:solidFill>
                          <a:effectLst/>
                          <a:latin typeface="+mn-lt"/>
                        </a:rPr>
                        <a:t>2%</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282789681"/>
                  </a:ext>
                </a:extLst>
              </a:tr>
              <a:tr h="582572">
                <a:tc>
                  <a:txBody>
                    <a:bodyPr/>
                    <a:lstStyle/>
                    <a:p>
                      <a:pPr algn="ctr" fontAlgn="b"/>
                      <a:r>
                        <a:rPr lang="en-US" sz="1200" b="0" i="0" u="none" strike="noStrike">
                          <a:solidFill>
                            <a:srgbClr val="000000"/>
                          </a:solidFill>
                          <a:effectLst/>
                          <a:latin typeface="+mn-lt"/>
                        </a:rPr>
                        <a:t>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a:solidFill>
                            <a:srgbClr val="000000"/>
                          </a:solidFill>
                          <a:effectLst/>
                          <a:latin typeface="+mn-lt"/>
                        </a:rPr>
                        <a:t>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a:solidFill>
                            <a:srgbClr val="000000"/>
                          </a:solidFill>
                          <a:effectLst/>
                          <a:latin typeface="+mn-lt"/>
                        </a:rPr>
                        <a:t>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a:solidFill>
                            <a:srgbClr val="000000"/>
                          </a:solidFill>
                          <a:effectLst/>
                          <a:latin typeface="+mn-lt"/>
                        </a:rPr>
                        <a:t>1%</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0%</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732841097"/>
                  </a:ext>
                </a:extLst>
              </a:tr>
              <a:tr h="582572">
                <a:tc>
                  <a:txBody>
                    <a:bodyPr/>
                    <a:lstStyle/>
                    <a:p>
                      <a:pPr algn="ctr" fontAlgn="b"/>
                      <a:r>
                        <a:rPr lang="en-US" sz="1200" b="0" i="0" u="none" strike="noStrike" dirty="0">
                          <a:solidFill>
                            <a:srgbClr val="000000"/>
                          </a:solidFill>
                          <a:effectLst/>
                          <a:latin typeface="+mn-lt"/>
                        </a:rPr>
                        <a:t>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a:solidFill>
                            <a:srgbClr val="000000"/>
                          </a:solidFill>
                          <a:effectLst/>
                          <a:latin typeface="+mn-lt"/>
                        </a:rPr>
                        <a:t>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3%</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5%</a:t>
                      </a:r>
                    </a:p>
                  </a:txBody>
                  <a:tcPr marL="9525" marR="9525" marT="9525" marB="0"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46077913"/>
                  </a:ext>
                </a:extLst>
              </a:tr>
            </a:tbl>
          </a:graphicData>
        </a:graphic>
      </p:graphicFrame>
    </p:spTree>
    <p:extLst>
      <p:ext uri="{BB962C8B-B14F-4D97-AF65-F5344CB8AC3E}">
        <p14:creationId xmlns:p14="http://schemas.microsoft.com/office/powerpoint/2010/main" val="940870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1E591-4EF1-D7E1-4CA5-E8BCE0DC33C4}"/>
              </a:ext>
            </a:extLst>
          </p:cNvPr>
          <p:cNvSpPr>
            <a:spLocks noGrp="1"/>
          </p:cNvSpPr>
          <p:nvPr>
            <p:ph type="title"/>
          </p:nvPr>
        </p:nvSpPr>
        <p:spPr/>
        <p:txBody>
          <a:bodyPr/>
          <a:lstStyle/>
          <a:p>
            <a:r>
              <a:rPr lang="en-US" dirty="0"/>
              <a:t>Average Length of Treatment Appointment </a:t>
            </a:r>
          </a:p>
        </p:txBody>
      </p:sp>
      <p:sp>
        <p:nvSpPr>
          <p:cNvPr id="4" name="Rectangle 3">
            <a:extLst>
              <a:ext uri="{FF2B5EF4-FFF2-40B4-BE49-F238E27FC236}">
                <a16:creationId xmlns:a16="http://schemas.microsoft.com/office/drawing/2014/main" id="{072377F9-88D2-BDB9-3246-FFD13118C751}"/>
              </a:ext>
            </a:extLst>
          </p:cNvPr>
          <p:cNvSpPr/>
          <p:nvPr/>
        </p:nvSpPr>
        <p:spPr>
          <a:xfrm flipV="1">
            <a:off x="14533" y="1047142"/>
            <a:ext cx="391886" cy="2838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2C62097-2E3E-839E-896D-3C87B902D85A}"/>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12" name="TextBox 11">
            <a:extLst>
              <a:ext uri="{FF2B5EF4-FFF2-40B4-BE49-F238E27FC236}">
                <a16:creationId xmlns:a16="http://schemas.microsoft.com/office/drawing/2014/main" id="{BA576970-9BD8-882B-A0C0-1722A8FCCC94}"/>
              </a:ext>
            </a:extLst>
          </p:cNvPr>
          <p:cNvSpPr txBox="1"/>
          <p:nvPr/>
        </p:nvSpPr>
        <p:spPr>
          <a:xfrm>
            <a:off x="7659001" y="3064093"/>
            <a:ext cx="1646899" cy="2308325"/>
          </a:xfrm>
          <a:prstGeom prst="rect">
            <a:avLst/>
          </a:prstGeom>
          <a:solidFill>
            <a:srgbClr val="EE7E5E">
              <a:alpha val="20000"/>
            </a:srgbClr>
          </a:solidFill>
          <a:ln w="19050">
            <a:noFill/>
            <a:prstDash val="sysDash"/>
          </a:ln>
        </p:spPr>
        <p:txBody>
          <a:bodyPr wrap="square">
            <a:noAutofit/>
          </a:bodyPr>
          <a:lstStyle/>
          <a:p>
            <a:endParaRPr lang="en-US" sz="1200" dirty="0"/>
          </a:p>
        </p:txBody>
      </p:sp>
      <p:graphicFrame>
        <p:nvGraphicFramePr>
          <p:cNvPr id="6" name="Table 5">
            <a:extLst>
              <a:ext uri="{FF2B5EF4-FFF2-40B4-BE49-F238E27FC236}">
                <a16:creationId xmlns:a16="http://schemas.microsoft.com/office/drawing/2014/main" id="{69D99073-2C35-E076-22CD-9EAF20DBFF93}"/>
              </a:ext>
            </a:extLst>
          </p:cNvPr>
          <p:cNvGraphicFramePr>
            <a:graphicFrameLocks noGrp="1"/>
          </p:cNvGraphicFramePr>
          <p:nvPr>
            <p:extLst>
              <p:ext uri="{D42A27DB-BD31-4B8C-83A1-F6EECF244321}">
                <p14:modId xmlns:p14="http://schemas.microsoft.com/office/powerpoint/2010/main" val="3877029147"/>
              </p:ext>
            </p:extLst>
          </p:nvPr>
        </p:nvGraphicFramePr>
        <p:xfrm>
          <a:off x="234969" y="1293533"/>
          <a:ext cx="9875520" cy="4545900"/>
        </p:xfrm>
        <a:graphic>
          <a:graphicData uri="http://schemas.openxmlformats.org/drawingml/2006/table">
            <a:tbl>
              <a:tblPr bandRow="1">
                <a:tableStyleId>{EB344D84-9AFB-497E-A393-DC336BA19D2E}</a:tableStyleId>
              </a:tblPr>
              <a:tblGrid>
                <a:gridCol w="4937760">
                  <a:extLst>
                    <a:ext uri="{9D8B030D-6E8A-4147-A177-3AD203B41FA5}">
                      <a16:colId xmlns:a16="http://schemas.microsoft.com/office/drawing/2014/main" val="527884269"/>
                    </a:ext>
                  </a:extLst>
                </a:gridCol>
                <a:gridCol w="822960">
                  <a:extLst>
                    <a:ext uri="{9D8B030D-6E8A-4147-A177-3AD203B41FA5}">
                      <a16:colId xmlns:a16="http://schemas.microsoft.com/office/drawing/2014/main" val="2540180174"/>
                    </a:ext>
                  </a:extLst>
                </a:gridCol>
                <a:gridCol w="822960">
                  <a:extLst>
                    <a:ext uri="{9D8B030D-6E8A-4147-A177-3AD203B41FA5}">
                      <a16:colId xmlns:a16="http://schemas.microsoft.com/office/drawing/2014/main" val="3934135828"/>
                    </a:ext>
                  </a:extLst>
                </a:gridCol>
                <a:gridCol w="822960">
                  <a:extLst>
                    <a:ext uri="{9D8B030D-6E8A-4147-A177-3AD203B41FA5}">
                      <a16:colId xmlns:a16="http://schemas.microsoft.com/office/drawing/2014/main" val="1810853574"/>
                    </a:ext>
                  </a:extLst>
                </a:gridCol>
                <a:gridCol w="822960">
                  <a:extLst>
                    <a:ext uri="{9D8B030D-6E8A-4147-A177-3AD203B41FA5}">
                      <a16:colId xmlns:a16="http://schemas.microsoft.com/office/drawing/2014/main" val="1642453755"/>
                    </a:ext>
                  </a:extLst>
                </a:gridCol>
                <a:gridCol w="822960">
                  <a:extLst>
                    <a:ext uri="{9D8B030D-6E8A-4147-A177-3AD203B41FA5}">
                      <a16:colId xmlns:a16="http://schemas.microsoft.com/office/drawing/2014/main" val="508751057"/>
                    </a:ext>
                  </a:extLst>
                </a:gridCol>
                <a:gridCol w="822960">
                  <a:extLst>
                    <a:ext uri="{9D8B030D-6E8A-4147-A177-3AD203B41FA5}">
                      <a16:colId xmlns:a16="http://schemas.microsoft.com/office/drawing/2014/main" val="1822539083"/>
                    </a:ext>
                  </a:extLst>
                </a:gridCol>
              </a:tblGrid>
              <a:tr h="374904">
                <a:tc>
                  <a:txBody>
                    <a:bodyPr/>
                    <a:lstStyle/>
                    <a:p>
                      <a:pPr algn="ctr" fontAlgn="ctr"/>
                      <a:endParaRPr lang="en-US" sz="1200" b="0" i="0" u="none" strike="noStrike" dirty="0">
                        <a:solidFill>
                          <a:srgbClr val="000000"/>
                        </a:solidFill>
                        <a:effectLst/>
                        <a:latin typeface="+mn-lt"/>
                      </a:endParaRPr>
                    </a:p>
                  </a:txBody>
                  <a:tcPr marL="7620" marR="7620" marT="7620" marB="0" anchor="ctr">
                    <a:lnL>
                      <a:noFill/>
                    </a:lnL>
                    <a:lnR>
                      <a:noFill/>
                    </a:lnR>
                    <a:lnT w="254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Women</a:t>
                      </a:r>
                    </a:p>
                  </a:txBody>
                  <a:tcPr marL="7620" marR="7620" marT="7620" marB="0" anchor="b">
                    <a:lnL>
                      <a:noFill/>
                    </a:lnL>
                    <a:lnR>
                      <a:noFill/>
                    </a:lnR>
                    <a:lnT w="254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1" u="none" strike="noStrike" dirty="0">
                          <a:solidFill>
                            <a:schemeClr val="tx1"/>
                          </a:solidFill>
                          <a:effectLst/>
                        </a:rPr>
                        <a:t>18-39</a:t>
                      </a:r>
                      <a:endParaRPr lang="en-US" sz="1200" b="1" i="0" u="none" strike="noStrike" dirty="0">
                        <a:solidFill>
                          <a:schemeClr val="tx1"/>
                        </a:solidFill>
                        <a:effectLst/>
                        <a:latin typeface="+mn-lt"/>
                      </a:endParaRPr>
                    </a:p>
                  </a:txBody>
                  <a:tcPr marL="7620" marR="7620" marT="7620" marB="0" anchor="b">
                    <a:lnL>
                      <a:noFill/>
                    </a:lnL>
                    <a:lnR>
                      <a:noFill/>
                    </a:lnR>
                    <a:lnT w="254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1" u="none" strike="noStrike" dirty="0">
                          <a:solidFill>
                            <a:schemeClr val="tx1"/>
                          </a:solidFill>
                          <a:effectLst/>
                        </a:rPr>
                        <a:t>Black</a:t>
                      </a:r>
                      <a:endParaRPr lang="en-US" sz="1200" b="1" i="0" u="none" strike="noStrike" dirty="0">
                        <a:solidFill>
                          <a:schemeClr val="tx1"/>
                        </a:solidFill>
                        <a:effectLst/>
                        <a:latin typeface="+mn-lt"/>
                      </a:endParaRPr>
                    </a:p>
                  </a:txBody>
                  <a:tcPr marL="7620" marR="7620" marT="7620" marB="0" anchor="b">
                    <a:lnL>
                      <a:noFill/>
                    </a:lnL>
                    <a:lnR>
                      <a:noFill/>
                    </a:lnR>
                    <a:lnT w="254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1" u="none" strike="noStrike" dirty="0">
                          <a:solidFill>
                            <a:schemeClr val="tx1"/>
                          </a:solidFill>
                          <a:effectLst/>
                        </a:rPr>
                        <a:t>Hispanic</a:t>
                      </a:r>
                      <a:endParaRPr lang="en-US" sz="1200" b="1" i="0" u="none" strike="noStrike" dirty="0">
                        <a:solidFill>
                          <a:schemeClr val="tx1"/>
                        </a:solidFill>
                        <a:effectLst/>
                        <a:latin typeface="+mn-lt"/>
                      </a:endParaRPr>
                    </a:p>
                  </a:txBody>
                  <a:tcPr marL="7620" marR="7620" marT="7620" marB="0" anchor="b">
                    <a:lnL>
                      <a:noFill/>
                    </a:lnL>
                    <a:lnR>
                      <a:noFill/>
                    </a:lnR>
                    <a:lnT w="254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1" u="none" strike="noStrike" dirty="0">
                          <a:solidFill>
                            <a:schemeClr val="tx1"/>
                          </a:solidFill>
                          <a:effectLst/>
                        </a:rPr>
                        <a:t>Metastatic</a:t>
                      </a:r>
                      <a:endParaRPr lang="en-US" sz="1200" b="1" i="0" u="none" strike="noStrike" dirty="0">
                        <a:solidFill>
                          <a:schemeClr val="tx1"/>
                        </a:solidFill>
                        <a:effectLst/>
                        <a:latin typeface="+mn-lt"/>
                      </a:endParaRPr>
                    </a:p>
                  </a:txBody>
                  <a:tcPr marL="7620" marR="7620" marT="7620" marB="0" anchor="b">
                    <a:lnL>
                      <a:noFill/>
                    </a:lnL>
                    <a:lnR>
                      <a:noFill/>
                    </a:lnR>
                    <a:lnT w="254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No</a:t>
                      </a:r>
                      <a:br>
                        <a:rPr lang="en-US" sz="1200" b="1" i="0" u="none" strike="noStrike" dirty="0">
                          <a:solidFill>
                            <a:schemeClr val="tx1"/>
                          </a:solidFill>
                          <a:effectLst/>
                          <a:latin typeface="+mn-lt"/>
                        </a:rPr>
                      </a:br>
                      <a:r>
                        <a:rPr lang="en-US" sz="1200" b="1" i="0" u="none" strike="noStrike" dirty="0">
                          <a:solidFill>
                            <a:schemeClr val="tx1"/>
                          </a:solidFill>
                          <a:effectLst/>
                          <a:latin typeface="+mn-lt"/>
                        </a:rPr>
                        <a:t>College</a:t>
                      </a:r>
                    </a:p>
                  </a:txBody>
                  <a:tcPr marL="7620" marR="7620" marT="7620" marB="0" anchor="b">
                    <a:lnL>
                      <a:noFill/>
                    </a:lnL>
                    <a:lnR>
                      <a:noFill/>
                    </a:lnR>
                    <a:lnT w="254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4089042"/>
                  </a:ext>
                </a:extLst>
              </a:tr>
              <a:tr h="463444">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2.18</a:t>
                      </a:r>
                    </a:p>
                  </a:txBody>
                  <a:tcPr marL="9525" marR="9525" marT="9525" marB="0" anchor="ctr">
                    <a:lnL>
                      <a:noFill/>
                    </a:lnL>
                    <a:lnR>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2.19</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2.02</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a:solidFill>
                            <a:srgbClr val="000000"/>
                          </a:solidFill>
                          <a:effectLst/>
                        </a:rPr>
                        <a:t>2.23</a:t>
                      </a:r>
                      <a:endParaRPr lang="en-US" sz="1200" b="0" i="0" u="none" strike="noStrike">
                        <a:solidFill>
                          <a:srgbClr val="000000"/>
                        </a:solidFill>
                        <a:effectLst/>
                        <a:latin typeface="Arial" panose="020B0604020202020204" pitchFamily="34" charset="0"/>
                      </a:endParaRPr>
                    </a:p>
                  </a:txBody>
                  <a:tcPr marL="9525" marR="9525" marT="9525" marB="0" anchor="ctr">
                    <a:lnL>
                      <a:noFill/>
                    </a:lnL>
                    <a:lnR>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2.22</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2.06</a:t>
                      </a:r>
                    </a:p>
                  </a:txBody>
                  <a:tcPr marL="9525" marR="9525" marT="9525" marB="0" anchor="ctr">
                    <a:lnL>
                      <a:noFill/>
                    </a:lnL>
                    <a:lnR>
                      <a:noFill/>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87548049"/>
                  </a:ext>
                </a:extLst>
              </a:tr>
              <a:tr h="463444">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i="0" u="none" strike="noStrike" dirty="0">
                          <a:solidFill>
                            <a:schemeClr val="accent1"/>
                          </a:solidFill>
                          <a:effectLst/>
                          <a:latin typeface="+mn-lt"/>
                        </a:rPr>
                        <a:t>2.30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1.96</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2.08</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2.07</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2.33</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2.15</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27190659"/>
                  </a:ext>
                </a:extLst>
              </a:tr>
              <a:tr h="463444">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*n/a</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*n/a</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*n/a</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*n/a</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n-ea"/>
                          <a:cs typeface="+mn-cs"/>
                        </a:rPr>
                        <a:t>*n/a</a:t>
                      </a: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n-lt"/>
                          <a:ea typeface="+mn-ea"/>
                          <a:cs typeface="+mn-cs"/>
                        </a:rPr>
                        <a:t>*n/a</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5663614"/>
                  </a:ext>
                </a:extLst>
              </a:tr>
              <a:tr h="463444">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1.62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1.41</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1.36</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1.75</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1.67</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1.48</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7797844"/>
                  </a:ext>
                </a:extLst>
              </a:tr>
              <a:tr h="463444">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1.20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1.69</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1.27</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1.77</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1.59</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1.16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37366393"/>
                  </a:ext>
                </a:extLst>
              </a:tr>
              <a:tr h="463444">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1.16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1.35</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1.42</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a:solidFill>
                            <a:schemeClr val="accent1"/>
                          </a:solidFill>
                          <a:effectLst/>
                        </a:rPr>
                        <a:t>1.96</a:t>
                      </a:r>
                      <a:endParaRPr lang="en-US" sz="1200" b="1" i="0" u="none" strike="noStrike">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1.56</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1.14</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2166821"/>
                  </a:ext>
                </a:extLst>
              </a:tr>
              <a:tr h="463444">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1.11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1.30</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1.34</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1.51</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1.54</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1.19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789681"/>
                  </a:ext>
                </a:extLst>
              </a:tr>
              <a:tr h="463444">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1.01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1.45</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1.32</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1.40</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1.58</a:t>
                      </a:r>
                      <a:endParaRPr lang="en-US" sz="1200" b="1" i="0" u="none" strike="noStrike" dirty="0">
                        <a:solidFill>
                          <a:schemeClr val="accent1"/>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0.99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2841097"/>
                  </a:ext>
                </a:extLst>
              </a:tr>
              <a:tr h="463444">
                <a:tc>
                  <a:txBody>
                    <a:bodyPr/>
                    <a:lstStyle/>
                    <a:p>
                      <a:pPr algn="ctr" fontAlgn="b"/>
                      <a:endParaRPr lang="en-US" sz="1000" b="0" i="0" u="none" strike="noStrike" dirty="0">
                        <a:solidFill>
                          <a:srgbClr val="000000"/>
                        </a:solidFill>
                        <a:effectLst/>
                        <a:latin typeface="Arial" panose="020B0604020202020204" pitchFamily="34" charset="0"/>
                      </a:endParaRPr>
                    </a:p>
                  </a:txBody>
                  <a:tcPr marL="9525" marR="9525" marT="9525" marB="0" anchor="b">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0.90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1.12</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0" u="none" strike="noStrike">
                          <a:solidFill>
                            <a:srgbClr val="000000"/>
                          </a:solidFill>
                          <a:effectLst/>
                        </a:rPr>
                        <a:t>1.00</a:t>
                      </a:r>
                      <a:endParaRPr lang="en-US" sz="1200" b="0" i="0" u="none" strike="noStrike">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0.98</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1.12</a:t>
                      </a:r>
                      <a:endParaRPr lang="en-US" sz="1200" b="0" i="0" u="none" strike="noStrike" dirty="0">
                        <a:solidFill>
                          <a:srgbClr val="000000"/>
                        </a:solidFill>
                        <a:effectLst/>
                        <a:latin typeface="Arial" panose="020B0604020202020204" pitchFamily="34" charset="0"/>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n-lt"/>
                        </a:rPr>
                        <a:t>1.02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46077913"/>
                  </a:ext>
                </a:extLst>
              </a:tr>
            </a:tbl>
          </a:graphicData>
        </a:graphic>
      </p:graphicFrame>
      <p:graphicFrame>
        <p:nvGraphicFramePr>
          <p:cNvPr id="7" name="Content Placeholder 6">
            <a:extLst>
              <a:ext uri="{FF2B5EF4-FFF2-40B4-BE49-F238E27FC236}">
                <a16:creationId xmlns:a16="http://schemas.microsoft.com/office/drawing/2014/main" id="{EC0AAF9C-FBD9-61C9-91C0-79FADB76360C}"/>
              </a:ext>
            </a:extLst>
          </p:cNvPr>
          <p:cNvGraphicFramePr>
            <a:graphicFrameLocks/>
          </p:cNvGraphicFramePr>
          <p:nvPr>
            <p:extLst>
              <p:ext uri="{D42A27DB-BD31-4B8C-83A1-F6EECF244321}">
                <p14:modId xmlns:p14="http://schemas.microsoft.com/office/powerpoint/2010/main" val="3147805778"/>
              </p:ext>
            </p:extLst>
          </p:nvPr>
        </p:nvGraphicFramePr>
        <p:xfrm>
          <a:off x="234968" y="1537319"/>
          <a:ext cx="5171547" cy="4426088"/>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01629B64-B2C3-06A8-0EEC-F204C126866E}"/>
              </a:ext>
            </a:extLst>
          </p:cNvPr>
          <p:cNvSpPr txBox="1"/>
          <p:nvPr/>
        </p:nvSpPr>
        <p:spPr>
          <a:xfrm>
            <a:off x="4524739" y="1766729"/>
            <a:ext cx="704850" cy="276999"/>
          </a:xfrm>
          <a:prstGeom prst="rect">
            <a:avLst/>
          </a:prstGeom>
          <a:noFill/>
        </p:spPr>
        <p:txBody>
          <a:bodyPr wrap="square">
            <a:spAutoFit/>
          </a:bodyPr>
          <a:lstStyle/>
          <a:p>
            <a:pPr algn="ctr" fontAlgn="b"/>
            <a:r>
              <a:rPr lang="en-US" sz="1200" u="none" strike="noStrike" dirty="0">
                <a:solidFill>
                  <a:schemeClr val="tx1">
                    <a:lumMod val="75000"/>
                    <a:lumOff val="25000"/>
                  </a:schemeClr>
                </a:solidFill>
                <a:effectLst/>
              </a:rPr>
              <a:t>hours</a:t>
            </a:r>
            <a:endParaRPr lang="en-US" sz="1200" i="0" u="none" strike="noStrike" dirty="0">
              <a:solidFill>
                <a:schemeClr val="tx1">
                  <a:lumMod val="75000"/>
                  <a:lumOff val="25000"/>
                </a:schemeClr>
              </a:solidFill>
              <a:effectLst/>
              <a:latin typeface="Arial" panose="020B0604020202020204" pitchFamily="34" charset="0"/>
            </a:endParaRPr>
          </a:p>
        </p:txBody>
      </p:sp>
      <p:sp>
        <p:nvSpPr>
          <p:cNvPr id="9" name="TextBox 8">
            <a:extLst>
              <a:ext uri="{FF2B5EF4-FFF2-40B4-BE49-F238E27FC236}">
                <a16:creationId xmlns:a16="http://schemas.microsoft.com/office/drawing/2014/main" id="{C301E23A-5EAD-12A9-FA0B-ABAAC786F8F3}"/>
              </a:ext>
            </a:extLst>
          </p:cNvPr>
          <p:cNvSpPr txBox="1"/>
          <p:nvPr/>
        </p:nvSpPr>
        <p:spPr>
          <a:xfrm>
            <a:off x="6007724" y="5793655"/>
            <a:ext cx="2526676" cy="215444"/>
          </a:xfrm>
          <a:prstGeom prst="rect">
            <a:avLst/>
          </a:prstGeom>
          <a:noFill/>
        </p:spPr>
        <p:txBody>
          <a:bodyPr wrap="square">
            <a:spAutoFit/>
          </a:bodyPr>
          <a:lstStyle/>
          <a:p>
            <a:pPr fontAlgn="b"/>
            <a:r>
              <a:rPr lang="en-US" sz="800" i="1" u="none" strike="noStrike" dirty="0">
                <a:solidFill>
                  <a:schemeClr val="tx1">
                    <a:lumMod val="75000"/>
                    <a:lumOff val="25000"/>
                  </a:schemeClr>
                </a:solidFill>
                <a:effectLst/>
              </a:rPr>
              <a:t>* N size too small to report</a:t>
            </a:r>
            <a:endParaRPr lang="en-US" sz="800" i="1" u="none" strike="noStrike" dirty="0">
              <a:solidFill>
                <a:schemeClr val="tx1">
                  <a:lumMod val="75000"/>
                  <a:lumOff val="25000"/>
                </a:schemeClr>
              </a:solidFill>
              <a:effectLst/>
              <a:latin typeface="Arial" panose="020B0604020202020204" pitchFamily="34" charset="0"/>
            </a:endParaRPr>
          </a:p>
        </p:txBody>
      </p:sp>
      <p:sp>
        <p:nvSpPr>
          <p:cNvPr id="13" name="Rounded Rectangle 12">
            <a:extLst>
              <a:ext uri="{FF2B5EF4-FFF2-40B4-BE49-F238E27FC236}">
                <a16:creationId xmlns:a16="http://schemas.microsoft.com/office/drawing/2014/main" id="{520E9857-900E-AAC7-D11D-7022F7B5A03E}"/>
              </a:ext>
            </a:extLst>
          </p:cNvPr>
          <p:cNvSpPr/>
          <p:nvPr/>
        </p:nvSpPr>
        <p:spPr>
          <a:xfrm>
            <a:off x="10273775" y="3045729"/>
            <a:ext cx="1645535" cy="2325534"/>
          </a:xfrm>
          <a:prstGeom prst="roundRect">
            <a:avLst>
              <a:gd name="adj" fmla="val 3187"/>
            </a:avLst>
          </a:prstGeom>
          <a:solidFill>
            <a:srgbClr val="FCE5DF"/>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724ACF8F-816B-67ED-696C-3E369D7DC902}"/>
              </a:ext>
            </a:extLst>
          </p:cNvPr>
          <p:cNvSpPr txBox="1"/>
          <p:nvPr/>
        </p:nvSpPr>
        <p:spPr>
          <a:xfrm>
            <a:off x="10339006" y="3156426"/>
            <a:ext cx="1515072" cy="2123658"/>
          </a:xfrm>
          <a:prstGeom prst="rect">
            <a:avLst/>
          </a:prstGeom>
          <a:noFill/>
        </p:spPr>
        <p:txBody>
          <a:bodyPr wrap="square">
            <a:spAutoFit/>
          </a:bodyPr>
          <a:lstStyle/>
          <a:p>
            <a:r>
              <a:rPr lang="en-US" sz="1200" dirty="0"/>
              <a:t>Appointments for immunotherapy, genetic counseling, biomarker testing, palliative care and radiation therapy take longer than average for Hispanic and people living with  metastatic cancer.</a:t>
            </a:r>
          </a:p>
        </p:txBody>
      </p:sp>
    </p:spTree>
    <p:extLst>
      <p:ext uri="{BB962C8B-B14F-4D97-AF65-F5344CB8AC3E}">
        <p14:creationId xmlns:p14="http://schemas.microsoft.com/office/powerpoint/2010/main" val="1259231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2F180B-B190-6D88-FAB0-F6F78A643840}"/>
              </a:ext>
            </a:extLst>
          </p:cNvPr>
          <p:cNvPicPr>
            <a:picLocks noChangeAspect="1"/>
          </p:cNvPicPr>
          <p:nvPr/>
        </p:nvPicPr>
        <p:blipFill>
          <a:blip r:embed="rId3"/>
          <a:srcRect/>
          <a:stretch/>
        </p:blipFill>
        <p:spPr>
          <a:xfrm>
            <a:off x="-1" y="5846618"/>
            <a:ext cx="10647309" cy="1011382"/>
          </a:xfrm>
          <a:prstGeom prst="rect">
            <a:avLst/>
          </a:prstGeom>
        </p:spPr>
      </p:pic>
      <p:sp>
        <p:nvSpPr>
          <p:cNvPr id="7" name="TextBox 6">
            <a:extLst>
              <a:ext uri="{FF2B5EF4-FFF2-40B4-BE49-F238E27FC236}">
                <a16:creationId xmlns:a16="http://schemas.microsoft.com/office/drawing/2014/main" id="{673F2806-14F5-2186-D2F5-5A206D52A734}"/>
              </a:ext>
            </a:extLst>
          </p:cNvPr>
          <p:cNvSpPr txBox="1"/>
          <p:nvPr/>
        </p:nvSpPr>
        <p:spPr>
          <a:xfrm>
            <a:off x="10356787" y="6328707"/>
            <a:ext cx="541600" cy="230832"/>
          </a:xfrm>
          <a:prstGeom prst="rect">
            <a:avLst/>
          </a:prstGeom>
          <a:noFill/>
        </p:spPr>
        <p:txBody>
          <a:bodyPr wrap="square" rtlCol="0">
            <a:spAutoFit/>
          </a:bodyPr>
          <a:lstStyle/>
          <a:p>
            <a:pPr algn="r"/>
            <a:fld id="{02C6C6B2-109A-F04B-8639-359C574E47BB}" type="slidenum">
              <a:rPr lang="en-US" sz="900" smtClean="0">
                <a:solidFill>
                  <a:schemeClr val="bg1"/>
                </a:solidFill>
                <a:latin typeface="Arial" panose="020B0604020202020204" pitchFamily="34" charset="0"/>
                <a:cs typeface="Arial" panose="020B0604020202020204" pitchFamily="34" charset="0"/>
              </a:rPr>
              <a:pPr algn="r"/>
              <a:t>6</a:t>
            </a:fld>
            <a:endParaRPr lang="en-US" sz="900" dirty="0">
              <a:solidFill>
                <a:schemeClr val="bg1"/>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5FA96F56-B369-39A1-2BAC-63487FC02DD1}"/>
              </a:ext>
            </a:extLst>
          </p:cNvPr>
          <p:cNvCxnSpPr>
            <a:cxnSpLocks/>
          </p:cNvCxnSpPr>
          <p:nvPr/>
        </p:nvCxnSpPr>
        <p:spPr>
          <a:xfrm>
            <a:off x="11014137" y="6386083"/>
            <a:ext cx="0" cy="467668"/>
          </a:xfrm>
          <a:prstGeom prst="line">
            <a:avLst/>
          </a:prstGeom>
          <a:ln w="19050">
            <a:solidFill>
              <a:srgbClr val="FFD334"/>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D2AA1D0-5C56-6F28-9475-48A0E338274C}"/>
              </a:ext>
            </a:extLst>
          </p:cNvPr>
          <p:cNvSpPr txBox="1"/>
          <p:nvPr/>
        </p:nvSpPr>
        <p:spPr>
          <a:xfrm>
            <a:off x="4556586" y="2186568"/>
            <a:ext cx="6341801" cy="1631216"/>
          </a:xfrm>
          <a:prstGeom prst="rect">
            <a:avLst/>
          </a:prstGeom>
          <a:noFill/>
        </p:spPr>
        <p:txBody>
          <a:bodyPr wrap="none" rtlCol="0">
            <a:spAutoFit/>
          </a:bodyPr>
          <a:lstStyle/>
          <a:p>
            <a:r>
              <a:rPr lang="en-US" sz="5000" b="1" dirty="0">
                <a:solidFill>
                  <a:srgbClr val="FFD334"/>
                </a:solidFill>
                <a:latin typeface="Arial" panose="020B0604020202020204" pitchFamily="34" charset="0"/>
                <a:cs typeface="Arial" panose="020B0604020202020204" pitchFamily="34" charset="0"/>
              </a:rPr>
              <a:t>Deep Dive into</a:t>
            </a:r>
          </a:p>
          <a:p>
            <a:r>
              <a:rPr lang="en-US" sz="5000" b="1" dirty="0">
                <a:solidFill>
                  <a:srgbClr val="FFD334"/>
                </a:solidFill>
                <a:latin typeface="Arial" panose="020B0604020202020204" pitchFamily="34" charset="0"/>
                <a:cs typeface="Arial" panose="020B0604020202020204" pitchFamily="34" charset="0"/>
              </a:rPr>
              <a:t>The Cancer Journey</a:t>
            </a:r>
            <a:endParaRPr lang="en-US" sz="5000" dirty="0">
              <a:solidFill>
                <a:srgbClr val="FFD334"/>
              </a:solidFill>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9EDB4DBF-393C-110A-E21B-4DF4A9CA59C0}"/>
              </a:ext>
            </a:extLst>
          </p:cNvPr>
          <p:cNvPicPr>
            <a:picLocks noChangeAspect="1"/>
          </p:cNvPicPr>
          <p:nvPr/>
        </p:nvPicPr>
        <p:blipFill>
          <a:blip r:embed="rId4"/>
          <a:stretch>
            <a:fillRect/>
          </a:stretch>
        </p:blipFill>
        <p:spPr>
          <a:xfrm>
            <a:off x="11186031" y="6398080"/>
            <a:ext cx="835013" cy="356616"/>
          </a:xfrm>
          <a:prstGeom prst="rect">
            <a:avLst/>
          </a:prstGeom>
        </p:spPr>
      </p:pic>
      <p:pic>
        <p:nvPicPr>
          <p:cNvPr id="4" name="Picture 3">
            <a:extLst>
              <a:ext uri="{FF2B5EF4-FFF2-40B4-BE49-F238E27FC236}">
                <a16:creationId xmlns:a16="http://schemas.microsoft.com/office/drawing/2014/main" id="{59558615-E8CD-E17F-B60F-1790DD5D5482}"/>
              </a:ext>
            </a:extLst>
          </p:cNvPr>
          <p:cNvPicPr>
            <a:picLocks noChangeAspect="1"/>
          </p:cNvPicPr>
          <p:nvPr/>
        </p:nvPicPr>
        <p:blipFill>
          <a:blip r:embed="rId5"/>
          <a:srcRect/>
          <a:stretch/>
        </p:blipFill>
        <p:spPr>
          <a:xfrm>
            <a:off x="933450" y="1573426"/>
            <a:ext cx="2857500" cy="2857500"/>
          </a:xfrm>
          <a:prstGeom prst="rect">
            <a:avLst/>
          </a:prstGeom>
        </p:spPr>
      </p:pic>
    </p:spTree>
    <p:extLst>
      <p:ext uri="{BB962C8B-B14F-4D97-AF65-F5344CB8AC3E}">
        <p14:creationId xmlns:p14="http://schemas.microsoft.com/office/powerpoint/2010/main" val="16226634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a:extLst>
              <a:ext uri="{FF2B5EF4-FFF2-40B4-BE49-F238E27FC236}">
                <a16:creationId xmlns:a16="http://schemas.microsoft.com/office/drawing/2014/main" id="{D0348F44-26AB-F110-A004-4FDEEDF230CB}"/>
              </a:ext>
            </a:extLst>
          </p:cNvPr>
          <p:cNvSpPr/>
          <p:nvPr/>
        </p:nvSpPr>
        <p:spPr>
          <a:xfrm>
            <a:off x="252094" y="1531558"/>
            <a:ext cx="3167382" cy="4426944"/>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9F9AB7-00F1-6C7B-2D56-DCDA7F303C0E}"/>
              </a:ext>
            </a:extLst>
          </p:cNvPr>
          <p:cNvSpPr>
            <a:spLocks noGrp="1"/>
          </p:cNvSpPr>
          <p:nvPr>
            <p:ph type="title"/>
          </p:nvPr>
        </p:nvSpPr>
        <p:spPr/>
        <p:txBody>
          <a:bodyPr/>
          <a:lstStyle/>
          <a:p>
            <a:r>
              <a:rPr lang="en-US" dirty="0"/>
              <a:t>Telehealth/Virtual Appointments</a:t>
            </a:r>
          </a:p>
        </p:txBody>
      </p:sp>
      <p:sp>
        <p:nvSpPr>
          <p:cNvPr id="3" name="Text Placeholder 2">
            <a:extLst>
              <a:ext uri="{FF2B5EF4-FFF2-40B4-BE49-F238E27FC236}">
                <a16:creationId xmlns:a16="http://schemas.microsoft.com/office/drawing/2014/main" id="{68185453-1CD7-3D2B-826C-27CB845B5CCD}"/>
              </a:ext>
            </a:extLst>
          </p:cNvPr>
          <p:cNvSpPr>
            <a:spLocks noGrp="1"/>
          </p:cNvSpPr>
          <p:nvPr>
            <p:ph type="body" sz="quarter" idx="10"/>
          </p:nvPr>
        </p:nvSpPr>
        <p:spPr/>
        <p:txBody>
          <a:bodyPr/>
          <a:lstStyle/>
          <a:p>
            <a:r>
              <a:rPr lang="en-US" dirty="0"/>
              <a:t>One third have had telehealth/virtual appointments – twice as many were likely to do so during COVID than this calendar year.</a:t>
            </a:r>
          </a:p>
        </p:txBody>
      </p:sp>
      <p:sp>
        <p:nvSpPr>
          <p:cNvPr id="6" name="TextBox 5">
            <a:extLst>
              <a:ext uri="{FF2B5EF4-FFF2-40B4-BE49-F238E27FC236}">
                <a16:creationId xmlns:a16="http://schemas.microsoft.com/office/drawing/2014/main" id="{F5377F80-EE30-45C1-0639-DE2924B1471A}"/>
              </a:ext>
            </a:extLst>
          </p:cNvPr>
          <p:cNvSpPr txBox="1"/>
          <p:nvPr/>
        </p:nvSpPr>
        <p:spPr>
          <a:xfrm>
            <a:off x="6607729" y="2140572"/>
            <a:ext cx="3231595" cy="694944"/>
          </a:xfrm>
          <a:prstGeom prst="rect">
            <a:avLst/>
          </a:prstGeom>
          <a:solidFill>
            <a:srgbClr val="1AAFA2">
              <a:alpha val="20000"/>
            </a:srgbClr>
          </a:solidFill>
          <a:ln w="19050">
            <a:noFill/>
            <a:prstDash val="sysDash"/>
          </a:ln>
        </p:spPr>
        <p:txBody>
          <a:bodyPr wrap="square">
            <a:noAutofit/>
          </a:bodyPr>
          <a:lstStyle/>
          <a:p>
            <a:endParaRPr lang="en-US" sz="1200" dirty="0"/>
          </a:p>
        </p:txBody>
      </p:sp>
      <p:sp>
        <p:nvSpPr>
          <p:cNvPr id="4" name="TextBox 3">
            <a:extLst>
              <a:ext uri="{FF2B5EF4-FFF2-40B4-BE49-F238E27FC236}">
                <a16:creationId xmlns:a16="http://schemas.microsoft.com/office/drawing/2014/main" id="{5EF66AA2-80DB-0A8B-6C4F-CAE09ED61849}"/>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5" name="Table 4">
            <a:extLst>
              <a:ext uri="{FF2B5EF4-FFF2-40B4-BE49-F238E27FC236}">
                <a16:creationId xmlns:a16="http://schemas.microsoft.com/office/drawing/2014/main" id="{C0655AE3-638B-2A28-6A6B-723B8A74A363}"/>
              </a:ext>
            </a:extLst>
          </p:cNvPr>
          <p:cNvGraphicFramePr>
            <a:graphicFrameLocks noGrp="1"/>
          </p:cNvGraphicFramePr>
          <p:nvPr>
            <p:extLst>
              <p:ext uri="{D42A27DB-BD31-4B8C-83A1-F6EECF244321}">
                <p14:modId xmlns:p14="http://schemas.microsoft.com/office/powerpoint/2010/main" val="3942717826"/>
              </p:ext>
            </p:extLst>
          </p:nvPr>
        </p:nvGraphicFramePr>
        <p:xfrm>
          <a:off x="3601529" y="1709073"/>
          <a:ext cx="6956648" cy="4183800"/>
        </p:xfrm>
        <a:graphic>
          <a:graphicData uri="http://schemas.openxmlformats.org/drawingml/2006/table">
            <a:tbl>
              <a:tblPr bandRow="1">
                <a:tableStyleId>{EB9631B5-78F2-41C9-869B-9F39066F8104}</a:tableStyleId>
              </a:tblPr>
              <a:tblGrid>
                <a:gridCol w="1371600">
                  <a:extLst>
                    <a:ext uri="{9D8B030D-6E8A-4147-A177-3AD203B41FA5}">
                      <a16:colId xmlns:a16="http://schemas.microsoft.com/office/drawing/2014/main" val="1543705823"/>
                    </a:ext>
                  </a:extLst>
                </a:gridCol>
                <a:gridCol w="797864">
                  <a:extLst>
                    <a:ext uri="{9D8B030D-6E8A-4147-A177-3AD203B41FA5}">
                      <a16:colId xmlns:a16="http://schemas.microsoft.com/office/drawing/2014/main" val="4212477647"/>
                    </a:ext>
                  </a:extLst>
                </a:gridCol>
                <a:gridCol w="797864">
                  <a:extLst>
                    <a:ext uri="{9D8B030D-6E8A-4147-A177-3AD203B41FA5}">
                      <a16:colId xmlns:a16="http://schemas.microsoft.com/office/drawing/2014/main" val="1586048102"/>
                    </a:ext>
                  </a:extLst>
                </a:gridCol>
                <a:gridCol w="797864">
                  <a:extLst>
                    <a:ext uri="{9D8B030D-6E8A-4147-A177-3AD203B41FA5}">
                      <a16:colId xmlns:a16="http://schemas.microsoft.com/office/drawing/2014/main" val="527365491"/>
                    </a:ext>
                  </a:extLst>
                </a:gridCol>
                <a:gridCol w="797864">
                  <a:extLst>
                    <a:ext uri="{9D8B030D-6E8A-4147-A177-3AD203B41FA5}">
                      <a16:colId xmlns:a16="http://schemas.microsoft.com/office/drawing/2014/main" val="2124780810"/>
                    </a:ext>
                  </a:extLst>
                </a:gridCol>
                <a:gridCol w="797864">
                  <a:extLst>
                    <a:ext uri="{9D8B030D-6E8A-4147-A177-3AD203B41FA5}">
                      <a16:colId xmlns:a16="http://schemas.microsoft.com/office/drawing/2014/main" val="4150454154"/>
                    </a:ext>
                  </a:extLst>
                </a:gridCol>
                <a:gridCol w="797864">
                  <a:extLst>
                    <a:ext uri="{9D8B030D-6E8A-4147-A177-3AD203B41FA5}">
                      <a16:colId xmlns:a16="http://schemas.microsoft.com/office/drawing/2014/main" val="1826378262"/>
                    </a:ext>
                  </a:extLst>
                </a:gridCol>
                <a:gridCol w="797864">
                  <a:extLst>
                    <a:ext uri="{9D8B030D-6E8A-4147-A177-3AD203B41FA5}">
                      <a16:colId xmlns:a16="http://schemas.microsoft.com/office/drawing/2014/main" val="3139194279"/>
                    </a:ext>
                  </a:extLst>
                </a:gridCol>
              </a:tblGrid>
              <a:tr h="348206">
                <a:tc>
                  <a:txBody>
                    <a:bodyPr/>
                    <a:lstStyle/>
                    <a:p>
                      <a:pPr algn="ctr" fontAlgn="ctr"/>
                      <a:endParaRPr lang="en-US" sz="1200" b="0" i="0" u="none" strike="noStrike" dirty="0">
                        <a:solidFill>
                          <a:srgbClr val="000000"/>
                        </a:solidFill>
                        <a:effectLst/>
                        <a:latin typeface="+mn-lt"/>
                      </a:endParaRPr>
                    </a:p>
                  </a:txBody>
                  <a:tcPr marL="7620" marR="7620" marT="7620" marB="0" anchor="ctr">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u="none" strike="noStrike" dirty="0">
                          <a:solidFill>
                            <a:schemeClr val="tx1"/>
                          </a:solidFill>
                          <a:effectLst/>
                        </a:rPr>
                        <a:t>National Sample</a:t>
                      </a:r>
                      <a:endParaRPr lang="en-US" sz="12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i="0" u="none" strike="noStrike" dirty="0">
                          <a:solidFill>
                            <a:schemeClr val="tx1"/>
                          </a:solidFill>
                          <a:effectLst/>
                          <a:latin typeface="+mn-lt"/>
                        </a:rPr>
                        <a:t>Women</a:t>
                      </a: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u="none" strike="noStrike" dirty="0">
                          <a:solidFill>
                            <a:schemeClr val="tx1"/>
                          </a:solidFill>
                          <a:effectLst/>
                        </a:rPr>
                        <a:t>18-39</a:t>
                      </a:r>
                      <a:endParaRPr lang="en-US" sz="12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u="none" strike="noStrike" dirty="0">
                          <a:solidFill>
                            <a:schemeClr val="tx1"/>
                          </a:solidFill>
                          <a:effectLst/>
                        </a:rPr>
                        <a:t>Black</a:t>
                      </a:r>
                      <a:endParaRPr lang="en-US" sz="12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u="none" strike="noStrike" dirty="0">
                          <a:solidFill>
                            <a:schemeClr val="tx1"/>
                          </a:solidFill>
                          <a:effectLst/>
                        </a:rPr>
                        <a:t>Hispanic</a:t>
                      </a:r>
                      <a:endParaRPr lang="en-US" sz="12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u="none" strike="noStrike" dirty="0">
                          <a:solidFill>
                            <a:schemeClr val="tx1"/>
                          </a:solidFill>
                          <a:effectLst/>
                        </a:rPr>
                        <a:t>Metastatic</a:t>
                      </a:r>
                      <a:endParaRPr lang="en-US" sz="12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tc>
                  <a:txBody>
                    <a:bodyPr/>
                    <a:lstStyle/>
                    <a:p>
                      <a:pPr algn="ctr" fontAlgn="ctr"/>
                      <a:r>
                        <a:rPr lang="en-US" sz="1200" b="1" u="none" strike="noStrike" dirty="0">
                          <a:solidFill>
                            <a:schemeClr val="tx1"/>
                          </a:solidFill>
                          <a:effectLst/>
                        </a:rPr>
                        <a:t>No College</a:t>
                      </a:r>
                      <a:endParaRPr lang="en-US" sz="1200" b="1" i="0" u="none" strike="noStrike" dirty="0">
                        <a:solidFill>
                          <a:schemeClr val="tx1"/>
                        </a:solidFill>
                        <a:effectLst/>
                        <a:latin typeface="+mn-lt"/>
                      </a:endParaRPr>
                    </a:p>
                  </a:txBody>
                  <a:tcPr marL="7620" marR="7620" marT="7620" marB="0" anchor="b">
                    <a:lnL>
                      <a:noFill/>
                    </a:lnL>
                    <a:lnR>
                      <a:noFill/>
                    </a:lnR>
                    <a:lnT w="25400" cmpd="sng">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844223119"/>
                  </a:ext>
                </a:extLst>
              </a:tr>
              <a:tr h="762084">
                <a:tc>
                  <a:txBody>
                    <a:bodyPr/>
                    <a:lstStyle/>
                    <a:p>
                      <a:pPr algn="r" fontAlgn="ctr"/>
                      <a:r>
                        <a:rPr lang="en-US" sz="1200" b="1" u="none" strike="noStrike" dirty="0">
                          <a:solidFill>
                            <a:srgbClr val="000000"/>
                          </a:solidFill>
                          <a:effectLst/>
                        </a:rPr>
                        <a:t>Yes, have used telehealth</a:t>
                      </a:r>
                      <a:endParaRPr lang="en-US" sz="1200" b="1" i="0" u="none" strike="noStrike" dirty="0">
                        <a:solidFill>
                          <a:srgbClr val="000000"/>
                        </a:solidFill>
                        <a:effectLst/>
                        <a:latin typeface="+mj-lt"/>
                      </a:endParaRPr>
                    </a:p>
                  </a:txBody>
                  <a:tcPr marL="9525" marR="9525" marT="9525"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34%</a:t>
                      </a:r>
                      <a:endParaRPr lang="en-US" sz="1200" b="0" i="0" u="none" strike="noStrike" dirty="0">
                        <a:solidFill>
                          <a:srgbClr val="000000"/>
                        </a:solidFill>
                        <a:effectLst/>
                        <a:latin typeface="+mj-lt"/>
                      </a:endParaRPr>
                    </a:p>
                  </a:txBody>
                  <a:tcPr marL="9525" marR="9525" marT="9525"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j-lt"/>
                        </a:rPr>
                        <a:t>33%</a:t>
                      </a:r>
                    </a:p>
                  </a:txBody>
                  <a:tcPr marL="9525" marR="9525" marT="9525"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63%</a:t>
                      </a:r>
                      <a:endParaRPr lang="en-US" sz="1200" b="1" i="0" u="none" strike="noStrike" dirty="0">
                        <a:solidFill>
                          <a:schemeClr val="accent1"/>
                        </a:solidFill>
                        <a:effectLst/>
                        <a:latin typeface="+mj-lt"/>
                      </a:endParaRPr>
                    </a:p>
                  </a:txBody>
                  <a:tcPr marL="9525" marR="9525" marT="9525"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52%</a:t>
                      </a:r>
                      <a:endParaRPr lang="en-US" sz="1200" b="1" i="0" u="none" strike="noStrike" dirty="0">
                        <a:solidFill>
                          <a:schemeClr val="accent1"/>
                        </a:solidFill>
                        <a:effectLst/>
                        <a:latin typeface="+mj-lt"/>
                      </a:endParaRPr>
                    </a:p>
                  </a:txBody>
                  <a:tcPr marL="9525" marR="9525" marT="9525"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69%</a:t>
                      </a:r>
                      <a:endParaRPr lang="en-US" sz="1200" b="1" i="0" u="none" strike="noStrike" dirty="0">
                        <a:solidFill>
                          <a:schemeClr val="accent1"/>
                        </a:solidFill>
                        <a:effectLst/>
                        <a:latin typeface="+mj-lt"/>
                      </a:endParaRPr>
                    </a:p>
                  </a:txBody>
                  <a:tcPr marL="9525" marR="9525" marT="9525"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65%</a:t>
                      </a:r>
                      <a:endParaRPr lang="en-US" sz="1200" b="1" i="0" u="none" strike="noStrike" dirty="0">
                        <a:solidFill>
                          <a:schemeClr val="accent1"/>
                        </a:solidFill>
                        <a:effectLst/>
                        <a:latin typeface="+mj-lt"/>
                      </a:endParaRPr>
                    </a:p>
                  </a:txBody>
                  <a:tcPr marL="9525" marR="9525" marT="9525"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chemeClr val="tx1"/>
                          </a:solidFill>
                          <a:effectLst/>
                          <a:latin typeface="+mj-lt"/>
                        </a:rPr>
                        <a:t>37%</a:t>
                      </a:r>
                    </a:p>
                  </a:txBody>
                  <a:tcPr marL="9525" marR="9525" marT="9525" marB="0" anchor="ctr">
                    <a:lnL>
                      <a:noFill/>
                    </a:lnL>
                    <a:lnR>
                      <a:noFill/>
                    </a:lnR>
                    <a:lnT>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7669610"/>
                  </a:ext>
                </a:extLst>
              </a:tr>
              <a:tr h="762084">
                <a:tc>
                  <a:txBody>
                    <a:bodyPr/>
                    <a:lstStyle/>
                    <a:p>
                      <a:pPr algn="r" fontAlgn="ctr"/>
                      <a:r>
                        <a:rPr lang="en-US" sz="1200" b="0" u="none" strike="noStrike" dirty="0">
                          <a:solidFill>
                            <a:srgbClr val="000000"/>
                          </a:solidFill>
                          <a:effectLst/>
                        </a:rPr>
                        <a:t>Before the COVID-19 pandemic</a:t>
                      </a:r>
                      <a:endParaRPr lang="en-US" sz="1200" b="0" i="0" u="none" strike="noStrike" dirty="0">
                        <a:solidFill>
                          <a:srgbClr val="000000"/>
                        </a:solidFill>
                        <a:effectLst/>
                        <a:latin typeface="+mj-lt"/>
                      </a:endParaRPr>
                    </a:p>
                  </a:txBody>
                  <a:tcPr marL="182880"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7%</a:t>
                      </a:r>
                      <a:endParaRPr lang="en-US" sz="1200" b="0" i="0" u="none" strike="noStrike" dirty="0">
                        <a:solidFill>
                          <a:srgbClr val="0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j-lt"/>
                        </a:rPr>
                        <a:t>7%</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18%</a:t>
                      </a:r>
                      <a:endParaRPr lang="en-US" sz="1200" b="0" i="0" u="none" strike="noStrike" dirty="0">
                        <a:solidFill>
                          <a:srgbClr val="0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8%</a:t>
                      </a:r>
                      <a:endParaRPr lang="en-US" sz="1200" b="0" i="0" u="none" strike="noStrike" dirty="0">
                        <a:solidFill>
                          <a:srgbClr val="0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16%</a:t>
                      </a:r>
                      <a:endParaRPr lang="en-US" sz="1200" b="0" i="0" u="none" strike="noStrike" dirty="0">
                        <a:solidFill>
                          <a:srgbClr val="0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12%</a:t>
                      </a:r>
                      <a:endParaRPr lang="en-US" sz="1200" b="0" i="0" u="none" strike="noStrike" dirty="0">
                        <a:solidFill>
                          <a:srgbClr val="0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j-lt"/>
                        </a:rPr>
                        <a:t>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3855080"/>
                  </a:ext>
                </a:extLst>
              </a:tr>
              <a:tr h="762084">
                <a:tc>
                  <a:txBody>
                    <a:bodyPr/>
                    <a:lstStyle/>
                    <a:p>
                      <a:pPr algn="r" fontAlgn="ctr"/>
                      <a:r>
                        <a:rPr lang="en-US" sz="1200" b="0" u="none" strike="noStrike" dirty="0">
                          <a:solidFill>
                            <a:srgbClr val="000000"/>
                          </a:solidFill>
                          <a:effectLst/>
                        </a:rPr>
                        <a:t>During the height of the COVID-19 pandemic (2020, 2021)</a:t>
                      </a:r>
                      <a:endParaRPr lang="en-US" sz="1200" b="0" i="0" u="none" strike="noStrike" dirty="0">
                        <a:solidFill>
                          <a:srgbClr val="000000"/>
                        </a:solidFill>
                        <a:effectLst/>
                        <a:latin typeface="+mj-lt"/>
                      </a:endParaRPr>
                    </a:p>
                  </a:txBody>
                  <a:tcPr marL="182880"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a:solidFill>
                            <a:srgbClr val="000000"/>
                          </a:solidFill>
                          <a:effectLst/>
                        </a:rPr>
                        <a:t>26%</a:t>
                      </a:r>
                      <a:endParaRPr lang="en-US" sz="1200" b="0" i="0" u="none" strike="noStrike">
                        <a:solidFill>
                          <a:srgbClr val="0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j-lt"/>
                        </a:rPr>
                        <a:t>26%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44%</a:t>
                      </a:r>
                      <a:endParaRPr lang="en-US" sz="1200" b="1" i="0" u="none" strike="noStrike" dirty="0">
                        <a:solidFill>
                          <a:schemeClr val="accent1"/>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42%</a:t>
                      </a:r>
                      <a:endParaRPr lang="en-US" sz="1200" b="1" i="0" u="none" strike="noStrike" dirty="0">
                        <a:solidFill>
                          <a:schemeClr val="accent1"/>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54%</a:t>
                      </a:r>
                      <a:endParaRPr lang="en-US" sz="1200" b="1" i="0" u="none" strike="noStrike" dirty="0">
                        <a:solidFill>
                          <a:schemeClr val="accent1"/>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49%</a:t>
                      </a:r>
                      <a:endParaRPr lang="en-US" sz="1200" b="1" i="0" u="none" strike="noStrike" dirty="0">
                        <a:solidFill>
                          <a:schemeClr val="accent1"/>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j-lt"/>
                        </a:rPr>
                        <a:t>21%</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4202663"/>
                  </a:ext>
                </a:extLst>
              </a:tr>
              <a:tr h="762084">
                <a:tc>
                  <a:txBody>
                    <a:bodyPr/>
                    <a:lstStyle/>
                    <a:p>
                      <a:pPr algn="r" fontAlgn="ctr"/>
                      <a:r>
                        <a:rPr lang="en-US" sz="1200" b="0" u="none" strike="noStrike" dirty="0">
                          <a:solidFill>
                            <a:srgbClr val="000000"/>
                          </a:solidFill>
                          <a:effectLst/>
                        </a:rPr>
                        <a:t>This year (2022)</a:t>
                      </a:r>
                      <a:endParaRPr lang="en-US" sz="1200" b="0" i="0" u="none" strike="noStrike" dirty="0">
                        <a:solidFill>
                          <a:srgbClr val="000000"/>
                        </a:solidFill>
                        <a:effectLst/>
                        <a:latin typeface="+mj-lt"/>
                      </a:endParaRPr>
                    </a:p>
                  </a:txBody>
                  <a:tcPr marL="182880"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u="none" strike="noStrike">
                          <a:solidFill>
                            <a:srgbClr val="000000"/>
                          </a:solidFill>
                          <a:effectLst/>
                        </a:rPr>
                        <a:t>13%</a:t>
                      </a:r>
                      <a:endParaRPr lang="en-US" sz="1200" b="0" i="0" u="none" strike="noStrike">
                        <a:solidFill>
                          <a:srgbClr val="0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j-lt"/>
                        </a:rPr>
                        <a:t>12%</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19%</a:t>
                      </a:r>
                      <a:endParaRPr lang="en-US" sz="1200" b="1" i="0" u="none" strike="noStrike" dirty="0">
                        <a:solidFill>
                          <a:schemeClr val="accent1"/>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20%</a:t>
                      </a:r>
                      <a:endParaRPr lang="en-US" sz="1200" b="1" i="0" u="none" strike="noStrike" dirty="0">
                        <a:solidFill>
                          <a:schemeClr val="accent1"/>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33%</a:t>
                      </a:r>
                      <a:endParaRPr lang="en-US" sz="1200" b="1" i="0" u="none" strike="noStrike" dirty="0">
                        <a:solidFill>
                          <a:schemeClr val="accent1"/>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1" u="none" strike="noStrike" dirty="0">
                          <a:solidFill>
                            <a:schemeClr val="accent1"/>
                          </a:solidFill>
                          <a:effectLst/>
                        </a:rPr>
                        <a:t>24%</a:t>
                      </a:r>
                      <a:endParaRPr lang="en-US" sz="1200" b="1" i="0" u="none" strike="noStrike" dirty="0">
                        <a:solidFill>
                          <a:schemeClr val="accent1"/>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j-lt"/>
                        </a:rPr>
                        <a:t>9%</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1048991"/>
                  </a:ext>
                </a:extLst>
              </a:tr>
              <a:tr h="762084">
                <a:tc>
                  <a:txBody>
                    <a:bodyPr/>
                    <a:lstStyle/>
                    <a:p>
                      <a:pPr algn="r" fontAlgn="ctr"/>
                      <a:r>
                        <a:rPr lang="en-US" sz="1200" b="1" u="none" strike="noStrike" dirty="0">
                          <a:solidFill>
                            <a:srgbClr val="000000"/>
                          </a:solidFill>
                          <a:effectLst/>
                        </a:rPr>
                        <a:t>No</a:t>
                      </a:r>
                      <a:endParaRPr lang="en-US" sz="1200" b="1" i="0" u="none" strike="noStrike" dirty="0">
                        <a:solidFill>
                          <a:srgbClr val="0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0" u="none" strike="noStrike" dirty="0">
                          <a:solidFill>
                            <a:srgbClr val="000000"/>
                          </a:solidFill>
                          <a:effectLst/>
                        </a:rPr>
                        <a:t>65%</a:t>
                      </a:r>
                      <a:endParaRPr lang="en-US" sz="1200" b="0" i="0" u="none" strike="noStrike" dirty="0">
                        <a:solidFill>
                          <a:srgbClr val="0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j-lt"/>
                        </a:rPr>
                        <a:t>66%</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1" u="none" strike="noStrike" dirty="0">
                          <a:solidFill>
                            <a:srgbClr val="C00000"/>
                          </a:solidFill>
                          <a:effectLst/>
                        </a:rPr>
                        <a:t>35%</a:t>
                      </a:r>
                      <a:endParaRPr lang="en-US" sz="1200" b="1" i="0" u="none" strike="noStrike" dirty="0">
                        <a:solidFill>
                          <a:srgbClr val="C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1" u="none" strike="noStrike" dirty="0">
                          <a:solidFill>
                            <a:srgbClr val="C00000"/>
                          </a:solidFill>
                          <a:effectLst/>
                        </a:rPr>
                        <a:t>47%</a:t>
                      </a:r>
                      <a:endParaRPr lang="en-US" sz="1200" b="1" i="0" u="none" strike="noStrike" dirty="0">
                        <a:solidFill>
                          <a:srgbClr val="C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1" u="none" strike="noStrike" dirty="0">
                          <a:solidFill>
                            <a:srgbClr val="C00000"/>
                          </a:solidFill>
                          <a:effectLst/>
                        </a:rPr>
                        <a:t>30%</a:t>
                      </a:r>
                      <a:endParaRPr lang="en-US" sz="1200" b="1" i="0" u="none" strike="noStrike" dirty="0">
                        <a:solidFill>
                          <a:srgbClr val="C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1" u="none" strike="noStrike" dirty="0">
                          <a:solidFill>
                            <a:srgbClr val="C00000"/>
                          </a:solidFill>
                          <a:effectLst/>
                        </a:rPr>
                        <a:t>35%</a:t>
                      </a:r>
                      <a:endParaRPr lang="en-US" sz="1200" b="1" i="0" u="none" strike="noStrike" dirty="0">
                        <a:solidFill>
                          <a:srgbClr val="C00000"/>
                        </a:solidFill>
                        <a:effectLst/>
                        <a:latin typeface="+mj-lt"/>
                      </a:endParaRP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tc>
                  <a:txBody>
                    <a:bodyPr/>
                    <a:lstStyle/>
                    <a:p>
                      <a:pPr algn="ctr" fontAlgn="b"/>
                      <a:r>
                        <a:rPr lang="en-US" sz="1200" b="0" i="0" u="none" strike="noStrike" dirty="0">
                          <a:solidFill>
                            <a:srgbClr val="000000"/>
                          </a:solidFill>
                          <a:effectLst/>
                          <a:latin typeface="+mj-lt"/>
                        </a:rPr>
                        <a:t>70%</a:t>
                      </a:r>
                    </a:p>
                  </a:txBody>
                  <a:tcPr marL="9525" marR="9525" marT="9525" marB="0" anchor="ctr">
                    <a:lnL>
                      <a:noFill/>
                    </a:lnL>
                    <a:lnR>
                      <a:noFill/>
                    </a:lnR>
                    <a:lnT w="6350" cap="flat" cmpd="sng" algn="ctr">
                      <a:solidFill>
                        <a:schemeClr val="bg1">
                          <a:lumMod val="75000"/>
                        </a:schemeClr>
                      </a:solidFill>
                      <a:prstDash val="solid"/>
                      <a:round/>
                      <a:headEnd type="none" w="med" len="med"/>
                      <a:tailEnd type="none" w="med" len="med"/>
                    </a:lnT>
                    <a:lnB w="254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90402820"/>
                  </a:ext>
                </a:extLst>
              </a:tr>
            </a:tbl>
          </a:graphicData>
        </a:graphic>
      </p:graphicFrame>
      <p:graphicFrame>
        <p:nvGraphicFramePr>
          <p:cNvPr id="8" name="Chart 7">
            <a:extLst>
              <a:ext uri="{FF2B5EF4-FFF2-40B4-BE49-F238E27FC236}">
                <a16:creationId xmlns:a16="http://schemas.microsoft.com/office/drawing/2014/main" id="{E01137CB-8D0F-67DC-DFA7-CC397182DD55}"/>
              </a:ext>
            </a:extLst>
          </p:cNvPr>
          <p:cNvGraphicFramePr/>
          <p:nvPr>
            <p:extLst>
              <p:ext uri="{D42A27DB-BD31-4B8C-83A1-F6EECF244321}">
                <p14:modId xmlns:p14="http://schemas.microsoft.com/office/powerpoint/2010/main" val="3636050861"/>
              </p:ext>
            </p:extLst>
          </p:nvPr>
        </p:nvGraphicFramePr>
        <p:xfrm>
          <a:off x="0" y="1735773"/>
          <a:ext cx="2091560" cy="13943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9E8DFBCC-317C-3F54-2F36-BAEC1BFADA1F}"/>
              </a:ext>
            </a:extLst>
          </p:cNvPr>
          <p:cNvGraphicFramePr/>
          <p:nvPr>
            <p:extLst>
              <p:ext uri="{D42A27DB-BD31-4B8C-83A1-F6EECF244321}">
                <p14:modId xmlns:p14="http://schemas.microsoft.com/office/powerpoint/2010/main" val="3398561920"/>
              </p:ext>
            </p:extLst>
          </p:nvPr>
        </p:nvGraphicFramePr>
        <p:xfrm>
          <a:off x="0" y="3081569"/>
          <a:ext cx="2091560" cy="139437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2E8EB3DA-007C-2EDE-0510-589F47A67E6A}"/>
              </a:ext>
            </a:extLst>
          </p:cNvPr>
          <p:cNvGraphicFramePr/>
          <p:nvPr>
            <p:extLst>
              <p:ext uri="{D42A27DB-BD31-4B8C-83A1-F6EECF244321}">
                <p14:modId xmlns:p14="http://schemas.microsoft.com/office/powerpoint/2010/main" val="2331333325"/>
              </p:ext>
            </p:extLst>
          </p:nvPr>
        </p:nvGraphicFramePr>
        <p:xfrm>
          <a:off x="0" y="4427365"/>
          <a:ext cx="2091560" cy="1394373"/>
        </p:xfrm>
        <a:graphic>
          <a:graphicData uri="http://schemas.openxmlformats.org/drawingml/2006/chart">
            <c:chart xmlns:c="http://schemas.openxmlformats.org/drawingml/2006/chart" xmlns:r="http://schemas.openxmlformats.org/officeDocument/2006/relationships" r:id="rId5"/>
          </a:graphicData>
        </a:graphic>
      </p:graphicFrame>
      <p:sp>
        <p:nvSpPr>
          <p:cNvPr id="11" name="Title 1">
            <a:extLst>
              <a:ext uri="{FF2B5EF4-FFF2-40B4-BE49-F238E27FC236}">
                <a16:creationId xmlns:a16="http://schemas.microsoft.com/office/drawing/2014/main" id="{B757DF67-A2D0-562C-FD21-D1F37A6F6485}"/>
              </a:ext>
            </a:extLst>
          </p:cNvPr>
          <p:cNvSpPr txBox="1">
            <a:spLocks/>
          </p:cNvSpPr>
          <p:nvPr/>
        </p:nvSpPr>
        <p:spPr>
          <a:xfrm>
            <a:off x="506134" y="4895536"/>
            <a:ext cx="1079293"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solidFill>
                  <a:schemeClr val="bg1">
                    <a:lumMod val="65000"/>
                  </a:schemeClr>
                </a:solidFill>
                <a:latin typeface="Arial" panose="020B0604020202020204" pitchFamily="34" charset="0"/>
                <a:cs typeface="Arial" panose="020B0604020202020204" pitchFamily="34" charset="0"/>
              </a:rPr>
              <a:t>1%</a:t>
            </a:r>
          </a:p>
        </p:txBody>
      </p:sp>
      <p:sp>
        <p:nvSpPr>
          <p:cNvPr id="12" name="Title 1">
            <a:extLst>
              <a:ext uri="{FF2B5EF4-FFF2-40B4-BE49-F238E27FC236}">
                <a16:creationId xmlns:a16="http://schemas.microsoft.com/office/drawing/2014/main" id="{E1AAEB67-491E-E09D-D4E7-87F5B4D24471}"/>
              </a:ext>
            </a:extLst>
          </p:cNvPr>
          <p:cNvSpPr txBox="1">
            <a:spLocks/>
          </p:cNvSpPr>
          <p:nvPr/>
        </p:nvSpPr>
        <p:spPr>
          <a:xfrm>
            <a:off x="70041" y="3598317"/>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solidFill>
                  <a:srgbClr val="29B9EB"/>
                </a:solidFill>
                <a:latin typeface="Arial" panose="020B0604020202020204" pitchFamily="34" charset="0"/>
                <a:cs typeface="Arial" panose="020B0604020202020204" pitchFamily="34" charset="0"/>
              </a:rPr>
              <a:t>65%</a:t>
            </a:r>
          </a:p>
        </p:txBody>
      </p:sp>
      <p:sp>
        <p:nvSpPr>
          <p:cNvPr id="13" name="Title 1">
            <a:extLst>
              <a:ext uri="{FF2B5EF4-FFF2-40B4-BE49-F238E27FC236}">
                <a16:creationId xmlns:a16="http://schemas.microsoft.com/office/drawing/2014/main" id="{D4B70E73-98C0-073E-80C7-6002EAE925D5}"/>
              </a:ext>
            </a:extLst>
          </p:cNvPr>
          <p:cNvSpPr txBox="1">
            <a:spLocks/>
          </p:cNvSpPr>
          <p:nvPr/>
        </p:nvSpPr>
        <p:spPr>
          <a:xfrm>
            <a:off x="70041" y="2247743"/>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solidFill>
                  <a:srgbClr val="1AAFA2"/>
                </a:solidFill>
                <a:latin typeface="Arial" panose="020B0604020202020204" pitchFamily="34" charset="0"/>
                <a:cs typeface="Arial" panose="020B0604020202020204" pitchFamily="34" charset="0"/>
              </a:rPr>
              <a:t>34%</a:t>
            </a:r>
          </a:p>
        </p:txBody>
      </p:sp>
      <p:sp>
        <p:nvSpPr>
          <p:cNvPr id="14" name="TextBox 13">
            <a:extLst>
              <a:ext uri="{FF2B5EF4-FFF2-40B4-BE49-F238E27FC236}">
                <a16:creationId xmlns:a16="http://schemas.microsoft.com/office/drawing/2014/main" id="{DBDE5933-61FC-98EA-0312-E9F2A2171BDC}"/>
              </a:ext>
            </a:extLst>
          </p:cNvPr>
          <p:cNvSpPr txBox="1"/>
          <p:nvPr/>
        </p:nvSpPr>
        <p:spPr>
          <a:xfrm>
            <a:off x="1703790" y="2140572"/>
            <a:ext cx="2091560" cy="584775"/>
          </a:xfrm>
          <a:prstGeom prst="rect">
            <a:avLst/>
          </a:prstGeom>
          <a:noFill/>
        </p:spPr>
        <p:txBody>
          <a:bodyPr wrap="square">
            <a:spAutoFit/>
          </a:bodyPr>
          <a:lstStyle/>
          <a:p>
            <a:r>
              <a:rPr lang="en-US" sz="1600" dirty="0">
                <a:solidFill>
                  <a:schemeClr val="tx1"/>
                </a:solidFill>
              </a:rPr>
              <a:t>Yes, have used telehealth</a:t>
            </a:r>
            <a:endParaRPr lang="en-US" sz="1600" dirty="0"/>
          </a:p>
        </p:txBody>
      </p:sp>
      <p:sp>
        <p:nvSpPr>
          <p:cNvPr id="15" name="TextBox 14">
            <a:extLst>
              <a:ext uri="{FF2B5EF4-FFF2-40B4-BE49-F238E27FC236}">
                <a16:creationId xmlns:a16="http://schemas.microsoft.com/office/drawing/2014/main" id="{6267625C-95C9-BD89-A034-83BBD26C67EB}"/>
              </a:ext>
            </a:extLst>
          </p:cNvPr>
          <p:cNvSpPr txBox="1"/>
          <p:nvPr/>
        </p:nvSpPr>
        <p:spPr>
          <a:xfrm>
            <a:off x="1703790" y="3598317"/>
            <a:ext cx="2091560" cy="338554"/>
          </a:xfrm>
          <a:prstGeom prst="rect">
            <a:avLst/>
          </a:prstGeom>
          <a:noFill/>
        </p:spPr>
        <p:txBody>
          <a:bodyPr wrap="square">
            <a:spAutoFit/>
          </a:bodyPr>
          <a:lstStyle/>
          <a:p>
            <a:r>
              <a:rPr lang="en-US" sz="1600" dirty="0">
                <a:solidFill>
                  <a:schemeClr val="tx1"/>
                </a:solidFill>
              </a:rPr>
              <a:t>No</a:t>
            </a:r>
            <a:endParaRPr lang="en-US" sz="1600" dirty="0"/>
          </a:p>
        </p:txBody>
      </p:sp>
      <p:sp>
        <p:nvSpPr>
          <p:cNvPr id="16" name="TextBox 15">
            <a:extLst>
              <a:ext uri="{FF2B5EF4-FFF2-40B4-BE49-F238E27FC236}">
                <a16:creationId xmlns:a16="http://schemas.microsoft.com/office/drawing/2014/main" id="{0E8ED893-964B-72C2-7E31-31721DF74DDE}"/>
              </a:ext>
            </a:extLst>
          </p:cNvPr>
          <p:cNvSpPr txBox="1"/>
          <p:nvPr/>
        </p:nvSpPr>
        <p:spPr>
          <a:xfrm>
            <a:off x="1703789" y="4928915"/>
            <a:ext cx="2554389" cy="338554"/>
          </a:xfrm>
          <a:prstGeom prst="rect">
            <a:avLst/>
          </a:prstGeom>
          <a:noFill/>
        </p:spPr>
        <p:txBody>
          <a:bodyPr wrap="square">
            <a:spAutoFit/>
          </a:bodyPr>
          <a:lstStyle/>
          <a:p>
            <a:r>
              <a:rPr lang="en-US" sz="1600" dirty="0"/>
              <a:t>Not sure</a:t>
            </a:r>
          </a:p>
        </p:txBody>
      </p:sp>
      <p:sp>
        <p:nvSpPr>
          <p:cNvPr id="18" name="Rounded Rectangle 17">
            <a:extLst>
              <a:ext uri="{FF2B5EF4-FFF2-40B4-BE49-F238E27FC236}">
                <a16:creationId xmlns:a16="http://schemas.microsoft.com/office/drawing/2014/main" id="{E3039E45-760D-19B3-B5B2-152E9EE0802E}"/>
              </a:ext>
            </a:extLst>
          </p:cNvPr>
          <p:cNvSpPr/>
          <p:nvPr/>
        </p:nvSpPr>
        <p:spPr>
          <a:xfrm>
            <a:off x="10624853" y="2101831"/>
            <a:ext cx="1281397" cy="1180696"/>
          </a:xfrm>
          <a:prstGeom prst="roundRect">
            <a:avLst>
              <a:gd name="adj" fmla="val 3187"/>
            </a:avLst>
          </a:prstGeom>
          <a:solidFill>
            <a:srgbClr val="D1EFE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6727A976-F1C2-15A4-EB67-8CDE05714A25}"/>
              </a:ext>
            </a:extLst>
          </p:cNvPr>
          <p:cNvSpPr txBox="1"/>
          <p:nvPr/>
        </p:nvSpPr>
        <p:spPr>
          <a:xfrm>
            <a:off x="10729728" y="2190664"/>
            <a:ext cx="1128897" cy="1015663"/>
          </a:xfrm>
          <a:prstGeom prst="rect">
            <a:avLst/>
          </a:prstGeom>
          <a:noFill/>
        </p:spPr>
        <p:txBody>
          <a:bodyPr wrap="square">
            <a:spAutoFit/>
          </a:bodyPr>
          <a:lstStyle/>
          <a:p>
            <a:r>
              <a:rPr lang="en-US" sz="1200" dirty="0"/>
              <a:t>Telehealth/</a:t>
            </a:r>
            <a:br>
              <a:rPr lang="en-US" sz="1200" dirty="0"/>
            </a:br>
            <a:r>
              <a:rPr lang="en-US" sz="1200" dirty="0"/>
              <a:t>virtual appointments </a:t>
            </a:r>
            <a:br>
              <a:rPr lang="en-US" sz="1200" dirty="0"/>
            </a:br>
            <a:r>
              <a:rPr lang="en-US" sz="1200" dirty="0"/>
              <a:t>are more </a:t>
            </a:r>
            <a:br>
              <a:rPr lang="en-US" sz="1200" dirty="0"/>
            </a:br>
            <a:r>
              <a:rPr lang="en-US" sz="1200" dirty="0"/>
              <a:t>common </a:t>
            </a:r>
          </a:p>
        </p:txBody>
      </p:sp>
    </p:spTree>
    <p:extLst>
      <p:ext uri="{BB962C8B-B14F-4D97-AF65-F5344CB8AC3E}">
        <p14:creationId xmlns:p14="http://schemas.microsoft.com/office/powerpoint/2010/main" val="36433302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3FF8-4D9A-6892-5BAB-4DD2A71A4EFC}"/>
              </a:ext>
            </a:extLst>
          </p:cNvPr>
          <p:cNvSpPr>
            <a:spLocks noGrp="1"/>
          </p:cNvSpPr>
          <p:nvPr>
            <p:ph type="title"/>
          </p:nvPr>
        </p:nvSpPr>
        <p:spPr/>
        <p:txBody>
          <a:bodyPr/>
          <a:lstStyle/>
          <a:p>
            <a:r>
              <a:rPr lang="en-US" dirty="0"/>
              <a:t>Rating Telehealth/Virtual Appointments</a:t>
            </a:r>
          </a:p>
        </p:txBody>
      </p:sp>
      <p:sp>
        <p:nvSpPr>
          <p:cNvPr id="3" name="Text Placeholder 2">
            <a:extLst>
              <a:ext uri="{FF2B5EF4-FFF2-40B4-BE49-F238E27FC236}">
                <a16:creationId xmlns:a16="http://schemas.microsoft.com/office/drawing/2014/main" id="{7C3A316A-9E41-64A5-9B00-362F30AB6E00}"/>
              </a:ext>
            </a:extLst>
          </p:cNvPr>
          <p:cNvSpPr>
            <a:spLocks noGrp="1"/>
          </p:cNvSpPr>
          <p:nvPr>
            <p:ph type="body" sz="quarter" idx="10"/>
          </p:nvPr>
        </p:nvSpPr>
        <p:spPr/>
        <p:txBody>
          <a:bodyPr/>
          <a:lstStyle/>
          <a:p>
            <a:r>
              <a:rPr lang="en-US" dirty="0"/>
              <a:t>Among those who used it, one third rate telehealth appointments as excellent; three quarters say they were excellent or very good.</a:t>
            </a:r>
          </a:p>
        </p:txBody>
      </p:sp>
      <p:sp>
        <p:nvSpPr>
          <p:cNvPr id="4" name="TextBox 3">
            <a:extLst>
              <a:ext uri="{FF2B5EF4-FFF2-40B4-BE49-F238E27FC236}">
                <a16:creationId xmlns:a16="http://schemas.microsoft.com/office/drawing/2014/main" id="{8EC205D5-84D6-82C9-5F2A-EA625C2B6F5E}"/>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5" name="Content Placeholder 6">
            <a:extLst>
              <a:ext uri="{FF2B5EF4-FFF2-40B4-BE49-F238E27FC236}">
                <a16:creationId xmlns:a16="http://schemas.microsoft.com/office/drawing/2014/main" id="{15B488F5-8877-4143-7C14-869DA920EB33}"/>
              </a:ext>
            </a:extLst>
          </p:cNvPr>
          <p:cNvGraphicFramePr>
            <a:graphicFrameLocks/>
          </p:cNvGraphicFramePr>
          <p:nvPr>
            <p:extLst>
              <p:ext uri="{D42A27DB-BD31-4B8C-83A1-F6EECF244321}">
                <p14:modId xmlns:p14="http://schemas.microsoft.com/office/powerpoint/2010/main" val="2666821804"/>
              </p:ext>
            </p:extLst>
          </p:nvPr>
        </p:nvGraphicFramePr>
        <p:xfrm>
          <a:off x="1842053" y="1499222"/>
          <a:ext cx="8507895" cy="4351338"/>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45F06CD7-B57A-5EAA-28EB-EE46CD058812}"/>
              </a:ext>
            </a:extLst>
          </p:cNvPr>
          <p:cNvSpPr/>
          <p:nvPr/>
        </p:nvSpPr>
        <p:spPr>
          <a:xfrm>
            <a:off x="9424321" y="1677374"/>
            <a:ext cx="121187" cy="120918"/>
          </a:xfrm>
          <a:prstGeom prst="rect">
            <a:avLst/>
          </a:prstGeom>
          <a:solidFill>
            <a:srgbClr val="1AA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TextBox 6">
            <a:extLst>
              <a:ext uri="{FF2B5EF4-FFF2-40B4-BE49-F238E27FC236}">
                <a16:creationId xmlns:a16="http://schemas.microsoft.com/office/drawing/2014/main" id="{AE3F0D78-C112-90E7-BED2-801376CFE9FA}"/>
              </a:ext>
            </a:extLst>
          </p:cNvPr>
          <p:cNvSpPr txBox="1"/>
          <p:nvPr/>
        </p:nvSpPr>
        <p:spPr>
          <a:xfrm>
            <a:off x="9503696" y="1622417"/>
            <a:ext cx="652743" cy="230832"/>
          </a:xfrm>
          <a:prstGeom prst="rect">
            <a:avLst/>
          </a:prstGeom>
          <a:noFill/>
        </p:spPr>
        <p:txBody>
          <a:bodyPr wrap="none" rtlCol="0">
            <a:spAutoFit/>
          </a:bodyPr>
          <a:lstStyle/>
          <a:p>
            <a:r>
              <a:rPr lang="en-US" sz="900" dirty="0"/>
              <a:t>Excellent</a:t>
            </a:r>
          </a:p>
        </p:txBody>
      </p:sp>
      <p:sp>
        <p:nvSpPr>
          <p:cNvPr id="8" name="Rectangle 7">
            <a:extLst>
              <a:ext uri="{FF2B5EF4-FFF2-40B4-BE49-F238E27FC236}">
                <a16:creationId xmlns:a16="http://schemas.microsoft.com/office/drawing/2014/main" id="{6FF1653C-2CC5-8463-C608-432D9FAE01CF}"/>
              </a:ext>
            </a:extLst>
          </p:cNvPr>
          <p:cNvSpPr/>
          <p:nvPr/>
        </p:nvSpPr>
        <p:spPr>
          <a:xfrm>
            <a:off x="8555120" y="1677374"/>
            <a:ext cx="121187" cy="12091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TextBox 8">
            <a:extLst>
              <a:ext uri="{FF2B5EF4-FFF2-40B4-BE49-F238E27FC236}">
                <a16:creationId xmlns:a16="http://schemas.microsoft.com/office/drawing/2014/main" id="{1E6DA534-E1D8-47F2-D0EE-130B0643EA38}"/>
              </a:ext>
            </a:extLst>
          </p:cNvPr>
          <p:cNvSpPr txBox="1"/>
          <p:nvPr/>
        </p:nvSpPr>
        <p:spPr>
          <a:xfrm>
            <a:off x="8634495" y="1622417"/>
            <a:ext cx="710451" cy="230832"/>
          </a:xfrm>
          <a:prstGeom prst="rect">
            <a:avLst/>
          </a:prstGeom>
          <a:noFill/>
        </p:spPr>
        <p:txBody>
          <a:bodyPr wrap="none" rtlCol="0">
            <a:spAutoFit/>
          </a:bodyPr>
          <a:lstStyle/>
          <a:p>
            <a:r>
              <a:rPr lang="en-US" sz="900" dirty="0"/>
              <a:t>Very good</a:t>
            </a:r>
          </a:p>
        </p:txBody>
      </p:sp>
    </p:spTree>
    <p:extLst>
      <p:ext uri="{BB962C8B-B14F-4D97-AF65-F5344CB8AC3E}">
        <p14:creationId xmlns:p14="http://schemas.microsoft.com/office/powerpoint/2010/main" val="23364233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B5FB5-1D47-9441-26BE-17C5A643B02F}"/>
              </a:ext>
            </a:extLst>
          </p:cNvPr>
          <p:cNvSpPr>
            <a:spLocks noGrp="1"/>
          </p:cNvSpPr>
          <p:nvPr>
            <p:ph type="title"/>
          </p:nvPr>
        </p:nvSpPr>
        <p:spPr/>
        <p:txBody>
          <a:bodyPr/>
          <a:lstStyle/>
          <a:p>
            <a:r>
              <a:rPr lang="en-US" dirty="0"/>
              <a:t>In-person vs. Telehealth</a:t>
            </a:r>
          </a:p>
        </p:txBody>
      </p:sp>
      <p:sp>
        <p:nvSpPr>
          <p:cNvPr id="3" name="Text Placeholder 2">
            <a:extLst>
              <a:ext uri="{FF2B5EF4-FFF2-40B4-BE49-F238E27FC236}">
                <a16:creationId xmlns:a16="http://schemas.microsoft.com/office/drawing/2014/main" id="{9B2BC6F3-B117-2ADC-6469-08D909DC8069}"/>
              </a:ext>
            </a:extLst>
          </p:cNvPr>
          <p:cNvSpPr>
            <a:spLocks noGrp="1"/>
          </p:cNvSpPr>
          <p:nvPr>
            <p:ph type="body" sz="quarter" idx="10"/>
          </p:nvPr>
        </p:nvSpPr>
        <p:spPr>
          <a:xfrm>
            <a:off x="409267" y="803298"/>
            <a:ext cx="8191808" cy="873102"/>
          </a:xfrm>
        </p:spPr>
        <p:txBody>
          <a:bodyPr>
            <a:normAutofit/>
          </a:bodyPr>
          <a:lstStyle/>
          <a:p>
            <a:pPr marL="0" indent="0">
              <a:buNone/>
            </a:pPr>
            <a:r>
              <a:rPr lang="en-US" dirty="0"/>
              <a:t>Similar to last year, in-person appointments are preferred for most types of health care visits. </a:t>
            </a:r>
            <a:br>
              <a:rPr lang="en-US" dirty="0"/>
            </a:br>
            <a:r>
              <a:rPr lang="en-US" dirty="0"/>
              <a:t>Patients are most open to telehealth for medication management, sharing test results, and counseling.</a:t>
            </a:r>
          </a:p>
        </p:txBody>
      </p:sp>
      <p:sp>
        <p:nvSpPr>
          <p:cNvPr id="4" name="TextBox 3">
            <a:extLst>
              <a:ext uri="{FF2B5EF4-FFF2-40B4-BE49-F238E27FC236}">
                <a16:creationId xmlns:a16="http://schemas.microsoft.com/office/drawing/2014/main" id="{E6E4D76B-C40F-8D23-7C1D-B8768E608363}"/>
              </a:ext>
            </a:extLst>
          </p:cNvPr>
          <p:cNvSpPr txBox="1"/>
          <p:nvPr/>
        </p:nvSpPr>
        <p:spPr>
          <a:xfrm>
            <a:off x="1505840" y="6553620"/>
            <a:ext cx="1828800"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graphicFrame>
        <p:nvGraphicFramePr>
          <p:cNvPr id="5" name="Table 4">
            <a:extLst>
              <a:ext uri="{FF2B5EF4-FFF2-40B4-BE49-F238E27FC236}">
                <a16:creationId xmlns:a16="http://schemas.microsoft.com/office/drawing/2014/main" id="{916E5DE3-9979-1F4D-0096-A5ED013A441D}"/>
              </a:ext>
            </a:extLst>
          </p:cNvPr>
          <p:cNvGraphicFramePr>
            <a:graphicFrameLocks noGrp="1"/>
          </p:cNvGraphicFramePr>
          <p:nvPr>
            <p:extLst>
              <p:ext uri="{D42A27DB-BD31-4B8C-83A1-F6EECF244321}">
                <p14:modId xmlns:p14="http://schemas.microsoft.com/office/powerpoint/2010/main" val="1557434602"/>
              </p:ext>
            </p:extLst>
          </p:nvPr>
        </p:nvGraphicFramePr>
        <p:xfrm>
          <a:off x="1604866" y="1676400"/>
          <a:ext cx="6806466" cy="4309772"/>
        </p:xfrm>
        <a:graphic>
          <a:graphicData uri="http://schemas.openxmlformats.org/drawingml/2006/table">
            <a:tbl>
              <a:tblPr firstRow="1" firstCol="1" bandRow="1">
                <a:tableStyleId>{5C22544A-7EE6-4342-B048-85BDC9FD1C3A}</a:tableStyleId>
              </a:tblPr>
              <a:tblGrid>
                <a:gridCol w="2926080">
                  <a:extLst>
                    <a:ext uri="{9D8B030D-6E8A-4147-A177-3AD203B41FA5}">
                      <a16:colId xmlns:a16="http://schemas.microsoft.com/office/drawing/2014/main" val="3422017111"/>
                    </a:ext>
                  </a:extLst>
                </a:gridCol>
                <a:gridCol w="1940193">
                  <a:extLst>
                    <a:ext uri="{9D8B030D-6E8A-4147-A177-3AD203B41FA5}">
                      <a16:colId xmlns:a16="http://schemas.microsoft.com/office/drawing/2014/main" val="1431155512"/>
                    </a:ext>
                  </a:extLst>
                </a:gridCol>
                <a:gridCol w="1940193">
                  <a:extLst>
                    <a:ext uri="{9D8B030D-6E8A-4147-A177-3AD203B41FA5}">
                      <a16:colId xmlns:a16="http://schemas.microsoft.com/office/drawing/2014/main" val="1304117471"/>
                    </a:ext>
                  </a:extLst>
                </a:gridCol>
              </a:tblGrid>
              <a:tr h="447872">
                <a:tc>
                  <a:txBody>
                    <a:bodyPr/>
                    <a:lstStyle/>
                    <a:p>
                      <a:pPr>
                        <a:lnSpc>
                          <a:spcPct val="107000"/>
                        </a:lnSpc>
                      </a:pPr>
                      <a:endParaRPr lang="en-US" sz="1200" dirty="0">
                        <a:effectLst/>
                        <a:latin typeface="Calibri" panose="020F0502020204030204" pitchFamily="34" charset="0"/>
                        <a:cs typeface="Times New Roman" panose="02020603050405020304" pitchFamily="18" charset="0"/>
                      </a:endParaRPr>
                    </a:p>
                  </a:txBody>
                  <a:tcPr marL="58487" marR="58487" marT="0" marB="0" anchor="b">
                    <a:noFill/>
                  </a:tcPr>
                </a:tc>
                <a:tc>
                  <a:txBody>
                    <a:bodyPr/>
                    <a:lstStyle/>
                    <a:p>
                      <a:pPr marL="0" marR="0" algn="ctr">
                        <a:lnSpc>
                          <a:spcPct val="107000"/>
                        </a:lnSpc>
                        <a:spcBef>
                          <a:spcPts val="0"/>
                        </a:spcBef>
                        <a:spcAft>
                          <a:spcPts val="0"/>
                        </a:spcAft>
                      </a:pPr>
                      <a:r>
                        <a:rPr lang="en-US" sz="1200" b="1" dirty="0">
                          <a:solidFill>
                            <a:schemeClr val="tx1"/>
                          </a:solidFill>
                          <a:effectLst/>
                        </a:rPr>
                        <a:t>Prefer in-person</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487" marR="58487" marT="0" marB="0" anchor="b">
                    <a:noFill/>
                  </a:tcPr>
                </a:tc>
                <a:tc>
                  <a:txBody>
                    <a:bodyPr/>
                    <a:lstStyle/>
                    <a:p>
                      <a:pPr marL="0" marR="0" algn="ctr">
                        <a:lnSpc>
                          <a:spcPct val="107000"/>
                        </a:lnSpc>
                        <a:spcBef>
                          <a:spcPts val="0"/>
                        </a:spcBef>
                        <a:spcAft>
                          <a:spcPts val="0"/>
                        </a:spcAft>
                      </a:pPr>
                      <a:r>
                        <a:rPr lang="en-US" sz="1200" b="1" dirty="0">
                          <a:solidFill>
                            <a:schemeClr val="tx1"/>
                          </a:solidFill>
                          <a:effectLst/>
                        </a:rPr>
                        <a:t>Prefer telehealth/</a:t>
                      </a:r>
                      <a:br>
                        <a:rPr lang="en-US" sz="1200" b="1" dirty="0">
                          <a:solidFill>
                            <a:schemeClr val="tx1"/>
                          </a:solidFill>
                          <a:effectLst/>
                        </a:rPr>
                      </a:br>
                      <a:r>
                        <a:rPr lang="en-US" sz="1200" b="1" dirty="0">
                          <a:solidFill>
                            <a:schemeClr val="tx1"/>
                          </a:solidFill>
                          <a:effectLst/>
                        </a:rPr>
                        <a:t>no preference</a:t>
                      </a:r>
                      <a:endParaRPr lang="en-US" sz="12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8487" marR="58487" marT="0" marB="0" anchor="b">
                    <a:noFill/>
                  </a:tcPr>
                </a:tc>
                <a:extLst>
                  <a:ext uri="{0D108BD9-81ED-4DB2-BD59-A6C34878D82A}">
                    <a16:rowId xmlns:a16="http://schemas.microsoft.com/office/drawing/2014/main" val="2207795406"/>
                  </a:ext>
                </a:extLst>
              </a:tr>
              <a:tr h="321825">
                <a:tc>
                  <a:txBody>
                    <a:bodyPr/>
                    <a:lstStyle/>
                    <a:p>
                      <a:pPr algn="l" fontAlgn="t"/>
                      <a:r>
                        <a:rPr lang="en-US" sz="1200" b="0" u="none" strike="noStrike" dirty="0">
                          <a:solidFill>
                            <a:schemeClr val="tx1"/>
                          </a:solidFill>
                          <a:effectLst/>
                          <a:latin typeface="+mn-lt"/>
                        </a:rPr>
                        <a:t>First visit with a health care provider </a:t>
                      </a:r>
                      <a:endParaRPr lang="en-US" sz="1200" b="0" i="0" u="none" strike="noStrike" dirty="0">
                        <a:solidFill>
                          <a:schemeClr val="tx1"/>
                        </a:solidFill>
                        <a:effectLst/>
                        <a:latin typeface="+mn-lt"/>
                      </a:endParaRPr>
                    </a:p>
                  </a:txBody>
                  <a:tcPr marL="9525" marR="9525" marT="9525"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mn-lt"/>
                        </a:rPr>
                        <a:t>85%</a:t>
                      </a:r>
                    </a:p>
                  </a:txBody>
                  <a:tcPr marL="9525" marR="9525" marT="9525" marB="0" anchor="ctr">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14%</a:t>
                      </a:r>
                    </a:p>
                  </a:txBody>
                  <a:tcPr marL="9525" marR="9525" marT="9525" marB="0" anchor="ctr">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39581425"/>
                  </a:ext>
                </a:extLst>
              </a:tr>
              <a:tr h="321825">
                <a:tc>
                  <a:txBody>
                    <a:bodyPr/>
                    <a:lstStyle/>
                    <a:p>
                      <a:pPr algn="l" fontAlgn="t"/>
                      <a:r>
                        <a:rPr lang="en-US" sz="1200" b="0" u="none" strike="noStrike" dirty="0">
                          <a:solidFill>
                            <a:schemeClr val="tx1"/>
                          </a:solidFill>
                          <a:effectLst/>
                          <a:latin typeface="+mn-lt"/>
                        </a:rPr>
                        <a:t>Surgical consult </a:t>
                      </a:r>
                      <a:endParaRPr lang="en-US" sz="1200" b="0" i="0" u="none" strike="noStrike" dirty="0">
                        <a:solidFill>
                          <a:schemeClr val="tx1"/>
                        </a:solidFill>
                        <a:effectLst/>
                        <a:latin typeface="+mn-lt"/>
                      </a:endParaRP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mn-lt"/>
                        </a:rPr>
                        <a:t>80%</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17%</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19011660"/>
                  </a:ext>
                </a:extLst>
              </a:tr>
              <a:tr h="321825">
                <a:tc>
                  <a:txBody>
                    <a:bodyPr/>
                    <a:lstStyle/>
                    <a:p>
                      <a:pPr algn="l" fontAlgn="t"/>
                      <a:r>
                        <a:rPr lang="en-US" sz="1200" b="0" u="none" strike="noStrike" dirty="0">
                          <a:solidFill>
                            <a:schemeClr val="tx1"/>
                          </a:solidFill>
                          <a:effectLst/>
                          <a:latin typeface="+mn-lt"/>
                        </a:rPr>
                        <a:t>Physical therapy/rehabilitation </a:t>
                      </a:r>
                      <a:endParaRPr lang="en-US" sz="1200" b="0" i="0" u="none" strike="noStrike" dirty="0">
                        <a:solidFill>
                          <a:schemeClr val="tx1"/>
                        </a:solidFill>
                        <a:effectLst/>
                        <a:latin typeface="+mn-lt"/>
                      </a:endParaRP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mn-lt"/>
                        </a:rPr>
                        <a:t>80%</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17%</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62235434"/>
                  </a:ext>
                </a:extLst>
              </a:tr>
              <a:tr h="321825">
                <a:tc>
                  <a:txBody>
                    <a:bodyPr/>
                    <a:lstStyle/>
                    <a:p>
                      <a:pPr algn="l" fontAlgn="t"/>
                      <a:r>
                        <a:rPr lang="en-US" sz="1200" b="0" u="none" strike="noStrike" dirty="0">
                          <a:solidFill>
                            <a:schemeClr val="tx1"/>
                          </a:solidFill>
                          <a:effectLst/>
                          <a:latin typeface="+mn-lt"/>
                        </a:rPr>
                        <a:t>Getting a second opinion </a:t>
                      </a:r>
                      <a:endParaRPr lang="en-US" sz="1200" b="0" i="0" u="none" strike="noStrike" dirty="0">
                        <a:solidFill>
                          <a:schemeClr val="tx1"/>
                        </a:solidFill>
                        <a:effectLst/>
                        <a:latin typeface="+mn-lt"/>
                      </a:endParaRP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mn-lt"/>
                        </a:rPr>
                        <a:t>74%</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23%</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86579963"/>
                  </a:ext>
                </a:extLst>
              </a:tr>
              <a:tr h="321825">
                <a:tc>
                  <a:txBody>
                    <a:bodyPr/>
                    <a:lstStyle/>
                    <a:p>
                      <a:pPr algn="l" fontAlgn="t"/>
                      <a:r>
                        <a:rPr lang="en-US" sz="1200" b="0" u="none" strike="noStrike" dirty="0">
                          <a:solidFill>
                            <a:schemeClr val="tx1"/>
                          </a:solidFill>
                          <a:effectLst/>
                          <a:latin typeface="+mn-lt"/>
                        </a:rPr>
                        <a:t>Regular well-visits </a:t>
                      </a:r>
                      <a:endParaRPr lang="en-US" sz="1200" b="0" i="0" u="none" strike="noStrike" dirty="0">
                        <a:solidFill>
                          <a:schemeClr val="tx1"/>
                        </a:solidFill>
                        <a:effectLst/>
                        <a:latin typeface="+mn-lt"/>
                      </a:endParaRP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mn-lt"/>
                        </a:rPr>
                        <a:t>69%</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29%</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42959630"/>
                  </a:ext>
                </a:extLst>
              </a:tr>
              <a:tr h="321825">
                <a:tc>
                  <a:txBody>
                    <a:bodyPr/>
                    <a:lstStyle/>
                    <a:p>
                      <a:pPr algn="l" fontAlgn="t"/>
                      <a:r>
                        <a:rPr lang="en-US" sz="1200" b="0" u="none" strike="noStrike" dirty="0">
                          <a:solidFill>
                            <a:schemeClr val="tx1"/>
                          </a:solidFill>
                          <a:effectLst/>
                          <a:latin typeface="+mn-lt"/>
                        </a:rPr>
                        <a:t>Treatment planning and decision-making </a:t>
                      </a:r>
                      <a:endParaRPr lang="en-US" sz="1200" b="0" i="0" u="none" strike="noStrike" dirty="0">
                        <a:solidFill>
                          <a:schemeClr val="tx1"/>
                        </a:solidFill>
                        <a:effectLst/>
                        <a:latin typeface="+mn-lt"/>
                      </a:endParaRP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mn-lt"/>
                        </a:rPr>
                        <a:t>69%</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30%</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92154649"/>
                  </a:ext>
                </a:extLst>
              </a:tr>
              <a:tr h="321825">
                <a:tc>
                  <a:txBody>
                    <a:bodyPr/>
                    <a:lstStyle/>
                    <a:p>
                      <a:pPr algn="l" fontAlgn="t"/>
                      <a:r>
                        <a:rPr lang="en-US" sz="1200" b="0" u="none" strike="noStrike" dirty="0">
                          <a:solidFill>
                            <a:schemeClr val="tx1"/>
                          </a:solidFill>
                          <a:effectLst/>
                          <a:latin typeface="+mn-lt"/>
                        </a:rPr>
                        <a:t>Follow-up appointment(s) </a:t>
                      </a:r>
                      <a:endParaRPr lang="en-US" sz="1200" b="0" i="0" u="none" strike="noStrike" dirty="0">
                        <a:solidFill>
                          <a:schemeClr val="tx1"/>
                        </a:solidFill>
                        <a:effectLst/>
                        <a:latin typeface="+mn-lt"/>
                      </a:endParaRP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mn-lt"/>
                        </a:rPr>
                        <a:t>63%</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35%</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20778928"/>
                  </a:ext>
                </a:extLst>
              </a:tr>
              <a:tr h="321825">
                <a:tc>
                  <a:txBody>
                    <a:bodyPr/>
                    <a:lstStyle/>
                    <a:p>
                      <a:pPr algn="l" fontAlgn="t"/>
                      <a:r>
                        <a:rPr lang="en-US" sz="1200" b="0" u="none" strike="noStrike" dirty="0">
                          <a:solidFill>
                            <a:schemeClr val="tx1"/>
                          </a:solidFill>
                          <a:effectLst/>
                          <a:latin typeface="+mn-lt"/>
                        </a:rPr>
                        <a:t>Mental health services </a:t>
                      </a:r>
                      <a:endParaRPr lang="en-US" sz="1200" b="0" i="0" u="none" strike="noStrike" dirty="0">
                        <a:solidFill>
                          <a:schemeClr val="tx1"/>
                        </a:solidFill>
                        <a:effectLst/>
                        <a:latin typeface="+mn-lt"/>
                      </a:endParaRP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mn-lt"/>
                        </a:rPr>
                        <a:t>53%</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40%</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8553026"/>
                  </a:ext>
                </a:extLst>
              </a:tr>
              <a:tr h="321825">
                <a:tc>
                  <a:txBody>
                    <a:bodyPr/>
                    <a:lstStyle/>
                    <a:p>
                      <a:pPr algn="l" fontAlgn="t"/>
                      <a:r>
                        <a:rPr lang="en-US" sz="1200" b="0" u="none" strike="noStrike" dirty="0">
                          <a:solidFill>
                            <a:schemeClr val="tx1"/>
                          </a:solidFill>
                          <a:effectLst/>
                          <a:latin typeface="+mn-lt"/>
                        </a:rPr>
                        <a:t>Survivorship appointment </a:t>
                      </a:r>
                      <a:endParaRPr lang="en-US" sz="1200" b="0" i="0" u="none" strike="noStrike" dirty="0">
                        <a:solidFill>
                          <a:schemeClr val="tx1"/>
                        </a:solidFill>
                        <a:effectLst/>
                        <a:latin typeface="+mn-lt"/>
                      </a:endParaRP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48%</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36%</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090371218"/>
                  </a:ext>
                </a:extLst>
              </a:tr>
              <a:tr h="321825">
                <a:tc>
                  <a:txBody>
                    <a:bodyPr/>
                    <a:lstStyle/>
                    <a:p>
                      <a:pPr algn="l" fontAlgn="t"/>
                      <a:r>
                        <a:rPr lang="en-US" sz="1200" b="0" u="none" strike="noStrike" dirty="0">
                          <a:solidFill>
                            <a:schemeClr val="tx1"/>
                          </a:solidFill>
                          <a:effectLst/>
                          <a:latin typeface="+mn-lt"/>
                        </a:rPr>
                        <a:t>Medication management </a:t>
                      </a:r>
                      <a:endParaRPr lang="en-US" sz="1200" b="0" i="0" u="none" strike="noStrike" dirty="0">
                        <a:solidFill>
                          <a:schemeClr val="tx1"/>
                        </a:solidFill>
                        <a:effectLst/>
                        <a:latin typeface="+mn-lt"/>
                      </a:endParaRP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48%</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mn-lt"/>
                        </a:rPr>
                        <a:t>50%</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46589322"/>
                  </a:ext>
                </a:extLst>
              </a:tr>
              <a:tr h="321825">
                <a:tc>
                  <a:txBody>
                    <a:bodyPr/>
                    <a:lstStyle/>
                    <a:p>
                      <a:pPr algn="l" fontAlgn="t"/>
                      <a:r>
                        <a:rPr lang="en-US" sz="1200" b="0" u="none" strike="noStrike" dirty="0">
                          <a:solidFill>
                            <a:schemeClr val="tx1"/>
                          </a:solidFill>
                          <a:effectLst/>
                          <a:latin typeface="+mn-lt"/>
                        </a:rPr>
                        <a:t>Sharing test results </a:t>
                      </a:r>
                      <a:endParaRPr lang="en-US" sz="1200" b="0" i="0" u="none" strike="noStrike" dirty="0">
                        <a:solidFill>
                          <a:schemeClr val="tx1"/>
                        </a:solidFill>
                        <a:effectLst/>
                        <a:latin typeface="+mn-lt"/>
                      </a:endParaRP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0" i="0" u="none" strike="noStrike" dirty="0">
                          <a:solidFill>
                            <a:srgbClr val="000000"/>
                          </a:solidFill>
                          <a:effectLst/>
                          <a:latin typeface="+mn-lt"/>
                        </a:rPr>
                        <a:t>46%</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ctr" fontAlgn="b"/>
                      <a:r>
                        <a:rPr lang="en-US" sz="1200" b="1" i="0" u="none" strike="noStrike" dirty="0">
                          <a:solidFill>
                            <a:schemeClr val="tx1"/>
                          </a:solidFill>
                          <a:effectLst/>
                          <a:latin typeface="+mn-lt"/>
                        </a:rPr>
                        <a:t>52%</a:t>
                      </a:r>
                    </a:p>
                  </a:txBody>
                  <a:tcPr marL="9525" marR="9525" marT="9525" marB="0" anchor="ct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38734570"/>
                  </a:ext>
                </a:extLst>
              </a:tr>
              <a:tr h="321825">
                <a:tc>
                  <a:txBody>
                    <a:bodyPr/>
                    <a:lstStyle/>
                    <a:p>
                      <a:pPr algn="l" fontAlgn="t"/>
                      <a:r>
                        <a:rPr lang="en-US" sz="1200" b="0" u="none" strike="noStrike" dirty="0">
                          <a:solidFill>
                            <a:schemeClr val="tx1"/>
                          </a:solidFill>
                          <a:effectLst/>
                          <a:latin typeface="+mn-lt"/>
                        </a:rPr>
                        <a:t>Counseling and education </a:t>
                      </a:r>
                      <a:endParaRPr lang="en-US" sz="1200" b="0" i="0" u="none" strike="noStrike" dirty="0">
                        <a:solidFill>
                          <a:schemeClr val="tx1"/>
                        </a:solidFill>
                        <a:effectLst/>
                        <a:latin typeface="+mn-lt"/>
                      </a:endParaRPr>
                    </a:p>
                  </a:txBody>
                  <a:tcPr marL="9525" marR="9525" marT="9525"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0" i="0" u="none" strike="noStrike" dirty="0">
                          <a:solidFill>
                            <a:srgbClr val="000000"/>
                          </a:solidFill>
                          <a:effectLst/>
                          <a:latin typeface="+mn-lt"/>
                        </a:rPr>
                        <a:t>46%</a:t>
                      </a:r>
                    </a:p>
                  </a:txBody>
                  <a:tcPr marL="9525" marR="9525" marT="9525" marB="0" anchor="ctr">
                    <a:lnT w="6350" cap="flat" cmpd="sng" algn="ctr">
                      <a:solidFill>
                        <a:schemeClr val="bg1">
                          <a:lumMod val="75000"/>
                        </a:schemeClr>
                      </a:solidFill>
                      <a:prstDash val="solid"/>
                      <a:round/>
                      <a:headEnd type="none" w="med" len="med"/>
                      <a:tailEnd type="none" w="med" len="med"/>
                    </a:lnT>
                    <a:noFill/>
                  </a:tcPr>
                </a:tc>
                <a:tc>
                  <a:txBody>
                    <a:bodyPr/>
                    <a:lstStyle/>
                    <a:p>
                      <a:pPr algn="ctr" fontAlgn="b"/>
                      <a:r>
                        <a:rPr lang="en-US" sz="1200" b="1" i="0" u="none" strike="noStrike" dirty="0">
                          <a:solidFill>
                            <a:schemeClr val="tx1"/>
                          </a:solidFill>
                          <a:effectLst/>
                          <a:latin typeface="+mn-lt"/>
                        </a:rPr>
                        <a:t>50%</a:t>
                      </a:r>
                    </a:p>
                  </a:txBody>
                  <a:tcPr marL="9525" marR="9525" marT="9525" marB="0" anchor="ctr">
                    <a:lnT w="635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301285362"/>
                  </a:ext>
                </a:extLst>
              </a:tr>
            </a:tbl>
          </a:graphicData>
        </a:graphic>
      </p:graphicFrame>
      <p:sp>
        <p:nvSpPr>
          <p:cNvPr id="7" name="Rounded Rectangle 6">
            <a:extLst>
              <a:ext uri="{FF2B5EF4-FFF2-40B4-BE49-F238E27FC236}">
                <a16:creationId xmlns:a16="http://schemas.microsoft.com/office/drawing/2014/main" id="{B1E4EE66-7283-5B71-6FDE-E403B4641BB3}"/>
              </a:ext>
            </a:extLst>
          </p:cNvPr>
          <p:cNvSpPr/>
          <p:nvPr/>
        </p:nvSpPr>
        <p:spPr>
          <a:xfrm>
            <a:off x="8670044" y="2185988"/>
            <a:ext cx="2340856" cy="2338387"/>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EF2311A-3023-E85E-E1ED-D3AC63C2BA73}"/>
              </a:ext>
            </a:extLst>
          </p:cNvPr>
          <p:cNvSpPr txBox="1"/>
          <p:nvPr/>
        </p:nvSpPr>
        <p:spPr>
          <a:xfrm>
            <a:off x="8812919" y="2347912"/>
            <a:ext cx="2178931" cy="2031325"/>
          </a:xfrm>
          <a:prstGeom prst="rect">
            <a:avLst/>
          </a:prstGeom>
          <a:noFill/>
          <a:ln w="19050">
            <a:noFill/>
            <a:prstDash val="sysDash"/>
          </a:ln>
        </p:spPr>
        <p:txBody>
          <a:bodyPr wrap="square">
            <a:spAutoFit/>
          </a:bodyPr>
          <a:lstStyle/>
          <a:p>
            <a:pPr algn="l" fontAlgn="ctr"/>
            <a:r>
              <a:rPr lang="en-US" sz="1400" dirty="0">
                <a:solidFill>
                  <a:srgbClr val="000000"/>
                </a:solidFill>
              </a:rPr>
              <a:t>Preference for i</a:t>
            </a:r>
            <a:r>
              <a:rPr lang="en-US" sz="1400" b="0" u="none" strike="noStrike" dirty="0">
                <a:solidFill>
                  <a:srgbClr val="000000"/>
                </a:solidFill>
                <a:effectLst/>
              </a:rPr>
              <a:t>n-person appointments is </a:t>
            </a:r>
            <a:r>
              <a:rPr lang="en-US" sz="1400" b="1" u="none" strike="noStrike" dirty="0">
                <a:solidFill>
                  <a:srgbClr val="0067B1"/>
                </a:solidFill>
                <a:effectLst/>
              </a:rPr>
              <a:t>higher</a:t>
            </a:r>
            <a:r>
              <a:rPr lang="en-US" sz="1400" b="0" u="none" strike="noStrike" dirty="0">
                <a:solidFill>
                  <a:srgbClr val="0067B1"/>
                </a:solidFill>
                <a:effectLst/>
              </a:rPr>
              <a:t> </a:t>
            </a:r>
            <a:r>
              <a:rPr lang="en-US" sz="1400" b="0" u="none" strike="noStrike" dirty="0">
                <a:solidFill>
                  <a:srgbClr val="000000"/>
                </a:solidFill>
                <a:effectLst/>
              </a:rPr>
              <a:t>for many visit types:</a:t>
            </a:r>
          </a:p>
          <a:p>
            <a:pPr algn="l" fontAlgn="ctr"/>
            <a:endParaRPr lang="en-US" sz="1400" b="0" u="none" strike="noStrike" dirty="0">
              <a:solidFill>
                <a:srgbClr val="000000"/>
              </a:solidFill>
              <a:effectLst/>
            </a:endParaRPr>
          </a:p>
          <a:p>
            <a:pPr marL="179388" indent="-179388" algn="l" fontAlgn="ctr">
              <a:buFont typeface="Arial" panose="020B0604020202020204" pitchFamily="34" charset="0"/>
              <a:buChar char="•"/>
            </a:pPr>
            <a:r>
              <a:rPr lang="en-US" sz="1400" b="0" u="none" strike="noStrike" dirty="0">
                <a:solidFill>
                  <a:srgbClr val="000000"/>
                </a:solidFill>
                <a:effectLst/>
              </a:rPr>
              <a:t>among those 65+</a:t>
            </a:r>
          </a:p>
          <a:p>
            <a:pPr marL="179388" indent="-179388" algn="l" fontAlgn="ctr">
              <a:buFont typeface="Arial" panose="020B0604020202020204" pitchFamily="34" charset="0"/>
              <a:buChar char="•"/>
            </a:pPr>
            <a:r>
              <a:rPr lang="en-US" sz="1400" b="0" u="none" strike="noStrike" dirty="0">
                <a:solidFill>
                  <a:srgbClr val="000000"/>
                </a:solidFill>
                <a:effectLst/>
              </a:rPr>
              <a:t>earlier stage patients</a:t>
            </a:r>
          </a:p>
          <a:p>
            <a:pPr marL="179388" indent="-179388" algn="l" fontAlgn="ctr">
              <a:buFont typeface="Arial" panose="020B0604020202020204" pitchFamily="34" charset="0"/>
              <a:buChar char="•"/>
            </a:pPr>
            <a:r>
              <a:rPr lang="en-US" sz="1400" b="0" u="none" strike="noStrike" dirty="0">
                <a:solidFill>
                  <a:srgbClr val="000000"/>
                </a:solidFill>
                <a:effectLst/>
              </a:rPr>
              <a:t>white patients</a:t>
            </a:r>
          </a:p>
          <a:p>
            <a:pPr marL="179388" indent="-179388" algn="l" fontAlgn="ctr">
              <a:buFont typeface="Arial" panose="020B0604020202020204" pitchFamily="34" charset="0"/>
              <a:buChar char="•"/>
            </a:pPr>
            <a:r>
              <a:rPr lang="en-US" sz="1400" b="0" u="none" strike="noStrike" dirty="0">
                <a:solidFill>
                  <a:srgbClr val="000000"/>
                </a:solidFill>
                <a:effectLst/>
              </a:rPr>
              <a:t>those with no college education</a:t>
            </a:r>
            <a:endParaRPr lang="en-US" sz="1400" b="0" i="0" u="none" strike="noStrike" dirty="0">
              <a:solidFill>
                <a:srgbClr val="000000"/>
              </a:solidFill>
              <a:effectLst/>
              <a:latin typeface="+mj-lt"/>
            </a:endParaRPr>
          </a:p>
        </p:txBody>
      </p:sp>
    </p:spTree>
    <p:extLst>
      <p:ext uri="{BB962C8B-B14F-4D97-AF65-F5344CB8AC3E}">
        <p14:creationId xmlns:p14="http://schemas.microsoft.com/office/powerpoint/2010/main" val="4273892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85DF28D6-4FAA-4DB2-33B0-44A279420D38}"/>
              </a:ext>
            </a:extLst>
          </p:cNvPr>
          <p:cNvSpPr>
            <a:spLocks noGrp="1"/>
          </p:cNvSpPr>
          <p:nvPr>
            <p:ph type="title"/>
          </p:nvPr>
        </p:nvSpPr>
        <p:spPr/>
        <p:txBody>
          <a:bodyPr/>
          <a:lstStyle/>
          <a:p>
            <a:r>
              <a:rPr lang="en-US" dirty="0"/>
              <a:t>Satisfaction with Cancer Journey</a:t>
            </a:r>
          </a:p>
        </p:txBody>
      </p:sp>
      <p:sp>
        <p:nvSpPr>
          <p:cNvPr id="26" name="Text Placeholder 25">
            <a:extLst>
              <a:ext uri="{FF2B5EF4-FFF2-40B4-BE49-F238E27FC236}">
                <a16:creationId xmlns:a16="http://schemas.microsoft.com/office/drawing/2014/main" id="{22C5CE09-1503-F35D-BE26-7F60E41F5216}"/>
              </a:ext>
            </a:extLst>
          </p:cNvPr>
          <p:cNvSpPr>
            <a:spLocks noGrp="1"/>
          </p:cNvSpPr>
          <p:nvPr>
            <p:ph type="body" sz="quarter" idx="10"/>
          </p:nvPr>
        </p:nvSpPr>
        <p:spPr>
          <a:xfrm>
            <a:off x="409267" y="803298"/>
            <a:ext cx="11292608" cy="456159"/>
          </a:xfrm>
        </p:spPr>
        <p:txBody>
          <a:bodyPr/>
          <a:lstStyle/>
          <a:p>
            <a:r>
              <a:rPr lang="en-US" dirty="0"/>
              <a:t>Majorities of patients report a high degree of satisfaction at each stage of their cancer journey.</a:t>
            </a:r>
          </a:p>
        </p:txBody>
      </p:sp>
      <p:graphicFrame>
        <p:nvGraphicFramePr>
          <p:cNvPr id="3" name="Content Placeholder 11">
            <a:extLst>
              <a:ext uri="{FF2B5EF4-FFF2-40B4-BE49-F238E27FC236}">
                <a16:creationId xmlns:a16="http://schemas.microsoft.com/office/drawing/2014/main" id="{BE6C4F01-A59F-3CE8-B42C-1D4414BF81D2}"/>
              </a:ext>
            </a:extLst>
          </p:cNvPr>
          <p:cNvGraphicFramePr>
            <a:graphicFrameLocks/>
          </p:cNvGraphicFramePr>
          <p:nvPr>
            <p:extLst>
              <p:ext uri="{D42A27DB-BD31-4B8C-83A1-F6EECF244321}">
                <p14:modId xmlns:p14="http://schemas.microsoft.com/office/powerpoint/2010/main" val="2406712766"/>
              </p:ext>
            </p:extLst>
          </p:nvPr>
        </p:nvGraphicFramePr>
        <p:xfrm>
          <a:off x="297257" y="1750817"/>
          <a:ext cx="10802370" cy="4203231"/>
        </p:xfrm>
        <a:graphic>
          <a:graphicData uri="http://schemas.openxmlformats.org/drawingml/2006/chart">
            <c:chart xmlns:c="http://schemas.openxmlformats.org/drawingml/2006/chart" xmlns:r="http://schemas.openxmlformats.org/officeDocument/2006/relationships" r:id="rId3"/>
          </a:graphicData>
        </a:graphic>
      </p:graphicFrame>
      <p:sp>
        <p:nvSpPr>
          <p:cNvPr id="37" name="TextBox 36">
            <a:extLst>
              <a:ext uri="{FF2B5EF4-FFF2-40B4-BE49-F238E27FC236}">
                <a16:creationId xmlns:a16="http://schemas.microsoft.com/office/drawing/2014/main" id="{E6E07AAB-A563-64BC-9605-6311C4CA76B4}"/>
              </a:ext>
            </a:extLst>
          </p:cNvPr>
          <p:cNvSpPr txBox="1"/>
          <p:nvPr/>
        </p:nvSpPr>
        <p:spPr>
          <a:xfrm>
            <a:off x="1036953" y="1583852"/>
            <a:ext cx="5194992" cy="461665"/>
          </a:xfrm>
          <a:prstGeom prst="rect">
            <a:avLst/>
          </a:prstGeom>
          <a:noFill/>
        </p:spPr>
        <p:txBody>
          <a:bodyPr wrap="square" rtlCol="0">
            <a:spAutoFit/>
          </a:bodyPr>
          <a:lstStyle/>
          <a:p>
            <a:r>
              <a:rPr lang="en-US" sz="1200" b="1" dirty="0"/>
              <a:t>Thinking about the many different phases of your cancer journey, how satisfied are/were you with your care during each phase?</a:t>
            </a:r>
          </a:p>
        </p:txBody>
      </p:sp>
      <p:sp>
        <p:nvSpPr>
          <p:cNvPr id="39" name="TextBox 38">
            <a:extLst>
              <a:ext uri="{FF2B5EF4-FFF2-40B4-BE49-F238E27FC236}">
                <a16:creationId xmlns:a16="http://schemas.microsoft.com/office/drawing/2014/main" id="{1C53D619-9866-85E7-9E1A-1238A201E059}"/>
              </a:ext>
            </a:extLst>
          </p:cNvPr>
          <p:cNvSpPr txBox="1"/>
          <p:nvPr/>
        </p:nvSpPr>
        <p:spPr>
          <a:xfrm>
            <a:off x="7218119" y="1801086"/>
            <a:ext cx="877163" cy="230832"/>
          </a:xfrm>
          <a:prstGeom prst="rect">
            <a:avLst/>
          </a:prstGeom>
          <a:noFill/>
        </p:spPr>
        <p:txBody>
          <a:bodyPr wrap="none" rtlCol="0">
            <a:spAutoFit/>
          </a:bodyPr>
          <a:lstStyle/>
          <a:p>
            <a:r>
              <a:rPr lang="en-US" sz="900" dirty="0"/>
              <a:t>Very satisfied</a:t>
            </a:r>
          </a:p>
        </p:txBody>
      </p:sp>
      <p:sp>
        <p:nvSpPr>
          <p:cNvPr id="40" name="TextBox 39">
            <a:extLst>
              <a:ext uri="{FF2B5EF4-FFF2-40B4-BE49-F238E27FC236}">
                <a16:creationId xmlns:a16="http://schemas.microsoft.com/office/drawing/2014/main" id="{C4DE03FD-E292-B638-8DD5-4B2693306082}"/>
              </a:ext>
            </a:extLst>
          </p:cNvPr>
          <p:cNvSpPr txBox="1"/>
          <p:nvPr/>
        </p:nvSpPr>
        <p:spPr>
          <a:xfrm>
            <a:off x="8294534" y="1801086"/>
            <a:ext cx="729687" cy="230832"/>
          </a:xfrm>
          <a:prstGeom prst="rect">
            <a:avLst/>
          </a:prstGeom>
          <a:noFill/>
        </p:spPr>
        <p:txBody>
          <a:bodyPr wrap="none" rtlCol="0">
            <a:spAutoFit/>
          </a:bodyPr>
          <a:lstStyle/>
          <a:p>
            <a:r>
              <a:rPr lang="en-US" sz="900" dirty="0"/>
              <a:t>Somewhat</a:t>
            </a:r>
          </a:p>
        </p:txBody>
      </p:sp>
      <p:sp>
        <p:nvSpPr>
          <p:cNvPr id="41" name="Rectangle 40">
            <a:extLst>
              <a:ext uri="{FF2B5EF4-FFF2-40B4-BE49-F238E27FC236}">
                <a16:creationId xmlns:a16="http://schemas.microsoft.com/office/drawing/2014/main" id="{A0D2F4C7-F5BA-EC2A-2400-5225532DA37F}"/>
              </a:ext>
            </a:extLst>
          </p:cNvPr>
          <p:cNvSpPr/>
          <p:nvPr/>
        </p:nvSpPr>
        <p:spPr>
          <a:xfrm>
            <a:off x="9180114" y="1856043"/>
            <a:ext cx="121187" cy="120918"/>
          </a:xfrm>
          <a:prstGeom prst="rect">
            <a:avLst/>
          </a:prstGeom>
          <a:solidFill>
            <a:srgbClr val="EE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42" name="TextBox 41">
            <a:extLst>
              <a:ext uri="{FF2B5EF4-FFF2-40B4-BE49-F238E27FC236}">
                <a16:creationId xmlns:a16="http://schemas.microsoft.com/office/drawing/2014/main" id="{421B3F1B-38FF-EEA3-2C41-FF8C2810A44F}"/>
              </a:ext>
            </a:extLst>
          </p:cNvPr>
          <p:cNvSpPr txBox="1"/>
          <p:nvPr/>
        </p:nvSpPr>
        <p:spPr>
          <a:xfrm>
            <a:off x="9259489" y="1801086"/>
            <a:ext cx="768159" cy="230832"/>
          </a:xfrm>
          <a:prstGeom prst="rect">
            <a:avLst/>
          </a:prstGeom>
          <a:noFill/>
        </p:spPr>
        <p:txBody>
          <a:bodyPr wrap="none" rtlCol="0">
            <a:spAutoFit/>
          </a:bodyPr>
          <a:lstStyle/>
          <a:p>
            <a:r>
              <a:rPr lang="en-US" sz="900" dirty="0"/>
              <a:t>Neutral/Not</a:t>
            </a:r>
          </a:p>
        </p:txBody>
      </p:sp>
      <p:sp>
        <p:nvSpPr>
          <p:cNvPr id="43" name="Rectangle 42">
            <a:extLst>
              <a:ext uri="{FF2B5EF4-FFF2-40B4-BE49-F238E27FC236}">
                <a16:creationId xmlns:a16="http://schemas.microsoft.com/office/drawing/2014/main" id="{68B0AD4F-0DFC-90E4-6B44-677C310A755C}"/>
              </a:ext>
            </a:extLst>
          </p:cNvPr>
          <p:cNvSpPr/>
          <p:nvPr/>
        </p:nvSpPr>
        <p:spPr>
          <a:xfrm>
            <a:off x="8219876" y="1856043"/>
            <a:ext cx="121187" cy="120918"/>
          </a:xfrm>
          <a:prstGeom prst="rect">
            <a:avLst/>
          </a:prstGeom>
          <a:solidFill>
            <a:srgbClr val="29B9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44" name="Rectangle 43">
            <a:extLst>
              <a:ext uri="{FF2B5EF4-FFF2-40B4-BE49-F238E27FC236}">
                <a16:creationId xmlns:a16="http://schemas.microsoft.com/office/drawing/2014/main" id="{15AA85D8-208F-2DBB-BA42-0965800C06F3}"/>
              </a:ext>
            </a:extLst>
          </p:cNvPr>
          <p:cNvSpPr/>
          <p:nvPr/>
        </p:nvSpPr>
        <p:spPr>
          <a:xfrm>
            <a:off x="7147486" y="1856043"/>
            <a:ext cx="121187" cy="120918"/>
          </a:xfrm>
          <a:prstGeom prst="rect">
            <a:avLst/>
          </a:prstGeom>
          <a:solidFill>
            <a:srgbClr val="1AAF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45" name="Rectangle 44">
            <a:extLst>
              <a:ext uri="{FF2B5EF4-FFF2-40B4-BE49-F238E27FC236}">
                <a16:creationId xmlns:a16="http://schemas.microsoft.com/office/drawing/2014/main" id="{E7CD0E56-1BF7-A648-6C88-F59E1718351B}"/>
              </a:ext>
            </a:extLst>
          </p:cNvPr>
          <p:cNvSpPr/>
          <p:nvPr/>
        </p:nvSpPr>
        <p:spPr>
          <a:xfrm>
            <a:off x="10170205" y="1856043"/>
            <a:ext cx="121187" cy="1209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46" name="TextBox 45">
            <a:extLst>
              <a:ext uri="{FF2B5EF4-FFF2-40B4-BE49-F238E27FC236}">
                <a16:creationId xmlns:a16="http://schemas.microsoft.com/office/drawing/2014/main" id="{BE48A25F-6748-6CEB-324B-8CC88B7FBA20}"/>
              </a:ext>
            </a:extLst>
          </p:cNvPr>
          <p:cNvSpPr txBox="1"/>
          <p:nvPr/>
        </p:nvSpPr>
        <p:spPr>
          <a:xfrm>
            <a:off x="10249580" y="1801086"/>
            <a:ext cx="537327" cy="230832"/>
          </a:xfrm>
          <a:prstGeom prst="rect">
            <a:avLst/>
          </a:prstGeom>
          <a:noFill/>
        </p:spPr>
        <p:txBody>
          <a:bodyPr wrap="none" rtlCol="0">
            <a:spAutoFit/>
          </a:bodyPr>
          <a:lstStyle/>
          <a:p>
            <a:r>
              <a:rPr lang="en-US" sz="900" dirty="0"/>
              <a:t>DK/NA</a:t>
            </a:r>
          </a:p>
        </p:txBody>
      </p:sp>
    </p:spTree>
    <p:extLst>
      <p:ext uri="{BB962C8B-B14F-4D97-AF65-F5344CB8AC3E}">
        <p14:creationId xmlns:p14="http://schemas.microsoft.com/office/powerpoint/2010/main" val="91020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481C-ACDC-083C-437D-9CB7130E4FAB}"/>
              </a:ext>
            </a:extLst>
          </p:cNvPr>
          <p:cNvSpPr>
            <a:spLocks noGrp="1"/>
          </p:cNvSpPr>
          <p:nvPr>
            <p:ph type="title"/>
          </p:nvPr>
        </p:nvSpPr>
        <p:spPr/>
        <p:txBody>
          <a:bodyPr/>
          <a:lstStyle/>
          <a:p>
            <a:r>
              <a:rPr lang="en-US" dirty="0"/>
              <a:t>Satisfaction with Cancer Journey: The Disconnect</a:t>
            </a:r>
          </a:p>
        </p:txBody>
      </p:sp>
      <p:sp>
        <p:nvSpPr>
          <p:cNvPr id="3" name="Text Placeholder 2">
            <a:extLst>
              <a:ext uri="{FF2B5EF4-FFF2-40B4-BE49-F238E27FC236}">
                <a16:creationId xmlns:a16="http://schemas.microsoft.com/office/drawing/2014/main" id="{DCC78165-C472-6D2C-BBFC-5C38D789DAAE}"/>
              </a:ext>
            </a:extLst>
          </p:cNvPr>
          <p:cNvSpPr>
            <a:spLocks noGrp="1"/>
          </p:cNvSpPr>
          <p:nvPr>
            <p:ph type="body" sz="quarter" idx="10"/>
          </p:nvPr>
        </p:nvSpPr>
        <p:spPr/>
        <p:txBody>
          <a:bodyPr/>
          <a:lstStyle/>
          <a:p>
            <a:r>
              <a:rPr lang="en-US" dirty="0"/>
              <a:t>Yet in qualitative research, there is often a </a:t>
            </a:r>
            <a:r>
              <a:rPr lang="en-US" b="1" dirty="0"/>
              <a:t>disconnect</a:t>
            </a:r>
            <a:r>
              <a:rPr lang="en-US" dirty="0"/>
              <a:t> between the ratings patients give and the journey they describe</a:t>
            </a:r>
          </a:p>
        </p:txBody>
      </p:sp>
      <p:sp>
        <p:nvSpPr>
          <p:cNvPr id="5" name="Rounded Rectangle 4">
            <a:extLst>
              <a:ext uri="{FF2B5EF4-FFF2-40B4-BE49-F238E27FC236}">
                <a16:creationId xmlns:a16="http://schemas.microsoft.com/office/drawing/2014/main" id="{A96A0D53-D5B6-FA73-B81B-A285E4983406}"/>
              </a:ext>
            </a:extLst>
          </p:cNvPr>
          <p:cNvSpPr/>
          <p:nvPr/>
        </p:nvSpPr>
        <p:spPr>
          <a:xfrm>
            <a:off x="813891" y="1933483"/>
            <a:ext cx="2989604" cy="3843228"/>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 Same Side Corner Rectangle 3">
            <a:extLst>
              <a:ext uri="{FF2B5EF4-FFF2-40B4-BE49-F238E27FC236}">
                <a16:creationId xmlns:a16="http://schemas.microsoft.com/office/drawing/2014/main" id="{1DD1DD84-21F6-A0D6-2141-FD8540B7171E}"/>
              </a:ext>
            </a:extLst>
          </p:cNvPr>
          <p:cNvSpPr/>
          <p:nvPr/>
        </p:nvSpPr>
        <p:spPr>
          <a:xfrm rot="5400000">
            <a:off x="1567712" y="639758"/>
            <a:ext cx="693682" cy="2582201"/>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28192F97-85E2-BAD3-5196-A386FE6EA9A0}"/>
              </a:ext>
            </a:extLst>
          </p:cNvPr>
          <p:cNvSpPr/>
          <p:nvPr/>
        </p:nvSpPr>
        <p:spPr>
          <a:xfrm rot="16200000" flipH="1">
            <a:off x="601898" y="2311201"/>
            <a:ext cx="233549" cy="190437"/>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C524EB2-B56D-5D34-6EA8-CB651E269109}"/>
              </a:ext>
            </a:extLst>
          </p:cNvPr>
          <p:cNvGrpSpPr/>
          <p:nvPr/>
        </p:nvGrpSpPr>
        <p:grpSpPr>
          <a:xfrm>
            <a:off x="813889" y="1721614"/>
            <a:ext cx="2092960" cy="360680"/>
            <a:chOff x="813889" y="2029460"/>
            <a:chExt cx="2092960" cy="360680"/>
          </a:xfrm>
        </p:grpSpPr>
        <p:sp>
          <p:nvSpPr>
            <p:cNvPr id="9" name="5-Point Star 8">
              <a:extLst>
                <a:ext uri="{FF2B5EF4-FFF2-40B4-BE49-F238E27FC236}">
                  <a16:creationId xmlns:a16="http://schemas.microsoft.com/office/drawing/2014/main" id="{097291B0-D0EB-053C-61D6-6D13157147A6}"/>
                </a:ext>
              </a:extLst>
            </p:cNvPr>
            <p:cNvSpPr/>
            <p:nvPr/>
          </p:nvSpPr>
          <p:spPr>
            <a:xfrm>
              <a:off x="81388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F558ED46-CC98-E0F7-22B3-8889C00258FA}"/>
                </a:ext>
              </a:extLst>
            </p:cNvPr>
            <p:cNvSpPr/>
            <p:nvPr/>
          </p:nvSpPr>
          <p:spPr>
            <a:xfrm>
              <a:off x="124695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6B22DF5C-3461-67D4-2B8B-0E2F0CCA2A7B}"/>
                </a:ext>
              </a:extLst>
            </p:cNvPr>
            <p:cNvSpPr/>
            <p:nvPr/>
          </p:nvSpPr>
          <p:spPr>
            <a:xfrm>
              <a:off x="168002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08B494B6-E012-78DE-44F2-EB5DF00A19D1}"/>
                </a:ext>
              </a:extLst>
            </p:cNvPr>
            <p:cNvSpPr/>
            <p:nvPr/>
          </p:nvSpPr>
          <p:spPr>
            <a:xfrm>
              <a:off x="211309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47F65D60-0B2E-694A-6AB5-0A6080C28B30}"/>
                </a:ext>
              </a:extLst>
            </p:cNvPr>
            <p:cNvSpPr/>
            <p:nvPr/>
          </p:nvSpPr>
          <p:spPr>
            <a:xfrm>
              <a:off x="254616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8E21AD6C-B744-BA12-1C4E-52249AE6FD45}"/>
              </a:ext>
            </a:extLst>
          </p:cNvPr>
          <p:cNvSpPr txBox="1"/>
          <p:nvPr/>
        </p:nvSpPr>
        <p:spPr>
          <a:xfrm>
            <a:off x="972797" y="2395909"/>
            <a:ext cx="2582202" cy="3144835"/>
          </a:xfrm>
          <a:prstGeom prst="rect">
            <a:avLst/>
          </a:prstGeom>
          <a:noFill/>
        </p:spPr>
        <p:txBody>
          <a:bodyPr wrap="square">
            <a:spAutoFit/>
          </a:bodyPr>
          <a:lstStyle/>
          <a:p>
            <a:pPr marR="0" lvl="0">
              <a:lnSpc>
                <a:spcPct val="107000"/>
              </a:lnSpc>
              <a:spcBef>
                <a:spcPts val="0"/>
              </a:spcBef>
              <a:spcAft>
                <a:spcPts val="800"/>
              </a:spcAft>
            </a:pPr>
            <a:r>
              <a:rPr lang="en-US" sz="1200" b="1" dirty="0">
                <a:effectLst/>
                <a:ea typeface="Calibri" panose="020F0502020204030204" pitchFamily="34" charset="0"/>
                <a:cs typeface="Times New Roman" panose="02020603050405020304" pitchFamily="18" charset="0"/>
              </a:rPr>
              <a:t>I was very satisfied. </a:t>
            </a:r>
            <a:r>
              <a:rPr lang="en-US" sz="1200" dirty="0">
                <a:effectLst/>
                <a:ea typeface="Calibri" panose="020F0502020204030204" pitchFamily="34" charset="0"/>
                <a:cs typeface="Times New Roman" panose="02020603050405020304" pitchFamily="18" charset="0"/>
              </a:rPr>
              <a:t>They were very attentive to my questions… they were just very available to </a:t>
            </a:r>
            <a:r>
              <a:rPr lang="en-US" sz="1200" dirty="0">
                <a:ea typeface="Calibri" panose="020F0502020204030204" pitchFamily="34" charset="0"/>
                <a:cs typeface="Times New Roman" panose="02020603050405020304" pitchFamily="18" charset="0"/>
              </a:rPr>
              <a:t>patients… </a:t>
            </a:r>
          </a:p>
          <a:p>
            <a:pPr marR="0" lvl="0">
              <a:lnSpc>
                <a:spcPct val="107000"/>
              </a:lnSpc>
              <a:spcBef>
                <a:spcPts val="0"/>
              </a:spcBef>
              <a:spcAft>
                <a:spcPts val="800"/>
              </a:spcAft>
            </a:pPr>
            <a:r>
              <a:rPr lang="en-US" sz="1200" b="1" dirty="0">
                <a:effectLst/>
                <a:ea typeface="Calibri" panose="020F0502020204030204" pitchFamily="34" charset="0"/>
                <a:cs typeface="Times New Roman" panose="02020603050405020304" pitchFamily="18" charset="0"/>
              </a:rPr>
              <a:t>Before I was diagnosed it took them three years to find out that I had cancer. </a:t>
            </a:r>
            <a:r>
              <a:rPr lang="en-US" sz="1200" dirty="0">
                <a:effectLst/>
                <a:ea typeface="Calibri" panose="020F0502020204030204" pitchFamily="34" charset="0"/>
                <a:cs typeface="Times New Roman" panose="02020603050405020304" pitchFamily="18" charset="0"/>
              </a:rPr>
              <a:t>I think the doctors in general should do a </a:t>
            </a:r>
            <a:r>
              <a:rPr lang="en-US" sz="1200" b="1" dirty="0">
                <a:effectLst/>
                <a:ea typeface="Calibri" panose="020F0502020204030204" pitchFamily="34" charset="0"/>
                <a:cs typeface="Times New Roman" panose="02020603050405020304" pitchFamily="18" charset="0"/>
              </a:rPr>
              <a:t>better job at believing when people say they’re in pain… instead of blowing it off</a:t>
            </a:r>
            <a:r>
              <a:rPr lang="en-US" sz="1200" dirty="0">
                <a:effectLst/>
                <a:ea typeface="Calibri" panose="020F0502020204030204" pitchFamily="34" charset="0"/>
                <a:cs typeface="Times New Roman" panose="02020603050405020304" pitchFamily="18" charset="0"/>
              </a:rPr>
              <a:t>, might be psychosomatic and stress. </a:t>
            </a:r>
            <a:br>
              <a:rPr lang="en-US" sz="1200" dirty="0">
                <a:effectLst/>
                <a:ea typeface="Calibri" panose="020F0502020204030204" pitchFamily="34" charset="0"/>
                <a:cs typeface="Times New Roman" panose="02020603050405020304" pitchFamily="18" charset="0"/>
              </a:rPr>
            </a:br>
            <a:r>
              <a:rPr lang="en-US" sz="1200" dirty="0">
                <a:effectLst/>
                <a:ea typeface="Calibri" panose="020F0502020204030204" pitchFamily="34" charset="0"/>
                <a:cs typeface="Times New Roman" panose="02020603050405020304" pitchFamily="18" charset="0"/>
              </a:rPr>
              <a:t>But three years,… maybe </a:t>
            </a:r>
            <a:br>
              <a:rPr lang="en-US" sz="1200" dirty="0">
                <a:effectLst/>
                <a:ea typeface="Calibri" panose="020F0502020204030204" pitchFamily="34" charset="0"/>
                <a:cs typeface="Times New Roman" panose="02020603050405020304" pitchFamily="18" charset="0"/>
              </a:rPr>
            </a:br>
            <a:r>
              <a:rPr lang="en-US" sz="1200" dirty="0">
                <a:effectLst/>
                <a:ea typeface="Calibri" panose="020F0502020204030204" pitchFamily="34" charset="0"/>
                <a:cs typeface="Times New Roman" panose="02020603050405020304" pitchFamily="18" charset="0"/>
              </a:rPr>
              <a:t>that’s why they were </a:t>
            </a:r>
            <a:br>
              <a:rPr lang="en-US" sz="1200" dirty="0">
                <a:effectLst/>
                <a:ea typeface="Calibri" panose="020F0502020204030204" pitchFamily="34" charset="0"/>
                <a:cs typeface="Times New Roman" panose="02020603050405020304" pitchFamily="18" charset="0"/>
              </a:rPr>
            </a:br>
            <a:r>
              <a:rPr lang="en-US" sz="1200" dirty="0">
                <a:effectLst/>
                <a:ea typeface="Calibri" panose="020F0502020204030204" pitchFamily="34" charset="0"/>
                <a:cs typeface="Times New Roman" panose="02020603050405020304" pitchFamily="18" charset="0"/>
              </a:rPr>
              <a:t>more attentive to me. </a:t>
            </a:r>
          </a:p>
        </p:txBody>
      </p:sp>
      <p:sp>
        <p:nvSpPr>
          <p:cNvPr id="45" name="TextBox 44">
            <a:extLst>
              <a:ext uri="{FF2B5EF4-FFF2-40B4-BE49-F238E27FC236}">
                <a16:creationId xmlns:a16="http://schemas.microsoft.com/office/drawing/2014/main" id="{2FB4423D-7C1C-634F-ACB4-5A579D7124B6}"/>
              </a:ext>
            </a:extLst>
          </p:cNvPr>
          <p:cNvSpPr txBox="1"/>
          <p:nvPr/>
        </p:nvSpPr>
        <p:spPr>
          <a:xfrm>
            <a:off x="1004327" y="5847167"/>
            <a:ext cx="2989604" cy="275588"/>
          </a:xfrm>
          <a:prstGeom prst="rect">
            <a:avLst/>
          </a:prstGeom>
          <a:noFill/>
        </p:spPr>
        <p:txBody>
          <a:bodyPr wrap="square">
            <a:spAutoFit/>
          </a:bodyPr>
          <a:lstStyle/>
          <a:p>
            <a:pPr marR="0" lvl="0">
              <a:lnSpc>
                <a:spcPct val="107000"/>
              </a:lnSpc>
              <a:spcBef>
                <a:spcPts val="0"/>
              </a:spcBef>
              <a:spcAft>
                <a:spcPts val="800"/>
              </a:spcAft>
            </a:pPr>
            <a:r>
              <a:rPr lang="en-US" sz="1200" i="1" dirty="0">
                <a:solidFill>
                  <a:schemeClr val="tx1">
                    <a:lumMod val="75000"/>
                    <a:lumOff val="25000"/>
                  </a:schemeClr>
                </a:solidFill>
                <a:ea typeface="Calibri" panose="020F0502020204030204" pitchFamily="34" charset="0"/>
                <a:cs typeface="Times New Roman" panose="02020603050405020304" pitchFamily="18" charset="0"/>
              </a:rPr>
              <a:t>- Young Adult</a:t>
            </a:r>
            <a:endParaRPr lang="en-US" sz="1200" i="1"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87" name="Rounded Rectangle 86">
            <a:extLst>
              <a:ext uri="{FF2B5EF4-FFF2-40B4-BE49-F238E27FC236}">
                <a16:creationId xmlns:a16="http://schemas.microsoft.com/office/drawing/2014/main" id="{2C7D19AF-36B3-9349-42A3-2EA1A78B5290}"/>
              </a:ext>
            </a:extLst>
          </p:cNvPr>
          <p:cNvSpPr/>
          <p:nvPr/>
        </p:nvSpPr>
        <p:spPr>
          <a:xfrm>
            <a:off x="4455726" y="1933483"/>
            <a:ext cx="2989604" cy="3843228"/>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 Same Side Corner Rectangle 87">
            <a:extLst>
              <a:ext uri="{FF2B5EF4-FFF2-40B4-BE49-F238E27FC236}">
                <a16:creationId xmlns:a16="http://schemas.microsoft.com/office/drawing/2014/main" id="{3F82E28B-3684-08F5-A3ED-9726850C1568}"/>
              </a:ext>
            </a:extLst>
          </p:cNvPr>
          <p:cNvSpPr/>
          <p:nvPr/>
        </p:nvSpPr>
        <p:spPr>
          <a:xfrm rot="5400000">
            <a:off x="5209547" y="639758"/>
            <a:ext cx="693682" cy="2582201"/>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ight Triangle 88">
            <a:extLst>
              <a:ext uri="{FF2B5EF4-FFF2-40B4-BE49-F238E27FC236}">
                <a16:creationId xmlns:a16="http://schemas.microsoft.com/office/drawing/2014/main" id="{765526CF-92A9-7A7E-DE3B-00E92810F59A}"/>
              </a:ext>
            </a:extLst>
          </p:cNvPr>
          <p:cNvSpPr/>
          <p:nvPr/>
        </p:nvSpPr>
        <p:spPr>
          <a:xfrm rot="16200000" flipH="1">
            <a:off x="4243733" y="2311201"/>
            <a:ext cx="233549" cy="190437"/>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82C3811A-B4A1-6097-E332-7D3F2E8F1141}"/>
              </a:ext>
            </a:extLst>
          </p:cNvPr>
          <p:cNvGrpSpPr/>
          <p:nvPr/>
        </p:nvGrpSpPr>
        <p:grpSpPr>
          <a:xfrm>
            <a:off x="4455724" y="1721614"/>
            <a:ext cx="2092960" cy="360680"/>
            <a:chOff x="813889" y="2029460"/>
            <a:chExt cx="2092960" cy="360680"/>
          </a:xfrm>
        </p:grpSpPr>
        <p:sp>
          <p:nvSpPr>
            <p:cNvPr id="95" name="5-Point Star 94">
              <a:extLst>
                <a:ext uri="{FF2B5EF4-FFF2-40B4-BE49-F238E27FC236}">
                  <a16:creationId xmlns:a16="http://schemas.microsoft.com/office/drawing/2014/main" id="{113A1DD6-1E93-4BA4-06A9-33E19A395B47}"/>
                </a:ext>
              </a:extLst>
            </p:cNvPr>
            <p:cNvSpPr/>
            <p:nvPr/>
          </p:nvSpPr>
          <p:spPr>
            <a:xfrm>
              <a:off x="81388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5-Point Star 95">
              <a:extLst>
                <a:ext uri="{FF2B5EF4-FFF2-40B4-BE49-F238E27FC236}">
                  <a16:creationId xmlns:a16="http://schemas.microsoft.com/office/drawing/2014/main" id="{8D245AAF-2BFC-4946-6580-8B5DCEAD9662}"/>
                </a:ext>
              </a:extLst>
            </p:cNvPr>
            <p:cNvSpPr/>
            <p:nvPr/>
          </p:nvSpPr>
          <p:spPr>
            <a:xfrm>
              <a:off x="124695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5-Point Star 96">
              <a:extLst>
                <a:ext uri="{FF2B5EF4-FFF2-40B4-BE49-F238E27FC236}">
                  <a16:creationId xmlns:a16="http://schemas.microsoft.com/office/drawing/2014/main" id="{FD937253-5C7D-8E16-29DE-99C3FF4C25BC}"/>
                </a:ext>
              </a:extLst>
            </p:cNvPr>
            <p:cNvSpPr/>
            <p:nvPr/>
          </p:nvSpPr>
          <p:spPr>
            <a:xfrm>
              <a:off x="168002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5-Point Star 97">
              <a:extLst>
                <a:ext uri="{FF2B5EF4-FFF2-40B4-BE49-F238E27FC236}">
                  <a16:creationId xmlns:a16="http://schemas.microsoft.com/office/drawing/2014/main" id="{2AE9D7E7-D5DD-911C-5347-AAE7A7ECF078}"/>
                </a:ext>
              </a:extLst>
            </p:cNvPr>
            <p:cNvSpPr/>
            <p:nvPr/>
          </p:nvSpPr>
          <p:spPr>
            <a:xfrm>
              <a:off x="211309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5-Point Star 98">
              <a:extLst>
                <a:ext uri="{FF2B5EF4-FFF2-40B4-BE49-F238E27FC236}">
                  <a16:creationId xmlns:a16="http://schemas.microsoft.com/office/drawing/2014/main" id="{6EA746CF-9E65-20AE-8248-3EE4C484A140}"/>
                </a:ext>
              </a:extLst>
            </p:cNvPr>
            <p:cNvSpPr/>
            <p:nvPr/>
          </p:nvSpPr>
          <p:spPr>
            <a:xfrm>
              <a:off x="254616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3" name="TextBox 92">
            <a:extLst>
              <a:ext uri="{FF2B5EF4-FFF2-40B4-BE49-F238E27FC236}">
                <a16:creationId xmlns:a16="http://schemas.microsoft.com/office/drawing/2014/main" id="{B8A172C9-A531-2E92-E4FB-34DFB97C022D}"/>
              </a:ext>
            </a:extLst>
          </p:cNvPr>
          <p:cNvSpPr txBox="1"/>
          <p:nvPr/>
        </p:nvSpPr>
        <p:spPr>
          <a:xfrm>
            <a:off x="4614633" y="2395909"/>
            <a:ext cx="2658528" cy="3144835"/>
          </a:xfrm>
          <a:prstGeom prst="rect">
            <a:avLst/>
          </a:prstGeom>
          <a:noFill/>
        </p:spPr>
        <p:txBody>
          <a:bodyPr wrap="square">
            <a:spAutoFit/>
          </a:bodyPr>
          <a:lstStyle/>
          <a:p>
            <a:pPr marR="0" lvl="0">
              <a:lnSpc>
                <a:spcPct val="107000"/>
              </a:lnSpc>
              <a:spcBef>
                <a:spcPts val="0"/>
              </a:spcBef>
              <a:spcAft>
                <a:spcPts val="800"/>
              </a:spcAft>
            </a:pPr>
            <a:r>
              <a:rPr lang="en-US" sz="1200" dirty="0">
                <a:ea typeface="Calibri" panose="020F0502020204030204" pitchFamily="34" charset="0"/>
                <a:cs typeface="Times New Roman" panose="02020603050405020304" pitchFamily="18" charset="0"/>
              </a:rPr>
              <a:t>My lower back was hurting really bad, and… everyone kept telling me there was nothing wrong… [I went] to the emergency room and they said, “We’re going to give you a CT scan just to prove nothing wrong with you,” </a:t>
            </a:r>
            <a:r>
              <a:rPr lang="en-US" sz="1200" b="1" dirty="0">
                <a:ea typeface="Calibri" panose="020F0502020204030204" pitchFamily="34" charset="0"/>
                <a:cs typeface="Times New Roman" panose="02020603050405020304" pitchFamily="18" charset="0"/>
              </a:rPr>
              <a:t>because I had been going for three or four months</a:t>
            </a:r>
            <a:r>
              <a:rPr lang="en-US" sz="1200" dirty="0">
                <a:ea typeface="Calibri" panose="020F0502020204030204" pitchFamily="34" charset="0"/>
                <a:cs typeface="Times New Roman" panose="02020603050405020304" pitchFamily="18" charset="0"/>
              </a:rPr>
              <a:t>. They did a CT scan and said, “We’re going to… have you taken to MD Anderson,” which is the cancer place in Houston.</a:t>
            </a:r>
          </a:p>
          <a:p>
            <a:pPr marR="0" lvl="0">
              <a:lnSpc>
                <a:spcPct val="107000"/>
              </a:lnSpc>
              <a:spcBef>
                <a:spcPts val="0"/>
              </a:spcBef>
              <a:spcAft>
                <a:spcPts val="800"/>
              </a:spcAft>
            </a:pPr>
            <a:r>
              <a:rPr lang="en-US" sz="1200" dirty="0">
                <a:ea typeface="Calibri" panose="020F0502020204030204" pitchFamily="34" charset="0"/>
                <a:cs typeface="Times New Roman" panose="02020603050405020304" pitchFamily="18" charset="0"/>
              </a:rPr>
              <a:t>[Satisfaction] is </a:t>
            </a:r>
            <a:r>
              <a:rPr lang="en-US" sz="1200" b="1" dirty="0">
                <a:ea typeface="Calibri" panose="020F0502020204030204" pitchFamily="34" charset="0"/>
                <a:cs typeface="Times New Roman" panose="02020603050405020304" pitchFamily="18" charset="0"/>
              </a:rPr>
              <a:t>pretty </a:t>
            </a:r>
            <a:br>
              <a:rPr lang="en-US" sz="1200" b="1" dirty="0">
                <a:ea typeface="Calibri" panose="020F0502020204030204" pitchFamily="34" charset="0"/>
                <a:cs typeface="Times New Roman" panose="02020603050405020304" pitchFamily="18" charset="0"/>
              </a:rPr>
            </a:br>
            <a:r>
              <a:rPr lang="en-US" sz="1200" b="1" dirty="0">
                <a:ea typeface="Calibri" panose="020F0502020204030204" pitchFamily="34" charset="0"/>
                <a:cs typeface="Times New Roman" panose="02020603050405020304" pitchFamily="18" charset="0"/>
              </a:rPr>
              <a:t>much a 5… I’m here, </a:t>
            </a:r>
            <a:br>
              <a:rPr lang="en-US" sz="1200" b="1" dirty="0">
                <a:ea typeface="Calibri" panose="020F0502020204030204" pitchFamily="34" charset="0"/>
                <a:cs typeface="Times New Roman" panose="02020603050405020304" pitchFamily="18" charset="0"/>
              </a:rPr>
            </a:br>
            <a:r>
              <a:rPr lang="en-US" sz="1200" b="1" dirty="0">
                <a:ea typeface="Calibri" panose="020F0502020204030204" pitchFamily="34" charset="0"/>
                <a:cs typeface="Times New Roman" panose="02020603050405020304" pitchFamily="18" charset="0"/>
              </a:rPr>
              <a:t>so I’m good.</a:t>
            </a:r>
          </a:p>
        </p:txBody>
      </p:sp>
      <p:sp>
        <p:nvSpPr>
          <p:cNvPr id="94" name="TextBox 93">
            <a:extLst>
              <a:ext uri="{FF2B5EF4-FFF2-40B4-BE49-F238E27FC236}">
                <a16:creationId xmlns:a16="http://schemas.microsoft.com/office/drawing/2014/main" id="{F3F7EC8F-A1D0-667D-004E-ED7B80BFE89C}"/>
              </a:ext>
            </a:extLst>
          </p:cNvPr>
          <p:cNvSpPr txBox="1"/>
          <p:nvPr/>
        </p:nvSpPr>
        <p:spPr>
          <a:xfrm>
            <a:off x="4646162" y="5847167"/>
            <a:ext cx="2989604" cy="275588"/>
          </a:xfrm>
          <a:prstGeom prst="rect">
            <a:avLst/>
          </a:prstGeom>
          <a:noFill/>
        </p:spPr>
        <p:txBody>
          <a:bodyPr wrap="square">
            <a:spAutoFit/>
          </a:bodyPr>
          <a:lstStyle/>
          <a:p>
            <a:pPr marR="0" lvl="0">
              <a:lnSpc>
                <a:spcPct val="107000"/>
              </a:lnSpc>
              <a:spcBef>
                <a:spcPts val="0"/>
              </a:spcBef>
              <a:spcAft>
                <a:spcPts val="800"/>
              </a:spcAft>
            </a:pPr>
            <a:r>
              <a:rPr lang="en-US" sz="1200" i="1" dirty="0">
                <a:solidFill>
                  <a:schemeClr val="tx1">
                    <a:lumMod val="75000"/>
                    <a:lumOff val="25000"/>
                  </a:schemeClr>
                </a:solidFill>
                <a:ea typeface="Calibri" panose="020F0502020204030204" pitchFamily="34" charset="0"/>
                <a:cs typeface="Times New Roman" panose="02020603050405020304" pitchFamily="18" charset="0"/>
              </a:rPr>
              <a:t>- Male</a:t>
            </a:r>
            <a:endParaRPr lang="en-US" sz="1200" i="1"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sp>
        <p:nvSpPr>
          <p:cNvPr id="101" name="Rounded Rectangle 100">
            <a:extLst>
              <a:ext uri="{FF2B5EF4-FFF2-40B4-BE49-F238E27FC236}">
                <a16:creationId xmlns:a16="http://schemas.microsoft.com/office/drawing/2014/main" id="{4CA3E01F-5983-317B-5E88-B79A084980A0}"/>
              </a:ext>
            </a:extLst>
          </p:cNvPr>
          <p:cNvSpPr/>
          <p:nvPr/>
        </p:nvSpPr>
        <p:spPr>
          <a:xfrm>
            <a:off x="8097560" y="1933483"/>
            <a:ext cx="2989604" cy="3843228"/>
          </a:xfrm>
          <a:prstGeom prst="roundRect">
            <a:avLst>
              <a:gd name="adj" fmla="val 3187"/>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ound Same Side Corner Rectangle 101">
            <a:extLst>
              <a:ext uri="{FF2B5EF4-FFF2-40B4-BE49-F238E27FC236}">
                <a16:creationId xmlns:a16="http://schemas.microsoft.com/office/drawing/2014/main" id="{3FD7BD75-5A51-6E74-864C-22E57913013F}"/>
              </a:ext>
            </a:extLst>
          </p:cNvPr>
          <p:cNvSpPr/>
          <p:nvPr/>
        </p:nvSpPr>
        <p:spPr>
          <a:xfrm rot="5400000">
            <a:off x="8851381" y="639758"/>
            <a:ext cx="693682" cy="2582201"/>
          </a:xfrm>
          <a:prstGeom prst="round2SameRect">
            <a:avLst>
              <a:gd name="adj1" fmla="val 50000"/>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ight Triangle 102">
            <a:extLst>
              <a:ext uri="{FF2B5EF4-FFF2-40B4-BE49-F238E27FC236}">
                <a16:creationId xmlns:a16="http://schemas.microsoft.com/office/drawing/2014/main" id="{325C7409-901F-AE6B-570B-74DC2869EA65}"/>
              </a:ext>
            </a:extLst>
          </p:cNvPr>
          <p:cNvSpPr/>
          <p:nvPr/>
        </p:nvSpPr>
        <p:spPr>
          <a:xfrm rot="16200000" flipH="1">
            <a:off x="7885567" y="2311201"/>
            <a:ext cx="233549" cy="190437"/>
          </a:xfrm>
          <a:prstGeom prst="r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D58C9601-B9A4-3346-A4B6-99E528020657}"/>
              </a:ext>
            </a:extLst>
          </p:cNvPr>
          <p:cNvGrpSpPr/>
          <p:nvPr/>
        </p:nvGrpSpPr>
        <p:grpSpPr>
          <a:xfrm>
            <a:off x="8097558" y="1721614"/>
            <a:ext cx="2092960" cy="360680"/>
            <a:chOff x="813889" y="2029460"/>
            <a:chExt cx="2092960" cy="360680"/>
          </a:xfrm>
        </p:grpSpPr>
        <p:sp>
          <p:nvSpPr>
            <p:cNvPr id="109" name="5-Point Star 108">
              <a:extLst>
                <a:ext uri="{FF2B5EF4-FFF2-40B4-BE49-F238E27FC236}">
                  <a16:creationId xmlns:a16="http://schemas.microsoft.com/office/drawing/2014/main" id="{56606C8F-4535-0CE2-401D-166F434FC854}"/>
                </a:ext>
              </a:extLst>
            </p:cNvPr>
            <p:cNvSpPr/>
            <p:nvPr/>
          </p:nvSpPr>
          <p:spPr>
            <a:xfrm>
              <a:off x="81388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5-Point Star 109">
              <a:extLst>
                <a:ext uri="{FF2B5EF4-FFF2-40B4-BE49-F238E27FC236}">
                  <a16:creationId xmlns:a16="http://schemas.microsoft.com/office/drawing/2014/main" id="{AAA1807A-56F1-82A9-405B-867106CDC10A}"/>
                </a:ext>
              </a:extLst>
            </p:cNvPr>
            <p:cNvSpPr/>
            <p:nvPr/>
          </p:nvSpPr>
          <p:spPr>
            <a:xfrm>
              <a:off x="124695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5-Point Star 110">
              <a:extLst>
                <a:ext uri="{FF2B5EF4-FFF2-40B4-BE49-F238E27FC236}">
                  <a16:creationId xmlns:a16="http://schemas.microsoft.com/office/drawing/2014/main" id="{E5DBF79A-EC46-C135-8F43-F74263336703}"/>
                </a:ext>
              </a:extLst>
            </p:cNvPr>
            <p:cNvSpPr/>
            <p:nvPr/>
          </p:nvSpPr>
          <p:spPr>
            <a:xfrm>
              <a:off x="168002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5-Point Star 111">
              <a:extLst>
                <a:ext uri="{FF2B5EF4-FFF2-40B4-BE49-F238E27FC236}">
                  <a16:creationId xmlns:a16="http://schemas.microsoft.com/office/drawing/2014/main" id="{647059ED-CC9F-77DC-9967-065EB612F59E}"/>
                </a:ext>
              </a:extLst>
            </p:cNvPr>
            <p:cNvSpPr/>
            <p:nvPr/>
          </p:nvSpPr>
          <p:spPr>
            <a:xfrm>
              <a:off x="211309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5-Point Star 112">
              <a:extLst>
                <a:ext uri="{FF2B5EF4-FFF2-40B4-BE49-F238E27FC236}">
                  <a16:creationId xmlns:a16="http://schemas.microsoft.com/office/drawing/2014/main" id="{4B140FCB-0ECC-27C1-7E1D-27C97F6F8AC1}"/>
                </a:ext>
              </a:extLst>
            </p:cNvPr>
            <p:cNvSpPr/>
            <p:nvPr/>
          </p:nvSpPr>
          <p:spPr>
            <a:xfrm>
              <a:off x="2546169" y="2029460"/>
              <a:ext cx="360680" cy="360680"/>
            </a:xfrm>
            <a:prstGeom prst="star5">
              <a:avLst/>
            </a:prstGeom>
            <a:solidFill>
              <a:srgbClr val="FFD3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245FE0A6-5154-C680-1D92-030ED07AF86D}"/>
              </a:ext>
            </a:extLst>
          </p:cNvPr>
          <p:cNvSpPr txBox="1"/>
          <p:nvPr/>
        </p:nvSpPr>
        <p:spPr>
          <a:xfrm>
            <a:off x="8256466" y="2395909"/>
            <a:ext cx="2779398" cy="2054152"/>
          </a:xfrm>
          <a:prstGeom prst="rect">
            <a:avLst/>
          </a:prstGeom>
          <a:noFill/>
        </p:spPr>
        <p:txBody>
          <a:bodyPr wrap="square">
            <a:spAutoFit/>
          </a:bodyPr>
          <a:lstStyle/>
          <a:p>
            <a:pPr marR="0" lvl="0">
              <a:lnSpc>
                <a:spcPct val="107000"/>
              </a:lnSpc>
              <a:spcBef>
                <a:spcPts val="0"/>
              </a:spcBef>
              <a:spcAft>
                <a:spcPts val="800"/>
              </a:spcAft>
            </a:pPr>
            <a:r>
              <a:rPr lang="en-US" sz="1200" b="1" dirty="0">
                <a:ea typeface="Calibri" panose="020F0502020204030204" pitchFamily="34" charset="0"/>
                <a:cs typeface="Times New Roman" panose="02020603050405020304" pitchFamily="18" charset="0"/>
              </a:rPr>
              <a:t>I was actually initially misdiagnosed. </a:t>
            </a:r>
            <a:r>
              <a:rPr lang="en-US" sz="1200" dirty="0">
                <a:ea typeface="Calibri" panose="020F0502020204030204" pitchFamily="34" charset="0"/>
                <a:cs typeface="Times New Roman" panose="02020603050405020304" pitchFamily="18" charset="0"/>
              </a:rPr>
              <a:t>They had thought it was melanoma, so I went through the surgery and chemo, and then I just kept having these skin lesions pop up… I decided to look into it a little deeper and </a:t>
            </a:r>
            <a:r>
              <a:rPr lang="en-US" sz="1200" b="1" dirty="0">
                <a:ea typeface="Calibri" panose="020F0502020204030204" pitchFamily="34" charset="0"/>
                <a:cs typeface="Times New Roman" panose="02020603050405020304" pitchFamily="18" charset="0"/>
              </a:rPr>
              <a:t>found out that it was actually fibrous histiocytoma. So that diagnosis came about 18 months later. </a:t>
            </a:r>
          </a:p>
        </p:txBody>
      </p:sp>
      <p:sp>
        <p:nvSpPr>
          <p:cNvPr id="108" name="TextBox 107">
            <a:extLst>
              <a:ext uri="{FF2B5EF4-FFF2-40B4-BE49-F238E27FC236}">
                <a16:creationId xmlns:a16="http://schemas.microsoft.com/office/drawing/2014/main" id="{422CBD79-AC20-7408-4546-B2CCE83188AA}"/>
              </a:ext>
            </a:extLst>
          </p:cNvPr>
          <p:cNvSpPr txBox="1"/>
          <p:nvPr/>
        </p:nvSpPr>
        <p:spPr>
          <a:xfrm>
            <a:off x="8287996" y="5847167"/>
            <a:ext cx="2989604" cy="275588"/>
          </a:xfrm>
          <a:prstGeom prst="rect">
            <a:avLst/>
          </a:prstGeom>
          <a:noFill/>
        </p:spPr>
        <p:txBody>
          <a:bodyPr wrap="square">
            <a:spAutoFit/>
          </a:bodyPr>
          <a:lstStyle/>
          <a:p>
            <a:pPr marR="0" lvl="0">
              <a:lnSpc>
                <a:spcPct val="107000"/>
              </a:lnSpc>
              <a:spcBef>
                <a:spcPts val="0"/>
              </a:spcBef>
              <a:spcAft>
                <a:spcPts val="800"/>
              </a:spcAft>
            </a:pPr>
            <a:r>
              <a:rPr lang="en-US" sz="1200" i="1" dirty="0">
                <a:solidFill>
                  <a:schemeClr val="tx1">
                    <a:lumMod val="75000"/>
                    <a:lumOff val="25000"/>
                  </a:schemeClr>
                </a:solidFill>
                <a:ea typeface="Calibri" panose="020F0502020204030204" pitchFamily="34" charset="0"/>
                <a:cs typeface="Times New Roman" panose="02020603050405020304" pitchFamily="18" charset="0"/>
              </a:rPr>
              <a:t>- Male</a:t>
            </a:r>
            <a:endParaRPr lang="en-US" sz="1200" i="1" dirty="0">
              <a:solidFill>
                <a:schemeClr val="tx1">
                  <a:lumMod val="75000"/>
                  <a:lumOff val="25000"/>
                </a:schemeClr>
              </a:solidFill>
              <a:effectLst/>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8E056B3F-11A6-BFA0-75E7-A686A648E2EA}"/>
              </a:ext>
            </a:extLst>
          </p:cNvPr>
          <p:cNvPicPr>
            <a:picLocks noChangeAspect="1"/>
          </p:cNvPicPr>
          <p:nvPr/>
        </p:nvPicPr>
        <p:blipFill>
          <a:blip r:embed="rId3"/>
          <a:stretch>
            <a:fillRect/>
          </a:stretch>
        </p:blipFill>
        <p:spPr>
          <a:xfrm>
            <a:off x="6242303" y="4888243"/>
            <a:ext cx="1053647" cy="1285450"/>
          </a:xfrm>
          <a:prstGeom prst="rect">
            <a:avLst/>
          </a:prstGeom>
        </p:spPr>
      </p:pic>
      <p:pic>
        <p:nvPicPr>
          <p:cNvPr id="21" name="Picture 20">
            <a:extLst>
              <a:ext uri="{FF2B5EF4-FFF2-40B4-BE49-F238E27FC236}">
                <a16:creationId xmlns:a16="http://schemas.microsoft.com/office/drawing/2014/main" id="{553C0789-03D0-3559-907B-64E469CBECD6}"/>
              </a:ext>
            </a:extLst>
          </p:cNvPr>
          <p:cNvPicPr>
            <a:picLocks noChangeAspect="1"/>
          </p:cNvPicPr>
          <p:nvPr/>
        </p:nvPicPr>
        <p:blipFill>
          <a:blip r:embed="rId4"/>
          <a:srcRect/>
          <a:stretch/>
        </p:blipFill>
        <p:spPr>
          <a:xfrm>
            <a:off x="2642454" y="4888243"/>
            <a:ext cx="1053647" cy="1285449"/>
          </a:xfrm>
          <a:prstGeom prst="rect">
            <a:avLst/>
          </a:prstGeom>
        </p:spPr>
      </p:pic>
      <p:pic>
        <p:nvPicPr>
          <p:cNvPr id="22" name="Picture 21">
            <a:extLst>
              <a:ext uri="{FF2B5EF4-FFF2-40B4-BE49-F238E27FC236}">
                <a16:creationId xmlns:a16="http://schemas.microsoft.com/office/drawing/2014/main" id="{D08B1E51-7B3D-A05B-94C6-C3ABF01C444C}"/>
              </a:ext>
            </a:extLst>
          </p:cNvPr>
          <p:cNvPicPr>
            <a:picLocks noChangeAspect="1"/>
          </p:cNvPicPr>
          <p:nvPr/>
        </p:nvPicPr>
        <p:blipFill>
          <a:blip r:embed="rId5"/>
          <a:srcRect/>
          <a:stretch/>
        </p:blipFill>
        <p:spPr>
          <a:xfrm>
            <a:off x="9832526" y="4888243"/>
            <a:ext cx="1053647" cy="1285449"/>
          </a:xfrm>
          <a:prstGeom prst="rect">
            <a:avLst/>
          </a:prstGeom>
        </p:spPr>
      </p:pic>
    </p:spTree>
    <p:extLst>
      <p:ext uri="{BB962C8B-B14F-4D97-AF65-F5344CB8AC3E}">
        <p14:creationId xmlns:p14="http://schemas.microsoft.com/office/powerpoint/2010/main" val="1155479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85673B21-79EB-C515-1305-CAF99712DB0B}"/>
              </a:ext>
            </a:extLst>
          </p:cNvPr>
          <p:cNvGraphicFramePr/>
          <p:nvPr>
            <p:extLst>
              <p:ext uri="{D42A27DB-BD31-4B8C-83A1-F6EECF244321}">
                <p14:modId xmlns:p14="http://schemas.microsoft.com/office/powerpoint/2010/main" val="697224046"/>
              </p:ext>
            </p:extLst>
          </p:nvPr>
        </p:nvGraphicFramePr>
        <p:xfrm>
          <a:off x="7004737" y="1726248"/>
          <a:ext cx="2091560" cy="139437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5AC07097-468E-75A2-501F-6D27C6FCC86F}"/>
              </a:ext>
            </a:extLst>
          </p:cNvPr>
          <p:cNvGraphicFramePr/>
          <p:nvPr>
            <p:extLst>
              <p:ext uri="{D42A27DB-BD31-4B8C-83A1-F6EECF244321}">
                <p14:modId xmlns:p14="http://schemas.microsoft.com/office/powerpoint/2010/main" val="3238699957"/>
              </p:ext>
            </p:extLst>
          </p:nvPr>
        </p:nvGraphicFramePr>
        <p:xfrm>
          <a:off x="7004737" y="3072044"/>
          <a:ext cx="2091560" cy="13943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530F068F-8679-FDE7-8855-E9EC4716A5A9}"/>
              </a:ext>
            </a:extLst>
          </p:cNvPr>
          <p:cNvGraphicFramePr/>
          <p:nvPr>
            <p:extLst>
              <p:ext uri="{D42A27DB-BD31-4B8C-83A1-F6EECF244321}">
                <p14:modId xmlns:p14="http://schemas.microsoft.com/office/powerpoint/2010/main" val="3418456259"/>
              </p:ext>
            </p:extLst>
          </p:nvPr>
        </p:nvGraphicFramePr>
        <p:xfrm>
          <a:off x="7004737" y="4417840"/>
          <a:ext cx="2091560" cy="1394373"/>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id="{A704E8C9-1261-A8D1-E68E-90BA324E2B38}"/>
              </a:ext>
            </a:extLst>
          </p:cNvPr>
          <p:cNvSpPr>
            <a:spLocks noGrp="1"/>
          </p:cNvSpPr>
          <p:nvPr>
            <p:ph type="title"/>
          </p:nvPr>
        </p:nvSpPr>
        <p:spPr/>
        <p:txBody>
          <a:bodyPr/>
          <a:lstStyle/>
          <a:p>
            <a:r>
              <a:rPr lang="en-US" dirty="0"/>
              <a:t>Understanding the Range of Experiences</a:t>
            </a:r>
          </a:p>
        </p:txBody>
      </p:sp>
      <p:sp>
        <p:nvSpPr>
          <p:cNvPr id="3" name="Text Placeholder 2">
            <a:extLst>
              <a:ext uri="{FF2B5EF4-FFF2-40B4-BE49-F238E27FC236}">
                <a16:creationId xmlns:a16="http://schemas.microsoft.com/office/drawing/2014/main" id="{0B21054F-3251-3E48-A438-95E7EE61C1E2}"/>
              </a:ext>
            </a:extLst>
          </p:cNvPr>
          <p:cNvSpPr>
            <a:spLocks noGrp="1"/>
          </p:cNvSpPr>
          <p:nvPr>
            <p:ph type="body" sz="quarter" idx="10"/>
          </p:nvPr>
        </p:nvSpPr>
        <p:spPr>
          <a:xfrm>
            <a:off x="409267" y="803298"/>
            <a:ext cx="11292608" cy="679453"/>
          </a:xfrm>
        </p:spPr>
        <p:txBody>
          <a:bodyPr>
            <a:normAutofit/>
          </a:bodyPr>
          <a:lstStyle/>
          <a:p>
            <a:r>
              <a:rPr lang="en-US" dirty="0"/>
              <a:t>This disconnect lead us to do a deeper dive and try to better understand how different audiences experience the cancer journey. For those who do NOT have a positive experience, who are they, what challenges do they face, and how can the system better meet their needs? </a:t>
            </a:r>
          </a:p>
        </p:txBody>
      </p:sp>
      <p:sp>
        <p:nvSpPr>
          <p:cNvPr id="4" name="TextBox 3">
            <a:extLst>
              <a:ext uri="{FF2B5EF4-FFF2-40B4-BE49-F238E27FC236}">
                <a16:creationId xmlns:a16="http://schemas.microsoft.com/office/drawing/2014/main" id="{C03CE523-8713-A931-3272-074BA934452F}"/>
              </a:ext>
            </a:extLst>
          </p:cNvPr>
          <p:cNvSpPr txBox="1"/>
          <p:nvPr/>
        </p:nvSpPr>
        <p:spPr>
          <a:xfrm>
            <a:off x="1505840" y="6553620"/>
            <a:ext cx="5714317" cy="200055"/>
          </a:xfrm>
          <a:prstGeom prst="rect">
            <a:avLst/>
          </a:prstGeom>
          <a:noFill/>
        </p:spPr>
        <p:txBody>
          <a:bodyPr wrap="square" rtlCol="0">
            <a:spAutoFit/>
          </a:bodyPr>
          <a:lstStyle/>
          <a:p>
            <a:r>
              <a:rPr lang="en-US" sz="700" dirty="0">
                <a:solidFill>
                  <a:schemeClr val="bg1">
                    <a:lumMod val="50000"/>
                  </a:schemeClr>
                </a:solidFill>
                <a:latin typeface="Arial" panose="020B0604020202020204" pitchFamily="34" charset="0"/>
                <a:cs typeface="Arial" panose="020B0604020202020204" pitchFamily="34" charset="0"/>
              </a:rPr>
              <a:t>Source=National Sample (n=1408)</a:t>
            </a:r>
          </a:p>
        </p:txBody>
      </p:sp>
      <p:sp>
        <p:nvSpPr>
          <p:cNvPr id="5" name="Rounded Rectangle 4">
            <a:extLst>
              <a:ext uri="{FF2B5EF4-FFF2-40B4-BE49-F238E27FC236}">
                <a16:creationId xmlns:a16="http://schemas.microsoft.com/office/drawing/2014/main" id="{9DFFB5BD-55FE-33AB-CAA9-D896D79D5569}"/>
              </a:ext>
            </a:extLst>
          </p:cNvPr>
          <p:cNvSpPr/>
          <p:nvPr/>
        </p:nvSpPr>
        <p:spPr>
          <a:xfrm>
            <a:off x="1015230" y="1898839"/>
            <a:ext cx="5448194" cy="3720661"/>
          </a:xfrm>
          <a:prstGeom prst="roundRect">
            <a:avLst>
              <a:gd name="adj" fmla="val 4553"/>
            </a:avLst>
          </a:prstGeom>
          <a:solidFill>
            <a:schemeClr val="bg1"/>
          </a:solidFill>
          <a:ln>
            <a:noFill/>
          </a:ln>
          <a:effectLst>
            <a:outerShdw blurRad="443598" sx="101000" sy="101000" algn="ctr" rotWithShape="0">
              <a:prstClr val="black">
                <a:alpha val="9881"/>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0" rIns="365760" rtlCol="0" anchor="ctr"/>
          <a:lstStyle/>
          <a:p>
            <a:r>
              <a:rPr lang="en-US" b="1" dirty="0">
                <a:solidFill>
                  <a:schemeClr val="tx1"/>
                </a:solidFill>
              </a:rPr>
              <a:t>Methodology:</a:t>
            </a:r>
            <a:r>
              <a:rPr lang="en-US" sz="1600" b="1" dirty="0">
                <a:solidFill>
                  <a:schemeClr val="tx1"/>
                </a:solidFill>
              </a:rPr>
              <a:t> </a:t>
            </a:r>
          </a:p>
          <a:p>
            <a:r>
              <a:rPr lang="en-US" sz="1600" dirty="0">
                <a:solidFill>
                  <a:schemeClr val="tx1"/>
                </a:solidFill>
              </a:rPr>
              <a:t>Segmentation is an analytical tool used to sort people into exclusive groups, or clusters with similar attitudes and experiences. For this analysis, we looked at satisfaction across the different stages of the cancer journey:</a:t>
            </a:r>
          </a:p>
          <a:p>
            <a:endParaRPr lang="en-US" sz="1600" dirty="0">
              <a:solidFill>
                <a:schemeClr val="tx1"/>
              </a:solidFill>
            </a:endParaRPr>
          </a:p>
          <a:p>
            <a:pPr marL="171450" indent="-171450">
              <a:buFont typeface="Arial" panose="020B0604020202020204" pitchFamily="34" charset="0"/>
              <a:buChar char="•"/>
            </a:pPr>
            <a:r>
              <a:rPr lang="en-US" sz="1600" dirty="0">
                <a:solidFill>
                  <a:schemeClr val="tx1"/>
                </a:solidFill>
              </a:rPr>
              <a:t>Screening and risk assessment</a:t>
            </a:r>
          </a:p>
          <a:p>
            <a:pPr marL="171450" indent="-171450">
              <a:buFont typeface="Arial" panose="020B0604020202020204" pitchFamily="34" charset="0"/>
              <a:buChar char="•"/>
            </a:pPr>
            <a:r>
              <a:rPr lang="en-US" sz="1600" dirty="0">
                <a:solidFill>
                  <a:schemeClr val="tx1"/>
                </a:solidFill>
              </a:rPr>
              <a:t>Cancer diagnosis</a:t>
            </a:r>
          </a:p>
          <a:p>
            <a:pPr marL="171450" indent="-171450">
              <a:buFont typeface="Arial" panose="020B0604020202020204" pitchFamily="34" charset="0"/>
              <a:buChar char="•"/>
            </a:pPr>
            <a:r>
              <a:rPr lang="en-US" sz="1600" dirty="0">
                <a:solidFill>
                  <a:schemeClr val="tx1"/>
                </a:solidFill>
              </a:rPr>
              <a:t>Treatment decision making and selection</a:t>
            </a:r>
          </a:p>
          <a:p>
            <a:pPr marL="171450" indent="-171450">
              <a:buFont typeface="Arial" panose="020B0604020202020204" pitchFamily="34" charset="0"/>
              <a:buChar char="•"/>
            </a:pPr>
            <a:r>
              <a:rPr lang="en-US" sz="1600" dirty="0">
                <a:solidFill>
                  <a:schemeClr val="tx1"/>
                </a:solidFill>
              </a:rPr>
              <a:t>Treatment and care</a:t>
            </a:r>
          </a:p>
          <a:p>
            <a:pPr marL="171450" indent="-171450">
              <a:buFont typeface="Arial" panose="020B0604020202020204" pitchFamily="34" charset="0"/>
              <a:buChar char="•"/>
            </a:pPr>
            <a:r>
              <a:rPr lang="en-US" sz="1600" dirty="0">
                <a:solidFill>
                  <a:schemeClr val="tx1"/>
                </a:solidFill>
              </a:rPr>
              <a:t>Coordination of care</a:t>
            </a:r>
          </a:p>
          <a:p>
            <a:pPr marL="171450" indent="-171450">
              <a:buFont typeface="Arial" panose="020B0604020202020204" pitchFamily="34" charset="0"/>
              <a:buChar char="•"/>
            </a:pPr>
            <a:r>
              <a:rPr lang="en-US" sz="1600" dirty="0">
                <a:solidFill>
                  <a:schemeClr val="tx1"/>
                </a:solidFill>
              </a:rPr>
              <a:t>Post-treatment care</a:t>
            </a:r>
          </a:p>
        </p:txBody>
      </p:sp>
      <p:sp>
        <p:nvSpPr>
          <p:cNvPr id="8" name="Title 1">
            <a:extLst>
              <a:ext uri="{FF2B5EF4-FFF2-40B4-BE49-F238E27FC236}">
                <a16:creationId xmlns:a16="http://schemas.microsoft.com/office/drawing/2014/main" id="{AF316240-144B-8CA1-9A29-576ADF85C2DE}"/>
              </a:ext>
            </a:extLst>
          </p:cNvPr>
          <p:cNvSpPr txBox="1">
            <a:spLocks/>
          </p:cNvSpPr>
          <p:nvPr/>
        </p:nvSpPr>
        <p:spPr>
          <a:xfrm>
            <a:off x="7510871" y="4886011"/>
            <a:ext cx="1079293"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solidFill>
                  <a:srgbClr val="EE7E5E"/>
                </a:solidFill>
                <a:latin typeface="Arial" panose="020B0604020202020204" pitchFamily="34" charset="0"/>
                <a:cs typeface="Arial" panose="020B0604020202020204" pitchFamily="34" charset="0"/>
              </a:rPr>
              <a:t>6%</a:t>
            </a:r>
          </a:p>
        </p:txBody>
      </p:sp>
      <p:sp>
        <p:nvSpPr>
          <p:cNvPr id="7" name="Title 1">
            <a:extLst>
              <a:ext uri="{FF2B5EF4-FFF2-40B4-BE49-F238E27FC236}">
                <a16:creationId xmlns:a16="http://schemas.microsoft.com/office/drawing/2014/main" id="{3CE619A7-82D2-7BA3-D4B5-D16709CCDEBF}"/>
              </a:ext>
            </a:extLst>
          </p:cNvPr>
          <p:cNvSpPr txBox="1">
            <a:spLocks/>
          </p:cNvSpPr>
          <p:nvPr/>
        </p:nvSpPr>
        <p:spPr>
          <a:xfrm>
            <a:off x="7074778" y="3588792"/>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solidFill>
                  <a:srgbClr val="29B9EB"/>
                </a:solidFill>
                <a:latin typeface="Arial" panose="020B0604020202020204" pitchFamily="34" charset="0"/>
                <a:cs typeface="Arial" panose="020B0604020202020204" pitchFamily="34" charset="0"/>
              </a:rPr>
              <a:t>25%</a:t>
            </a:r>
          </a:p>
        </p:txBody>
      </p:sp>
      <p:sp>
        <p:nvSpPr>
          <p:cNvPr id="6" name="Title 1">
            <a:extLst>
              <a:ext uri="{FF2B5EF4-FFF2-40B4-BE49-F238E27FC236}">
                <a16:creationId xmlns:a16="http://schemas.microsoft.com/office/drawing/2014/main" id="{A82FBB46-44BF-23F8-168A-8EBAD750A56C}"/>
              </a:ext>
            </a:extLst>
          </p:cNvPr>
          <p:cNvSpPr txBox="1">
            <a:spLocks/>
          </p:cNvSpPr>
          <p:nvPr/>
        </p:nvSpPr>
        <p:spPr>
          <a:xfrm>
            <a:off x="7074778" y="2238218"/>
            <a:ext cx="1951478" cy="405313"/>
          </a:xfrm>
          <a:prstGeom prst="rect">
            <a:avLst/>
          </a:prstGeom>
          <a:noFill/>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rgbClr val="174781"/>
                </a:solidFill>
                <a:latin typeface="+mj-lt"/>
                <a:ea typeface="+mj-ea"/>
                <a:cs typeface="+mj-cs"/>
              </a:defRPr>
            </a:lvl1pPr>
          </a:lstStyle>
          <a:p>
            <a:pPr algn="ctr">
              <a:tabLst>
                <a:tab pos="5934075" algn="l"/>
              </a:tabLst>
            </a:pPr>
            <a:r>
              <a:rPr lang="en-US" sz="2400" dirty="0">
                <a:solidFill>
                  <a:srgbClr val="1AAFA2"/>
                </a:solidFill>
                <a:latin typeface="Arial" panose="020B0604020202020204" pitchFamily="34" charset="0"/>
                <a:cs typeface="Arial" panose="020B0604020202020204" pitchFamily="34" charset="0"/>
              </a:rPr>
              <a:t>68%</a:t>
            </a:r>
          </a:p>
        </p:txBody>
      </p:sp>
      <p:sp>
        <p:nvSpPr>
          <p:cNvPr id="18" name="TextBox 17">
            <a:extLst>
              <a:ext uri="{FF2B5EF4-FFF2-40B4-BE49-F238E27FC236}">
                <a16:creationId xmlns:a16="http://schemas.microsoft.com/office/drawing/2014/main" id="{8D64E15B-9E11-F83B-556A-54A4184D8108}"/>
              </a:ext>
            </a:extLst>
          </p:cNvPr>
          <p:cNvSpPr txBox="1"/>
          <p:nvPr/>
        </p:nvSpPr>
        <p:spPr>
          <a:xfrm>
            <a:off x="8804492" y="2271597"/>
            <a:ext cx="2091560" cy="338554"/>
          </a:xfrm>
          <a:prstGeom prst="rect">
            <a:avLst/>
          </a:prstGeom>
          <a:noFill/>
        </p:spPr>
        <p:txBody>
          <a:bodyPr wrap="square">
            <a:spAutoFit/>
          </a:bodyPr>
          <a:lstStyle/>
          <a:p>
            <a:r>
              <a:rPr lang="en-US" sz="1600" dirty="0">
                <a:solidFill>
                  <a:schemeClr val="tx1"/>
                </a:solidFill>
              </a:rPr>
              <a:t>Positive Experience</a:t>
            </a:r>
            <a:endParaRPr lang="en-US" sz="1600" dirty="0"/>
          </a:p>
        </p:txBody>
      </p:sp>
      <p:sp>
        <p:nvSpPr>
          <p:cNvPr id="19" name="TextBox 18">
            <a:extLst>
              <a:ext uri="{FF2B5EF4-FFF2-40B4-BE49-F238E27FC236}">
                <a16:creationId xmlns:a16="http://schemas.microsoft.com/office/drawing/2014/main" id="{F8132212-84D9-6C96-DE03-33F35991A938}"/>
              </a:ext>
            </a:extLst>
          </p:cNvPr>
          <p:cNvSpPr txBox="1"/>
          <p:nvPr/>
        </p:nvSpPr>
        <p:spPr>
          <a:xfrm>
            <a:off x="8804492" y="3588792"/>
            <a:ext cx="2091560" cy="338554"/>
          </a:xfrm>
          <a:prstGeom prst="rect">
            <a:avLst/>
          </a:prstGeom>
          <a:noFill/>
        </p:spPr>
        <p:txBody>
          <a:bodyPr wrap="square">
            <a:spAutoFit/>
          </a:bodyPr>
          <a:lstStyle/>
          <a:p>
            <a:r>
              <a:rPr lang="en-US" sz="1600" dirty="0">
                <a:solidFill>
                  <a:schemeClr val="tx1"/>
                </a:solidFill>
              </a:rPr>
              <a:t>Mixed Experience</a:t>
            </a:r>
            <a:endParaRPr lang="en-US" sz="1600" dirty="0"/>
          </a:p>
        </p:txBody>
      </p:sp>
      <p:sp>
        <p:nvSpPr>
          <p:cNvPr id="20" name="TextBox 19">
            <a:extLst>
              <a:ext uri="{FF2B5EF4-FFF2-40B4-BE49-F238E27FC236}">
                <a16:creationId xmlns:a16="http://schemas.microsoft.com/office/drawing/2014/main" id="{EAAA20F6-1F6F-6650-64FA-3CDE4B363011}"/>
              </a:ext>
            </a:extLst>
          </p:cNvPr>
          <p:cNvSpPr txBox="1"/>
          <p:nvPr/>
        </p:nvSpPr>
        <p:spPr>
          <a:xfrm>
            <a:off x="8804491" y="4919390"/>
            <a:ext cx="2554389" cy="338554"/>
          </a:xfrm>
          <a:prstGeom prst="rect">
            <a:avLst/>
          </a:prstGeom>
          <a:noFill/>
        </p:spPr>
        <p:txBody>
          <a:bodyPr wrap="square">
            <a:spAutoFit/>
          </a:bodyPr>
          <a:lstStyle/>
          <a:p>
            <a:r>
              <a:rPr lang="en-US" sz="1600" dirty="0"/>
              <a:t>Negative</a:t>
            </a:r>
            <a:r>
              <a:rPr lang="en-US" sz="1600" dirty="0">
                <a:solidFill>
                  <a:schemeClr val="tx1"/>
                </a:solidFill>
              </a:rPr>
              <a:t> Experience</a:t>
            </a:r>
            <a:endParaRPr lang="en-US" sz="1600" dirty="0"/>
          </a:p>
        </p:txBody>
      </p:sp>
    </p:spTree>
    <p:extLst>
      <p:ext uri="{BB962C8B-B14F-4D97-AF65-F5344CB8AC3E}">
        <p14:creationId xmlns:p14="http://schemas.microsoft.com/office/powerpoint/2010/main" val="3087226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6345</TotalTime>
  <Words>13522</Words>
  <Application>Microsoft Office PowerPoint</Application>
  <PresentationFormat>Widescreen</PresentationFormat>
  <Paragraphs>2522</Paragraphs>
  <Slides>62</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vt:lpstr>
      <vt:lpstr>Calibri</vt:lpstr>
      <vt:lpstr>Gadugi</vt:lpstr>
      <vt:lpstr>Office Theme</vt:lpstr>
      <vt:lpstr>PowerPoint Presentation</vt:lpstr>
      <vt:lpstr>Research Objectives and Questions</vt:lpstr>
      <vt:lpstr>Methodology</vt:lpstr>
      <vt:lpstr>Key Findings</vt:lpstr>
      <vt:lpstr>Key Findings</vt:lpstr>
      <vt:lpstr>PowerPoint Presentation</vt:lpstr>
      <vt:lpstr>Satisfaction with Cancer Journey</vt:lpstr>
      <vt:lpstr>Satisfaction with Cancer Journey: The Disconnect</vt:lpstr>
      <vt:lpstr>Understanding the Range of Experiences</vt:lpstr>
      <vt:lpstr>Audience Satisfaction Across Cancer Journey</vt:lpstr>
      <vt:lpstr>Audience Demographics</vt:lpstr>
      <vt:lpstr>Experience by Demographics</vt:lpstr>
      <vt:lpstr>PowerPoint Presentation</vt:lpstr>
      <vt:lpstr>Audience Experiences: Screening and Diagnosis</vt:lpstr>
      <vt:lpstr>Length of Symptoms</vt:lpstr>
      <vt:lpstr>Doctors Seen to Receive Initial Diagnosis</vt:lpstr>
      <vt:lpstr>Misdiagnosis</vt:lpstr>
      <vt:lpstr>Understanding Diagnosis &amp; Treatment Options</vt:lpstr>
      <vt:lpstr>Information Sources</vt:lpstr>
      <vt:lpstr>Clinical Trials</vt:lpstr>
      <vt:lpstr>PowerPoint Presentation</vt:lpstr>
      <vt:lpstr>Treatment Decisions</vt:lpstr>
      <vt:lpstr>Satisfaction with Treatment and Care</vt:lpstr>
      <vt:lpstr>Healthcare Providers Visited and Helpfulness</vt:lpstr>
      <vt:lpstr>Audience Experiences: Treatment and Care</vt:lpstr>
      <vt:lpstr>Support During Treatment</vt:lpstr>
      <vt:lpstr>Symptoms Experienced During Treatment</vt:lpstr>
      <vt:lpstr>Treatment Symptoms: During, After, and Still Today</vt:lpstr>
      <vt:lpstr>Addressing Symptoms</vt:lpstr>
      <vt:lpstr>Coordination of Care</vt:lpstr>
      <vt:lpstr>Audience Experiences: Coordination of Care</vt:lpstr>
      <vt:lpstr>Cancer Stigma</vt:lpstr>
      <vt:lpstr>PowerPoint Presentation</vt:lpstr>
      <vt:lpstr>Satisfaction with Post-treatment Care</vt:lpstr>
      <vt:lpstr>Audience Experiences: Post-treatment Care</vt:lpstr>
      <vt:lpstr>COVID-19 Impact on Surveillance Appointments</vt:lpstr>
      <vt:lpstr>PowerPoint Presentation</vt:lpstr>
      <vt:lpstr>Top Financial, Physical, and Mental Health Concerns</vt:lpstr>
      <vt:lpstr>Financial, Physical and Mental Health Concerns</vt:lpstr>
      <vt:lpstr>Financial Impacts</vt:lpstr>
      <vt:lpstr>Employment and Education Sacrifices</vt:lpstr>
      <vt:lpstr>Time Costs: Traveling For Care</vt:lpstr>
      <vt:lpstr>People Costs: Help with Care</vt:lpstr>
      <vt:lpstr>PowerPoint Presentation</vt:lpstr>
      <vt:lpstr>Integrative Oncology Experiences</vt:lpstr>
      <vt:lpstr>Integrative Oncology Motivators and Barriers</vt:lpstr>
      <vt:lpstr>PowerPoint Presentation</vt:lpstr>
      <vt:lpstr>PowerPoint Presentation</vt:lpstr>
      <vt:lpstr>PowerPoint Presentation</vt:lpstr>
      <vt:lpstr>PowerPoint Presentation</vt:lpstr>
      <vt:lpstr>Patient Profile: Metastatic Breast Cancer</vt:lpstr>
      <vt:lpstr>Patient Profile: Hispanic Patients</vt:lpstr>
      <vt:lpstr>Patient Profile: Black Patients</vt:lpstr>
      <vt:lpstr>Patient Profile: Younger Cohort (Age 18-39)</vt:lpstr>
      <vt:lpstr>PowerPoint Presentation</vt:lpstr>
      <vt:lpstr>Treatment Goals</vt:lpstr>
      <vt:lpstr>Still Experiencing Symptoms Today</vt:lpstr>
      <vt:lpstr>Diagnosis Setting</vt:lpstr>
      <vt:lpstr>Average Length of Treatment Appointment </vt:lpstr>
      <vt:lpstr>Telehealth/Virtual Appointments</vt:lpstr>
      <vt:lpstr>Rating Telehealth/Virtual Appointments</vt:lpstr>
      <vt:lpstr>In-person vs. Telehealth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Jacqueline Huck</dc:creator>
  <cp:lastModifiedBy>Shelley Fuld-Nasso</cp:lastModifiedBy>
  <cp:revision>95</cp:revision>
  <dcterms:created xsi:type="dcterms:W3CDTF">2022-09-14T12:08:33Z</dcterms:created>
  <dcterms:modified xsi:type="dcterms:W3CDTF">2022-10-18T21:43:06Z</dcterms:modified>
</cp:coreProperties>
</file>