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7.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8.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9.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20.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21.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22.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23.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notesSlides/notesSlide24.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25.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26.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drawings/drawing1.xml" ContentType="application/vnd.openxmlformats-officedocument.drawingml.chartshapes+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drawings/drawing2.xml" ContentType="application/vnd.openxmlformats-officedocument.drawingml.chartshape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notesSlides/notesSlide29.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notesSlides/notesSlide30.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notesSlides/notesSlide31.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notesSlides/notesSlide32.xml" ContentType="application/vnd.openxmlformats-officedocument.presentationml.notesSl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notesSlides/notesSlide33.xml" ContentType="application/vnd.openxmlformats-officedocument.presentationml.notesSlid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notesSlides/notesSlide34.xml" ContentType="application/vnd.openxmlformats-officedocument.presentationml.notesSlid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notesSlides/notesSlide40.xml" ContentType="application/vnd.openxmlformats-officedocument.presentationml.notesSlid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notesSlides/notesSlide41.xml" ContentType="application/vnd.openxmlformats-officedocument.presentationml.notesSlid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notesSlides/notesSlide42.xml" ContentType="application/vnd.openxmlformats-officedocument.presentationml.notesSlid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ppt/charts/chart67.xml" ContentType="application/vnd.openxmlformats-officedocument.drawingml.chart+xml"/>
  <Override PartName="/ppt/charts/style67.xml" ContentType="application/vnd.ms-office.chartstyle+xml"/>
  <Override PartName="/ppt/charts/colors67.xml" ContentType="application/vnd.ms-office.chartcolorstyle+xml"/>
  <Override PartName="/ppt/notesSlides/notesSlide43.xml" ContentType="application/vnd.openxmlformats-officedocument.presentationml.notesSlide+xml"/>
  <Override PartName="/ppt/charts/chart68.xml" ContentType="application/vnd.openxmlformats-officedocument.drawingml.chart+xml"/>
  <Override PartName="/ppt/charts/style68.xml" ContentType="application/vnd.ms-office.chartstyle+xml"/>
  <Override PartName="/ppt/charts/colors68.xml" ContentType="application/vnd.ms-office.chartcolorstyle+xml"/>
  <Override PartName="/ppt/charts/chart69.xml" ContentType="application/vnd.openxmlformats-officedocument.drawingml.chart+xml"/>
  <Override PartName="/ppt/charts/style69.xml" ContentType="application/vnd.ms-office.chartstyle+xml"/>
  <Override PartName="/ppt/charts/colors69.xml" ContentType="application/vnd.ms-office.chartcolorstyle+xml"/>
  <Override PartName="/ppt/charts/chart70.xml" ContentType="application/vnd.openxmlformats-officedocument.drawingml.chart+xml"/>
  <Override PartName="/ppt/charts/style70.xml" ContentType="application/vnd.ms-office.chartstyle+xml"/>
  <Override PartName="/ppt/charts/colors70.xml" ContentType="application/vnd.ms-office.chartcolorstyle+xml"/>
  <Override PartName="/ppt/charts/chart71.xml" ContentType="application/vnd.openxmlformats-officedocument.drawingml.chart+xml"/>
  <Override PartName="/ppt/charts/style71.xml" ContentType="application/vnd.ms-office.chartstyle+xml"/>
  <Override PartName="/ppt/charts/colors71.xml" ContentType="application/vnd.ms-office.chartcolorstyle+xml"/>
  <Override PartName="/ppt/charts/chart72.xml" ContentType="application/vnd.openxmlformats-officedocument.drawingml.chart+xml"/>
  <Override PartName="/ppt/charts/style72.xml" ContentType="application/vnd.ms-office.chartstyle+xml"/>
  <Override PartName="/ppt/charts/colors72.xml" ContentType="application/vnd.ms-office.chartcolorstyle+xml"/>
  <Override PartName="/ppt/notesSlides/notesSlide44.xml" ContentType="application/vnd.openxmlformats-officedocument.presentationml.notesSlide+xml"/>
  <Override PartName="/ppt/charts/chart73.xml" ContentType="application/vnd.openxmlformats-officedocument.drawingml.chart+xml"/>
  <Override PartName="/ppt/charts/style73.xml" ContentType="application/vnd.ms-office.chartstyle+xml"/>
  <Override PartName="/ppt/charts/colors73.xml" ContentType="application/vnd.ms-office.chartcolorstyle+xml"/>
  <Override PartName="/ppt/charts/chart74.xml" ContentType="application/vnd.openxmlformats-officedocument.drawingml.chart+xml"/>
  <Override PartName="/ppt/charts/style74.xml" ContentType="application/vnd.ms-office.chartstyle+xml"/>
  <Override PartName="/ppt/charts/colors74.xml" ContentType="application/vnd.ms-office.chartcolorstyle+xml"/>
  <Override PartName="/ppt/charts/chart75.xml" ContentType="application/vnd.openxmlformats-officedocument.drawingml.chart+xml"/>
  <Override PartName="/ppt/charts/style75.xml" ContentType="application/vnd.ms-office.chartstyle+xml"/>
  <Override PartName="/ppt/charts/colors75.xml" ContentType="application/vnd.ms-office.chartcolorstyle+xml"/>
  <Override PartName="/ppt/charts/chart76.xml" ContentType="application/vnd.openxmlformats-officedocument.drawingml.chart+xml"/>
  <Override PartName="/ppt/charts/style76.xml" ContentType="application/vnd.ms-office.chartstyle+xml"/>
  <Override PartName="/ppt/charts/colors76.xml" ContentType="application/vnd.ms-office.chartcolorstyle+xml"/>
  <Override PartName="/ppt/charts/chart77.xml" ContentType="application/vnd.openxmlformats-officedocument.drawingml.chart+xml"/>
  <Override PartName="/ppt/charts/style77.xml" ContentType="application/vnd.ms-office.chartstyle+xml"/>
  <Override PartName="/ppt/charts/colors77.xml" ContentType="application/vnd.ms-office.chartcolorstyle+xml"/>
  <Override PartName="/ppt/charts/chart78.xml" ContentType="application/vnd.openxmlformats-officedocument.drawingml.chart+xml"/>
  <Override PartName="/ppt/charts/style78.xml" ContentType="application/vnd.ms-office.chartstyle+xml"/>
  <Override PartName="/ppt/charts/colors78.xml" ContentType="application/vnd.ms-office.chartcolorstyle+xml"/>
  <Override PartName="/ppt/charts/chart79.xml" ContentType="application/vnd.openxmlformats-officedocument.drawingml.chart+xml"/>
  <Override PartName="/ppt/charts/style79.xml" ContentType="application/vnd.ms-office.chartstyle+xml"/>
  <Override PartName="/ppt/charts/colors79.xml" ContentType="application/vnd.ms-office.chartcolorstyl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80.xml" ContentType="application/vnd.openxmlformats-officedocument.drawingml.chart+xml"/>
  <Override PartName="/ppt/charts/style80.xml" ContentType="application/vnd.ms-office.chartstyle+xml"/>
  <Override PartName="/ppt/charts/colors80.xml" ContentType="application/vnd.ms-office.chartcolorstyl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rts/chart81.xml" ContentType="application/vnd.openxmlformats-officedocument.drawingml.chart+xml"/>
  <Override PartName="/ppt/charts/style81.xml" ContentType="application/vnd.ms-office.chartstyle+xml"/>
  <Override PartName="/ppt/charts/colors8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8"/>
  </p:notesMasterIdLst>
  <p:sldIdLst>
    <p:sldId id="256" r:id="rId2"/>
    <p:sldId id="258" r:id="rId3"/>
    <p:sldId id="335" r:id="rId4"/>
    <p:sldId id="262" r:id="rId5"/>
    <p:sldId id="263" r:id="rId6"/>
    <p:sldId id="264" r:id="rId7"/>
    <p:sldId id="325" r:id="rId8"/>
    <p:sldId id="283" r:id="rId9"/>
    <p:sldId id="327" r:id="rId10"/>
    <p:sldId id="278" r:id="rId11"/>
    <p:sldId id="339" r:id="rId12"/>
    <p:sldId id="334" r:id="rId13"/>
    <p:sldId id="337" r:id="rId14"/>
    <p:sldId id="338" r:id="rId15"/>
    <p:sldId id="340" r:id="rId16"/>
    <p:sldId id="350" r:id="rId17"/>
    <p:sldId id="345" r:id="rId18"/>
    <p:sldId id="369" r:id="rId19"/>
    <p:sldId id="286" r:id="rId20"/>
    <p:sldId id="361" r:id="rId21"/>
    <p:sldId id="375" r:id="rId22"/>
    <p:sldId id="346" r:id="rId23"/>
    <p:sldId id="347" r:id="rId24"/>
    <p:sldId id="349" r:id="rId25"/>
    <p:sldId id="302" r:id="rId26"/>
    <p:sldId id="330" r:id="rId27"/>
    <p:sldId id="341" r:id="rId28"/>
    <p:sldId id="351" r:id="rId29"/>
    <p:sldId id="365" r:id="rId30"/>
    <p:sldId id="366" r:id="rId31"/>
    <p:sldId id="354" r:id="rId32"/>
    <p:sldId id="370" r:id="rId33"/>
    <p:sldId id="367" r:id="rId34"/>
    <p:sldId id="368" r:id="rId35"/>
    <p:sldId id="266" r:id="rId36"/>
    <p:sldId id="306" r:id="rId37"/>
    <p:sldId id="307" r:id="rId38"/>
    <p:sldId id="308" r:id="rId39"/>
    <p:sldId id="309" r:id="rId40"/>
    <p:sldId id="310" r:id="rId41"/>
    <p:sldId id="311" r:id="rId42"/>
    <p:sldId id="377" r:id="rId43"/>
    <p:sldId id="378" r:id="rId44"/>
    <p:sldId id="379" r:id="rId45"/>
    <p:sldId id="380" r:id="rId46"/>
    <p:sldId id="344" r:id="rId47"/>
    <p:sldId id="372" r:id="rId48"/>
    <p:sldId id="267" r:id="rId49"/>
    <p:sldId id="364" r:id="rId50"/>
    <p:sldId id="315" r:id="rId51"/>
    <p:sldId id="355" r:id="rId52"/>
    <p:sldId id="359" r:id="rId53"/>
    <p:sldId id="371" r:id="rId54"/>
    <p:sldId id="373" r:id="rId55"/>
    <p:sldId id="374" r:id="rId56"/>
    <p:sldId id="37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41BE15B-D419-2488-C50A-9A93FF1A891B}" name="Liana Gainsboro" initials="LG" userId="S::gainsboro@edgeresearch.com::2d5a7584-b493-405c-bd67-9e7f8acf2980" providerId="AD"/>
  <p188:author id="{5DA0D0C8-7C5B-93B4-97DF-6F15EC6024DF}" name="Pam Loeb" initials="PL" userId="S::loeb@edgeresearch.com::541211b7-8ebf-4d66-b0fd-6605a1d49c9c" providerId="AD"/>
  <p188:author id="{95E432FA-1EB9-E768-A85E-038C850C1CC3}" name="Mariel Molina" initials="MM" userId="S::molina@edgeresearch.com::f00f7984-3699-428b-9826-35a5bdaaeff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D7F7"/>
    <a:srgbClr val="D5E3CF"/>
    <a:srgbClr val="EBF1E9"/>
    <a:srgbClr val="DAE3F3"/>
    <a:srgbClr val="EFF3FA"/>
    <a:srgbClr val="FFFFFF"/>
    <a:srgbClr val="FFD334"/>
    <a:srgbClr val="0067B1"/>
    <a:srgbClr val="174781"/>
    <a:srgbClr val="00DD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51" autoAdjust="0"/>
    <p:restoredTop sz="90723" autoAdjust="0"/>
  </p:normalViewPr>
  <p:slideViewPr>
    <p:cSldViewPr snapToGrid="0">
      <p:cViewPr varScale="1">
        <p:scale>
          <a:sx n="100" d="100"/>
          <a:sy n="100" d="100"/>
        </p:scale>
        <p:origin x="1416"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 Id="rId4" Type="http://schemas.openxmlformats.org/officeDocument/2006/relationships/chartUserShapes" Target="../drawings/drawing1.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 Id="rId4" Type="http://schemas.openxmlformats.org/officeDocument/2006/relationships/chartUserShapes" Target="../drawings/drawing2.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66.xml"/><Relationship Id="rId1" Type="http://schemas.microsoft.com/office/2011/relationships/chartStyle" Target="style66.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67.xml"/><Relationship Id="rId1" Type="http://schemas.microsoft.com/office/2011/relationships/chartStyle" Target="style67.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68.xml"/><Relationship Id="rId1" Type="http://schemas.microsoft.com/office/2011/relationships/chartStyle" Target="style68.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69.xml"/><Relationship Id="rId1" Type="http://schemas.microsoft.com/office/2011/relationships/chartStyle" Target="style69.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70.xml"/><Relationship Id="rId1" Type="http://schemas.microsoft.com/office/2011/relationships/chartStyle" Target="style70.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71.xml"/><Relationship Id="rId1" Type="http://schemas.microsoft.com/office/2011/relationships/chartStyle" Target="style71.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72.xml"/><Relationship Id="rId1" Type="http://schemas.microsoft.com/office/2011/relationships/chartStyle" Target="style72.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73.xml"/><Relationship Id="rId1" Type="http://schemas.microsoft.com/office/2011/relationships/chartStyle" Target="style73.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74.xml"/><Relationship Id="rId1" Type="http://schemas.microsoft.com/office/2011/relationships/chartStyle" Target="style74.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75.xml"/><Relationship Id="rId1" Type="http://schemas.microsoft.com/office/2011/relationships/chartStyle" Target="style75.xml"/></Relationships>
</file>

<file path=ppt/charts/_rels/chart76.xml.rels><?xml version="1.0" encoding="UTF-8" standalone="yes"?>
<Relationships xmlns="http://schemas.openxmlformats.org/package/2006/relationships"><Relationship Id="rId3" Type="http://schemas.openxmlformats.org/officeDocument/2006/relationships/package" Target="../embeddings/Microsoft_Excel_Worksheet75.xlsx"/><Relationship Id="rId2" Type="http://schemas.microsoft.com/office/2011/relationships/chartColorStyle" Target="colors76.xml"/><Relationship Id="rId1" Type="http://schemas.microsoft.com/office/2011/relationships/chartStyle" Target="style76.xml"/></Relationships>
</file>

<file path=ppt/charts/_rels/chart77.xml.rels><?xml version="1.0" encoding="UTF-8" standalone="yes"?>
<Relationships xmlns="http://schemas.openxmlformats.org/package/2006/relationships"><Relationship Id="rId3" Type="http://schemas.openxmlformats.org/officeDocument/2006/relationships/package" Target="../embeddings/Microsoft_Excel_Worksheet76.xlsx"/><Relationship Id="rId2" Type="http://schemas.microsoft.com/office/2011/relationships/chartColorStyle" Target="colors77.xml"/><Relationship Id="rId1" Type="http://schemas.microsoft.com/office/2011/relationships/chartStyle" Target="style77.xml"/></Relationships>
</file>

<file path=ppt/charts/_rels/chart78.xml.rels><?xml version="1.0" encoding="UTF-8" standalone="yes"?>
<Relationships xmlns="http://schemas.openxmlformats.org/package/2006/relationships"><Relationship Id="rId3" Type="http://schemas.openxmlformats.org/officeDocument/2006/relationships/package" Target="../embeddings/Microsoft_Excel_Worksheet77.xlsx"/><Relationship Id="rId2" Type="http://schemas.microsoft.com/office/2011/relationships/chartColorStyle" Target="colors78.xml"/><Relationship Id="rId1" Type="http://schemas.microsoft.com/office/2011/relationships/chartStyle" Target="style78.xml"/></Relationships>
</file>

<file path=ppt/charts/_rels/chart79.xml.rels><?xml version="1.0" encoding="UTF-8" standalone="yes"?>
<Relationships xmlns="http://schemas.openxmlformats.org/package/2006/relationships"><Relationship Id="rId3" Type="http://schemas.openxmlformats.org/officeDocument/2006/relationships/package" Target="../embeddings/Microsoft_Excel_Worksheet78.xlsx"/><Relationship Id="rId2" Type="http://schemas.microsoft.com/office/2011/relationships/chartColorStyle" Target="colors79.xml"/><Relationship Id="rId1" Type="http://schemas.microsoft.com/office/2011/relationships/chartStyle" Target="style79.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80.xml.rels><?xml version="1.0" encoding="UTF-8" standalone="yes"?>
<Relationships xmlns="http://schemas.openxmlformats.org/package/2006/relationships"><Relationship Id="rId3" Type="http://schemas.openxmlformats.org/officeDocument/2006/relationships/package" Target="../embeddings/Microsoft_Excel_Worksheet79.xlsx"/><Relationship Id="rId2" Type="http://schemas.microsoft.com/office/2011/relationships/chartColorStyle" Target="colors80.xml"/><Relationship Id="rId1" Type="http://schemas.microsoft.com/office/2011/relationships/chartStyle" Target="style80.xml"/></Relationships>
</file>

<file path=ppt/charts/_rels/chart81.xml.rels><?xml version="1.0" encoding="UTF-8" standalone="yes"?>
<Relationships xmlns="http://schemas.openxmlformats.org/package/2006/relationships"><Relationship Id="rId3" Type="http://schemas.openxmlformats.org/officeDocument/2006/relationships/package" Target="../embeddings/Microsoft_Excel_Worksheet80.xlsx"/><Relationship Id="rId2" Type="http://schemas.microsoft.com/office/2011/relationships/chartColorStyle" Target="colors81.xml"/><Relationship Id="rId1" Type="http://schemas.microsoft.com/office/2011/relationships/chartStyle" Target="style81.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FFD334"/>
              </a:solidFill>
              <a:ln w="57150">
                <a:solidFill>
                  <a:srgbClr val="FFD334"/>
                </a:solidFill>
              </a:ln>
              <a:effectLst/>
            </c:spPr>
            <c:extLst>
              <c:ext xmlns:c16="http://schemas.microsoft.com/office/drawing/2014/chart" uri="{C3380CC4-5D6E-409C-BE32-E72D297353CC}">
                <c16:uniqueId val="{00000001-A5B2-EA4D-A322-38998A074D47}"/>
              </c:ext>
            </c:extLst>
          </c:dPt>
          <c:dPt>
            <c:idx val="1"/>
            <c:bubble3D val="0"/>
            <c:spPr>
              <a:solidFill>
                <a:schemeClr val="bg1">
                  <a:lumMod val="85000"/>
                </a:schemeClr>
              </a:solidFill>
              <a:ln w="19050">
                <a:solidFill>
                  <a:schemeClr val="bg1">
                    <a:lumMod val="95000"/>
                  </a:schemeClr>
                </a:solidFill>
              </a:ln>
              <a:effectLst/>
            </c:spPr>
            <c:extLst>
              <c:ext xmlns:c16="http://schemas.microsoft.com/office/drawing/2014/chart" uri="{C3380CC4-5D6E-409C-BE32-E72D297353CC}">
                <c16:uniqueId val="{00000003-A5B2-EA4D-A322-38998A074D47}"/>
              </c:ext>
            </c:extLst>
          </c:dPt>
          <c:cat>
            <c:strRef>
              <c:f>Sheet1!$A$2:$A$3</c:f>
              <c:strCache>
                <c:ptCount val="1"/>
                <c:pt idx="0">
                  <c:v>NCCS connected</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A5B2-EA4D-A322-38998A074D4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Patients</c:v>
                </c:pt>
              </c:strCache>
            </c:strRef>
          </c:tx>
          <c:spPr>
            <a:solidFill>
              <a:schemeClr val="bg1"/>
            </a:solidFill>
            <a:ln>
              <a:solidFill>
                <a:schemeClr val="accent1"/>
              </a:solidFill>
            </a:ln>
          </c:spPr>
          <c:dPt>
            <c:idx val="0"/>
            <c:bubble3D val="0"/>
            <c:spPr>
              <a:solidFill>
                <a:schemeClr val="accent1"/>
              </a:solidFill>
              <a:ln w="19050">
                <a:solidFill>
                  <a:schemeClr val="accent1"/>
                </a:solidFill>
              </a:ln>
              <a:effectLst/>
            </c:spPr>
            <c:extLst>
              <c:ext xmlns:c16="http://schemas.microsoft.com/office/drawing/2014/chart" uri="{C3380CC4-5D6E-409C-BE32-E72D297353CC}">
                <c16:uniqueId val="{00000001-48C6-4A9B-AE87-1393C99AE76D}"/>
              </c:ext>
            </c:extLst>
          </c:dPt>
          <c:dPt>
            <c:idx val="1"/>
            <c:bubble3D val="0"/>
            <c:spPr>
              <a:solidFill>
                <a:schemeClr val="bg1"/>
              </a:solidFill>
              <a:ln w="19050">
                <a:solidFill>
                  <a:schemeClr val="accent1"/>
                </a:solidFill>
              </a:ln>
              <a:effectLst/>
            </c:spPr>
            <c:extLst>
              <c:ext xmlns:c16="http://schemas.microsoft.com/office/drawing/2014/chart" uri="{C3380CC4-5D6E-409C-BE32-E72D297353CC}">
                <c16:uniqueId val="{00000003-48C6-4A9B-AE87-1393C99AE76D}"/>
              </c:ext>
            </c:extLst>
          </c:dPt>
          <c:dLbls>
            <c:delete val="1"/>
          </c:dLbls>
          <c:cat>
            <c:strRef>
              <c:f>Sheet1!$A$2:$A$3</c:f>
              <c:strCache>
                <c:ptCount val="2"/>
                <c:pt idx="0">
                  <c:v>Yes</c:v>
                </c:pt>
                <c:pt idx="1">
                  <c:v>No/Not sure</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8-48C6-4A9B-AE87-1393C99AE76D}"/>
            </c:ext>
          </c:extLst>
        </c:ser>
        <c:dLbls>
          <c:showLegendKey val="0"/>
          <c:showVal val="0"/>
          <c:showCatName val="1"/>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Caregivers</c:v>
                </c:pt>
              </c:strCache>
            </c:strRef>
          </c:tx>
          <c:spPr>
            <a:ln>
              <a:solidFill>
                <a:schemeClr val="accent6"/>
              </a:solidFill>
            </a:ln>
          </c:spPr>
          <c:dPt>
            <c:idx val="0"/>
            <c:bubble3D val="0"/>
            <c:spPr>
              <a:solidFill>
                <a:schemeClr val="accent6"/>
              </a:solidFill>
              <a:ln w="19050">
                <a:solidFill>
                  <a:schemeClr val="accent6"/>
                </a:solidFill>
              </a:ln>
              <a:effectLst/>
            </c:spPr>
            <c:extLst>
              <c:ext xmlns:c16="http://schemas.microsoft.com/office/drawing/2014/chart" uri="{C3380CC4-5D6E-409C-BE32-E72D297353CC}">
                <c16:uniqueId val="{00000001-BAD1-449C-95A1-164CF089D0C7}"/>
              </c:ext>
            </c:extLst>
          </c:dPt>
          <c:dPt>
            <c:idx val="1"/>
            <c:bubble3D val="0"/>
            <c:spPr>
              <a:solidFill>
                <a:schemeClr val="bg1"/>
              </a:solidFill>
              <a:ln w="19050">
                <a:solidFill>
                  <a:schemeClr val="accent6"/>
                </a:solidFill>
              </a:ln>
              <a:effectLst/>
            </c:spPr>
            <c:extLst>
              <c:ext xmlns:c16="http://schemas.microsoft.com/office/drawing/2014/chart" uri="{C3380CC4-5D6E-409C-BE32-E72D297353CC}">
                <c16:uniqueId val="{00000003-BAD1-449C-95A1-164CF089D0C7}"/>
              </c:ext>
            </c:extLst>
          </c:dPt>
          <c:dPt>
            <c:idx val="2"/>
            <c:bubble3D val="0"/>
            <c:spPr>
              <a:solidFill>
                <a:schemeClr val="accent3"/>
              </a:solidFill>
              <a:ln w="19050">
                <a:solidFill>
                  <a:schemeClr val="accent6"/>
                </a:solidFill>
              </a:ln>
              <a:effectLst/>
            </c:spPr>
            <c:extLst>
              <c:ext xmlns:c16="http://schemas.microsoft.com/office/drawing/2014/chart" uri="{C3380CC4-5D6E-409C-BE32-E72D297353CC}">
                <c16:uniqueId val="{00000005-BAD1-449C-95A1-164CF089D0C7}"/>
              </c:ext>
            </c:extLst>
          </c:dPt>
          <c:dPt>
            <c:idx val="3"/>
            <c:bubble3D val="0"/>
            <c:spPr>
              <a:solidFill>
                <a:schemeClr val="bg1"/>
              </a:solidFill>
              <a:ln w="19050">
                <a:solidFill>
                  <a:schemeClr val="accent6"/>
                </a:solidFill>
              </a:ln>
              <a:effectLst/>
            </c:spPr>
            <c:extLst>
              <c:ext xmlns:c16="http://schemas.microsoft.com/office/drawing/2014/chart" uri="{C3380CC4-5D6E-409C-BE32-E72D297353CC}">
                <c16:uniqueId val="{00000007-BAD1-449C-95A1-164CF089D0C7}"/>
              </c:ext>
            </c:extLst>
          </c:dPt>
          <c:dLbls>
            <c:delete val="1"/>
          </c:dLbls>
          <c:cat>
            <c:strRef>
              <c:f>Sheet1!$A$2:$A$5</c:f>
              <c:strCache>
                <c:ptCount val="2"/>
                <c:pt idx="0">
                  <c:v>Yes</c:v>
                </c:pt>
                <c:pt idx="1">
                  <c:v>No/Not sure</c:v>
                </c:pt>
              </c:strCache>
            </c:strRef>
          </c:cat>
          <c:val>
            <c:numRef>
              <c:f>Sheet1!$B$2:$B$5</c:f>
              <c:numCache>
                <c:formatCode>0%</c:formatCode>
                <c:ptCount val="4"/>
                <c:pt idx="0">
                  <c:v>0.87</c:v>
                </c:pt>
                <c:pt idx="1">
                  <c:v>0.13</c:v>
                </c:pt>
              </c:numCache>
            </c:numRef>
          </c:val>
          <c:extLst>
            <c:ext xmlns:c16="http://schemas.microsoft.com/office/drawing/2014/chart" uri="{C3380CC4-5D6E-409C-BE32-E72D297353CC}">
              <c16:uniqueId val="{00000008-BAD1-449C-95A1-164CF089D0C7}"/>
            </c:ext>
          </c:extLst>
        </c:ser>
        <c:dLbls>
          <c:showLegendKey val="0"/>
          <c:showVal val="0"/>
          <c:showCatName val="1"/>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Patients</c:v>
                </c:pt>
              </c:strCache>
            </c:strRef>
          </c:tx>
          <c:spPr>
            <a:solidFill>
              <a:schemeClr val="bg1"/>
            </a:solidFill>
            <a:ln>
              <a:solidFill>
                <a:schemeClr val="accent1"/>
              </a:solidFill>
            </a:ln>
          </c:spPr>
          <c:dPt>
            <c:idx val="0"/>
            <c:bubble3D val="0"/>
            <c:spPr>
              <a:solidFill>
                <a:schemeClr val="accent4"/>
              </a:solidFill>
              <a:ln w="19050">
                <a:solidFill>
                  <a:schemeClr val="accent4"/>
                </a:solidFill>
              </a:ln>
              <a:effectLst/>
            </c:spPr>
            <c:extLst>
              <c:ext xmlns:c16="http://schemas.microsoft.com/office/drawing/2014/chart" uri="{C3380CC4-5D6E-409C-BE32-E72D297353CC}">
                <c16:uniqueId val="{00000001-F91A-4C63-86D3-940FC62E6846}"/>
              </c:ext>
            </c:extLst>
          </c:dPt>
          <c:dPt>
            <c:idx val="1"/>
            <c:bubble3D val="0"/>
            <c:spPr>
              <a:solidFill>
                <a:schemeClr val="bg1"/>
              </a:solidFill>
              <a:ln w="19050">
                <a:solidFill>
                  <a:schemeClr val="accent4"/>
                </a:solidFill>
              </a:ln>
              <a:effectLst/>
            </c:spPr>
            <c:extLst>
              <c:ext xmlns:c16="http://schemas.microsoft.com/office/drawing/2014/chart" uri="{C3380CC4-5D6E-409C-BE32-E72D297353CC}">
                <c16:uniqueId val="{00000003-F91A-4C63-86D3-940FC62E6846}"/>
              </c:ext>
            </c:extLst>
          </c:dPt>
          <c:dLbls>
            <c:delete val="1"/>
          </c:dLbls>
          <c:cat>
            <c:strRef>
              <c:f>Sheet1!$A$2:$A$3</c:f>
              <c:strCache>
                <c:ptCount val="2"/>
                <c:pt idx="0">
                  <c:v>Yes</c:v>
                </c:pt>
                <c:pt idx="1">
                  <c:v>No/Not sure</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4-F91A-4C63-86D3-940FC62E6846}"/>
            </c:ext>
          </c:extLst>
        </c:ser>
        <c:dLbls>
          <c:showLegendKey val="0"/>
          <c:showVal val="0"/>
          <c:showCatName val="1"/>
          <c:showSerName val="0"/>
          <c:showPercent val="1"/>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mn-lt"/>
                <a:ea typeface="+mn-ea"/>
                <a:cs typeface="+mn-cs"/>
              </a:defRPr>
            </a:pPr>
            <a:r>
              <a:rPr lang="en-US" sz="1600" b="0" i="0" u="none" strike="noStrike" kern="1200" spc="0" baseline="0" dirty="0">
                <a:solidFill>
                  <a:prstClr val="black">
                    <a:lumMod val="65000"/>
                    <a:lumOff val="35000"/>
                  </a:prstClr>
                </a:solidFill>
              </a:rPr>
              <a:t>How satisfied are/were you with your/their care during each phase? </a:t>
            </a:r>
            <a:endParaRPr lang="en-US" sz="1600" b="0" dirty="0"/>
          </a:p>
        </c:rich>
      </c:tx>
      <c:layout>
        <c:manualLayout>
          <c:xMode val="edge"/>
          <c:yMode val="edge"/>
          <c:x val="0.12389050962880717"/>
          <c:y val="3.8564022190661643E-2"/>
        </c:manualLayout>
      </c:layout>
      <c:overlay val="0"/>
      <c:spPr>
        <a:noFill/>
        <a:ln>
          <a:noFill/>
        </a:ln>
        <a:effectLst/>
      </c:spPr>
      <c:txPr>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Patient</c:v>
                </c:pt>
              </c:strCache>
            </c:strRef>
          </c:tx>
          <c:spPr>
            <a:solidFill>
              <a:schemeClr val="accent1"/>
            </a:solidFill>
            <a:ln>
              <a:noFill/>
            </a:ln>
            <a:effectLst/>
          </c:spPr>
          <c:invertIfNegative val="0"/>
          <c:dLbls>
            <c:dLbl>
              <c:idx val="0"/>
              <c:tx>
                <c:rich>
                  <a:bodyPr/>
                  <a:lstStyle/>
                  <a:p>
                    <a:fld id="{7C5575F1-CCCF-420D-B3D8-0356D682205E}" type="VALUE">
                      <a:rPr lang="en-US" smtClean="0"/>
                      <a:pPr/>
                      <a:t>[VALUE]</a:t>
                    </a:fld>
                    <a:r>
                      <a:rPr lang="en-US" sz="1200" dirty="0">
                        <a:solidFill>
                          <a:schemeClr val="accent1"/>
                        </a:solidFill>
                        <a:latin typeface="Calibri" panose="020F0502020204030204" pitchFamily="34" charset="0"/>
                        <a:ea typeface="Gadugi" panose="020B0502040204020203" pitchFamily="34" charset="0"/>
                        <a:cs typeface="Calibri" panose="020F0502020204030204" pitchFamily="34" charset="0"/>
                      </a:rPr>
                      <a:t>▲ </a:t>
                    </a:r>
                    <a:r>
                      <a:rPr lang="en-US" sz="1100" b="0" i="1" dirty="0">
                        <a:solidFill>
                          <a:schemeClr val="accent1"/>
                        </a:solidFill>
                        <a:latin typeface="Calibri" panose="020F0502020204030204" pitchFamily="34" charset="0"/>
                        <a:ea typeface="Gadugi" panose="020B0502040204020203" pitchFamily="34" charset="0"/>
                        <a:cs typeface="Calibri" panose="020F0502020204030204" pitchFamily="34" charset="0"/>
                      </a:rPr>
                      <a:t>(+5 pts.)</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E7D7-4B9E-A436-CCD4789D8437}"/>
                </c:ext>
              </c:extLst>
            </c:dLbl>
            <c:dLbl>
              <c:idx val="2"/>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chemeClr val="tx1"/>
                        </a:solidFill>
                        <a:latin typeface="+mn-lt"/>
                        <a:ea typeface="+mn-ea"/>
                        <a:cs typeface="+mn-cs"/>
                      </a:defRPr>
                    </a:pPr>
                    <a:fld id="{966D4BB4-C145-4011-8C4F-11D172852AB4}" type="VALUE">
                      <a:rPr lang="en-US" b="0" smtClean="0">
                        <a:solidFill>
                          <a:schemeClr val="tx1"/>
                        </a:solidFill>
                      </a:rPr>
                      <a:pPr marL="0" marR="0" lvl="0" indent="0" algn="ctr" defTabSz="914400" rtl="0" eaLnBrk="1" fontAlgn="auto" latinLnBrk="0" hangingPunct="1">
                        <a:lnSpc>
                          <a:spcPct val="100000"/>
                        </a:lnSpc>
                        <a:spcBef>
                          <a:spcPts val="0"/>
                        </a:spcBef>
                        <a:spcAft>
                          <a:spcPts val="0"/>
                        </a:spcAft>
                        <a:buClrTx/>
                        <a:buSzTx/>
                        <a:buFontTx/>
                        <a:buNone/>
                        <a:tabLst/>
                        <a:defRPr>
                          <a:solidFill>
                            <a:schemeClr val="tx1"/>
                          </a:solidFill>
                        </a:defRPr>
                      </a:pPr>
                      <a:t>[VALUE]</a:t>
                    </a:fld>
                    <a:r>
                      <a:rPr lang="en-US" sz="1200" b="0" dirty="0">
                        <a:solidFill>
                          <a:srgbClr val="0070C0"/>
                        </a:solidFill>
                        <a:latin typeface="Calibri" panose="020F0502020204030204" pitchFamily="34" charset="0"/>
                        <a:ea typeface="Gadugi" panose="020B0502040204020203" pitchFamily="34" charset="0"/>
                        <a:cs typeface="Calibri" panose="020F0502020204030204" pitchFamily="34" charset="0"/>
                      </a:rPr>
                      <a:t>▲</a:t>
                    </a:r>
                    <a:r>
                      <a:rPr lang="en-US" sz="1100" b="0" i="1" dirty="0">
                        <a:solidFill>
                          <a:srgbClr val="0070C0"/>
                        </a:solidFill>
                        <a:latin typeface="Calibri" panose="020F0502020204030204" pitchFamily="34" charset="0"/>
                        <a:ea typeface="Gadugi" panose="020B0502040204020203" pitchFamily="34" charset="0"/>
                        <a:cs typeface="Calibri" panose="020F0502020204030204" pitchFamily="34" charset="0"/>
                      </a:rPr>
                      <a:t>(+5 pts.)</a:t>
                    </a: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7D7-4B9E-A436-CCD4789D8437}"/>
                </c:ext>
              </c:extLst>
            </c:dLbl>
            <c:dLbl>
              <c:idx val="3"/>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chemeClr val="tx1"/>
                        </a:solidFill>
                        <a:latin typeface="+mn-lt"/>
                        <a:ea typeface="+mn-ea"/>
                        <a:cs typeface="+mn-cs"/>
                      </a:defRPr>
                    </a:pPr>
                    <a:fld id="{3D5A2B4F-8BD6-4B30-A471-9CB79CB1C677}" type="VALUE">
                      <a:rPr lang="en-US" b="0" smtClean="0">
                        <a:solidFill>
                          <a:schemeClr val="tx1"/>
                        </a:solidFill>
                      </a:rPr>
                      <a:pPr marL="0" marR="0" lvl="0" indent="0" algn="ctr" defTabSz="914400" rtl="0" eaLnBrk="1" fontAlgn="auto" latinLnBrk="0" hangingPunct="1">
                        <a:lnSpc>
                          <a:spcPct val="100000"/>
                        </a:lnSpc>
                        <a:spcBef>
                          <a:spcPts val="0"/>
                        </a:spcBef>
                        <a:spcAft>
                          <a:spcPts val="0"/>
                        </a:spcAft>
                        <a:buClrTx/>
                        <a:buSzTx/>
                        <a:buFontTx/>
                        <a:buNone/>
                        <a:tabLst/>
                        <a:defRPr>
                          <a:solidFill>
                            <a:schemeClr val="tx1"/>
                          </a:solidFill>
                        </a:defRPr>
                      </a:pPr>
                      <a:t>[VALUE]</a:t>
                    </a:fld>
                    <a:r>
                      <a:rPr lang="en-US" sz="1200" b="0" dirty="0">
                        <a:solidFill>
                          <a:srgbClr val="0070C0"/>
                        </a:solidFill>
                        <a:latin typeface="Calibri" panose="020F0502020204030204" pitchFamily="34" charset="0"/>
                        <a:ea typeface="Gadugi" panose="020B0502040204020203" pitchFamily="34" charset="0"/>
                        <a:cs typeface="Calibri" panose="020F0502020204030204" pitchFamily="34" charset="0"/>
                      </a:rPr>
                      <a:t>▲</a:t>
                    </a:r>
                    <a:r>
                      <a:rPr lang="en-US" sz="1100" b="0" i="1" dirty="0">
                        <a:solidFill>
                          <a:srgbClr val="0070C0"/>
                        </a:solidFill>
                        <a:latin typeface="Calibri" panose="020F0502020204030204" pitchFamily="34" charset="0"/>
                        <a:ea typeface="Gadugi" panose="020B0502040204020203" pitchFamily="34" charset="0"/>
                        <a:cs typeface="Calibri" panose="020F0502020204030204" pitchFamily="34" charset="0"/>
                      </a:rPr>
                      <a:t>(+4 pts.)</a:t>
                    </a: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E7D7-4B9E-A436-CCD4789D843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Screening and risk assessment </c:v>
                </c:pt>
                <c:pt idx="1">
                  <c:v>Cancer diagnosis </c:v>
                </c:pt>
                <c:pt idx="2">
                  <c:v>Treatment decision making and selection </c:v>
                </c:pt>
                <c:pt idx="3">
                  <c:v>Treatment and care </c:v>
                </c:pt>
                <c:pt idx="4">
                  <c:v>Coordination of care </c:v>
                </c:pt>
                <c:pt idx="5">
                  <c:v>Post-treatment care </c:v>
                </c:pt>
                <c:pt idx="6">
                  <c:v>End of life planning and care</c:v>
                </c:pt>
              </c:strCache>
            </c:strRef>
          </c:cat>
          <c:val>
            <c:numRef>
              <c:f>Sheet1!$B$2:$B$8</c:f>
              <c:numCache>
                <c:formatCode>0%</c:formatCode>
                <c:ptCount val="7"/>
                <c:pt idx="0">
                  <c:v>0.68</c:v>
                </c:pt>
                <c:pt idx="1">
                  <c:v>0.71</c:v>
                </c:pt>
                <c:pt idx="2">
                  <c:v>0.74</c:v>
                </c:pt>
                <c:pt idx="3">
                  <c:v>0.77</c:v>
                </c:pt>
                <c:pt idx="4">
                  <c:v>0.7</c:v>
                </c:pt>
                <c:pt idx="5">
                  <c:v>0.69</c:v>
                </c:pt>
                <c:pt idx="6">
                  <c:v>0.16</c:v>
                </c:pt>
              </c:numCache>
            </c:numRef>
          </c:val>
          <c:extLst>
            <c:ext xmlns:c16="http://schemas.microsoft.com/office/drawing/2014/chart" uri="{C3380CC4-5D6E-409C-BE32-E72D297353CC}">
              <c16:uniqueId val="{00000003-7A1B-4AAB-B0EF-2E5F783F67A5}"/>
            </c:ext>
          </c:extLst>
        </c:ser>
        <c:dLbls>
          <c:showLegendKey val="0"/>
          <c:showVal val="0"/>
          <c:showCatName val="0"/>
          <c:showSerName val="0"/>
          <c:showPercent val="0"/>
          <c:showBubbleSize val="0"/>
        </c:dLbls>
        <c:gapWidth val="219"/>
        <c:overlap val="-13"/>
        <c:axId val="1679799568"/>
        <c:axId val="1679800048"/>
      </c:barChart>
      <c:catAx>
        <c:axId val="167979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679800048"/>
        <c:crosses val="autoZero"/>
        <c:auto val="1"/>
        <c:lblAlgn val="ctr"/>
        <c:lblOffset val="100"/>
        <c:noMultiLvlLbl val="0"/>
      </c:catAx>
      <c:valAx>
        <c:axId val="1679800048"/>
        <c:scaling>
          <c:orientation val="minMax"/>
          <c:max val="1"/>
        </c:scaling>
        <c:delete val="1"/>
        <c:axPos val="l"/>
        <c:numFmt formatCode="0%" sourceLinked="1"/>
        <c:majorTickMark val="out"/>
        <c:minorTickMark val="none"/>
        <c:tickLblPos val="nextTo"/>
        <c:crossAx val="1679799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mn-lt"/>
                <a:ea typeface="+mn-ea"/>
                <a:cs typeface="+mn-cs"/>
              </a:defRPr>
            </a:pPr>
            <a:r>
              <a:rPr lang="en-US" sz="1600" b="0" i="0" u="none" strike="noStrike" kern="1200" spc="0" baseline="0" dirty="0">
                <a:solidFill>
                  <a:prstClr val="black">
                    <a:lumMod val="65000"/>
                    <a:lumOff val="35000"/>
                  </a:prstClr>
                </a:solidFill>
              </a:rPr>
              <a:t>How satisfied are/were you with your/their care during each phase? </a:t>
            </a:r>
            <a:endParaRPr lang="en-US" sz="1600" b="0" dirty="0"/>
          </a:p>
        </c:rich>
      </c:tx>
      <c:layout>
        <c:manualLayout>
          <c:xMode val="edge"/>
          <c:yMode val="edge"/>
          <c:x val="0.2474549886411877"/>
          <c:y val="3.8563926700513868E-2"/>
        </c:manualLayout>
      </c:layout>
      <c:overlay val="0"/>
      <c:spPr>
        <a:noFill/>
        <a:ln>
          <a:noFill/>
        </a:ln>
        <a:effectLst/>
      </c:spPr>
      <c:txPr>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Patient</c:v>
                </c:pt>
              </c:strCache>
            </c:strRef>
          </c:tx>
          <c:spPr>
            <a:solidFill>
              <a:schemeClr val="accent1"/>
            </a:solidFill>
            <a:ln>
              <a:noFill/>
            </a:ln>
            <a:effectLst/>
          </c:spPr>
          <c:invertIfNegative val="0"/>
          <c:dLbls>
            <c:dLbl>
              <c:idx val="0"/>
              <c:tx>
                <c:rich>
                  <a:bodyPr/>
                  <a:lstStyle/>
                  <a:p>
                    <a:fld id="{7C5575F1-CCCF-420D-B3D8-0356D682205E}"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E7D7-4B9E-A436-CCD4789D8437}"/>
                </c:ext>
              </c:extLst>
            </c:dLbl>
            <c:dLbl>
              <c:idx val="2"/>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1" i="0" u="none" strike="noStrike" kern="1200" baseline="0">
                        <a:solidFill>
                          <a:srgbClr val="4472C4"/>
                        </a:solidFill>
                        <a:latin typeface="+mn-lt"/>
                        <a:ea typeface="+mn-ea"/>
                        <a:cs typeface="+mn-cs"/>
                      </a:defRPr>
                    </a:pPr>
                    <a:fld id="{966D4BB4-C145-4011-8C4F-11D172852AB4}" type="VALUE">
                      <a:rPr lang="en-US" smtClean="0"/>
                      <a:pPr marL="0" marR="0" lvl="0" indent="0" algn="ctr" defTabSz="914400" rtl="0" eaLnBrk="1" fontAlgn="auto" latinLnBrk="0" hangingPunct="1">
                        <a:lnSpc>
                          <a:spcPct val="100000"/>
                        </a:lnSpc>
                        <a:spcBef>
                          <a:spcPts val="0"/>
                        </a:spcBef>
                        <a:spcAft>
                          <a:spcPts val="0"/>
                        </a:spcAft>
                        <a:buClrTx/>
                        <a:buSzTx/>
                        <a:buFontTx/>
                        <a:buNone/>
                        <a:tabLst/>
                        <a:defRPr b="1">
                          <a:solidFill>
                            <a:srgbClr val="4472C4"/>
                          </a:solidFill>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1" i="0" u="none" strike="noStrike" kern="1200" baseline="0">
                      <a:solidFill>
                        <a:srgbClr val="4472C4"/>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E7D7-4B9E-A436-CCD4789D8437}"/>
                </c:ext>
              </c:extLst>
            </c:dLbl>
            <c:dLbl>
              <c:idx val="3"/>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1" i="0" u="none" strike="noStrike" kern="1200" baseline="0">
                        <a:solidFill>
                          <a:srgbClr val="4472C4"/>
                        </a:solidFill>
                        <a:latin typeface="+mn-lt"/>
                        <a:ea typeface="+mn-ea"/>
                        <a:cs typeface="+mn-cs"/>
                      </a:defRPr>
                    </a:pPr>
                    <a:fld id="{3D5A2B4F-8BD6-4B30-A471-9CB79CB1C677}" type="VALUE">
                      <a:rPr lang="en-US" smtClean="0"/>
                      <a:pPr marL="0" marR="0" lvl="0" indent="0" algn="ctr" defTabSz="914400" rtl="0" eaLnBrk="1" fontAlgn="auto" latinLnBrk="0" hangingPunct="1">
                        <a:lnSpc>
                          <a:spcPct val="100000"/>
                        </a:lnSpc>
                        <a:spcBef>
                          <a:spcPts val="0"/>
                        </a:spcBef>
                        <a:spcAft>
                          <a:spcPts val="0"/>
                        </a:spcAft>
                        <a:buClrTx/>
                        <a:buSzTx/>
                        <a:buFontTx/>
                        <a:buNone/>
                        <a:tabLst/>
                        <a:defRPr b="1">
                          <a:solidFill>
                            <a:srgbClr val="4472C4"/>
                          </a:solidFill>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197" b="1" i="0" u="none" strike="noStrike" kern="1200" baseline="0">
                      <a:solidFill>
                        <a:srgbClr val="4472C4"/>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E7D7-4B9E-A436-CCD4789D8437}"/>
                </c:ext>
              </c:extLst>
            </c:dLbl>
            <c:dLbl>
              <c:idx val="6"/>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9-7A1B-4AAB-B0EF-2E5F783F67A5}"/>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Screening and risk assessment </c:v>
                </c:pt>
                <c:pt idx="1">
                  <c:v>Cancer diagnosis </c:v>
                </c:pt>
                <c:pt idx="2">
                  <c:v>Treatment decision making and selection </c:v>
                </c:pt>
                <c:pt idx="3">
                  <c:v>Treatment and care </c:v>
                </c:pt>
                <c:pt idx="4">
                  <c:v>Coordination of care </c:v>
                </c:pt>
                <c:pt idx="5">
                  <c:v>Post-treatment care </c:v>
                </c:pt>
                <c:pt idx="6">
                  <c:v>End of life planning and care / for your loved one</c:v>
                </c:pt>
              </c:strCache>
            </c:strRef>
          </c:cat>
          <c:val>
            <c:numRef>
              <c:f>Sheet1!$B$2:$B$8</c:f>
              <c:numCache>
                <c:formatCode>0%</c:formatCode>
                <c:ptCount val="7"/>
                <c:pt idx="0">
                  <c:v>0.68</c:v>
                </c:pt>
                <c:pt idx="1">
                  <c:v>0.71</c:v>
                </c:pt>
                <c:pt idx="2">
                  <c:v>0.74</c:v>
                </c:pt>
                <c:pt idx="3">
                  <c:v>0.77</c:v>
                </c:pt>
                <c:pt idx="4">
                  <c:v>0.7</c:v>
                </c:pt>
                <c:pt idx="5">
                  <c:v>0.69</c:v>
                </c:pt>
                <c:pt idx="6">
                  <c:v>0.16</c:v>
                </c:pt>
              </c:numCache>
            </c:numRef>
          </c:val>
          <c:extLst>
            <c:ext xmlns:c16="http://schemas.microsoft.com/office/drawing/2014/chart" uri="{C3380CC4-5D6E-409C-BE32-E72D297353CC}">
              <c16:uniqueId val="{00000003-7A1B-4AAB-B0EF-2E5F783F67A5}"/>
            </c:ext>
          </c:extLst>
        </c:ser>
        <c:ser>
          <c:idx val="1"/>
          <c:order val="1"/>
          <c:tx>
            <c:strRef>
              <c:f>Sheet1!$C$1</c:f>
              <c:strCache>
                <c:ptCount val="1"/>
                <c:pt idx="0">
                  <c:v>Caregiver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Screening and risk assessment </c:v>
                </c:pt>
                <c:pt idx="1">
                  <c:v>Cancer diagnosis </c:v>
                </c:pt>
                <c:pt idx="2">
                  <c:v>Treatment decision making and selection </c:v>
                </c:pt>
                <c:pt idx="3">
                  <c:v>Treatment and care </c:v>
                </c:pt>
                <c:pt idx="4">
                  <c:v>Coordination of care </c:v>
                </c:pt>
                <c:pt idx="5">
                  <c:v>Post-treatment care </c:v>
                </c:pt>
                <c:pt idx="6">
                  <c:v>End of life planning and care / for your loved one</c:v>
                </c:pt>
              </c:strCache>
            </c:strRef>
          </c:cat>
          <c:val>
            <c:numRef>
              <c:f>Sheet1!$C$2:$C$8</c:f>
              <c:numCache>
                <c:formatCode>0%</c:formatCode>
                <c:ptCount val="7"/>
                <c:pt idx="0">
                  <c:v>0.5</c:v>
                </c:pt>
                <c:pt idx="1">
                  <c:v>0.54</c:v>
                </c:pt>
                <c:pt idx="2">
                  <c:v>0.56999999999999995</c:v>
                </c:pt>
                <c:pt idx="3">
                  <c:v>0.62</c:v>
                </c:pt>
                <c:pt idx="4">
                  <c:v>0.54</c:v>
                </c:pt>
                <c:pt idx="5">
                  <c:v>0.56999999999999995</c:v>
                </c:pt>
                <c:pt idx="6">
                  <c:v>0.34</c:v>
                </c:pt>
              </c:numCache>
            </c:numRef>
          </c:val>
          <c:extLst>
            <c:ext xmlns:c16="http://schemas.microsoft.com/office/drawing/2014/chart" uri="{C3380CC4-5D6E-409C-BE32-E72D297353CC}">
              <c16:uniqueId val="{00000008-7A1B-4AAB-B0EF-2E5F783F67A5}"/>
            </c:ext>
          </c:extLst>
        </c:ser>
        <c:dLbls>
          <c:showLegendKey val="0"/>
          <c:showVal val="0"/>
          <c:showCatName val="0"/>
          <c:showSerName val="0"/>
          <c:showPercent val="0"/>
          <c:showBubbleSize val="0"/>
        </c:dLbls>
        <c:gapWidth val="219"/>
        <c:overlap val="-13"/>
        <c:axId val="1679799568"/>
        <c:axId val="1679800048"/>
      </c:barChart>
      <c:catAx>
        <c:axId val="167979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679800048"/>
        <c:crosses val="autoZero"/>
        <c:auto val="1"/>
        <c:lblAlgn val="ctr"/>
        <c:lblOffset val="100"/>
        <c:noMultiLvlLbl val="0"/>
      </c:catAx>
      <c:valAx>
        <c:axId val="1679800048"/>
        <c:scaling>
          <c:orientation val="minMax"/>
          <c:max val="1"/>
        </c:scaling>
        <c:delete val="1"/>
        <c:axPos val="l"/>
        <c:numFmt formatCode="0%" sourceLinked="1"/>
        <c:majorTickMark val="out"/>
        <c:minorTickMark val="none"/>
        <c:tickLblPos val="nextTo"/>
        <c:crossAx val="1679799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285009289403378E-2"/>
          <c:y val="0.27361345775605866"/>
          <c:w val="0.97342995169082125"/>
          <c:h val="0.57351208269432374"/>
        </c:manualLayout>
      </c:layout>
      <c:barChart>
        <c:barDir val="col"/>
        <c:grouping val="clustered"/>
        <c:varyColors val="0"/>
        <c:ser>
          <c:idx val="0"/>
          <c:order val="0"/>
          <c:tx>
            <c:strRef>
              <c:f>Sheet1!$B$1</c:f>
              <c:strCache>
                <c:ptCount val="1"/>
                <c:pt idx="0">
                  <c:v>Saw</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Oncologist</c:v>
                </c:pt>
                <c:pt idx="1">
                  <c:v>Surgeon</c:v>
                </c:pt>
                <c:pt idx="2">
                  <c:v>Primary care physician</c:v>
                </c:pt>
                <c:pt idx="3">
                  <c:v>Radiation oncologist</c:v>
                </c:pt>
                <c:pt idx="4">
                  <c:v>Nurse/Nurse practitioner </c:v>
                </c:pt>
                <c:pt idx="5">
                  <c:v>Pharmacist</c:v>
                </c:pt>
                <c:pt idx="6">
                  <c:v>Nutritionist/dietician</c:v>
                </c:pt>
                <c:pt idx="7">
                  <c:v>Care coordinator</c:v>
                </c:pt>
                <c:pt idx="8">
                  <c:v>Patient navigator</c:v>
                </c:pt>
                <c:pt idx="9">
                  <c:v>Cardiologist</c:v>
                </c:pt>
                <c:pt idx="10">
                  <c:v>Hematologist</c:v>
                </c:pt>
                <c:pt idx="11">
                  <c:v>Pain specialist</c:v>
                </c:pt>
              </c:strCache>
            </c:strRef>
          </c:cat>
          <c:val>
            <c:numRef>
              <c:f>Sheet1!$B$2:$B$13</c:f>
              <c:numCache>
                <c:formatCode>0%</c:formatCode>
                <c:ptCount val="12"/>
                <c:pt idx="0">
                  <c:v>0.70989999999999998</c:v>
                </c:pt>
                <c:pt idx="1">
                  <c:v>0.60399099999999994</c:v>
                </c:pt>
                <c:pt idx="2">
                  <c:v>0.54029199999999999</c:v>
                </c:pt>
                <c:pt idx="3">
                  <c:v>0.47889499999999996</c:v>
                </c:pt>
                <c:pt idx="4">
                  <c:v>0.34458899999999998</c:v>
                </c:pt>
                <c:pt idx="5">
                  <c:v>0.188028</c:v>
                </c:pt>
                <c:pt idx="6">
                  <c:v>0.12970100000000001</c:v>
                </c:pt>
                <c:pt idx="7">
                  <c:v>0.11435100000000001</c:v>
                </c:pt>
                <c:pt idx="8">
                  <c:v>0.10667699999999999</c:v>
                </c:pt>
                <c:pt idx="9">
                  <c:v>0.104375</c:v>
                </c:pt>
                <c:pt idx="10">
                  <c:v>0.10053699999999999</c:v>
                </c:pt>
                <c:pt idx="11">
                  <c:v>9.8234999999999989E-2</c:v>
                </c:pt>
              </c:numCache>
            </c:numRef>
          </c:val>
          <c:extLst>
            <c:ext xmlns:c16="http://schemas.microsoft.com/office/drawing/2014/chart" uri="{C3380CC4-5D6E-409C-BE32-E72D297353CC}">
              <c16:uniqueId val="{00000000-B4DF-8440-BDEE-0A5BCCE0A15C}"/>
            </c:ext>
          </c:extLst>
        </c:ser>
        <c:dLbls>
          <c:showLegendKey val="0"/>
          <c:showVal val="0"/>
          <c:showCatName val="0"/>
          <c:showSerName val="0"/>
          <c:showPercent val="0"/>
          <c:showBubbleSize val="0"/>
        </c:dLbls>
        <c:gapWidth val="73"/>
        <c:overlap val="-27"/>
        <c:axId val="1659500768"/>
        <c:axId val="1659502016"/>
      </c:barChart>
      <c:lineChart>
        <c:grouping val="standard"/>
        <c:varyColors val="0"/>
        <c:ser>
          <c:idx val="1"/>
          <c:order val="1"/>
          <c:tx>
            <c:strRef>
              <c:f>Sheet1!$C$1</c:f>
              <c:strCache>
                <c:ptCount val="1"/>
                <c:pt idx="0">
                  <c:v>Very Helpful (among seen)</c:v>
                </c:pt>
              </c:strCache>
            </c:strRef>
          </c:tx>
          <c:spPr>
            <a:ln w="28575" cap="rnd">
              <a:solidFill>
                <a:schemeClr val="accent1">
                  <a:lumMod val="20000"/>
                  <a:lumOff val="80000"/>
                </a:schemeClr>
              </a:solidFill>
              <a:round/>
            </a:ln>
            <a:effectLst/>
          </c:spPr>
          <c:marker>
            <c:symbol val="circle"/>
            <c:size val="5"/>
            <c:spPr>
              <a:solidFill>
                <a:schemeClr val="accent1">
                  <a:lumMod val="20000"/>
                  <a:lumOff val="80000"/>
                </a:schemeClr>
              </a:solidFill>
              <a:ln w="222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Oncologist</c:v>
                </c:pt>
                <c:pt idx="1">
                  <c:v>Surgeon</c:v>
                </c:pt>
                <c:pt idx="2">
                  <c:v>Primary care physician</c:v>
                </c:pt>
                <c:pt idx="3">
                  <c:v>Radiation oncologist</c:v>
                </c:pt>
                <c:pt idx="4">
                  <c:v>Nurse/Nurse practitioner </c:v>
                </c:pt>
                <c:pt idx="5">
                  <c:v>Pharmacist</c:v>
                </c:pt>
                <c:pt idx="6">
                  <c:v>Nutritionist/dietician</c:v>
                </c:pt>
                <c:pt idx="7">
                  <c:v>Care coordinator</c:v>
                </c:pt>
                <c:pt idx="8">
                  <c:v>Patient navigator</c:v>
                </c:pt>
                <c:pt idx="9">
                  <c:v>Cardiologist</c:v>
                </c:pt>
                <c:pt idx="10">
                  <c:v>Hematologist</c:v>
                </c:pt>
                <c:pt idx="11">
                  <c:v>Pain specialist</c:v>
                </c:pt>
              </c:strCache>
            </c:strRef>
          </c:cat>
          <c:val>
            <c:numRef>
              <c:f>Sheet1!$C$2:$C$13</c:f>
              <c:numCache>
                <c:formatCode>0%</c:formatCode>
                <c:ptCount val="12"/>
                <c:pt idx="0">
                  <c:v>0.86</c:v>
                </c:pt>
                <c:pt idx="1">
                  <c:v>0.88</c:v>
                </c:pt>
                <c:pt idx="2">
                  <c:v>0.66</c:v>
                </c:pt>
                <c:pt idx="3">
                  <c:v>0.83</c:v>
                </c:pt>
                <c:pt idx="4">
                  <c:v>0.81</c:v>
                </c:pt>
                <c:pt idx="5">
                  <c:v>0.54</c:v>
                </c:pt>
                <c:pt idx="6">
                  <c:v>0.49</c:v>
                </c:pt>
                <c:pt idx="7">
                  <c:v>0.64</c:v>
                </c:pt>
                <c:pt idx="8">
                  <c:v>0.71</c:v>
                </c:pt>
                <c:pt idx="9">
                  <c:v>0.62</c:v>
                </c:pt>
                <c:pt idx="10">
                  <c:v>0.78</c:v>
                </c:pt>
                <c:pt idx="11">
                  <c:v>0.68</c:v>
                </c:pt>
              </c:numCache>
            </c:numRef>
          </c:val>
          <c:smooth val="0"/>
          <c:extLst>
            <c:ext xmlns:c16="http://schemas.microsoft.com/office/drawing/2014/chart" uri="{C3380CC4-5D6E-409C-BE32-E72D297353CC}">
              <c16:uniqueId val="{00000005-B4DF-8440-BDEE-0A5BCCE0A15C}"/>
            </c:ext>
          </c:extLst>
        </c:ser>
        <c:dLbls>
          <c:showLegendKey val="0"/>
          <c:showVal val="0"/>
          <c:showCatName val="0"/>
          <c:showSerName val="0"/>
          <c:showPercent val="0"/>
          <c:showBubbleSize val="0"/>
        </c:dLbls>
        <c:marker val="1"/>
        <c:smooth val="0"/>
        <c:axId val="1659500768"/>
        <c:axId val="1659502016"/>
      </c:lineChart>
      <c:catAx>
        <c:axId val="1659500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50" b="0" i="0" u="none" strike="noStrike" kern="1200" spc="0" baseline="0">
                <a:solidFill>
                  <a:schemeClr val="tx1"/>
                </a:solidFill>
                <a:latin typeface="+mn-lt"/>
                <a:ea typeface="+mn-ea"/>
                <a:cs typeface="+mn-cs"/>
              </a:defRPr>
            </a:pPr>
            <a:endParaRPr lang="en-US"/>
          </a:p>
        </c:txPr>
        <c:crossAx val="1659502016"/>
        <c:crosses val="autoZero"/>
        <c:auto val="1"/>
        <c:lblAlgn val="ctr"/>
        <c:lblOffset val="100"/>
        <c:noMultiLvlLbl val="0"/>
      </c:catAx>
      <c:valAx>
        <c:axId val="1659502016"/>
        <c:scaling>
          <c:orientation val="minMax"/>
        </c:scaling>
        <c:delete val="1"/>
        <c:axPos val="l"/>
        <c:numFmt formatCode="0%" sourceLinked="1"/>
        <c:majorTickMark val="none"/>
        <c:minorTickMark val="none"/>
        <c:tickLblPos val="nextTo"/>
        <c:crossAx val="1659500768"/>
        <c:crosses val="autoZero"/>
        <c:crossBetween val="between"/>
      </c:valAx>
      <c:spPr>
        <a:noFill/>
        <a:ln>
          <a:noFill/>
        </a:ln>
        <a:effectLst/>
      </c:spPr>
    </c:plotArea>
    <c:legend>
      <c:legendPos val="b"/>
      <c:layout>
        <c:manualLayout>
          <c:xMode val="edge"/>
          <c:yMode val="edge"/>
          <c:x val="0.76947338621831363"/>
          <c:y val="0.14654285045878715"/>
          <c:w val="0.21967131171025542"/>
          <c:h val="5.2919081905851158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959965787158707E-2"/>
          <c:y val="3.4386421244490616E-2"/>
          <c:w val="0.94508807526825089"/>
          <c:h val="0.70282415406921783"/>
        </c:manualLayout>
      </c:layout>
      <c:barChart>
        <c:barDir val="col"/>
        <c:grouping val="clustered"/>
        <c:varyColors val="0"/>
        <c:ser>
          <c:idx val="0"/>
          <c:order val="0"/>
          <c:tx>
            <c:strRef>
              <c:f>Sheet1!$B$1</c:f>
              <c:strCache>
                <c:ptCount val="1"/>
                <c:pt idx="0">
                  <c:v>Patients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 the time</c:v>
                </c:pt>
                <c:pt idx="1">
                  <c:v>Some of the time</c:v>
                </c:pt>
                <c:pt idx="2">
                  <c:v>Only a few times</c:v>
                </c:pt>
                <c:pt idx="3">
                  <c:v>Never</c:v>
                </c:pt>
                <c:pt idx="4">
                  <c:v>Not sure/not applicable</c:v>
                </c:pt>
              </c:strCache>
            </c:strRef>
          </c:cat>
          <c:val>
            <c:numRef>
              <c:f>Sheet1!$B$2:$B$6</c:f>
              <c:numCache>
                <c:formatCode>0%</c:formatCode>
                <c:ptCount val="5"/>
                <c:pt idx="0">
                  <c:v>0.33307799999999999</c:v>
                </c:pt>
                <c:pt idx="1">
                  <c:v>0.24251699999999998</c:v>
                </c:pt>
                <c:pt idx="2">
                  <c:v>0.20414399999999999</c:v>
                </c:pt>
                <c:pt idx="3">
                  <c:v>0.152724</c:v>
                </c:pt>
                <c:pt idx="4">
                  <c:v>6.7535999999999999E-2</c:v>
                </c:pt>
              </c:numCache>
            </c:numRef>
          </c:val>
          <c:extLst>
            <c:ext xmlns:c16="http://schemas.microsoft.com/office/drawing/2014/chart" uri="{C3380CC4-5D6E-409C-BE32-E72D297353CC}">
              <c16:uniqueId val="{00000000-701E-4741-86EE-1EAE75013517}"/>
            </c:ext>
          </c:extLst>
        </c:ser>
        <c:dLbls>
          <c:showLegendKey val="0"/>
          <c:showVal val="1"/>
          <c:showCatName val="0"/>
          <c:showSerName val="0"/>
          <c:showPercent val="0"/>
          <c:showBubbleSize val="0"/>
        </c:dLbls>
        <c:gapWidth val="150"/>
        <c:overlap val="-25"/>
        <c:axId val="172183392"/>
        <c:axId val="172189632"/>
      </c:barChart>
      <c:catAx>
        <c:axId val="17218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189632"/>
        <c:crosses val="autoZero"/>
        <c:auto val="1"/>
        <c:lblAlgn val="ctr"/>
        <c:lblOffset val="100"/>
        <c:noMultiLvlLbl val="0"/>
      </c:catAx>
      <c:valAx>
        <c:axId val="172189632"/>
        <c:scaling>
          <c:orientation val="minMax"/>
          <c:max val="0.5"/>
        </c:scaling>
        <c:delete val="1"/>
        <c:axPos val="l"/>
        <c:numFmt formatCode="0%" sourceLinked="1"/>
        <c:majorTickMark val="out"/>
        <c:minorTickMark val="none"/>
        <c:tickLblPos val="nextTo"/>
        <c:crossAx val="172183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Patients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Always</c:v>
                </c:pt>
                <c:pt idx="1">
                  <c:v>Most of the time</c:v>
                </c:pt>
                <c:pt idx="2">
                  <c:v>Some of the time/A little/Not at all</c:v>
                </c:pt>
              </c:strCache>
            </c:strRef>
          </c:cat>
          <c:val>
            <c:numRef>
              <c:f>Sheet1!$B$2:$B$4</c:f>
              <c:numCache>
                <c:formatCode>0%</c:formatCode>
                <c:ptCount val="3"/>
                <c:pt idx="0">
                  <c:v>0.70913300000000001</c:v>
                </c:pt>
                <c:pt idx="1">
                  <c:v>0.21181899999999998</c:v>
                </c:pt>
                <c:pt idx="2">
                  <c:v>0.08</c:v>
                </c:pt>
              </c:numCache>
            </c:numRef>
          </c:val>
          <c:extLst>
            <c:ext xmlns:c16="http://schemas.microsoft.com/office/drawing/2014/chart" uri="{C3380CC4-5D6E-409C-BE32-E72D297353CC}">
              <c16:uniqueId val="{00000000-F621-41BB-A7FD-7A54AF172D5B}"/>
            </c:ext>
          </c:extLst>
        </c:ser>
        <c:dLbls>
          <c:showLegendKey val="0"/>
          <c:showVal val="1"/>
          <c:showCatName val="0"/>
          <c:showSerName val="0"/>
          <c:showPercent val="0"/>
          <c:showBubbleSize val="0"/>
        </c:dLbls>
        <c:gapWidth val="150"/>
        <c:overlap val="-25"/>
        <c:axId val="325715519"/>
        <c:axId val="325716479"/>
      </c:barChart>
      <c:catAx>
        <c:axId val="325715519"/>
        <c:scaling>
          <c:orientation val="maxMin"/>
        </c:scaling>
        <c:delete val="1"/>
        <c:axPos val="l"/>
        <c:numFmt formatCode="General" sourceLinked="1"/>
        <c:majorTickMark val="none"/>
        <c:minorTickMark val="none"/>
        <c:tickLblPos val="nextTo"/>
        <c:crossAx val="325716479"/>
        <c:crosses val="autoZero"/>
        <c:auto val="1"/>
        <c:lblAlgn val="ctr"/>
        <c:lblOffset val="100"/>
        <c:noMultiLvlLbl val="0"/>
      </c:catAx>
      <c:valAx>
        <c:axId val="325716479"/>
        <c:scaling>
          <c:orientation val="minMax"/>
        </c:scaling>
        <c:delete val="1"/>
        <c:axPos val="t"/>
        <c:numFmt formatCode="0%" sourceLinked="1"/>
        <c:majorTickMark val="none"/>
        <c:minorTickMark val="none"/>
        <c:tickLblPos val="nextTo"/>
        <c:crossAx val="325715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Patients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Always</c:v>
                </c:pt>
                <c:pt idx="1">
                  <c:v>Most of the time</c:v>
                </c:pt>
                <c:pt idx="2">
                  <c:v>Some of the time/A little/Not at all</c:v>
                </c:pt>
              </c:strCache>
            </c:strRef>
          </c:cat>
          <c:val>
            <c:numRef>
              <c:f>Sheet1!$B$2:$B$4</c:f>
              <c:numCache>
                <c:formatCode>0%</c:formatCode>
                <c:ptCount val="3"/>
                <c:pt idx="0">
                  <c:v>0.69301599999999997</c:v>
                </c:pt>
                <c:pt idx="1">
                  <c:v>0.23714500000000002</c:v>
                </c:pt>
                <c:pt idx="2">
                  <c:v>7.0000000000000007E-2</c:v>
                </c:pt>
              </c:numCache>
            </c:numRef>
          </c:val>
          <c:extLst>
            <c:ext xmlns:c16="http://schemas.microsoft.com/office/drawing/2014/chart" uri="{C3380CC4-5D6E-409C-BE32-E72D297353CC}">
              <c16:uniqueId val="{00000000-BDCC-4EFF-BB60-7BE35FBDCA86}"/>
            </c:ext>
          </c:extLst>
        </c:ser>
        <c:dLbls>
          <c:showLegendKey val="0"/>
          <c:showVal val="1"/>
          <c:showCatName val="0"/>
          <c:showSerName val="0"/>
          <c:showPercent val="0"/>
          <c:showBubbleSize val="0"/>
        </c:dLbls>
        <c:gapWidth val="150"/>
        <c:overlap val="-25"/>
        <c:axId val="325715519"/>
        <c:axId val="325716479"/>
      </c:barChart>
      <c:catAx>
        <c:axId val="325715519"/>
        <c:scaling>
          <c:orientation val="maxMin"/>
        </c:scaling>
        <c:delete val="1"/>
        <c:axPos val="l"/>
        <c:numFmt formatCode="General" sourceLinked="1"/>
        <c:majorTickMark val="none"/>
        <c:minorTickMark val="none"/>
        <c:tickLblPos val="nextTo"/>
        <c:crossAx val="325716479"/>
        <c:crosses val="autoZero"/>
        <c:auto val="1"/>
        <c:lblAlgn val="ctr"/>
        <c:lblOffset val="100"/>
        <c:noMultiLvlLbl val="0"/>
      </c:catAx>
      <c:valAx>
        <c:axId val="325716479"/>
        <c:scaling>
          <c:orientation val="minMax"/>
        </c:scaling>
        <c:delete val="1"/>
        <c:axPos val="t"/>
        <c:numFmt formatCode="0%" sourceLinked="1"/>
        <c:majorTickMark val="none"/>
        <c:minorTickMark val="none"/>
        <c:tickLblPos val="nextTo"/>
        <c:crossAx val="325715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1"/>
          <c:showSerName val="0"/>
          <c:showPercent val="1"/>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FFD334"/>
              </a:solidFill>
              <a:ln w="57150">
                <a:solidFill>
                  <a:srgbClr val="FFD334"/>
                </a:solidFill>
              </a:ln>
              <a:effectLst/>
            </c:spPr>
            <c:extLst>
              <c:ext xmlns:c16="http://schemas.microsoft.com/office/drawing/2014/chart" uri="{C3380CC4-5D6E-409C-BE32-E72D297353CC}">
                <c16:uniqueId val="{00000001-A5B2-EA4D-A322-38998A074D47}"/>
              </c:ext>
            </c:extLst>
          </c:dPt>
          <c:dPt>
            <c:idx val="1"/>
            <c:bubble3D val="0"/>
            <c:spPr>
              <a:solidFill>
                <a:schemeClr val="bg1">
                  <a:lumMod val="85000"/>
                </a:schemeClr>
              </a:solidFill>
              <a:ln w="19050">
                <a:solidFill>
                  <a:schemeClr val="bg1">
                    <a:lumMod val="95000"/>
                  </a:schemeClr>
                </a:solidFill>
              </a:ln>
              <a:effectLst/>
            </c:spPr>
            <c:extLst>
              <c:ext xmlns:c16="http://schemas.microsoft.com/office/drawing/2014/chart" uri="{C3380CC4-5D6E-409C-BE32-E72D297353CC}">
                <c16:uniqueId val="{00000003-A5B2-EA4D-A322-38998A074D47}"/>
              </c:ext>
            </c:extLst>
          </c:dPt>
          <c:cat>
            <c:strRef>
              <c:f>Sheet1!$A$2:$A$3</c:f>
              <c:strCache>
                <c:ptCount val="1"/>
                <c:pt idx="0">
                  <c:v>NCCS connected</c:v>
                </c:pt>
              </c:strCache>
            </c:strRef>
          </c:cat>
          <c:val>
            <c:numRef>
              <c:f>Sheet1!$B$2:$B$3</c:f>
              <c:numCache>
                <c:formatCode>General</c:formatCode>
                <c:ptCount val="2"/>
                <c:pt idx="0">
                  <c:v>20</c:v>
                </c:pt>
                <c:pt idx="1">
                  <c:v>80</c:v>
                </c:pt>
              </c:numCache>
            </c:numRef>
          </c:val>
          <c:extLst>
            <c:ext xmlns:c16="http://schemas.microsoft.com/office/drawing/2014/chart" uri="{C3380CC4-5D6E-409C-BE32-E72D297353CC}">
              <c16:uniqueId val="{00000004-A5B2-EA4D-A322-38998A074D4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1"/>
          <c:showSerName val="0"/>
          <c:showPercent val="1"/>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1"/>
          <c:showSerName val="0"/>
          <c:showPercent val="1"/>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1"/>
          <c:showSerName val="0"/>
          <c:showPercent val="1"/>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1"/>
          <c:showSerName val="0"/>
          <c:showPercent val="1"/>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1"/>
          <c:showSerName val="0"/>
          <c:showPercent val="1"/>
          <c:showBubbleSize val="0"/>
          <c:showLeaderLines val="0"/>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Very well</c:v>
                </c:pt>
              </c:strCache>
            </c:strRef>
          </c:tx>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5-99EB-4598-9701-F78DB02CF27C}"/>
              </c:ext>
            </c:extLst>
          </c:dPt>
          <c:dLbls>
            <c:dLbl>
              <c:idx val="1"/>
              <c:spPr>
                <a:solidFill>
                  <a:schemeClr val="bg1"/>
                </a:solid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EB-4598-9701-F78DB02CF27C}"/>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Panel Patient</c:v>
                </c:pt>
                <c:pt idx="1">
                  <c:v>Panel Caregiver</c:v>
                </c:pt>
              </c:strCache>
            </c:strRef>
          </c:cat>
          <c:val>
            <c:numRef>
              <c:f>Sheet1!$B$2:$B$3</c:f>
              <c:numCache>
                <c:formatCode>0%</c:formatCode>
                <c:ptCount val="2"/>
                <c:pt idx="0">
                  <c:v>0.7</c:v>
                </c:pt>
                <c:pt idx="1">
                  <c:v>0.57999999999999996</c:v>
                </c:pt>
              </c:numCache>
            </c:numRef>
          </c:val>
          <c:extLst>
            <c:ext xmlns:c16="http://schemas.microsoft.com/office/drawing/2014/chart" uri="{C3380CC4-5D6E-409C-BE32-E72D297353CC}">
              <c16:uniqueId val="{00000001-99EB-4598-9701-F78DB02CF27C}"/>
            </c:ext>
          </c:extLst>
        </c:ser>
        <c:dLbls>
          <c:showLegendKey val="0"/>
          <c:showVal val="0"/>
          <c:showCatName val="0"/>
          <c:showSerName val="0"/>
          <c:showPercent val="0"/>
          <c:showBubbleSize val="0"/>
        </c:dLbls>
        <c:gapWidth val="150"/>
        <c:overlap val="-25"/>
        <c:axId val="854216304"/>
        <c:axId val="854218824"/>
      </c:barChart>
      <c:catAx>
        <c:axId val="85421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218824"/>
        <c:crosses val="autoZero"/>
        <c:auto val="1"/>
        <c:lblAlgn val="ctr"/>
        <c:lblOffset val="100"/>
        <c:noMultiLvlLbl val="0"/>
      </c:catAx>
      <c:valAx>
        <c:axId val="854218824"/>
        <c:scaling>
          <c:orientation val="minMax"/>
          <c:max val="1"/>
          <c:min val="0"/>
        </c:scaling>
        <c:delete val="1"/>
        <c:axPos val="l"/>
        <c:numFmt formatCode="0%" sourceLinked="1"/>
        <c:majorTickMark val="out"/>
        <c:minorTickMark val="none"/>
        <c:tickLblPos val="nextTo"/>
        <c:crossAx val="85421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642774156948463E-2"/>
          <c:y val="6.0212143285074543E-2"/>
          <c:w val="0.91998824737892781"/>
          <c:h val="0.79148323585316338"/>
        </c:manualLayout>
      </c:layout>
      <c:barChart>
        <c:barDir val="col"/>
        <c:grouping val="clustered"/>
        <c:varyColors val="0"/>
        <c:ser>
          <c:idx val="0"/>
          <c:order val="0"/>
          <c:tx>
            <c:strRef>
              <c:f>Sheet1!$B$1</c:f>
              <c:strCache>
                <c:ptCount val="1"/>
                <c:pt idx="0">
                  <c:v>All the time</c:v>
                </c:pt>
              </c:strCache>
            </c:strRef>
          </c:tx>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8214-4882-A225-155A604AEE80}"/>
              </c:ext>
            </c:extLst>
          </c:dPt>
          <c:dLbls>
            <c:dLbl>
              <c:idx val="1"/>
              <c:spPr>
                <a:solidFill>
                  <a:schemeClr val="bg1"/>
                </a:solid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8214-4882-A225-155A604AEE80}"/>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Panel Patient</c:v>
                </c:pt>
                <c:pt idx="1">
                  <c:v>Panel Caregiver</c:v>
                </c:pt>
              </c:strCache>
            </c:strRef>
          </c:cat>
          <c:val>
            <c:numRef>
              <c:f>Sheet1!$B$2:$B$3</c:f>
              <c:numCache>
                <c:formatCode>0%</c:formatCode>
                <c:ptCount val="2"/>
                <c:pt idx="0">
                  <c:v>0.33</c:v>
                </c:pt>
                <c:pt idx="1">
                  <c:v>0.43</c:v>
                </c:pt>
              </c:numCache>
            </c:numRef>
          </c:val>
          <c:extLst>
            <c:ext xmlns:c16="http://schemas.microsoft.com/office/drawing/2014/chart" uri="{C3380CC4-5D6E-409C-BE32-E72D297353CC}">
              <c16:uniqueId val="{00000003-8214-4882-A225-155A604AEE80}"/>
            </c:ext>
          </c:extLst>
        </c:ser>
        <c:dLbls>
          <c:showLegendKey val="0"/>
          <c:showVal val="0"/>
          <c:showCatName val="0"/>
          <c:showSerName val="0"/>
          <c:showPercent val="0"/>
          <c:showBubbleSize val="0"/>
        </c:dLbls>
        <c:gapWidth val="150"/>
        <c:overlap val="-25"/>
        <c:axId val="854216304"/>
        <c:axId val="854218824"/>
      </c:barChart>
      <c:catAx>
        <c:axId val="85421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218824"/>
        <c:crosses val="autoZero"/>
        <c:auto val="1"/>
        <c:lblAlgn val="ctr"/>
        <c:lblOffset val="100"/>
        <c:noMultiLvlLbl val="0"/>
      </c:catAx>
      <c:valAx>
        <c:axId val="854218824"/>
        <c:scaling>
          <c:orientation val="minMax"/>
          <c:max val="1"/>
          <c:min val="0"/>
        </c:scaling>
        <c:delete val="1"/>
        <c:axPos val="l"/>
        <c:numFmt formatCode="0%" sourceLinked="1"/>
        <c:majorTickMark val="out"/>
        <c:minorTickMark val="none"/>
        <c:tickLblPos val="nextTo"/>
        <c:crossAx val="85421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Completely</c:v>
                </c:pt>
              </c:strCache>
            </c:strRef>
          </c:tx>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D10F-44DC-A651-13953E8CF66A}"/>
              </c:ext>
            </c:extLst>
          </c:dPt>
          <c:dLbls>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D10F-44DC-A651-13953E8CF66A}"/>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Panel Patient</c:v>
                </c:pt>
                <c:pt idx="1">
                  <c:v>Panel Caregiver</c:v>
                </c:pt>
              </c:strCache>
            </c:strRef>
          </c:cat>
          <c:val>
            <c:numRef>
              <c:f>Sheet1!$B$2:$B$3</c:f>
              <c:numCache>
                <c:formatCode>0%</c:formatCode>
                <c:ptCount val="2"/>
                <c:pt idx="0">
                  <c:v>0.82</c:v>
                </c:pt>
                <c:pt idx="1">
                  <c:v>0.63</c:v>
                </c:pt>
              </c:numCache>
            </c:numRef>
          </c:val>
          <c:extLst>
            <c:ext xmlns:c16="http://schemas.microsoft.com/office/drawing/2014/chart" uri="{C3380CC4-5D6E-409C-BE32-E72D297353CC}">
              <c16:uniqueId val="{00000002-D10F-44DC-A651-13953E8CF66A}"/>
            </c:ext>
          </c:extLst>
        </c:ser>
        <c:dLbls>
          <c:showLegendKey val="0"/>
          <c:showVal val="0"/>
          <c:showCatName val="0"/>
          <c:showSerName val="0"/>
          <c:showPercent val="0"/>
          <c:showBubbleSize val="0"/>
        </c:dLbls>
        <c:gapWidth val="150"/>
        <c:overlap val="-25"/>
        <c:axId val="854216304"/>
        <c:axId val="854218824"/>
      </c:barChart>
      <c:catAx>
        <c:axId val="85421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218824"/>
        <c:crosses val="autoZero"/>
        <c:auto val="1"/>
        <c:lblAlgn val="ctr"/>
        <c:lblOffset val="100"/>
        <c:noMultiLvlLbl val="0"/>
      </c:catAx>
      <c:valAx>
        <c:axId val="854218824"/>
        <c:scaling>
          <c:orientation val="minMax"/>
          <c:max val="1"/>
          <c:min val="0"/>
        </c:scaling>
        <c:delete val="1"/>
        <c:axPos val="l"/>
        <c:numFmt formatCode="0%" sourceLinked="1"/>
        <c:majorTickMark val="out"/>
        <c:minorTickMark val="none"/>
        <c:tickLblPos val="nextTo"/>
        <c:crossAx val="85421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Always</c:v>
                </c:pt>
              </c:strCache>
            </c:strRef>
          </c:tx>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43FB-4F4B-8848-ECE3DA1195EC}"/>
              </c:ext>
            </c:extLst>
          </c:dPt>
          <c:dLbls>
            <c:dLbl>
              <c:idx val="1"/>
              <c:spPr>
                <a:solidFill>
                  <a:schemeClr val="bg1"/>
                </a:solid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43FB-4F4B-8848-ECE3DA1195EC}"/>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Panel Patient</c:v>
                </c:pt>
                <c:pt idx="1">
                  <c:v>Panel Caregiver</c:v>
                </c:pt>
              </c:strCache>
            </c:strRef>
          </c:cat>
          <c:val>
            <c:numRef>
              <c:f>Sheet1!$B$2:$B$3</c:f>
              <c:numCache>
                <c:formatCode>0%</c:formatCode>
                <c:ptCount val="2"/>
                <c:pt idx="0">
                  <c:v>0.71</c:v>
                </c:pt>
                <c:pt idx="1">
                  <c:v>0.57999999999999996</c:v>
                </c:pt>
              </c:numCache>
            </c:numRef>
          </c:val>
          <c:extLst>
            <c:ext xmlns:c16="http://schemas.microsoft.com/office/drawing/2014/chart" uri="{C3380CC4-5D6E-409C-BE32-E72D297353CC}">
              <c16:uniqueId val="{00000002-43FB-4F4B-8848-ECE3DA1195EC}"/>
            </c:ext>
          </c:extLst>
        </c:ser>
        <c:dLbls>
          <c:showLegendKey val="0"/>
          <c:showVal val="0"/>
          <c:showCatName val="0"/>
          <c:showSerName val="0"/>
          <c:showPercent val="0"/>
          <c:showBubbleSize val="0"/>
        </c:dLbls>
        <c:gapWidth val="150"/>
        <c:overlap val="-25"/>
        <c:axId val="854216304"/>
        <c:axId val="854218824"/>
      </c:barChart>
      <c:catAx>
        <c:axId val="85421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218824"/>
        <c:crosses val="autoZero"/>
        <c:auto val="1"/>
        <c:lblAlgn val="ctr"/>
        <c:lblOffset val="100"/>
        <c:noMultiLvlLbl val="0"/>
      </c:catAx>
      <c:valAx>
        <c:axId val="854218824"/>
        <c:scaling>
          <c:orientation val="minMax"/>
          <c:max val="1"/>
          <c:min val="0"/>
        </c:scaling>
        <c:delete val="1"/>
        <c:axPos val="l"/>
        <c:numFmt formatCode="0%" sourceLinked="1"/>
        <c:majorTickMark val="out"/>
        <c:minorTickMark val="none"/>
        <c:tickLblPos val="nextTo"/>
        <c:crossAx val="85421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Always</c:v>
                </c:pt>
              </c:strCache>
            </c:strRef>
          </c:tx>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1-E3CA-4C0D-9A1C-CD25400D8AFC}"/>
              </c:ext>
            </c:extLst>
          </c:dPt>
          <c:dLbls>
            <c:dLbl>
              <c:idx val="1"/>
              <c:spPr>
                <a:solidFill>
                  <a:schemeClr val="bg1"/>
                </a:solid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E3CA-4C0D-9A1C-CD25400D8AFC}"/>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Panel Patient</c:v>
                </c:pt>
                <c:pt idx="1">
                  <c:v>Panel Caregiver</c:v>
                </c:pt>
              </c:strCache>
            </c:strRef>
          </c:cat>
          <c:val>
            <c:numRef>
              <c:f>Sheet1!$B$2:$B$3</c:f>
              <c:numCache>
                <c:formatCode>0%</c:formatCode>
                <c:ptCount val="2"/>
                <c:pt idx="0">
                  <c:v>0.69</c:v>
                </c:pt>
                <c:pt idx="1">
                  <c:v>0.53</c:v>
                </c:pt>
              </c:numCache>
            </c:numRef>
          </c:val>
          <c:extLst>
            <c:ext xmlns:c16="http://schemas.microsoft.com/office/drawing/2014/chart" uri="{C3380CC4-5D6E-409C-BE32-E72D297353CC}">
              <c16:uniqueId val="{00000002-E3CA-4C0D-9A1C-CD25400D8AFC}"/>
            </c:ext>
          </c:extLst>
        </c:ser>
        <c:dLbls>
          <c:showLegendKey val="0"/>
          <c:showVal val="0"/>
          <c:showCatName val="0"/>
          <c:showSerName val="0"/>
          <c:showPercent val="0"/>
          <c:showBubbleSize val="0"/>
        </c:dLbls>
        <c:gapWidth val="150"/>
        <c:overlap val="-25"/>
        <c:axId val="854216304"/>
        <c:axId val="854218824"/>
      </c:barChart>
      <c:catAx>
        <c:axId val="85421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218824"/>
        <c:crosses val="autoZero"/>
        <c:auto val="1"/>
        <c:lblAlgn val="ctr"/>
        <c:lblOffset val="100"/>
        <c:noMultiLvlLbl val="0"/>
      </c:catAx>
      <c:valAx>
        <c:axId val="854218824"/>
        <c:scaling>
          <c:orientation val="minMax"/>
          <c:max val="1"/>
          <c:min val="0"/>
        </c:scaling>
        <c:delete val="1"/>
        <c:axPos val="l"/>
        <c:numFmt formatCode="0%" sourceLinked="1"/>
        <c:majorTickMark val="out"/>
        <c:minorTickMark val="none"/>
        <c:tickLblPos val="nextTo"/>
        <c:crossAx val="854216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CC59-464D-AA45-B3201C2BF5A1}"/>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CC59-464D-AA45-B3201C2BF5A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2023</c:v>
                </c:pt>
                <c:pt idx="1">
                  <c:v>2022</c:v>
                </c:pt>
                <c:pt idx="2">
                  <c:v>2021</c:v>
                </c:pt>
                <c:pt idx="3">
                  <c:v>2020</c:v>
                </c:pt>
              </c:numCache>
            </c:numRef>
          </c:cat>
          <c:val>
            <c:numRef>
              <c:f>Sheet1!$B$2:$B$5</c:f>
              <c:numCache>
                <c:formatCode>0%</c:formatCode>
                <c:ptCount val="4"/>
                <c:pt idx="0">
                  <c:v>0.09</c:v>
                </c:pt>
                <c:pt idx="1">
                  <c:v>0.1</c:v>
                </c:pt>
                <c:pt idx="2">
                  <c:v>0.09</c:v>
                </c:pt>
                <c:pt idx="3">
                  <c:v>0.09</c:v>
                </c:pt>
              </c:numCache>
            </c:numRef>
          </c:val>
          <c:extLst>
            <c:ext xmlns:c16="http://schemas.microsoft.com/office/drawing/2014/chart" uri="{C3380CC4-5D6E-409C-BE32-E72D297353CC}">
              <c16:uniqueId val="{00000000-CC59-464D-AA45-B3201C2BF5A1}"/>
            </c:ext>
          </c:extLst>
        </c:ser>
        <c:dLbls>
          <c:showLegendKey val="0"/>
          <c:showVal val="1"/>
          <c:showCatName val="0"/>
          <c:showSerName val="0"/>
          <c:showPercent val="0"/>
          <c:showBubbleSize val="0"/>
        </c:dLbls>
        <c:gapWidth val="71"/>
        <c:overlap val="-25"/>
        <c:axId val="1331682255"/>
        <c:axId val="1331684655"/>
      </c:barChart>
      <c:catAx>
        <c:axId val="1331682255"/>
        <c:scaling>
          <c:orientation val="maxMin"/>
        </c:scaling>
        <c:delete val="1"/>
        <c:axPos val="l"/>
        <c:numFmt formatCode="General" sourceLinked="1"/>
        <c:majorTickMark val="out"/>
        <c:minorTickMark val="none"/>
        <c:tickLblPos val="nextTo"/>
        <c:crossAx val="1331684655"/>
        <c:crosses val="autoZero"/>
        <c:auto val="1"/>
        <c:lblAlgn val="ctr"/>
        <c:lblOffset val="100"/>
        <c:noMultiLvlLbl val="0"/>
      </c:catAx>
      <c:valAx>
        <c:axId val="1331684655"/>
        <c:scaling>
          <c:orientation val="minMax"/>
          <c:min val="0"/>
        </c:scaling>
        <c:delete val="1"/>
        <c:axPos val="t"/>
        <c:numFmt formatCode="0%" sourceLinked="1"/>
        <c:majorTickMark val="out"/>
        <c:minorTickMark val="none"/>
        <c:tickLblPos val="nextTo"/>
        <c:crossAx val="1331682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13052196319342E-2"/>
          <c:y val="2.9698836366852274E-2"/>
          <c:w val="0.89563779679262723"/>
          <c:h val="0.97030116363314778"/>
        </c:manualLayout>
      </c:layout>
      <c:barChart>
        <c:barDir val="bar"/>
        <c:grouping val="clustered"/>
        <c:varyColors val="0"/>
        <c:ser>
          <c:idx val="0"/>
          <c:order val="0"/>
          <c:tx>
            <c:strRef>
              <c:f>Sheet1!$B$1</c:f>
              <c:strCache>
                <c:ptCount val="1"/>
                <c:pt idx="0">
                  <c:v>National Patients</c:v>
                </c:pt>
              </c:strCache>
            </c:strRef>
          </c:tx>
          <c:spPr>
            <a:solidFill>
              <a:schemeClr val="accent1"/>
            </a:solidFill>
            <a:ln>
              <a:noFill/>
            </a:ln>
            <a:effectLst/>
          </c:spPr>
          <c:invertIfNegative val="0"/>
          <c:dLbls>
            <c:dLbl>
              <c:idx val="0"/>
              <c:tx>
                <c:rich>
                  <a:bodyPr/>
                  <a:lstStyle/>
                  <a:p>
                    <a:fld id="{DC4F98EF-D8A8-4B60-8A17-A2C09F7E9777}" type="VALUE">
                      <a:rPr lang="en-US" smtClean="0"/>
                      <a:pPr/>
                      <a:t>[VALUE]</a:t>
                    </a:fld>
                    <a:r>
                      <a:rPr lang="en-US" sz="1100" dirty="0">
                        <a:solidFill>
                          <a:schemeClr val="accent1"/>
                        </a:solidFill>
                        <a:latin typeface="Calibri" panose="020F0502020204030204" pitchFamily="34" charset="0"/>
                        <a:ea typeface="Gadugi" panose="020B0502040204020203" pitchFamily="34" charset="0"/>
                        <a:cs typeface="Calibri" panose="020F0502020204030204" pitchFamily="34" charset="0"/>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B5FB-45C2-96C0-DA057FD35142}"/>
                </c:ext>
              </c:extLst>
            </c:dLbl>
            <c:dLbl>
              <c:idx val="1"/>
              <c:tx>
                <c:rich>
                  <a:bodyPr/>
                  <a:lstStyle/>
                  <a:p>
                    <a:fld id="{7694058A-0875-46DA-9DB3-69A91950E679}" type="VALUE">
                      <a:rPr lang="en-US" smtClean="0"/>
                      <a:pPr/>
                      <a:t>[VALUE]</a:t>
                    </a:fld>
                    <a:r>
                      <a:rPr lang="en-US" sz="1100" dirty="0">
                        <a:solidFill>
                          <a:schemeClr val="accent1"/>
                        </a:solidFill>
                        <a:latin typeface="Calibri" panose="020F0502020204030204" pitchFamily="34" charset="0"/>
                        <a:ea typeface="Gadugi" panose="020B0502040204020203" pitchFamily="34" charset="0"/>
                        <a:cs typeface="Calibri" panose="020F0502020204030204" pitchFamily="34" charset="0"/>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5FB-45C2-96C0-DA057FD35142}"/>
                </c:ext>
              </c:extLst>
            </c:dLbl>
            <c:dLbl>
              <c:idx val="2"/>
              <c:tx>
                <c:rich>
                  <a:bodyPr/>
                  <a:lstStyle/>
                  <a:p>
                    <a:fld id="{A7B8AB99-36B1-45A9-9DDB-0B92AF589115}" type="VALUE">
                      <a:rPr lang="en-US" smtClean="0"/>
                      <a:pPr/>
                      <a:t>[VALUE]</a:t>
                    </a:fld>
                    <a:r>
                      <a:rPr lang="en-US" sz="1100" dirty="0">
                        <a:solidFill>
                          <a:schemeClr val="accent1"/>
                        </a:solidFill>
                        <a:latin typeface="Calibri" panose="020F0502020204030204" pitchFamily="34" charset="0"/>
                        <a:ea typeface="Gadugi" panose="020B0502040204020203" pitchFamily="34" charset="0"/>
                        <a:cs typeface="Calibri" panose="020F0502020204030204" pitchFamily="34" charset="0"/>
                      </a:rPr>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B5FB-45C2-96C0-DA057FD35142}"/>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Feeling overly tired</c:v>
                </c:pt>
                <c:pt idx="1">
                  <c:v>Depression, anxiety, and/or other mental health issues</c:v>
                </c:pt>
                <c:pt idx="2">
                  <c:v>Uncertainty around status of the cancer</c:v>
                </c:pt>
                <c:pt idx="3">
                  <c:v>Loss of appetite and/or taste</c:v>
                </c:pt>
                <c:pt idx="4">
                  <c:v>Nausea/vomiting or diarrhea</c:v>
                </c:pt>
                <c:pt idx="5">
                  <c:v>Sexual concerns (e.g., intimacy issues, loss of desire, painful intercourse, vaginal dryness, erectile dysfunction, etc.)</c:v>
                </c:pt>
                <c:pt idx="6">
                  <c:v>Weight loss</c:v>
                </c:pt>
                <c:pt idx="7">
                  <c:v>Muscle/joint pain</c:v>
                </c:pt>
                <c:pt idx="8">
                  <c:v>Insomnia/sleeplessness</c:v>
                </c:pt>
                <c:pt idx="9">
                  <c:v>Neuropathy (e.g., weakness, numbness, and pain from nerve damage, usually in the hands and feet)</c:v>
                </c:pt>
                <c:pt idx="10">
                  <c:v>Skin irritation/rash, blisters, sunburns, or other dermatological problems</c:v>
                </c:pt>
                <c:pt idx="11">
                  <c:v>Memory loss, cognitive issues</c:v>
                </c:pt>
                <c:pt idx="12">
                  <c:v>Fever/chills</c:v>
                </c:pt>
                <c:pt idx="13">
                  <c:v>High blood pressure</c:v>
                </c:pt>
                <c:pt idx="14">
                  <c:v>Mouth sores</c:v>
                </c:pt>
              </c:strCache>
            </c:strRef>
          </c:cat>
          <c:val>
            <c:numRef>
              <c:f>Sheet1!$B$2:$B$16</c:f>
              <c:numCache>
                <c:formatCode>0%</c:formatCode>
                <c:ptCount val="15"/>
                <c:pt idx="0">
                  <c:v>0.54105899999999996</c:v>
                </c:pt>
                <c:pt idx="1">
                  <c:v>0.34612399999999999</c:v>
                </c:pt>
                <c:pt idx="2">
                  <c:v>0.32310099999999997</c:v>
                </c:pt>
                <c:pt idx="3">
                  <c:v>0.32233299999999998</c:v>
                </c:pt>
                <c:pt idx="4">
                  <c:v>0.30007699999999998</c:v>
                </c:pt>
                <c:pt idx="5">
                  <c:v>0.27475100000000002</c:v>
                </c:pt>
                <c:pt idx="6">
                  <c:v>0.27244800000000002</c:v>
                </c:pt>
                <c:pt idx="7">
                  <c:v>0.26630900000000002</c:v>
                </c:pt>
                <c:pt idx="8">
                  <c:v>0.25172699999999998</c:v>
                </c:pt>
                <c:pt idx="9">
                  <c:v>0.22563300000000003</c:v>
                </c:pt>
                <c:pt idx="10">
                  <c:v>0.21105099999999999</c:v>
                </c:pt>
                <c:pt idx="11">
                  <c:v>0.15195700000000001</c:v>
                </c:pt>
                <c:pt idx="12">
                  <c:v>0.143515</c:v>
                </c:pt>
                <c:pt idx="13">
                  <c:v>0.11511900000000001</c:v>
                </c:pt>
                <c:pt idx="14">
                  <c:v>0.10744400000000001</c:v>
                </c:pt>
              </c:numCache>
            </c:numRef>
          </c:val>
          <c:extLst>
            <c:ext xmlns:c16="http://schemas.microsoft.com/office/drawing/2014/chart" uri="{C3380CC4-5D6E-409C-BE32-E72D297353CC}">
              <c16:uniqueId val="{00000000-E3D5-43DB-A265-25E04EF93FE1}"/>
            </c:ext>
          </c:extLst>
        </c:ser>
        <c:ser>
          <c:idx val="1"/>
          <c:order val="1"/>
          <c:tx>
            <c:strRef>
              <c:f>Sheet1!$C$1</c:f>
              <c:strCache>
                <c:ptCount val="1"/>
                <c:pt idx="0">
                  <c:v>Negative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Feeling overly tired</c:v>
                </c:pt>
                <c:pt idx="1">
                  <c:v>Depression, anxiety, and/or other mental health issues</c:v>
                </c:pt>
                <c:pt idx="2">
                  <c:v>Uncertainty around status of the cancer</c:v>
                </c:pt>
                <c:pt idx="3">
                  <c:v>Loss of appetite and/or taste</c:v>
                </c:pt>
                <c:pt idx="4">
                  <c:v>Nausea/vomiting or diarrhea</c:v>
                </c:pt>
                <c:pt idx="5">
                  <c:v>Sexual concerns (e.g., intimacy issues, loss of desire, painful intercourse, vaginal dryness, erectile dysfunction, etc.)</c:v>
                </c:pt>
                <c:pt idx="6">
                  <c:v>Weight loss</c:v>
                </c:pt>
                <c:pt idx="7">
                  <c:v>Muscle/joint pain</c:v>
                </c:pt>
                <c:pt idx="8">
                  <c:v>Insomnia/sleeplessness</c:v>
                </c:pt>
                <c:pt idx="9">
                  <c:v>Neuropathy (e.g., weakness, numbness, and pain from nerve damage, usually in the hands and feet)</c:v>
                </c:pt>
                <c:pt idx="10">
                  <c:v>Skin irritation/rash, blisters, sunburns, or other dermatological problems</c:v>
                </c:pt>
                <c:pt idx="11">
                  <c:v>Memory loss, cognitive issues</c:v>
                </c:pt>
                <c:pt idx="12">
                  <c:v>Fever/chills</c:v>
                </c:pt>
                <c:pt idx="13">
                  <c:v>High blood pressure</c:v>
                </c:pt>
                <c:pt idx="14">
                  <c:v>Mouth sores</c:v>
                </c:pt>
              </c:strCache>
            </c:strRef>
          </c:cat>
          <c:val>
            <c:numRef>
              <c:f>Sheet1!$C$2:$C$16</c:f>
            </c:numRef>
          </c:val>
          <c:extLst>
            <c:ext xmlns:c16="http://schemas.microsoft.com/office/drawing/2014/chart" uri="{C3380CC4-5D6E-409C-BE32-E72D297353CC}">
              <c16:uniqueId val="{00000001-E3D5-43DB-A265-25E04EF93FE1}"/>
            </c:ext>
          </c:extLst>
        </c:ser>
        <c:dLbls>
          <c:showLegendKey val="0"/>
          <c:showVal val="0"/>
          <c:showCatName val="0"/>
          <c:showSerName val="0"/>
          <c:showPercent val="0"/>
          <c:showBubbleSize val="0"/>
        </c:dLbls>
        <c:gapWidth val="182"/>
        <c:axId val="664923192"/>
        <c:axId val="664925816"/>
      </c:barChart>
      <c:catAx>
        <c:axId val="664923192"/>
        <c:scaling>
          <c:orientation val="maxMin"/>
        </c:scaling>
        <c:delete val="1"/>
        <c:axPos val="l"/>
        <c:numFmt formatCode="General" sourceLinked="1"/>
        <c:majorTickMark val="none"/>
        <c:minorTickMark val="none"/>
        <c:tickLblPos val="nextTo"/>
        <c:crossAx val="664925816"/>
        <c:crosses val="autoZero"/>
        <c:auto val="1"/>
        <c:lblAlgn val="ctr"/>
        <c:lblOffset val="100"/>
        <c:noMultiLvlLbl val="0"/>
      </c:catAx>
      <c:valAx>
        <c:axId val="664925816"/>
        <c:scaling>
          <c:orientation val="minMax"/>
        </c:scaling>
        <c:delete val="1"/>
        <c:axPos val="t"/>
        <c:numFmt formatCode="0%" sourceLinked="1"/>
        <c:majorTickMark val="none"/>
        <c:minorTickMark val="none"/>
        <c:tickLblPos val="nextTo"/>
        <c:crossAx val="664923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1"/>
              </a:solidFill>
              <a:ln w="38100">
                <a:solidFill>
                  <a:schemeClr val="accent1"/>
                </a:solidFill>
              </a:ln>
              <a:effectLst/>
            </c:spPr>
            <c:extLst>
              <c:ext xmlns:c16="http://schemas.microsoft.com/office/drawing/2014/chart" uri="{C3380CC4-5D6E-409C-BE32-E72D297353CC}">
                <c16:uniqueId val="{00000001-DBDE-46CC-A63F-5AE453734591}"/>
              </c:ext>
            </c:extLst>
          </c:dPt>
          <c:dPt>
            <c:idx val="1"/>
            <c:bubble3D val="0"/>
            <c:spPr>
              <a:solidFill>
                <a:schemeClr val="bg1">
                  <a:lumMod val="85000"/>
                </a:schemeClr>
              </a:solidFill>
              <a:ln w="19050">
                <a:solidFill>
                  <a:schemeClr val="bg1">
                    <a:lumMod val="95000"/>
                  </a:schemeClr>
                </a:solidFill>
              </a:ln>
              <a:effectLst/>
            </c:spPr>
            <c:extLst>
              <c:ext xmlns:c16="http://schemas.microsoft.com/office/drawing/2014/chart" uri="{C3380CC4-5D6E-409C-BE32-E72D297353CC}">
                <c16:uniqueId val="{00000003-DBDE-46CC-A63F-5AE453734591}"/>
              </c:ext>
            </c:extLst>
          </c:dPt>
          <c:cat>
            <c:strRef>
              <c:f>Sheet1!$A$2:$A$3</c:f>
              <c:strCache>
                <c:ptCount val="1"/>
                <c:pt idx="0">
                  <c:v>of Patients experienced at least one symptom during treatment</c:v>
                </c:pt>
              </c:strCache>
            </c:strRef>
          </c:cat>
          <c:val>
            <c:numRef>
              <c:f>Sheet1!$B$2:$B$3</c:f>
              <c:numCache>
                <c:formatCode>General</c:formatCode>
                <c:ptCount val="2"/>
                <c:pt idx="0">
                  <c:v>90</c:v>
                </c:pt>
                <c:pt idx="1">
                  <c:v>10</c:v>
                </c:pt>
              </c:numCache>
            </c:numRef>
          </c:val>
          <c:extLst>
            <c:ext xmlns:c16="http://schemas.microsoft.com/office/drawing/2014/chart" uri="{C3380CC4-5D6E-409C-BE32-E72D297353CC}">
              <c16:uniqueId val="{00000004-DBDE-46CC-A63F-5AE45373459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National Patients</c:v>
                </c:pt>
              </c:strCache>
            </c:strRef>
          </c:tx>
          <c:spPr>
            <a:ln>
              <a:noFill/>
            </a:ln>
          </c:spPr>
          <c:dPt>
            <c:idx val="0"/>
            <c:bubble3D val="0"/>
            <c:spPr>
              <a:solidFill>
                <a:schemeClr val="accent1"/>
              </a:solidFill>
              <a:ln w="38100">
                <a:noFill/>
              </a:ln>
              <a:effectLst/>
            </c:spPr>
            <c:extLst>
              <c:ext xmlns:c16="http://schemas.microsoft.com/office/drawing/2014/chart" uri="{C3380CC4-5D6E-409C-BE32-E72D297353CC}">
                <c16:uniqueId val="{00000001-F05E-4EF0-B80B-E365DEE7C76A}"/>
              </c:ext>
            </c:extLst>
          </c:dPt>
          <c:dPt>
            <c:idx val="1"/>
            <c:bubble3D val="0"/>
            <c:spPr>
              <a:solidFill>
                <a:schemeClr val="accent1">
                  <a:lumMod val="60000"/>
                  <a:lumOff val="40000"/>
                </a:schemeClr>
              </a:solidFill>
              <a:ln w="19050">
                <a:noFill/>
              </a:ln>
              <a:effectLst/>
            </c:spPr>
            <c:extLst>
              <c:ext xmlns:c16="http://schemas.microsoft.com/office/drawing/2014/chart" uri="{C3380CC4-5D6E-409C-BE32-E72D297353CC}">
                <c16:uniqueId val="{00000003-F05E-4EF0-B80B-E365DEE7C76A}"/>
              </c:ext>
            </c:extLst>
          </c:dPt>
          <c:dPt>
            <c:idx val="2"/>
            <c:bubble3D val="0"/>
            <c:spPr>
              <a:solidFill>
                <a:schemeClr val="bg1">
                  <a:lumMod val="65000"/>
                </a:schemeClr>
              </a:solidFill>
              <a:ln w="19050">
                <a:noFill/>
              </a:ln>
              <a:effectLst/>
            </c:spPr>
            <c:extLst>
              <c:ext xmlns:c16="http://schemas.microsoft.com/office/drawing/2014/chart" uri="{C3380CC4-5D6E-409C-BE32-E72D297353CC}">
                <c16:uniqueId val="{00000005-F05E-4EF0-B80B-E365DEE7C76A}"/>
              </c:ext>
            </c:extLst>
          </c:dPt>
          <c:cat>
            <c:strRef>
              <c:f>Sheet1!$A$2:$A$4</c:f>
              <c:strCache>
                <c:ptCount val="3"/>
                <c:pt idx="0">
                  <c:v>Very</c:v>
                </c:pt>
                <c:pt idx="1">
                  <c:v>Somewhat</c:v>
                </c:pt>
                <c:pt idx="2">
                  <c:v>Not/Not sure</c:v>
                </c:pt>
              </c:strCache>
            </c:strRef>
          </c:cat>
          <c:val>
            <c:numRef>
              <c:f>Sheet1!$B$2:$B$4</c:f>
              <c:numCache>
                <c:formatCode>0%</c:formatCode>
                <c:ptCount val="3"/>
                <c:pt idx="0">
                  <c:v>0.62</c:v>
                </c:pt>
                <c:pt idx="1">
                  <c:v>0.31</c:v>
                </c:pt>
                <c:pt idx="2">
                  <c:v>7.0000000000000007E-2</c:v>
                </c:pt>
              </c:numCache>
            </c:numRef>
          </c:val>
          <c:extLst>
            <c:ext xmlns:c16="http://schemas.microsoft.com/office/drawing/2014/chart" uri="{C3380CC4-5D6E-409C-BE32-E72D297353CC}">
              <c16:uniqueId val="{00000006-F05E-4EF0-B80B-E365DEE7C76A}"/>
            </c:ext>
          </c:extLst>
        </c:ser>
        <c:dLbls>
          <c:showLegendKey val="0"/>
          <c:showVal val="0"/>
          <c:showCatName val="0"/>
          <c:showSerName val="0"/>
          <c:showPercent val="0"/>
          <c:showBubbleSize val="0"/>
          <c:showLeaderLines val="1"/>
        </c:dLbls>
        <c:firstSliceAng val="0"/>
        <c:holeSize val="6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74732709532621"/>
          <c:y val="2.9698836366852274E-2"/>
          <c:w val="0.48478563600369012"/>
          <c:h val="0.97030107860461978"/>
        </c:manualLayout>
      </c:layout>
      <c:barChart>
        <c:barDir val="bar"/>
        <c:grouping val="clustered"/>
        <c:varyColors val="0"/>
        <c:ser>
          <c:idx val="0"/>
          <c:order val="0"/>
          <c:tx>
            <c:strRef>
              <c:f>Sheet1!$B$1</c:f>
              <c:strCache>
                <c:ptCount val="1"/>
                <c:pt idx="0">
                  <c:v>National Patients</c:v>
                </c:pt>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Feeling overly tired</c:v>
                </c:pt>
                <c:pt idx="1">
                  <c:v>Depression, anxiety, mental</c:v>
                </c:pt>
                <c:pt idx="2">
                  <c:v>Uncertainty status of the cancer</c:v>
                </c:pt>
                <c:pt idx="3">
                  <c:v>Loss of appetite and/or taste</c:v>
                </c:pt>
                <c:pt idx="4">
                  <c:v>Nausea/vomiting or diarrhea</c:v>
                </c:pt>
                <c:pt idx="5">
                  <c:v>Sexual concerns</c:v>
                </c:pt>
                <c:pt idx="6">
                  <c:v>Weight loss</c:v>
                </c:pt>
                <c:pt idx="7">
                  <c:v>Muscle/joint pain</c:v>
                </c:pt>
                <c:pt idx="8">
                  <c:v>Insomnia/sleeplessness</c:v>
                </c:pt>
                <c:pt idx="9">
                  <c:v>Neuropathy</c:v>
                </c:pt>
                <c:pt idx="10">
                  <c:v>Skin irritation/rash</c:v>
                </c:pt>
                <c:pt idx="11">
                  <c:v>Memory loss, cognitive issues</c:v>
                </c:pt>
                <c:pt idx="12">
                  <c:v>Fever/chills</c:v>
                </c:pt>
                <c:pt idx="13">
                  <c:v>High blood pressure</c:v>
                </c:pt>
                <c:pt idx="14">
                  <c:v>Mouth sores</c:v>
                </c:pt>
              </c:strCache>
            </c:strRef>
          </c:cat>
          <c:val>
            <c:numRef>
              <c:f>Sheet1!$B$2:$B$16</c:f>
              <c:numCache>
                <c:formatCode>0%</c:formatCode>
                <c:ptCount val="15"/>
                <c:pt idx="0">
                  <c:v>0.4</c:v>
                </c:pt>
                <c:pt idx="1">
                  <c:v>0.41</c:v>
                </c:pt>
                <c:pt idx="2">
                  <c:v>0.5</c:v>
                </c:pt>
                <c:pt idx="3">
                  <c:v>0.42</c:v>
                </c:pt>
                <c:pt idx="4">
                  <c:v>0.56999999999999995</c:v>
                </c:pt>
                <c:pt idx="5">
                  <c:v>0.28999999999999998</c:v>
                </c:pt>
                <c:pt idx="6">
                  <c:v>0.39</c:v>
                </c:pt>
                <c:pt idx="7">
                  <c:v>0.46</c:v>
                </c:pt>
                <c:pt idx="8">
                  <c:v>0.28999999999999998</c:v>
                </c:pt>
                <c:pt idx="9">
                  <c:v>0.38</c:v>
                </c:pt>
                <c:pt idx="10">
                  <c:v>0.56999999999999995</c:v>
                </c:pt>
                <c:pt idx="11">
                  <c:v>0.28000000000000003</c:v>
                </c:pt>
                <c:pt idx="12">
                  <c:v>0.48</c:v>
                </c:pt>
                <c:pt idx="13">
                  <c:v>0.56000000000000005</c:v>
                </c:pt>
                <c:pt idx="14">
                  <c:v>0.53</c:v>
                </c:pt>
              </c:numCache>
            </c:numRef>
          </c:val>
          <c:extLst>
            <c:ext xmlns:c16="http://schemas.microsoft.com/office/drawing/2014/chart" uri="{C3380CC4-5D6E-409C-BE32-E72D297353CC}">
              <c16:uniqueId val="{00000000-D246-45C0-8EF4-C5219537A881}"/>
            </c:ext>
          </c:extLst>
        </c:ser>
        <c:ser>
          <c:idx val="1"/>
          <c:order val="1"/>
          <c:tx>
            <c:strRef>
              <c:f>Sheet1!$C$1</c:f>
              <c:strCache>
                <c:ptCount val="1"/>
                <c:pt idx="0">
                  <c:v>Negative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Feeling overly tired</c:v>
                </c:pt>
                <c:pt idx="1">
                  <c:v>Depression, anxiety, mental</c:v>
                </c:pt>
                <c:pt idx="2">
                  <c:v>Uncertainty status of the cancer</c:v>
                </c:pt>
                <c:pt idx="3">
                  <c:v>Loss of appetite and/or taste</c:v>
                </c:pt>
                <c:pt idx="4">
                  <c:v>Nausea/vomiting or diarrhea</c:v>
                </c:pt>
                <c:pt idx="5">
                  <c:v>Sexual concerns</c:v>
                </c:pt>
                <c:pt idx="6">
                  <c:v>Weight loss</c:v>
                </c:pt>
                <c:pt idx="7">
                  <c:v>Muscle/joint pain</c:v>
                </c:pt>
                <c:pt idx="8">
                  <c:v>Insomnia/sleeplessness</c:v>
                </c:pt>
                <c:pt idx="9">
                  <c:v>Neuropathy</c:v>
                </c:pt>
                <c:pt idx="10">
                  <c:v>Skin irritation/rash</c:v>
                </c:pt>
                <c:pt idx="11">
                  <c:v>Memory loss, cognitive issues</c:v>
                </c:pt>
                <c:pt idx="12">
                  <c:v>Fever/chills</c:v>
                </c:pt>
                <c:pt idx="13">
                  <c:v>High blood pressure</c:v>
                </c:pt>
                <c:pt idx="14">
                  <c:v>Mouth sores</c:v>
                </c:pt>
              </c:strCache>
            </c:strRef>
          </c:cat>
          <c:val>
            <c:numRef>
              <c:f>Sheet1!$C$2:$C$16</c:f>
            </c:numRef>
          </c:val>
          <c:extLst>
            <c:ext xmlns:c16="http://schemas.microsoft.com/office/drawing/2014/chart" uri="{C3380CC4-5D6E-409C-BE32-E72D297353CC}">
              <c16:uniqueId val="{00000001-D246-45C0-8EF4-C5219537A881}"/>
            </c:ext>
          </c:extLst>
        </c:ser>
        <c:dLbls>
          <c:showLegendKey val="0"/>
          <c:showVal val="0"/>
          <c:showCatName val="0"/>
          <c:showSerName val="0"/>
          <c:showPercent val="0"/>
          <c:showBubbleSize val="0"/>
        </c:dLbls>
        <c:gapWidth val="182"/>
        <c:axId val="664923192"/>
        <c:axId val="664925816"/>
      </c:barChart>
      <c:catAx>
        <c:axId val="66492319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664925816"/>
        <c:crosses val="autoZero"/>
        <c:auto val="1"/>
        <c:lblAlgn val="ctr"/>
        <c:lblOffset val="300"/>
        <c:noMultiLvlLbl val="0"/>
      </c:catAx>
      <c:valAx>
        <c:axId val="664925816"/>
        <c:scaling>
          <c:orientation val="minMax"/>
          <c:max val="1"/>
        </c:scaling>
        <c:delete val="1"/>
        <c:axPos val="t"/>
        <c:numFmt formatCode="0%" sourceLinked="1"/>
        <c:majorTickMark val="out"/>
        <c:minorTickMark val="none"/>
        <c:tickLblPos val="nextTo"/>
        <c:crossAx val="664923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0837342612411407"/>
          <c:y val="4.1050299987482157E-2"/>
          <c:w val="0.44267751207453093"/>
          <c:h val="0.91789940002503567"/>
        </c:manualLayout>
      </c:layout>
      <c:barChart>
        <c:barDir val="bar"/>
        <c:grouping val="clustered"/>
        <c:varyColors val="0"/>
        <c:ser>
          <c:idx val="0"/>
          <c:order val="0"/>
          <c:tx>
            <c:strRef>
              <c:f>Sheet1!$B$1</c:f>
              <c:strCache>
                <c:ptCount val="1"/>
              </c:strCache>
            </c:strRef>
          </c:tx>
          <c:spPr>
            <a:solidFill>
              <a:schemeClr val="accent1">
                <a:lumMod val="20000"/>
                <a:lumOff val="80000"/>
              </a:schemeClr>
            </a:solidFill>
            <a:ln>
              <a:noFill/>
            </a:ln>
            <a:effectLst/>
          </c:spPr>
          <c:invertIfNegative val="0"/>
          <c:dLbls>
            <c:dLbl>
              <c:idx val="0"/>
              <c:tx>
                <c:rich>
                  <a:bodyPr/>
                  <a:lstStyle/>
                  <a:p>
                    <a:fld id="{6F05BB7A-E92C-4CD8-AABE-72586D2D211B}" type="VALUE">
                      <a:rPr lang="en-US" smtClean="0"/>
                      <a:pPr/>
                      <a:t>[VALUE]</a:t>
                    </a:fld>
                    <a:r>
                      <a:rPr lang="en-US" sz="1100" dirty="0">
                        <a:solidFill>
                          <a:schemeClr val="accent1"/>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DACE-47D0-93CA-52F634ACDDA6}"/>
                </c:ext>
              </c:extLst>
            </c:dLbl>
            <c:dLbl>
              <c:idx val="2"/>
              <c:tx>
                <c:rich>
                  <a:bodyPr/>
                  <a:lstStyle/>
                  <a:p>
                    <a:fld id="{ADA9C9FB-414D-4064-94B5-25D03EE38666}" type="VALUE">
                      <a:rPr lang="en-US" smtClean="0"/>
                      <a:pPr/>
                      <a:t>[VALUE]</a:t>
                    </a:fld>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DACE-47D0-93CA-52F634ACDDA6}"/>
                </c:ext>
              </c:extLst>
            </c:dLbl>
            <c:dLbl>
              <c:idx val="3"/>
              <c:tx>
                <c:rich>
                  <a:bodyPr/>
                  <a:lstStyle/>
                  <a:p>
                    <a:fld id="{53459AA1-B4FA-43D7-9A13-D763DCBBAEFA}" type="VALUE">
                      <a:rPr lang="en-US" smtClean="0"/>
                      <a:pPr/>
                      <a:t>[VALUE]</a:t>
                    </a:fld>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DACE-47D0-93CA-52F634ACDDA6}"/>
                </c:ext>
              </c:extLst>
            </c:dLbl>
            <c:dLbl>
              <c:idx val="4"/>
              <c:tx>
                <c:rich>
                  <a:bodyPr/>
                  <a:lstStyle/>
                  <a:p>
                    <a:fld id="{823531E3-BBA4-4D41-8055-CD669544FD5F}" type="VALUE">
                      <a:rPr lang="en-US" smtClean="0"/>
                      <a:pPr/>
                      <a:t>[VALUE]</a:t>
                    </a:fld>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DACE-47D0-93CA-52F634ACDDA6}"/>
                </c:ext>
              </c:extLst>
            </c:dLbl>
            <c:dLbl>
              <c:idx val="8"/>
              <c:tx>
                <c:rich>
                  <a:bodyPr/>
                  <a:lstStyle/>
                  <a:p>
                    <a:fld id="{21A5E841-89F1-40B0-BF64-5C08DAD7F524}" type="VALUE">
                      <a:rPr lang="en-US" smtClean="0"/>
                      <a:pPr/>
                      <a:t>[VALUE]</a:t>
                    </a:fld>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DACE-47D0-93CA-52F634ACDDA6}"/>
                </c:ext>
              </c:extLst>
            </c:dLbl>
            <c:dLbl>
              <c:idx val="9"/>
              <c:tx>
                <c:rich>
                  <a:bodyPr/>
                  <a:lstStyle/>
                  <a:p>
                    <a:fld id="{BB5A705E-6BAB-458D-98BF-7768310D017B}" type="VALUE">
                      <a:rPr lang="en-US" smtClean="0"/>
                      <a:pPr/>
                      <a:t>[VALUE]</a:t>
                    </a:fld>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DACE-47D0-93CA-52F634ACDDA6}"/>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Follow-up tests to monitor cancer</c:v>
                </c:pt>
                <c:pt idx="1">
                  <c:v>Exercise and nutrition</c:v>
                </c:pt>
                <c:pt idx="2">
                  <c:v>Quality of life</c:v>
                </c:pt>
                <c:pt idx="3">
                  <c:v>The mental and emotional impact of cancer</c:v>
                </c:pt>
                <c:pt idx="4">
                  <c:v>Physical function</c:v>
                </c:pt>
                <c:pt idx="5">
                  <c:v>How much fatigue is interfering on daily life</c:v>
                </c:pt>
                <c:pt idx="6">
                  <c:v>How much pain is interfering with daily life</c:v>
                </c:pt>
                <c:pt idx="7">
                  <c:v>Access to support groups</c:v>
                </c:pt>
                <c:pt idx="8">
                  <c:v>A post-treatment survivorship care plan</c:v>
                </c:pt>
                <c:pt idx="9">
                  <c:v>Cognitive function</c:v>
                </c:pt>
                <c:pt idx="10">
                  <c:v>Financial services/support</c:v>
                </c:pt>
                <c:pt idx="11">
                  <c:v>Health insurance options</c:v>
                </c:pt>
                <c:pt idx="12">
                  <c:v>Fertility concerns</c:v>
                </c:pt>
                <c:pt idx="13">
                  <c:v>Palliative care/support services</c:v>
                </c:pt>
                <c:pt idx="14">
                  <c:v>Hospice Care</c:v>
                </c:pt>
                <c:pt idx="15">
                  <c:v>End-of-life support</c:v>
                </c:pt>
                <c:pt idx="16">
                  <c:v>None of the above</c:v>
                </c:pt>
              </c:strCache>
            </c:strRef>
          </c:cat>
          <c:val>
            <c:numRef>
              <c:f>Sheet1!$B$2:$B$18</c:f>
              <c:numCache>
                <c:formatCode>0%</c:formatCode>
                <c:ptCount val="17"/>
                <c:pt idx="0">
                  <c:v>0.67980300000000005</c:v>
                </c:pt>
                <c:pt idx="1">
                  <c:v>0.32906399999999997</c:v>
                </c:pt>
                <c:pt idx="2">
                  <c:v>0.26502500000000001</c:v>
                </c:pt>
                <c:pt idx="3">
                  <c:v>0.20985199999999998</c:v>
                </c:pt>
                <c:pt idx="4">
                  <c:v>0.20394100000000001</c:v>
                </c:pt>
                <c:pt idx="5">
                  <c:v>0.171429</c:v>
                </c:pt>
                <c:pt idx="6">
                  <c:v>0.12512299999999998</c:v>
                </c:pt>
                <c:pt idx="7">
                  <c:v>0.122167</c:v>
                </c:pt>
                <c:pt idx="8">
                  <c:v>9.2611000000000013E-2</c:v>
                </c:pt>
                <c:pt idx="9">
                  <c:v>6.2068999999999999E-2</c:v>
                </c:pt>
                <c:pt idx="10">
                  <c:v>5.0246000000000006E-2</c:v>
                </c:pt>
                <c:pt idx="11">
                  <c:v>4.9260999999999999E-2</c:v>
                </c:pt>
                <c:pt idx="12">
                  <c:v>2.8570999999999999E-2</c:v>
                </c:pt>
                <c:pt idx="13">
                  <c:v>6.8969999999999995E-3</c:v>
                </c:pt>
                <c:pt idx="14">
                  <c:v>1.97E-3</c:v>
                </c:pt>
                <c:pt idx="15">
                  <c:v>1.97E-3</c:v>
                </c:pt>
                <c:pt idx="16">
                  <c:v>0.122167</c:v>
                </c:pt>
              </c:numCache>
            </c:numRef>
          </c:val>
          <c:extLst>
            <c:ext xmlns:c16="http://schemas.microsoft.com/office/drawing/2014/chart" uri="{C3380CC4-5D6E-409C-BE32-E72D297353CC}">
              <c16:uniqueId val="{00000000-7224-48F7-B584-1B3FFFF63084}"/>
            </c:ext>
          </c:extLst>
        </c:ser>
        <c:dLbls>
          <c:showLegendKey val="0"/>
          <c:showVal val="0"/>
          <c:showCatName val="0"/>
          <c:showSerName val="0"/>
          <c:showPercent val="0"/>
          <c:showBubbleSize val="0"/>
        </c:dLbls>
        <c:gapWidth val="70"/>
        <c:axId val="1146082256"/>
        <c:axId val="1146071024"/>
      </c:barChart>
      <c:catAx>
        <c:axId val="11460822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1146071024"/>
        <c:crosses val="autoZero"/>
        <c:auto val="1"/>
        <c:lblAlgn val="ctr"/>
        <c:lblOffset val="100"/>
        <c:noMultiLvlLbl val="0"/>
      </c:catAx>
      <c:valAx>
        <c:axId val="1146071024"/>
        <c:scaling>
          <c:orientation val="minMax"/>
        </c:scaling>
        <c:delete val="1"/>
        <c:axPos val="t"/>
        <c:numFmt formatCode="0%" sourceLinked="1"/>
        <c:majorTickMark val="none"/>
        <c:minorTickMark val="none"/>
        <c:tickLblPos val="nextTo"/>
        <c:crossAx val="1146082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lumMod val="20000"/>
                <a:lumOff val="80000"/>
              </a:schemeClr>
            </a:solidFill>
            <a:ln w="28575">
              <a:noFill/>
            </a:ln>
            <a:effectLst/>
          </c:spPr>
          <c:invertIfNegative val="0"/>
          <c:dLbls>
            <c:dLbl>
              <c:idx val="0"/>
              <c:tx>
                <c:rich>
                  <a:bodyPr/>
                  <a:lstStyle/>
                  <a:p>
                    <a:fld id="{E9840361-D036-47BF-B7A5-2DDF4D701B1C}" type="VALUE">
                      <a:rPr lang="en-US" smtClean="0"/>
                      <a:pPr/>
                      <a:t>[VALUE]</a:t>
                    </a:fld>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1B45-470F-9B14-B2A958EDD7AC}"/>
                </c:ext>
              </c:extLst>
            </c:dLbl>
            <c:dLbl>
              <c:idx val="5"/>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3DEA-5E42-9875-781D970789D5}"/>
                </c:ext>
              </c:extLst>
            </c:dLbl>
            <c:dLbl>
              <c:idx val="10"/>
              <c:tx>
                <c:rich>
                  <a:bodyPr/>
                  <a:lstStyle/>
                  <a:p>
                    <a:fld id="{8D27D86F-3C59-43A8-B421-63F44CC37579}" type="VALUE">
                      <a:rPr lang="en-US" smtClean="0"/>
                      <a:pPr/>
                      <a:t>[VALUE]</a:t>
                    </a:fld>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B45-470F-9B14-B2A958EDD7AC}"/>
                </c:ext>
              </c:extLst>
            </c:dLbl>
            <c:dLbl>
              <c:idx val="11"/>
              <c:tx>
                <c:rich>
                  <a:bodyPr/>
                  <a:lstStyle/>
                  <a:p>
                    <a:fld id="{58D0DFE5-9E94-4BD1-ACB4-BAD313B0D50B}" type="VALUE">
                      <a:rPr lang="en-US" smtClean="0"/>
                      <a:pPr/>
                      <a:t>[VALUE]</a:t>
                    </a:fld>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1B45-470F-9B14-B2A958EDD7AC}"/>
                </c:ext>
              </c:extLst>
            </c:dLbl>
            <c:dLbl>
              <c:idx val="12"/>
              <c:tx>
                <c:rich>
                  <a:bodyPr/>
                  <a:lstStyle/>
                  <a:p>
                    <a:fld id="{59E8D416-377A-46FB-91EA-F922B7DD467A}" type="VALUE">
                      <a:rPr lang="en-US" smtClean="0"/>
                      <a:pPr/>
                      <a:t>[VALUE]</a:t>
                    </a:fld>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B45-470F-9B14-B2A958EDD7AC}"/>
                </c:ext>
              </c:extLst>
            </c:dLbl>
            <c:dLbl>
              <c:idx val="13"/>
              <c:tx>
                <c:rich>
                  <a:bodyPr/>
                  <a:lstStyle/>
                  <a:p>
                    <a:fld id="{6ADA57D5-CA82-4873-B61E-15E689259A54}" type="VALUE">
                      <a:rPr lang="en-US" smtClean="0"/>
                      <a:pPr/>
                      <a:t>[VALUE]</a:t>
                    </a:fld>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1B45-470F-9B14-B2A958EDD7AC}"/>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Spent savings/retirement money to cover your personal living expenses</c:v>
                </c:pt>
                <c:pt idx="1">
                  <c:v>Applied for government financial assistance such as unemployment, SNAP/food stamps, Medicaid, etc.</c:v>
                </c:pt>
                <c:pt idx="2">
                  <c:v>Borrowed money from family or friends</c:v>
                </c:pt>
                <c:pt idx="3">
                  <c:v>Delayed a major purchase (house, car, etc.)</c:v>
                </c:pt>
                <c:pt idx="4">
                  <c:v>Delayed a major life event (marriage, trip, starting family, etc.)</c:v>
                </c:pt>
                <c:pt idx="5">
                  <c:v>Received help with food or housing from a charity, community center, or place of worship </c:v>
                </c:pt>
                <c:pt idx="6">
                  <c:v>Delayed or reduced payments to credits cards or loans</c:v>
                </c:pt>
                <c:pt idx="7">
                  <c:v>[PATIENT ONLY] Applied for co-pay assistance from drug manufacturer or non-profit organization/foundation</c:v>
                </c:pt>
                <c:pt idx="8">
                  <c:v>Had to sell property or belongings to cover your personal expenses</c:v>
                </c:pt>
                <c:pt idx="9">
                  <c:v>[PATIENT ONLY] Delayed treatment to get insurance authorization/approval</c:v>
                </c:pt>
                <c:pt idx="10">
                  <c:v>Asked for rent or mortgage relief</c:v>
                </c:pt>
                <c:pt idx="11">
                  <c:v>Applied for grants or scholarships to help with your personal medical and living costs</c:v>
                </c:pt>
                <c:pt idx="12">
                  <c:v>Started a GoFundMe or similar campaign to help with your personal medical and living costs or had one started for you by others</c:v>
                </c:pt>
                <c:pt idx="13">
                  <c:v>Declared bankruptcy</c:v>
                </c:pt>
                <c:pt idx="14">
                  <c:v>Lost your insurance coverage</c:v>
                </c:pt>
              </c:strCache>
            </c:strRef>
          </c:cat>
          <c:val>
            <c:numRef>
              <c:f>Sheet1!$B$2:$B$16</c:f>
              <c:numCache>
                <c:formatCode>0%</c:formatCode>
                <c:ptCount val="15"/>
                <c:pt idx="0">
                  <c:v>0.16653899999999999</c:v>
                </c:pt>
                <c:pt idx="1">
                  <c:v>0.13583999999999999</c:v>
                </c:pt>
                <c:pt idx="2">
                  <c:v>0.13353799999999999</c:v>
                </c:pt>
                <c:pt idx="3">
                  <c:v>0.11742100000000001</c:v>
                </c:pt>
                <c:pt idx="4">
                  <c:v>0.11051399999999999</c:v>
                </c:pt>
                <c:pt idx="5">
                  <c:v>0.10360699999999999</c:v>
                </c:pt>
                <c:pt idx="6">
                  <c:v>9.593199999999999E-2</c:v>
                </c:pt>
                <c:pt idx="7">
                  <c:v>7.8281000000000003E-2</c:v>
                </c:pt>
                <c:pt idx="8">
                  <c:v>6.2932000000000002E-2</c:v>
                </c:pt>
                <c:pt idx="9">
                  <c:v>5.2954999999999995E-2</c:v>
                </c:pt>
                <c:pt idx="10">
                  <c:v>5.2187000000000004E-2</c:v>
                </c:pt>
                <c:pt idx="11">
                  <c:v>3.3001000000000003E-2</c:v>
                </c:pt>
                <c:pt idx="12">
                  <c:v>2.9163000000000001E-2</c:v>
                </c:pt>
                <c:pt idx="13">
                  <c:v>1.9186000000000002E-2</c:v>
                </c:pt>
                <c:pt idx="14">
                  <c:v>1.6884E-2</c:v>
                </c:pt>
              </c:numCache>
            </c:numRef>
          </c:val>
          <c:extLst>
            <c:ext xmlns:c16="http://schemas.microsoft.com/office/drawing/2014/chart" uri="{C3380CC4-5D6E-409C-BE32-E72D297353CC}">
              <c16:uniqueId val="{00000001-3DEA-5E42-9875-781D970789D5}"/>
            </c:ext>
          </c:extLst>
        </c:ser>
        <c:dLbls>
          <c:showLegendKey val="0"/>
          <c:showVal val="0"/>
          <c:showCatName val="0"/>
          <c:showSerName val="0"/>
          <c:showPercent val="0"/>
          <c:showBubbleSize val="0"/>
        </c:dLbls>
        <c:gapWidth val="76"/>
        <c:axId val="1103590488"/>
        <c:axId val="1103586880"/>
      </c:barChart>
      <c:catAx>
        <c:axId val="1103590488"/>
        <c:scaling>
          <c:orientation val="maxMin"/>
        </c:scaling>
        <c:delete val="1"/>
        <c:axPos val="l"/>
        <c:numFmt formatCode="General" sourceLinked="1"/>
        <c:majorTickMark val="none"/>
        <c:minorTickMark val="none"/>
        <c:tickLblPos val="nextTo"/>
        <c:crossAx val="1103586880"/>
        <c:crosses val="autoZero"/>
        <c:auto val="1"/>
        <c:lblAlgn val="ctr"/>
        <c:lblOffset val="100"/>
        <c:noMultiLvlLbl val="0"/>
      </c:catAx>
      <c:valAx>
        <c:axId val="1103586880"/>
        <c:scaling>
          <c:orientation val="minMax"/>
          <c:max val="0.5"/>
          <c:min val="0"/>
        </c:scaling>
        <c:delete val="1"/>
        <c:axPos val="t"/>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1103590488"/>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ctr">
              <a:defRPr sz="1862" b="0" i="0" u="none" strike="noStrike" kern="1200" spc="0" baseline="0">
                <a:solidFill>
                  <a:schemeClr val="tx1">
                    <a:lumMod val="65000"/>
                    <a:lumOff val="35000"/>
                  </a:schemeClr>
                </a:solidFill>
                <a:latin typeface="+mn-lt"/>
                <a:ea typeface="+mn-ea"/>
                <a:cs typeface="+mn-cs"/>
              </a:defRPr>
            </a:pPr>
            <a:r>
              <a:rPr lang="en-US" dirty="0"/>
              <a:t>National Patients</a:t>
            </a:r>
          </a:p>
        </c:rich>
      </c:tx>
      <c:layout>
        <c:manualLayout>
          <c:xMode val="edge"/>
          <c:yMode val="edge"/>
          <c:x val="0.35705086758191451"/>
          <c:y val="2.7171312151785556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Panel</c:v>
                </c:pt>
              </c:strCache>
            </c:strRef>
          </c:tx>
          <c:dPt>
            <c:idx val="0"/>
            <c:bubble3D val="0"/>
            <c:spPr>
              <a:solidFill>
                <a:schemeClr val="accent1">
                  <a:shade val="58000"/>
                </a:schemeClr>
              </a:solidFill>
              <a:ln w="19050">
                <a:solidFill>
                  <a:schemeClr val="lt1"/>
                </a:solidFill>
              </a:ln>
              <a:effectLst/>
            </c:spPr>
            <c:extLst>
              <c:ext xmlns:c16="http://schemas.microsoft.com/office/drawing/2014/chart" uri="{C3380CC4-5D6E-409C-BE32-E72D297353CC}">
                <c16:uniqueId val="{00000001-6C60-4A37-B0EE-73C5EC0E21D1}"/>
              </c:ext>
            </c:extLst>
          </c:dPt>
          <c:dPt>
            <c:idx val="1"/>
            <c:bubble3D val="0"/>
            <c:spPr>
              <a:solidFill>
                <a:schemeClr val="accent1">
                  <a:shade val="86000"/>
                </a:schemeClr>
              </a:solidFill>
              <a:ln w="19050">
                <a:solidFill>
                  <a:schemeClr val="lt1"/>
                </a:solidFill>
              </a:ln>
              <a:effectLst/>
            </c:spPr>
            <c:extLst>
              <c:ext xmlns:c16="http://schemas.microsoft.com/office/drawing/2014/chart" uri="{C3380CC4-5D6E-409C-BE32-E72D297353CC}">
                <c16:uniqueId val="{00000003-6C60-4A37-B0EE-73C5EC0E21D1}"/>
              </c:ext>
            </c:extLst>
          </c:dPt>
          <c:dPt>
            <c:idx val="2"/>
            <c:bubble3D val="0"/>
            <c:spPr>
              <a:solidFill>
                <a:schemeClr val="accent1">
                  <a:tint val="86000"/>
                </a:schemeClr>
              </a:solidFill>
              <a:ln w="19050">
                <a:solidFill>
                  <a:schemeClr val="lt1"/>
                </a:solidFill>
              </a:ln>
              <a:effectLst/>
            </c:spPr>
            <c:extLst>
              <c:ext xmlns:c16="http://schemas.microsoft.com/office/drawing/2014/chart" uri="{C3380CC4-5D6E-409C-BE32-E72D297353CC}">
                <c16:uniqueId val="{00000005-6C60-4A37-B0EE-73C5EC0E21D1}"/>
              </c:ext>
            </c:extLst>
          </c:dPt>
          <c:dPt>
            <c:idx val="3"/>
            <c:bubble3D val="0"/>
            <c:spPr>
              <a:solidFill>
                <a:schemeClr val="accent1">
                  <a:tint val="58000"/>
                </a:schemeClr>
              </a:solidFill>
              <a:ln w="19050">
                <a:solidFill>
                  <a:schemeClr val="lt1"/>
                </a:solidFill>
              </a:ln>
              <a:effectLst/>
            </c:spPr>
            <c:extLst>
              <c:ext xmlns:c16="http://schemas.microsoft.com/office/drawing/2014/chart" uri="{C3380CC4-5D6E-409C-BE32-E72D297353CC}">
                <c16:uniqueId val="{00000007-6C60-4A37-B0EE-73C5EC0E21D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Very interested</c:v>
                </c:pt>
                <c:pt idx="1">
                  <c:v>Somewhat interested</c:v>
                </c:pt>
                <c:pt idx="2">
                  <c:v>Not interested</c:v>
                </c:pt>
                <c:pt idx="3">
                  <c:v>Not sure</c:v>
                </c:pt>
              </c:strCache>
            </c:strRef>
          </c:cat>
          <c:val>
            <c:numRef>
              <c:f>Sheet1!$B$2:$B$5</c:f>
              <c:numCache>
                <c:formatCode>0%</c:formatCode>
                <c:ptCount val="4"/>
                <c:pt idx="0">
                  <c:v>0.14000000000000001</c:v>
                </c:pt>
                <c:pt idx="1">
                  <c:v>0.18</c:v>
                </c:pt>
                <c:pt idx="2">
                  <c:v>0.56000000000000005</c:v>
                </c:pt>
                <c:pt idx="3">
                  <c:v>0.12</c:v>
                </c:pt>
              </c:numCache>
            </c:numRef>
          </c:val>
          <c:extLst>
            <c:ext xmlns:c16="http://schemas.microsoft.com/office/drawing/2014/chart" uri="{C3380CC4-5D6E-409C-BE32-E72D297353CC}">
              <c16:uniqueId val="{00000000-9255-496E-9BA3-261455F2221C}"/>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lgn="ctr">
              <a:defRPr sz="1862" b="0" i="0" u="none" strike="noStrike" kern="1200" spc="0" baseline="0">
                <a:solidFill>
                  <a:schemeClr val="tx1">
                    <a:lumMod val="65000"/>
                    <a:lumOff val="35000"/>
                  </a:schemeClr>
                </a:solidFill>
                <a:latin typeface="+mn-lt"/>
                <a:ea typeface="+mn-ea"/>
                <a:cs typeface="+mn-cs"/>
              </a:defRPr>
            </a:pPr>
            <a:r>
              <a:rPr lang="en-US" dirty="0"/>
              <a:t>NCCS Connected Patients</a:t>
            </a:r>
          </a:p>
        </c:rich>
      </c:tx>
      <c:layout>
        <c:manualLayout>
          <c:xMode val="edge"/>
          <c:yMode val="edge"/>
          <c:x val="0.27764416852945628"/>
          <c:y val="2.7171312151785556E-2"/>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Panel</c:v>
                </c:pt>
              </c:strCache>
            </c:strRef>
          </c:tx>
          <c:dPt>
            <c:idx val="0"/>
            <c:bubble3D val="0"/>
            <c:spPr>
              <a:solidFill>
                <a:schemeClr val="accent4">
                  <a:shade val="58000"/>
                </a:schemeClr>
              </a:solidFill>
              <a:ln w="19050">
                <a:solidFill>
                  <a:schemeClr val="lt1"/>
                </a:solidFill>
              </a:ln>
              <a:effectLst/>
            </c:spPr>
            <c:extLst>
              <c:ext xmlns:c16="http://schemas.microsoft.com/office/drawing/2014/chart" uri="{C3380CC4-5D6E-409C-BE32-E72D297353CC}">
                <c16:uniqueId val="{00000001-2F2C-4F4B-BD23-5C165473ACCB}"/>
              </c:ext>
            </c:extLst>
          </c:dPt>
          <c:dPt>
            <c:idx val="1"/>
            <c:bubble3D val="0"/>
            <c:spPr>
              <a:solidFill>
                <a:schemeClr val="accent4">
                  <a:shade val="86000"/>
                </a:schemeClr>
              </a:solidFill>
              <a:ln w="19050">
                <a:solidFill>
                  <a:schemeClr val="lt1"/>
                </a:solidFill>
              </a:ln>
              <a:effectLst/>
            </c:spPr>
            <c:extLst>
              <c:ext xmlns:c16="http://schemas.microsoft.com/office/drawing/2014/chart" uri="{C3380CC4-5D6E-409C-BE32-E72D297353CC}">
                <c16:uniqueId val="{00000003-2F2C-4F4B-BD23-5C165473ACCB}"/>
              </c:ext>
            </c:extLst>
          </c:dPt>
          <c:dPt>
            <c:idx val="2"/>
            <c:bubble3D val="0"/>
            <c:spPr>
              <a:solidFill>
                <a:schemeClr val="accent4">
                  <a:tint val="86000"/>
                </a:schemeClr>
              </a:solidFill>
              <a:ln w="19050">
                <a:solidFill>
                  <a:schemeClr val="lt1"/>
                </a:solidFill>
              </a:ln>
              <a:effectLst/>
            </c:spPr>
            <c:extLst>
              <c:ext xmlns:c16="http://schemas.microsoft.com/office/drawing/2014/chart" uri="{C3380CC4-5D6E-409C-BE32-E72D297353CC}">
                <c16:uniqueId val="{00000005-2F2C-4F4B-BD23-5C165473ACCB}"/>
              </c:ext>
            </c:extLst>
          </c:dPt>
          <c:dPt>
            <c:idx val="3"/>
            <c:bubble3D val="0"/>
            <c:spPr>
              <a:solidFill>
                <a:schemeClr val="accent4">
                  <a:tint val="58000"/>
                </a:schemeClr>
              </a:solidFill>
              <a:ln w="19050">
                <a:solidFill>
                  <a:schemeClr val="lt1"/>
                </a:solidFill>
              </a:ln>
              <a:effectLst/>
            </c:spPr>
            <c:extLst>
              <c:ext xmlns:c16="http://schemas.microsoft.com/office/drawing/2014/chart" uri="{C3380CC4-5D6E-409C-BE32-E72D297353CC}">
                <c16:uniqueId val="{00000007-2F2C-4F4B-BD23-5C165473ACCB}"/>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Very interested</c:v>
                </c:pt>
                <c:pt idx="1">
                  <c:v>Somewhat interested</c:v>
                </c:pt>
                <c:pt idx="2">
                  <c:v>Not interested</c:v>
                </c:pt>
                <c:pt idx="3">
                  <c:v>Not sure</c:v>
                </c:pt>
              </c:strCache>
            </c:strRef>
          </c:cat>
          <c:val>
            <c:numRef>
              <c:f>Sheet1!$B$2:$B$5</c:f>
              <c:numCache>
                <c:formatCode>0%</c:formatCode>
                <c:ptCount val="4"/>
                <c:pt idx="0">
                  <c:v>0.18</c:v>
                </c:pt>
                <c:pt idx="1">
                  <c:v>0.24</c:v>
                </c:pt>
                <c:pt idx="2">
                  <c:v>0.43</c:v>
                </c:pt>
                <c:pt idx="3">
                  <c:v>0.15</c:v>
                </c:pt>
              </c:numCache>
            </c:numRef>
          </c:val>
          <c:extLst>
            <c:ext xmlns:c16="http://schemas.microsoft.com/office/drawing/2014/chart" uri="{C3380CC4-5D6E-409C-BE32-E72D297353CC}">
              <c16:uniqueId val="{00000008-2F2C-4F4B-BD23-5C165473ACC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2254792015725686"/>
          <c:y val="2.8633644306598486E-2"/>
          <c:w val="0.65695422404757964"/>
          <c:h val="0.97136635569340146"/>
        </c:manualLayout>
      </c:layout>
      <c:barChart>
        <c:barDir val="bar"/>
        <c:grouping val="clustered"/>
        <c:varyColors val="0"/>
        <c:ser>
          <c:idx val="0"/>
          <c:order val="0"/>
          <c:tx>
            <c:strRef>
              <c:f>Sheet1!$B$1</c:f>
              <c:strCache>
                <c:ptCount val="1"/>
                <c:pt idx="0">
                  <c:v>Panel Patient</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Part-time employment</c:v>
                </c:pt>
                <c:pt idx="1">
                  <c:v>Full-time employment</c:v>
                </c:pt>
                <c:pt idx="2">
                  <c:v>Self-employed</c:v>
                </c:pt>
                <c:pt idx="3">
                  <c:v>Full-time stay-at-home parent</c:v>
                </c:pt>
                <c:pt idx="4">
                  <c:v>Not employed</c:v>
                </c:pt>
                <c:pt idx="5">
                  <c:v>Student</c:v>
                </c:pt>
                <c:pt idx="6">
                  <c:v>Disabled/On disability</c:v>
                </c:pt>
                <c:pt idx="7">
                  <c:v>Active-duty military</c:v>
                </c:pt>
                <c:pt idx="8">
                  <c:v>Retired</c:v>
                </c:pt>
              </c:strCache>
            </c:strRef>
          </c:cat>
          <c:val>
            <c:numRef>
              <c:f>Sheet1!$B$2:$B$10</c:f>
              <c:numCache>
                <c:formatCode>0%</c:formatCode>
                <c:ptCount val="9"/>
                <c:pt idx="0">
                  <c:v>8.1350999999999993E-2</c:v>
                </c:pt>
                <c:pt idx="1">
                  <c:v>0.33461199999999997</c:v>
                </c:pt>
                <c:pt idx="2">
                  <c:v>5.2187000000000004E-2</c:v>
                </c:pt>
                <c:pt idx="3">
                  <c:v>1.7652000000000001E-2</c:v>
                </c:pt>
                <c:pt idx="4">
                  <c:v>7.0000000000000007E-2</c:v>
                </c:pt>
                <c:pt idx="5">
                  <c:v>1.7652000000000001E-2</c:v>
                </c:pt>
                <c:pt idx="6">
                  <c:v>0.10744400000000001</c:v>
                </c:pt>
                <c:pt idx="7">
                  <c:v>7.67E-4</c:v>
                </c:pt>
                <c:pt idx="8">
                  <c:v>0.32003100000000001</c:v>
                </c:pt>
              </c:numCache>
            </c:numRef>
          </c:val>
          <c:extLst>
            <c:ext xmlns:c16="http://schemas.microsoft.com/office/drawing/2014/chart" uri="{C3380CC4-5D6E-409C-BE32-E72D297353CC}">
              <c16:uniqueId val="{00000000-7689-4893-9AB6-7F37B4106EC2}"/>
            </c:ext>
          </c:extLst>
        </c:ser>
        <c:ser>
          <c:idx val="1"/>
          <c:order val="1"/>
          <c:tx>
            <c:strRef>
              <c:f>Sheet1!$C$1</c:f>
              <c:strCache>
                <c:ptCount val="1"/>
                <c:pt idx="0">
                  <c:v>Panel Caregiver</c:v>
                </c:pt>
              </c:strCache>
            </c:strRef>
          </c:tx>
          <c:spPr>
            <a:solidFill>
              <a:schemeClr val="accent6"/>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Part-time employment</c:v>
                </c:pt>
                <c:pt idx="1">
                  <c:v>Full-time employment</c:v>
                </c:pt>
                <c:pt idx="2">
                  <c:v>Self-employed</c:v>
                </c:pt>
                <c:pt idx="3">
                  <c:v>Full-time stay-at-home parent</c:v>
                </c:pt>
                <c:pt idx="4">
                  <c:v>Not employed</c:v>
                </c:pt>
                <c:pt idx="5">
                  <c:v>Student</c:v>
                </c:pt>
                <c:pt idx="6">
                  <c:v>Disabled/On disability</c:v>
                </c:pt>
                <c:pt idx="7">
                  <c:v>Active-duty military</c:v>
                </c:pt>
                <c:pt idx="8">
                  <c:v>Retired</c:v>
                </c:pt>
              </c:strCache>
            </c:strRef>
          </c:cat>
          <c:val>
            <c:numRef>
              <c:f>Sheet1!$C$2:$C$10</c:f>
              <c:numCache>
                <c:formatCode>0%</c:formatCode>
                <c:ptCount val="9"/>
                <c:pt idx="0">
                  <c:v>0.15612600000000001</c:v>
                </c:pt>
                <c:pt idx="1">
                  <c:v>0.37351799999999996</c:v>
                </c:pt>
                <c:pt idx="2">
                  <c:v>9.4862000000000002E-2</c:v>
                </c:pt>
                <c:pt idx="3">
                  <c:v>2.5692E-2</c:v>
                </c:pt>
                <c:pt idx="4">
                  <c:v>0.1</c:v>
                </c:pt>
                <c:pt idx="5">
                  <c:v>1.5810000000000001E-2</c:v>
                </c:pt>
                <c:pt idx="6">
                  <c:v>4.9407E-2</c:v>
                </c:pt>
                <c:pt idx="7">
                  <c:v>1.9759999999999999E-3</c:v>
                </c:pt>
                <c:pt idx="8">
                  <c:v>0.179842</c:v>
                </c:pt>
              </c:numCache>
            </c:numRef>
          </c:val>
          <c:extLst>
            <c:ext xmlns:c16="http://schemas.microsoft.com/office/drawing/2014/chart" uri="{C3380CC4-5D6E-409C-BE32-E72D297353CC}">
              <c16:uniqueId val="{00000001-7689-4893-9AB6-7F37B4106EC2}"/>
            </c:ext>
          </c:extLst>
        </c:ser>
        <c:dLbls>
          <c:showLegendKey val="0"/>
          <c:showVal val="0"/>
          <c:showCatName val="0"/>
          <c:showSerName val="0"/>
          <c:showPercent val="0"/>
          <c:showBubbleSize val="0"/>
        </c:dLbls>
        <c:gapWidth val="150"/>
        <c:axId val="646658968"/>
        <c:axId val="646657888"/>
      </c:barChart>
      <c:catAx>
        <c:axId val="64665896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46657888"/>
        <c:crosses val="autoZero"/>
        <c:auto val="1"/>
        <c:lblAlgn val="ctr"/>
        <c:lblOffset val="100"/>
        <c:noMultiLvlLbl val="0"/>
      </c:catAx>
      <c:valAx>
        <c:axId val="646657888"/>
        <c:scaling>
          <c:orientation val="minMax"/>
          <c:max val="0.75000000000000011"/>
          <c:min val="0"/>
        </c:scaling>
        <c:delete val="1"/>
        <c:axPos val="t"/>
        <c:numFmt formatCode="0%" sourceLinked="1"/>
        <c:majorTickMark val="out"/>
        <c:minorTickMark val="none"/>
        <c:tickLblPos val="nextTo"/>
        <c:crossAx val="646658968"/>
        <c:crosses val="autoZero"/>
        <c:crossBetween val="between"/>
      </c:valAx>
      <c:spPr>
        <a:noFill/>
        <a:ln>
          <a:noFill/>
        </a:ln>
        <a:effectLst/>
      </c:spPr>
    </c:plotArea>
    <c:legend>
      <c:legendPos val="b"/>
      <c:layout>
        <c:manualLayout>
          <c:xMode val="edge"/>
          <c:yMode val="edge"/>
          <c:x val="0.63110007458167572"/>
          <c:y val="0.48397909682476037"/>
          <c:w val="0.23161168462882376"/>
          <c:h val="0.1333712928961506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Most/Second Most Important</c:v>
                </c:pt>
              </c:strCache>
            </c:strRef>
          </c:tx>
          <c:spPr>
            <a:solidFill>
              <a:schemeClr val="accent1">
                <a:lumMod val="20000"/>
                <a:lumOff val="80000"/>
              </a:schemeClr>
            </a:solidFill>
            <a:ln>
              <a:noFill/>
            </a:ln>
            <a:effectLst/>
          </c:spPr>
          <c:invertIfNegative val="0"/>
          <c:dLbls>
            <c:dLbl>
              <c:idx val="0"/>
              <c:layout>
                <c:manualLayout>
                  <c:x val="-6.8675057938951452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0160-4FC1-B9F1-774B66670285}"/>
                </c:ext>
              </c:extLst>
            </c:dLbl>
            <c:dLbl>
              <c:idx val="1"/>
              <c:layout>
                <c:manualLayout>
                  <c:x val="-6.8675057938951452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160-4FC1-B9F1-774B66670285}"/>
                </c:ext>
              </c:extLst>
            </c:dLbl>
            <c:dLbl>
              <c:idx val="2"/>
              <c:layout>
                <c:manualLayout>
                  <c:x val="-7.2974033306085016E-3"/>
                  <c:y val="-2.564850839786693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160-4FC1-B9F1-774B66670285}"/>
                </c:ext>
              </c:extLst>
            </c:dLbl>
            <c:dLbl>
              <c:idx val="3"/>
              <c:layout>
                <c:manualLayout>
                  <c:x val="-2.6422475959316234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160-4FC1-B9F1-774B66670285}"/>
                </c:ext>
              </c:extLst>
            </c:dLbl>
            <c:dLbl>
              <c:idx val="4"/>
              <c:layout>
                <c:manualLayout>
                  <c:x val="-4.1792147880935562E-3"/>
                  <c:y val="-4.7021722197142033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160-4FC1-B9F1-774B66670285}"/>
                </c:ext>
              </c:extLst>
            </c:dLbl>
            <c:dLbl>
              <c:idx val="5"/>
              <c:layout>
                <c:manualLayout>
                  <c:x val="-1.5372057590524505E-3"/>
                  <c:y val="-2.564850839786693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60-4FC1-B9F1-774B66670285}"/>
                </c:ext>
              </c:extLst>
            </c:dLbl>
            <c:dLbl>
              <c:idx val="6"/>
              <c:layout>
                <c:manualLayout>
                  <c:x val="-1.2861141067823016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60-4FC1-B9F1-774B6667028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Clinical trial data from other people who have taken the treatment </c:v>
                </c:pt>
                <c:pt idx="1">
                  <c:v>Whether I will be able to continue working during treatment </c:v>
                </c:pt>
                <c:pt idx="2">
                  <c:v>Whether I will be able to continue daily activities during treatment </c:v>
                </c:pt>
                <c:pt idx="3">
                  <c:v>How I will feel during treatment </c:v>
                </c:pt>
                <c:pt idx="4">
                  <c:v>Real-world data from other people who have taken the treatment </c:v>
                </c:pt>
                <c:pt idx="5">
                  <c:v>Likelihood that the treatment will work </c:v>
                </c:pt>
                <c:pt idx="6">
                  <c:v>Doctor’s recommendations </c:v>
                </c:pt>
              </c:strCache>
            </c:strRef>
          </c:cat>
          <c:val>
            <c:numRef>
              <c:f>Sheet1!$B$2:$B$8</c:f>
              <c:numCache>
                <c:formatCode>0%</c:formatCode>
                <c:ptCount val="7"/>
                <c:pt idx="0">
                  <c:v>0.08</c:v>
                </c:pt>
                <c:pt idx="1">
                  <c:v>0.08</c:v>
                </c:pt>
                <c:pt idx="2">
                  <c:v>0.11</c:v>
                </c:pt>
                <c:pt idx="3">
                  <c:v>0.16</c:v>
                </c:pt>
                <c:pt idx="4">
                  <c:v>0.15</c:v>
                </c:pt>
                <c:pt idx="5">
                  <c:v>0.66</c:v>
                </c:pt>
                <c:pt idx="6">
                  <c:v>0.75</c:v>
                </c:pt>
              </c:numCache>
            </c:numRef>
          </c:val>
          <c:extLst>
            <c:ext xmlns:c16="http://schemas.microsoft.com/office/drawing/2014/chart" uri="{C3380CC4-5D6E-409C-BE32-E72D297353CC}">
              <c16:uniqueId val="{00000000-F773-4859-B132-D22C3C5E225D}"/>
            </c:ext>
          </c:extLst>
        </c:ser>
        <c:ser>
          <c:idx val="1"/>
          <c:order val="1"/>
          <c:tx>
            <c:strRef>
              <c:f>Sheet1!$C$1</c:f>
              <c:strCache>
                <c:ptCount val="1"/>
                <c:pt idx="0">
                  <c:v>Most Important</c:v>
                </c:pt>
              </c:strCache>
            </c:strRef>
          </c:tx>
          <c:spPr>
            <a:solidFill>
              <a:schemeClr val="accent1"/>
            </a:solidFill>
            <a:ln>
              <a:noFill/>
            </a:ln>
            <a:effectLst/>
          </c:spPr>
          <c:invertIfNegative val="0"/>
          <c:dLbls>
            <c:dLbl>
              <c:idx val="0"/>
              <c:layout>
                <c:manualLayout>
                  <c:x val="-2.1120207534109401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160-4FC1-B9F1-774B66670285}"/>
                </c:ext>
              </c:extLst>
            </c:dLbl>
            <c:dLbl>
              <c:idx val="1"/>
              <c:layout>
                <c:manualLayout>
                  <c:x val="-3.0165351904652447E-2"/>
                  <c:y val="0"/>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841863550951276E-2"/>
                      <c:h val="4.0422049235038289E-2"/>
                    </c:manualLayout>
                  </c15:layout>
                </c:ext>
                <c:ext xmlns:c16="http://schemas.microsoft.com/office/drawing/2014/chart" uri="{C3380CC4-5D6E-409C-BE32-E72D297353CC}">
                  <c16:uniqueId val="{00000007-0160-4FC1-B9F1-774B66670285}"/>
                </c:ext>
              </c:extLst>
            </c:dLbl>
            <c:dLbl>
              <c:idx val="2"/>
              <c:layout>
                <c:manualLayout>
                  <c:x val="-3.163611678469570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0160-4FC1-B9F1-774B66670285}"/>
                </c:ext>
              </c:extLst>
            </c:dLbl>
            <c:dLbl>
              <c:idx val="3"/>
              <c:layout>
                <c:manualLayout>
                  <c:x val="-3.4621662136082719E-2"/>
                  <c:y val="0"/>
                </c:manualLayout>
              </c:layout>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0160-4FC1-B9F1-774B66670285}"/>
                </c:ext>
              </c:extLst>
            </c:dLbl>
            <c:dLbl>
              <c:idx val="4"/>
              <c:layout>
                <c:manualLayout>
                  <c:x val="-3.4621662136082719E-2"/>
                  <c:y val="-4.7021722197142033E-17"/>
                </c:manualLayout>
              </c:layout>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0160-4FC1-B9F1-774B66670285}"/>
                </c:ext>
              </c:extLst>
            </c:dLbl>
            <c:dLbl>
              <c:idx val="5"/>
              <c:tx>
                <c:rich>
                  <a:bodyPr/>
                  <a:lstStyle/>
                  <a:p>
                    <a:fld id="{9FD3744B-CAF2-4601-90E5-01FF7CFEA170}" type="VALUE">
                      <a:rPr lang="en-US">
                        <a:solidFill>
                          <a:schemeClr val="bg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C-0160-4FC1-B9F1-774B66670285}"/>
                </c:ext>
              </c:extLst>
            </c:dLbl>
            <c:dLbl>
              <c:idx val="6"/>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B-0160-4FC1-B9F1-774B6667028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Clinical trial data from other people who have taken the treatment </c:v>
                </c:pt>
                <c:pt idx="1">
                  <c:v>Whether I will be able to continue working during treatment </c:v>
                </c:pt>
                <c:pt idx="2">
                  <c:v>Whether I will be able to continue daily activities during treatment </c:v>
                </c:pt>
                <c:pt idx="3">
                  <c:v>How I will feel during treatment </c:v>
                </c:pt>
                <c:pt idx="4">
                  <c:v>Real-world data from other people who have taken the treatment </c:v>
                </c:pt>
                <c:pt idx="5">
                  <c:v>Likelihood that the treatment will work </c:v>
                </c:pt>
                <c:pt idx="6">
                  <c:v>Doctor’s recommendations </c:v>
                </c:pt>
              </c:strCache>
            </c:strRef>
          </c:cat>
          <c:val>
            <c:numRef>
              <c:f>Sheet1!$C$2:$C$8</c:f>
              <c:numCache>
                <c:formatCode>0%</c:formatCode>
                <c:ptCount val="7"/>
                <c:pt idx="0">
                  <c:v>0.02</c:v>
                </c:pt>
                <c:pt idx="1">
                  <c:v>0.03</c:v>
                </c:pt>
                <c:pt idx="2">
                  <c:v>0.04</c:v>
                </c:pt>
                <c:pt idx="3">
                  <c:v>0.05</c:v>
                </c:pt>
                <c:pt idx="4">
                  <c:v>0.05</c:v>
                </c:pt>
                <c:pt idx="5">
                  <c:v>0.28000000000000003</c:v>
                </c:pt>
                <c:pt idx="6">
                  <c:v>0.53</c:v>
                </c:pt>
              </c:numCache>
            </c:numRef>
          </c:val>
          <c:extLst>
            <c:ext xmlns:c16="http://schemas.microsoft.com/office/drawing/2014/chart" uri="{C3380CC4-5D6E-409C-BE32-E72D297353CC}">
              <c16:uniqueId val="{00000000-0160-4FC1-B9F1-774B66670285}"/>
            </c:ext>
          </c:extLst>
        </c:ser>
        <c:dLbls>
          <c:showLegendKey val="0"/>
          <c:showVal val="1"/>
          <c:showCatName val="0"/>
          <c:showSerName val="0"/>
          <c:showPercent val="0"/>
          <c:showBubbleSize val="0"/>
        </c:dLbls>
        <c:gapWidth val="150"/>
        <c:overlap val="100"/>
        <c:axId val="2084805408"/>
        <c:axId val="783997568"/>
      </c:barChart>
      <c:catAx>
        <c:axId val="20848054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3997568"/>
        <c:crosses val="autoZero"/>
        <c:auto val="1"/>
        <c:lblAlgn val="ctr"/>
        <c:lblOffset val="100"/>
        <c:noMultiLvlLbl val="0"/>
      </c:catAx>
      <c:valAx>
        <c:axId val="783997568"/>
        <c:scaling>
          <c:orientation val="minMax"/>
        </c:scaling>
        <c:delete val="1"/>
        <c:axPos val="b"/>
        <c:numFmt formatCode="0%" sourceLinked="1"/>
        <c:majorTickMark val="none"/>
        <c:minorTickMark val="none"/>
        <c:tickLblPos val="nextTo"/>
        <c:crossAx val="2084805408"/>
        <c:crosses val="autoZero"/>
        <c:crossBetween val="between"/>
      </c:valAx>
      <c:spPr>
        <a:noFill/>
        <a:ln w="25400">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144B-476D-932F-4C13379B1917}"/>
              </c:ext>
            </c:extLst>
          </c:dPt>
          <c:dLbls>
            <c:dLbl>
              <c:idx val="0"/>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144B-476D-932F-4C13379B191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2023</c:v>
                </c:pt>
                <c:pt idx="1">
                  <c:v>2022</c:v>
                </c:pt>
                <c:pt idx="2">
                  <c:v>2021</c:v>
                </c:pt>
                <c:pt idx="3">
                  <c:v>2020</c:v>
                </c:pt>
              </c:numCache>
            </c:numRef>
          </c:cat>
          <c:val>
            <c:numRef>
              <c:f>Sheet1!$B$2:$B$5</c:f>
              <c:numCache>
                <c:formatCode>0%</c:formatCode>
                <c:ptCount val="4"/>
                <c:pt idx="0">
                  <c:v>0.09</c:v>
                </c:pt>
                <c:pt idx="1">
                  <c:v>0.11</c:v>
                </c:pt>
                <c:pt idx="2">
                  <c:v>0.11</c:v>
                </c:pt>
              </c:numCache>
            </c:numRef>
          </c:val>
          <c:extLst>
            <c:ext xmlns:c16="http://schemas.microsoft.com/office/drawing/2014/chart" uri="{C3380CC4-5D6E-409C-BE32-E72D297353CC}">
              <c16:uniqueId val="{00000002-144B-476D-932F-4C13379B1917}"/>
            </c:ext>
          </c:extLst>
        </c:ser>
        <c:dLbls>
          <c:showLegendKey val="0"/>
          <c:showVal val="1"/>
          <c:showCatName val="0"/>
          <c:showSerName val="0"/>
          <c:showPercent val="0"/>
          <c:showBubbleSize val="0"/>
        </c:dLbls>
        <c:gapWidth val="71"/>
        <c:overlap val="-25"/>
        <c:axId val="1331682255"/>
        <c:axId val="1331684655"/>
      </c:barChart>
      <c:catAx>
        <c:axId val="1331682255"/>
        <c:scaling>
          <c:orientation val="maxMin"/>
        </c:scaling>
        <c:delete val="1"/>
        <c:axPos val="l"/>
        <c:numFmt formatCode="General" sourceLinked="1"/>
        <c:majorTickMark val="out"/>
        <c:minorTickMark val="none"/>
        <c:tickLblPos val="nextTo"/>
        <c:crossAx val="1331684655"/>
        <c:crosses val="autoZero"/>
        <c:auto val="1"/>
        <c:lblAlgn val="ctr"/>
        <c:lblOffset val="100"/>
        <c:noMultiLvlLbl val="0"/>
      </c:catAx>
      <c:valAx>
        <c:axId val="1331684655"/>
        <c:scaling>
          <c:orientation val="minMax"/>
          <c:max val="0.15000000000000002"/>
          <c:min val="0"/>
        </c:scaling>
        <c:delete val="1"/>
        <c:axPos val="t"/>
        <c:numFmt formatCode="0%" sourceLinked="1"/>
        <c:majorTickMark val="out"/>
        <c:minorTickMark val="none"/>
        <c:tickLblPos val="nextTo"/>
        <c:crossAx val="1331682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74732709532621"/>
          <c:y val="2.9698836366852274E-2"/>
          <c:w val="0.48478563600369012"/>
          <c:h val="0.97030107860461978"/>
        </c:manualLayout>
      </c:layout>
      <c:barChart>
        <c:barDir val="bar"/>
        <c:grouping val="clustered"/>
        <c:varyColors val="0"/>
        <c:ser>
          <c:idx val="0"/>
          <c:order val="0"/>
          <c:tx>
            <c:strRef>
              <c:f>Sheet1!$B$1</c:f>
              <c:strCache>
                <c:ptCount val="1"/>
                <c:pt idx="0">
                  <c:v>Patients</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Missed work</c:v>
                </c:pt>
                <c:pt idx="1">
                  <c:v>Worked fewer hours</c:v>
                </c:pt>
                <c:pt idx="2">
                  <c:v>Lost salary or wages</c:v>
                </c:pt>
                <c:pt idx="3">
                  <c:v>Taken a leave of absence</c:v>
                </c:pt>
                <c:pt idx="4">
                  <c:v>Worked remotely/worked from home</c:v>
                </c:pt>
                <c:pt idx="5">
                  <c:v>Taken family medical leave (offered by job) </c:v>
                </c:pt>
                <c:pt idx="6">
                  <c:v>Gone on short-term disability</c:v>
                </c:pt>
                <c:pt idx="7">
                  <c:v>Felt that your work suffered</c:v>
                </c:pt>
                <c:pt idx="8">
                  <c:v>Taken early retirement</c:v>
                </c:pt>
                <c:pt idx="9">
                  <c:v>Quit your job</c:v>
                </c:pt>
                <c:pt idx="10">
                  <c:v>Not able to find a job with enough flexibility</c:v>
                </c:pt>
                <c:pt idx="11">
                  <c:v>Changed jobs or employers</c:v>
                </c:pt>
                <c:pt idx="12">
                  <c:v>Been let go or fired</c:v>
                </c:pt>
                <c:pt idx="13">
                  <c:v>Not received the federal and/or employer disability insurance you needed / Not received the federal and/or employer disability insurance your loved one needed</c:v>
                </c:pt>
                <c:pt idx="14">
                  <c:v>Felt your co-workers treated you badly</c:v>
                </c:pt>
                <c:pt idx="15">
                  <c:v>Turned down a job or promotion</c:v>
                </c:pt>
              </c:strCache>
            </c:strRef>
          </c:cat>
          <c:val>
            <c:numRef>
              <c:f>Sheet1!$B$2:$B$17</c:f>
              <c:numCache>
                <c:formatCode>0%</c:formatCode>
                <c:ptCount val="16"/>
                <c:pt idx="0">
                  <c:v>0.32295099999999999</c:v>
                </c:pt>
                <c:pt idx="1">
                  <c:v>0.24262300000000001</c:v>
                </c:pt>
                <c:pt idx="2">
                  <c:v>0.17541000000000001</c:v>
                </c:pt>
                <c:pt idx="3">
                  <c:v>0.14917999999999998</c:v>
                </c:pt>
                <c:pt idx="4">
                  <c:v>0.139344</c:v>
                </c:pt>
                <c:pt idx="5">
                  <c:v>0.11639300000000001</c:v>
                </c:pt>
                <c:pt idx="6">
                  <c:v>0.10819699999999999</c:v>
                </c:pt>
                <c:pt idx="7">
                  <c:v>0.104918</c:v>
                </c:pt>
                <c:pt idx="8">
                  <c:v>8.0327999999999997E-2</c:v>
                </c:pt>
                <c:pt idx="9">
                  <c:v>4.7541E-2</c:v>
                </c:pt>
                <c:pt idx="10">
                  <c:v>4.2622999999999994E-2</c:v>
                </c:pt>
                <c:pt idx="11">
                  <c:v>3.7705000000000002E-2</c:v>
                </c:pt>
                <c:pt idx="12">
                  <c:v>3.1147999999999999E-2</c:v>
                </c:pt>
                <c:pt idx="13">
                  <c:v>2.6230000000000003E-2</c:v>
                </c:pt>
                <c:pt idx="14">
                  <c:v>2.4590000000000001E-2</c:v>
                </c:pt>
                <c:pt idx="15">
                  <c:v>1.9672000000000002E-2</c:v>
                </c:pt>
              </c:numCache>
            </c:numRef>
          </c:val>
          <c:extLst>
            <c:ext xmlns:c16="http://schemas.microsoft.com/office/drawing/2014/chart" uri="{C3380CC4-5D6E-409C-BE32-E72D297353CC}">
              <c16:uniqueId val="{00000000-D246-45C0-8EF4-C5219537A881}"/>
            </c:ext>
          </c:extLst>
        </c:ser>
        <c:ser>
          <c:idx val="1"/>
          <c:order val="1"/>
          <c:tx>
            <c:strRef>
              <c:f>Sheet1!$C$1</c:f>
              <c:strCache>
                <c:ptCount val="1"/>
                <c:pt idx="0">
                  <c:v>Caregivers</c:v>
                </c:pt>
              </c:strCache>
            </c:strRef>
          </c:tx>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Missed work</c:v>
                </c:pt>
                <c:pt idx="1">
                  <c:v>Worked fewer hours</c:v>
                </c:pt>
                <c:pt idx="2">
                  <c:v>Lost salary or wages</c:v>
                </c:pt>
                <c:pt idx="3">
                  <c:v>Taken a leave of absence</c:v>
                </c:pt>
                <c:pt idx="4">
                  <c:v>Worked remotely/worked from home</c:v>
                </c:pt>
                <c:pt idx="5">
                  <c:v>Taken family medical leave (offered by job) </c:v>
                </c:pt>
                <c:pt idx="6">
                  <c:v>Gone on short-term disability</c:v>
                </c:pt>
                <c:pt idx="7">
                  <c:v>Felt that your work suffered</c:v>
                </c:pt>
                <c:pt idx="8">
                  <c:v>Taken early retirement</c:v>
                </c:pt>
                <c:pt idx="9">
                  <c:v>Quit your job</c:v>
                </c:pt>
                <c:pt idx="10">
                  <c:v>Not able to find a job with enough flexibility</c:v>
                </c:pt>
                <c:pt idx="11">
                  <c:v>Changed jobs or employers</c:v>
                </c:pt>
                <c:pt idx="12">
                  <c:v>Been let go or fired</c:v>
                </c:pt>
                <c:pt idx="13">
                  <c:v>Not received the federal and/or employer disability insurance you needed / Not received the federal and/or employer disability insurance your loved one needed</c:v>
                </c:pt>
                <c:pt idx="14">
                  <c:v>Felt your co-workers treated you badly</c:v>
                </c:pt>
                <c:pt idx="15">
                  <c:v>Turned down a job or promotion</c:v>
                </c:pt>
              </c:strCache>
            </c:strRef>
          </c:cat>
          <c:val>
            <c:numRef>
              <c:f>Sheet1!$C$2:$C$17</c:f>
              <c:numCache>
                <c:formatCode>0%</c:formatCode>
                <c:ptCount val="16"/>
                <c:pt idx="0">
                  <c:v>0.39873399999999998</c:v>
                </c:pt>
                <c:pt idx="1">
                  <c:v>0.33860799999999996</c:v>
                </c:pt>
                <c:pt idx="2">
                  <c:v>0.26582299999999998</c:v>
                </c:pt>
                <c:pt idx="3">
                  <c:v>0.18987300000000001</c:v>
                </c:pt>
                <c:pt idx="4">
                  <c:v>0.21835399999999999</c:v>
                </c:pt>
                <c:pt idx="5">
                  <c:v>0.15506300000000001</c:v>
                </c:pt>
                <c:pt idx="6">
                  <c:v>2.8480999999999999E-2</c:v>
                </c:pt>
                <c:pt idx="7">
                  <c:v>0.22784799999999999</c:v>
                </c:pt>
                <c:pt idx="8">
                  <c:v>4.4303999999999996E-2</c:v>
                </c:pt>
                <c:pt idx="9">
                  <c:v>6.9620000000000001E-2</c:v>
                </c:pt>
                <c:pt idx="10">
                  <c:v>6.3291E-2</c:v>
                </c:pt>
                <c:pt idx="11">
                  <c:v>7.2785000000000002E-2</c:v>
                </c:pt>
                <c:pt idx="12">
                  <c:v>7.5949000000000003E-2</c:v>
                </c:pt>
                <c:pt idx="13">
                  <c:v>3.1646000000000001E-2</c:v>
                </c:pt>
                <c:pt idx="14">
                  <c:v>4.7468000000000003E-2</c:v>
                </c:pt>
                <c:pt idx="15">
                  <c:v>9.4937000000000007E-2</c:v>
                </c:pt>
              </c:numCache>
            </c:numRef>
          </c:val>
          <c:extLst>
            <c:ext xmlns:c16="http://schemas.microsoft.com/office/drawing/2014/chart" uri="{C3380CC4-5D6E-409C-BE32-E72D297353CC}">
              <c16:uniqueId val="{00000001-D246-45C0-8EF4-C5219537A881}"/>
            </c:ext>
          </c:extLst>
        </c:ser>
        <c:dLbls>
          <c:showLegendKey val="0"/>
          <c:showVal val="0"/>
          <c:showCatName val="0"/>
          <c:showSerName val="0"/>
          <c:showPercent val="0"/>
          <c:showBubbleSize val="0"/>
        </c:dLbls>
        <c:gapWidth val="182"/>
        <c:axId val="664923192"/>
        <c:axId val="664925816"/>
      </c:barChart>
      <c:catAx>
        <c:axId val="66492319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664925816"/>
        <c:crosses val="autoZero"/>
        <c:auto val="1"/>
        <c:lblAlgn val="ctr"/>
        <c:lblOffset val="300"/>
        <c:noMultiLvlLbl val="0"/>
      </c:catAx>
      <c:valAx>
        <c:axId val="664925816"/>
        <c:scaling>
          <c:orientation val="minMax"/>
          <c:max val="1"/>
        </c:scaling>
        <c:delete val="1"/>
        <c:axPos val="t"/>
        <c:numFmt formatCode="0%" sourceLinked="1"/>
        <c:majorTickMark val="out"/>
        <c:minorTickMark val="none"/>
        <c:tickLblPos val="nextTo"/>
        <c:crossAx val="664923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National Patients</c:v>
                </c:pt>
              </c:strCache>
            </c:strRef>
          </c:tx>
          <c:spPr>
            <a:ln>
              <a:solidFill>
                <a:schemeClr val="accent1"/>
              </a:solidFill>
            </a:ln>
          </c:spPr>
          <c:dPt>
            <c:idx val="0"/>
            <c:bubble3D val="0"/>
            <c:spPr>
              <a:solidFill>
                <a:schemeClr val="accent1"/>
              </a:solidFill>
              <a:ln w="38100">
                <a:solidFill>
                  <a:schemeClr val="accent1"/>
                </a:solidFill>
              </a:ln>
              <a:effectLst/>
            </c:spPr>
            <c:extLst>
              <c:ext xmlns:c16="http://schemas.microsoft.com/office/drawing/2014/chart" uri="{C3380CC4-5D6E-409C-BE32-E72D297353CC}">
                <c16:uniqueId val="{00000001-F05E-4EF0-B80B-E365DEE7C76A}"/>
              </c:ext>
            </c:extLst>
          </c:dPt>
          <c:dPt>
            <c:idx val="1"/>
            <c:bubble3D val="0"/>
            <c:spPr>
              <a:noFill/>
              <a:ln w="19050">
                <a:solidFill>
                  <a:schemeClr val="accent1"/>
                </a:solidFill>
              </a:ln>
              <a:effectLst/>
            </c:spPr>
            <c:extLst>
              <c:ext xmlns:c16="http://schemas.microsoft.com/office/drawing/2014/chart" uri="{C3380CC4-5D6E-409C-BE32-E72D297353CC}">
                <c16:uniqueId val="{00000003-F05E-4EF0-B80B-E365DEE7C76A}"/>
              </c:ext>
            </c:extLst>
          </c:dPt>
          <c:dPt>
            <c:idx val="2"/>
            <c:bubble3D val="0"/>
            <c:spPr>
              <a:solidFill>
                <a:schemeClr val="bg1">
                  <a:lumMod val="65000"/>
                </a:schemeClr>
              </a:solidFill>
              <a:ln w="19050">
                <a:solidFill>
                  <a:schemeClr val="accent1"/>
                </a:solidFill>
              </a:ln>
              <a:effectLst/>
            </c:spPr>
            <c:extLst>
              <c:ext xmlns:c16="http://schemas.microsoft.com/office/drawing/2014/chart" uri="{C3380CC4-5D6E-409C-BE32-E72D297353CC}">
                <c16:uniqueId val="{00000005-F05E-4EF0-B80B-E365DEE7C76A}"/>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F05E-4EF0-B80B-E365DEE7C76A}"/>
                </c:ext>
              </c:extLst>
            </c:dLbl>
            <c:dLbl>
              <c:idx val="1"/>
              <c:delete val="1"/>
              <c:extLst>
                <c:ext xmlns:c15="http://schemas.microsoft.com/office/drawing/2012/chart" uri="{CE6537A1-D6FC-4f65-9D91-7224C49458BB}"/>
                <c:ext xmlns:c16="http://schemas.microsoft.com/office/drawing/2014/chart" uri="{C3380CC4-5D6E-409C-BE32-E72D297353CC}">
                  <c16:uniqueId val="{00000003-F05E-4EF0-B80B-E365DEE7C76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c:f>
              <c:strCache>
                <c:ptCount val="1"/>
                <c:pt idx="0">
                  <c:v>Experienced</c:v>
                </c:pt>
              </c:strCache>
            </c:strRef>
          </c:cat>
          <c:val>
            <c:numRef>
              <c:f>Sheet1!$B$2:$B$3</c:f>
              <c:numCache>
                <c:formatCode>0%</c:formatCode>
                <c:ptCount val="2"/>
                <c:pt idx="0">
                  <c:v>0.7</c:v>
                </c:pt>
                <c:pt idx="1">
                  <c:v>0.30000000000000004</c:v>
                </c:pt>
              </c:numCache>
            </c:numRef>
          </c:val>
          <c:extLst>
            <c:ext xmlns:c16="http://schemas.microsoft.com/office/drawing/2014/chart" uri="{C3380CC4-5D6E-409C-BE32-E72D297353CC}">
              <c16:uniqueId val="{00000006-F05E-4EF0-B80B-E365DEE7C76A}"/>
            </c:ext>
          </c:extLst>
        </c:ser>
        <c:ser>
          <c:idx val="1"/>
          <c:order val="1"/>
          <c:tx>
            <c:strRef>
              <c:f>Sheet1!$C$1</c:f>
              <c:strCache>
                <c:ptCount val="1"/>
                <c:pt idx="0">
                  <c:v>Caregivers</c:v>
                </c:pt>
              </c:strCache>
            </c:strRef>
          </c:tx>
          <c:spPr>
            <a:ln>
              <a:solidFill>
                <a:schemeClr val="accent6"/>
              </a:solidFill>
            </a:ln>
          </c:spPr>
          <c:dPt>
            <c:idx val="0"/>
            <c:bubble3D val="0"/>
            <c:spPr>
              <a:solidFill>
                <a:schemeClr val="accent6"/>
              </a:solidFill>
              <a:ln w="19050">
                <a:solidFill>
                  <a:schemeClr val="accent6"/>
                </a:solidFill>
              </a:ln>
              <a:effectLst/>
            </c:spPr>
            <c:extLst>
              <c:ext xmlns:c16="http://schemas.microsoft.com/office/drawing/2014/chart" uri="{C3380CC4-5D6E-409C-BE32-E72D297353CC}">
                <c16:uniqueId val="{00000001-0D5E-4796-82D4-DC706B553A72}"/>
              </c:ext>
            </c:extLst>
          </c:dPt>
          <c:dPt>
            <c:idx val="1"/>
            <c:bubble3D val="0"/>
            <c:spPr>
              <a:noFill/>
              <a:ln w="19050">
                <a:solidFill>
                  <a:schemeClr val="accent6"/>
                </a:solidFill>
              </a:ln>
              <a:effectLst/>
            </c:spPr>
            <c:extLst>
              <c:ext xmlns:c16="http://schemas.microsoft.com/office/drawing/2014/chart" uri="{C3380CC4-5D6E-409C-BE32-E72D297353CC}">
                <c16:uniqueId val="{00000002-0D5E-4796-82D4-DC706B553A72}"/>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D5E-4796-82D4-DC706B553A7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Sheet1!$A$2</c:f>
              <c:strCache>
                <c:ptCount val="1"/>
                <c:pt idx="0">
                  <c:v>Experienced</c:v>
                </c:pt>
              </c:strCache>
            </c:strRef>
          </c:cat>
          <c:val>
            <c:numRef>
              <c:f>Sheet1!$C$2:$C$3</c:f>
              <c:numCache>
                <c:formatCode>0%</c:formatCode>
                <c:ptCount val="2"/>
                <c:pt idx="0">
                  <c:v>0.83</c:v>
                </c:pt>
                <c:pt idx="1">
                  <c:v>0.17</c:v>
                </c:pt>
              </c:numCache>
            </c:numRef>
          </c:val>
          <c:extLst>
            <c:ext xmlns:c16="http://schemas.microsoft.com/office/drawing/2014/chart" uri="{C3380CC4-5D6E-409C-BE32-E72D297353CC}">
              <c16:uniqueId val="{00000000-0D5E-4796-82D4-DC706B553A72}"/>
            </c:ext>
          </c:extLst>
        </c:ser>
        <c:dLbls>
          <c:showLegendKey val="0"/>
          <c:showVal val="0"/>
          <c:showCatName val="0"/>
          <c:showSerName val="0"/>
          <c:showPercent val="0"/>
          <c:showBubbleSize val="0"/>
          <c:showLeaderLines val="1"/>
        </c:dLbls>
        <c:firstSliceAng val="0"/>
        <c:holeSize val="6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Panel Patient</c:v>
                </c:pt>
              </c:strCache>
            </c:strRef>
          </c:tx>
          <c:spPr>
            <a:solidFill>
              <a:schemeClr val="accent1"/>
            </a:solidFill>
            <a:ln>
              <a:noFill/>
            </a:ln>
            <a:effectLst/>
          </c:spPr>
          <c:invertIfNegative val="0"/>
          <c:dLbls>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5369-40B1-9F18-4EA8F6850A27}"/>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 effect 
on my productivity while working</c:v>
                </c:pt>
                <c:pt idx="1">
                  <c:v>A small effect 
on my productivity while working</c:v>
                </c:pt>
                <c:pt idx="2">
                  <c:v>A large effect 
on my productivity while working</c:v>
                </c:pt>
                <c:pt idx="3">
                  <c:v>Completely prevented 
me from working</c:v>
                </c:pt>
              </c:strCache>
            </c:strRef>
          </c:cat>
          <c:val>
            <c:numRef>
              <c:f>Sheet1!$B$2:$B$5</c:f>
              <c:numCache>
                <c:formatCode>0%</c:formatCode>
                <c:ptCount val="4"/>
                <c:pt idx="0">
                  <c:v>0.24754100000000001</c:v>
                </c:pt>
                <c:pt idx="1">
                  <c:v>0.41147500000000004</c:v>
                </c:pt>
                <c:pt idx="2">
                  <c:v>0.211475</c:v>
                </c:pt>
                <c:pt idx="3">
                  <c:v>0.106557</c:v>
                </c:pt>
              </c:numCache>
            </c:numRef>
          </c:val>
          <c:extLst>
            <c:ext xmlns:c16="http://schemas.microsoft.com/office/drawing/2014/chart" uri="{C3380CC4-5D6E-409C-BE32-E72D297353CC}">
              <c16:uniqueId val="{00000000-048C-4013-A669-C5A081230937}"/>
            </c:ext>
          </c:extLst>
        </c:ser>
        <c:ser>
          <c:idx val="1"/>
          <c:order val="1"/>
          <c:tx>
            <c:strRef>
              <c:f>Sheet1!$C$1</c:f>
              <c:strCache>
                <c:ptCount val="1"/>
                <c:pt idx="0">
                  <c:v>Panel Caregiver</c:v>
                </c:pt>
              </c:strCache>
            </c:strRef>
          </c:tx>
          <c:spPr>
            <a:solidFill>
              <a:schemeClr val="accent6"/>
            </a:solidFill>
            <a:ln>
              <a:solidFill>
                <a:schemeClr val="accent6"/>
              </a:solidFill>
            </a:ln>
            <a:effectLst/>
          </c:spPr>
          <c:invertIfNegative val="0"/>
          <c:dLbls>
            <c:dLbl>
              <c:idx val="0"/>
              <c:spPr>
                <a:solidFill>
                  <a:schemeClr val="bg1"/>
                </a:solid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4FFC-43C0-89E9-D2ACC4D129DC}"/>
                </c:ext>
              </c:extLst>
            </c:dLbl>
            <c:dLbl>
              <c:idx val="2"/>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5369-40B1-9F18-4EA8F6850A27}"/>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 effect 
on my productivity while working</c:v>
                </c:pt>
                <c:pt idx="1">
                  <c:v>A small effect 
on my productivity while working</c:v>
                </c:pt>
                <c:pt idx="2">
                  <c:v>A large effect 
on my productivity while working</c:v>
                </c:pt>
                <c:pt idx="3">
                  <c:v>Completely prevented 
me from working</c:v>
                </c:pt>
              </c:strCache>
            </c:strRef>
          </c:cat>
          <c:val>
            <c:numRef>
              <c:f>Sheet1!$C$2:$C$5</c:f>
              <c:numCache>
                <c:formatCode>0%</c:formatCode>
                <c:ptCount val="4"/>
                <c:pt idx="0">
                  <c:v>0.14873400000000001</c:v>
                </c:pt>
                <c:pt idx="1">
                  <c:v>0.41455700000000001</c:v>
                </c:pt>
                <c:pt idx="2">
                  <c:v>0.33227800000000002</c:v>
                </c:pt>
                <c:pt idx="3">
                  <c:v>8.5442999999999991E-2</c:v>
                </c:pt>
              </c:numCache>
            </c:numRef>
          </c:val>
          <c:extLst>
            <c:ext xmlns:c16="http://schemas.microsoft.com/office/drawing/2014/chart" uri="{C3380CC4-5D6E-409C-BE32-E72D297353CC}">
              <c16:uniqueId val="{00000001-048C-4013-A669-C5A081230937}"/>
            </c:ext>
          </c:extLst>
        </c:ser>
        <c:dLbls>
          <c:showLegendKey val="0"/>
          <c:showVal val="0"/>
          <c:showCatName val="0"/>
          <c:showSerName val="0"/>
          <c:showPercent val="0"/>
          <c:showBubbleSize val="0"/>
        </c:dLbls>
        <c:gapWidth val="150"/>
        <c:axId val="854216304"/>
        <c:axId val="854218824"/>
      </c:barChart>
      <c:catAx>
        <c:axId val="85421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4218824"/>
        <c:crosses val="autoZero"/>
        <c:auto val="1"/>
        <c:lblAlgn val="ctr"/>
        <c:lblOffset val="100"/>
        <c:noMultiLvlLbl val="0"/>
      </c:catAx>
      <c:valAx>
        <c:axId val="854218824"/>
        <c:scaling>
          <c:orientation val="minMax"/>
          <c:max val="0.5"/>
          <c:min val="0"/>
        </c:scaling>
        <c:delete val="1"/>
        <c:axPos val="l"/>
        <c:numFmt formatCode="0%" sourceLinked="1"/>
        <c:majorTickMark val="none"/>
        <c:minorTickMark val="none"/>
        <c:tickLblPos val="nextTo"/>
        <c:crossAx val="854216304"/>
        <c:crosses val="autoZero"/>
        <c:crossBetween val="between"/>
      </c:valAx>
      <c:spPr>
        <a:noFill/>
        <a:ln>
          <a:noFill/>
        </a:ln>
        <a:effectLst/>
      </c:spPr>
    </c:plotArea>
    <c:legend>
      <c:legendPos val="r"/>
      <c:layout>
        <c:manualLayout>
          <c:xMode val="edge"/>
          <c:yMode val="edge"/>
          <c:x val="0.87005904443991877"/>
          <c:y val="0.16406805993539986"/>
          <c:w val="0.11648121845594912"/>
          <c:h val="0.1183142751082218"/>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Sheet1!$B$1</c:f>
              <c:strCache>
                <c:ptCount val="1"/>
                <c:pt idx="0">
                  <c:v>Stage I</c:v>
                </c:pt>
              </c:strCache>
            </c:strRef>
          </c:tx>
          <c:spPr>
            <a:solidFill>
              <a:schemeClr val="accent1">
                <a:shade val="58000"/>
              </a:schemeClr>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4B62-4631-9B09-D6EE3D42F7DF}"/>
                </c:ext>
              </c:extLst>
            </c:dLbl>
            <c:dLbl>
              <c:idx val="2"/>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4B62-4631-9B09-D6EE3D42F7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Cancer had no effect on my productivity while working</c:v>
                </c:pt>
                <c:pt idx="1">
                  <c:v>Cancer had a small effect on my productivity while working</c:v>
                </c:pt>
                <c:pt idx="2">
                  <c:v>Cancer had a large effect on my productivity while working</c:v>
                </c:pt>
                <c:pt idx="3">
                  <c:v>Cancer completely prevented me from working</c:v>
                </c:pt>
              </c:strCache>
            </c:strRef>
          </c:cat>
          <c:val>
            <c:numRef>
              <c:f>Sheet1!$B$2:$B$5</c:f>
              <c:numCache>
                <c:formatCode>0%</c:formatCode>
                <c:ptCount val="4"/>
                <c:pt idx="0">
                  <c:v>0.34482799999999997</c:v>
                </c:pt>
                <c:pt idx="1">
                  <c:v>0.43965499999999996</c:v>
                </c:pt>
                <c:pt idx="2">
                  <c:v>0.14224100000000001</c:v>
                </c:pt>
                <c:pt idx="3">
                  <c:v>7.3276000000000008E-2</c:v>
                </c:pt>
              </c:numCache>
            </c:numRef>
          </c:val>
          <c:extLst>
            <c:ext xmlns:c16="http://schemas.microsoft.com/office/drawing/2014/chart" uri="{C3380CC4-5D6E-409C-BE32-E72D297353CC}">
              <c16:uniqueId val="{00000000-4B62-4631-9B09-D6EE3D42F7DF}"/>
            </c:ext>
          </c:extLst>
        </c:ser>
        <c:ser>
          <c:idx val="1"/>
          <c:order val="1"/>
          <c:tx>
            <c:strRef>
              <c:f>Sheet1!$C$1</c:f>
              <c:strCache>
                <c:ptCount val="1"/>
                <c:pt idx="0">
                  <c:v>Stage II</c:v>
                </c:pt>
              </c:strCache>
            </c:strRef>
          </c:tx>
          <c:spPr>
            <a:solidFill>
              <a:schemeClr val="accent1">
                <a:shade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Cancer had no effect on my productivity while working</c:v>
                </c:pt>
                <c:pt idx="1">
                  <c:v>Cancer had a small effect on my productivity while working</c:v>
                </c:pt>
                <c:pt idx="2">
                  <c:v>Cancer had a large effect on my productivity while working</c:v>
                </c:pt>
                <c:pt idx="3">
                  <c:v>Cancer completely prevented me from working</c:v>
                </c:pt>
              </c:strCache>
            </c:strRef>
          </c:cat>
          <c:val>
            <c:numRef>
              <c:f>Sheet1!$C$2:$C$5</c:f>
              <c:numCache>
                <c:formatCode>0%</c:formatCode>
                <c:ptCount val="4"/>
                <c:pt idx="0">
                  <c:v>0.129771</c:v>
                </c:pt>
                <c:pt idx="1">
                  <c:v>0.45038200000000006</c:v>
                </c:pt>
                <c:pt idx="2">
                  <c:v>0.282443</c:v>
                </c:pt>
                <c:pt idx="3">
                  <c:v>0.10686999999999999</c:v>
                </c:pt>
              </c:numCache>
            </c:numRef>
          </c:val>
          <c:extLst>
            <c:ext xmlns:c16="http://schemas.microsoft.com/office/drawing/2014/chart" uri="{C3380CC4-5D6E-409C-BE32-E72D297353CC}">
              <c16:uniqueId val="{00000001-4B62-4631-9B09-D6EE3D42F7DF}"/>
            </c:ext>
          </c:extLst>
        </c:ser>
        <c:ser>
          <c:idx val="2"/>
          <c:order val="2"/>
          <c:tx>
            <c:strRef>
              <c:f>Sheet1!$D$1</c:f>
              <c:strCache>
                <c:ptCount val="1"/>
                <c:pt idx="0">
                  <c:v>Stage III</c:v>
                </c:pt>
              </c:strCache>
            </c:strRef>
          </c:tx>
          <c:spPr>
            <a:solidFill>
              <a:schemeClr val="accent1">
                <a:tint val="86000"/>
              </a:schemeClr>
            </a:solidFill>
            <a:ln>
              <a:noFill/>
            </a:ln>
            <a:effectLst/>
          </c:spPr>
          <c:invertIfNegative val="0"/>
          <c:dLbls>
            <c:dLbl>
              <c:idx val="3"/>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4B62-4631-9B09-D6EE3D42F7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Cancer had no effect on my productivity while working</c:v>
                </c:pt>
                <c:pt idx="1">
                  <c:v>Cancer had a small effect on my productivity while working</c:v>
                </c:pt>
                <c:pt idx="2">
                  <c:v>Cancer had a large effect on my productivity while working</c:v>
                </c:pt>
                <c:pt idx="3">
                  <c:v>Cancer completely prevented me from working</c:v>
                </c:pt>
              </c:strCache>
            </c:strRef>
          </c:cat>
          <c:val>
            <c:numRef>
              <c:f>Sheet1!$D$2:$D$5</c:f>
              <c:numCache>
                <c:formatCode>0%</c:formatCode>
                <c:ptCount val="4"/>
                <c:pt idx="0">
                  <c:v>0.13095200000000001</c:v>
                </c:pt>
                <c:pt idx="1">
                  <c:v>0.32142899999999996</c:v>
                </c:pt>
                <c:pt idx="2">
                  <c:v>0.261905</c:v>
                </c:pt>
                <c:pt idx="3">
                  <c:v>0.25</c:v>
                </c:pt>
              </c:numCache>
            </c:numRef>
          </c:val>
          <c:extLst>
            <c:ext xmlns:c16="http://schemas.microsoft.com/office/drawing/2014/chart" uri="{C3380CC4-5D6E-409C-BE32-E72D297353CC}">
              <c16:uniqueId val="{00000002-4B62-4631-9B09-D6EE3D42F7DF}"/>
            </c:ext>
          </c:extLst>
        </c:ser>
        <c:ser>
          <c:idx val="3"/>
          <c:order val="3"/>
          <c:tx>
            <c:strRef>
              <c:f>Sheet1!$E$1</c:f>
              <c:strCache>
                <c:ptCount val="1"/>
                <c:pt idx="0">
                  <c:v>Stage IV</c:v>
                </c:pt>
              </c:strCache>
            </c:strRef>
          </c:tx>
          <c:spPr>
            <a:solidFill>
              <a:schemeClr val="accent1">
                <a:tint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Cancer had no effect on my productivity while working</c:v>
                </c:pt>
                <c:pt idx="1">
                  <c:v>Cancer had a small effect on my productivity while working</c:v>
                </c:pt>
                <c:pt idx="2">
                  <c:v>Cancer had a large effect on my productivity while working</c:v>
                </c:pt>
                <c:pt idx="3">
                  <c:v>Cancer completely prevented me from working</c:v>
                </c:pt>
              </c:strCache>
            </c:strRef>
          </c:cat>
          <c:val>
            <c:numRef>
              <c:f>Sheet1!$E$2:$E$5</c:f>
              <c:numCache>
                <c:formatCode>0%</c:formatCode>
                <c:ptCount val="4"/>
                <c:pt idx="0">
                  <c:v>0.14285700000000001</c:v>
                </c:pt>
                <c:pt idx="1">
                  <c:v>0.33333299999999999</c:v>
                </c:pt>
                <c:pt idx="2">
                  <c:v>0.42857100000000004</c:v>
                </c:pt>
                <c:pt idx="3">
                  <c:v>7.1429000000000006E-2</c:v>
                </c:pt>
              </c:numCache>
            </c:numRef>
          </c:val>
          <c:extLst>
            <c:ext xmlns:c16="http://schemas.microsoft.com/office/drawing/2014/chart" uri="{C3380CC4-5D6E-409C-BE32-E72D297353CC}">
              <c16:uniqueId val="{00000003-4B62-4631-9B09-D6EE3D42F7DF}"/>
            </c:ext>
          </c:extLst>
        </c:ser>
        <c:dLbls>
          <c:showLegendKey val="0"/>
          <c:showVal val="1"/>
          <c:showCatName val="0"/>
          <c:showSerName val="0"/>
          <c:showPercent val="0"/>
          <c:showBubbleSize val="0"/>
        </c:dLbls>
        <c:gapWidth val="150"/>
        <c:overlap val="-25"/>
        <c:axId val="1921578080"/>
        <c:axId val="1921583360"/>
      </c:barChart>
      <c:catAx>
        <c:axId val="1921578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1583360"/>
        <c:crosses val="autoZero"/>
        <c:auto val="1"/>
        <c:lblAlgn val="ctr"/>
        <c:lblOffset val="100"/>
        <c:noMultiLvlLbl val="0"/>
      </c:catAx>
      <c:valAx>
        <c:axId val="1921583360"/>
        <c:scaling>
          <c:orientation val="minMax"/>
        </c:scaling>
        <c:delete val="1"/>
        <c:axPos val="l"/>
        <c:numFmt formatCode="0%" sourceLinked="1"/>
        <c:majorTickMark val="none"/>
        <c:minorTickMark val="none"/>
        <c:tickLblPos val="nextTo"/>
        <c:crossAx val="1921578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Sheet1!$B$1</c:f>
              <c:strCache>
                <c:ptCount val="1"/>
                <c:pt idx="0">
                  <c:v>Stage I</c:v>
                </c:pt>
              </c:strCache>
            </c:strRef>
          </c:tx>
          <c:spPr>
            <a:solidFill>
              <a:schemeClr val="accent6">
                <a:shade val="58000"/>
              </a:schemeClr>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95B3-4844-A708-042D37AA27B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Cancer had no effect on my productivity while working</c:v>
                </c:pt>
                <c:pt idx="1">
                  <c:v>Cancer had a small effect on my productivity while working</c:v>
                </c:pt>
                <c:pt idx="2">
                  <c:v>Cancer had a large effect on my productivity while working</c:v>
                </c:pt>
                <c:pt idx="3">
                  <c:v>Cancer completely prevented me from working</c:v>
                </c:pt>
              </c:strCache>
            </c:strRef>
          </c:cat>
          <c:val>
            <c:numRef>
              <c:f>Sheet1!$B$2:$B$5</c:f>
              <c:numCache>
                <c:formatCode>0%</c:formatCode>
                <c:ptCount val="4"/>
                <c:pt idx="0">
                  <c:v>0.25</c:v>
                </c:pt>
                <c:pt idx="1">
                  <c:v>0.46153799999999995</c:v>
                </c:pt>
                <c:pt idx="2">
                  <c:v>0.23076899999999997</c:v>
                </c:pt>
                <c:pt idx="3">
                  <c:v>3.8462000000000003E-2</c:v>
                </c:pt>
              </c:numCache>
            </c:numRef>
          </c:val>
          <c:extLst>
            <c:ext xmlns:c16="http://schemas.microsoft.com/office/drawing/2014/chart" uri="{C3380CC4-5D6E-409C-BE32-E72D297353CC}">
              <c16:uniqueId val="{00000000-95B3-4844-A708-042D37AA27B1}"/>
            </c:ext>
          </c:extLst>
        </c:ser>
        <c:ser>
          <c:idx val="1"/>
          <c:order val="1"/>
          <c:tx>
            <c:strRef>
              <c:f>Sheet1!$C$1</c:f>
              <c:strCache>
                <c:ptCount val="1"/>
                <c:pt idx="0">
                  <c:v>Stage II</c:v>
                </c:pt>
              </c:strCache>
            </c:strRef>
          </c:tx>
          <c:spPr>
            <a:solidFill>
              <a:schemeClr val="accent6">
                <a:shade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Cancer had no effect on my productivity while working</c:v>
                </c:pt>
                <c:pt idx="1">
                  <c:v>Cancer had a small effect on my productivity while working</c:v>
                </c:pt>
                <c:pt idx="2">
                  <c:v>Cancer had a large effect on my productivity while working</c:v>
                </c:pt>
                <c:pt idx="3">
                  <c:v>Cancer completely prevented me from working</c:v>
                </c:pt>
              </c:strCache>
            </c:strRef>
          </c:cat>
          <c:val>
            <c:numRef>
              <c:f>Sheet1!$C$2:$C$5</c:f>
              <c:numCache>
                <c:formatCode>0%</c:formatCode>
                <c:ptCount val="4"/>
                <c:pt idx="0">
                  <c:v>0.111111</c:v>
                </c:pt>
                <c:pt idx="1">
                  <c:v>0.40740699999999996</c:v>
                </c:pt>
                <c:pt idx="2">
                  <c:v>0.39506200000000002</c:v>
                </c:pt>
                <c:pt idx="3">
                  <c:v>6.1727999999999998E-2</c:v>
                </c:pt>
              </c:numCache>
            </c:numRef>
          </c:val>
          <c:extLst>
            <c:ext xmlns:c16="http://schemas.microsoft.com/office/drawing/2014/chart" uri="{C3380CC4-5D6E-409C-BE32-E72D297353CC}">
              <c16:uniqueId val="{00000001-95B3-4844-A708-042D37AA27B1}"/>
            </c:ext>
          </c:extLst>
        </c:ser>
        <c:ser>
          <c:idx val="2"/>
          <c:order val="2"/>
          <c:tx>
            <c:strRef>
              <c:f>Sheet1!$D$1</c:f>
              <c:strCache>
                <c:ptCount val="1"/>
                <c:pt idx="0">
                  <c:v>Stage III</c:v>
                </c:pt>
              </c:strCache>
            </c:strRef>
          </c:tx>
          <c:spPr>
            <a:solidFill>
              <a:schemeClr val="accent6">
                <a:tint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Cancer had no effect on my productivity while working</c:v>
                </c:pt>
                <c:pt idx="1">
                  <c:v>Cancer had a small effect on my productivity while working</c:v>
                </c:pt>
                <c:pt idx="2">
                  <c:v>Cancer had a large effect on my productivity while working</c:v>
                </c:pt>
                <c:pt idx="3">
                  <c:v>Cancer completely prevented me from working</c:v>
                </c:pt>
              </c:strCache>
            </c:strRef>
          </c:cat>
          <c:val>
            <c:numRef>
              <c:f>Sheet1!$D$2:$D$5</c:f>
              <c:numCache>
                <c:formatCode>0%</c:formatCode>
                <c:ptCount val="4"/>
                <c:pt idx="0">
                  <c:v>0.10810800000000001</c:v>
                </c:pt>
                <c:pt idx="1">
                  <c:v>0.39189200000000002</c:v>
                </c:pt>
                <c:pt idx="2">
                  <c:v>0.36486499999999999</c:v>
                </c:pt>
                <c:pt idx="3">
                  <c:v>0.10810800000000001</c:v>
                </c:pt>
              </c:numCache>
            </c:numRef>
          </c:val>
          <c:extLst>
            <c:ext xmlns:c16="http://schemas.microsoft.com/office/drawing/2014/chart" uri="{C3380CC4-5D6E-409C-BE32-E72D297353CC}">
              <c16:uniqueId val="{00000002-95B3-4844-A708-042D37AA27B1}"/>
            </c:ext>
          </c:extLst>
        </c:ser>
        <c:ser>
          <c:idx val="3"/>
          <c:order val="3"/>
          <c:tx>
            <c:strRef>
              <c:f>Sheet1!$E$1</c:f>
              <c:strCache>
                <c:ptCount val="1"/>
                <c:pt idx="0">
                  <c:v>Stage IV</c:v>
                </c:pt>
              </c:strCache>
            </c:strRef>
          </c:tx>
          <c:spPr>
            <a:solidFill>
              <a:schemeClr val="accent6">
                <a:tint val="58000"/>
              </a:schemeClr>
            </a:solidFill>
            <a:ln>
              <a:noFill/>
            </a:ln>
            <a:effectLst/>
          </c:spPr>
          <c:invertIfNegative val="0"/>
          <c:dLbls>
            <c:dLbl>
              <c:idx val="3"/>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95B3-4844-A708-042D37AA27B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Cancer had no effect on my productivity while working</c:v>
                </c:pt>
                <c:pt idx="1">
                  <c:v>Cancer had a small effect on my productivity while working</c:v>
                </c:pt>
                <c:pt idx="2">
                  <c:v>Cancer had a large effect on my productivity while working</c:v>
                </c:pt>
                <c:pt idx="3">
                  <c:v>Cancer completely prevented me from working</c:v>
                </c:pt>
              </c:strCache>
            </c:strRef>
          </c:cat>
          <c:val>
            <c:numRef>
              <c:f>Sheet1!$E$2:$E$5</c:f>
              <c:numCache>
                <c:formatCode>0%</c:formatCode>
                <c:ptCount val="4"/>
                <c:pt idx="0">
                  <c:v>0.13636400000000001</c:v>
                </c:pt>
                <c:pt idx="1">
                  <c:v>0.34848499999999999</c:v>
                </c:pt>
                <c:pt idx="2">
                  <c:v>0.34848499999999999</c:v>
                </c:pt>
                <c:pt idx="3">
                  <c:v>0.16666699999999998</c:v>
                </c:pt>
              </c:numCache>
            </c:numRef>
          </c:val>
          <c:extLst>
            <c:ext xmlns:c16="http://schemas.microsoft.com/office/drawing/2014/chart" uri="{C3380CC4-5D6E-409C-BE32-E72D297353CC}">
              <c16:uniqueId val="{00000003-95B3-4844-A708-042D37AA27B1}"/>
            </c:ext>
          </c:extLst>
        </c:ser>
        <c:dLbls>
          <c:showLegendKey val="0"/>
          <c:showVal val="1"/>
          <c:showCatName val="0"/>
          <c:showSerName val="0"/>
          <c:showPercent val="0"/>
          <c:showBubbleSize val="0"/>
        </c:dLbls>
        <c:gapWidth val="150"/>
        <c:overlap val="-25"/>
        <c:axId val="1921578080"/>
        <c:axId val="1921583360"/>
      </c:barChart>
      <c:catAx>
        <c:axId val="1921578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21583360"/>
        <c:crosses val="autoZero"/>
        <c:auto val="1"/>
        <c:lblAlgn val="ctr"/>
        <c:lblOffset val="100"/>
        <c:noMultiLvlLbl val="0"/>
      </c:catAx>
      <c:valAx>
        <c:axId val="1921583360"/>
        <c:scaling>
          <c:orientation val="minMax"/>
        </c:scaling>
        <c:delete val="1"/>
        <c:axPos val="l"/>
        <c:numFmt formatCode="0%" sourceLinked="1"/>
        <c:majorTickMark val="none"/>
        <c:minorTickMark val="none"/>
        <c:tickLblPos val="nextTo"/>
        <c:crossAx val="19215780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Panel Patient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Sheet1!$A$9:$A$11</c:f>
              <c:strCache>
                <c:ptCount val="3"/>
                <c:pt idx="0">
                  <c:v>Because of my/my loved one's cancer, the stresses of job are/were much harder to handle</c:v>
                </c:pt>
                <c:pt idx="1">
                  <c:v>My/my loved one's  cancer distracts/distracted me from enjoying my work</c:v>
                </c:pt>
                <c:pt idx="2">
                  <c:v>The quality of my work suffers/suffered due to my/my loved one's cancer</c:v>
                </c:pt>
              </c:strCache>
            </c:strRef>
          </c:cat>
          <c:val>
            <c:numRef>
              <c:f>Sheet1!$B$9:$B$11</c:f>
              <c:numCache>
                <c:formatCode>0%</c:formatCode>
                <c:ptCount val="3"/>
                <c:pt idx="0">
                  <c:v>0.41803299999999999</c:v>
                </c:pt>
                <c:pt idx="1">
                  <c:v>0.404918</c:v>
                </c:pt>
                <c:pt idx="2">
                  <c:v>0.33934399999999998</c:v>
                </c:pt>
              </c:numCache>
            </c:numRef>
          </c:val>
          <c:extLst>
            <c:ext xmlns:c16="http://schemas.microsoft.com/office/drawing/2014/chart" uri="{C3380CC4-5D6E-409C-BE32-E72D297353CC}">
              <c16:uniqueId val="{00000000-FB9E-43A0-9606-8442947ECA9D}"/>
            </c:ext>
          </c:extLst>
        </c:ser>
        <c:ser>
          <c:idx val="1"/>
          <c:order val="1"/>
          <c:tx>
            <c:strRef>
              <c:f>Sheet1!$C$1</c:f>
              <c:strCache>
                <c:ptCount val="1"/>
                <c:pt idx="0">
                  <c:v>Panel Caregiver</c:v>
                </c:pt>
              </c:strCache>
            </c:strRef>
          </c:tx>
          <c:spPr>
            <a:solidFill>
              <a:schemeClr val="accent6"/>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6E3A-4EF6-B024-017D81016105}"/>
                </c:ext>
              </c:extLst>
            </c:dLbl>
            <c:dLbl>
              <c:idx val="1"/>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6E3A-4EF6-B024-017D81016105}"/>
                </c:ext>
              </c:extLst>
            </c:dLbl>
            <c:dLbl>
              <c:idx val="2"/>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6E3A-4EF6-B024-017D8101610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Sheet1!$A$9:$A$11</c:f>
              <c:strCache>
                <c:ptCount val="3"/>
                <c:pt idx="0">
                  <c:v>Because of my/my loved one's cancer, the stresses of job are/were much harder to handle</c:v>
                </c:pt>
                <c:pt idx="1">
                  <c:v>My/my loved one's  cancer distracts/distracted me from enjoying my work</c:v>
                </c:pt>
                <c:pt idx="2">
                  <c:v>The quality of my work suffers/suffered due to my/my loved one's cancer</c:v>
                </c:pt>
              </c:strCache>
            </c:strRef>
          </c:cat>
          <c:val>
            <c:numRef>
              <c:f>Sheet1!$C$9:$C$11</c:f>
              <c:numCache>
                <c:formatCode>0%</c:formatCode>
                <c:ptCount val="3"/>
                <c:pt idx="0">
                  <c:v>0.617089</c:v>
                </c:pt>
                <c:pt idx="1">
                  <c:v>0.52215200000000006</c:v>
                </c:pt>
                <c:pt idx="2">
                  <c:v>0.47151899999999997</c:v>
                </c:pt>
              </c:numCache>
            </c:numRef>
          </c:val>
          <c:extLst>
            <c:ext xmlns:c16="http://schemas.microsoft.com/office/drawing/2014/chart" uri="{C3380CC4-5D6E-409C-BE32-E72D297353CC}">
              <c16:uniqueId val="{00000001-FB9E-43A0-9606-8442947ECA9D}"/>
            </c:ext>
          </c:extLst>
        </c:ser>
        <c:dLbls>
          <c:showLegendKey val="0"/>
          <c:showVal val="0"/>
          <c:showCatName val="0"/>
          <c:showSerName val="0"/>
          <c:showPercent val="0"/>
          <c:showBubbleSize val="0"/>
        </c:dLbls>
        <c:gapWidth val="182"/>
        <c:axId val="849470760"/>
        <c:axId val="849472920"/>
      </c:barChart>
      <c:catAx>
        <c:axId val="84947076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9472920"/>
        <c:crosses val="autoZero"/>
        <c:auto val="1"/>
        <c:lblAlgn val="ctr"/>
        <c:lblOffset val="100"/>
        <c:noMultiLvlLbl val="0"/>
      </c:catAx>
      <c:valAx>
        <c:axId val="849472920"/>
        <c:scaling>
          <c:orientation val="minMax"/>
        </c:scaling>
        <c:delete val="1"/>
        <c:axPos val="t"/>
        <c:numFmt formatCode="0%" sourceLinked="1"/>
        <c:majorTickMark val="none"/>
        <c:minorTickMark val="none"/>
        <c:tickLblPos val="nextTo"/>
        <c:crossAx val="849470760"/>
        <c:crosses val="autoZero"/>
        <c:crossBetween val="between"/>
      </c:valAx>
      <c:spPr>
        <a:noFill/>
        <a:ln>
          <a:noFill/>
        </a:ln>
        <a:effectLst/>
      </c:spPr>
    </c:plotArea>
    <c:legend>
      <c:legendPos val="b"/>
      <c:layout>
        <c:manualLayout>
          <c:xMode val="edge"/>
          <c:yMode val="edge"/>
          <c:x val="0.60211528051181107"/>
          <c:y val="0.93616474310010189"/>
          <c:w val="0.39788465265913786"/>
          <c:h val="4.858348385870216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Panel Patient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3"/>
                <c:pt idx="0">
                  <c:v>Despite my/my loved one's cancer, I am/was able to finish my work and meet deadlines</c:v>
                </c:pt>
                <c:pt idx="1">
                  <c:v>At work, I am/was able to focus on achieving my goals despite my/my loved one's cancer</c:v>
                </c:pt>
                <c:pt idx="2">
                  <c:v>Despite my/my loved one's cancer, I have/had enough energy to complete all my work</c:v>
                </c:pt>
              </c:strCache>
            </c:strRef>
          </c:cat>
          <c:val>
            <c:numRef>
              <c:f>Sheet1!$B$2:$B$8</c:f>
              <c:numCache>
                <c:formatCode>0%</c:formatCode>
                <c:ptCount val="3"/>
                <c:pt idx="0">
                  <c:v>0.7475409999999999</c:v>
                </c:pt>
                <c:pt idx="1">
                  <c:v>0.72459000000000007</c:v>
                </c:pt>
                <c:pt idx="2">
                  <c:v>0.690164</c:v>
                </c:pt>
              </c:numCache>
            </c:numRef>
          </c:val>
          <c:extLst>
            <c:ext xmlns:c16="http://schemas.microsoft.com/office/drawing/2014/chart" uri="{C3380CC4-5D6E-409C-BE32-E72D297353CC}">
              <c16:uniqueId val="{00000000-FB9E-43A0-9606-8442947ECA9D}"/>
            </c:ext>
          </c:extLst>
        </c:ser>
        <c:ser>
          <c:idx val="1"/>
          <c:order val="1"/>
          <c:tx>
            <c:strRef>
              <c:f>Sheet1!$C$1</c:f>
              <c:strCache>
                <c:ptCount val="1"/>
                <c:pt idx="0">
                  <c:v>Panel Caregiver</c:v>
                </c:pt>
              </c:strCache>
            </c:strRef>
          </c:tx>
          <c:spPr>
            <a:solidFill>
              <a:schemeClr val="accent6"/>
            </a:solidFill>
            <a:ln>
              <a:noFill/>
            </a:ln>
            <a:effectLst/>
          </c:spPr>
          <c:invertIfNegative val="0"/>
          <c:dLbls>
            <c:dLbl>
              <c:idx val="1"/>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2F0-4DB9-A96A-69C8AD8FF4C9}"/>
                </c:ext>
              </c:extLst>
            </c:dLbl>
            <c:dLbl>
              <c:idx val="2"/>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2F0-4DB9-A96A-69C8AD8FF4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3"/>
                <c:pt idx="0">
                  <c:v>Despite my/my loved one's cancer, I am/was able to finish my work and meet deadlines</c:v>
                </c:pt>
                <c:pt idx="1">
                  <c:v>At work, I am/was able to focus on achieving my goals despite my/my loved one's cancer</c:v>
                </c:pt>
                <c:pt idx="2">
                  <c:v>Despite my/my loved one's cancer, I have/had enough energy to complete all my work</c:v>
                </c:pt>
              </c:strCache>
            </c:strRef>
          </c:cat>
          <c:val>
            <c:numRef>
              <c:f>Sheet1!$C$2:$C$8</c:f>
              <c:numCache>
                <c:formatCode>0%</c:formatCode>
                <c:ptCount val="3"/>
                <c:pt idx="0">
                  <c:v>0.7151900000000001</c:v>
                </c:pt>
                <c:pt idx="1">
                  <c:v>0.59177199999999996</c:v>
                </c:pt>
                <c:pt idx="2">
                  <c:v>0.61392400000000003</c:v>
                </c:pt>
              </c:numCache>
            </c:numRef>
          </c:val>
          <c:extLst>
            <c:ext xmlns:c16="http://schemas.microsoft.com/office/drawing/2014/chart" uri="{C3380CC4-5D6E-409C-BE32-E72D297353CC}">
              <c16:uniqueId val="{00000001-FB9E-43A0-9606-8442947ECA9D}"/>
            </c:ext>
          </c:extLst>
        </c:ser>
        <c:dLbls>
          <c:showLegendKey val="0"/>
          <c:showVal val="0"/>
          <c:showCatName val="0"/>
          <c:showSerName val="0"/>
          <c:showPercent val="0"/>
          <c:showBubbleSize val="0"/>
        </c:dLbls>
        <c:gapWidth val="182"/>
        <c:axId val="849470760"/>
        <c:axId val="849472920"/>
      </c:barChart>
      <c:catAx>
        <c:axId val="84947076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9472920"/>
        <c:crosses val="autoZero"/>
        <c:auto val="1"/>
        <c:lblAlgn val="ctr"/>
        <c:lblOffset val="100"/>
        <c:noMultiLvlLbl val="0"/>
      </c:catAx>
      <c:valAx>
        <c:axId val="849472920"/>
        <c:scaling>
          <c:orientation val="minMax"/>
        </c:scaling>
        <c:delete val="1"/>
        <c:axPos val="t"/>
        <c:numFmt formatCode="0%" sourceLinked="1"/>
        <c:majorTickMark val="none"/>
        <c:minorTickMark val="none"/>
        <c:tickLblPos val="nextTo"/>
        <c:crossAx val="849470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Panel Patient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4"/>
                <c:pt idx="0">
                  <c:v>My colleagues and supervisors are/were understanding of my circumstances. </c:v>
                </c:pt>
                <c:pt idx="1">
                  <c:v>Working helps/helped me stay motivated</c:v>
                </c:pt>
                <c:pt idx="2">
                  <c:v>I rely/relied on work to get my mind off cancer</c:v>
                </c:pt>
                <c:pt idx="3">
                  <c:v>I rely/relied on my work colleagues for support and encouragement</c:v>
                </c:pt>
              </c:strCache>
            </c:strRef>
          </c:cat>
          <c:val>
            <c:numRef>
              <c:f>Sheet1!$B$2:$B$8</c:f>
              <c:numCache>
                <c:formatCode>0%</c:formatCode>
                <c:ptCount val="4"/>
                <c:pt idx="0">
                  <c:v>0.7524590000000001</c:v>
                </c:pt>
                <c:pt idx="1">
                  <c:v>0.74918000000000007</c:v>
                </c:pt>
                <c:pt idx="2">
                  <c:v>0.61803300000000005</c:v>
                </c:pt>
                <c:pt idx="3">
                  <c:v>0.50655700000000004</c:v>
                </c:pt>
              </c:numCache>
            </c:numRef>
          </c:val>
          <c:extLst>
            <c:ext xmlns:c16="http://schemas.microsoft.com/office/drawing/2014/chart" uri="{C3380CC4-5D6E-409C-BE32-E72D297353CC}">
              <c16:uniqueId val="{00000000-9177-44BF-AAE1-A306B7E36B92}"/>
            </c:ext>
          </c:extLst>
        </c:ser>
        <c:ser>
          <c:idx val="1"/>
          <c:order val="1"/>
          <c:tx>
            <c:strRef>
              <c:f>Sheet1!$C$1</c:f>
              <c:strCache>
                <c:ptCount val="1"/>
                <c:pt idx="0">
                  <c:v>Panel Caregiver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4"/>
                <c:pt idx="0">
                  <c:v>My colleagues and supervisors are/were understanding of my circumstances. </c:v>
                </c:pt>
                <c:pt idx="1">
                  <c:v>Working helps/helped me stay motivated</c:v>
                </c:pt>
                <c:pt idx="2">
                  <c:v>I rely/relied on work to get my mind off cancer</c:v>
                </c:pt>
                <c:pt idx="3">
                  <c:v>I rely/relied on my work colleagues for support and encouragement</c:v>
                </c:pt>
              </c:strCache>
            </c:strRef>
          </c:cat>
          <c:val>
            <c:numRef>
              <c:f>Sheet1!$C$2:$C$8</c:f>
              <c:numCache>
                <c:formatCode>0%</c:formatCode>
                <c:ptCount val="4"/>
                <c:pt idx="0">
                  <c:v>0.72468399999999999</c:v>
                </c:pt>
                <c:pt idx="1">
                  <c:v>0.70569599999999999</c:v>
                </c:pt>
                <c:pt idx="2">
                  <c:v>0.65822800000000004</c:v>
                </c:pt>
                <c:pt idx="3">
                  <c:v>0.54430400000000001</c:v>
                </c:pt>
              </c:numCache>
            </c:numRef>
          </c:val>
          <c:extLst>
            <c:ext xmlns:c16="http://schemas.microsoft.com/office/drawing/2014/chart" uri="{C3380CC4-5D6E-409C-BE32-E72D297353CC}">
              <c16:uniqueId val="{00000001-9177-44BF-AAE1-A306B7E36B92}"/>
            </c:ext>
          </c:extLst>
        </c:ser>
        <c:dLbls>
          <c:showLegendKey val="0"/>
          <c:showVal val="0"/>
          <c:showCatName val="0"/>
          <c:showSerName val="0"/>
          <c:showPercent val="0"/>
          <c:showBubbleSize val="0"/>
        </c:dLbls>
        <c:gapWidth val="182"/>
        <c:axId val="849470760"/>
        <c:axId val="849472920"/>
      </c:barChart>
      <c:catAx>
        <c:axId val="84947076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9472920"/>
        <c:crosses val="autoZero"/>
        <c:auto val="1"/>
        <c:lblAlgn val="ctr"/>
        <c:lblOffset val="100"/>
        <c:noMultiLvlLbl val="0"/>
      </c:catAx>
      <c:valAx>
        <c:axId val="849472920"/>
        <c:scaling>
          <c:orientation val="minMax"/>
        </c:scaling>
        <c:delete val="1"/>
        <c:axPos val="t"/>
        <c:numFmt formatCode="0%" sourceLinked="1"/>
        <c:majorTickMark val="none"/>
        <c:minorTickMark val="none"/>
        <c:tickLblPos val="nextTo"/>
        <c:crossAx val="849470760"/>
        <c:crosses val="autoZero"/>
        <c:crossBetween val="between"/>
      </c:valAx>
      <c:spPr>
        <a:noFill/>
        <a:ln>
          <a:noFill/>
        </a:ln>
        <a:effectLst/>
      </c:spPr>
    </c:plotArea>
    <c:legend>
      <c:legendPos val="b"/>
      <c:layout>
        <c:manualLayout>
          <c:xMode val="edge"/>
          <c:yMode val="edge"/>
          <c:x val="0.49724430119324786"/>
          <c:y val="0.86568862095620114"/>
          <c:w val="0.39788465265913786"/>
          <c:h val="4.858348385870216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456953815347271E-2"/>
          <c:y val="2.3218693271570699E-2"/>
          <c:w val="0.89510684388650652"/>
          <c:h val="0.94543533796320278"/>
        </c:manualLayout>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1"/>
              </a:solidFill>
              <a:ln w="19050">
                <a:noFill/>
              </a:ln>
              <a:effectLst/>
            </c:spPr>
            <c:extLst>
              <c:ext xmlns:c16="http://schemas.microsoft.com/office/drawing/2014/chart" uri="{C3380CC4-5D6E-409C-BE32-E72D297353CC}">
                <c16:uniqueId val="{00000001-49CE-F940-ACE7-4F03420FD348}"/>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Prayer, spiritual practices</c:v>
                </c:pt>
                <c:pt idx="1">
                  <c:v>Movement or exercise </c:v>
                </c:pt>
                <c:pt idx="2">
                  <c:v>Dietary supplements (including vitamins, herbs)</c:v>
                </c:pt>
                <c:pt idx="3">
                  <c:v>Relaxation techniques, visual imagery</c:v>
                </c:pt>
                <c:pt idx="4">
                  <c:v>Mindfulness, meditation, mantra</c:v>
                </c:pt>
                <c:pt idx="5">
                  <c:v>Massage</c:v>
                </c:pt>
                <c:pt idx="6">
                  <c:v>Special diets</c:v>
                </c:pt>
                <c:pt idx="7">
                  <c:v>Yoga</c:v>
                </c:pt>
                <c:pt idx="8">
                  <c:v>Acupuncture </c:v>
                </c:pt>
                <c:pt idx="9">
                  <c:v>Chiropractic</c:v>
                </c:pt>
                <c:pt idx="10">
                  <c:v>None of the above</c:v>
                </c:pt>
              </c:strCache>
            </c:strRef>
          </c:cat>
          <c:val>
            <c:numRef>
              <c:f>Sheet1!$B$2:$B$12</c:f>
              <c:numCache>
                <c:formatCode>0%</c:formatCode>
                <c:ptCount val="11"/>
                <c:pt idx="0">
                  <c:v>0.28933199999999998</c:v>
                </c:pt>
                <c:pt idx="1">
                  <c:v>0.27705299999999999</c:v>
                </c:pt>
                <c:pt idx="2">
                  <c:v>0.26477400000000001</c:v>
                </c:pt>
                <c:pt idx="3">
                  <c:v>0.130468</c:v>
                </c:pt>
                <c:pt idx="4">
                  <c:v>0.125863</c:v>
                </c:pt>
                <c:pt idx="5">
                  <c:v>0.11742100000000001</c:v>
                </c:pt>
                <c:pt idx="6">
                  <c:v>0.11511900000000001</c:v>
                </c:pt>
                <c:pt idx="7">
                  <c:v>7.3676000000000005E-2</c:v>
                </c:pt>
                <c:pt idx="8">
                  <c:v>4.9884999999999999E-2</c:v>
                </c:pt>
                <c:pt idx="9">
                  <c:v>4.6047999999999999E-2</c:v>
                </c:pt>
                <c:pt idx="10">
                  <c:v>0.39677699999999999</c:v>
                </c:pt>
              </c:numCache>
            </c:numRef>
          </c:val>
          <c:extLst>
            <c:ext xmlns:c16="http://schemas.microsoft.com/office/drawing/2014/chart" uri="{C3380CC4-5D6E-409C-BE32-E72D297353CC}">
              <c16:uniqueId val="{00000002-49CE-F940-ACE7-4F03420FD348}"/>
            </c:ext>
          </c:extLst>
        </c:ser>
        <c:dLbls>
          <c:showLegendKey val="0"/>
          <c:showVal val="0"/>
          <c:showCatName val="0"/>
          <c:showSerName val="0"/>
          <c:showPercent val="0"/>
          <c:showBubbleSize val="0"/>
        </c:dLbls>
        <c:gapWidth val="90"/>
        <c:axId val="713940640"/>
        <c:axId val="713939328"/>
      </c:barChart>
      <c:catAx>
        <c:axId val="713940640"/>
        <c:scaling>
          <c:orientation val="maxMin"/>
        </c:scaling>
        <c:delete val="1"/>
        <c:axPos val="l"/>
        <c:numFmt formatCode="General" sourceLinked="1"/>
        <c:majorTickMark val="out"/>
        <c:minorTickMark val="none"/>
        <c:tickLblPos val="nextTo"/>
        <c:crossAx val="713939328"/>
        <c:crosses val="autoZero"/>
        <c:auto val="1"/>
        <c:lblAlgn val="ctr"/>
        <c:lblOffset val="100"/>
        <c:noMultiLvlLbl val="0"/>
      </c:catAx>
      <c:valAx>
        <c:axId val="713939328"/>
        <c:scaling>
          <c:orientation val="minMax"/>
          <c:max val="0.5"/>
        </c:scaling>
        <c:delete val="1"/>
        <c:axPos val="t"/>
        <c:numFmt formatCode="0%" sourceLinked="1"/>
        <c:majorTickMark val="out"/>
        <c:minorTickMark val="none"/>
        <c:tickLblPos val="nextTo"/>
        <c:crossAx val="713940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8795778419035168"/>
          <c:y val="0.15112344589740326"/>
          <c:w val="0.42820240692868644"/>
          <c:h val="0.68876868690859239"/>
        </c:manualLayout>
      </c:layout>
      <c:barChart>
        <c:barDir val="bar"/>
        <c:grouping val="clustered"/>
        <c:varyColors val="0"/>
        <c:ser>
          <c:idx val="0"/>
          <c:order val="0"/>
          <c:tx>
            <c:strRef>
              <c:f>Sheet1!$B$1</c:f>
              <c:strCache>
                <c:ptCount val="1"/>
                <c:pt idx="0">
                  <c:v>Employed</c:v>
                </c:pt>
              </c:strCache>
            </c:strRef>
          </c:tx>
          <c:spPr>
            <a:solidFill>
              <a:srgbClr val="00B4B0"/>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C037-EB48-B157-4A0763F6AA2B}"/>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rely/relied on the doctor to decide on treatment options and chose the best course of action.</c:v>
                </c:pt>
                <c:pt idx="1">
                  <c:v>Somewhere in the middle</c:v>
                </c:pt>
                <c:pt idx="2">
                  <c:v>I am/was very involved in researching and deciding on the best treatment options for me.</c:v>
                </c:pt>
              </c:strCache>
            </c:strRef>
          </c:cat>
          <c:val>
            <c:numRef>
              <c:f>Sheet1!$B$2:$B$4</c:f>
              <c:numCache>
                <c:formatCode>0%</c:formatCode>
                <c:ptCount val="3"/>
                <c:pt idx="0">
                  <c:v>0.48</c:v>
                </c:pt>
                <c:pt idx="1">
                  <c:v>0.24</c:v>
                </c:pt>
                <c:pt idx="2">
                  <c:v>0.28999999999999998</c:v>
                </c:pt>
              </c:numCache>
            </c:numRef>
          </c:val>
          <c:extLst>
            <c:ext xmlns:c16="http://schemas.microsoft.com/office/drawing/2014/chart" uri="{C3380CC4-5D6E-409C-BE32-E72D297353CC}">
              <c16:uniqueId val="{00000002-C037-EB48-B157-4A0763F6AA2B}"/>
            </c:ext>
          </c:extLst>
        </c:ser>
        <c:ser>
          <c:idx val="1"/>
          <c:order val="1"/>
          <c:tx>
            <c:strRef>
              <c:f>Sheet1!$C$1</c:f>
              <c:strCache>
                <c:ptCount val="1"/>
                <c:pt idx="0">
                  <c:v>Total</c:v>
                </c:pt>
              </c:strCache>
            </c:strRef>
          </c:tx>
          <c:spPr>
            <a:solidFill>
              <a:schemeClr val="accent6">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rely/relied on the doctor to decide on treatment options and chose the best course of action.</c:v>
                </c:pt>
                <c:pt idx="1">
                  <c:v>Somewhere in the middle</c:v>
                </c:pt>
                <c:pt idx="2">
                  <c:v>I am/was very involved in researching and deciding on the best treatment options for me.</c:v>
                </c:pt>
              </c:strCache>
            </c:strRef>
          </c:cat>
          <c:val>
            <c:numRef>
              <c:f>Sheet1!$C$2:$C$4</c:f>
              <c:numCache>
                <c:formatCode>0%</c:formatCode>
                <c:ptCount val="3"/>
                <c:pt idx="0">
                  <c:v>0.53</c:v>
                </c:pt>
                <c:pt idx="1">
                  <c:v>0.22</c:v>
                </c:pt>
                <c:pt idx="2">
                  <c:v>0.24</c:v>
                </c:pt>
              </c:numCache>
            </c:numRef>
          </c:val>
          <c:extLst>
            <c:ext xmlns:c16="http://schemas.microsoft.com/office/drawing/2014/chart" uri="{C3380CC4-5D6E-409C-BE32-E72D297353CC}">
              <c16:uniqueId val="{00000003-C037-EB48-B157-4A0763F6AA2B}"/>
            </c:ext>
          </c:extLst>
        </c:ser>
        <c:dLbls>
          <c:showLegendKey val="0"/>
          <c:showVal val="0"/>
          <c:showCatName val="0"/>
          <c:showSerName val="0"/>
          <c:showPercent val="0"/>
          <c:showBubbleSize val="0"/>
        </c:dLbls>
        <c:gapWidth val="80"/>
        <c:axId val="-60929680"/>
        <c:axId val="-60927472"/>
      </c:barChart>
      <c:catAx>
        <c:axId val="-60929680"/>
        <c:scaling>
          <c:orientation val="maxMin"/>
        </c:scaling>
        <c:delete val="1"/>
        <c:axPos val="l"/>
        <c:numFmt formatCode="General" sourceLinked="1"/>
        <c:majorTickMark val="none"/>
        <c:minorTickMark val="none"/>
        <c:tickLblPos val="nextTo"/>
        <c:crossAx val="-60927472"/>
        <c:crosses val="autoZero"/>
        <c:auto val="1"/>
        <c:lblAlgn val="ctr"/>
        <c:lblOffset val="100"/>
        <c:noMultiLvlLbl val="0"/>
      </c:catAx>
      <c:valAx>
        <c:axId val="-60927472"/>
        <c:scaling>
          <c:orientation val="minMax"/>
        </c:scaling>
        <c:delete val="1"/>
        <c:axPos val="t"/>
        <c:numFmt formatCode="0%" sourceLinked="1"/>
        <c:majorTickMark val="out"/>
        <c:minorTickMark val="none"/>
        <c:tickLblPos val="nextTo"/>
        <c:crossAx val="-60929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mn-lt"/>
                <a:ea typeface="+mn-ea"/>
                <a:cs typeface="+mn-cs"/>
              </a:defRPr>
            </a:pPr>
            <a:r>
              <a:rPr lang="en-US" sz="1600" b="0" i="0" u="none" strike="noStrike" kern="1200" spc="0" baseline="0" dirty="0">
                <a:solidFill>
                  <a:prstClr val="black">
                    <a:lumMod val="65000"/>
                    <a:lumOff val="35000"/>
                  </a:prstClr>
                </a:solidFill>
              </a:rPr>
              <a:t>What resources, if any, do you use for up-to-date information on cancer? Please select up to 3.</a:t>
            </a:r>
            <a:endParaRPr lang="en-US" sz="1600" b="0" dirty="0"/>
          </a:p>
        </c:rich>
      </c:tx>
      <c:layout>
        <c:manualLayout>
          <c:xMode val="edge"/>
          <c:yMode val="edge"/>
          <c:x val="0.10183358911200834"/>
          <c:y val="3.0468748125692169E-2"/>
        </c:manualLayout>
      </c:layout>
      <c:overlay val="0"/>
      <c:spPr>
        <a:noFill/>
        <a:ln>
          <a:noFill/>
        </a:ln>
        <a:effectLst/>
      </c:spPr>
      <c:txPr>
        <a:bodyPr rot="0" spcFirstLastPara="1" vertOverflow="ellipsis" vert="horz" wrap="square" anchor="ctr" anchorCtr="1"/>
        <a:lstStyle/>
        <a:p>
          <a:pPr algn="ct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4906127510860888E-2"/>
          <c:y val="0.10651492174598153"/>
          <c:w val="0.97477424575085081"/>
          <c:h val="0.70223321424132223"/>
        </c:manualLayout>
      </c:layout>
      <c:barChart>
        <c:barDir val="col"/>
        <c:grouping val="clustered"/>
        <c:varyColors val="0"/>
        <c:ser>
          <c:idx val="0"/>
          <c:order val="0"/>
          <c:tx>
            <c:strRef>
              <c:f>Sheet1!$B$1</c:f>
              <c:strCache>
                <c:ptCount val="1"/>
                <c:pt idx="0">
                  <c:v>Patient</c:v>
                </c:pt>
              </c:strCache>
            </c:strRef>
          </c:tx>
          <c:spPr>
            <a:solidFill>
              <a:schemeClr val="accent1"/>
            </a:solidFill>
            <a:ln>
              <a:noFill/>
            </a:ln>
            <a:effectLst/>
          </c:spPr>
          <c:invertIfNegative val="0"/>
          <c:dLbls>
            <c:dLbl>
              <c:idx val="0"/>
              <c:layout>
                <c:manualLayout>
                  <c:x val="-8.0263763520020161E-3"/>
                  <c:y val="1.3492136846388204E-2"/>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96DF5FCF-51C7-40C3-9BBD-FC44CEB50462}" type="VALUE">
                      <a:rPr lang="en-US" smtClean="0"/>
                      <a:pPr>
                        <a:defRPr/>
                      </a:pPr>
                      <a:t>[VALUE]</a:t>
                    </a:fld>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7963331829177766E-2"/>
                      <c:h val="9.6617298194284648E-2"/>
                    </c:manualLayout>
                  </c15:layout>
                  <c15:dlblFieldTable/>
                  <c15:showDataLabelsRange val="0"/>
                </c:ext>
                <c:ext xmlns:c16="http://schemas.microsoft.com/office/drawing/2014/chart" uri="{C3380CC4-5D6E-409C-BE32-E72D297353CC}">
                  <c16:uniqueId val="{00000000-8E09-4231-B40A-31EEAACFE067}"/>
                </c:ext>
              </c:extLst>
            </c:dLbl>
            <c:dLbl>
              <c:idx val="1"/>
              <c:layout>
                <c:manualLayout>
                  <c:x val="-9.1730015451451617E-3"/>
                  <c:y val="2.6984273692776607E-3"/>
                </c:manualLayout>
              </c:layout>
              <c:tx>
                <c:rich>
                  <a:bodyPr/>
                  <a:lstStyle/>
                  <a:p>
                    <a:fld id="{22098DB9-76CC-4034-8222-19B81413EBE9}" type="VALUE">
                      <a:rPr lang="en-US" smtClean="0"/>
                      <a:pPr/>
                      <a:t>[VALUE]</a:t>
                    </a:fld>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E09-4231-B40A-31EEAACFE067}"/>
                </c:ext>
              </c:extLst>
            </c:dLbl>
            <c:dLbl>
              <c:idx val="2"/>
              <c:layout>
                <c:manualLayout>
                  <c:x val="-9.1730015451451617E-3"/>
                  <c:y val="-2.6984273692776607E-3"/>
                </c:manualLayout>
              </c:layout>
              <c:tx>
                <c:rich>
                  <a:bodyPr/>
                  <a:lstStyle/>
                  <a:p>
                    <a:fld id="{453FD8CC-EB69-49AE-9777-3BF26A905D3F}" type="VALUE">
                      <a:rPr lang="en-US" smtClean="0"/>
                      <a:pPr/>
                      <a:t>[VALUE]</a:t>
                    </a:fld>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8E09-4231-B40A-31EEAACFE067}"/>
                </c:ext>
              </c:extLst>
            </c:dLbl>
            <c:dLbl>
              <c:idx val="4"/>
              <c:tx>
                <c:rich>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fld id="{FD27E57D-4A75-4504-9822-98DCC47F7A73}" type="VALUE">
                      <a:rPr lang="en-US" smtClean="0"/>
                      <a:pPr>
                        <a:defRPr b="1">
                          <a:solidFill>
                            <a:schemeClr val="accent1"/>
                          </a:solidFill>
                        </a:defRPr>
                      </a:pPr>
                      <a:t>[VALUE]</a:t>
                    </a:fld>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4185-4796-AC55-592562FBC7D7}"/>
                </c:ext>
              </c:extLst>
            </c:dLbl>
            <c:dLbl>
              <c:idx val="6"/>
              <c:layout>
                <c:manualLayout>
                  <c:x val="-6.8797511588588713E-3"/>
                  <c:y val="0"/>
                </c:manualLayout>
              </c:layout>
              <c:tx>
                <c:rich>
                  <a:bodyPr/>
                  <a:lstStyle/>
                  <a:p>
                    <a:fld id="{92A84C3E-8D16-4466-A402-F31BED790201}" type="VALUE">
                      <a:rPr lang="en-US" smtClean="0"/>
                      <a:pPr/>
                      <a:t>[VALUE]</a:t>
                    </a:fld>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8E09-4231-B40A-31EEAACFE067}"/>
                </c:ext>
              </c:extLst>
            </c:dLbl>
            <c:dLbl>
              <c:idx val="7"/>
              <c:tx>
                <c:rich>
                  <a:bodyPr/>
                  <a:lstStyle/>
                  <a:p>
                    <a:fld id="{DFBA5265-4D9C-4C84-B074-0FB1C34DBE47}" type="VALUE">
                      <a:rPr lang="en-US" smtClean="0"/>
                      <a:pPr/>
                      <a:t>[VALUE]</a:t>
                    </a:fld>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E09-4231-B40A-31EEAACFE067}"/>
                </c:ext>
              </c:extLst>
            </c:dLbl>
            <c:dLbl>
              <c:idx val="8"/>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9-4185-4796-AC55-592562FBC7D7}"/>
                </c:ext>
              </c:extLst>
            </c:dLbl>
            <c:dLbl>
              <c:idx val="1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A-4185-4796-AC55-592562FBC7D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Healthcare websites like WebMD</c:v>
                </c:pt>
                <c:pt idx="1">
                  <c:v>Patient education materials from doctor/hospital</c:v>
                </c:pt>
                <c:pt idx="2">
                  <c:v>Google or another search engine</c:v>
                </c:pt>
                <c:pt idx="3">
                  <c:v>Cancer non-profit orgs</c:v>
                </c:pt>
                <c:pt idx="4">
                  <c:v>News stories</c:v>
                </c:pt>
                <c:pt idx="5">
                  <c:v>Medical/scientific journals</c:v>
                </c:pt>
                <c:pt idx="6">
                  <c:v>Support groups/others</c:v>
                </c:pt>
                <c:pt idx="7">
                  <c:v>Social media</c:v>
                </c:pt>
                <c:pt idx="8">
                  <c:v>Other</c:v>
                </c:pt>
                <c:pt idx="9">
                  <c:v>Commercials/ads for treatments</c:v>
                </c:pt>
                <c:pt idx="10">
                  <c:v>None of the above</c:v>
                </c:pt>
              </c:strCache>
            </c:strRef>
          </c:cat>
          <c:val>
            <c:numRef>
              <c:f>Sheet1!$B$2:$B$12</c:f>
              <c:numCache>
                <c:formatCode>0%</c:formatCode>
                <c:ptCount val="11"/>
                <c:pt idx="0">
                  <c:v>0.31312400000000001</c:v>
                </c:pt>
                <c:pt idx="1">
                  <c:v>0.303147</c:v>
                </c:pt>
                <c:pt idx="2">
                  <c:v>0.28703000000000001</c:v>
                </c:pt>
                <c:pt idx="3">
                  <c:v>0.24098199999999997</c:v>
                </c:pt>
                <c:pt idx="4">
                  <c:v>0.125863</c:v>
                </c:pt>
                <c:pt idx="5">
                  <c:v>0.11511900000000001</c:v>
                </c:pt>
                <c:pt idx="6">
                  <c:v>0.10897899999999999</c:v>
                </c:pt>
                <c:pt idx="7">
                  <c:v>8.1350999999999993E-2</c:v>
                </c:pt>
                <c:pt idx="8">
                  <c:v>5.142E-2</c:v>
                </c:pt>
                <c:pt idx="9">
                  <c:v>4.2977999999999995E-2</c:v>
                </c:pt>
                <c:pt idx="10">
                  <c:v>0.270146</c:v>
                </c:pt>
              </c:numCache>
            </c:numRef>
          </c:val>
          <c:extLst>
            <c:ext xmlns:c16="http://schemas.microsoft.com/office/drawing/2014/chart" uri="{C3380CC4-5D6E-409C-BE32-E72D297353CC}">
              <c16:uniqueId val="{00000001-4185-4796-AC55-592562FBC7D7}"/>
            </c:ext>
          </c:extLst>
        </c:ser>
        <c:ser>
          <c:idx val="1"/>
          <c:order val="1"/>
          <c:tx>
            <c:strRef>
              <c:f>Sheet1!$C$1</c:f>
              <c:strCache>
                <c:ptCount val="1"/>
                <c:pt idx="0">
                  <c:v>Caregiver</c:v>
                </c:pt>
              </c:strCache>
            </c:strRef>
          </c:tx>
          <c:spPr>
            <a:solidFill>
              <a:schemeClr val="accent6"/>
            </a:solidFill>
            <a:ln>
              <a:noFill/>
            </a:ln>
            <a:effectLst/>
          </c:spPr>
          <c:invertIfNegative val="0"/>
          <c:dLbls>
            <c:dLbl>
              <c:idx val="4"/>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4185-4796-AC55-592562FBC7D7}"/>
                </c:ext>
              </c:extLst>
            </c:dLbl>
            <c:dLbl>
              <c:idx val="8"/>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4185-4796-AC55-592562FBC7D7}"/>
                </c:ext>
              </c:extLst>
            </c:dLbl>
            <c:dLbl>
              <c:idx val="9"/>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4185-4796-AC55-592562FBC7D7}"/>
                </c:ext>
              </c:extLst>
            </c:dLbl>
            <c:dLbl>
              <c:idx val="1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7-4185-4796-AC55-592562FBC7D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Healthcare websites like WebMD</c:v>
                </c:pt>
                <c:pt idx="1">
                  <c:v>Patient education materials from doctor/hospital</c:v>
                </c:pt>
                <c:pt idx="2">
                  <c:v>Google or another search engine</c:v>
                </c:pt>
                <c:pt idx="3">
                  <c:v>Cancer non-profit orgs</c:v>
                </c:pt>
                <c:pt idx="4">
                  <c:v>News stories</c:v>
                </c:pt>
                <c:pt idx="5">
                  <c:v>Medical/scientific journals</c:v>
                </c:pt>
                <c:pt idx="6">
                  <c:v>Support groups/others</c:v>
                </c:pt>
                <c:pt idx="7">
                  <c:v>Social media</c:v>
                </c:pt>
                <c:pt idx="8">
                  <c:v>Other</c:v>
                </c:pt>
                <c:pt idx="9">
                  <c:v>Commercials/ads for treatments</c:v>
                </c:pt>
                <c:pt idx="10">
                  <c:v>None of the above</c:v>
                </c:pt>
              </c:strCache>
            </c:strRef>
          </c:cat>
          <c:val>
            <c:numRef>
              <c:f>Sheet1!$C$2:$C$12</c:f>
              <c:numCache>
                <c:formatCode>0%</c:formatCode>
                <c:ptCount val="11"/>
                <c:pt idx="0">
                  <c:v>0.42490099999999997</c:v>
                </c:pt>
                <c:pt idx="1">
                  <c:v>0.43082999999999999</c:v>
                </c:pt>
                <c:pt idx="2">
                  <c:v>0.452569</c:v>
                </c:pt>
                <c:pt idx="3">
                  <c:v>0.35573099999999996</c:v>
                </c:pt>
                <c:pt idx="4">
                  <c:v>8.8932999999999998E-2</c:v>
                </c:pt>
                <c:pt idx="5">
                  <c:v>0.18181799999999998</c:v>
                </c:pt>
                <c:pt idx="6">
                  <c:v>0.20158100000000001</c:v>
                </c:pt>
                <c:pt idx="7">
                  <c:v>0.116601</c:v>
                </c:pt>
                <c:pt idx="8">
                  <c:v>2.3715E-2</c:v>
                </c:pt>
                <c:pt idx="9">
                  <c:v>2.9644E-2</c:v>
                </c:pt>
                <c:pt idx="10">
                  <c:v>8.3003999999999994E-2</c:v>
                </c:pt>
              </c:numCache>
            </c:numRef>
          </c:val>
          <c:extLst>
            <c:ext xmlns:c16="http://schemas.microsoft.com/office/drawing/2014/chart" uri="{C3380CC4-5D6E-409C-BE32-E72D297353CC}">
              <c16:uniqueId val="{00000003-4185-4796-AC55-592562FBC7D7}"/>
            </c:ext>
          </c:extLst>
        </c:ser>
        <c:dLbls>
          <c:showLegendKey val="0"/>
          <c:showVal val="0"/>
          <c:showCatName val="0"/>
          <c:showSerName val="0"/>
          <c:showPercent val="0"/>
          <c:showBubbleSize val="0"/>
        </c:dLbls>
        <c:gapWidth val="219"/>
        <c:overlap val="-13"/>
        <c:axId val="1679799568"/>
        <c:axId val="1679800048"/>
      </c:barChart>
      <c:catAx>
        <c:axId val="167979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679800048"/>
        <c:crosses val="autoZero"/>
        <c:auto val="1"/>
        <c:lblAlgn val="ctr"/>
        <c:lblOffset val="100"/>
        <c:noMultiLvlLbl val="0"/>
      </c:catAx>
      <c:valAx>
        <c:axId val="1679800048"/>
        <c:scaling>
          <c:orientation val="minMax"/>
          <c:max val="0.70000000000000007"/>
        </c:scaling>
        <c:delete val="1"/>
        <c:axPos val="l"/>
        <c:numFmt formatCode="0%" sourceLinked="1"/>
        <c:majorTickMark val="out"/>
        <c:minorTickMark val="none"/>
        <c:tickLblPos val="nextTo"/>
        <c:crossAx val="1679799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225049648066628E-2"/>
          <c:y val="0.38198983482876342"/>
          <c:w val="0.90814984396321918"/>
          <c:h val="0.47230535583583344"/>
        </c:manualLayout>
      </c:layout>
      <c:barChart>
        <c:barDir val="col"/>
        <c:grouping val="clustered"/>
        <c:varyColors val="0"/>
        <c:ser>
          <c:idx val="0"/>
          <c:order val="0"/>
          <c:tx>
            <c:strRef>
              <c:f>Sheet1!$B$1</c:f>
              <c:strCache>
                <c:ptCount val="1"/>
                <c:pt idx="0">
                  <c:v>How informed do/did you feel about the potential side effects from your cancer treatment?</c:v>
                </c:pt>
              </c:strCache>
            </c:strRef>
          </c:tx>
          <c:spPr>
            <a:solidFill>
              <a:schemeClr val="accent1"/>
            </a:solidFill>
            <a:ln w="19050">
              <a:solidFill>
                <a:schemeClr val="lt1"/>
              </a:solidFill>
            </a:ln>
            <a:effectLst/>
          </c:spPr>
          <c:invertIfNegative val="0"/>
          <c:dPt>
            <c:idx val="0"/>
            <c:invertIfNegative val="0"/>
            <c:bubble3D val="0"/>
            <c:spPr>
              <a:solidFill>
                <a:srgbClr val="00B4B0"/>
              </a:solidFill>
              <a:ln w="19050">
                <a:solidFill>
                  <a:schemeClr val="lt1"/>
                </a:solidFill>
              </a:ln>
              <a:effectLst/>
            </c:spPr>
            <c:extLst>
              <c:ext xmlns:c16="http://schemas.microsoft.com/office/drawing/2014/chart" uri="{C3380CC4-5D6E-409C-BE32-E72D297353CC}">
                <c16:uniqueId val="{00000001-99A2-E64A-B67F-A71710B4BB60}"/>
              </c:ext>
            </c:extLst>
          </c:dPt>
          <c:dPt>
            <c:idx val="1"/>
            <c:invertIfNegative val="0"/>
            <c:bubble3D val="0"/>
            <c:spPr>
              <a:solidFill>
                <a:schemeClr val="accent6">
                  <a:lumMod val="20000"/>
                  <a:lumOff val="80000"/>
                </a:schemeClr>
              </a:solidFill>
              <a:ln w="19050">
                <a:solidFill>
                  <a:schemeClr val="lt1"/>
                </a:solidFill>
              </a:ln>
              <a:effectLst/>
            </c:spPr>
            <c:extLst>
              <c:ext xmlns:c16="http://schemas.microsoft.com/office/drawing/2014/chart" uri="{C3380CC4-5D6E-409C-BE32-E72D297353CC}">
                <c16:uniqueId val="{00000003-99A2-E64A-B67F-A71710B4BB60}"/>
              </c:ext>
            </c:extLst>
          </c:dPt>
          <c:dPt>
            <c:idx val="2"/>
            <c:invertIfNegative val="0"/>
            <c:bubble3D val="0"/>
            <c:spPr>
              <a:solidFill>
                <a:schemeClr val="bg1">
                  <a:lumMod val="65000"/>
                </a:schemeClr>
              </a:solidFill>
              <a:ln w="19050">
                <a:noFill/>
              </a:ln>
              <a:effectLst/>
            </c:spPr>
            <c:extLst>
              <c:ext xmlns:c16="http://schemas.microsoft.com/office/drawing/2014/chart" uri="{C3380CC4-5D6E-409C-BE32-E72D297353CC}">
                <c16:uniqueId val="{00000005-99A2-E64A-B67F-A71710B4BB60}"/>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Very informed</c:v>
                </c:pt>
                <c:pt idx="1">
                  <c:v>Somewhat informed</c:v>
                </c:pt>
                <c:pt idx="2">
                  <c:v>Not informed</c:v>
                </c:pt>
              </c:strCache>
            </c:strRef>
          </c:cat>
          <c:val>
            <c:numRef>
              <c:f>Sheet1!$B$2:$B$4</c:f>
              <c:numCache>
                <c:formatCode>0%</c:formatCode>
                <c:ptCount val="3"/>
                <c:pt idx="0">
                  <c:v>0.65</c:v>
                </c:pt>
                <c:pt idx="1">
                  <c:v>0.28999999999999998</c:v>
                </c:pt>
                <c:pt idx="2">
                  <c:v>0.05</c:v>
                </c:pt>
              </c:numCache>
            </c:numRef>
          </c:val>
          <c:extLst>
            <c:ext xmlns:c16="http://schemas.microsoft.com/office/drawing/2014/chart" uri="{C3380CC4-5D6E-409C-BE32-E72D297353CC}">
              <c16:uniqueId val="{00000006-99A2-E64A-B67F-A71710B4BB60}"/>
            </c:ext>
          </c:extLst>
        </c:ser>
        <c:dLbls>
          <c:showLegendKey val="0"/>
          <c:showVal val="1"/>
          <c:showCatName val="0"/>
          <c:showSerName val="0"/>
          <c:showPercent val="0"/>
          <c:showBubbleSize val="0"/>
        </c:dLbls>
        <c:gapWidth val="63"/>
        <c:overlap val="-25"/>
        <c:axId val="1424060191"/>
        <c:axId val="1563130319"/>
      </c:barChart>
      <c:catAx>
        <c:axId val="1424060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900" b="0" i="0" u="none" strike="noStrike" kern="1200" baseline="0">
                <a:solidFill>
                  <a:schemeClr val="tx1"/>
                </a:solidFill>
                <a:latin typeface="+mn-lt"/>
                <a:ea typeface="+mn-ea"/>
                <a:cs typeface="+mn-cs"/>
              </a:defRPr>
            </a:pPr>
            <a:endParaRPr lang="en-US"/>
          </a:p>
        </c:txPr>
        <c:crossAx val="1563130319"/>
        <c:crosses val="autoZero"/>
        <c:auto val="1"/>
        <c:lblAlgn val="ctr"/>
        <c:lblOffset val="100"/>
        <c:noMultiLvlLbl val="0"/>
      </c:catAx>
      <c:valAx>
        <c:axId val="1563130319"/>
        <c:scaling>
          <c:orientation val="minMax"/>
        </c:scaling>
        <c:delete val="1"/>
        <c:axPos val="l"/>
        <c:numFmt formatCode="0%" sourceLinked="1"/>
        <c:majorTickMark val="out"/>
        <c:minorTickMark val="none"/>
        <c:tickLblPos val="nextTo"/>
        <c:crossAx val="1424060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1AAFA2"/>
              </a:solidFill>
              <a:ln w="38100">
                <a:solidFill>
                  <a:srgbClr val="1AAFA2"/>
                </a:solidFill>
              </a:ln>
              <a:effectLst/>
            </c:spPr>
            <c:extLst>
              <c:ext xmlns:c16="http://schemas.microsoft.com/office/drawing/2014/chart" uri="{C3380CC4-5D6E-409C-BE32-E72D297353CC}">
                <c16:uniqueId val="{00000001-24FC-C241-990E-6A3E0B545D46}"/>
              </c:ext>
            </c:extLst>
          </c:dPt>
          <c:dPt>
            <c:idx val="1"/>
            <c:bubble3D val="0"/>
            <c:spPr>
              <a:solidFill>
                <a:schemeClr val="accent6">
                  <a:lumMod val="20000"/>
                  <a:lumOff val="8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their health care providers coordinated very well with one another</c:v>
                </c:pt>
              </c:strCache>
            </c:strRef>
          </c:cat>
          <c:val>
            <c:numRef>
              <c:f>Sheet1!$B$2:$B$3</c:f>
              <c:numCache>
                <c:formatCode>General</c:formatCode>
                <c:ptCount val="2"/>
                <c:pt idx="0">
                  <c:v>72</c:v>
                </c:pt>
                <c:pt idx="1">
                  <c:v>28</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1AAFA2"/>
              </a:solidFill>
              <a:ln w="38100">
                <a:solidFill>
                  <a:srgbClr val="1AAFA2"/>
                </a:solidFill>
              </a:ln>
              <a:effectLst/>
            </c:spPr>
            <c:extLst>
              <c:ext xmlns:c16="http://schemas.microsoft.com/office/drawing/2014/chart" uri="{C3380CC4-5D6E-409C-BE32-E72D297353CC}">
                <c16:uniqueId val="{00000001-24FC-C241-990E-6A3E0B545D46}"/>
              </c:ext>
            </c:extLst>
          </c:dPt>
          <c:dPt>
            <c:idx val="1"/>
            <c:bubble3D val="0"/>
            <c:spPr>
              <a:solidFill>
                <a:schemeClr val="accent6">
                  <a:lumMod val="20000"/>
                  <a:lumOff val="8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they are very satisfied with their treatment and care</c:v>
                </c:pt>
              </c:strCache>
            </c:strRef>
          </c:cat>
          <c:val>
            <c:numRef>
              <c:f>Sheet1!$B$2:$B$3</c:f>
              <c:numCache>
                <c:formatCode>General</c:formatCode>
                <c:ptCount val="2"/>
                <c:pt idx="0">
                  <c:v>77</c:v>
                </c:pt>
                <c:pt idx="1">
                  <c:v>23</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1AAFA2"/>
              </a:solidFill>
              <a:ln w="38100">
                <a:solidFill>
                  <a:srgbClr val="1AAFA2"/>
                </a:solidFill>
              </a:ln>
              <a:effectLst/>
            </c:spPr>
            <c:extLst>
              <c:ext xmlns:c16="http://schemas.microsoft.com/office/drawing/2014/chart" uri="{C3380CC4-5D6E-409C-BE32-E72D297353CC}">
                <c16:uniqueId val="{00000001-68CB-4F98-B743-61DF1F9C9474}"/>
              </c:ext>
            </c:extLst>
          </c:dPt>
          <c:dPt>
            <c:idx val="1"/>
            <c:bubble3D val="0"/>
            <c:spPr>
              <a:solidFill>
                <a:schemeClr val="accent6">
                  <a:lumMod val="20000"/>
                  <a:lumOff val="80000"/>
                </a:schemeClr>
              </a:solidFill>
              <a:ln w="19050">
                <a:solidFill>
                  <a:schemeClr val="bg1">
                    <a:lumMod val="95000"/>
                  </a:schemeClr>
                </a:solidFill>
              </a:ln>
              <a:effectLst/>
            </c:spPr>
            <c:extLst>
              <c:ext xmlns:c16="http://schemas.microsoft.com/office/drawing/2014/chart" uri="{C3380CC4-5D6E-409C-BE32-E72D297353CC}">
                <c16:uniqueId val="{00000003-68CB-4F98-B743-61DF1F9C9474}"/>
              </c:ext>
            </c:extLst>
          </c:dPt>
          <c:cat>
            <c:strRef>
              <c:f>Sheet1!$A$2:$A$3</c:f>
              <c:strCache>
                <c:ptCount val="1"/>
                <c:pt idx="0">
                  <c:v>say their health care providers coordinated very well with one another</c:v>
                </c:pt>
              </c:strCache>
            </c:strRef>
          </c:cat>
          <c:val>
            <c:numRef>
              <c:f>Sheet1!$B$2:$B$3</c:f>
              <c:numCache>
                <c:formatCode>General</c:formatCode>
                <c:ptCount val="2"/>
                <c:pt idx="0">
                  <c:v>67</c:v>
                </c:pt>
                <c:pt idx="1">
                  <c:v>33</c:v>
                </c:pt>
              </c:numCache>
            </c:numRef>
          </c:val>
          <c:extLst>
            <c:ext xmlns:c16="http://schemas.microsoft.com/office/drawing/2014/chart" uri="{C3380CC4-5D6E-409C-BE32-E72D297353CC}">
              <c16:uniqueId val="{00000004-68CB-4F98-B743-61DF1F9C947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8795778419035168"/>
          <c:y val="0.15112344589740326"/>
          <c:w val="0.42820240692868644"/>
          <c:h val="0.68876868690859239"/>
        </c:manualLayout>
      </c:layout>
      <c:barChart>
        <c:barDir val="bar"/>
        <c:grouping val="clustered"/>
        <c:varyColors val="0"/>
        <c:ser>
          <c:idx val="0"/>
          <c:order val="0"/>
          <c:tx>
            <c:strRef>
              <c:f>Sheet1!$B$1</c:f>
              <c:strCache>
                <c:ptCount val="1"/>
                <c:pt idx="0">
                  <c:v>LGBTQ+</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rely/relied on the doctor to decide on treatment options and chose the best course of action.</c:v>
                </c:pt>
                <c:pt idx="1">
                  <c:v>Somewhere in the middle</c:v>
                </c:pt>
                <c:pt idx="2">
                  <c:v>I am/was very involved in researching and deciding on the best treatment options for me.</c:v>
                </c:pt>
              </c:strCache>
            </c:strRef>
          </c:cat>
          <c:val>
            <c:numRef>
              <c:f>Sheet1!$B$2:$B$4</c:f>
              <c:numCache>
                <c:formatCode>0%</c:formatCode>
                <c:ptCount val="3"/>
                <c:pt idx="0">
                  <c:v>0.52</c:v>
                </c:pt>
                <c:pt idx="1">
                  <c:v>0.22</c:v>
                </c:pt>
                <c:pt idx="2">
                  <c:v>0.25</c:v>
                </c:pt>
              </c:numCache>
            </c:numRef>
          </c:val>
          <c:extLst>
            <c:ext xmlns:c16="http://schemas.microsoft.com/office/drawing/2014/chart" uri="{C3380CC4-5D6E-409C-BE32-E72D297353CC}">
              <c16:uniqueId val="{00000002-C037-EB48-B157-4A0763F6AA2B}"/>
            </c:ext>
          </c:extLst>
        </c:ser>
        <c:ser>
          <c:idx val="1"/>
          <c:order val="1"/>
          <c:tx>
            <c:strRef>
              <c:f>Sheet1!$C$1</c:f>
              <c:strCache>
                <c:ptCount val="1"/>
                <c:pt idx="0">
                  <c:v>Total</c:v>
                </c:pt>
              </c:strCache>
            </c:strRef>
          </c:tx>
          <c:spPr>
            <a:solidFill>
              <a:schemeClr val="accent2">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rely/relied on the doctor to decide on treatment options and chose the best course of action.</c:v>
                </c:pt>
                <c:pt idx="1">
                  <c:v>Somewhere in the middle</c:v>
                </c:pt>
                <c:pt idx="2">
                  <c:v>I am/was very involved in researching and deciding on the best treatment options for me.</c:v>
                </c:pt>
              </c:strCache>
            </c:strRef>
          </c:cat>
          <c:val>
            <c:numRef>
              <c:f>Sheet1!$C$2:$C$4</c:f>
              <c:numCache>
                <c:formatCode>0%</c:formatCode>
                <c:ptCount val="3"/>
                <c:pt idx="0">
                  <c:v>0.53</c:v>
                </c:pt>
                <c:pt idx="1">
                  <c:v>0.22</c:v>
                </c:pt>
                <c:pt idx="2">
                  <c:v>0.24</c:v>
                </c:pt>
              </c:numCache>
            </c:numRef>
          </c:val>
          <c:extLst>
            <c:ext xmlns:c16="http://schemas.microsoft.com/office/drawing/2014/chart" uri="{C3380CC4-5D6E-409C-BE32-E72D297353CC}">
              <c16:uniqueId val="{00000003-C037-EB48-B157-4A0763F6AA2B}"/>
            </c:ext>
          </c:extLst>
        </c:ser>
        <c:dLbls>
          <c:showLegendKey val="0"/>
          <c:showVal val="0"/>
          <c:showCatName val="0"/>
          <c:showSerName val="0"/>
          <c:showPercent val="0"/>
          <c:showBubbleSize val="0"/>
        </c:dLbls>
        <c:gapWidth val="80"/>
        <c:axId val="-60929680"/>
        <c:axId val="-60927472"/>
      </c:barChart>
      <c:catAx>
        <c:axId val="-60929680"/>
        <c:scaling>
          <c:orientation val="maxMin"/>
        </c:scaling>
        <c:delete val="1"/>
        <c:axPos val="l"/>
        <c:numFmt formatCode="General" sourceLinked="1"/>
        <c:majorTickMark val="none"/>
        <c:minorTickMark val="none"/>
        <c:tickLblPos val="nextTo"/>
        <c:crossAx val="-60927472"/>
        <c:crosses val="autoZero"/>
        <c:auto val="1"/>
        <c:lblAlgn val="ctr"/>
        <c:lblOffset val="100"/>
        <c:noMultiLvlLbl val="0"/>
      </c:catAx>
      <c:valAx>
        <c:axId val="-60927472"/>
        <c:scaling>
          <c:orientation val="minMax"/>
        </c:scaling>
        <c:delete val="1"/>
        <c:axPos val="t"/>
        <c:numFmt formatCode="0%" sourceLinked="1"/>
        <c:majorTickMark val="out"/>
        <c:minorTickMark val="none"/>
        <c:tickLblPos val="nextTo"/>
        <c:crossAx val="-60929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2"/>
              </a:solidFill>
              <a:ln w="38100">
                <a:solidFill>
                  <a:schemeClr val="accent2"/>
                </a:solidFill>
              </a:ln>
              <a:effectLst/>
            </c:spPr>
            <c:extLst>
              <c:ext xmlns:c16="http://schemas.microsoft.com/office/drawing/2014/chart" uri="{C3380CC4-5D6E-409C-BE32-E72D297353CC}">
                <c16:uniqueId val="{00000001-24FC-C241-990E-6A3E0B545D46}"/>
              </c:ext>
            </c:extLst>
          </c:dPt>
          <c:dPt>
            <c:idx val="1"/>
            <c:bubble3D val="0"/>
            <c:spPr>
              <a:solidFill>
                <a:schemeClr val="accent2">
                  <a:lumMod val="60000"/>
                  <a:lumOff val="4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their health care providers coordinated very well with one another</c:v>
                </c:pt>
              </c:strCache>
            </c:strRef>
          </c:cat>
          <c:val>
            <c:numRef>
              <c:f>Sheet1!$B$2:$B$3</c:f>
              <c:numCache>
                <c:formatCode>General</c:formatCode>
                <c:ptCount val="2"/>
                <c:pt idx="0">
                  <c:v>76</c:v>
                </c:pt>
                <c:pt idx="1">
                  <c:v>34</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2"/>
              </a:solidFill>
              <a:ln w="38100">
                <a:solidFill>
                  <a:schemeClr val="accent2"/>
                </a:solidFill>
              </a:ln>
              <a:effectLst/>
            </c:spPr>
            <c:extLst>
              <c:ext xmlns:c16="http://schemas.microsoft.com/office/drawing/2014/chart" uri="{C3380CC4-5D6E-409C-BE32-E72D297353CC}">
                <c16:uniqueId val="{00000001-24FC-C241-990E-6A3E0B545D46}"/>
              </c:ext>
            </c:extLst>
          </c:dPt>
          <c:dPt>
            <c:idx val="1"/>
            <c:bubble3D val="0"/>
            <c:spPr>
              <a:solidFill>
                <a:schemeClr val="accent2">
                  <a:lumMod val="60000"/>
                  <a:lumOff val="4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they are very satisfied with their treatment and care</c:v>
                </c:pt>
              </c:strCache>
            </c:strRef>
          </c:cat>
          <c:val>
            <c:numRef>
              <c:f>Sheet1!$B$2:$B$3</c:f>
              <c:numCache>
                <c:formatCode>General</c:formatCode>
                <c:ptCount val="2"/>
                <c:pt idx="0">
                  <c:v>78</c:v>
                </c:pt>
                <c:pt idx="1">
                  <c:v>22</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2"/>
              </a:solidFill>
              <a:ln w="38100">
                <a:solidFill>
                  <a:schemeClr val="accent2"/>
                </a:solidFill>
              </a:ln>
              <a:effectLst/>
            </c:spPr>
            <c:extLst>
              <c:ext xmlns:c16="http://schemas.microsoft.com/office/drawing/2014/chart" uri="{C3380CC4-5D6E-409C-BE32-E72D297353CC}">
                <c16:uniqueId val="{00000001-68CB-4F98-B743-61DF1F9C9474}"/>
              </c:ext>
            </c:extLst>
          </c:dPt>
          <c:dPt>
            <c:idx val="1"/>
            <c:bubble3D val="0"/>
            <c:spPr>
              <a:solidFill>
                <a:schemeClr val="accent2">
                  <a:lumMod val="60000"/>
                  <a:lumOff val="40000"/>
                </a:schemeClr>
              </a:solidFill>
              <a:ln w="19050">
                <a:solidFill>
                  <a:schemeClr val="bg1">
                    <a:lumMod val="95000"/>
                  </a:schemeClr>
                </a:solidFill>
              </a:ln>
              <a:effectLst/>
            </c:spPr>
            <c:extLst>
              <c:ext xmlns:c16="http://schemas.microsoft.com/office/drawing/2014/chart" uri="{C3380CC4-5D6E-409C-BE32-E72D297353CC}">
                <c16:uniqueId val="{00000003-68CB-4F98-B743-61DF1F9C9474}"/>
              </c:ext>
            </c:extLst>
          </c:dPt>
          <c:cat>
            <c:strRef>
              <c:f>Sheet1!$A$2:$A$3</c:f>
              <c:strCache>
                <c:ptCount val="1"/>
                <c:pt idx="0">
                  <c:v>say their health care providers coordinated very well with one another</c:v>
                </c:pt>
              </c:strCache>
            </c:strRef>
          </c:cat>
          <c:val>
            <c:numRef>
              <c:f>Sheet1!$B$2:$B$3</c:f>
              <c:numCache>
                <c:formatCode>General</c:formatCode>
                <c:ptCount val="2"/>
                <c:pt idx="0">
                  <c:v>63</c:v>
                </c:pt>
                <c:pt idx="1">
                  <c:v>37</c:v>
                </c:pt>
              </c:numCache>
            </c:numRef>
          </c:val>
          <c:extLst>
            <c:ext xmlns:c16="http://schemas.microsoft.com/office/drawing/2014/chart" uri="{C3380CC4-5D6E-409C-BE32-E72D297353CC}">
              <c16:uniqueId val="{00000004-68CB-4F98-B743-61DF1F9C947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8795778419035168"/>
          <c:y val="0.15112344589740326"/>
          <c:w val="0.42820240692868644"/>
          <c:h val="0.68876868690859239"/>
        </c:manualLayout>
      </c:layout>
      <c:barChart>
        <c:barDir val="bar"/>
        <c:grouping val="clustered"/>
        <c:varyColors val="0"/>
        <c:ser>
          <c:idx val="0"/>
          <c:order val="0"/>
          <c:tx>
            <c:strRef>
              <c:f>Sheet1!$B$1</c:f>
              <c:strCache>
                <c:ptCount val="1"/>
                <c:pt idx="0">
                  <c:v>Black</c:v>
                </c:pt>
              </c:strCache>
            </c:strRef>
          </c:tx>
          <c:spPr>
            <a:solidFill>
              <a:srgbClr val="00B050"/>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CAFF-4361-B958-FC83D4DD91F5}"/>
                </c:ext>
              </c:extLst>
            </c:dLbl>
            <c:dLbl>
              <c:idx val="2"/>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CAFF-4361-B958-FC83D4DD91F5}"/>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rely/relied on the doctor to decide on treatment options and chose the best course of action.</c:v>
                </c:pt>
                <c:pt idx="1">
                  <c:v>Somewhere in the middle</c:v>
                </c:pt>
                <c:pt idx="2">
                  <c:v>I am/was very involved in researching and deciding on the best treatment options for me.</c:v>
                </c:pt>
              </c:strCache>
            </c:strRef>
          </c:cat>
          <c:val>
            <c:numRef>
              <c:f>Sheet1!$B$2:$B$4</c:f>
              <c:numCache>
                <c:formatCode>0%</c:formatCode>
                <c:ptCount val="3"/>
                <c:pt idx="0">
                  <c:v>0.39</c:v>
                </c:pt>
                <c:pt idx="1">
                  <c:v>0.15</c:v>
                </c:pt>
                <c:pt idx="2">
                  <c:v>0.47</c:v>
                </c:pt>
              </c:numCache>
            </c:numRef>
          </c:val>
          <c:extLst>
            <c:ext xmlns:c16="http://schemas.microsoft.com/office/drawing/2014/chart" uri="{C3380CC4-5D6E-409C-BE32-E72D297353CC}">
              <c16:uniqueId val="{00000002-C037-EB48-B157-4A0763F6AA2B}"/>
            </c:ext>
          </c:extLst>
        </c:ser>
        <c:ser>
          <c:idx val="1"/>
          <c:order val="1"/>
          <c:tx>
            <c:strRef>
              <c:f>Sheet1!$C$1</c:f>
              <c:strCache>
                <c:ptCount val="1"/>
                <c:pt idx="0">
                  <c:v>Total</c:v>
                </c:pt>
              </c:strCache>
            </c:strRef>
          </c:tx>
          <c:spPr>
            <a:solidFill>
              <a:schemeClr val="accent6">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rely/relied on the doctor to decide on treatment options and chose the best course of action.</c:v>
                </c:pt>
                <c:pt idx="1">
                  <c:v>Somewhere in the middle</c:v>
                </c:pt>
                <c:pt idx="2">
                  <c:v>I am/was very involved in researching and deciding on the best treatment options for me.</c:v>
                </c:pt>
              </c:strCache>
            </c:strRef>
          </c:cat>
          <c:val>
            <c:numRef>
              <c:f>Sheet1!$C$2:$C$4</c:f>
              <c:numCache>
                <c:formatCode>0%</c:formatCode>
                <c:ptCount val="3"/>
                <c:pt idx="0">
                  <c:v>0.53</c:v>
                </c:pt>
                <c:pt idx="1">
                  <c:v>0.22</c:v>
                </c:pt>
                <c:pt idx="2">
                  <c:v>0.24</c:v>
                </c:pt>
              </c:numCache>
            </c:numRef>
          </c:val>
          <c:extLst>
            <c:ext xmlns:c16="http://schemas.microsoft.com/office/drawing/2014/chart" uri="{C3380CC4-5D6E-409C-BE32-E72D297353CC}">
              <c16:uniqueId val="{00000003-C037-EB48-B157-4A0763F6AA2B}"/>
            </c:ext>
          </c:extLst>
        </c:ser>
        <c:dLbls>
          <c:showLegendKey val="0"/>
          <c:showVal val="0"/>
          <c:showCatName val="0"/>
          <c:showSerName val="0"/>
          <c:showPercent val="0"/>
          <c:showBubbleSize val="0"/>
        </c:dLbls>
        <c:gapWidth val="80"/>
        <c:axId val="-60929680"/>
        <c:axId val="-60927472"/>
      </c:barChart>
      <c:catAx>
        <c:axId val="-60929680"/>
        <c:scaling>
          <c:orientation val="maxMin"/>
        </c:scaling>
        <c:delete val="1"/>
        <c:axPos val="l"/>
        <c:numFmt formatCode="General" sourceLinked="1"/>
        <c:majorTickMark val="none"/>
        <c:minorTickMark val="none"/>
        <c:tickLblPos val="nextTo"/>
        <c:crossAx val="-60927472"/>
        <c:crosses val="autoZero"/>
        <c:auto val="1"/>
        <c:lblAlgn val="ctr"/>
        <c:lblOffset val="100"/>
        <c:noMultiLvlLbl val="0"/>
      </c:catAx>
      <c:valAx>
        <c:axId val="-60927472"/>
        <c:scaling>
          <c:orientation val="minMax"/>
        </c:scaling>
        <c:delete val="1"/>
        <c:axPos val="t"/>
        <c:numFmt formatCode="0%" sourceLinked="1"/>
        <c:majorTickMark val="out"/>
        <c:minorTickMark val="none"/>
        <c:tickLblPos val="nextTo"/>
        <c:crossAx val="-60929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225049648066628E-2"/>
          <c:y val="0.38198983482876342"/>
          <c:w val="0.90814984396321918"/>
          <c:h val="0.47230535583583344"/>
        </c:manualLayout>
      </c:layout>
      <c:barChart>
        <c:barDir val="col"/>
        <c:grouping val="clustered"/>
        <c:varyColors val="0"/>
        <c:ser>
          <c:idx val="0"/>
          <c:order val="0"/>
          <c:tx>
            <c:strRef>
              <c:f>Sheet1!$B$1</c:f>
              <c:strCache>
                <c:ptCount val="1"/>
                <c:pt idx="0">
                  <c:v>How informed do/did you feel about the potential side effects from your cancer treatment?</c:v>
                </c:pt>
              </c:strCache>
            </c:strRef>
          </c:tx>
          <c:spPr>
            <a:solidFill>
              <a:schemeClr val="accent1"/>
            </a:solidFill>
            <a:ln w="19050">
              <a:solidFill>
                <a:schemeClr val="lt1"/>
              </a:solidFill>
            </a:ln>
            <a:effectLst/>
          </c:spPr>
          <c:invertIfNegative val="0"/>
          <c:dPt>
            <c:idx val="0"/>
            <c:invertIfNegative val="0"/>
            <c:bubble3D val="0"/>
            <c:spPr>
              <a:solidFill>
                <a:srgbClr val="00B050"/>
              </a:solidFill>
              <a:ln w="19050">
                <a:solidFill>
                  <a:schemeClr val="lt1"/>
                </a:solidFill>
              </a:ln>
              <a:effectLst/>
            </c:spPr>
            <c:extLst>
              <c:ext xmlns:c16="http://schemas.microsoft.com/office/drawing/2014/chart" uri="{C3380CC4-5D6E-409C-BE32-E72D297353CC}">
                <c16:uniqueId val="{00000001-99A2-E64A-B67F-A71710B4BB60}"/>
              </c:ext>
            </c:extLst>
          </c:dPt>
          <c:dPt>
            <c:idx val="1"/>
            <c:invertIfNegative val="0"/>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3-99A2-E64A-B67F-A71710B4BB60}"/>
              </c:ext>
            </c:extLst>
          </c:dPt>
          <c:dPt>
            <c:idx val="2"/>
            <c:invertIfNegative val="0"/>
            <c:bubble3D val="0"/>
            <c:spPr>
              <a:solidFill>
                <a:schemeClr val="bg1">
                  <a:lumMod val="65000"/>
                </a:schemeClr>
              </a:solidFill>
              <a:ln w="19050">
                <a:noFill/>
              </a:ln>
              <a:effectLst/>
            </c:spPr>
            <c:extLst>
              <c:ext xmlns:c16="http://schemas.microsoft.com/office/drawing/2014/chart" uri="{C3380CC4-5D6E-409C-BE32-E72D297353CC}">
                <c16:uniqueId val="{00000005-99A2-E64A-B67F-A71710B4BB60}"/>
              </c:ext>
            </c:extLst>
          </c:dPt>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A2-E64A-B67F-A71710B4BB60}"/>
                </c:ext>
              </c:extLst>
            </c:dLbl>
            <c:dLbl>
              <c:idx val="2"/>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5-99A2-E64A-B67F-A71710B4BB6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Very informed</c:v>
                </c:pt>
                <c:pt idx="1">
                  <c:v>Somewhat informed</c:v>
                </c:pt>
                <c:pt idx="2">
                  <c:v>Not informed</c:v>
                </c:pt>
              </c:strCache>
            </c:strRef>
          </c:cat>
          <c:val>
            <c:numRef>
              <c:f>Sheet1!$B$2:$B$4</c:f>
              <c:numCache>
                <c:formatCode>0%</c:formatCode>
                <c:ptCount val="3"/>
                <c:pt idx="0">
                  <c:v>0.54</c:v>
                </c:pt>
                <c:pt idx="1">
                  <c:v>0.34</c:v>
                </c:pt>
                <c:pt idx="2">
                  <c:v>0.12</c:v>
                </c:pt>
              </c:numCache>
            </c:numRef>
          </c:val>
          <c:extLst>
            <c:ext xmlns:c16="http://schemas.microsoft.com/office/drawing/2014/chart" uri="{C3380CC4-5D6E-409C-BE32-E72D297353CC}">
              <c16:uniqueId val="{00000006-99A2-E64A-B67F-A71710B4BB60}"/>
            </c:ext>
          </c:extLst>
        </c:ser>
        <c:dLbls>
          <c:showLegendKey val="0"/>
          <c:showVal val="1"/>
          <c:showCatName val="0"/>
          <c:showSerName val="0"/>
          <c:showPercent val="0"/>
          <c:showBubbleSize val="0"/>
        </c:dLbls>
        <c:gapWidth val="63"/>
        <c:overlap val="-25"/>
        <c:axId val="1424060191"/>
        <c:axId val="1563130319"/>
      </c:barChart>
      <c:catAx>
        <c:axId val="1424060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900" b="0" i="0" u="none" strike="noStrike" kern="1200" baseline="0">
                <a:solidFill>
                  <a:schemeClr val="tx1"/>
                </a:solidFill>
                <a:latin typeface="+mn-lt"/>
                <a:ea typeface="+mn-ea"/>
                <a:cs typeface="+mn-cs"/>
              </a:defRPr>
            </a:pPr>
            <a:endParaRPr lang="en-US"/>
          </a:p>
        </c:txPr>
        <c:crossAx val="1563130319"/>
        <c:crosses val="autoZero"/>
        <c:auto val="1"/>
        <c:lblAlgn val="ctr"/>
        <c:lblOffset val="100"/>
        <c:noMultiLvlLbl val="0"/>
      </c:catAx>
      <c:valAx>
        <c:axId val="1563130319"/>
        <c:scaling>
          <c:orientation val="minMax"/>
        </c:scaling>
        <c:delete val="1"/>
        <c:axPos val="l"/>
        <c:numFmt formatCode="0%" sourceLinked="1"/>
        <c:majorTickMark val="out"/>
        <c:minorTickMark val="none"/>
        <c:tickLblPos val="nextTo"/>
        <c:crossAx val="1424060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Feelings about Advertising for Cancer Treatments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Patient</c:v>
                </c:pt>
              </c:strCache>
            </c:strRef>
          </c:tx>
          <c:spPr>
            <a:solidFill>
              <a:schemeClr val="accent1"/>
            </a:solidFill>
            <a:ln>
              <a:noFill/>
            </a:ln>
            <a:effectLst/>
          </c:spPr>
          <c:invertIfNegative val="0"/>
          <c:dLbls>
            <c:dLbl>
              <c:idx val="2"/>
              <c:spPr>
                <a:solidFill>
                  <a:schemeClr val="bg1"/>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0F9A-4DBB-B6E4-68EC07ACCF86}"/>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Very positive</c:v>
                </c:pt>
                <c:pt idx="1">
                  <c:v>Somewhat positive</c:v>
                </c:pt>
                <c:pt idx="2">
                  <c:v>Neutral</c:v>
                </c:pt>
                <c:pt idx="3">
                  <c:v>Somewhat negative</c:v>
                </c:pt>
                <c:pt idx="4">
                  <c:v>Very negative</c:v>
                </c:pt>
                <c:pt idx="5">
                  <c:v>Not sure</c:v>
                </c:pt>
              </c:strCache>
            </c:strRef>
          </c:cat>
          <c:val>
            <c:numRef>
              <c:f>Sheet1!$B$2:$B$7</c:f>
              <c:numCache>
                <c:formatCode>0%</c:formatCode>
                <c:ptCount val="6"/>
                <c:pt idx="0">
                  <c:v>0.18572500000000003</c:v>
                </c:pt>
                <c:pt idx="1">
                  <c:v>0.24942399999999998</c:v>
                </c:pt>
                <c:pt idx="2">
                  <c:v>0.37221799999999999</c:v>
                </c:pt>
                <c:pt idx="3">
                  <c:v>7.9815999999999998E-2</c:v>
                </c:pt>
                <c:pt idx="4">
                  <c:v>5.142E-2</c:v>
                </c:pt>
                <c:pt idx="5">
                  <c:v>6.1397000000000007E-2</c:v>
                </c:pt>
              </c:numCache>
            </c:numRef>
          </c:val>
          <c:extLst>
            <c:ext xmlns:c16="http://schemas.microsoft.com/office/drawing/2014/chart" uri="{C3380CC4-5D6E-409C-BE32-E72D297353CC}">
              <c16:uniqueId val="{00000000-0F9A-4DBB-B6E4-68EC07ACCF86}"/>
            </c:ext>
          </c:extLst>
        </c:ser>
        <c:ser>
          <c:idx val="1"/>
          <c:order val="1"/>
          <c:tx>
            <c:strRef>
              <c:f>Sheet1!$C$1</c:f>
              <c:strCache>
                <c:ptCount val="1"/>
                <c:pt idx="0">
                  <c:v>Caregiver</c:v>
                </c:pt>
              </c:strCache>
            </c:strRef>
          </c:tx>
          <c:spPr>
            <a:solidFill>
              <a:schemeClr val="accent6"/>
            </a:solidFill>
            <a:ln>
              <a:noFill/>
            </a:ln>
            <a:effectLst/>
          </c:spPr>
          <c:invertIfNegative val="0"/>
          <c:dLbls>
            <c:dLbl>
              <c:idx val="1"/>
              <c:spPr>
                <a:solidFill>
                  <a:schemeClr val="bg1"/>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2-0F9A-4DBB-B6E4-68EC07ACCF86}"/>
                </c:ext>
              </c:extLst>
            </c:dLbl>
            <c:spPr>
              <a:solidFill>
                <a:schemeClr val="bg1"/>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Very positive</c:v>
                </c:pt>
                <c:pt idx="1">
                  <c:v>Somewhat positive</c:v>
                </c:pt>
                <c:pt idx="2">
                  <c:v>Neutral</c:v>
                </c:pt>
                <c:pt idx="3">
                  <c:v>Somewhat negative</c:v>
                </c:pt>
                <c:pt idx="4">
                  <c:v>Very negative</c:v>
                </c:pt>
                <c:pt idx="5">
                  <c:v>Not sure</c:v>
                </c:pt>
              </c:strCache>
            </c:strRef>
          </c:cat>
          <c:val>
            <c:numRef>
              <c:f>Sheet1!$C$2:$C$7</c:f>
              <c:numCache>
                <c:formatCode>0%</c:formatCode>
                <c:ptCount val="6"/>
                <c:pt idx="0">
                  <c:v>0.18181799999999998</c:v>
                </c:pt>
                <c:pt idx="1">
                  <c:v>0.32213399999999998</c:v>
                </c:pt>
                <c:pt idx="2">
                  <c:v>0.31422899999999998</c:v>
                </c:pt>
                <c:pt idx="3">
                  <c:v>8.6957000000000007E-2</c:v>
                </c:pt>
                <c:pt idx="4">
                  <c:v>4.9407E-2</c:v>
                </c:pt>
                <c:pt idx="5">
                  <c:v>4.5454999999999995E-2</c:v>
                </c:pt>
              </c:numCache>
            </c:numRef>
          </c:val>
          <c:extLst>
            <c:ext xmlns:c16="http://schemas.microsoft.com/office/drawing/2014/chart" uri="{C3380CC4-5D6E-409C-BE32-E72D297353CC}">
              <c16:uniqueId val="{00000001-0F9A-4DBB-B6E4-68EC07ACCF86}"/>
            </c:ext>
          </c:extLst>
        </c:ser>
        <c:dLbls>
          <c:showLegendKey val="0"/>
          <c:showVal val="0"/>
          <c:showCatName val="0"/>
          <c:showSerName val="0"/>
          <c:showPercent val="0"/>
          <c:showBubbleSize val="0"/>
        </c:dLbls>
        <c:gapWidth val="219"/>
        <c:overlap val="-27"/>
        <c:axId val="1679799568"/>
        <c:axId val="1679800048"/>
      </c:barChart>
      <c:catAx>
        <c:axId val="167979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9800048"/>
        <c:crosses val="autoZero"/>
        <c:auto val="1"/>
        <c:lblAlgn val="ctr"/>
        <c:lblOffset val="100"/>
        <c:noMultiLvlLbl val="0"/>
      </c:catAx>
      <c:valAx>
        <c:axId val="1679800048"/>
        <c:scaling>
          <c:orientation val="minMax"/>
          <c:max val="0.60000000000000009"/>
        </c:scaling>
        <c:delete val="1"/>
        <c:axPos val="l"/>
        <c:numFmt formatCode="0%" sourceLinked="1"/>
        <c:majorTickMark val="out"/>
        <c:minorTickMark val="none"/>
        <c:tickLblPos val="nextTo"/>
        <c:crossAx val="16797995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solidFill>
              <a:srgbClr val="00B050"/>
            </a:solidFill>
          </c:spPr>
          <c:dPt>
            <c:idx val="0"/>
            <c:bubble3D val="0"/>
            <c:spPr>
              <a:solidFill>
                <a:srgbClr val="00B050"/>
              </a:solidFill>
              <a:ln w="38100">
                <a:solidFill>
                  <a:srgbClr val="00B050"/>
                </a:solidFill>
              </a:ln>
              <a:effectLst/>
            </c:spPr>
            <c:extLst>
              <c:ext xmlns:c16="http://schemas.microsoft.com/office/drawing/2014/chart" uri="{C3380CC4-5D6E-409C-BE32-E72D297353CC}">
                <c16:uniqueId val="{00000001-24FC-C241-990E-6A3E0B545D46}"/>
              </c:ext>
            </c:extLst>
          </c:dPt>
          <c:dPt>
            <c:idx val="1"/>
            <c:bubble3D val="0"/>
            <c:spPr>
              <a:solidFill>
                <a:schemeClr val="accent6">
                  <a:lumMod val="40000"/>
                  <a:lumOff val="6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their health care providers coordinated very well with one another</c:v>
                </c:pt>
              </c:strCache>
            </c:strRef>
          </c:cat>
          <c:val>
            <c:numRef>
              <c:f>Sheet1!$B$2:$B$3</c:f>
              <c:numCache>
                <c:formatCode>General</c:formatCode>
                <c:ptCount val="2"/>
                <c:pt idx="0">
                  <c:v>70</c:v>
                </c:pt>
                <c:pt idx="1">
                  <c:v>30</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00B050"/>
              </a:solidFill>
              <a:ln w="38100">
                <a:solidFill>
                  <a:srgbClr val="00B050"/>
                </a:solidFill>
              </a:ln>
              <a:effectLst/>
            </c:spPr>
            <c:extLst>
              <c:ext xmlns:c16="http://schemas.microsoft.com/office/drawing/2014/chart" uri="{C3380CC4-5D6E-409C-BE32-E72D297353CC}">
                <c16:uniqueId val="{00000001-24FC-C241-990E-6A3E0B545D46}"/>
              </c:ext>
            </c:extLst>
          </c:dPt>
          <c:dPt>
            <c:idx val="1"/>
            <c:bubble3D val="0"/>
            <c:spPr>
              <a:solidFill>
                <a:schemeClr val="accent6">
                  <a:lumMod val="40000"/>
                  <a:lumOff val="6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they are very satisfied with their treatment and care</c:v>
                </c:pt>
              </c:strCache>
            </c:strRef>
          </c:cat>
          <c:val>
            <c:numRef>
              <c:f>Sheet1!$B$2:$B$3</c:f>
              <c:numCache>
                <c:formatCode>General</c:formatCode>
                <c:ptCount val="2"/>
                <c:pt idx="0">
                  <c:v>66</c:v>
                </c:pt>
                <c:pt idx="1">
                  <c:v>34</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00B050"/>
              </a:solidFill>
              <a:ln w="38100">
                <a:solidFill>
                  <a:srgbClr val="00B050"/>
                </a:solidFill>
              </a:ln>
              <a:effectLst/>
            </c:spPr>
            <c:extLst>
              <c:ext xmlns:c16="http://schemas.microsoft.com/office/drawing/2014/chart" uri="{C3380CC4-5D6E-409C-BE32-E72D297353CC}">
                <c16:uniqueId val="{00000001-68CB-4F98-B743-61DF1F9C9474}"/>
              </c:ext>
            </c:extLst>
          </c:dPt>
          <c:dPt>
            <c:idx val="1"/>
            <c:bubble3D val="0"/>
            <c:spPr>
              <a:solidFill>
                <a:schemeClr val="accent6">
                  <a:lumMod val="40000"/>
                  <a:lumOff val="60000"/>
                </a:schemeClr>
              </a:solidFill>
              <a:ln w="19050">
                <a:solidFill>
                  <a:schemeClr val="bg1">
                    <a:lumMod val="95000"/>
                  </a:schemeClr>
                </a:solidFill>
              </a:ln>
              <a:effectLst/>
            </c:spPr>
            <c:extLst>
              <c:ext xmlns:c16="http://schemas.microsoft.com/office/drawing/2014/chart" uri="{C3380CC4-5D6E-409C-BE32-E72D297353CC}">
                <c16:uniqueId val="{00000003-68CB-4F98-B743-61DF1F9C9474}"/>
              </c:ext>
            </c:extLst>
          </c:dPt>
          <c:cat>
            <c:strRef>
              <c:f>Sheet1!$A$2:$A$3</c:f>
              <c:strCache>
                <c:ptCount val="1"/>
                <c:pt idx="0">
                  <c:v>say their health care providers coordinated very well with one another</c:v>
                </c:pt>
              </c:strCache>
            </c:strRef>
          </c:cat>
          <c:val>
            <c:numRef>
              <c:f>Sheet1!$B$2:$B$3</c:f>
              <c:numCache>
                <c:formatCode>General</c:formatCode>
                <c:ptCount val="2"/>
                <c:pt idx="0">
                  <c:v>64</c:v>
                </c:pt>
                <c:pt idx="1">
                  <c:v>36</c:v>
                </c:pt>
              </c:numCache>
            </c:numRef>
          </c:val>
          <c:extLst>
            <c:ext xmlns:c16="http://schemas.microsoft.com/office/drawing/2014/chart" uri="{C3380CC4-5D6E-409C-BE32-E72D297353CC}">
              <c16:uniqueId val="{00000004-68CB-4F98-B743-61DF1F9C947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8795778419035168"/>
          <c:y val="0.15112344589740326"/>
          <c:w val="0.42820240692868644"/>
          <c:h val="0.68876868690859239"/>
        </c:manualLayout>
      </c:layout>
      <c:barChart>
        <c:barDir val="bar"/>
        <c:grouping val="clustered"/>
        <c:varyColors val="0"/>
        <c:ser>
          <c:idx val="0"/>
          <c:order val="0"/>
          <c:tx>
            <c:strRef>
              <c:f>Sheet1!$B$1</c:f>
              <c:strCache>
                <c:ptCount val="1"/>
                <c:pt idx="0">
                  <c:v>Hispanic</c:v>
                </c:pt>
              </c:strCache>
            </c:strRef>
          </c:tx>
          <c:spPr>
            <a:solidFill>
              <a:srgbClr val="00B0F0"/>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7EB7-4671-8F20-5163F54FD060}"/>
                </c:ext>
              </c:extLst>
            </c:dLbl>
            <c:dLbl>
              <c:idx val="2"/>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7EB7-4671-8F20-5163F54FD06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rely/relied on the doctor to decide on treatment options and chose the best course of action.</c:v>
                </c:pt>
                <c:pt idx="1">
                  <c:v>Somewhere in the middle</c:v>
                </c:pt>
                <c:pt idx="2">
                  <c:v>I am/was very involved in researching and deciding on the best treatment options for me.</c:v>
                </c:pt>
              </c:strCache>
            </c:strRef>
          </c:cat>
          <c:val>
            <c:numRef>
              <c:f>Sheet1!$B$2:$B$4</c:f>
              <c:numCache>
                <c:formatCode>0%</c:formatCode>
                <c:ptCount val="3"/>
                <c:pt idx="0">
                  <c:v>0.36</c:v>
                </c:pt>
                <c:pt idx="1">
                  <c:v>0.23</c:v>
                </c:pt>
                <c:pt idx="2">
                  <c:v>0.41</c:v>
                </c:pt>
              </c:numCache>
            </c:numRef>
          </c:val>
          <c:extLst>
            <c:ext xmlns:c16="http://schemas.microsoft.com/office/drawing/2014/chart" uri="{C3380CC4-5D6E-409C-BE32-E72D297353CC}">
              <c16:uniqueId val="{00000002-C037-EB48-B157-4A0763F6AA2B}"/>
            </c:ext>
          </c:extLst>
        </c:ser>
        <c:ser>
          <c:idx val="1"/>
          <c:order val="1"/>
          <c:tx>
            <c:strRef>
              <c:f>Sheet1!$C$1</c:f>
              <c:strCache>
                <c:ptCount val="1"/>
                <c:pt idx="0">
                  <c:v>Total</c:v>
                </c:pt>
              </c:strCache>
            </c:strRef>
          </c:tx>
          <c:spPr>
            <a:solidFill>
              <a:schemeClr val="accent5">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rely/relied on the doctor to decide on treatment options and chose the best course of action.</c:v>
                </c:pt>
                <c:pt idx="1">
                  <c:v>Somewhere in the middle</c:v>
                </c:pt>
                <c:pt idx="2">
                  <c:v>I am/was very involved in researching and deciding on the best treatment options for me.</c:v>
                </c:pt>
              </c:strCache>
            </c:strRef>
          </c:cat>
          <c:val>
            <c:numRef>
              <c:f>Sheet1!$C$2:$C$4</c:f>
              <c:numCache>
                <c:formatCode>0%</c:formatCode>
                <c:ptCount val="3"/>
                <c:pt idx="0">
                  <c:v>0.53</c:v>
                </c:pt>
                <c:pt idx="1">
                  <c:v>0.22</c:v>
                </c:pt>
                <c:pt idx="2">
                  <c:v>0.24</c:v>
                </c:pt>
              </c:numCache>
            </c:numRef>
          </c:val>
          <c:extLst>
            <c:ext xmlns:c16="http://schemas.microsoft.com/office/drawing/2014/chart" uri="{C3380CC4-5D6E-409C-BE32-E72D297353CC}">
              <c16:uniqueId val="{00000003-C037-EB48-B157-4A0763F6AA2B}"/>
            </c:ext>
          </c:extLst>
        </c:ser>
        <c:dLbls>
          <c:showLegendKey val="0"/>
          <c:showVal val="0"/>
          <c:showCatName val="0"/>
          <c:showSerName val="0"/>
          <c:showPercent val="0"/>
          <c:showBubbleSize val="0"/>
        </c:dLbls>
        <c:gapWidth val="80"/>
        <c:axId val="-60929680"/>
        <c:axId val="-60927472"/>
      </c:barChart>
      <c:catAx>
        <c:axId val="-60929680"/>
        <c:scaling>
          <c:orientation val="maxMin"/>
        </c:scaling>
        <c:delete val="1"/>
        <c:axPos val="l"/>
        <c:numFmt formatCode="General" sourceLinked="1"/>
        <c:majorTickMark val="none"/>
        <c:minorTickMark val="none"/>
        <c:tickLblPos val="nextTo"/>
        <c:crossAx val="-60927472"/>
        <c:crosses val="autoZero"/>
        <c:auto val="1"/>
        <c:lblAlgn val="ctr"/>
        <c:lblOffset val="100"/>
        <c:noMultiLvlLbl val="0"/>
      </c:catAx>
      <c:valAx>
        <c:axId val="-60927472"/>
        <c:scaling>
          <c:orientation val="minMax"/>
        </c:scaling>
        <c:delete val="1"/>
        <c:axPos val="t"/>
        <c:numFmt formatCode="0%" sourceLinked="1"/>
        <c:majorTickMark val="out"/>
        <c:minorTickMark val="none"/>
        <c:tickLblPos val="nextTo"/>
        <c:crossAx val="-60929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225049648066628E-2"/>
          <c:y val="0.38198983482876342"/>
          <c:w val="0.90814984396321918"/>
          <c:h val="0.47230535583583344"/>
        </c:manualLayout>
      </c:layout>
      <c:barChart>
        <c:barDir val="col"/>
        <c:grouping val="clustered"/>
        <c:varyColors val="0"/>
        <c:ser>
          <c:idx val="0"/>
          <c:order val="0"/>
          <c:tx>
            <c:strRef>
              <c:f>Sheet1!$B$1</c:f>
              <c:strCache>
                <c:ptCount val="1"/>
                <c:pt idx="0">
                  <c:v>How informed do/did you feel about the potential side effects from your cancer treatment?</c:v>
                </c:pt>
              </c:strCache>
            </c:strRef>
          </c:tx>
          <c:spPr>
            <a:solidFill>
              <a:schemeClr val="accent1"/>
            </a:solidFill>
            <a:ln w="19050">
              <a:solidFill>
                <a:schemeClr val="lt1"/>
              </a:solidFill>
            </a:ln>
            <a:effectLst/>
          </c:spPr>
          <c:invertIfNegative val="0"/>
          <c:dPt>
            <c:idx val="0"/>
            <c:invertIfNegative val="0"/>
            <c:bubble3D val="0"/>
            <c:spPr>
              <a:solidFill>
                <a:srgbClr val="00B0F0"/>
              </a:solidFill>
              <a:ln w="19050">
                <a:solidFill>
                  <a:schemeClr val="lt1"/>
                </a:solidFill>
              </a:ln>
              <a:effectLst/>
            </c:spPr>
            <c:extLst>
              <c:ext xmlns:c16="http://schemas.microsoft.com/office/drawing/2014/chart" uri="{C3380CC4-5D6E-409C-BE32-E72D297353CC}">
                <c16:uniqueId val="{00000001-99A2-E64A-B67F-A71710B4BB60}"/>
              </c:ext>
            </c:extLst>
          </c:dPt>
          <c:dPt>
            <c:idx val="1"/>
            <c:invertIfNegative val="0"/>
            <c:bubble3D val="0"/>
            <c:spPr>
              <a:solidFill>
                <a:srgbClr val="00B0F0">
                  <a:alpha val="50000"/>
                </a:srgbClr>
              </a:solidFill>
              <a:ln w="19050">
                <a:solidFill>
                  <a:schemeClr val="lt1"/>
                </a:solidFill>
              </a:ln>
              <a:effectLst/>
            </c:spPr>
            <c:extLst>
              <c:ext xmlns:c16="http://schemas.microsoft.com/office/drawing/2014/chart" uri="{C3380CC4-5D6E-409C-BE32-E72D297353CC}">
                <c16:uniqueId val="{00000003-99A2-E64A-B67F-A71710B4BB60}"/>
              </c:ext>
            </c:extLst>
          </c:dPt>
          <c:dPt>
            <c:idx val="2"/>
            <c:invertIfNegative val="0"/>
            <c:bubble3D val="0"/>
            <c:spPr>
              <a:solidFill>
                <a:schemeClr val="bg1">
                  <a:lumMod val="65000"/>
                </a:schemeClr>
              </a:solidFill>
              <a:ln w="19050">
                <a:noFill/>
              </a:ln>
              <a:effectLst/>
            </c:spPr>
            <c:extLst>
              <c:ext xmlns:c16="http://schemas.microsoft.com/office/drawing/2014/chart" uri="{C3380CC4-5D6E-409C-BE32-E72D297353CC}">
                <c16:uniqueId val="{00000005-99A2-E64A-B67F-A71710B4BB60}"/>
              </c:ext>
            </c:extLst>
          </c:dPt>
          <c:dLbls>
            <c:dLbl>
              <c:idx val="0"/>
              <c:layout>
                <c:manualLayout>
                  <c:x val="0"/>
                  <c:y val="1.857253268656072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9A2-E64A-B67F-A71710B4BB6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Very informed</c:v>
                </c:pt>
                <c:pt idx="1">
                  <c:v>Somewhat informed</c:v>
                </c:pt>
                <c:pt idx="2">
                  <c:v>Not informed</c:v>
                </c:pt>
              </c:strCache>
            </c:strRef>
          </c:cat>
          <c:val>
            <c:numRef>
              <c:f>Sheet1!$B$2:$B$4</c:f>
              <c:numCache>
                <c:formatCode>0%</c:formatCode>
                <c:ptCount val="3"/>
                <c:pt idx="0">
                  <c:v>0.56999999999999995</c:v>
                </c:pt>
                <c:pt idx="1">
                  <c:v>0.35</c:v>
                </c:pt>
                <c:pt idx="2">
                  <c:v>0.09</c:v>
                </c:pt>
              </c:numCache>
            </c:numRef>
          </c:val>
          <c:extLst>
            <c:ext xmlns:c16="http://schemas.microsoft.com/office/drawing/2014/chart" uri="{C3380CC4-5D6E-409C-BE32-E72D297353CC}">
              <c16:uniqueId val="{00000006-99A2-E64A-B67F-A71710B4BB60}"/>
            </c:ext>
          </c:extLst>
        </c:ser>
        <c:dLbls>
          <c:showLegendKey val="0"/>
          <c:showVal val="1"/>
          <c:showCatName val="0"/>
          <c:showSerName val="0"/>
          <c:showPercent val="0"/>
          <c:showBubbleSize val="0"/>
        </c:dLbls>
        <c:gapWidth val="63"/>
        <c:overlap val="-25"/>
        <c:axId val="1424060191"/>
        <c:axId val="1563130319"/>
      </c:barChart>
      <c:catAx>
        <c:axId val="1424060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900" b="0" i="0" u="none" strike="noStrike" kern="1200" baseline="0">
                <a:solidFill>
                  <a:schemeClr val="tx1"/>
                </a:solidFill>
                <a:latin typeface="+mn-lt"/>
                <a:ea typeface="+mn-ea"/>
                <a:cs typeface="+mn-cs"/>
              </a:defRPr>
            </a:pPr>
            <a:endParaRPr lang="en-US"/>
          </a:p>
        </c:txPr>
        <c:crossAx val="1563130319"/>
        <c:crosses val="autoZero"/>
        <c:auto val="1"/>
        <c:lblAlgn val="ctr"/>
        <c:lblOffset val="100"/>
        <c:noMultiLvlLbl val="0"/>
      </c:catAx>
      <c:valAx>
        <c:axId val="1563130319"/>
        <c:scaling>
          <c:orientation val="minMax"/>
        </c:scaling>
        <c:delete val="1"/>
        <c:axPos val="l"/>
        <c:numFmt formatCode="0%" sourceLinked="1"/>
        <c:majorTickMark val="out"/>
        <c:minorTickMark val="none"/>
        <c:tickLblPos val="nextTo"/>
        <c:crossAx val="1424060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00B0F0"/>
              </a:solidFill>
              <a:ln w="38100">
                <a:solidFill>
                  <a:srgbClr val="00B0F0"/>
                </a:solidFill>
              </a:ln>
              <a:effectLst/>
            </c:spPr>
            <c:extLst>
              <c:ext xmlns:c16="http://schemas.microsoft.com/office/drawing/2014/chart" uri="{C3380CC4-5D6E-409C-BE32-E72D297353CC}">
                <c16:uniqueId val="{00000001-24FC-C241-990E-6A3E0B545D46}"/>
              </c:ext>
            </c:extLst>
          </c:dPt>
          <c:dPt>
            <c:idx val="1"/>
            <c:bubble3D val="0"/>
            <c:spPr>
              <a:solidFill>
                <a:srgbClr val="7FD7F7"/>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their health care providers coordinated very well with one another</c:v>
                </c:pt>
              </c:strCache>
            </c:strRef>
          </c:cat>
          <c:val>
            <c:numRef>
              <c:f>Sheet1!$B$2:$B$3</c:f>
              <c:numCache>
                <c:formatCode>General</c:formatCode>
                <c:ptCount val="2"/>
                <c:pt idx="0">
                  <c:v>67</c:v>
                </c:pt>
                <c:pt idx="1">
                  <c:v>33</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00B0F0"/>
              </a:solidFill>
              <a:ln w="38100">
                <a:solidFill>
                  <a:srgbClr val="00B0F0"/>
                </a:solidFill>
              </a:ln>
              <a:effectLst/>
            </c:spPr>
            <c:extLst>
              <c:ext xmlns:c16="http://schemas.microsoft.com/office/drawing/2014/chart" uri="{C3380CC4-5D6E-409C-BE32-E72D297353CC}">
                <c16:uniqueId val="{00000001-24FC-C241-990E-6A3E0B545D46}"/>
              </c:ext>
            </c:extLst>
          </c:dPt>
          <c:dPt>
            <c:idx val="1"/>
            <c:bubble3D val="0"/>
            <c:spPr>
              <a:solidFill>
                <a:srgbClr val="7FD7F7"/>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they are very satisfied with their treatment and care</c:v>
                </c:pt>
              </c:strCache>
            </c:strRef>
          </c:cat>
          <c:val>
            <c:numRef>
              <c:f>Sheet1!$B$2:$B$3</c:f>
              <c:numCache>
                <c:formatCode>General</c:formatCode>
                <c:ptCount val="2"/>
                <c:pt idx="0">
                  <c:v>59</c:v>
                </c:pt>
                <c:pt idx="1">
                  <c:v>41</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00B0F0"/>
              </a:solidFill>
              <a:ln w="38100">
                <a:solidFill>
                  <a:srgbClr val="00B0F0"/>
                </a:solidFill>
              </a:ln>
              <a:effectLst/>
            </c:spPr>
            <c:extLst>
              <c:ext xmlns:c16="http://schemas.microsoft.com/office/drawing/2014/chart" uri="{C3380CC4-5D6E-409C-BE32-E72D297353CC}">
                <c16:uniqueId val="{00000001-68CB-4F98-B743-61DF1F9C9474}"/>
              </c:ext>
            </c:extLst>
          </c:dPt>
          <c:dPt>
            <c:idx val="1"/>
            <c:bubble3D val="0"/>
            <c:spPr>
              <a:solidFill>
                <a:srgbClr val="7FD7F7"/>
              </a:solidFill>
              <a:ln w="19050">
                <a:solidFill>
                  <a:schemeClr val="bg1">
                    <a:lumMod val="95000"/>
                  </a:schemeClr>
                </a:solidFill>
              </a:ln>
              <a:effectLst/>
            </c:spPr>
            <c:extLst>
              <c:ext xmlns:c16="http://schemas.microsoft.com/office/drawing/2014/chart" uri="{C3380CC4-5D6E-409C-BE32-E72D297353CC}">
                <c16:uniqueId val="{00000003-68CB-4F98-B743-61DF1F9C9474}"/>
              </c:ext>
            </c:extLst>
          </c:dPt>
          <c:cat>
            <c:strRef>
              <c:f>Sheet1!$A$2:$A$3</c:f>
              <c:strCache>
                <c:ptCount val="1"/>
                <c:pt idx="0">
                  <c:v>say their health care providers coordinated very well with one another</c:v>
                </c:pt>
              </c:strCache>
            </c:strRef>
          </c:cat>
          <c:val>
            <c:numRef>
              <c:f>Sheet1!$B$2:$B$3</c:f>
              <c:numCache>
                <c:formatCode>General</c:formatCode>
                <c:ptCount val="2"/>
                <c:pt idx="0">
                  <c:v>62</c:v>
                </c:pt>
                <c:pt idx="1">
                  <c:v>38</c:v>
                </c:pt>
              </c:numCache>
            </c:numRef>
          </c:val>
          <c:extLst>
            <c:ext xmlns:c16="http://schemas.microsoft.com/office/drawing/2014/chart" uri="{C3380CC4-5D6E-409C-BE32-E72D297353CC}">
              <c16:uniqueId val="{00000004-68CB-4F98-B743-61DF1F9C947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8795778419035168"/>
          <c:y val="0.15112344589740326"/>
          <c:w val="0.42820240692868644"/>
          <c:h val="0.68876868690859239"/>
        </c:manualLayout>
      </c:layout>
      <c:barChart>
        <c:barDir val="bar"/>
        <c:grouping val="clustered"/>
        <c:varyColors val="0"/>
        <c:ser>
          <c:idx val="0"/>
          <c:order val="0"/>
          <c:tx>
            <c:strRef>
              <c:f>Sheet1!$B$1</c:f>
              <c:strCache>
                <c:ptCount val="1"/>
                <c:pt idx="0">
                  <c:v>18-39</c:v>
                </c:pt>
              </c:strCache>
            </c:strRef>
          </c:tx>
          <c:spPr>
            <a:solidFill>
              <a:schemeClr val="accent4"/>
            </a:solidFill>
            <a:ln>
              <a:noFill/>
            </a:ln>
            <a:effectLst/>
          </c:spPr>
          <c:invertIfNegative val="0"/>
          <c:dLbls>
            <c:dLbl>
              <c:idx val="2"/>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89A7-4068-95B5-CA39A28FA7D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rely/relied on the doctor to decide on treatment options and chose the best course of action.</c:v>
                </c:pt>
                <c:pt idx="1">
                  <c:v>Somewhere in the middle</c:v>
                </c:pt>
                <c:pt idx="2">
                  <c:v>I am/was very involved in researching and deciding on the best treatment options for me.</c:v>
                </c:pt>
              </c:strCache>
            </c:strRef>
          </c:cat>
          <c:val>
            <c:numRef>
              <c:f>Sheet1!$B$2:$B$4</c:f>
              <c:numCache>
                <c:formatCode>0%</c:formatCode>
                <c:ptCount val="3"/>
                <c:pt idx="0">
                  <c:v>0.39</c:v>
                </c:pt>
                <c:pt idx="1">
                  <c:v>0.24</c:v>
                </c:pt>
                <c:pt idx="2">
                  <c:v>0.38</c:v>
                </c:pt>
              </c:numCache>
            </c:numRef>
          </c:val>
          <c:extLst>
            <c:ext xmlns:c16="http://schemas.microsoft.com/office/drawing/2014/chart" uri="{C3380CC4-5D6E-409C-BE32-E72D297353CC}">
              <c16:uniqueId val="{00000002-C037-EB48-B157-4A0763F6AA2B}"/>
            </c:ext>
          </c:extLst>
        </c:ser>
        <c:ser>
          <c:idx val="1"/>
          <c:order val="1"/>
          <c:tx>
            <c:strRef>
              <c:f>Sheet1!$C$1</c:f>
              <c:strCache>
                <c:ptCount val="1"/>
                <c:pt idx="0">
                  <c:v>Total</c:v>
                </c:pt>
              </c:strCache>
            </c:strRef>
          </c:tx>
          <c:spPr>
            <a:solidFill>
              <a:schemeClr val="accent4">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rely/relied on the doctor to decide on treatment options and chose the best course of action.</c:v>
                </c:pt>
                <c:pt idx="1">
                  <c:v>Somewhere in the middle</c:v>
                </c:pt>
                <c:pt idx="2">
                  <c:v>I am/was very involved in researching and deciding on the best treatment options for me.</c:v>
                </c:pt>
              </c:strCache>
            </c:strRef>
          </c:cat>
          <c:val>
            <c:numRef>
              <c:f>Sheet1!$C$2:$C$4</c:f>
              <c:numCache>
                <c:formatCode>0%</c:formatCode>
                <c:ptCount val="3"/>
                <c:pt idx="0">
                  <c:v>0.53</c:v>
                </c:pt>
                <c:pt idx="1">
                  <c:v>0.22</c:v>
                </c:pt>
                <c:pt idx="2">
                  <c:v>0.24</c:v>
                </c:pt>
              </c:numCache>
            </c:numRef>
          </c:val>
          <c:extLst>
            <c:ext xmlns:c16="http://schemas.microsoft.com/office/drawing/2014/chart" uri="{C3380CC4-5D6E-409C-BE32-E72D297353CC}">
              <c16:uniqueId val="{00000003-C037-EB48-B157-4A0763F6AA2B}"/>
            </c:ext>
          </c:extLst>
        </c:ser>
        <c:dLbls>
          <c:showLegendKey val="0"/>
          <c:showVal val="0"/>
          <c:showCatName val="0"/>
          <c:showSerName val="0"/>
          <c:showPercent val="0"/>
          <c:showBubbleSize val="0"/>
        </c:dLbls>
        <c:gapWidth val="80"/>
        <c:axId val="-60929680"/>
        <c:axId val="-60927472"/>
      </c:barChart>
      <c:catAx>
        <c:axId val="-60929680"/>
        <c:scaling>
          <c:orientation val="maxMin"/>
        </c:scaling>
        <c:delete val="1"/>
        <c:axPos val="l"/>
        <c:numFmt formatCode="General" sourceLinked="1"/>
        <c:majorTickMark val="none"/>
        <c:minorTickMark val="none"/>
        <c:tickLblPos val="nextTo"/>
        <c:crossAx val="-60927472"/>
        <c:crosses val="autoZero"/>
        <c:auto val="1"/>
        <c:lblAlgn val="ctr"/>
        <c:lblOffset val="100"/>
        <c:noMultiLvlLbl val="0"/>
      </c:catAx>
      <c:valAx>
        <c:axId val="-60927472"/>
        <c:scaling>
          <c:orientation val="minMax"/>
        </c:scaling>
        <c:delete val="1"/>
        <c:axPos val="t"/>
        <c:numFmt formatCode="0%" sourceLinked="1"/>
        <c:majorTickMark val="out"/>
        <c:minorTickMark val="none"/>
        <c:tickLblPos val="nextTo"/>
        <c:crossAx val="-60929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225049648066628E-2"/>
          <c:y val="0.38198983482876342"/>
          <c:w val="0.90814984396321918"/>
          <c:h val="0.47230535583583344"/>
        </c:manualLayout>
      </c:layout>
      <c:barChart>
        <c:barDir val="col"/>
        <c:grouping val="clustered"/>
        <c:varyColors val="0"/>
        <c:ser>
          <c:idx val="0"/>
          <c:order val="0"/>
          <c:tx>
            <c:strRef>
              <c:f>Sheet1!$B$1</c:f>
              <c:strCache>
                <c:ptCount val="1"/>
                <c:pt idx="0">
                  <c:v>How informed do/did you feel about the potential side effects from your cancer treatment?</c:v>
                </c:pt>
              </c:strCache>
            </c:strRef>
          </c:tx>
          <c:spPr>
            <a:solidFill>
              <a:schemeClr val="accent1"/>
            </a:solidFill>
            <a:ln w="19050">
              <a:solidFill>
                <a:schemeClr val="lt1"/>
              </a:solidFill>
            </a:ln>
            <a:effectLst/>
          </c:spPr>
          <c:invertIfNegative val="0"/>
          <c:dPt>
            <c:idx val="0"/>
            <c:invertIfNegative val="0"/>
            <c:bubble3D val="0"/>
            <c:spPr>
              <a:solidFill>
                <a:schemeClr val="accent4"/>
              </a:solidFill>
              <a:ln w="19050">
                <a:solidFill>
                  <a:schemeClr val="lt1"/>
                </a:solidFill>
              </a:ln>
              <a:effectLst/>
            </c:spPr>
            <c:extLst>
              <c:ext xmlns:c16="http://schemas.microsoft.com/office/drawing/2014/chart" uri="{C3380CC4-5D6E-409C-BE32-E72D297353CC}">
                <c16:uniqueId val="{00000001-99A2-E64A-B67F-A71710B4BB60}"/>
              </c:ext>
            </c:extLst>
          </c:dPt>
          <c:dPt>
            <c:idx val="1"/>
            <c:invertIfNegative val="0"/>
            <c:bubble3D val="0"/>
            <c:spPr>
              <a:solidFill>
                <a:schemeClr val="accent4">
                  <a:lumMod val="40000"/>
                  <a:lumOff val="60000"/>
                </a:schemeClr>
              </a:solidFill>
              <a:ln w="19050">
                <a:solidFill>
                  <a:schemeClr val="lt1"/>
                </a:solidFill>
              </a:ln>
              <a:effectLst/>
            </c:spPr>
            <c:extLst>
              <c:ext xmlns:c16="http://schemas.microsoft.com/office/drawing/2014/chart" uri="{C3380CC4-5D6E-409C-BE32-E72D297353CC}">
                <c16:uniqueId val="{00000003-99A2-E64A-B67F-A71710B4BB60}"/>
              </c:ext>
            </c:extLst>
          </c:dPt>
          <c:dPt>
            <c:idx val="2"/>
            <c:invertIfNegative val="0"/>
            <c:bubble3D val="0"/>
            <c:spPr>
              <a:solidFill>
                <a:schemeClr val="bg1">
                  <a:lumMod val="65000"/>
                </a:schemeClr>
              </a:solidFill>
              <a:ln w="19050">
                <a:noFill/>
              </a:ln>
              <a:effectLst/>
            </c:spPr>
            <c:extLst>
              <c:ext xmlns:c16="http://schemas.microsoft.com/office/drawing/2014/chart" uri="{C3380CC4-5D6E-409C-BE32-E72D297353CC}">
                <c16:uniqueId val="{00000005-99A2-E64A-B67F-A71710B4BB60}"/>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Very informed</c:v>
                </c:pt>
                <c:pt idx="1">
                  <c:v>Somewhat informed</c:v>
                </c:pt>
                <c:pt idx="2">
                  <c:v>Not informed</c:v>
                </c:pt>
              </c:strCache>
            </c:strRef>
          </c:cat>
          <c:val>
            <c:numRef>
              <c:f>Sheet1!$B$2:$B$4</c:f>
              <c:numCache>
                <c:formatCode>0%</c:formatCode>
                <c:ptCount val="3"/>
                <c:pt idx="0">
                  <c:v>0.53</c:v>
                </c:pt>
                <c:pt idx="1">
                  <c:v>0.39</c:v>
                </c:pt>
                <c:pt idx="2">
                  <c:v>0.08</c:v>
                </c:pt>
              </c:numCache>
            </c:numRef>
          </c:val>
          <c:extLst>
            <c:ext xmlns:c16="http://schemas.microsoft.com/office/drawing/2014/chart" uri="{C3380CC4-5D6E-409C-BE32-E72D297353CC}">
              <c16:uniqueId val="{00000006-99A2-E64A-B67F-A71710B4BB60}"/>
            </c:ext>
          </c:extLst>
        </c:ser>
        <c:dLbls>
          <c:showLegendKey val="0"/>
          <c:showVal val="1"/>
          <c:showCatName val="0"/>
          <c:showSerName val="0"/>
          <c:showPercent val="0"/>
          <c:showBubbleSize val="0"/>
        </c:dLbls>
        <c:gapWidth val="63"/>
        <c:overlap val="-25"/>
        <c:axId val="1424060191"/>
        <c:axId val="1563130319"/>
      </c:barChart>
      <c:catAx>
        <c:axId val="1424060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900" b="0" i="0" u="none" strike="noStrike" kern="1200" baseline="0">
                <a:solidFill>
                  <a:schemeClr val="tx1"/>
                </a:solidFill>
                <a:latin typeface="+mn-lt"/>
                <a:ea typeface="+mn-ea"/>
                <a:cs typeface="+mn-cs"/>
              </a:defRPr>
            </a:pPr>
            <a:endParaRPr lang="en-US"/>
          </a:p>
        </c:txPr>
        <c:crossAx val="1563130319"/>
        <c:crosses val="autoZero"/>
        <c:auto val="1"/>
        <c:lblAlgn val="ctr"/>
        <c:lblOffset val="100"/>
        <c:noMultiLvlLbl val="0"/>
      </c:catAx>
      <c:valAx>
        <c:axId val="1563130319"/>
        <c:scaling>
          <c:orientation val="minMax"/>
        </c:scaling>
        <c:delete val="1"/>
        <c:axPos val="l"/>
        <c:numFmt formatCode="0%" sourceLinked="1"/>
        <c:majorTickMark val="out"/>
        <c:minorTickMark val="none"/>
        <c:tickLblPos val="nextTo"/>
        <c:crossAx val="1424060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Somewhat concerned</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Work/employment issues, like finding and keeping a job</c:v>
                </c:pt>
                <c:pt idx="1">
                  <c:v>Getting enough exercise </c:v>
                </c:pt>
                <c:pt idx="2">
                  <c:v>Maintaining a proper diet </c:v>
                </c:pt>
                <c:pt idx="3">
                  <c:v>Feeling isolated and lonely </c:v>
                </c:pt>
                <c:pt idx="4">
                  <c:v>Maintaining a healthy weight </c:v>
                </c:pt>
                <c:pt idx="5">
                  <c:v>Ability to maintain relationships</c:v>
                </c:pt>
                <c:pt idx="6">
                  <c:v>Support with mental health issues (e.g., anxiety or depression)</c:v>
                </c:pt>
                <c:pt idx="7">
                  <c:v>Being there for your family and friends </c:v>
                </c:pt>
                <c:pt idx="8">
                  <c:v>Having the emotional support you need </c:v>
                </c:pt>
                <c:pt idx="9">
                  <c:v>Having the energy to make it through the day </c:v>
                </c:pt>
                <c:pt idx="10">
                  <c:v>Preparing for/making end-of-life decisions for your loved one</c:v>
                </c:pt>
                <c:pt idx="11">
                  <c:v>Emotionally preparing for end-of-life for your loved one</c:v>
                </c:pt>
              </c:strCache>
            </c:strRef>
          </c:cat>
          <c:val>
            <c:numRef>
              <c:f>Sheet1!$B$2:$B$13</c:f>
              <c:numCache>
                <c:formatCode>0%</c:formatCode>
                <c:ptCount val="12"/>
                <c:pt idx="0">
                  <c:v>0.48</c:v>
                </c:pt>
                <c:pt idx="1">
                  <c:v>0.59</c:v>
                </c:pt>
                <c:pt idx="2">
                  <c:v>0.62</c:v>
                </c:pt>
                <c:pt idx="3">
                  <c:v>0.63</c:v>
                </c:pt>
                <c:pt idx="4">
                  <c:v>0.63</c:v>
                </c:pt>
                <c:pt idx="5">
                  <c:v>0.65</c:v>
                </c:pt>
                <c:pt idx="6">
                  <c:v>0.72</c:v>
                </c:pt>
                <c:pt idx="7">
                  <c:v>0.72</c:v>
                </c:pt>
                <c:pt idx="8">
                  <c:v>0.74</c:v>
                </c:pt>
                <c:pt idx="9">
                  <c:v>0.78</c:v>
                </c:pt>
                <c:pt idx="10">
                  <c:v>0.82</c:v>
                </c:pt>
                <c:pt idx="11">
                  <c:v>0.86</c:v>
                </c:pt>
              </c:numCache>
            </c:numRef>
          </c:val>
          <c:extLst>
            <c:ext xmlns:c16="http://schemas.microsoft.com/office/drawing/2014/chart" uri="{C3380CC4-5D6E-409C-BE32-E72D297353CC}">
              <c16:uniqueId val="{00000000-98AB-40BB-BFA9-EA2BA00C8198}"/>
            </c:ext>
          </c:extLst>
        </c:ser>
        <c:ser>
          <c:idx val="1"/>
          <c:order val="1"/>
          <c:tx>
            <c:strRef>
              <c:f>Sheet1!$C$1</c:f>
              <c:strCache>
                <c:ptCount val="1"/>
                <c:pt idx="0">
                  <c:v>Very concerned</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Work/employment issues, like finding and keeping a job</c:v>
                </c:pt>
                <c:pt idx="1">
                  <c:v>Getting enough exercise </c:v>
                </c:pt>
                <c:pt idx="2">
                  <c:v>Maintaining a proper diet </c:v>
                </c:pt>
                <c:pt idx="3">
                  <c:v>Feeling isolated and lonely </c:v>
                </c:pt>
                <c:pt idx="4">
                  <c:v>Maintaining a healthy weight </c:v>
                </c:pt>
                <c:pt idx="5">
                  <c:v>Ability to maintain relationships</c:v>
                </c:pt>
                <c:pt idx="6">
                  <c:v>Support with mental health issues (e.g., anxiety or depression)</c:v>
                </c:pt>
                <c:pt idx="7">
                  <c:v>Being there for your family and friends </c:v>
                </c:pt>
                <c:pt idx="8">
                  <c:v>Having the emotional support you need </c:v>
                </c:pt>
                <c:pt idx="9">
                  <c:v>Having the energy to make it through the day </c:v>
                </c:pt>
                <c:pt idx="10">
                  <c:v>Preparing for/making end-of-life decisions for your loved one</c:v>
                </c:pt>
                <c:pt idx="11">
                  <c:v>Emotionally preparing for end-of-life for your loved one</c:v>
                </c:pt>
              </c:strCache>
            </c:strRef>
          </c:cat>
          <c:val>
            <c:numRef>
              <c:f>Sheet1!$C$2:$C$13</c:f>
              <c:numCache>
                <c:formatCode>0%</c:formatCode>
                <c:ptCount val="12"/>
                <c:pt idx="0">
                  <c:v>0.22</c:v>
                </c:pt>
                <c:pt idx="1">
                  <c:v>0.25</c:v>
                </c:pt>
                <c:pt idx="2">
                  <c:v>0.3</c:v>
                </c:pt>
                <c:pt idx="3">
                  <c:v>0.32</c:v>
                </c:pt>
                <c:pt idx="4">
                  <c:v>0.28999999999999998</c:v>
                </c:pt>
                <c:pt idx="5">
                  <c:v>0.28999999999999998</c:v>
                </c:pt>
                <c:pt idx="6">
                  <c:v>0.37</c:v>
                </c:pt>
                <c:pt idx="7">
                  <c:v>0.37</c:v>
                </c:pt>
                <c:pt idx="8">
                  <c:v>0.38</c:v>
                </c:pt>
                <c:pt idx="9">
                  <c:v>0.39</c:v>
                </c:pt>
                <c:pt idx="10">
                  <c:v>0.53</c:v>
                </c:pt>
                <c:pt idx="11">
                  <c:v>0.55000000000000004</c:v>
                </c:pt>
              </c:numCache>
            </c:numRef>
          </c:val>
          <c:extLst>
            <c:ext xmlns:c16="http://schemas.microsoft.com/office/drawing/2014/chart" uri="{C3380CC4-5D6E-409C-BE32-E72D297353CC}">
              <c16:uniqueId val="{00000001-98AB-40BB-BFA9-EA2BA00C8198}"/>
            </c:ext>
          </c:extLst>
        </c:ser>
        <c:dLbls>
          <c:showLegendKey val="0"/>
          <c:showVal val="1"/>
          <c:showCatName val="0"/>
          <c:showSerName val="0"/>
          <c:showPercent val="0"/>
          <c:showBubbleSize val="0"/>
        </c:dLbls>
        <c:gapWidth val="65"/>
        <c:overlap val="100"/>
        <c:axId val="58823888"/>
        <c:axId val="58845968"/>
      </c:barChart>
      <c:catAx>
        <c:axId val="588238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845968"/>
        <c:crosses val="autoZero"/>
        <c:auto val="1"/>
        <c:lblAlgn val="ctr"/>
        <c:lblOffset val="100"/>
        <c:noMultiLvlLbl val="0"/>
      </c:catAx>
      <c:valAx>
        <c:axId val="58845968"/>
        <c:scaling>
          <c:orientation val="minMax"/>
        </c:scaling>
        <c:delete val="1"/>
        <c:axPos val="b"/>
        <c:numFmt formatCode="0%" sourceLinked="1"/>
        <c:majorTickMark val="none"/>
        <c:minorTickMark val="none"/>
        <c:tickLblPos val="nextTo"/>
        <c:crossAx val="5882388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FFC000"/>
              </a:solidFill>
              <a:ln w="38100">
                <a:solidFill>
                  <a:srgbClr val="FFC000"/>
                </a:solidFill>
              </a:ln>
              <a:effectLst/>
            </c:spPr>
            <c:extLst>
              <c:ext xmlns:c16="http://schemas.microsoft.com/office/drawing/2014/chart" uri="{C3380CC4-5D6E-409C-BE32-E72D297353CC}">
                <c16:uniqueId val="{00000001-24FC-C241-990E-6A3E0B545D46}"/>
              </c:ext>
            </c:extLst>
          </c:dPt>
          <c:dPt>
            <c:idx val="1"/>
            <c:bubble3D val="0"/>
            <c:spPr>
              <a:solidFill>
                <a:schemeClr val="accent4">
                  <a:lumMod val="40000"/>
                  <a:lumOff val="6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their health care providers coordinated very well with one another</c:v>
                </c:pt>
              </c:strCache>
            </c:strRef>
          </c:cat>
          <c:val>
            <c:numRef>
              <c:f>Sheet1!$B$2:$B$3</c:f>
              <c:numCache>
                <c:formatCode>General</c:formatCode>
                <c:ptCount val="2"/>
                <c:pt idx="0">
                  <c:v>62</c:v>
                </c:pt>
                <c:pt idx="1">
                  <c:v>38</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4"/>
              </a:solidFill>
              <a:ln w="38100">
                <a:solidFill>
                  <a:srgbClr val="FFC000"/>
                </a:solidFill>
              </a:ln>
              <a:effectLst/>
            </c:spPr>
            <c:extLst>
              <c:ext xmlns:c16="http://schemas.microsoft.com/office/drawing/2014/chart" uri="{C3380CC4-5D6E-409C-BE32-E72D297353CC}">
                <c16:uniqueId val="{00000001-24FC-C241-990E-6A3E0B545D46}"/>
              </c:ext>
            </c:extLst>
          </c:dPt>
          <c:dPt>
            <c:idx val="1"/>
            <c:bubble3D val="0"/>
            <c:spPr>
              <a:solidFill>
                <a:schemeClr val="accent4">
                  <a:lumMod val="40000"/>
                  <a:lumOff val="6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they are very satisfied with their treatment and care</c:v>
                </c:pt>
              </c:strCache>
            </c:strRef>
          </c:cat>
          <c:val>
            <c:numRef>
              <c:f>Sheet1!$B$2:$B$3</c:f>
              <c:numCache>
                <c:formatCode>General</c:formatCode>
                <c:ptCount val="2"/>
                <c:pt idx="0">
                  <c:v>67</c:v>
                </c:pt>
                <c:pt idx="1">
                  <c:v>33</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4"/>
              </a:solidFill>
              <a:ln w="38100">
                <a:solidFill>
                  <a:srgbClr val="FFC000"/>
                </a:solidFill>
              </a:ln>
              <a:effectLst/>
            </c:spPr>
            <c:extLst>
              <c:ext xmlns:c16="http://schemas.microsoft.com/office/drawing/2014/chart" uri="{C3380CC4-5D6E-409C-BE32-E72D297353CC}">
                <c16:uniqueId val="{00000001-68CB-4F98-B743-61DF1F9C9474}"/>
              </c:ext>
            </c:extLst>
          </c:dPt>
          <c:dPt>
            <c:idx val="1"/>
            <c:bubble3D val="0"/>
            <c:spPr>
              <a:solidFill>
                <a:schemeClr val="accent4">
                  <a:lumMod val="40000"/>
                  <a:lumOff val="60000"/>
                </a:schemeClr>
              </a:solidFill>
              <a:ln w="19050">
                <a:solidFill>
                  <a:schemeClr val="bg1">
                    <a:lumMod val="95000"/>
                  </a:schemeClr>
                </a:solidFill>
              </a:ln>
              <a:effectLst/>
            </c:spPr>
            <c:extLst>
              <c:ext xmlns:c16="http://schemas.microsoft.com/office/drawing/2014/chart" uri="{C3380CC4-5D6E-409C-BE32-E72D297353CC}">
                <c16:uniqueId val="{00000003-68CB-4F98-B743-61DF1F9C9474}"/>
              </c:ext>
            </c:extLst>
          </c:dPt>
          <c:cat>
            <c:strRef>
              <c:f>Sheet1!$A$2:$A$3</c:f>
              <c:strCache>
                <c:ptCount val="1"/>
                <c:pt idx="0">
                  <c:v>say their health care providers coordinated very well with one another</c:v>
                </c:pt>
              </c:strCache>
            </c:strRef>
          </c:cat>
          <c:val>
            <c:numRef>
              <c:f>Sheet1!$B$2:$B$3</c:f>
              <c:numCache>
                <c:formatCode>General</c:formatCode>
                <c:ptCount val="2"/>
                <c:pt idx="0">
                  <c:v>51</c:v>
                </c:pt>
                <c:pt idx="1">
                  <c:v>49</c:v>
                </c:pt>
              </c:numCache>
            </c:numRef>
          </c:val>
          <c:extLst>
            <c:ext xmlns:c16="http://schemas.microsoft.com/office/drawing/2014/chart" uri="{C3380CC4-5D6E-409C-BE32-E72D297353CC}">
              <c16:uniqueId val="{00000004-68CB-4F98-B743-61DF1F9C947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746058804961823"/>
          <c:y val="0"/>
          <c:w val="0.83715143911352174"/>
          <c:h val="1"/>
        </c:manualLayout>
      </c:layout>
      <c:pieChart>
        <c:varyColors val="1"/>
        <c:ser>
          <c:idx val="0"/>
          <c:order val="0"/>
          <c:tx>
            <c:strRef>
              <c:f>Sheet1!$B$1</c:f>
              <c:strCache>
                <c:ptCount val="1"/>
                <c:pt idx="0">
                  <c:v>Caregivers </c:v>
                </c:pt>
              </c:strCache>
            </c:strRef>
          </c:tx>
          <c:dPt>
            <c:idx val="0"/>
            <c:bubble3D val="0"/>
            <c:spPr>
              <a:solidFill>
                <a:schemeClr val="accent6"/>
              </a:solidFill>
              <a:ln>
                <a:noFill/>
              </a:ln>
              <a:effectLst/>
            </c:spPr>
            <c:extLst>
              <c:ext xmlns:c16="http://schemas.microsoft.com/office/drawing/2014/chart" uri="{C3380CC4-5D6E-409C-BE32-E72D297353CC}">
                <c16:uniqueId val="{00000003-06D4-45A3-A778-2AE8ADD83BE4}"/>
              </c:ext>
            </c:extLst>
          </c:dPt>
          <c:dPt>
            <c:idx val="1"/>
            <c:bubble3D val="0"/>
            <c:spPr>
              <a:solidFill>
                <a:schemeClr val="accent6">
                  <a:lumMod val="40000"/>
                  <a:lumOff val="60000"/>
                </a:schemeClr>
              </a:solidFill>
              <a:ln>
                <a:noFill/>
              </a:ln>
              <a:effectLst/>
            </c:spPr>
            <c:extLst>
              <c:ext xmlns:c16="http://schemas.microsoft.com/office/drawing/2014/chart" uri="{C3380CC4-5D6E-409C-BE32-E72D297353CC}">
                <c16:uniqueId val="{00000004-06D4-45A3-A778-2AE8ADD83BE4}"/>
              </c:ext>
            </c:extLst>
          </c:dPt>
          <c:dLbls>
            <c:dLbl>
              <c:idx val="0"/>
              <c:layout>
                <c:manualLayout>
                  <c:x val="-0.1166099641837112"/>
                  <c:y val="-0.11545465948951129"/>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34984444497572348"/>
                      <c:h val="0.41861653278933936"/>
                    </c:manualLayout>
                  </c15:layout>
                </c:ext>
                <c:ext xmlns:c16="http://schemas.microsoft.com/office/drawing/2014/chart" uri="{C3380CC4-5D6E-409C-BE32-E72D297353CC}">
                  <c16:uniqueId val="{00000003-06D4-45A3-A778-2AE8ADD83BE4}"/>
                </c:ext>
              </c:extLst>
            </c:dLbl>
            <c:dLbl>
              <c:idx val="1"/>
              <c:layout>
                <c:manualLayout>
                  <c:x val="0.18902251363911185"/>
                  <c:y val="0.16427677401574298"/>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layout>
                    <c:manualLayout>
                      <c:w val="0.2933377891447731"/>
                      <c:h val="0.40989535502289481"/>
                    </c:manualLayout>
                  </c15:layout>
                </c:ext>
                <c:ext xmlns:c16="http://schemas.microsoft.com/office/drawing/2014/chart" uri="{C3380CC4-5D6E-409C-BE32-E72D297353CC}">
                  <c16:uniqueId val="{00000004-06D4-45A3-A778-2AE8ADD83BE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Currently caring for someone</c:v>
                </c:pt>
                <c:pt idx="1">
                  <c:v>Within the past 5 years</c:v>
                </c:pt>
              </c:strCache>
            </c:strRef>
          </c:cat>
          <c:val>
            <c:numRef>
              <c:f>Sheet1!$B$2:$B$3</c:f>
              <c:numCache>
                <c:formatCode>0%</c:formatCode>
                <c:ptCount val="2"/>
                <c:pt idx="0">
                  <c:v>0.57999999999999996</c:v>
                </c:pt>
                <c:pt idx="1">
                  <c:v>0.42</c:v>
                </c:pt>
              </c:numCache>
            </c:numRef>
          </c:val>
          <c:extLst>
            <c:ext xmlns:c16="http://schemas.microsoft.com/office/drawing/2014/chart" uri="{C3380CC4-5D6E-409C-BE32-E72D297353CC}">
              <c16:uniqueId val="{00000000-06D4-45A3-A778-2AE8ADD83BE4}"/>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Caregivers</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Sole/primary caregiver</c:v>
                </c:pt>
                <c:pt idx="1">
                  <c:v>Primary caregiver, with some help</c:v>
                </c:pt>
                <c:pt idx="2">
                  <c:v>I share/shared the caregiving responsibilities equally</c:v>
                </c:pt>
              </c:strCache>
            </c:strRef>
          </c:cat>
          <c:val>
            <c:numRef>
              <c:f>Sheet1!$B$2:$B$4</c:f>
              <c:numCache>
                <c:formatCode>0%</c:formatCode>
                <c:ptCount val="3"/>
                <c:pt idx="0">
                  <c:v>0.57999999999999996</c:v>
                </c:pt>
                <c:pt idx="1">
                  <c:v>0.25</c:v>
                </c:pt>
                <c:pt idx="2">
                  <c:v>0.16</c:v>
                </c:pt>
              </c:numCache>
            </c:numRef>
          </c:val>
          <c:extLst>
            <c:ext xmlns:c16="http://schemas.microsoft.com/office/drawing/2014/chart" uri="{C3380CC4-5D6E-409C-BE32-E72D297353CC}">
              <c16:uniqueId val="{00000000-82C6-4D05-9E13-B2A9688FD7D0}"/>
            </c:ext>
          </c:extLst>
        </c:ser>
        <c:dLbls>
          <c:showLegendKey val="0"/>
          <c:showVal val="1"/>
          <c:showCatName val="0"/>
          <c:showSerName val="0"/>
          <c:showPercent val="0"/>
          <c:showBubbleSize val="0"/>
        </c:dLbls>
        <c:gapWidth val="150"/>
        <c:overlap val="-25"/>
        <c:axId val="1094679424"/>
        <c:axId val="1094679904"/>
      </c:barChart>
      <c:catAx>
        <c:axId val="1094679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094679904"/>
        <c:crosses val="autoZero"/>
        <c:auto val="1"/>
        <c:lblAlgn val="ctr"/>
        <c:lblOffset val="100"/>
        <c:noMultiLvlLbl val="0"/>
      </c:catAx>
      <c:valAx>
        <c:axId val="1094679904"/>
        <c:scaling>
          <c:orientation val="minMax"/>
        </c:scaling>
        <c:delete val="1"/>
        <c:axPos val="l"/>
        <c:numFmt formatCode="0%" sourceLinked="1"/>
        <c:majorTickMark val="none"/>
        <c:minorTickMark val="none"/>
        <c:tickLblPos val="nextTo"/>
        <c:crossAx val="1094679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Caregivers</c:v>
                </c:pt>
              </c:strCache>
            </c:strRef>
          </c:tx>
          <c:spPr>
            <a:solidFill>
              <a:schemeClr val="accent6"/>
            </a:solidFill>
            <a:ln>
              <a:noFill/>
            </a:ln>
            <a:effectLst/>
          </c:spPr>
          <c:invertIfNegative val="0"/>
          <c:dLbls>
            <c:dLbl>
              <c:idx val="3"/>
              <c:layout>
                <c:manualLayout>
                  <c:x val="-1.9590161481547559E-3"/>
                  <c:y val="1.6999425818545195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561-4A6A-9CCF-F757F342205B}"/>
                </c:ext>
              </c:extLst>
            </c:dLbl>
            <c:dLbl>
              <c:idx val="4"/>
              <c:layout>
                <c:manualLayout>
                  <c:x val="0"/>
                  <c:y val="2.0552233681272548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561-4A6A-9CCF-F757F342205B}"/>
                </c:ext>
              </c:extLst>
            </c:dLbl>
            <c:dLbl>
              <c:idx val="5"/>
              <c:layout>
                <c:manualLayout>
                  <c:x val="0"/>
                  <c:y val="1.9994402452149142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561-4A6A-9CCF-F757F342205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Your parent</c:v>
                </c:pt>
                <c:pt idx="1">
                  <c:v>Your spouse</c:v>
                </c:pt>
                <c:pt idx="2">
                  <c:v>Another family member</c:v>
                </c:pt>
                <c:pt idx="3">
                  <c:v>Your sibling</c:v>
                </c:pt>
                <c:pt idx="4">
                  <c:v>Your friend</c:v>
                </c:pt>
                <c:pt idx="5">
                  <c:v>Your child</c:v>
                </c:pt>
              </c:strCache>
            </c:strRef>
          </c:cat>
          <c:val>
            <c:numRef>
              <c:f>Sheet1!$B$2:$B$7</c:f>
              <c:numCache>
                <c:formatCode>0%</c:formatCode>
                <c:ptCount val="6"/>
                <c:pt idx="0">
                  <c:v>0.43925199999999998</c:v>
                </c:pt>
                <c:pt idx="1">
                  <c:v>0.32</c:v>
                </c:pt>
                <c:pt idx="2">
                  <c:v>0.14000000000000001</c:v>
                </c:pt>
                <c:pt idx="3">
                  <c:v>3.9251999999999995E-2</c:v>
                </c:pt>
                <c:pt idx="4">
                  <c:v>3.7383E-2</c:v>
                </c:pt>
                <c:pt idx="5">
                  <c:v>0.02</c:v>
                </c:pt>
              </c:numCache>
            </c:numRef>
          </c:val>
          <c:extLst>
            <c:ext xmlns:c16="http://schemas.microsoft.com/office/drawing/2014/chart" uri="{C3380CC4-5D6E-409C-BE32-E72D297353CC}">
              <c16:uniqueId val="{00000000-C561-4A6A-9CCF-F757F342205B}"/>
            </c:ext>
          </c:extLst>
        </c:ser>
        <c:dLbls>
          <c:showLegendKey val="0"/>
          <c:showVal val="1"/>
          <c:showCatName val="0"/>
          <c:showSerName val="0"/>
          <c:showPercent val="0"/>
          <c:showBubbleSize val="0"/>
        </c:dLbls>
        <c:gapWidth val="150"/>
        <c:overlap val="-25"/>
        <c:axId val="1094679424"/>
        <c:axId val="1094679904"/>
      </c:barChart>
      <c:catAx>
        <c:axId val="1094679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094679904"/>
        <c:crosses val="autoZero"/>
        <c:auto val="1"/>
        <c:lblAlgn val="ctr"/>
        <c:lblOffset val="100"/>
        <c:noMultiLvlLbl val="0"/>
      </c:catAx>
      <c:valAx>
        <c:axId val="1094679904"/>
        <c:scaling>
          <c:orientation val="minMax"/>
        </c:scaling>
        <c:delete val="1"/>
        <c:axPos val="l"/>
        <c:numFmt formatCode="0%" sourceLinked="1"/>
        <c:majorTickMark val="none"/>
        <c:minorTickMark val="none"/>
        <c:tickLblPos val="nextTo"/>
        <c:crossAx val="1094679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Caregivers </c:v>
                </c:pt>
              </c:strCache>
            </c:strRef>
          </c:tx>
          <c:spPr>
            <a:solidFill>
              <a:schemeClr val="accent6"/>
            </a:solidFill>
            <a:ln>
              <a:solidFill>
                <a:schemeClr val="accent6"/>
              </a:solidFill>
            </a:ln>
            <a:effectLst/>
          </c:spPr>
          <c:invertIfNegative val="0"/>
          <c:dPt>
            <c:idx val="0"/>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1-D665-444B-AC8D-D4F46DDB9B88}"/>
              </c:ext>
            </c:extLst>
          </c:dPt>
          <c:dPt>
            <c:idx val="1"/>
            <c:invertIfNegative val="0"/>
            <c:bubble3D val="0"/>
            <c:spPr>
              <a:solidFill>
                <a:schemeClr val="accent6"/>
              </a:solidFill>
              <a:ln>
                <a:solidFill>
                  <a:schemeClr val="accent6"/>
                </a:solidFill>
              </a:ln>
              <a:effectLst/>
            </c:spPr>
            <c:extLst>
              <c:ext xmlns:c16="http://schemas.microsoft.com/office/drawing/2014/chart" uri="{C3380CC4-5D6E-409C-BE32-E72D297353CC}">
                <c16:uniqueId val="{00000003-D665-444B-AC8D-D4F46DDB9B8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I attend/ed all appointments with my loved one</c:v>
                </c:pt>
                <c:pt idx="1">
                  <c:v>I attend/ed most appointments with my loved one</c:v>
                </c:pt>
                <c:pt idx="2">
                  <c:v>I attend/ed some appointments with my loved one</c:v>
                </c:pt>
                <c:pt idx="3">
                  <c:v>I don’t/didn’t attend appointments with my loved one</c:v>
                </c:pt>
              </c:strCache>
            </c:strRef>
          </c:cat>
          <c:val>
            <c:numRef>
              <c:f>Sheet1!$B$2:$B$5</c:f>
              <c:numCache>
                <c:formatCode>0%</c:formatCode>
                <c:ptCount val="4"/>
                <c:pt idx="0">
                  <c:v>0.62056100000000003</c:v>
                </c:pt>
                <c:pt idx="1">
                  <c:v>0.28000000000000003</c:v>
                </c:pt>
                <c:pt idx="2">
                  <c:v>0.09</c:v>
                </c:pt>
                <c:pt idx="3">
                  <c:v>9.3460000000000001E-3</c:v>
                </c:pt>
              </c:numCache>
            </c:numRef>
          </c:val>
          <c:extLst>
            <c:ext xmlns:c16="http://schemas.microsoft.com/office/drawing/2014/chart" uri="{C3380CC4-5D6E-409C-BE32-E72D297353CC}">
              <c16:uniqueId val="{00000004-D665-444B-AC8D-D4F46DDB9B88}"/>
            </c:ext>
          </c:extLst>
        </c:ser>
        <c:dLbls>
          <c:showLegendKey val="0"/>
          <c:showVal val="1"/>
          <c:showCatName val="0"/>
          <c:showSerName val="0"/>
          <c:showPercent val="0"/>
          <c:showBubbleSize val="0"/>
        </c:dLbls>
        <c:gapWidth val="150"/>
        <c:overlap val="-25"/>
        <c:axId val="646702880"/>
        <c:axId val="646692320"/>
      </c:barChart>
      <c:valAx>
        <c:axId val="646692320"/>
        <c:scaling>
          <c:orientation val="minMax"/>
          <c:max val="0.8"/>
        </c:scaling>
        <c:delete val="1"/>
        <c:axPos val="t"/>
        <c:numFmt formatCode="0%" sourceLinked="1"/>
        <c:majorTickMark val="out"/>
        <c:minorTickMark val="none"/>
        <c:tickLblPos val="nextTo"/>
        <c:crossAx val="646702880"/>
        <c:crosses val="autoZero"/>
        <c:crossBetween val="between"/>
      </c:valAx>
      <c:catAx>
        <c:axId val="64670288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4669232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1AAFA2"/>
              </a:solidFill>
              <a:ln w="38100">
                <a:solidFill>
                  <a:srgbClr val="1AAFA2"/>
                </a:solidFill>
              </a:ln>
              <a:effectLst/>
            </c:spPr>
            <c:extLst>
              <c:ext xmlns:c16="http://schemas.microsoft.com/office/drawing/2014/chart" uri="{C3380CC4-5D6E-409C-BE32-E72D297353CC}">
                <c16:uniqueId val="{00000003-80D0-4E41-8E2D-3E601600C686}"/>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1-80D0-4E41-8E2D-3E601600C686}"/>
              </c:ext>
            </c:extLst>
          </c:dPt>
          <c:cat>
            <c:strRef>
              <c:f>Sheet1!$A$2:$A$3</c:f>
              <c:strCache>
                <c:ptCount val="1"/>
                <c:pt idx="0">
                  <c:v>positive experiences</c:v>
                </c:pt>
              </c:strCache>
            </c:strRef>
          </c:cat>
          <c:val>
            <c:numRef>
              <c:f>Sheet1!$B$2:$B$3</c:f>
              <c:numCache>
                <c:formatCode>General</c:formatCode>
                <c:ptCount val="2"/>
                <c:pt idx="0">
                  <c:v>72</c:v>
                </c:pt>
                <c:pt idx="1">
                  <c:v>28</c:v>
                </c:pt>
              </c:numCache>
            </c:numRef>
          </c:val>
          <c:extLst>
            <c:ext xmlns:c16="http://schemas.microsoft.com/office/drawing/2014/chart" uri="{C3380CC4-5D6E-409C-BE32-E72D297353CC}">
              <c16:uniqueId val="{00000000-80D0-4E41-8E2D-3E601600C68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29B9EB"/>
              </a:solidFill>
              <a:ln w="38100">
                <a:solidFill>
                  <a:srgbClr val="29B9EB"/>
                </a:solidFill>
              </a:ln>
              <a:effectLst/>
            </c:spPr>
            <c:extLst>
              <c:ext xmlns:c16="http://schemas.microsoft.com/office/drawing/2014/chart" uri="{C3380CC4-5D6E-409C-BE32-E72D297353CC}">
                <c16:uniqueId val="{00000003-80D0-4E41-8E2D-3E601600C686}"/>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1-80D0-4E41-8E2D-3E601600C686}"/>
              </c:ext>
            </c:extLst>
          </c:dPt>
          <c:cat>
            <c:strRef>
              <c:f>Sheet1!$A$2:$A$3</c:f>
              <c:strCache>
                <c:ptCount val="1"/>
                <c:pt idx="0">
                  <c:v>mixed experiences</c:v>
                </c:pt>
              </c:strCache>
            </c:strRef>
          </c:cat>
          <c:val>
            <c:numRef>
              <c:f>Sheet1!$B$2:$B$3</c:f>
              <c:numCache>
                <c:formatCode>General</c:formatCode>
                <c:ptCount val="2"/>
                <c:pt idx="0">
                  <c:v>23</c:v>
                </c:pt>
                <c:pt idx="1">
                  <c:v>77</c:v>
                </c:pt>
              </c:numCache>
            </c:numRef>
          </c:val>
          <c:extLst>
            <c:ext xmlns:c16="http://schemas.microsoft.com/office/drawing/2014/chart" uri="{C3380CC4-5D6E-409C-BE32-E72D297353CC}">
              <c16:uniqueId val="{00000000-80D0-4E41-8E2D-3E601600C68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EE7E5E"/>
              </a:solidFill>
              <a:ln w="38100">
                <a:solidFill>
                  <a:srgbClr val="EE7E5E"/>
                </a:solidFill>
              </a:ln>
              <a:effectLst/>
            </c:spPr>
            <c:extLst>
              <c:ext xmlns:c16="http://schemas.microsoft.com/office/drawing/2014/chart" uri="{C3380CC4-5D6E-409C-BE32-E72D297353CC}">
                <c16:uniqueId val="{00000003-80D0-4E41-8E2D-3E601600C686}"/>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1-80D0-4E41-8E2D-3E601600C686}"/>
              </c:ext>
            </c:extLst>
          </c:dPt>
          <c:cat>
            <c:strRef>
              <c:f>Sheet1!$A$2:$A$3</c:f>
              <c:strCache>
                <c:ptCount val="1"/>
                <c:pt idx="0">
                  <c:v>negative experiences</c:v>
                </c:pt>
              </c:strCache>
            </c:strRef>
          </c:cat>
          <c:val>
            <c:numRef>
              <c:f>Sheet1!$B$2:$B$3</c:f>
              <c:numCache>
                <c:formatCode>General</c:formatCode>
                <c:ptCount val="2"/>
                <c:pt idx="0">
                  <c:v>5</c:v>
                </c:pt>
                <c:pt idx="1">
                  <c:v>95</c:v>
                </c:pt>
              </c:numCache>
            </c:numRef>
          </c:val>
          <c:extLst>
            <c:ext xmlns:c16="http://schemas.microsoft.com/office/drawing/2014/chart" uri="{C3380CC4-5D6E-409C-BE32-E72D297353CC}">
              <c16:uniqueId val="{00000000-80D0-4E41-8E2D-3E601600C68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642215235244838E-2"/>
          <c:y val="4.8553216108963099E-2"/>
          <c:w val="0.95471556952951031"/>
          <c:h val="0.84429263953633593"/>
        </c:manualLayout>
      </c:layout>
      <c:barChart>
        <c:barDir val="col"/>
        <c:grouping val="clustered"/>
        <c:varyColors val="0"/>
        <c:ser>
          <c:idx val="0"/>
          <c:order val="0"/>
          <c:tx>
            <c:strRef>
              <c:f>Sheet1!$B$1</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“Caregiver”</c:v>
                </c:pt>
                <c:pt idx="1">
                  <c:v>“Care partner”</c:v>
                </c:pt>
                <c:pt idx="2">
                  <c:v>“Caretaker”</c:v>
                </c:pt>
                <c:pt idx="3">
                  <c:v>“Carer”</c:v>
                </c:pt>
                <c:pt idx="4">
                  <c:v>Other</c:v>
                </c:pt>
              </c:strCache>
            </c:strRef>
          </c:cat>
          <c:val>
            <c:numRef>
              <c:f>Sheet1!$B$2:$B$6</c:f>
              <c:numCache>
                <c:formatCode>0%</c:formatCode>
                <c:ptCount val="5"/>
                <c:pt idx="0">
                  <c:v>0.65</c:v>
                </c:pt>
                <c:pt idx="1">
                  <c:v>0.18</c:v>
                </c:pt>
                <c:pt idx="2">
                  <c:v>7.0000000000000007E-2</c:v>
                </c:pt>
                <c:pt idx="3">
                  <c:v>0.04</c:v>
                </c:pt>
                <c:pt idx="4">
                  <c:v>0.06</c:v>
                </c:pt>
              </c:numCache>
            </c:numRef>
          </c:val>
          <c:extLst>
            <c:ext xmlns:c16="http://schemas.microsoft.com/office/drawing/2014/chart" uri="{C3380CC4-5D6E-409C-BE32-E72D297353CC}">
              <c16:uniqueId val="{00000000-3C37-424E-ACCE-778F0ECD9AFA}"/>
            </c:ext>
          </c:extLst>
        </c:ser>
        <c:dLbls>
          <c:showLegendKey val="0"/>
          <c:showVal val="1"/>
          <c:showCatName val="0"/>
          <c:showSerName val="0"/>
          <c:showPercent val="0"/>
          <c:showBubbleSize val="0"/>
        </c:dLbls>
        <c:gapWidth val="150"/>
        <c:overlap val="-25"/>
        <c:axId val="58833488"/>
        <c:axId val="58833968"/>
      </c:barChart>
      <c:catAx>
        <c:axId val="58833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833968"/>
        <c:crosses val="autoZero"/>
        <c:auto val="1"/>
        <c:lblAlgn val="ctr"/>
        <c:lblOffset val="100"/>
        <c:noMultiLvlLbl val="0"/>
      </c:catAx>
      <c:valAx>
        <c:axId val="58833968"/>
        <c:scaling>
          <c:orientation val="minMax"/>
        </c:scaling>
        <c:delete val="1"/>
        <c:axPos val="l"/>
        <c:numFmt formatCode="0%" sourceLinked="1"/>
        <c:majorTickMark val="none"/>
        <c:minorTickMark val="none"/>
        <c:tickLblPos val="nextTo"/>
        <c:crossAx val="58833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Panel Patient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My colleagues and supervisors are/were understanding of my circumstances. </c:v>
                </c:pt>
                <c:pt idx="1">
                  <c:v>Working helps/helped me stay motivated</c:v>
                </c:pt>
                <c:pt idx="2">
                  <c:v>Despite my/my loved one's cancer, I am/was able to finish my work and meet deadlines</c:v>
                </c:pt>
                <c:pt idx="3">
                  <c:v>At work, I am/was able to focus on achieving my goals despite my/my loved one's cancer</c:v>
                </c:pt>
                <c:pt idx="4">
                  <c:v>Despite my/my loved one's cancer, I have/had enough energy to complete all my work</c:v>
                </c:pt>
                <c:pt idx="5">
                  <c:v>I rely/relied on work to get my mind off cancer</c:v>
                </c:pt>
                <c:pt idx="6">
                  <c:v>I rely/relied on my work colleagues for support and encouragement</c:v>
                </c:pt>
              </c:strCache>
            </c:strRef>
          </c:cat>
          <c:val>
            <c:numRef>
              <c:f>Sheet1!$B$2:$B$8</c:f>
              <c:numCache>
                <c:formatCode>0%</c:formatCode>
                <c:ptCount val="7"/>
                <c:pt idx="0">
                  <c:v>0.7524590000000001</c:v>
                </c:pt>
                <c:pt idx="1">
                  <c:v>0.74918000000000007</c:v>
                </c:pt>
                <c:pt idx="2">
                  <c:v>0.7475409999999999</c:v>
                </c:pt>
                <c:pt idx="3">
                  <c:v>0.72459000000000007</c:v>
                </c:pt>
                <c:pt idx="4">
                  <c:v>0.690164</c:v>
                </c:pt>
                <c:pt idx="5">
                  <c:v>0.61803300000000005</c:v>
                </c:pt>
                <c:pt idx="6">
                  <c:v>0.50655700000000004</c:v>
                </c:pt>
              </c:numCache>
            </c:numRef>
          </c:val>
          <c:extLst>
            <c:ext xmlns:c16="http://schemas.microsoft.com/office/drawing/2014/chart" uri="{C3380CC4-5D6E-409C-BE32-E72D297353CC}">
              <c16:uniqueId val="{00000000-FB9E-43A0-9606-8442947ECA9D}"/>
            </c:ext>
          </c:extLst>
        </c:ser>
        <c:ser>
          <c:idx val="1"/>
          <c:order val="1"/>
          <c:tx>
            <c:strRef>
              <c:f>Sheet1!$C$1</c:f>
              <c:strCache>
                <c:ptCount val="1"/>
                <c:pt idx="0">
                  <c:v>Panel Caregiver</c:v>
                </c:pt>
              </c:strCache>
            </c:strRef>
          </c:tx>
          <c:spPr>
            <a:solidFill>
              <a:schemeClr val="accent6"/>
            </a:solidFill>
            <a:ln>
              <a:noFill/>
            </a:ln>
            <a:effectLst/>
          </c:spPr>
          <c:invertIfNegative val="0"/>
          <c:dLbls>
            <c:dLbl>
              <c:idx val="3"/>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72F0-4DB9-A96A-69C8AD8FF4C9}"/>
                </c:ext>
              </c:extLst>
            </c:dLbl>
            <c:dLbl>
              <c:idx val="4"/>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C00000"/>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72F0-4DB9-A96A-69C8AD8FF4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My colleagues and supervisors are/were understanding of my circumstances. </c:v>
                </c:pt>
                <c:pt idx="1">
                  <c:v>Working helps/helped me stay motivated</c:v>
                </c:pt>
                <c:pt idx="2">
                  <c:v>Despite my/my loved one's cancer, I am/was able to finish my work and meet deadlines</c:v>
                </c:pt>
                <c:pt idx="3">
                  <c:v>At work, I am/was able to focus on achieving my goals despite my/my loved one's cancer</c:v>
                </c:pt>
                <c:pt idx="4">
                  <c:v>Despite my/my loved one's cancer, I have/had enough energy to complete all my work</c:v>
                </c:pt>
                <c:pt idx="5">
                  <c:v>I rely/relied on work to get my mind off cancer</c:v>
                </c:pt>
                <c:pt idx="6">
                  <c:v>I rely/relied on my work colleagues for support and encouragement</c:v>
                </c:pt>
              </c:strCache>
            </c:strRef>
          </c:cat>
          <c:val>
            <c:numRef>
              <c:f>Sheet1!$C$2:$C$8</c:f>
              <c:numCache>
                <c:formatCode>0%</c:formatCode>
                <c:ptCount val="7"/>
                <c:pt idx="0">
                  <c:v>0.72468399999999999</c:v>
                </c:pt>
                <c:pt idx="1">
                  <c:v>0.70569599999999999</c:v>
                </c:pt>
                <c:pt idx="2">
                  <c:v>0.7151900000000001</c:v>
                </c:pt>
                <c:pt idx="3">
                  <c:v>0.59177199999999996</c:v>
                </c:pt>
                <c:pt idx="4">
                  <c:v>0.61392400000000003</c:v>
                </c:pt>
                <c:pt idx="5">
                  <c:v>0.65822800000000004</c:v>
                </c:pt>
                <c:pt idx="6">
                  <c:v>0.54430400000000001</c:v>
                </c:pt>
              </c:numCache>
            </c:numRef>
          </c:val>
          <c:extLst>
            <c:ext xmlns:c16="http://schemas.microsoft.com/office/drawing/2014/chart" uri="{C3380CC4-5D6E-409C-BE32-E72D297353CC}">
              <c16:uniqueId val="{00000001-FB9E-43A0-9606-8442947ECA9D}"/>
            </c:ext>
          </c:extLst>
        </c:ser>
        <c:dLbls>
          <c:showLegendKey val="0"/>
          <c:showVal val="0"/>
          <c:showCatName val="0"/>
          <c:showSerName val="0"/>
          <c:showPercent val="0"/>
          <c:showBubbleSize val="0"/>
        </c:dLbls>
        <c:gapWidth val="182"/>
        <c:axId val="849470760"/>
        <c:axId val="849472920"/>
      </c:barChart>
      <c:catAx>
        <c:axId val="84947076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9472920"/>
        <c:crosses val="autoZero"/>
        <c:auto val="1"/>
        <c:lblAlgn val="ctr"/>
        <c:lblOffset val="100"/>
        <c:noMultiLvlLbl val="0"/>
      </c:catAx>
      <c:valAx>
        <c:axId val="849472920"/>
        <c:scaling>
          <c:orientation val="minMax"/>
        </c:scaling>
        <c:delete val="1"/>
        <c:axPos val="t"/>
        <c:numFmt formatCode="0%" sourceLinked="1"/>
        <c:majorTickMark val="none"/>
        <c:minorTickMark val="none"/>
        <c:tickLblPos val="nextTo"/>
        <c:crossAx val="849470760"/>
        <c:crosses val="autoZero"/>
        <c:crossBetween val="between"/>
      </c:valAx>
      <c:spPr>
        <a:noFill/>
        <a:ln>
          <a:noFill/>
        </a:ln>
        <a:effectLst/>
      </c:spPr>
    </c:plotArea>
    <c:legend>
      <c:legendPos val="b"/>
      <c:layout>
        <c:manualLayout>
          <c:xMode val="edge"/>
          <c:yMode val="edge"/>
          <c:x val="0.60211528051181107"/>
          <c:y val="0.93616474310010189"/>
          <c:w val="0.39788465265913786"/>
          <c:h val="4.858348385870216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0837342612411407"/>
          <c:y val="4.1050299987482157E-2"/>
          <c:w val="0.44267751207453093"/>
          <c:h val="0.91789940002503567"/>
        </c:manualLayout>
      </c:layout>
      <c:barChart>
        <c:barDir val="bar"/>
        <c:grouping val="clustered"/>
        <c:varyColors val="0"/>
        <c:ser>
          <c:idx val="0"/>
          <c:order val="0"/>
          <c:tx>
            <c:strRef>
              <c:f>Sheet1!$B$1</c:f>
              <c:strCache>
                <c:ptCount val="1"/>
              </c:strCache>
            </c:strRef>
          </c:tx>
          <c:spPr>
            <a:solidFill>
              <a:schemeClr val="accent1"/>
            </a:solidFill>
            <a:ln>
              <a:noFill/>
            </a:ln>
            <a:effectLst/>
          </c:spPr>
          <c:invertIfNegative val="0"/>
          <c:dLbls>
            <c:dLbl>
              <c:idx val="0"/>
              <c:tx>
                <c:rich>
                  <a:bodyPr/>
                  <a:lstStyle/>
                  <a:p>
                    <a:fld id="{6F05BB7A-E92C-4CD8-AABE-72586D2D211B}" type="VALUE">
                      <a:rPr lang="en-US" smtClean="0"/>
                      <a:pPr/>
                      <a:t>[VALUE]</a:t>
                    </a:fld>
                    <a:r>
                      <a:rPr lang="en-US" sz="1100" dirty="0">
                        <a:solidFill>
                          <a:schemeClr val="accent1"/>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34FC-4857-8E1A-BC4047AC2602}"/>
                </c:ext>
              </c:extLst>
            </c:dLbl>
            <c:dLbl>
              <c:idx val="2"/>
              <c:tx>
                <c:rich>
                  <a:bodyPr/>
                  <a:lstStyle/>
                  <a:p>
                    <a:fld id="{ADA9C9FB-414D-4064-94B5-25D03EE38666}" type="VALUE">
                      <a:rPr lang="en-US" smtClean="0"/>
                      <a:pPr/>
                      <a:t>[VALUE]</a:t>
                    </a:fld>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4FC-4857-8E1A-BC4047AC2602}"/>
                </c:ext>
              </c:extLst>
            </c:dLbl>
            <c:dLbl>
              <c:idx val="3"/>
              <c:tx>
                <c:rich>
                  <a:bodyPr/>
                  <a:lstStyle/>
                  <a:p>
                    <a:fld id="{53459AA1-B4FA-43D7-9A13-D763DCBBAEFA}" type="VALUE">
                      <a:rPr lang="en-US" smtClean="0"/>
                      <a:pPr/>
                      <a:t>[VALUE]</a:t>
                    </a:fld>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34FC-4857-8E1A-BC4047AC2602}"/>
                </c:ext>
              </c:extLst>
            </c:dLbl>
            <c:dLbl>
              <c:idx val="4"/>
              <c:tx>
                <c:rich>
                  <a:bodyPr/>
                  <a:lstStyle/>
                  <a:p>
                    <a:fld id="{823531E3-BBA4-4D41-8055-CD669544FD5F}" type="VALUE">
                      <a:rPr lang="en-US" smtClean="0"/>
                      <a:pPr/>
                      <a:t>[VALUE]</a:t>
                    </a:fld>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4FC-4857-8E1A-BC4047AC2602}"/>
                </c:ext>
              </c:extLst>
            </c:dLbl>
            <c:dLbl>
              <c:idx val="8"/>
              <c:tx>
                <c:rich>
                  <a:bodyPr/>
                  <a:lstStyle/>
                  <a:p>
                    <a:fld id="{21A5E841-89F1-40B0-BF64-5C08DAD7F524}" type="VALUE">
                      <a:rPr lang="en-US" smtClean="0"/>
                      <a:pPr/>
                      <a:t>[VALUE]</a:t>
                    </a:fld>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34FC-4857-8E1A-BC4047AC2602}"/>
                </c:ext>
              </c:extLst>
            </c:dLbl>
            <c:dLbl>
              <c:idx val="9"/>
              <c:tx>
                <c:rich>
                  <a:bodyPr/>
                  <a:lstStyle/>
                  <a:p>
                    <a:fld id="{BB5A705E-6BAB-458D-98BF-7768310D017B}" type="VALUE">
                      <a:rPr lang="en-US" smtClean="0"/>
                      <a:pPr/>
                      <a:t>[VALUE]</a:t>
                    </a:fld>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34FC-4857-8E1A-BC4047AC2602}"/>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Follow-up tests to monitor cancer</c:v>
                </c:pt>
                <c:pt idx="1">
                  <c:v>Exercise and nutrition</c:v>
                </c:pt>
                <c:pt idx="2">
                  <c:v>Quality of life</c:v>
                </c:pt>
                <c:pt idx="3">
                  <c:v>The mental and emotional impact of cancer</c:v>
                </c:pt>
                <c:pt idx="4">
                  <c:v>Physical function</c:v>
                </c:pt>
                <c:pt idx="5">
                  <c:v>How much fatigue is interfering on daily life</c:v>
                </c:pt>
                <c:pt idx="6">
                  <c:v>How much pain is interfering with daily life</c:v>
                </c:pt>
                <c:pt idx="7">
                  <c:v>Access to support groups</c:v>
                </c:pt>
                <c:pt idx="8">
                  <c:v>A post-treatment survivorship care plan</c:v>
                </c:pt>
                <c:pt idx="9">
                  <c:v>Cognitive function</c:v>
                </c:pt>
                <c:pt idx="10">
                  <c:v>Financial services/support</c:v>
                </c:pt>
                <c:pt idx="11">
                  <c:v>Health insurance options</c:v>
                </c:pt>
                <c:pt idx="12">
                  <c:v>Fertility concerns</c:v>
                </c:pt>
                <c:pt idx="13">
                  <c:v>Palliative care/support services</c:v>
                </c:pt>
                <c:pt idx="14">
                  <c:v>Hospice Care</c:v>
                </c:pt>
                <c:pt idx="15">
                  <c:v>End-of-life support</c:v>
                </c:pt>
                <c:pt idx="16">
                  <c:v>None of the above</c:v>
                </c:pt>
              </c:strCache>
            </c:strRef>
          </c:cat>
          <c:val>
            <c:numRef>
              <c:f>Sheet1!$B$2:$B$18</c:f>
              <c:numCache>
                <c:formatCode>0%</c:formatCode>
                <c:ptCount val="17"/>
                <c:pt idx="0">
                  <c:v>0.67980300000000005</c:v>
                </c:pt>
                <c:pt idx="1">
                  <c:v>0.32906399999999997</c:v>
                </c:pt>
                <c:pt idx="2">
                  <c:v>0.26502500000000001</c:v>
                </c:pt>
                <c:pt idx="3">
                  <c:v>0.20985199999999998</c:v>
                </c:pt>
                <c:pt idx="4">
                  <c:v>0.20394100000000001</c:v>
                </c:pt>
                <c:pt idx="5">
                  <c:v>0.171429</c:v>
                </c:pt>
                <c:pt idx="6">
                  <c:v>0.12512299999999998</c:v>
                </c:pt>
                <c:pt idx="7">
                  <c:v>0.122167</c:v>
                </c:pt>
                <c:pt idx="8">
                  <c:v>9.2611000000000013E-2</c:v>
                </c:pt>
                <c:pt idx="9">
                  <c:v>6.2068999999999999E-2</c:v>
                </c:pt>
                <c:pt idx="10">
                  <c:v>5.0246000000000006E-2</c:v>
                </c:pt>
                <c:pt idx="11">
                  <c:v>4.9260999999999999E-2</c:v>
                </c:pt>
                <c:pt idx="12">
                  <c:v>2.8570999999999999E-2</c:v>
                </c:pt>
                <c:pt idx="13">
                  <c:v>6.8969999999999995E-3</c:v>
                </c:pt>
                <c:pt idx="14">
                  <c:v>1.97E-3</c:v>
                </c:pt>
                <c:pt idx="15">
                  <c:v>1.97E-3</c:v>
                </c:pt>
                <c:pt idx="16">
                  <c:v>0.122167</c:v>
                </c:pt>
              </c:numCache>
            </c:numRef>
          </c:val>
          <c:extLst>
            <c:ext xmlns:c16="http://schemas.microsoft.com/office/drawing/2014/chart" uri="{C3380CC4-5D6E-409C-BE32-E72D297353CC}">
              <c16:uniqueId val="{00000006-34FC-4857-8E1A-BC4047AC2602}"/>
            </c:ext>
          </c:extLst>
        </c:ser>
        <c:dLbls>
          <c:showLegendKey val="0"/>
          <c:showVal val="0"/>
          <c:showCatName val="0"/>
          <c:showSerName val="0"/>
          <c:showPercent val="0"/>
          <c:showBubbleSize val="0"/>
        </c:dLbls>
        <c:gapWidth val="70"/>
        <c:axId val="1146082256"/>
        <c:axId val="1146071024"/>
      </c:barChart>
      <c:catAx>
        <c:axId val="11460822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1146071024"/>
        <c:crosses val="autoZero"/>
        <c:auto val="1"/>
        <c:lblAlgn val="ctr"/>
        <c:lblOffset val="100"/>
        <c:noMultiLvlLbl val="0"/>
      </c:catAx>
      <c:valAx>
        <c:axId val="1146071024"/>
        <c:scaling>
          <c:orientation val="minMax"/>
        </c:scaling>
        <c:delete val="1"/>
        <c:axPos val="t"/>
        <c:numFmt formatCode="0%" sourceLinked="1"/>
        <c:majorTickMark val="none"/>
        <c:minorTickMark val="none"/>
        <c:tickLblPos val="nextTo"/>
        <c:crossAx val="1146082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0344127845860818"/>
          <c:y val="3.6127190467731753E-2"/>
          <c:w val="0.79311716811706501"/>
          <c:h val="0.91168908996776687"/>
        </c:manualLayout>
      </c:layout>
      <c:doughnutChart>
        <c:varyColors val="1"/>
        <c:ser>
          <c:idx val="0"/>
          <c:order val="0"/>
          <c:tx>
            <c:strRef>
              <c:f>Sheet1!$B$1</c:f>
              <c:strCache>
                <c:ptCount val="1"/>
                <c:pt idx="0">
                  <c:v>National Sample Patients</c:v>
                </c:pt>
              </c:strCache>
            </c:strRef>
          </c:tx>
          <c:spPr>
            <a:ln>
              <a:solidFill>
                <a:schemeClr val="accent1"/>
              </a:solidFill>
            </a:ln>
          </c:spPr>
          <c:dPt>
            <c:idx val="0"/>
            <c:bubble3D val="0"/>
            <c:spPr>
              <a:solidFill>
                <a:schemeClr val="accent1">
                  <a:shade val="58000"/>
                </a:schemeClr>
              </a:solidFill>
              <a:ln w="19050">
                <a:solidFill>
                  <a:schemeClr val="accent1"/>
                </a:solidFill>
              </a:ln>
              <a:effectLst/>
            </c:spPr>
            <c:extLst>
              <c:ext xmlns:c16="http://schemas.microsoft.com/office/drawing/2014/chart" uri="{C3380CC4-5D6E-409C-BE32-E72D297353CC}">
                <c16:uniqueId val="{00000003-1B09-4345-AA04-FCB83940180E}"/>
              </c:ext>
            </c:extLst>
          </c:dPt>
          <c:dPt>
            <c:idx val="1"/>
            <c:bubble3D val="0"/>
            <c:spPr>
              <a:solidFill>
                <a:schemeClr val="bg1"/>
              </a:solidFill>
              <a:ln w="19050">
                <a:solidFill>
                  <a:schemeClr val="accent1"/>
                </a:solidFill>
              </a:ln>
              <a:effectLst/>
            </c:spPr>
            <c:extLst>
              <c:ext xmlns:c16="http://schemas.microsoft.com/office/drawing/2014/chart" uri="{C3380CC4-5D6E-409C-BE32-E72D297353CC}">
                <c16:uniqueId val="{00000002-1B09-4345-AA04-FCB83940180E}"/>
              </c:ext>
            </c:extLst>
          </c:dPt>
          <c:cat>
            <c:strRef>
              <c:f>Sheet1!$A$2:$A$3</c:f>
              <c:strCache>
                <c:ptCount val="2"/>
                <c:pt idx="0">
                  <c:v>Yes</c:v>
                </c:pt>
                <c:pt idx="1">
                  <c:v>No/Not sure</c:v>
                </c:pt>
              </c:strCache>
            </c:strRef>
          </c:cat>
          <c:val>
            <c:numRef>
              <c:f>Sheet1!$B$2:$B$3</c:f>
              <c:numCache>
                <c:formatCode>0%</c:formatCode>
                <c:ptCount val="2"/>
                <c:pt idx="0">
                  <c:v>0.85</c:v>
                </c:pt>
                <c:pt idx="1">
                  <c:v>0.15</c:v>
                </c:pt>
              </c:numCache>
            </c:numRef>
          </c:val>
          <c:extLst>
            <c:ext xmlns:c16="http://schemas.microsoft.com/office/drawing/2014/chart" uri="{C3380CC4-5D6E-409C-BE32-E72D297353CC}">
              <c16:uniqueId val="{00000000-1B09-4345-AA04-FCB83940180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withinLinear" id="14">
  <a:schemeClr val="accent1"/>
</cs:colorStyle>
</file>

<file path=ppt/charts/colors37.xml><?xml version="1.0" encoding="utf-8"?>
<cs:colorStyle xmlns:cs="http://schemas.microsoft.com/office/drawing/2012/chartStyle" xmlns:a="http://schemas.openxmlformats.org/drawingml/2006/main" meth="withinLinear" id="17">
  <a:schemeClr val="accent4"/>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withinLinear" id="14">
  <a:schemeClr val="accent1"/>
</cs:colorStyle>
</file>

<file path=ppt/charts/colors44.xml><?xml version="1.0" encoding="utf-8"?>
<cs:colorStyle xmlns:cs="http://schemas.microsoft.com/office/drawing/2012/chartStyle" xmlns:a="http://schemas.openxmlformats.org/drawingml/2006/main" meth="withinLinear" id="19">
  <a:schemeClr val="accent6"/>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0.46836</cdr:x>
      <cdr:y>0.58792</cdr:y>
    </cdr:from>
    <cdr:to>
      <cdr:x>1</cdr:x>
      <cdr:y>0.94589</cdr:y>
    </cdr:to>
    <cdr:sp macro="" textlink="">
      <cdr:nvSpPr>
        <cdr:cNvPr id="2" name="TextBox 1">
          <a:extLst xmlns:a="http://schemas.openxmlformats.org/drawingml/2006/main">
            <a:ext uri="{FF2B5EF4-FFF2-40B4-BE49-F238E27FC236}">
              <a16:creationId xmlns:a16="http://schemas.microsoft.com/office/drawing/2014/main" id="{BE97BD41-A3A8-D15B-F093-00B30EEBA966}"/>
            </a:ext>
          </a:extLst>
        </cdr:cNvPr>
        <cdr:cNvSpPr txBox="1"/>
      </cdr:nvSpPr>
      <cdr:spPr>
        <a:xfrm xmlns:a="http://schemas.openxmlformats.org/drawingml/2006/main">
          <a:off x="2921369" y="2388223"/>
          <a:ext cx="3316140" cy="145410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endParaRPr lang="en-US" sz="2000" dirty="0"/>
        </a:p>
      </cdr:txBody>
    </cdr:sp>
  </cdr:relSizeAnchor>
</c:userShapes>
</file>

<file path=ppt/drawings/drawing2.xml><?xml version="1.0" encoding="utf-8"?>
<c:userShapes xmlns:c="http://schemas.openxmlformats.org/drawingml/2006/chart">
  <cdr:relSizeAnchor xmlns:cdr="http://schemas.openxmlformats.org/drawingml/2006/chartDrawing">
    <cdr:from>
      <cdr:x>0.46836</cdr:x>
      <cdr:y>0.58792</cdr:y>
    </cdr:from>
    <cdr:to>
      <cdr:x>1</cdr:x>
      <cdr:y>0.94589</cdr:y>
    </cdr:to>
    <cdr:sp macro="" textlink="">
      <cdr:nvSpPr>
        <cdr:cNvPr id="2" name="TextBox 1">
          <a:extLst xmlns:a="http://schemas.openxmlformats.org/drawingml/2006/main">
            <a:ext uri="{FF2B5EF4-FFF2-40B4-BE49-F238E27FC236}">
              <a16:creationId xmlns:a16="http://schemas.microsoft.com/office/drawing/2014/main" id="{BE97BD41-A3A8-D15B-F093-00B30EEBA966}"/>
            </a:ext>
          </a:extLst>
        </cdr:cNvPr>
        <cdr:cNvSpPr txBox="1"/>
      </cdr:nvSpPr>
      <cdr:spPr>
        <a:xfrm xmlns:a="http://schemas.openxmlformats.org/drawingml/2006/main">
          <a:off x="2921369" y="2388223"/>
          <a:ext cx="3316140" cy="145410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endParaRPr lang="en-US" sz="20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8B855-BD02-4A4C-AA23-98D06F82A123}" type="datetimeFigureOut">
              <a:rPr lang="en-US" smtClean="0"/>
              <a:t>9/27/2023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8F6A9B-1ECF-E04A-A2F1-F620313461C2}" type="slidenum">
              <a:rPr lang="en-US" smtClean="0"/>
              <a:t>‹#›</a:t>
            </a:fld>
            <a:endParaRPr lang="en-US" dirty="0"/>
          </a:p>
        </p:txBody>
      </p:sp>
    </p:spTree>
    <p:extLst>
      <p:ext uri="{BB962C8B-B14F-4D97-AF65-F5344CB8AC3E}">
        <p14:creationId xmlns:p14="http://schemas.microsoft.com/office/powerpoint/2010/main" val="1371319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1</a:t>
            </a:fld>
            <a:endParaRPr lang="en-US" dirty="0"/>
          </a:p>
        </p:txBody>
      </p:sp>
    </p:spTree>
    <p:extLst>
      <p:ext uri="{BB962C8B-B14F-4D97-AF65-F5344CB8AC3E}">
        <p14:creationId xmlns:p14="http://schemas.microsoft.com/office/powerpoint/2010/main" val="2920043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Q7a: At any point, did you participate in a clinical trial related to your cancer diagnosis?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Q7b: Did your health care team offer/discuss a clinical trial with you?</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10</a:t>
            </a:fld>
            <a:endParaRPr lang="en-US" dirty="0"/>
          </a:p>
        </p:txBody>
      </p:sp>
    </p:spTree>
    <p:extLst>
      <p:ext uri="{BB962C8B-B14F-4D97-AF65-F5344CB8AC3E}">
        <p14:creationId xmlns:p14="http://schemas.microsoft.com/office/powerpoint/2010/main" val="111434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Q52c: What resources, if any, do you use for up-to-date information on cancer (disease, treatment, side effects, etc.)? Please select up to 3.</a:t>
            </a:r>
          </a:p>
        </p:txBody>
      </p:sp>
      <p:sp>
        <p:nvSpPr>
          <p:cNvPr id="4" name="Slide Number Placeholder 3"/>
          <p:cNvSpPr>
            <a:spLocks noGrp="1"/>
          </p:cNvSpPr>
          <p:nvPr>
            <p:ph type="sldNum" sz="quarter" idx="5"/>
          </p:nvPr>
        </p:nvSpPr>
        <p:spPr/>
        <p:txBody>
          <a:bodyPr/>
          <a:lstStyle/>
          <a:p>
            <a:fld id="{A28F6A9B-1ECF-E04A-A2F1-F620313461C2}" type="slidenum">
              <a:rPr lang="en-US" smtClean="0"/>
              <a:t>11</a:t>
            </a:fld>
            <a:endParaRPr lang="en-US" dirty="0"/>
          </a:p>
        </p:txBody>
      </p:sp>
    </p:spTree>
    <p:extLst>
      <p:ext uri="{BB962C8B-B14F-4D97-AF65-F5344CB8AC3E}">
        <p14:creationId xmlns:p14="http://schemas.microsoft.com/office/powerpoint/2010/main" val="2259376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Q76: How do you feel about advertising (on TV, online, etc.) for different cancer treatments?</a:t>
            </a:r>
          </a:p>
        </p:txBody>
      </p:sp>
      <p:sp>
        <p:nvSpPr>
          <p:cNvPr id="4" name="Slide Number Placeholder 3"/>
          <p:cNvSpPr>
            <a:spLocks noGrp="1"/>
          </p:cNvSpPr>
          <p:nvPr>
            <p:ph type="sldNum" sz="quarter" idx="5"/>
          </p:nvPr>
        </p:nvSpPr>
        <p:spPr/>
        <p:txBody>
          <a:bodyPr/>
          <a:lstStyle/>
          <a:p>
            <a:fld id="{A28F6A9B-1ECF-E04A-A2F1-F620313461C2}" type="slidenum">
              <a:rPr lang="en-US" smtClean="0"/>
              <a:t>12</a:t>
            </a:fld>
            <a:endParaRPr lang="en-US" dirty="0"/>
          </a:p>
        </p:txBody>
      </p:sp>
    </p:spTree>
    <p:extLst>
      <p:ext uri="{BB962C8B-B14F-4D97-AF65-F5344CB8AC3E}">
        <p14:creationId xmlns:p14="http://schemas.microsoft.com/office/powerpoint/2010/main" val="250723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Q23c: Below are several issues and concerns that caregivers might have. While caregiving, how concerned are/were you about each for YOURSELF?</a:t>
            </a:r>
          </a:p>
        </p:txBody>
      </p:sp>
      <p:sp>
        <p:nvSpPr>
          <p:cNvPr id="4" name="Slide Number Placeholder 3"/>
          <p:cNvSpPr>
            <a:spLocks noGrp="1"/>
          </p:cNvSpPr>
          <p:nvPr>
            <p:ph type="sldNum" sz="quarter" idx="5"/>
          </p:nvPr>
        </p:nvSpPr>
        <p:spPr/>
        <p:txBody>
          <a:bodyPr/>
          <a:lstStyle/>
          <a:p>
            <a:fld id="{A28F6A9B-1ECF-E04A-A2F1-F620313461C2}" type="slidenum">
              <a:rPr lang="en-US" smtClean="0"/>
              <a:t>13</a:t>
            </a:fld>
            <a:endParaRPr lang="en-US" dirty="0"/>
          </a:p>
        </p:txBody>
      </p:sp>
    </p:spTree>
    <p:extLst>
      <p:ext uri="{BB962C8B-B14F-4D97-AF65-F5344CB8AC3E}">
        <p14:creationId xmlns:p14="http://schemas.microsoft.com/office/powerpoint/2010/main" val="3734213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Q52: Do you consider yourself a cancer survivor?</a:t>
            </a:r>
          </a:p>
          <a:p>
            <a:r>
              <a:rPr lang="en-US" dirty="0"/>
              <a:t>Q52f: Which of the following terms do you prefer to describe yourself?</a:t>
            </a:r>
          </a:p>
        </p:txBody>
      </p:sp>
      <p:sp>
        <p:nvSpPr>
          <p:cNvPr id="4" name="Slide Number Placeholder 3"/>
          <p:cNvSpPr>
            <a:spLocks noGrp="1"/>
          </p:cNvSpPr>
          <p:nvPr>
            <p:ph type="sldNum" sz="quarter" idx="5"/>
          </p:nvPr>
        </p:nvSpPr>
        <p:spPr/>
        <p:txBody>
          <a:bodyPr/>
          <a:lstStyle/>
          <a:p>
            <a:fld id="{A28F6A9B-1ECF-E04A-A2F1-F620313461C2}" type="slidenum">
              <a:rPr lang="en-US" smtClean="0"/>
              <a:t>14</a:t>
            </a:fld>
            <a:endParaRPr lang="en-US" dirty="0"/>
          </a:p>
        </p:txBody>
      </p:sp>
    </p:spTree>
    <p:extLst>
      <p:ext uri="{BB962C8B-B14F-4D97-AF65-F5344CB8AC3E}">
        <p14:creationId xmlns:p14="http://schemas.microsoft.com/office/powerpoint/2010/main" val="300159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Q9a</a:t>
            </a:r>
          </a:p>
          <a:p>
            <a:r>
              <a:rPr lang="en-US" dirty="0"/>
              <a:t>Q9b</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5365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Q21be: Did your health care team provide a care plan that helps/helped you understand what to expect? / Did your loved one’s health care team provide a care plan that helps/helped you understand what to expect?</a:t>
            </a:r>
          </a:p>
          <a:p>
            <a:endParaRPr lang="en-US" dirty="0"/>
          </a:p>
          <a:p>
            <a:r>
              <a:rPr lang="en-US" dirty="0"/>
              <a:t>IN 2022 ASKED:  How well do/did your health care providers do each of the following? Provide a care plan that helps/helped you understand what to expect:</a:t>
            </a:r>
          </a:p>
          <a:p>
            <a:r>
              <a:rPr lang="en-US" dirty="0"/>
              <a:t>69% of panel patients said “Very well”, 92% said “Very/somewhat well”, 4% said “Not well” and 4% said “Not sure/NA”</a:t>
            </a:r>
          </a:p>
        </p:txBody>
      </p:sp>
      <p:sp>
        <p:nvSpPr>
          <p:cNvPr id="4" name="Slide Number Placeholder 3"/>
          <p:cNvSpPr>
            <a:spLocks noGrp="1"/>
          </p:cNvSpPr>
          <p:nvPr>
            <p:ph type="sldNum" sz="quarter" idx="5"/>
          </p:nvPr>
        </p:nvSpPr>
        <p:spPr/>
        <p:txBody>
          <a:bodyPr/>
          <a:lstStyle/>
          <a:p>
            <a:fld id="{A28F6A9B-1ECF-E04A-A2F1-F620313461C2}" type="slidenum">
              <a:rPr lang="en-US" smtClean="0"/>
              <a:t>16</a:t>
            </a:fld>
            <a:endParaRPr lang="en-US" dirty="0"/>
          </a:p>
        </p:txBody>
      </p:sp>
    </p:spTree>
    <p:extLst>
      <p:ext uri="{BB962C8B-B14F-4D97-AF65-F5344CB8AC3E}">
        <p14:creationId xmlns:p14="http://schemas.microsoft.com/office/powerpoint/2010/main" val="3618161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Q52bb: TOP BOX (VERY SATISFIED) SUMMARY TABLE: Now, thinking about the many different phases of your cancer journey, how satisfied are/were you with your care during each phase? / Now, thinking about the many different phases of your loved one’s cancer journey, how satisfied are/were you with their care during each phase?</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17</a:t>
            </a:fld>
            <a:endParaRPr lang="en-US" dirty="0"/>
          </a:p>
        </p:txBody>
      </p:sp>
    </p:spTree>
    <p:extLst>
      <p:ext uri="{BB962C8B-B14F-4D97-AF65-F5344CB8AC3E}">
        <p14:creationId xmlns:p14="http://schemas.microsoft.com/office/powerpoint/2010/main" val="6781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Q52bb: TOP BOX (VERY SATISFIED) SUMMARY TABLE: Now, thinking about the many different phases of your cancer journey, how satisfied are/were you with your care during each phase? / Now, thinking about the many different phases of your loved one’s cancer journey, how satisfied are/were you with their care during each phase?</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18</a:t>
            </a:fld>
            <a:endParaRPr lang="en-US" dirty="0"/>
          </a:p>
        </p:txBody>
      </p:sp>
    </p:spTree>
    <p:extLst>
      <p:ext uri="{BB962C8B-B14F-4D97-AF65-F5344CB8AC3E}">
        <p14:creationId xmlns:p14="http://schemas.microsoft.com/office/powerpoint/2010/main" val="214181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Q10a: Which of the following health care providers are you seeing/did you see during your cancer treatment? Select all that apply.</a:t>
            </a:r>
          </a:p>
          <a:p>
            <a:r>
              <a:rPr lang="en-US" dirty="0"/>
              <a:t>Q10b: How helpful are/were each of the following health care providers in aiding you during your treatment?</a:t>
            </a:r>
          </a:p>
        </p:txBody>
      </p:sp>
      <p:sp>
        <p:nvSpPr>
          <p:cNvPr id="4" name="Slide Number Placeholder 3"/>
          <p:cNvSpPr>
            <a:spLocks noGrp="1"/>
          </p:cNvSpPr>
          <p:nvPr>
            <p:ph type="sldNum" sz="quarter" idx="5"/>
          </p:nvPr>
        </p:nvSpPr>
        <p:spPr/>
        <p:txBody>
          <a:bodyPr/>
          <a:lstStyle/>
          <a:p>
            <a:fld id="{A28F6A9B-1ECF-E04A-A2F1-F620313461C2}" type="slidenum">
              <a:rPr lang="en-US" smtClean="0"/>
              <a:t>19</a:t>
            </a:fld>
            <a:endParaRPr lang="en-US" dirty="0"/>
          </a:p>
        </p:txBody>
      </p:sp>
    </p:spTree>
    <p:extLst>
      <p:ext uri="{BB962C8B-B14F-4D97-AF65-F5344CB8AC3E}">
        <p14:creationId xmlns:p14="http://schemas.microsoft.com/office/powerpoint/2010/main" val="1351962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Shelley -- Fourth year, every year build on what we learn</a:t>
            </a:r>
          </a:p>
        </p:txBody>
      </p:sp>
      <p:sp>
        <p:nvSpPr>
          <p:cNvPr id="4" name="Slide Number Placeholder 3"/>
          <p:cNvSpPr>
            <a:spLocks noGrp="1"/>
          </p:cNvSpPr>
          <p:nvPr>
            <p:ph type="sldNum" sz="quarter" idx="5"/>
          </p:nvPr>
        </p:nvSpPr>
        <p:spPr/>
        <p:txBody>
          <a:bodyPr/>
          <a:lstStyle/>
          <a:p>
            <a:fld id="{A28F6A9B-1ECF-E04A-A2F1-F620313461C2}" type="slidenum">
              <a:rPr lang="en-US" smtClean="0"/>
              <a:t>2</a:t>
            </a:fld>
            <a:endParaRPr lang="en-US" dirty="0"/>
          </a:p>
        </p:txBody>
      </p:sp>
    </p:spTree>
    <p:extLst>
      <p:ext uri="{BB962C8B-B14F-4D97-AF65-F5344CB8AC3E}">
        <p14:creationId xmlns:p14="http://schemas.microsoft.com/office/powerpoint/2010/main" val="1728658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Q10c: How well do/did the health care providers coordinate care with one another?</a:t>
            </a:r>
          </a:p>
          <a:p>
            <a:r>
              <a:rPr lang="en-US" dirty="0"/>
              <a:t>Q10d: How often do/did you have to share information from one health care provider with another provider, so they are/were informed about your cancer care? / How often do/did you or your loved one have to share information from one health care provider with another provider, so they are/were informed about their cancer care?</a:t>
            </a:r>
          </a:p>
          <a:p>
            <a:r>
              <a:rPr lang="en-US" dirty="0"/>
              <a:t>Q11bb: Overall, how much do you/did you trust the health care team to act in your best interests during cancer treatment and care? / Overall, how much do you/did you trust the health care team to act in your loved one’s best interests during cancer treatment and care?</a:t>
            </a:r>
          </a:p>
          <a:p>
            <a:r>
              <a:rPr lang="en-US" dirty="0"/>
              <a:t>Q11c: Thinking about cancer treatment and care, how often did you feel like you could talk to the health care providers about any concerns related to your treatment and care? / Thinking about cancer treatment and care, how often did you and your loved one feel like you could talk to the health care providers about any concerns related to their treatment and care?</a:t>
            </a:r>
          </a:p>
          <a:p>
            <a:r>
              <a:rPr lang="en-US" dirty="0"/>
              <a:t>Q11d: Thinking about cancer treatment and care, how often did you feel like the health care providers listened to and respected your questions and concerns? / Thinking about cancer treatment and care, how often did you feel like the health care providers listened to and respected your and your loved one’s questions and concerns?</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20</a:t>
            </a:fld>
            <a:endParaRPr lang="en-US" dirty="0"/>
          </a:p>
        </p:txBody>
      </p:sp>
    </p:spTree>
    <p:extLst>
      <p:ext uri="{BB962C8B-B14F-4D97-AF65-F5344CB8AC3E}">
        <p14:creationId xmlns:p14="http://schemas.microsoft.com/office/powerpoint/2010/main" val="3233294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Q10c: How well do/did the health care providers coordinate care with one another?</a:t>
            </a:r>
          </a:p>
          <a:p>
            <a:r>
              <a:rPr lang="en-US" dirty="0"/>
              <a:t>Q10d: How often do/did you have to share information from one health care provider with another provider, so they are/were informed about your cancer care? / How often do/did you or your loved one have to share information from one health care provider with another provider, so they are/were informed about their cancer care?</a:t>
            </a:r>
          </a:p>
          <a:p>
            <a:r>
              <a:rPr lang="en-US" dirty="0"/>
              <a:t>Q11bb: Overall, how much do you/did you trust the health care team to act in your best interests during cancer treatment and care? / Overall, how much do you/did you trust the health care team to act in your loved one’s best interests during cancer treatment and care?</a:t>
            </a:r>
          </a:p>
          <a:p>
            <a:r>
              <a:rPr lang="en-US" dirty="0"/>
              <a:t>Q11c: Thinking about cancer treatment and care, how often did you feel like you could talk to the health care providers about any concerns related to your treatment and care? / Thinking about cancer treatment and care, how often did you and your loved one feel like you could talk to the health care providers about any concerns related to their treatment and care?</a:t>
            </a:r>
          </a:p>
          <a:p>
            <a:r>
              <a:rPr lang="en-US" dirty="0"/>
              <a:t>Q11d: Thinking about cancer treatment and care, how often did you feel like the health care providers listened to and respected your questions and concerns? / Thinking about cancer treatment and care, how often did you feel like the health care providers listened to and respected your and your loved one’s questions and concerns?</a:t>
            </a:r>
          </a:p>
        </p:txBody>
      </p:sp>
      <p:sp>
        <p:nvSpPr>
          <p:cNvPr id="4" name="Slide Number Placeholder 3"/>
          <p:cNvSpPr>
            <a:spLocks noGrp="1"/>
          </p:cNvSpPr>
          <p:nvPr>
            <p:ph type="sldNum" sz="quarter" idx="5"/>
          </p:nvPr>
        </p:nvSpPr>
        <p:spPr/>
        <p:txBody>
          <a:bodyPr/>
          <a:lstStyle/>
          <a:p>
            <a:fld id="{A28F6A9B-1ECF-E04A-A2F1-F620313461C2}" type="slidenum">
              <a:rPr lang="en-US" smtClean="0"/>
              <a:t>21</a:t>
            </a:fld>
            <a:endParaRPr lang="en-US" dirty="0"/>
          </a:p>
        </p:txBody>
      </p:sp>
    </p:spTree>
    <p:extLst>
      <p:ext uri="{BB962C8B-B14F-4D97-AF65-F5344CB8AC3E}">
        <p14:creationId xmlns:p14="http://schemas.microsoft.com/office/powerpoint/2010/main" val="448953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Q11: Which of the following, if any, did you experience during treatment? / Which of the following, if any, did your loved one experience during treatment? Select all that apply.</a:t>
            </a:r>
          </a:p>
          <a:p>
            <a:r>
              <a:rPr lang="en-US" dirty="0"/>
              <a:t>Q13: Which of the following, if any, are you still experiencing today? / Which of the following, if any, are your loved one still experiencing today? Select all that apply.</a:t>
            </a:r>
          </a:p>
        </p:txBody>
      </p:sp>
      <p:sp>
        <p:nvSpPr>
          <p:cNvPr id="4" name="Slide Number Placeholder 3"/>
          <p:cNvSpPr>
            <a:spLocks noGrp="1"/>
          </p:cNvSpPr>
          <p:nvPr>
            <p:ph type="sldNum" sz="quarter" idx="5"/>
          </p:nvPr>
        </p:nvSpPr>
        <p:spPr/>
        <p:txBody>
          <a:bodyPr/>
          <a:lstStyle/>
          <a:p>
            <a:fld id="{A28F6A9B-1ECF-E04A-A2F1-F620313461C2}" type="slidenum">
              <a:rPr lang="en-US" smtClean="0"/>
              <a:t>22</a:t>
            </a:fld>
            <a:endParaRPr lang="en-US" dirty="0"/>
          </a:p>
        </p:txBody>
      </p:sp>
    </p:spTree>
    <p:extLst>
      <p:ext uri="{BB962C8B-B14F-4D97-AF65-F5344CB8AC3E}">
        <p14:creationId xmlns:p14="http://schemas.microsoft.com/office/powerpoint/2010/main" val="38598549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Q12a: How informed do/did you feel about the potential side effects from cancer treatment? / How informed do/did your loved one feel about the potential side effects from cancer treatment?</a:t>
            </a:r>
          </a:p>
          <a:p>
            <a:r>
              <a:rPr lang="en-US" dirty="0"/>
              <a:t>Q13a: How helpful is or was the health care team in addressing your side effects? / How helpful is or was the health care team in addressing your loved one’s side effects?</a:t>
            </a:r>
          </a:p>
        </p:txBody>
      </p:sp>
      <p:sp>
        <p:nvSpPr>
          <p:cNvPr id="4" name="Slide Number Placeholder 3"/>
          <p:cNvSpPr>
            <a:spLocks noGrp="1"/>
          </p:cNvSpPr>
          <p:nvPr>
            <p:ph type="sldNum" sz="quarter" idx="5"/>
          </p:nvPr>
        </p:nvSpPr>
        <p:spPr/>
        <p:txBody>
          <a:bodyPr/>
          <a:lstStyle/>
          <a:p>
            <a:fld id="{A28F6A9B-1ECF-E04A-A2F1-F620313461C2}" type="slidenum">
              <a:rPr lang="en-US" smtClean="0"/>
              <a:t>23</a:t>
            </a:fld>
            <a:endParaRPr lang="en-US" dirty="0"/>
          </a:p>
        </p:txBody>
      </p:sp>
    </p:spTree>
    <p:extLst>
      <p:ext uri="{BB962C8B-B14F-4D97-AF65-F5344CB8AC3E}">
        <p14:creationId xmlns:p14="http://schemas.microsoft.com/office/powerpoint/2010/main" val="3143047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Q21: Who is the primary health care provider managing your post-treatment medical care? / Who is the primary health care provider managing your loved one’s post-treatment medical care?</a:t>
            </a:r>
          </a:p>
          <a:p>
            <a:r>
              <a:rPr lang="en-US" dirty="0"/>
              <a:t>Q21b: Which of the following topics have your health care providers discussed with you regularly during post-treatment care? / Which of the following topics have your loved one’s health care providers discussed with them regularly during post-treatment care? Select all that apply.</a:t>
            </a:r>
          </a:p>
          <a:p>
            <a:r>
              <a:rPr lang="en-US" dirty="0"/>
              <a:t>Q21bb: Which of the following topics would you like to talk about with your health care providers during post-treatment care? / Which of the following topics would you like to talk about with your loved one’s health care providers during post-treatment care, on behalf of your loved one? Select all that apply.</a:t>
            </a:r>
          </a:p>
        </p:txBody>
      </p:sp>
      <p:sp>
        <p:nvSpPr>
          <p:cNvPr id="4" name="Slide Number Placeholder 3"/>
          <p:cNvSpPr>
            <a:spLocks noGrp="1"/>
          </p:cNvSpPr>
          <p:nvPr>
            <p:ph type="sldNum" sz="quarter" idx="5"/>
          </p:nvPr>
        </p:nvSpPr>
        <p:spPr/>
        <p:txBody>
          <a:bodyPr/>
          <a:lstStyle/>
          <a:p>
            <a:fld id="{A28F6A9B-1ECF-E04A-A2F1-F620313461C2}" type="slidenum">
              <a:rPr lang="en-US" smtClean="0"/>
              <a:t>24</a:t>
            </a:fld>
            <a:endParaRPr lang="en-US" dirty="0"/>
          </a:p>
        </p:txBody>
      </p:sp>
    </p:spTree>
    <p:extLst>
      <p:ext uri="{BB962C8B-B14F-4D97-AF65-F5344CB8AC3E}">
        <p14:creationId xmlns:p14="http://schemas.microsoft.com/office/powerpoint/2010/main" val="1633679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Q23a: As a result of your cancer, have you…? Select all that apply</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7848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Q23d: How interested would you be in the ability to enroll in a monthly payment plan to spread your prescription drug costs out over the year, rather than paying all at once?</a:t>
            </a:r>
          </a:p>
        </p:txBody>
      </p:sp>
      <p:sp>
        <p:nvSpPr>
          <p:cNvPr id="4" name="Slide Number Placeholder 3"/>
          <p:cNvSpPr>
            <a:spLocks noGrp="1"/>
          </p:cNvSpPr>
          <p:nvPr>
            <p:ph type="sldNum" sz="quarter" idx="5"/>
          </p:nvPr>
        </p:nvSpPr>
        <p:spPr/>
        <p:txBody>
          <a:bodyPr/>
          <a:lstStyle/>
          <a:p>
            <a:fld id="{A28F6A9B-1ECF-E04A-A2F1-F620313461C2}" type="slidenum">
              <a:rPr lang="en-US" smtClean="0"/>
              <a:t>26</a:t>
            </a:fld>
            <a:endParaRPr lang="en-US" dirty="0"/>
          </a:p>
        </p:txBody>
      </p:sp>
    </p:spTree>
    <p:extLst>
      <p:ext uri="{BB962C8B-B14F-4D97-AF65-F5344CB8AC3E}">
        <p14:creationId xmlns:p14="http://schemas.microsoft.com/office/powerpoint/2010/main" val="299917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Q9a</a:t>
            </a:r>
          </a:p>
          <a:p>
            <a:r>
              <a:rPr lang="en-US" dirty="0"/>
              <a:t>Q9b</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79393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Q71: What is or was your employment status during your cancer treatment? / What is or was your employment status during your loved one's cancer treatment?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5755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Q11f: (Most Important: 1) SUMMARY TABLE: Please rank the following below in terms of how important each was in making decisions about treatment. You can click on the items and move them around from most important (at the top), to least important (at the bottom).Must move at least one item to continue.</a:t>
            </a:r>
          </a:p>
        </p:txBody>
      </p:sp>
      <p:sp>
        <p:nvSpPr>
          <p:cNvPr id="4" name="Slide Number Placeholder 3"/>
          <p:cNvSpPr>
            <a:spLocks noGrp="1"/>
          </p:cNvSpPr>
          <p:nvPr>
            <p:ph type="sldNum" sz="quarter" idx="5"/>
          </p:nvPr>
        </p:nvSpPr>
        <p:spPr/>
        <p:txBody>
          <a:bodyPr/>
          <a:lstStyle/>
          <a:p>
            <a:fld id="{A28F6A9B-1ECF-E04A-A2F1-F620313461C2}" type="slidenum">
              <a:rPr lang="en-US" smtClean="0"/>
              <a:t>29</a:t>
            </a:fld>
            <a:endParaRPr lang="en-US" dirty="0"/>
          </a:p>
        </p:txBody>
      </p:sp>
    </p:spTree>
    <p:extLst>
      <p:ext uri="{BB962C8B-B14F-4D97-AF65-F5344CB8AC3E}">
        <p14:creationId xmlns:p14="http://schemas.microsoft.com/office/powerpoint/2010/main" val="4000162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3</a:t>
            </a:fld>
            <a:endParaRPr lang="en-US" dirty="0"/>
          </a:p>
        </p:txBody>
      </p:sp>
    </p:spTree>
    <p:extLst>
      <p:ext uri="{BB962C8B-B14F-4D97-AF65-F5344CB8AC3E}">
        <p14:creationId xmlns:p14="http://schemas.microsoft.com/office/powerpoint/2010/main" val="29597582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0"/>
              </a:spcAft>
            </a:pPr>
            <a:r>
              <a:rPr lang="en-US" dirty="0"/>
              <a:t>Q23b: </a:t>
            </a:r>
            <a:r>
              <a:rPr lang="en-US" sz="1800" dirty="0">
                <a:effectLst/>
                <a:latin typeface="Arial" panose="020B0604020202020204" pitchFamily="34" charset="0"/>
                <a:ea typeface="Arial" panose="020B0604020202020204" pitchFamily="34" charset="0"/>
              </a:rPr>
              <a:t>As a result of your cancer, have any of the following happened to you? </a:t>
            </a:r>
          </a:p>
          <a:p>
            <a:pPr marL="0" marR="0">
              <a:lnSpc>
                <a:spcPct val="115000"/>
              </a:lnSpc>
              <a:spcBef>
                <a:spcPts val="0"/>
              </a:spcBef>
              <a:spcAft>
                <a:spcPts val="0"/>
              </a:spcAft>
            </a:pPr>
            <a:r>
              <a:rPr lang="en-US" dirty="0"/>
              <a:t>Q74: Thinking about a typical week, how many hours have/did you miss from work because of your cancer? (This can include hours you missed on sick days, times you went in late, left early, etc. because of these heath issues) / Thinking about a typical week, how many hours have/did you miss from work because of your loved one's cancer? (This can include hours you missed on sick days, times you went in late, left early, etc. because of these heath issues)</a:t>
            </a:r>
          </a:p>
        </p:txBody>
      </p:sp>
      <p:sp>
        <p:nvSpPr>
          <p:cNvPr id="4" name="Slide Number Placeholder 3"/>
          <p:cNvSpPr>
            <a:spLocks noGrp="1"/>
          </p:cNvSpPr>
          <p:nvPr>
            <p:ph type="sldNum" sz="quarter" idx="5"/>
          </p:nvPr>
        </p:nvSpPr>
        <p:spPr/>
        <p:txBody>
          <a:bodyPr/>
          <a:lstStyle/>
          <a:p>
            <a:fld id="{A28F6A9B-1ECF-E04A-A2F1-F620313461C2}" type="slidenum">
              <a:rPr lang="en-US" smtClean="0"/>
              <a:t>30</a:t>
            </a:fld>
            <a:endParaRPr lang="en-US" dirty="0"/>
          </a:p>
        </p:txBody>
      </p:sp>
    </p:spTree>
    <p:extLst>
      <p:ext uri="{BB962C8B-B14F-4D97-AF65-F5344CB8AC3E}">
        <p14:creationId xmlns:p14="http://schemas.microsoft.com/office/powerpoint/2010/main" val="3232314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Q74a: Thinking about a typical week, how much did your cancer affect your productivity while working? (Think about days you were limited in the amount or kind of work you could do, days you accomplished less than you would like, or days you could not do your work as carefully as usual.) / Thinking about a typical week, how much did your loved one's cancer affect your productivity while working? (Think about days you were limited in the amount or kind of work you could do, days you accomplished less than you would like, or days you could not do your work as carefully as usual.)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1262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Q74a: Thinking about a typical week, how much did your cancer affect your productivity while working? (Think about days you were limited in the amount or kind of work you could do, days you accomplished less than you would like, or days you could not do your work as carefully as usual.) / Thinking about a typical week, how much did your loved one's cancer affect your productivity while working? (Think about days you were limited in the amount or kind of work you could do, days you accomplished less than you would like, or days you could not do your work as carefully as usual.)</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32</a:t>
            </a:fld>
            <a:endParaRPr lang="en-US" dirty="0"/>
          </a:p>
        </p:txBody>
      </p:sp>
    </p:spTree>
    <p:extLst>
      <p:ext uri="{BB962C8B-B14F-4D97-AF65-F5344CB8AC3E}">
        <p14:creationId xmlns:p14="http://schemas.microsoft.com/office/powerpoint/2010/main" val="2300243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Q75: How much do you agree or disagree with the following statements?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94906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Q75: How much do you agree or disagree with the following statements?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091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1317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Q64: Since your diagnosis, which of the following, if any, have you had or used to help treat cancer and/or its side-effects? Select all the apply.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Q66: How would you rate the effectiveness of each?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37</a:t>
            </a:fld>
            <a:endParaRPr lang="en-US" dirty="0"/>
          </a:p>
        </p:txBody>
      </p:sp>
    </p:spTree>
    <p:extLst>
      <p:ext uri="{BB962C8B-B14F-4D97-AF65-F5344CB8AC3E}">
        <p14:creationId xmlns:p14="http://schemas.microsoft.com/office/powerpoint/2010/main" val="23291563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Q65: Which of the following describe your reasons for using these services/therapies? Select all the apply.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Q67: Why did you choose not to use any of the integrative oncology services/therapies? Select all the apply.</a:t>
            </a:r>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38</a:t>
            </a:fld>
            <a:endParaRPr lang="en-US" dirty="0"/>
          </a:p>
        </p:txBody>
      </p:sp>
    </p:spTree>
    <p:extLst>
      <p:ext uri="{BB962C8B-B14F-4D97-AF65-F5344CB8AC3E}">
        <p14:creationId xmlns:p14="http://schemas.microsoft.com/office/powerpoint/2010/main" val="3034354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7417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571798" fontAlgn="base">
              <a:spcBef>
                <a:spcPct val="0"/>
              </a:spcBef>
              <a:spcAft>
                <a:spcPct val="0"/>
              </a:spcAft>
            </a:pPr>
            <a:r>
              <a:rPr lang="en-US" dirty="0"/>
              <a:t>Q09A: Please think about your mindset and experiences as a cancer patient. Select the statement that describes you best, or if you are somewhere in the middle.</a:t>
            </a:r>
          </a:p>
          <a:p>
            <a:pPr defTabSz="1571798" fontAlgn="base">
              <a:spcBef>
                <a:spcPct val="0"/>
              </a:spcBef>
              <a:spcAft>
                <a:spcPct val="0"/>
              </a:spcAft>
            </a:pPr>
            <a:r>
              <a:rPr lang="en-US" dirty="0"/>
              <a:t>Q10c: How well do/did your health care providers coordinate your care with one another?</a:t>
            </a:r>
          </a:p>
          <a:p>
            <a:pPr defTabSz="1571798" fontAlgn="base">
              <a:spcBef>
                <a:spcPct val="0"/>
              </a:spcBef>
              <a:spcAft>
                <a:spcPct val="0"/>
              </a:spcAft>
            </a:pPr>
            <a:r>
              <a:rPr lang="en-US" dirty="0"/>
              <a:t>Q11d: Thinking about cancer treatment and care, how often did you feel like the health care providers listened to and respected your questions and concerns? / Thinking about cancer treatment and care, how often did you feel like the health care providers listened to and respected your and your loved one’s questions and concerns?</a:t>
            </a:r>
          </a:p>
          <a:p>
            <a:pPr defTabSz="1571798" fontAlgn="base">
              <a:spcBef>
                <a:spcPct val="0"/>
              </a:spcBef>
              <a:spcAft>
                <a:spcPct val="0"/>
              </a:spcAft>
            </a:pPr>
            <a:r>
              <a:rPr lang="en-US" dirty="0"/>
              <a:t>Q12A: How informed do/did you feel about the potential side effects from your cancer treatment?</a:t>
            </a:r>
          </a:p>
          <a:p>
            <a:pPr defTabSz="1571798" fontAlgn="base">
              <a:spcBef>
                <a:spcPct val="0"/>
              </a:spcBef>
              <a:spcAft>
                <a:spcPct val="0"/>
              </a:spcAft>
            </a:pPr>
            <a:r>
              <a:rPr lang="en-US" dirty="0"/>
              <a:t>Q23A: As a result of your cancer, have you…? Select all that apply.</a:t>
            </a:r>
          </a:p>
          <a:p>
            <a:pPr defTabSz="1571798" fontAlgn="base">
              <a:spcBef>
                <a:spcPct val="0"/>
              </a:spcBef>
              <a:spcAft>
                <a:spcPct val="0"/>
              </a:spcAft>
            </a:pPr>
            <a:r>
              <a:rPr lang="en-US" dirty="0"/>
              <a:t>Q23B: As a result of your cancer, have any of the following happened to you? Select all that apply.</a:t>
            </a:r>
          </a:p>
          <a:p>
            <a:pPr defTabSz="1571798" fontAlgn="base">
              <a:spcBef>
                <a:spcPct val="0"/>
              </a:spcBef>
              <a:spcAft>
                <a:spcPct val="0"/>
              </a:spcAft>
            </a:pPr>
            <a:r>
              <a:rPr lang="en-US" dirty="0"/>
              <a:t>Q52bb: Now, thinking about the many different phases of your cancer journey, how satisfied are/were you with your care during each phase?</a:t>
            </a:r>
          </a:p>
          <a:p>
            <a:pPr defTabSz="1571798" fontAlgn="base">
              <a:spcBef>
                <a:spcPct val="0"/>
              </a:spcBef>
              <a:spcAft>
                <a:spcPct val="0"/>
              </a:spcAft>
            </a:pPr>
            <a:r>
              <a:rPr lang="en-US" dirty="0"/>
              <a:t>Q28: How would you describe your current state of health?</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1923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4</a:t>
            </a:fld>
            <a:endParaRPr lang="en-US" dirty="0"/>
          </a:p>
        </p:txBody>
      </p:sp>
    </p:spTree>
    <p:extLst>
      <p:ext uri="{BB962C8B-B14F-4D97-AF65-F5344CB8AC3E}">
        <p14:creationId xmlns:p14="http://schemas.microsoft.com/office/powerpoint/2010/main" val="28059238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571798" fontAlgn="base">
              <a:spcBef>
                <a:spcPct val="0"/>
              </a:spcBef>
              <a:spcAft>
                <a:spcPct val="0"/>
              </a:spcAft>
            </a:pPr>
            <a:r>
              <a:rPr lang="en-US" dirty="0"/>
              <a:t>Q09A: Please think about your mindset and experiences as a cancer patient. Select the statement that describes you best, or if you are somewhere in the middle.</a:t>
            </a:r>
          </a:p>
          <a:p>
            <a:pPr defTabSz="1571798" fontAlgn="base">
              <a:spcBef>
                <a:spcPct val="0"/>
              </a:spcBef>
              <a:spcAft>
                <a:spcPct val="0"/>
              </a:spcAft>
            </a:pPr>
            <a:r>
              <a:rPr lang="en-US" dirty="0"/>
              <a:t>Q10c: How well do/did your health care providers coordinate your care with one another?</a:t>
            </a:r>
          </a:p>
          <a:p>
            <a:pPr defTabSz="1571798" fontAlgn="base">
              <a:spcBef>
                <a:spcPct val="0"/>
              </a:spcBef>
              <a:spcAft>
                <a:spcPct val="0"/>
              </a:spcAft>
            </a:pPr>
            <a:r>
              <a:rPr lang="en-US" dirty="0"/>
              <a:t>Q11d: Thinking about cancer treatment and care, how often did you feel like the health care providers listened to and respected your questions and concerns? / Thinking about cancer treatment and care, how often did you feel like the health care providers listened to and respected your and your loved one’s questions and concerns?</a:t>
            </a:r>
          </a:p>
          <a:p>
            <a:pPr defTabSz="1571798" fontAlgn="base">
              <a:spcBef>
                <a:spcPct val="0"/>
              </a:spcBef>
              <a:spcAft>
                <a:spcPct val="0"/>
              </a:spcAft>
            </a:pPr>
            <a:r>
              <a:rPr lang="en-US" dirty="0"/>
              <a:t>Q23A: As a result of your cancer, have you…? Select all that apply.</a:t>
            </a:r>
          </a:p>
          <a:p>
            <a:pPr defTabSz="1571798" fontAlgn="base">
              <a:spcBef>
                <a:spcPct val="0"/>
              </a:spcBef>
              <a:spcAft>
                <a:spcPct val="0"/>
              </a:spcAft>
            </a:pPr>
            <a:r>
              <a:rPr lang="en-US" dirty="0"/>
              <a:t>Q23B: As a result of your cancer, have any of the following happened to you? Select all that apply.</a:t>
            </a:r>
          </a:p>
          <a:p>
            <a:pPr defTabSz="1571798" fontAlgn="base">
              <a:spcBef>
                <a:spcPct val="0"/>
              </a:spcBef>
              <a:spcAft>
                <a:spcPct val="0"/>
              </a:spcAft>
            </a:pPr>
            <a:r>
              <a:rPr lang="en-US" dirty="0"/>
              <a:t>Q52bb: Now, thinking about the many different phases of your cancer journey, how satisfied are/were you with your care during each phase?</a:t>
            </a:r>
          </a:p>
          <a:p>
            <a:pPr defTabSz="1571798" fontAlgn="base">
              <a:spcBef>
                <a:spcPct val="0"/>
              </a:spcBef>
              <a:spcAft>
                <a:spcPct val="0"/>
              </a:spcAft>
            </a:pPr>
            <a:r>
              <a:rPr lang="en-US" dirty="0"/>
              <a:t>Q29: How would you describe your current state of emotional health?</a:t>
            </a:r>
          </a:p>
          <a:p>
            <a:pPr defTabSz="1571798" fontAlgn="base">
              <a:spcBef>
                <a:spcPct val="0"/>
              </a:spcBef>
              <a:spcAft>
                <a:spcPct val="0"/>
              </a:spcAft>
            </a:pPr>
            <a:r>
              <a:rPr lang="en-US" dirty="0"/>
              <a:t>Note on NCCS Connected:</a:t>
            </a:r>
          </a:p>
          <a:p>
            <a:pPr defTabSz="1571798" fontAlgn="base">
              <a:spcBef>
                <a:spcPct val="0"/>
              </a:spcBef>
              <a:spcAft>
                <a:spcPct val="0"/>
              </a:spcAft>
            </a:pPr>
            <a:r>
              <a:rPr lang="en-US" dirty="0"/>
              <a:t>- LGBTQ much less likely to think HCP’s coordinated care (36% vs. 51% total)</a:t>
            </a:r>
          </a:p>
          <a:p>
            <a:pPr defTabSz="1571798" fontAlgn="base">
              <a:spcBef>
                <a:spcPct val="0"/>
              </a:spcBef>
              <a:spcAft>
                <a:spcPct val="0"/>
              </a:spcAft>
            </a:pPr>
            <a:r>
              <a:rPr lang="en-US" dirty="0"/>
              <a:t>- Much less likely to say they trusted HC team to act in best interests (47% vs. 66% total)</a:t>
            </a:r>
          </a:p>
          <a:p>
            <a:pPr defTabSz="1571798" fontAlgn="base">
              <a:spcBef>
                <a:spcPct val="0"/>
              </a:spcBef>
              <a:spcAft>
                <a:spcPct val="0"/>
              </a:spcAft>
            </a:pPr>
            <a:r>
              <a:rPr lang="en-US" dirty="0"/>
              <a:t>- Much less likely to feel their HCP listened and respected their questions/concerns (23% vs. 46% total)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291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571798" fontAlgn="base">
              <a:spcBef>
                <a:spcPct val="0"/>
              </a:spcBef>
              <a:spcAft>
                <a:spcPct val="0"/>
              </a:spcAft>
            </a:pPr>
            <a:r>
              <a:rPr lang="en-US" dirty="0"/>
              <a:t>Q09A: Please think about your mindset and experiences as a cancer patient. Select the statement that describes you best, or if you are somewhere in the middle.</a:t>
            </a:r>
          </a:p>
          <a:p>
            <a:pPr defTabSz="1571798" fontAlgn="base">
              <a:spcBef>
                <a:spcPct val="0"/>
              </a:spcBef>
              <a:spcAft>
                <a:spcPct val="0"/>
              </a:spcAft>
            </a:pPr>
            <a:r>
              <a:rPr lang="en-US" dirty="0"/>
              <a:t>Q10c: How well do/did your health care providers coordinate your care with one another?</a:t>
            </a:r>
          </a:p>
          <a:p>
            <a:pPr defTabSz="1571798" fontAlgn="base">
              <a:spcBef>
                <a:spcPct val="0"/>
              </a:spcBef>
              <a:spcAft>
                <a:spcPct val="0"/>
              </a:spcAft>
            </a:pPr>
            <a:r>
              <a:rPr lang="en-US" dirty="0"/>
              <a:t>Q11d: Thinking about cancer treatment and care, how often did you feel like the health care providers listened to and respected your questions and concerns? / Thinking about cancer treatment and care, how often did you feel like the health care providers listened to and respected your and your loved one’s questions and concerns?</a:t>
            </a:r>
          </a:p>
          <a:p>
            <a:pPr defTabSz="1571798" fontAlgn="base">
              <a:spcBef>
                <a:spcPct val="0"/>
              </a:spcBef>
              <a:spcAft>
                <a:spcPct val="0"/>
              </a:spcAft>
            </a:pPr>
            <a:r>
              <a:rPr lang="en-US" dirty="0"/>
              <a:t>Q12A: How informed do/did you feel about the potential side effects from your cancer treatment?</a:t>
            </a:r>
          </a:p>
          <a:p>
            <a:pPr defTabSz="1571798" fontAlgn="base">
              <a:spcBef>
                <a:spcPct val="0"/>
              </a:spcBef>
              <a:spcAft>
                <a:spcPct val="0"/>
              </a:spcAft>
            </a:pPr>
            <a:r>
              <a:rPr lang="en-US" dirty="0"/>
              <a:t>Q23A: As a result of your cancer, have you…? Select all that apply.</a:t>
            </a:r>
          </a:p>
          <a:p>
            <a:pPr defTabSz="1571798" fontAlgn="base">
              <a:spcBef>
                <a:spcPct val="0"/>
              </a:spcBef>
              <a:spcAft>
                <a:spcPct val="0"/>
              </a:spcAft>
            </a:pPr>
            <a:r>
              <a:rPr lang="en-US" dirty="0"/>
              <a:t>Q23B: As a result of your cancer, have any of the following happened to you? Select all that apply.</a:t>
            </a:r>
          </a:p>
          <a:p>
            <a:pPr defTabSz="1571798" fontAlgn="base">
              <a:spcBef>
                <a:spcPct val="0"/>
              </a:spcBef>
              <a:spcAft>
                <a:spcPct val="0"/>
              </a:spcAft>
            </a:pPr>
            <a:r>
              <a:rPr lang="en-US" dirty="0"/>
              <a:t>Q52bb: Now, thinking about the many different phases of your cancer journey, how satisfied are/were you with your care during each phase?</a:t>
            </a:r>
          </a:p>
          <a:p>
            <a:pPr defTabSz="1571798" fontAlgn="base">
              <a:spcBef>
                <a:spcPct val="0"/>
              </a:spcBef>
              <a:spcAft>
                <a:spcPct val="0"/>
              </a:spcAft>
            </a:pPr>
            <a:r>
              <a:rPr lang="en-US" dirty="0"/>
              <a:t>Q28: How would you describe your current state of health?</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0773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571798" fontAlgn="base">
              <a:spcBef>
                <a:spcPct val="0"/>
              </a:spcBef>
              <a:spcAft>
                <a:spcPct val="0"/>
              </a:spcAft>
            </a:pPr>
            <a:r>
              <a:rPr lang="en-US" dirty="0"/>
              <a:t>Q09A: Please think about your mindset and experiences as a cancer patient. Select the statement that describes you best, or if you are somewhere in the middle.</a:t>
            </a:r>
          </a:p>
          <a:p>
            <a:pPr defTabSz="1571798" fontAlgn="base">
              <a:spcBef>
                <a:spcPct val="0"/>
              </a:spcBef>
              <a:spcAft>
                <a:spcPct val="0"/>
              </a:spcAft>
            </a:pPr>
            <a:r>
              <a:rPr lang="en-US" dirty="0"/>
              <a:t>Q10c: How well do/did your health care providers coordinate your care with one another?</a:t>
            </a:r>
          </a:p>
          <a:p>
            <a:pPr defTabSz="1571798" fontAlgn="base">
              <a:spcBef>
                <a:spcPct val="0"/>
              </a:spcBef>
              <a:spcAft>
                <a:spcPct val="0"/>
              </a:spcAft>
            </a:pPr>
            <a:r>
              <a:rPr lang="en-US" dirty="0"/>
              <a:t>Q11d: Thinking about cancer treatment and care, how often did you feel like the health care providers listened to and respected your questions and concerns? / Thinking about cancer treatment and care, how often did you feel like the health care providers listened to and respected your and your loved one’s questions and concerns?</a:t>
            </a:r>
          </a:p>
          <a:p>
            <a:pPr defTabSz="1571798" fontAlgn="base">
              <a:spcBef>
                <a:spcPct val="0"/>
              </a:spcBef>
              <a:spcAft>
                <a:spcPct val="0"/>
              </a:spcAft>
            </a:pPr>
            <a:r>
              <a:rPr lang="en-US" dirty="0"/>
              <a:t>Q12A: How informed do/did you feel about the potential side effects from your cancer treatment?</a:t>
            </a:r>
          </a:p>
          <a:p>
            <a:pPr defTabSz="1571798" fontAlgn="base">
              <a:spcBef>
                <a:spcPct val="0"/>
              </a:spcBef>
              <a:spcAft>
                <a:spcPct val="0"/>
              </a:spcAft>
            </a:pPr>
            <a:r>
              <a:rPr lang="en-US" dirty="0"/>
              <a:t>Q23A: As a result of your cancer, have you…? Select all that apply.</a:t>
            </a:r>
          </a:p>
          <a:p>
            <a:pPr defTabSz="1571798" fontAlgn="base">
              <a:spcBef>
                <a:spcPct val="0"/>
              </a:spcBef>
              <a:spcAft>
                <a:spcPct val="0"/>
              </a:spcAft>
            </a:pPr>
            <a:r>
              <a:rPr lang="en-US" dirty="0"/>
              <a:t>Q23B: As a result of your cancer, have any of the following happened to you? Select all that apply.</a:t>
            </a:r>
          </a:p>
          <a:p>
            <a:pPr defTabSz="1571798" fontAlgn="base">
              <a:spcBef>
                <a:spcPct val="0"/>
              </a:spcBef>
              <a:spcAft>
                <a:spcPct val="0"/>
              </a:spcAft>
            </a:pPr>
            <a:r>
              <a:rPr lang="en-US" dirty="0"/>
              <a:t>Q52bb: Now, thinking about the many different phases of your cancer journey, how satisfied are/were you with your care during each phase?</a:t>
            </a:r>
          </a:p>
          <a:p>
            <a:pPr defTabSz="1571798" fontAlgn="base">
              <a:spcBef>
                <a:spcPct val="0"/>
              </a:spcBef>
              <a:spcAft>
                <a:spcPct val="0"/>
              </a:spcAft>
            </a:pPr>
            <a:r>
              <a:rPr lang="en-US" dirty="0"/>
              <a:t>Q28: How would you describe your current state of health?</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2494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571798" fontAlgn="base">
              <a:spcBef>
                <a:spcPct val="0"/>
              </a:spcBef>
              <a:spcAft>
                <a:spcPct val="0"/>
              </a:spcAft>
            </a:pPr>
            <a:r>
              <a:rPr lang="en-US" dirty="0"/>
              <a:t>Q09A: Please think about your mindset and experiences as a cancer patient. Select the statement that describes you best, or if you are somewhere in the middle.</a:t>
            </a:r>
          </a:p>
          <a:p>
            <a:pPr defTabSz="1571798" fontAlgn="base">
              <a:spcBef>
                <a:spcPct val="0"/>
              </a:spcBef>
              <a:spcAft>
                <a:spcPct val="0"/>
              </a:spcAft>
            </a:pPr>
            <a:r>
              <a:rPr lang="en-US" dirty="0"/>
              <a:t>Q10c: How well do/did your health care providers coordinate your care with one another?</a:t>
            </a:r>
          </a:p>
          <a:p>
            <a:pPr defTabSz="1571798" fontAlgn="base">
              <a:spcBef>
                <a:spcPct val="0"/>
              </a:spcBef>
              <a:spcAft>
                <a:spcPct val="0"/>
              </a:spcAft>
            </a:pPr>
            <a:r>
              <a:rPr lang="en-US" dirty="0"/>
              <a:t>Q11d: Thinking about cancer treatment and care, how often did you feel like the health care providers listened to and respected your questions and concerns? / Thinking about cancer treatment and care, how often did you feel like the health care providers listened to and respected your and your loved one’s questions and concerns?</a:t>
            </a:r>
          </a:p>
          <a:p>
            <a:pPr defTabSz="1571798" fontAlgn="base">
              <a:spcBef>
                <a:spcPct val="0"/>
              </a:spcBef>
              <a:spcAft>
                <a:spcPct val="0"/>
              </a:spcAft>
            </a:pPr>
            <a:r>
              <a:rPr lang="en-US" dirty="0"/>
              <a:t>Q12A: How informed do/did you feel about the potential side effects from your cancer treatment?</a:t>
            </a:r>
          </a:p>
          <a:p>
            <a:pPr defTabSz="1571798" fontAlgn="base">
              <a:spcBef>
                <a:spcPct val="0"/>
              </a:spcBef>
              <a:spcAft>
                <a:spcPct val="0"/>
              </a:spcAft>
            </a:pPr>
            <a:r>
              <a:rPr lang="en-US" dirty="0"/>
              <a:t>Q23A: As a result of your cancer, have you…? Select all that apply.</a:t>
            </a:r>
          </a:p>
          <a:p>
            <a:pPr defTabSz="1571798" fontAlgn="base">
              <a:spcBef>
                <a:spcPct val="0"/>
              </a:spcBef>
              <a:spcAft>
                <a:spcPct val="0"/>
              </a:spcAft>
            </a:pPr>
            <a:r>
              <a:rPr lang="en-US" dirty="0"/>
              <a:t>Q23B: As a result of your cancer, have any of the following happened to you? Select all that apply.</a:t>
            </a:r>
          </a:p>
          <a:p>
            <a:pPr defTabSz="1571798" fontAlgn="base">
              <a:spcBef>
                <a:spcPct val="0"/>
              </a:spcBef>
              <a:spcAft>
                <a:spcPct val="0"/>
              </a:spcAft>
            </a:pPr>
            <a:r>
              <a:rPr lang="en-US" dirty="0"/>
              <a:t>Q52bb: Now, thinking about the many different phases of your cancer journey, how satisfied are/were you with your care during each phase?</a:t>
            </a:r>
          </a:p>
          <a:p>
            <a:pPr defTabSz="1571798" fontAlgn="base">
              <a:spcBef>
                <a:spcPct val="0"/>
              </a:spcBef>
              <a:spcAft>
                <a:spcPct val="0"/>
              </a:spcAft>
            </a:pPr>
            <a:r>
              <a:rPr lang="en-US" dirty="0"/>
              <a:t>Q28: How would you describe your current state of health?</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872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Q2ab: In the last 5 years, have you cared for a family member or close friend who suffers from health problems that keep them from fully participating in work, school, housework, or other daily activities?</a:t>
            </a:r>
          </a:p>
          <a:p>
            <a:r>
              <a:rPr lang="en-US" dirty="0"/>
              <a:t>Q3a: What is/was your role in caregiving for someone with cancer?</a:t>
            </a:r>
          </a:p>
          <a:p>
            <a:r>
              <a:rPr lang="en-US" dirty="0"/>
              <a:t>Q3b: Is/was the person with cancer:</a:t>
            </a:r>
          </a:p>
          <a:p>
            <a:r>
              <a:rPr lang="en-US" dirty="0"/>
              <a:t>Q3c: Which of the following best describes your role as caregiver?</a:t>
            </a:r>
          </a:p>
        </p:txBody>
      </p:sp>
      <p:sp>
        <p:nvSpPr>
          <p:cNvPr id="4" name="Slide Number Placeholder 3"/>
          <p:cNvSpPr>
            <a:spLocks noGrp="1"/>
          </p:cNvSpPr>
          <p:nvPr>
            <p:ph type="sldNum" sz="quarter" idx="5"/>
          </p:nvPr>
        </p:nvSpPr>
        <p:spPr/>
        <p:txBody>
          <a:bodyPr/>
          <a:lstStyle/>
          <a:p>
            <a:fld id="{A28F6A9B-1ECF-E04A-A2F1-F620313461C2}" type="slidenum">
              <a:rPr lang="en-US" smtClean="0"/>
              <a:t>46</a:t>
            </a:fld>
            <a:endParaRPr lang="en-US" dirty="0"/>
          </a:p>
        </p:txBody>
      </p:sp>
    </p:spTree>
    <p:extLst>
      <p:ext uri="{BB962C8B-B14F-4D97-AF65-F5344CB8AC3E}">
        <p14:creationId xmlns:p14="http://schemas.microsoft.com/office/powerpoint/2010/main" val="5316723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Q11f: (Most Important: 1) SUMMARY TABLE: Please rank the following below in terms of how important each was in making decisions about treatment. You can click on the items and move them around from most important (at the top), to least important (at the bottom).Must move at least one item to continue.</a:t>
            </a:r>
          </a:p>
        </p:txBody>
      </p:sp>
      <p:sp>
        <p:nvSpPr>
          <p:cNvPr id="4" name="Slide Number Placeholder 3"/>
          <p:cNvSpPr>
            <a:spLocks noGrp="1"/>
          </p:cNvSpPr>
          <p:nvPr>
            <p:ph type="sldNum" sz="quarter" idx="5"/>
          </p:nvPr>
        </p:nvSpPr>
        <p:spPr/>
        <p:txBody>
          <a:bodyPr/>
          <a:lstStyle/>
          <a:p>
            <a:fld id="{A28F6A9B-1ECF-E04A-A2F1-F620313461C2}" type="slidenum">
              <a:rPr lang="en-US" smtClean="0"/>
              <a:t>51</a:t>
            </a:fld>
            <a:endParaRPr lang="en-US" dirty="0"/>
          </a:p>
        </p:txBody>
      </p:sp>
    </p:spTree>
    <p:extLst>
      <p:ext uri="{BB962C8B-B14F-4D97-AF65-F5344CB8AC3E}">
        <p14:creationId xmlns:p14="http://schemas.microsoft.com/office/powerpoint/2010/main" val="1314569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Q23b: As a result of your cancer, have any of the following happened to you? / As a result of your loved one’s cancer, have any of the following happened to you? Select all that apply.</a:t>
            </a:r>
          </a:p>
          <a:p>
            <a:r>
              <a:rPr lang="en-US" dirty="0"/>
              <a:t>Q74: Thinking about a typical week, how many hours have/did you miss from work because of your cancer? (This can include hours you missed on sick days, times you went in late, left early, etc. because of these heath issues) / Thinking about a typical week, how many hours have/did you miss from work because of your loved one's cancer? (This can include hours you missed on sick days, times you went in late, left early, etc. because of these heath issues)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856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Q75: How much do you agree or disagree with the following statements?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28F6A9B-1ECF-E04A-A2F1-F620313461C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2494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Q21be: Did your health care team provide a care plan that helps/helped you understand what to expect? / Did your loved one’s health care team provide a care plan that helps/helped you understand what to expect?</a:t>
            </a:r>
          </a:p>
          <a:p>
            <a:endParaRPr lang="en-US" dirty="0"/>
          </a:p>
          <a:p>
            <a:r>
              <a:rPr lang="en-US" dirty="0"/>
              <a:t>IN 2022 ASKED:  How well do/did your health care providers do each of the following? Provide a care plan that helps/helped you understand what to expect:</a:t>
            </a:r>
          </a:p>
          <a:p>
            <a:r>
              <a:rPr lang="en-US" dirty="0"/>
              <a:t>69% of panel patients said “Very well”, 92% said “Very/somewhat well”, 4% said “Not well” and 4% said “Not sure/NA”</a:t>
            </a:r>
          </a:p>
        </p:txBody>
      </p:sp>
      <p:sp>
        <p:nvSpPr>
          <p:cNvPr id="4" name="Slide Number Placeholder 3"/>
          <p:cNvSpPr>
            <a:spLocks noGrp="1"/>
          </p:cNvSpPr>
          <p:nvPr>
            <p:ph type="sldNum" sz="quarter" idx="5"/>
          </p:nvPr>
        </p:nvSpPr>
        <p:spPr/>
        <p:txBody>
          <a:bodyPr/>
          <a:lstStyle/>
          <a:p>
            <a:fld id="{A28F6A9B-1ECF-E04A-A2F1-F620313461C2}" type="slidenum">
              <a:rPr lang="en-US" smtClean="0"/>
              <a:t>54</a:t>
            </a:fld>
            <a:endParaRPr lang="en-US" dirty="0"/>
          </a:p>
        </p:txBody>
      </p:sp>
    </p:spTree>
    <p:extLst>
      <p:ext uri="{BB962C8B-B14F-4D97-AF65-F5344CB8AC3E}">
        <p14:creationId xmlns:p14="http://schemas.microsoft.com/office/powerpoint/2010/main" val="2492039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Q10a: Which of the following health care providers are you seeing/did you see during your cancer treatment? Select all that apply.</a:t>
            </a:r>
          </a:p>
          <a:p>
            <a:r>
              <a:rPr lang="en-US" dirty="0"/>
              <a:t>Q10b: How helpful are/were each of the following health care providers in aiding you during your treatment?</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55</a:t>
            </a:fld>
            <a:endParaRPr lang="en-US" dirty="0"/>
          </a:p>
        </p:txBody>
      </p:sp>
    </p:spTree>
    <p:extLst>
      <p:ext uri="{BB962C8B-B14F-4D97-AF65-F5344CB8AC3E}">
        <p14:creationId xmlns:p14="http://schemas.microsoft.com/office/powerpoint/2010/main" val="2034002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5</a:t>
            </a:fld>
            <a:endParaRPr lang="en-US" dirty="0"/>
          </a:p>
        </p:txBody>
      </p:sp>
    </p:spTree>
    <p:extLst>
      <p:ext uri="{BB962C8B-B14F-4D97-AF65-F5344CB8AC3E}">
        <p14:creationId xmlns:p14="http://schemas.microsoft.com/office/powerpoint/2010/main" val="24795254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Q21: Who is the primary health care provider managing your post-treatment medical care? / Who is the primary health care provider managing your loved one’s post-treatment medical care?</a:t>
            </a:r>
          </a:p>
          <a:p>
            <a:r>
              <a:rPr lang="en-US" dirty="0"/>
              <a:t>Q21b: Which of the following topics have your health care providers discussed with you regularly during post-treatment care? / Which of the following topics have your loved one’s health care providers discussed with them regularly during post-treatment care? Select all that apply.</a:t>
            </a:r>
          </a:p>
          <a:p>
            <a:r>
              <a:rPr lang="en-US" dirty="0"/>
              <a:t>Q21bb: Which of the following topics would you like to talk about with your health care providers during post-treatment care? / Which of the following topics would you like to talk about with your loved one’s health care providers during post-treatment care, on behalf of your loved one? Select all that apply.</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56</a:t>
            </a:fld>
            <a:endParaRPr lang="en-US" dirty="0"/>
          </a:p>
        </p:txBody>
      </p:sp>
    </p:spTree>
    <p:extLst>
      <p:ext uri="{BB962C8B-B14F-4D97-AF65-F5344CB8AC3E}">
        <p14:creationId xmlns:p14="http://schemas.microsoft.com/office/powerpoint/2010/main" val="1103035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Q9a</a:t>
            </a:r>
          </a:p>
          <a:p>
            <a:r>
              <a:rPr lang="en-US" dirty="0"/>
              <a:t>Q9b</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6</a:t>
            </a:fld>
            <a:endParaRPr lang="en-US" dirty="0"/>
          </a:p>
        </p:txBody>
      </p:sp>
    </p:spTree>
    <p:extLst>
      <p:ext uri="{BB962C8B-B14F-4D97-AF65-F5344CB8AC3E}">
        <p14:creationId xmlns:p14="http://schemas.microsoft.com/office/powerpoint/2010/main" val="1134883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Q9b: And still thinking about your mindset and experiences as a cancer patient, how well do each of the following statements describe you? / And still thinking about your mindset and experiences as a caregiver, how well do each of the following statements describe you?</a:t>
            </a:r>
          </a:p>
        </p:txBody>
      </p:sp>
      <p:sp>
        <p:nvSpPr>
          <p:cNvPr id="4" name="Slide Number Placeholder 3"/>
          <p:cNvSpPr>
            <a:spLocks noGrp="1"/>
          </p:cNvSpPr>
          <p:nvPr>
            <p:ph type="sldNum" sz="quarter" idx="5"/>
          </p:nvPr>
        </p:nvSpPr>
        <p:spPr/>
        <p:txBody>
          <a:bodyPr/>
          <a:lstStyle/>
          <a:p>
            <a:fld id="{A28F6A9B-1ECF-E04A-A2F1-F620313461C2}" type="slidenum">
              <a:rPr lang="en-US" smtClean="0"/>
              <a:t>7</a:t>
            </a:fld>
            <a:endParaRPr lang="en-US" dirty="0"/>
          </a:p>
        </p:txBody>
      </p:sp>
    </p:spTree>
    <p:extLst>
      <p:ext uri="{BB962C8B-B14F-4D97-AF65-F5344CB8AC3E}">
        <p14:creationId xmlns:p14="http://schemas.microsoft.com/office/powerpoint/2010/main" val="3693526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Q09A: Please think about your mindset and experiences as a cancer patient. Select the statement that describes you best, or if you are somewhere in the middle.</a:t>
            </a:r>
          </a:p>
        </p:txBody>
      </p:sp>
      <p:sp>
        <p:nvSpPr>
          <p:cNvPr id="4" name="Slide Number Placeholder 3"/>
          <p:cNvSpPr>
            <a:spLocks noGrp="1"/>
          </p:cNvSpPr>
          <p:nvPr>
            <p:ph type="sldNum" sz="quarter" idx="5"/>
          </p:nvPr>
        </p:nvSpPr>
        <p:spPr/>
        <p:txBody>
          <a:bodyPr/>
          <a:lstStyle/>
          <a:p>
            <a:fld id="{A28F6A9B-1ECF-E04A-A2F1-F620313461C2}" type="slidenum">
              <a:rPr lang="en-US" smtClean="0"/>
              <a:t>8</a:t>
            </a:fld>
            <a:endParaRPr lang="en-US" dirty="0"/>
          </a:p>
        </p:txBody>
      </p:sp>
    </p:spTree>
    <p:extLst>
      <p:ext uri="{BB962C8B-B14F-4D97-AF65-F5344CB8AC3E}">
        <p14:creationId xmlns:p14="http://schemas.microsoft.com/office/powerpoint/2010/main" val="110875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Q11f: (Most Important: 1) SUMMARY TABLE: Please rank the following below in terms of how important each was in making decisions about treatment. You can click on the items and move them around from most important (at the top), to least important (at the bottom).Must move at least one item to continue.</a:t>
            </a:r>
          </a:p>
        </p:txBody>
      </p:sp>
      <p:sp>
        <p:nvSpPr>
          <p:cNvPr id="4" name="Slide Number Placeholder 3"/>
          <p:cNvSpPr>
            <a:spLocks noGrp="1"/>
          </p:cNvSpPr>
          <p:nvPr>
            <p:ph type="sldNum" sz="quarter" idx="5"/>
          </p:nvPr>
        </p:nvSpPr>
        <p:spPr/>
        <p:txBody>
          <a:bodyPr/>
          <a:lstStyle/>
          <a:p>
            <a:fld id="{A28F6A9B-1ECF-E04A-A2F1-F620313461C2}" type="slidenum">
              <a:rPr lang="en-US" smtClean="0"/>
              <a:t>9</a:t>
            </a:fld>
            <a:endParaRPr lang="en-US" dirty="0"/>
          </a:p>
        </p:txBody>
      </p:sp>
    </p:spTree>
    <p:extLst>
      <p:ext uri="{BB962C8B-B14F-4D97-AF65-F5344CB8AC3E}">
        <p14:creationId xmlns:p14="http://schemas.microsoft.com/office/powerpoint/2010/main" val="13208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DC25-73B9-43AC-D898-B4B46EB691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BE2134-01FD-3ADE-03E1-AFEEFB5A0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99244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83CD-7306-9E5F-52D6-CEDF34AC63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973F9B-696D-48F0-3F8F-F62C2DCA4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92F0B-BBC7-4845-276E-3EA9A2CF36B5}"/>
              </a:ext>
            </a:extLst>
          </p:cNvPr>
          <p:cNvSpPr>
            <a:spLocks noGrp="1"/>
          </p:cNvSpPr>
          <p:nvPr>
            <p:ph type="dt" sz="half" idx="10"/>
          </p:nvPr>
        </p:nvSpPr>
        <p:spPr>
          <a:xfrm>
            <a:off x="838200" y="6356350"/>
            <a:ext cx="2743200" cy="365125"/>
          </a:xfrm>
          <a:prstGeom prst="rect">
            <a:avLst/>
          </a:prstGeom>
        </p:spPr>
        <p:txBody>
          <a:bodyPr/>
          <a:lstStyle/>
          <a:p>
            <a:fld id="{8153765A-21A6-F24A-8599-389D1F9D3AB1}" type="datetime1">
              <a:rPr lang="en-US" smtClean="0"/>
              <a:t>9/27/2023</a:t>
            </a:fld>
            <a:endParaRPr lang="en-US" dirty="0"/>
          </a:p>
        </p:txBody>
      </p:sp>
      <p:sp>
        <p:nvSpPr>
          <p:cNvPr id="5" name="Footer Placeholder 4">
            <a:extLst>
              <a:ext uri="{FF2B5EF4-FFF2-40B4-BE49-F238E27FC236}">
                <a16:creationId xmlns:a16="http://schemas.microsoft.com/office/drawing/2014/main" id="{5BCBF536-B70D-4B51-FD6B-F886310E98FF}"/>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47F76395-309B-E173-C20A-C4BED894D56A}"/>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dirty="0"/>
          </a:p>
        </p:txBody>
      </p:sp>
    </p:spTree>
    <p:extLst>
      <p:ext uri="{BB962C8B-B14F-4D97-AF65-F5344CB8AC3E}">
        <p14:creationId xmlns:p14="http://schemas.microsoft.com/office/powerpoint/2010/main" val="388545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8DC8FE-934F-2CB7-D340-5528F25CEA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C6B14E-C330-BDEA-9EEA-625EE29A67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29BD3-B865-5184-C769-A09A28AFA5FD}"/>
              </a:ext>
            </a:extLst>
          </p:cNvPr>
          <p:cNvSpPr>
            <a:spLocks noGrp="1"/>
          </p:cNvSpPr>
          <p:nvPr>
            <p:ph type="dt" sz="half" idx="10"/>
          </p:nvPr>
        </p:nvSpPr>
        <p:spPr>
          <a:xfrm>
            <a:off x="838200" y="6356350"/>
            <a:ext cx="2743200" cy="365125"/>
          </a:xfrm>
          <a:prstGeom prst="rect">
            <a:avLst/>
          </a:prstGeom>
        </p:spPr>
        <p:txBody>
          <a:bodyPr/>
          <a:lstStyle/>
          <a:p>
            <a:fld id="{B2D88343-7713-C543-A8BC-78ACC9F49B6B}" type="datetime1">
              <a:rPr lang="en-US" smtClean="0"/>
              <a:t>9/27/2023</a:t>
            </a:fld>
            <a:endParaRPr lang="en-US" dirty="0"/>
          </a:p>
        </p:txBody>
      </p:sp>
      <p:sp>
        <p:nvSpPr>
          <p:cNvPr id="5" name="Footer Placeholder 4">
            <a:extLst>
              <a:ext uri="{FF2B5EF4-FFF2-40B4-BE49-F238E27FC236}">
                <a16:creationId xmlns:a16="http://schemas.microsoft.com/office/drawing/2014/main" id="{87CC455A-5927-0D6E-DDAC-E06AA42A238F}"/>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2E595FE-36D3-600E-7BBD-78243B09AB30}"/>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dirty="0"/>
          </a:p>
        </p:txBody>
      </p:sp>
    </p:spTree>
    <p:extLst>
      <p:ext uri="{BB962C8B-B14F-4D97-AF65-F5344CB8AC3E}">
        <p14:creationId xmlns:p14="http://schemas.microsoft.com/office/powerpoint/2010/main" val="131715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0F13-285A-76D4-63C5-B55AFD56E078}"/>
              </a:ext>
            </a:extLst>
          </p:cNvPr>
          <p:cNvSpPr>
            <a:spLocks noGrp="1"/>
          </p:cNvSpPr>
          <p:nvPr>
            <p:ph type="title" hasCustomPrompt="1"/>
          </p:nvPr>
        </p:nvSpPr>
        <p:spPr>
          <a:xfrm>
            <a:off x="398253" y="209506"/>
            <a:ext cx="11333672" cy="695924"/>
          </a:xfrm>
          <a:noFill/>
        </p:spPr>
        <p:txBody>
          <a:bodyPr>
            <a:normAutofit/>
          </a:bodyPr>
          <a:lstStyle>
            <a:lvl1pPr>
              <a:defRPr sz="3200" b="1">
                <a:solidFill>
                  <a:srgbClr val="174781"/>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4EDF275D-FA4F-3D35-0BCC-B1ACE09E29CA}"/>
              </a:ext>
            </a:extLst>
          </p:cNvPr>
          <p:cNvSpPr>
            <a:spLocks noGrp="1"/>
          </p:cNvSpPr>
          <p:nvPr>
            <p:ph type="body" sz="quarter" idx="10" hasCustomPrompt="1"/>
          </p:nvPr>
        </p:nvSpPr>
        <p:spPr>
          <a:xfrm>
            <a:off x="409267" y="803298"/>
            <a:ext cx="11292608" cy="456159"/>
          </a:xfrm>
          <a:noFill/>
        </p:spPr>
        <p:txBody>
          <a:bodyPr>
            <a:normAutofit/>
          </a:bodyPr>
          <a:lstStyle>
            <a:lvl1pPr marL="0" indent="0">
              <a:lnSpc>
                <a:spcPct val="100000"/>
              </a:lnSpc>
              <a:buNone/>
              <a:defRPr sz="1400" i="1">
                <a:solidFill>
                  <a:srgbClr val="174781"/>
                </a:solidFill>
              </a:defRPr>
            </a:lvl1pPr>
          </a:lstStyle>
          <a:p>
            <a:pPr lvl="0"/>
            <a:r>
              <a:rPr lang="en-US" dirty="0"/>
              <a:t>Subhead</a:t>
            </a:r>
          </a:p>
        </p:txBody>
      </p:sp>
      <p:cxnSp>
        <p:nvCxnSpPr>
          <p:cNvPr id="12" name="Straight Connector 11">
            <a:extLst>
              <a:ext uri="{FF2B5EF4-FFF2-40B4-BE49-F238E27FC236}">
                <a16:creationId xmlns:a16="http://schemas.microsoft.com/office/drawing/2014/main" id="{C4250307-5194-6794-CE31-E8944AEA6B7C}"/>
              </a:ext>
            </a:extLst>
          </p:cNvPr>
          <p:cNvCxnSpPr>
            <a:cxnSpLocks/>
          </p:cNvCxnSpPr>
          <p:nvPr userDrawn="1"/>
        </p:nvCxnSpPr>
        <p:spPr>
          <a:xfrm>
            <a:off x="261256" y="0"/>
            <a:ext cx="0" cy="1285516"/>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40D3DB2-4F01-AF31-34CA-760AEF5C9C5B}"/>
              </a:ext>
            </a:extLst>
          </p:cNvPr>
          <p:cNvSpPr txBox="1"/>
          <p:nvPr userDrawn="1"/>
        </p:nvSpPr>
        <p:spPr>
          <a:xfrm>
            <a:off x="10356787" y="6334779"/>
            <a:ext cx="541600" cy="230832"/>
          </a:xfrm>
          <a:prstGeom prst="rect">
            <a:avLst/>
          </a:prstGeom>
          <a:noFill/>
        </p:spPr>
        <p:txBody>
          <a:bodyPr wrap="square" rtlCol="0">
            <a:spAutoFit/>
          </a:bodyPr>
          <a:lstStyle/>
          <a:p>
            <a:pPr algn="r"/>
            <a:fld id="{02C6C6B2-109A-F04B-8639-359C574E47BB}" type="slidenum">
              <a:rPr lang="en-US" sz="900" smtClean="0">
                <a:solidFill>
                  <a:srgbClr val="174781"/>
                </a:solidFill>
                <a:latin typeface="Arial" panose="020B0604020202020204" pitchFamily="34" charset="0"/>
                <a:cs typeface="Arial" panose="020B0604020202020204" pitchFamily="34" charset="0"/>
              </a:rPr>
              <a:pPr algn="r"/>
              <a:t>‹#›</a:t>
            </a:fld>
            <a:endParaRPr lang="en-US" sz="900" dirty="0">
              <a:solidFill>
                <a:srgbClr val="174781"/>
              </a:solidFill>
              <a:latin typeface="Arial" panose="020B0604020202020204" pitchFamily="34" charset="0"/>
              <a:cs typeface="Arial" panose="020B0604020202020204" pitchFamily="34" charset="0"/>
            </a:endParaRPr>
          </a:p>
        </p:txBody>
      </p:sp>
      <p:pic>
        <p:nvPicPr>
          <p:cNvPr id="14" name="Graphic 13">
            <a:extLst>
              <a:ext uri="{FF2B5EF4-FFF2-40B4-BE49-F238E27FC236}">
                <a16:creationId xmlns:a16="http://schemas.microsoft.com/office/drawing/2014/main" id="{0385C262-E329-CD19-8CCE-FA9E44C4029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86031" y="6386083"/>
            <a:ext cx="835014" cy="359056"/>
          </a:xfrm>
          <a:prstGeom prst="rect">
            <a:avLst/>
          </a:prstGeom>
        </p:spPr>
      </p:pic>
      <p:pic>
        <p:nvPicPr>
          <p:cNvPr id="16" name="Picture 15">
            <a:extLst>
              <a:ext uri="{FF2B5EF4-FFF2-40B4-BE49-F238E27FC236}">
                <a16:creationId xmlns:a16="http://schemas.microsoft.com/office/drawing/2014/main" id="{198598CE-5F46-76DD-F2BA-2449E5D4A737}"/>
              </a:ext>
            </a:extLst>
          </p:cNvPr>
          <p:cNvPicPr>
            <a:picLocks noChangeAspect="1"/>
          </p:cNvPicPr>
          <p:nvPr userDrawn="1"/>
        </p:nvPicPr>
        <p:blipFill>
          <a:blip r:embed="rId4"/>
          <a:stretch>
            <a:fillRect/>
          </a:stretch>
        </p:blipFill>
        <p:spPr>
          <a:xfrm>
            <a:off x="0" y="6360381"/>
            <a:ext cx="1717794" cy="504256"/>
          </a:xfrm>
          <a:prstGeom prst="rect">
            <a:avLst/>
          </a:prstGeom>
        </p:spPr>
      </p:pic>
      <p:cxnSp>
        <p:nvCxnSpPr>
          <p:cNvPr id="18" name="Straight Connector 17">
            <a:extLst>
              <a:ext uri="{FF2B5EF4-FFF2-40B4-BE49-F238E27FC236}">
                <a16:creationId xmlns:a16="http://schemas.microsoft.com/office/drawing/2014/main" id="{5477CCDD-82C1-D54C-8B12-803B5272D558}"/>
              </a:ext>
            </a:extLst>
          </p:cNvPr>
          <p:cNvCxnSpPr>
            <a:cxnSpLocks/>
          </p:cNvCxnSpPr>
          <p:nvPr userDrawn="1"/>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9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95BC-3AA8-E110-A748-C5B812332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0ACEA2-16FC-1BC3-C6DA-F645B4205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F25BD-7FFB-F74F-67EC-44D1AF642F49}"/>
              </a:ext>
            </a:extLst>
          </p:cNvPr>
          <p:cNvSpPr>
            <a:spLocks noGrp="1"/>
          </p:cNvSpPr>
          <p:nvPr>
            <p:ph type="dt" sz="half" idx="10"/>
          </p:nvPr>
        </p:nvSpPr>
        <p:spPr>
          <a:xfrm>
            <a:off x="838200" y="6356350"/>
            <a:ext cx="2743200" cy="365125"/>
          </a:xfrm>
          <a:prstGeom prst="rect">
            <a:avLst/>
          </a:prstGeom>
        </p:spPr>
        <p:txBody>
          <a:bodyPr/>
          <a:lstStyle/>
          <a:p>
            <a:fld id="{35048C6B-DF31-F04F-9693-2280AB669B23}" type="datetime1">
              <a:rPr lang="en-US" smtClean="0"/>
              <a:t>9/27/2023</a:t>
            </a:fld>
            <a:endParaRPr lang="en-US" dirty="0"/>
          </a:p>
        </p:txBody>
      </p:sp>
      <p:sp>
        <p:nvSpPr>
          <p:cNvPr id="5" name="Footer Placeholder 4">
            <a:extLst>
              <a:ext uri="{FF2B5EF4-FFF2-40B4-BE49-F238E27FC236}">
                <a16:creationId xmlns:a16="http://schemas.microsoft.com/office/drawing/2014/main" id="{7FC68943-C7AD-CA8E-86CF-C823C23F5BB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CCB5A853-065F-D09F-2F46-8FCA36E25DDC}"/>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dirty="0"/>
          </a:p>
        </p:txBody>
      </p:sp>
    </p:spTree>
    <p:extLst>
      <p:ext uri="{BB962C8B-B14F-4D97-AF65-F5344CB8AC3E}">
        <p14:creationId xmlns:p14="http://schemas.microsoft.com/office/powerpoint/2010/main" val="273254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B377-D7A9-E789-A0F1-2C6A2C1B9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5B6BF-7D20-69E4-1F8C-617821CEB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90DDEA-906B-008B-DF29-1ACFEA46A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BDA860-8DC0-AD4F-D47C-C9BAE62D6667}"/>
              </a:ext>
            </a:extLst>
          </p:cNvPr>
          <p:cNvSpPr>
            <a:spLocks noGrp="1"/>
          </p:cNvSpPr>
          <p:nvPr>
            <p:ph type="dt" sz="half" idx="10"/>
          </p:nvPr>
        </p:nvSpPr>
        <p:spPr>
          <a:xfrm>
            <a:off x="838200" y="6356350"/>
            <a:ext cx="2743200" cy="365125"/>
          </a:xfrm>
          <a:prstGeom prst="rect">
            <a:avLst/>
          </a:prstGeom>
        </p:spPr>
        <p:txBody>
          <a:bodyPr/>
          <a:lstStyle/>
          <a:p>
            <a:fld id="{8C944574-43AE-6943-887B-72DEC2EAFB72}" type="datetime1">
              <a:rPr lang="en-US" smtClean="0"/>
              <a:t>9/27/2023</a:t>
            </a:fld>
            <a:endParaRPr lang="en-US" dirty="0"/>
          </a:p>
        </p:txBody>
      </p:sp>
      <p:sp>
        <p:nvSpPr>
          <p:cNvPr id="6" name="Footer Placeholder 5">
            <a:extLst>
              <a:ext uri="{FF2B5EF4-FFF2-40B4-BE49-F238E27FC236}">
                <a16:creationId xmlns:a16="http://schemas.microsoft.com/office/drawing/2014/main" id="{996787B1-C46E-DBE7-4B3B-7AAE28190584}"/>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9AEF814E-9F34-FEAF-6E9D-327E2F9496C0}"/>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dirty="0"/>
          </a:p>
        </p:txBody>
      </p:sp>
    </p:spTree>
    <p:extLst>
      <p:ext uri="{BB962C8B-B14F-4D97-AF65-F5344CB8AC3E}">
        <p14:creationId xmlns:p14="http://schemas.microsoft.com/office/powerpoint/2010/main" val="144591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2F4A-2A4F-5D29-88BE-D2E78E9198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726E7-9947-37AE-0F21-C25F6D97D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F9994-E5A1-99D5-F653-F5A9637FE0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0DE8C1-FE18-A7F9-09AC-9B421CA29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3FD20D-7FAE-E691-EB31-7BC5353E66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EB6AE0-D558-3035-4E75-032CF4DB3079}"/>
              </a:ext>
            </a:extLst>
          </p:cNvPr>
          <p:cNvSpPr>
            <a:spLocks noGrp="1"/>
          </p:cNvSpPr>
          <p:nvPr>
            <p:ph type="dt" sz="half" idx="10"/>
          </p:nvPr>
        </p:nvSpPr>
        <p:spPr>
          <a:xfrm>
            <a:off x="838200" y="6356350"/>
            <a:ext cx="2743200" cy="365125"/>
          </a:xfrm>
          <a:prstGeom prst="rect">
            <a:avLst/>
          </a:prstGeom>
        </p:spPr>
        <p:txBody>
          <a:bodyPr/>
          <a:lstStyle/>
          <a:p>
            <a:fld id="{73CCA190-6190-834D-B786-3C69A92C356C}" type="datetime1">
              <a:rPr lang="en-US" smtClean="0"/>
              <a:t>9/27/2023</a:t>
            </a:fld>
            <a:endParaRPr lang="en-US" dirty="0"/>
          </a:p>
        </p:txBody>
      </p:sp>
      <p:sp>
        <p:nvSpPr>
          <p:cNvPr id="8" name="Footer Placeholder 7">
            <a:extLst>
              <a:ext uri="{FF2B5EF4-FFF2-40B4-BE49-F238E27FC236}">
                <a16:creationId xmlns:a16="http://schemas.microsoft.com/office/drawing/2014/main" id="{83F252AA-A4E4-75A8-3C46-66632905BD6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F585DD40-5C1B-5A84-9C46-B84328F3439A}"/>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dirty="0"/>
          </a:p>
        </p:txBody>
      </p:sp>
    </p:spTree>
    <p:extLst>
      <p:ext uri="{BB962C8B-B14F-4D97-AF65-F5344CB8AC3E}">
        <p14:creationId xmlns:p14="http://schemas.microsoft.com/office/powerpoint/2010/main" val="290377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4CF4-D347-6734-EDC9-30131AA564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598A5-37FA-E439-6840-D28E2C046CCE}"/>
              </a:ext>
            </a:extLst>
          </p:cNvPr>
          <p:cNvSpPr>
            <a:spLocks noGrp="1"/>
          </p:cNvSpPr>
          <p:nvPr>
            <p:ph type="dt" sz="half" idx="10"/>
          </p:nvPr>
        </p:nvSpPr>
        <p:spPr>
          <a:xfrm>
            <a:off x="838200" y="6356350"/>
            <a:ext cx="2743200" cy="365125"/>
          </a:xfrm>
          <a:prstGeom prst="rect">
            <a:avLst/>
          </a:prstGeom>
        </p:spPr>
        <p:txBody>
          <a:bodyPr/>
          <a:lstStyle/>
          <a:p>
            <a:fld id="{7336166B-220C-1A4E-8DEB-5FAABFD27673}" type="datetime1">
              <a:rPr lang="en-US" smtClean="0"/>
              <a:t>9/27/2023</a:t>
            </a:fld>
            <a:endParaRPr lang="en-US" dirty="0"/>
          </a:p>
        </p:txBody>
      </p:sp>
      <p:sp>
        <p:nvSpPr>
          <p:cNvPr id="4" name="Footer Placeholder 3">
            <a:extLst>
              <a:ext uri="{FF2B5EF4-FFF2-40B4-BE49-F238E27FC236}">
                <a16:creationId xmlns:a16="http://schemas.microsoft.com/office/drawing/2014/main" id="{4F1096AC-0BA9-C844-D372-EDA796F2EDB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035ABE69-6583-913B-9F12-A2D4B1D0FB4F}"/>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dirty="0"/>
          </a:p>
        </p:txBody>
      </p:sp>
    </p:spTree>
    <p:extLst>
      <p:ext uri="{BB962C8B-B14F-4D97-AF65-F5344CB8AC3E}">
        <p14:creationId xmlns:p14="http://schemas.microsoft.com/office/powerpoint/2010/main" val="25060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3BD21-F603-E7A0-CCE3-BE103EDCB724}"/>
              </a:ext>
            </a:extLst>
          </p:cNvPr>
          <p:cNvSpPr>
            <a:spLocks noGrp="1"/>
          </p:cNvSpPr>
          <p:nvPr>
            <p:ph type="dt" sz="half" idx="10"/>
          </p:nvPr>
        </p:nvSpPr>
        <p:spPr>
          <a:xfrm>
            <a:off x="838200" y="6356350"/>
            <a:ext cx="2743200" cy="365125"/>
          </a:xfrm>
          <a:prstGeom prst="rect">
            <a:avLst/>
          </a:prstGeom>
        </p:spPr>
        <p:txBody>
          <a:bodyPr/>
          <a:lstStyle/>
          <a:p>
            <a:fld id="{C71A0083-F2F3-724F-B790-3B39217E8C98}" type="datetime1">
              <a:rPr lang="en-US" smtClean="0"/>
              <a:t>9/27/2023</a:t>
            </a:fld>
            <a:endParaRPr lang="en-US" dirty="0"/>
          </a:p>
        </p:txBody>
      </p:sp>
      <p:sp>
        <p:nvSpPr>
          <p:cNvPr id="3" name="Footer Placeholder 2">
            <a:extLst>
              <a:ext uri="{FF2B5EF4-FFF2-40B4-BE49-F238E27FC236}">
                <a16:creationId xmlns:a16="http://schemas.microsoft.com/office/drawing/2014/main" id="{8022D11D-0E68-CB1E-BEA4-EB8945DB3219}"/>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5D2BC647-79CF-3A45-3B0E-BDF3E07598F0}"/>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dirty="0"/>
          </a:p>
        </p:txBody>
      </p:sp>
    </p:spTree>
    <p:extLst>
      <p:ext uri="{BB962C8B-B14F-4D97-AF65-F5344CB8AC3E}">
        <p14:creationId xmlns:p14="http://schemas.microsoft.com/office/powerpoint/2010/main" val="51442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BFE4-17AC-10A9-6AAF-6EBE03B0D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6BB0B1-622E-99FB-D15D-6113300F17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F6E30-8D51-DE3C-82F5-64A837E5E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B3AF5-D80B-D467-80D4-7E7DFEEB721D}"/>
              </a:ext>
            </a:extLst>
          </p:cNvPr>
          <p:cNvSpPr>
            <a:spLocks noGrp="1"/>
          </p:cNvSpPr>
          <p:nvPr>
            <p:ph type="dt" sz="half" idx="10"/>
          </p:nvPr>
        </p:nvSpPr>
        <p:spPr>
          <a:xfrm>
            <a:off x="838200" y="6356350"/>
            <a:ext cx="2743200" cy="365125"/>
          </a:xfrm>
          <a:prstGeom prst="rect">
            <a:avLst/>
          </a:prstGeom>
        </p:spPr>
        <p:txBody>
          <a:bodyPr/>
          <a:lstStyle/>
          <a:p>
            <a:fld id="{FB8A262A-5526-9347-89A3-1D7BE5990F00}" type="datetime1">
              <a:rPr lang="en-US" smtClean="0"/>
              <a:t>9/27/2023</a:t>
            </a:fld>
            <a:endParaRPr lang="en-US" dirty="0"/>
          </a:p>
        </p:txBody>
      </p:sp>
      <p:sp>
        <p:nvSpPr>
          <p:cNvPr id="6" name="Footer Placeholder 5">
            <a:extLst>
              <a:ext uri="{FF2B5EF4-FFF2-40B4-BE49-F238E27FC236}">
                <a16:creationId xmlns:a16="http://schemas.microsoft.com/office/drawing/2014/main" id="{4C34C56D-CA07-F7DB-AF11-3F050FA2131B}"/>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E1223E00-4819-B5AD-AC2A-D117D01ADDE3}"/>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dirty="0"/>
          </a:p>
        </p:txBody>
      </p:sp>
    </p:spTree>
    <p:extLst>
      <p:ext uri="{BB962C8B-B14F-4D97-AF65-F5344CB8AC3E}">
        <p14:creationId xmlns:p14="http://schemas.microsoft.com/office/powerpoint/2010/main" val="301786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FA2A-EAFB-9351-0E97-3B70472C1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3B1B2B-0417-A5CF-2031-C113713383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4DB8E8C-043B-BDBB-27ED-E694896A7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268395-C231-CA97-6679-C8E963ECB40B}"/>
              </a:ext>
            </a:extLst>
          </p:cNvPr>
          <p:cNvSpPr>
            <a:spLocks noGrp="1"/>
          </p:cNvSpPr>
          <p:nvPr>
            <p:ph type="dt" sz="half" idx="10"/>
          </p:nvPr>
        </p:nvSpPr>
        <p:spPr>
          <a:xfrm>
            <a:off x="838200" y="6356350"/>
            <a:ext cx="2743200" cy="365125"/>
          </a:xfrm>
          <a:prstGeom prst="rect">
            <a:avLst/>
          </a:prstGeom>
        </p:spPr>
        <p:txBody>
          <a:bodyPr/>
          <a:lstStyle/>
          <a:p>
            <a:fld id="{2D975784-DCEF-DE4F-9493-A4E6E660E9C3}" type="datetime1">
              <a:rPr lang="en-US" smtClean="0"/>
              <a:t>9/27/2023</a:t>
            </a:fld>
            <a:endParaRPr lang="en-US" dirty="0"/>
          </a:p>
        </p:txBody>
      </p:sp>
      <p:sp>
        <p:nvSpPr>
          <p:cNvPr id="6" name="Footer Placeholder 5">
            <a:extLst>
              <a:ext uri="{FF2B5EF4-FFF2-40B4-BE49-F238E27FC236}">
                <a16:creationId xmlns:a16="http://schemas.microsoft.com/office/drawing/2014/main" id="{E2174AF2-4137-DB9F-B873-93E2DBFA6E1B}"/>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AAB6F1CE-88C7-FCB5-8E75-6BD41A1FD4E0}"/>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dirty="0"/>
          </a:p>
        </p:txBody>
      </p:sp>
    </p:spTree>
    <p:extLst>
      <p:ext uri="{BB962C8B-B14F-4D97-AF65-F5344CB8AC3E}">
        <p14:creationId xmlns:p14="http://schemas.microsoft.com/office/powerpoint/2010/main" val="62686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EBCFC-202F-7F2E-C743-16ECCC1455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9827B-8FFC-58F1-2AFC-A4E07EEE2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626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chart" Target="../charts/chart10.xml"/><Relationship Id="rId7" Type="http://schemas.openxmlformats.org/officeDocument/2006/relationships/image" Target="../media/image36.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chart" Target="../charts/chart12.xml"/><Relationship Id="rId4" Type="http://schemas.openxmlformats.org/officeDocument/2006/relationships/chart" Target="../charts/chart11.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chart" Target="../charts/chart18.xml"/><Relationship Id="rId4" Type="http://schemas.openxmlformats.org/officeDocument/2006/relationships/chart" Target="../charts/chart17.xml"/></Relationships>
</file>

<file path=ppt/slides/_rels/slide21.xml.rels><?xml version="1.0" encoding="UTF-8" standalone="yes"?>
<Relationships xmlns="http://schemas.openxmlformats.org/package/2006/relationships"><Relationship Id="rId8" Type="http://schemas.openxmlformats.org/officeDocument/2006/relationships/chart" Target="../charts/chart24.xml"/><Relationship Id="rId13" Type="http://schemas.openxmlformats.org/officeDocument/2006/relationships/chart" Target="../charts/chart29.xml"/><Relationship Id="rId3" Type="http://schemas.openxmlformats.org/officeDocument/2006/relationships/chart" Target="../charts/chart19.xml"/><Relationship Id="rId7" Type="http://schemas.openxmlformats.org/officeDocument/2006/relationships/chart" Target="../charts/chart23.xml"/><Relationship Id="rId12" Type="http://schemas.openxmlformats.org/officeDocument/2006/relationships/chart" Target="../charts/chart2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hart" Target="../charts/chart22.xml"/><Relationship Id="rId11" Type="http://schemas.openxmlformats.org/officeDocument/2006/relationships/chart" Target="../charts/chart27.xml"/><Relationship Id="rId5" Type="http://schemas.openxmlformats.org/officeDocument/2006/relationships/chart" Target="../charts/chart21.xml"/><Relationship Id="rId10" Type="http://schemas.openxmlformats.org/officeDocument/2006/relationships/chart" Target="../charts/chart26.xml"/><Relationship Id="rId4" Type="http://schemas.openxmlformats.org/officeDocument/2006/relationships/chart" Target="../charts/chart20.xml"/><Relationship Id="rId9" Type="http://schemas.openxmlformats.org/officeDocument/2006/relationships/chart" Target="../charts/chart25.xml"/></Relationships>
</file>

<file path=ppt/slides/_rels/slide22.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31.xml"/></Relationships>
</file>

<file path=ppt/slides/_rels/slide23.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33.xml"/></Relationships>
</file>

<file path=ppt/slides/_rels/slide24.xml.rels><?xml version="1.0" encoding="UTF-8" standalone="yes"?>
<Relationships xmlns="http://schemas.openxmlformats.org/package/2006/relationships"><Relationship Id="rId3" Type="http://schemas.openxmlformats.org/officeDocument/2006/relationships/chart" Target="../charts/chart3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16.sv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hart" Target="../charts/chart3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39.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hart" Target="../charts/chart41.xml"/></Relationships>
</file>

<file path=ppt/slides/_rels/slide31.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chart" Target="../charts/chart44.xml"/></Relationships>
</file>

<file path=ppt/slides/_rels/slide33.xml.rels><?xml version="1.0" encoding="UTF-8" standalone="yes"?>
<Relationships xmlns="http://schemas.openxmlformats.org/package/2006/relationships"><Relationship Id="rId3" Type="http://schemas.openxmlformats.org/officeDocument/2006/relationships/chart" Target="../charts/chart45.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hart" Target="../charts/chart47.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chart" Target="../charts/chart48.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image" Target="../media/image47.png"/><Relationship Id="rId7" Type="http://schemas.openxmlformats.org/officeDocument/2006/relationships/chart" Target="../charts/chart52.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chart" Target="../charts/chart51.xml"/><Relationship Id="rId5" Type="http://schemas.openxmlformats.org/officeDocument/2006/relationships/chart" Target="../charts/chart50.xml"/><Relationship Id="rId4" Type="http://schemas.openxmlformats.org/officeDocument/2006/relationships/chart" Target="../charts/chart49.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chart" Target="../charts/chart57.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chart" Target="../charts/chart54.xml"/></Relationships>
</file>

<file path=ppt/slides/_rels/slide43.xml.rels><?xml version="1.0" encoding="UTF-8" standalone="yes"?>
<Relationships xmlns="http://schemas.openxmlformats.org/package/2006/relationships"><Relationship Id="rId8" Type="http://schemas.openxmlformats.org/officeDocument/2006/relationships/chart" Target="../charts/chart62.xml"/><Relationship Id="rId3" Type="http://schemas.openxmlformats.org/officeDocument/2006/relationships/image" Target="../media/image48.png"/><Relationship Id="rId7" Type="http://schemas.openxmlformats.org/officeDocument/2006/relationships/chart" Target="../charts/chart61.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chart" Target="../charts/chart60.xml"/><Relationship Id="rId5" Type="http://schemas.openxmlformats.org/officeDocument/2006/relationships/chart" Target="../charts/chart59.xml"/><Relationship Id="rId4" Type="http://schemas.openxmlformats.org/officeDocument/2006/relationships/chart" Target="../charts/chart58.xml"/></Relationships>
</file>

<file path=ppt/slides/_rels/slide44.xml.rels><?xml version="1.0" encoding="UTF-8" standalone="yes"?>
<Relationships xmlns="http://schemas.openxmlformats.org/package/2006/relationships"><Relationship Id="rId8" Type="http://schemas.openxmlformats.org/officeDocument/2006/relationships/chart" Target="../charts/chart67.xml"/><Relationship Id="rId3" Type="http://schemas.openxmlformats.org/officeDocument/2006/relationships/image" Target="../media/image49.png"/><Relationship Id="rId7" Type="http://schemas.openxmlformats.org/officeDocument/2006/relationships/chart" Target="../charts/chart66.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chart" Target="../charts/chart63.xml"/></Relationships>
</file>

<file path=ppt/slides/_rels/slide45.xml.rels><?xml version="1.0" encoding="UTF-8" standalone="yes"?>
<Relationships xmlns="http://schemas.openxmlformats.org/package/2006/relationships"><Relationship Id="rId8" Type="http://schemas.openxmlformats.org/officeDocument/2006/relationships/chart" Target="../charts/chart72.xml"/><Relationship Id="rId3" Type="http://schemas.openxmlformats.org/officeDocument/2006/relationships/image" Target="../media/image50.png"/><Relationship Id="rId7" Type="http://schemas.openxmlformats.org/officeDocument/2006/relationships/chart" Target="../charts/chart71.xm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chart" Target="../charts/chart70.xml"/><Relationship Id="rId5" Type="http://schemas.openxmlformats.org/officeDocument/2006/relationships/chart" Target="../charts/chart69.xml"/><Relationship Id="rId4" Type="http://schemas.openxmlformats.org/officeDocument/2006/relationships/chart" Target="../charts/chart68.xml"/></Relationships>
</file>

<file path=ppt/slides/_rels/slide46.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chart" Target="../charts/chart73.xml"/><Relationship Id="rId7" Type="http://schemas.openxmlformats.org/officeDocument/2006/relationships/image" Target="../media/image53.png"/><Relationship Id="rId12" Type="http://schemas.openxmlformats.org/officeDocument/2006/relationships/chart" Target="../charts/chart76.xm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52.svg"/><Relationship Id="rId11" Type="http://schemas.openxmlformats.org/officeDocument/2006/relationships/chart" Target="../charts/chart75.xml"/><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chart" Target="../charts/chart74.xml"/><Relationship Id="rId9" Type="http://schemas.openxmlformats.org/officeDocument/2006/relationships/image" Target="../media/image5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78.xml"/><Relationship Id="rId2" Type="http://schemas.openxmlformats.org/officeDocument/2006/relationships/chart" Target="../charts/chart77.xml"/><Relationship Id="rId1" Type="http://schemas.openxmlformats.org/officeDocument/2006/relationships/slideLayout" Target="../slideLayouts/slideLayout2.xml"/><Relationship Id="rId4" Type="http://schemas.openxmlformats.org/officeDocument/2006/relationships/chart" Target="../charts/chart7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45.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hart" Target="../charts/chart80.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hart" Target="../charts/chart81.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9.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7F87F4-D09C-835B-9F07-3BFE0ED6847F}"/>
              </a:ext>
            </a:extLst>
          </p:cNvPr>
          <p:cNvSpPr txBox="1"/>
          <p:nvPr/>
        </p:nvSpPr>
        <p:spPr>
          <a:xfrm>
            <a:off x="2618221" y="1723946"/>
            <a:ext cx="6955558" cy="2557623"/>
          </a:xfrm>
          <a:prstGeom prst="rect">
            <a:avLst/>
          </a:prstGeom>
          <a:noFill/>
        </p:spPr>
        <p:txBody>
          <a:bodyPr wrap="none" rtlCol="0">
            <a:spAutoFit/>
          </a:bodyPr>
          <a:lstStyle/>
          <a:p>
            <a:pPr algn="ctr"/>
            <a:r>
              <a:rPr lang="en-US" sz="7000" b="1" dirty="0">
                <a:solidFill>
                  <a:srgbClr val="FFD334"/>
                </a:solidFill>
                <a:latin typeface="Arial" panose="020B0604020202020204" pitchFamily="34" charset="0"/>
                <a:cs typeface="Arial" panose="020B0604020202020204" pitchFamily="34" charset="0"/>
              </a:rPr>
              <a:t>STATE OF</a:t>
            </a:r>
          </a:p>
          <a:p>
            <a:pPr algn="ctr">
              <a:lnSpc>
                <a:spcPct val="80000"/>
              </a:lnSpc>
            </a:pPr>
            <a:r>
              <a:rPr lang="en-US" sz="7000" b="1" dirty="0">
                <a:solidFill>
                  <a:srgbClr val="FFD334"/>
                </a:solidFill>
                <a:latin typeface="Arial" panose="020B0604020202020204" pitchFamily="34" charset="0"/>
                <a:cs typeface="Arial" panose="020B0604020202020204" pitchFamily="34" charset="0"/>
              </a:rPr>
              <a:t>SURVIVORSHIP</a:t>
            </a:r>
          </a:p>
          <a:p>
            <a:pPr algn="ctr">
              <a:lnSpc>
                <a:spcPct val="90000"/>
              </a:lnSpc>
            </a:pPr>
            <a:r>
              <a:rPr lang="en-US" sz="3800" dirty="0">
                <a:solidFill>
                  <a:srgbClr val="FFD334"/>
                </a:solidFill>
                <a:latin typeface="Arial" panose="020B0604020202020204" pitchFamily="34" charset="0"/>
                <a:cs typeface="Arial" panose="020B0604020202020204" pitchFamily="34" charset="0"/>
              </a:rPr>
              <a:t>2023 Study</a:t>
            </a:r>
          </a:p>
        </p:txBody>
      </p:sp>
      <p:pic>
        <p:nvPicPr>
          <p:cNvPr id="6" name="Picture 5">
            <a:extLst>
              <a:ext uri="{FF2B5EF4-FFF2-40B4-BE49-F238E27FC236}">
                <a16:creationId xmlns:a16="http://schemas.microsoft.com/office/drawing/2014/main" id="{C99D29D1-AB63-5952-EB1C-A7B5D96F2429}"/>
              </a:ext>
            </a:extLst>
          </p:cNvPr>
          <p:cNvPicPr>
            <a:picLocks noChangeAspect="1"/>
          </p:cNvPicPr>
          <p:nvPr/>
        </p:nvPicPr>
        <p:blipFill>
          <a:blip r:embed="rId4"/>
          <a:stretch>
            <a:fillRect/>
          </a:stretch>
        </p:blipFill>
        <p:spPr>
          <a:xfrm>
            <a:off x="5275794" y="783966"/>
            <a:ext cx="1640412" cy="656165"/>
          </a:xfrm>
          <a:prstGeom prst="rect">
            <a:avLst/>
          </a:prstGeom>
        </p:spPr>
      </p:pic>
      <p:sp>
        <p:nvSpPr>
          <p:cNvPr id="15" name="TextBox 14">
            <a:extLst>
              <a:ext uri="{FF2B5EF4-FFF2-40B4-BE49-F238E27FC236}">
                <a16:creationId xmlns:a16="http://schemas.microsoft.com/office/drawing/2014/main" id="{794805CC-C597-8850-8E14-2DF32E565291}"/>
              </a:ext>
            </a:extLst>
          </p:cNvPr>
          <p:cNvSpPr txBox="1"/>
          <p:nvPr/>
        </p:nvSpPr>
        <p:spPr>
          <a:xfrm>
            <a:off x="3190619" y="4411395"/>
            <a:ext cx="5810762" cy="646331"/>
          </a:xfrm>
          <a:prstGeom prst="rect">
            <a:avLst/>
          </a:prstGeom>
          <a:noFill/>
        </p:spPr>
        <p:txBody>
          <a:bodyPr wrap="square" rtlCol="0">
            <a:spAutoFit/>
          </a:bodyPr>
          <a:lstStyle/>
          <a:p>
            <a:pPr algn="ctr"/>
            <a:r>
              <a:rPr lang="en-US" dirty="0">
                <a:solidFill>
                  <a:srgbClr val="29B9EB"/>
                </a:solidFill>
                <a:latin typeface="Arial" panose="020B0604020202020204" pitchFamily="34" charset="0"/>
                <a:cs typeface="Arial" panose="020B0604020202020204" pitchFamily="34" charset="0"/>
              </a:rPr>
              <a:t>Findings from In-depth Interviews and National Surveys of Cancer Patients, Survivors, and Caregivers</a:t>
            </a:r>
          </a:p>
        </p:txBody>
      </p:sp>
    </p:spTree>
    <p:extLst>
      <p:ext uri="{BB962C8B-B14F-4D97-AF65-F5344CB8AC3E}">
        <p14:creationId xmlns:p14="http://schemas.microsoft.com/office/powerpoint/2010/main" val="3885083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a:extLst>
              <a:ext uri="{FF2B5EF4-FFF2-40B4-BE49-F238E27FC236}">
                <a16:creationId xmlns:a16="http://schemas.microsoft.com/office/drawing/2014/main" id="{3711C70D-23CF-B0FA-929D-B8F68A070E8C}"/>
              </a:ext>
            </a:extLst>
          </p:cNvPr>
          <p:cNvGraphicFramePr/>
          <p:nvPr/>
        </p:nvGraphicFramePr>
        <p:xfrm>
          <a:off x="3462457" y="2035968"/>
          <a:ext cx="2814090" cy="187606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7E130B1B-6C1A-21A1-3410-DC0A144D033B}"/>
              </a:ext>
            </a:extLst>
          </p:cNvPr>
          <p:cNvSpPr>
            <a:spLocks noGrp="1"/>
          </p:cNvSpPr>
          <p:nvPr>
            <p:ph type="title"/>
          </p:nvPr>
        </p:nvSpPr>
        <p:spPr/>
        <p:txBody>
          <a:bodyPr/>
          <a:lstStyle/>
          <a:p>
            <a:r>
              <a:rPr lang="en-US" dirty="0"/>
              <a:t>Clinical Trials</a:t>
            </a:r>
          </a:p>
        </p:txBody>
      </p:sp>
      <p:sp>
        <p:nvSpPr>
          <p:cNvPr id="3" name="Text Placeholder 2">
            <a:extLst>
              <a:ext uri="{FF2B5EF4-FFF2-40B4-BE49-F238E27FC236}">
                <a16:creationId xmlns:a16="http://schemas.microsoft.com/office/drawing/2014/main" id="{B552D8CA-5CCE-B122-53E5-CEB83CB20A79}"/>
              </a:ext>
            </a:extLst>
          </p:cNvPr>
          <p:cNvSpPr>
            <a:spLocks noGrp="1"/>
          </p:cNvSpPr>
          <p:nvPr>
            <p:ph type="body" sz="quarter" idx="10"/>
          </p:nvPr>
        </p:nvSpPr>
        <p:spPr/>
        <p:txBody>
          <a:bodyPr>
            <a:normAutofit/>
          </a:bodyPr>
          <a:lstStyle/>
          <a:p>
            <a:r>
              <a:rPr lang="en-US" dirty="0"/>
              <a:t>Participation in clinical trials is on-par with previous years at 9%.</a:t>
            </a:r>
          </a:p>
        </p:txBody>
      </p:sp>
      <p:sp>
        <p:nvSpPr>
          <p:cNvPr id="5" name="TextBox 4">
            <a:extLst>
              <a:ext uri="{FF2B5EF4-FFF2-40B4-BE49-F238E27FC236}">
                <a16:creationId xmlns:a16="http://schemas.microsoft.com/office/drawing/2014/main" id="{8D672930-26C2-8988-5AF1-BED152880F6B}"/>
              </a:ext>
            </a:extLst>
          </p:cNvPr>
          <p:cNvSpPr txBox="1"/>
          <p:nvPr/>
        </p:nvSpPr>
        <p:spPr>
          <a:xfrm>
            <a:off x="785193" y="1557853"/>
            <a:ext cx="3181445" cy="523220"/>
          </a:xfrm>
          <a:prstGeom prst="rect">
            <a:avLst/>
          </a:prstGeom>
          <a:noFill/>
        </p:spPr>
        <p:txBody>
          <a:bodyPr wrap="square" rtlCol="0">
            <a:spAutoFit/>
          </a:bodyPr>
          <a:lstStyle/>
          <a:p>
            <a:r>
              <a:rPr lang="en-US" sz="1400" b="1" dirty="0"/>
              <a:t>Did you participate in a clinical trial related to your cancer diagnosis?</a:t>
            </a:r>
          </a:p>
        </p:txBody>
      </p:sp>
      <p:sp>
        <p:nvSpPr>
          <p:cNvPr id="11" name="Rectangle 10">
            <a:extLst>
              <a:ext uri="{FF2B5EF4-FFF2-40B4-BE49-F238E27FC236}">
                <a16:creationId xmlns:a16="http://schemas.microsoft.com/office/drawing/2014/main" id="{263C89B3-CEDB-7E09-523A-68339FC5C963}"/>
              </a:ext>
            </a:extLst>
          </p:cNvPr>
          <p:cNvSpPr/>
          <p:nvPr/>
        </p:nvSpPr>
        <p:spPr>
          <a:xfrm>
            <a:off x="3354210" y="2554998"/>
            <a:ext cx="3002850" cy="892552"/>
          </a:xfrm>
          <a:prstGeom prst="rect">
            <a:avLst/>
          </a:prstGeom>
          <a:noFill/>
        </p:spPr>
        <p:txBody>
          <a:bodyPr wrap="square">
            <a:spAutoFit/>
          </a:bodyPr>
          <a:lstStyle/>
          <a:p>
            <a:pPr algn="ctr"/>
            <a:r>
              <a:rPr lang="en-US" sz="1400" b="1" dirty="0"/>
              <a:t>NCCS</a:t>
            </a:r>
            <a:br>
              <a:rPr lang="en-US" sz="1400" b="1" dirty="0"/>
            </a:br>
            <a:r>
              <a:rPr lang="en-US" sz="1400" b="1" dirty="0"/>
              <a:t>Connected</a:t>
            </a:r>
          </a:p>
          <a:p>
            <a:pPr algn="ctr"/>
            <a:r>
              <a:rPr lang="en-US" sz="2400" b="1" dirty="0">
                <a:solidFill>
                  <a:srgbClr val="FFD334"/>
                </a:solidFill>
              </a:rPr>
              <a:t>26%</a:t>
            </a:r>
          </a:p>
        </p:txBody>
      </p:sp>
      <p:sp>
        <p:nvSpPr>
          <p:cNvPr id="21" name="TextBox 20">
            <a:extLst>
              <a:ext uri="{FF2B5EF4-FFF2-40B4-BE49-F238E27FC236}">
                <a16:creationId xmlns:a16="http://schemas.microsoft.com/office/drawing/2014/main" id="{FF884C5D-84D9-843A-A1B3-1ABB9E8C306D}"/>
              </a:ext>
            </a:extLst>
          </p:cNvPr>
          <p:cNvSpPr txBox="1"/>
          <p:nvPr/>
        </p:nvSpPr>
        <p:spPr>
          <a:xfrm>
            <a:off x="649877" y="2203453"/>
            <a:ext cx="946702" cy="369332"/>
          </a:xfrm>
          <a:prstGeom prst="rect">
            <a:avLst/>
          </a:prstGeom>
          <a:noFill/>
        </p:spPr>
        <p:txBody>
          <a:bodyPr wrap="square">
            <a:spAutoFit/>
          </a:bodyPr>
          <a:lstStyle/>
          <a:p>
            <a:pPr algn="r"/>
            <a:r>
              <a:rPr lang="en-US" b="1" dirty="0"/>
              <a:t>2023</a:t>
            </a:r>
          </a:p>
        </p:txBody>
      </p:sp>
      <p:sp>
        <p:nvSpPr>
          <p:cNvPr id="23" name="TextBox 22">
            <a:extLst>
              <a:ext uri="{FF2B5EF4-FFF2-40B4-BE49-F238E27FC236}">
                <a16:creationId xmlns:a16="http://schemas.microsoft.com/office/drawing/2014/main" id="{3E9B2863-BE42-E98D-CBBE-BD0FDA9BFB69}"/>
              </a:ext>
            </a:extLst>
          </p:cNvPr>
          <p:cNvSpPr txBox="1"/>
          <p:nvPr/>
        </p:nvSpPr>
        <p:spPr>
          <a:xfrm>
            <a:off x="655359" y="3259314"/>
            <a:ext cx="946702" cy="276999"/>
          </a:xfrm>
          <a:prstGeom prst="rect">
            <a:avLst/>
          </a:prstGeom>
          <a:noFill/>
        </p:spPr>
        <p:txBody>
          <a:bodyPr wrap="square">
            <a:spAutoFit/>
          </a:bodyPr>
          <a:lstStyle/>
          <a:p>
            <a:pPr algn="r"/>
            <a:r>
              <a:rPr lang="en-US" sz="1200" dirty="0"/>
              <a:t>2021</a:t>
            </a:r>
          </a:p>
        </p:txBody>
      </p:sp>
      <p:sp>
        <p:nvSpPr>
          <p:cNvPr id="32" name="TextBox 31">
            <a:extLst>
              <a:ext uri="{FF2B5EF4-FFF2-40B4-BE49-F238E27FC236}">
                <a16:creationId xmlns:a16="http://schemas.microsoft.com/office/drawing/2014/main" id="{E78F4B40-4CD6-838F-9944-C45804C08C8B}"/>
              </a:ext>
            </a:extLst>
          </p:cNvPr>
          <p:cNvSpPr txBox="1"/>
          <p:nvPr/>
        </p:nvSpPr>
        <p:spPr>
          <a:xfrm>
            <a:off x="650889" y="3725261"/>
            <a:ext cx="946702" cy="276999"/>
          </a:xfrm>
          <a:prstGeom prst="rect">
            <a:avLst/>
          </a:prstGeom>
          <a:noFill/>
        </p:spPr>
        <p:txBody>
          <a:bodyPr wrap="square">
            <a:spAutoFit/>
          </a:bodyPr>
          <a:lstStyle/>
          <a:p>
            <a:pPr algn="r"/>
            <a:r>
              <a:rPr lang="en-US" sz="1200" dirty="0"/>
              <a:t>2020</a:t>
            </a:r>
          </a:p>
        </p:txBody>
      </p:sp>
      <p:grpSp>
        <p:nvGrpSpPr>
          <p:cNvPr id="17" name="Group 16">
            <a:extLst>
              <a:ext uri="{FF2B5EF4-FFF2-40B4-BE49-F238E27FC236}">
                <a16:creationId xmlns:a16="http://schemas.microsoft.com/office/drawing/2014/main" id="{E41AFEE3-1C83-FA50-1A38-0F60F6BB53A4}"/>
              </a:ext>
            </a:extLst>
          </p:cNvPr>
          <p:cNvGrpSpPr/>
          <p:nvPr/>
        </p:nvGrpSpPr>
        <p:grpSpPr>
          <a:xfrm>
            <a:off x="785193" y="4401092"/>
            <a:ext cx="5053856" cy="1876061"/>
            <a:chOff x="785193" y="4080077"/>
            <a:chExt cx="5053856" cy="1876061"/>
          </a:xfrm>
        </p:grpSpPr>
        <p:sp>
          <p:nvSpPr>
            <p:cNvPr id="38" name="Rounded Rectangle 37">
              <a:extLst>
                <a:ext uri="{FF2B5EF4-FFF2-40B4-BE49-F238E27FC236}">
                  <a16:creationId xmlns:a16="http://schemas.microsoft.com/office/drawing/2014/main" id="{396AFE62-4AA3-7C1E-8745-EFC8242D5EEC}"/>
                </a:ext>
              </a:extLst>
            </p:cNvPr>
            <p:cNvSpPr/>
            <p:nvPr/>
          </p:nvSpPr>
          <p:spPr>
            <a:xfrm>
              <a:off x="785193" y="4080077"/>
              <a:ext cx="5053856" cy="187606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AD5ABE0-075D-5AA2-74E7-7E81B15BA972}"/>
                </a:ext>
              </a:extLst>
            </p:cNvPr>
            <p:cNvSpPr txBox="1"/>
            <p:nvPr/>
          </p:nvSpPr>
          <p:spPr>
            <a:xfrm>
              <a:off x="982267" y="4235563"/>
              <a:ext cx="2381940" cy="1406152"/>
            </a:xfrm>
            <a:prstGeom prst="rect">
              <a:avLst/>
            </a:prstGeom>
            <a:noFill/>
            <a:ln w="19050">
              <a:noFill/>
              <a:prstDash val="lgDash"/>
            </a:ln>
          </p:spPr>
          <p:txBody>
            <a:bodyPr wrap="square" rtlCol="0">
              <a:noAutofit/>
            </a:bodyPr>
            <a:lstStyle/>
            <a:p>
              <a:pPr marL="117475" indent="-117475"/>
              <a:r>
                <a:rPr lang="en-US" sz="1200" b="1" dirty="0">
                  <a:ea typeface="Gadugi" panose="020B0502040204020203" pitchFamily="34" charset="0"/>
                </a:rPr>
                <a:t>Higher among:</a:t>
              </a:r>
            </a:p>
            <a:p>
              <a:pPr marL="117475" indent="-117475"/>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19% </a:t>
              </a:r>
              <a:r>
                <a:rPr lang="en-US" sz="1200" dirty="0">
                  <a:ea typeface="Gadugi" panose="020B0502040204020203" pitchFamily="34" charset="0"/>
                </a:rPr>
                <a:t>Younger (18-39) </a:t>
              </a:r>
            </a:p>
            <a:p>
              <a:pPr marL="117475" indent="-117475">
                <a:buFont typeface="Arial" panose="020B0604020202020204" pitchFamily="34" charset="0"/>
                <a:buChar char="•"/>
              </a:pPr>
              <a:r>
                <a:rPr lang="en-US" sz="1200" b="1" dirty="0">
                  <a:solidFill>
                    <a:schemeClr val="accent1"/>
                  </a:solidFill>
                  <a:ea typeface="Gadugi" panose="020B0502040204020203" pitchFamily="34" charset="0"/>
                </a:rPr>
                <a:t>18% </a:t>
              </a:r>
              <a:r>
                <a:rPr lang="en-US" sz="1200" dirty="0">
                  <a:ea typeface="Gadugi" panose="020B0502040204020203" pitchFamily="34" charset="0"/>
                </a:rPr>
                <a:t>Hispanic	</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16% </a:t>
              </a:r>
              <a:r>
                <a:rPr lang="en-US" sz="1200" dirty="0">
                  <a:ea typeface="Gadugi" panose="020B0502040204020203" pitchFamily="34" charset="0"/>
                </a:rPr>
                <a:t>Palliative Care 	</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19% </a:t>
              </a:r>
              <a:r>
                <a:rPr lang="en-US" sz="1200" dirty="0">
                  <a:ea typeface="Gadugi" panose="020B0502040204020203" pitchFamily="34" charset="0"/>
                </a:rPr>
                <a:t>Immunotherapy 	</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15% </a:t>
              </a:r>
              <a:r>
                <a:rPr lang="en-US" sz="1200" dirty="0">
                  <a:ea typeface="Gadugi" panose="020B0502040204020203" pitchFamily="34" charset="0"/>
                </a:rPr>
                <a:t>Biomarker Testing 	</a:t>
              </a:r>
              <a:endParaRPr lang="en-US" sz="1200" b="1" dirty="0">
                <a:ea typeface="Gadugi" panose="020B0502040204020203" pitchFamily="34" charset="0"/>
              </a:endParaRPr>
            </a:p>
          </p:txBody>
        </p:sp>
        <p:sp>
          <p:nvSpPr>
            <p:cNvPr id="66" name="TextBox 65">
              <a:extLst>
                <a:ext uri="{FF2B5EF4-FFF2-40B4-BE49-F238E27FC236}">
                  <a16:creationId xmlns:a16="http://schemas.microsoft.com/office/drawing/2014/main" id="{191A847F-8C63-A997-34CE-61E79868792C}"/>
                </a:ext>
              </a:extLst>
            </p:cNvPr>
            <p:cNvSpPr txBox="1"/>
            <p:nvPr/>
          </p:nvSpPr>
          <p:spPr>
            <a:xfrm>
              <a:off x="3417353" y="4235563"/>
              <a:ext cx="2381940" cy="1406152"/>
            </a:xfrm>
            <a:prstGeom prst="rect">
              <a:avLst/>
            </a:prstGeom>
            <a:noFill/>
            <a:ln w="19050">
              <a:noFill/>
              <a:prstDash val="lgDash"/>
            </a:ln>
          </p:spPr>
          <p:txBody>
            <a:bodyPr wrap="square" rtlCol="0">
              <a:noAutofit/>
            </a:bodyPr>
            <a:lstStyle/>
            <a:p>
              <a:pPr marL="117475" indent="-117475"/>
              <a:r>
                <a:rPr lang="en-US" sz="1200" b="1" dirty="0">
                  <a:ea typeface="Gadugi" panose="020B0502040204020203" pitchFamily="34" charset="0"/>
                </a:rPr>
                <a:t> </a:t>
              </a:r>
            </a:p>
            <a:p>
              <a:pPr marL="117475" indent="-117475"/>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15%</a:t>
              </a:r>
              <a:r>
                <a:rPr lang="en-US" sz="1200" b="1" dirty="0">
                  <a:ea typeface="Gadugi" panose="020B0502040204020203" pitchFamily="34" charset="0"/>
                </a:rPr>
                <a:t> </a:t>
              </a:r>
              <a:r>
                <a:rPr lang="en-US" sz="1200" dirty="0">
                  <a:ea typeface="Gadugi" panose="020B0502040204020203" pitchFamily="34" charset="0"/>
                </a:rPr>
                <a:t>Genetic Counseling </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14%</a:t>
              </a:r>
              <a:r>
                <a:rPr lang="en-US" sz="1200" b="1" dirty="0">
                  <a:ea typeface="Gadugi" panose="020B0502040204020203" pitchFamily="34" charset="0"/>
                </a:rPr>
                <a:t> </a:t>
              </a:r>
              <a:r>
                <a:rPr lang="en-US" sz="1200" dirty="0">
                  <a:ea typeface="Gadugi" panose="020B0502040204020203" pitchFamily="34" charset="0"/>
                </a:rPr>
                <a:t>Targeted Drug Therapy </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14%</a:t>
              </a:r>
              <a:r>
                <a:rPr lang="en-US" sz="1200" b="1" dirty="0">
                  <a:ea typeface="Gadugi" panose="020B0502040204020203" pitchFamily="34" charset="0"/>
                </a:rPr>
                <a:t> </a:t>
              </a:r>
              <a:r>
                <a:rPr lang="en-US" sz="1200" dirty="0">
                  <a:ea typeface="Gadugi" panose="020B0502040204020203" pitchFamily="34" charset="0"/>
                </a:rPr>
                <a:t>Chemo</a:t>
              </a:r>
            </a:p>
            <a:p>
              <a:pPr marL="117475" indent="-117475">
                <a:buFont typeface="Arial" panose="020B0604020202020204" pitchFamily="34" charset="0"/>
                <a:buChar char="•"/>
              </a:pPr>
              <a:r>
                <a:rPr lang="en-US" sz="1200" b="1" dirty="0">
                  <a:solidFill>
                    <a:srgbClr val="0067B1"/>
                  </a:solidFill>
                  <a:ea typeface="Gadugi" panose="020B0502040204020203" pitchFamily="34" charset="0"/>
                </a:rPr>
                <a:t>13%</a:t>
              </a:r>
              <a:r>
                <a:rPr lang="en-US" sz="1200" b="1" dirty="0">
                  <a:ea typeface="Gadugi" panose="020B0502040204020203" pitchFamily="34" charset="0"/>
                </a:rPr>
                <a:t> </a:t>
              </a:r>
              <a:r>
                <a:rPr lang="en-US" sz="1200" dirty="0">
                  <a:ea typeface="Gadugi" panose="020B0502040204020203" pitchFamily="34" charset="0"/>
                </a:rPr>
                <a:t>Still In Treatment </a:t>
              </a:r>
            </a:p>
          </p:txBody>
        </p:sp>
      </p:grpSp>
      <p:graphicFrame>
        <p:nvGraphicFramePr>
          <p:cNvPr id="80" name="Chart 79">
            <a:extLst>
              <a:ext uri="{FF2B5EF4-FFF2-40B4-BE49-F238E27FC236}">
                <a16:creationId xmlns:a16="http://schemas.microsoft.com/office/drawing/2014/main" id="{AC234483-6D7C-4C8A-5808-79B4BC0DDF9C}"/>
              </a:ext>
            </a:extLst>
          </p:cNvPr>
          <p:cNvGraphicFramePr/>
          <p:nvPr/>
        </p:nvGraphicFramePr>
        <p:xfrm>
          <a:off x="9226069" y="2035968"/>
          <a:ext cx="2814090" cy="1876060"/>
        </p:xfrm>
        <a:graphic>
          <a:graphicData uri="http://schemas.openxmlformats.org/drawingml/2006/chart">
            <c:chart xmlns:c="http://schemas.openxmlformats.org/drawingml/2006/chart" xmlns:r="http://schemas.openxmlformats.org/officeDocument/2006/relationships" r:id="rId4"/>
          </a:graphicData>
        </a:graphic>
      </p:graphicFrame>
      <p:sp>
        <p:nvSpPr>
          <p:cNvPr id="84" name="TextBox 83">
            <a:extLst>
              <a:ext uri="{FF2B5EF4-FFF2-40B4-BE49-F238E27FC236}">
                <a16:creationId xmlns:a16="http://schemas.microsoft.com/office/drawing/2014/main" id="{13FEEFC4-86F5-2080-27EB-450F611B2394}"/>
              </a:ext>
            </a:extLst>
          </p:cNvPr>
          <p:cNvSpPr txBox="1"/>
          <p:nvPr/>
        </p:nvSpPr>
        <p:spPr>
          <a:xfrm>
            <a:off x="6440558" y="1557853"/>
            <a:ext cx="3688714" cy="523220"/>
          </a:xfrm>
          <a:prstGeom prst="rect">
            <a:avLst/>
          </a:prstGeom>
          <a:noFill/>
        </p:spPr>
        <p:txBody>
          <a:bodyPr wrap="square" rtlCol="0">
            <a:spAutoFit/>
          </a:bodyPr>
          <a:lstStyle/>
          <a:p>
            <a:r>
              <a:rPr lang="en-US" sz="1400" b="1" dirty="0"/>
              <a:t>Did your health care team offer/discuss </a:t>
            </a:r>
            <a:br>
              <a:rPr lang="en-US" sz="1400" b="1" dirty="0"/>
            </a:br>
            <a:r>
              <a:rPr lang="en-US" sz="1400" b="1" dirty="0"/>
              <a:t>a clinical trial with you?</a:t>
            </a:r>
          </a:p>
        </p:txBody>
      </p:sp>
      <p:sp>
        <p:nvSpPr>
          <p:cNvPr id="89" name="Rectangle 88">
            <a:extLst>
              <a:ext uri="{FF2B5EF4-FFF2-40B4-BE49-F238E27FC236}">
                <a16:creationId xmlns:a16="http://schemas.microsoft.com/office/drawing/2014/main" id="{C17BDA31-3442-2127-E71F-E05D2DE4B651}"/>
              </a:ext>
            </a:extLst>
          </p:cNvPr>
          <p:cNvSpPr/>
          <p:nvPr/>
        </p:nvSpPr>
        <p:spPr>
          <a:xfrm>
            <a:off x="9117822" y="2554998"/>
            <a:ext cx="3002850" cy="892552"/>
          </a:xfrm>
          <a:prstGeom prst="rect">
            <a:avLst/>
          </a:prstGeom>
          <a:noFill/>
        </p:spPr>
        <p:txBody>
          <a:bodyPr wrap="square">
            <a:spAutoFit/>
          </a:bodyPr>
          <a:lstStyle/>
          <a:p>
            <a:pPr algn="ctr"/>
            <a:r>
              <a:rPr lang="en-US" sz="1400" b="1" dirty="0"/>
              <a:t>NCCS</a:t>
            </a:r>
            <a:br>
              <a:rPr lang="en-US" sz="1400" b="1" dirty="0"/>
            </a:br>
            <a:r>
              <a:rPr lang="en-US" sz="1400" b="1" dirty="0"/>
              <a:t>Connected</a:t>
            </a:r>
          </a:p>
          <a:p>
            <a:pPr algn="ctr"/>
            <a:r>
              <a:rPr lang="en-US" sz="2400" b="1" dirty="0">
                <a:solidFill>
                  <a:srgbClr val="FFD334"/>
                </a:solidFill>
              </a:rPr>
              <a:t>20%</a:t>
            </a:r>
          </a:p>
        </p:txBody>
      </p:sp>
      <p:sp>
        <p:nvSpPr>
          <p:cNvPr id="117" name="TextBox 116">
            <a:extLst>
              <a:ext uri="{FF2B5EF4-FFF2-40B4-BE49-F238E27FC236}">
                <a16:creationId xmlns:a16="http://schemas.microsoft.com/office/drawing/2014/main" id="{BEEB15AC-0DBA-6023-5BB1-CF1C21FFEBB3}"/>
              </a:ext>
            </a:extLst>
          </p:cNvPr>
          <p:cNvSpPr txBox="1"/>
          <p:nvPr/>
        </p:nvSpPr>
        <p:spPr>
          <a:xfrm>
            <a:off x="7253687" y="3668289"/>
            <a:ext cx="946702" cy="276999"/>
          </a:xfrm>
          <a:prstGeom prst="rect">
            <a:avLst/>
          </a:prstGeom>
          <a:noFill/>
        </p:spPr>
        <p:txBody>
          <a:bodyPr wrap="square">
            <a:spAutoFit/>
          </a:bodyPr>
          <a:lstStyle/>
          <a:p>
            <a:r>
              <a:rPr lang="en-US" sz="1200" dirty="0"/>
              <a:t>N/A</a:t>
            </a:r>
          </a:p>
        </p:txBody>
      </p:sp>
      <p:grpSp>
        <p:nvGrpSpPr>
          <p:cNvPr id="19" name="Group 18">
            <a:extLst>
              <a:ext uri="{FF2B5EF4-FFF2-40B4-BE49-F238E27FC236}">
                <a16:creationId xmlns:a16="http://schemas.microsoft.com/office/drawing/2014/main" id="{087902AB-240F-2626-B7FD-4101E416D0CA}"/>
              </a:ext>
            </a:extLst>
          </p:cNvPr>
          <p:cNvGrpSpPr/>
          <p:nvPr/>
        </p:nvGrpSpPr>
        <p:grpSpPr>
          <a:xfrm>
            <a:off x="6440558" y="4401092"/>
            <a:ext cx="5053856" cy="1876061"/>
            <a:chOff x="6440558" y="4080077"/>
            <a:chExt cx="5053856" cy="1876061"/>
          </a:xfrm>
        </p:grpSpPr>
        <p:sp>
          <p:nvSpPr>
            <p:cNvPr id="120" name="Rounded Rectangle 119">
              <a:extLst>
                <a:ext uri="{FF2B5EF4-FFF2-40B4-BE49-F238E27FC236}">
                  <a16:creationId xmlns:a16="http://schemas.microsoft.com/office/drawing/2014/main" id="{1A16ABFF-8EF7-A348-325E-2C8B52F2F3BF}"/>
                </a:ext>
              </a:extLst>
            </p:cNvPr>
            <p:cNvSpPr/>
            <p:nvPr/>
          </p:nvSpPr>
          <p:spPr>
            <a:xfrm>
              <a:off x="6440558" y="4080077"/>
              <a:ext cx="5053856" cy="187606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F1F8E60C-80CF-CC8D-53F4-CC3AA6922FF5}"/>
                </a:ext>
              </a:extLst>
            </p:cNvPr>
            <p:cNvSpPr txBox="1"/>
            <p:nvPr/>
          </p:nvSpPr>
          <p:spPr>
            <a:xfrm>
              <a:off x="6637632" y="4235563"/>
              <a:ext cx="2381940" cy="1406152"/>
            </a:xfrm>
            <a:prstGeom prst="rect">
              <a:avLst/>
            </a:prstGeom>
            <a:noFill/>
            <a:ln w="19050">
              <a:noFill/>
              <a:prstDash val="lgDash"/>
            </a:ln>
          </p:spPr>
          <p:txBody>
            <a:bodyPr wrap="square" rtlCol="0">
              <a:noAutofit/>
            </a:bodyPr>
            <a:lstStyle/>
            <a:p>
              <a:r>
                <a:rPr lang="en-US" sz="1200" b="1" dirty="0">
                  <a:ea typeface="Gadugi" panose="020B0502040204020203" pitchFamily="34" charset="0"/>
                </a:rPr>
                <a:t>Higher among:</a:t>
              </a:r>
            </a:p>
            <a:p>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25%</a:t>
              </a:r>
              <a:r>
                <a:rPr lang="en-US" sz="1200" b="1" dirty="0">
                  <a:ea typeface="Gadugi" panose="020B0502040204020203" pitchFamily="34" charset="0"/>
                </a:rPr>
                <a:t> </a:t>
              </a:r>
              <a:r>
                <a:rPr lang="en-US" sz="1200" dirty="0">
                  <a:ea typeface="Gadugi" panose="020B0502040204020203" pitchFamily="34" charset="0"/>
                </a:rPr>
                <a:t>Younger (18-39)</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29%</a:t>
              </a:r>
              <a:r>
                <a:rPr lang="en-US" sz="1200" b="1" dirty="0">
                  <a:ea typeface="Gadugi" panose="020B0502040204020203" pitchFamily="34" charset="0"/>
                </a:rPr>
                <a:t> </a:t>
              </a:r>
              <a:r>
                <a:rPr lang="en-US" sz="1200" dirty="0">
                  <a:ea typeface="Gadugi" panose="020B0502040204020203" pitchFamily="34" charset="0"/>
                </a:rPr>
                <a:t>Black</a:t>
              </a:r>
            </a:p>
            <a:p>
              <a:pPr marL="117475" indent="-117475">
                <a:buFont typeface="Arial" panose="020B0604020202020204" pitchFamily="34" charset="0"/>
                <a:buChar char="•"/>
              </a:pPr>
              <a:r>
                <a:rPr lang="en-US" sz="1200" b="1" dirty="0">
                  <a:solidFill>
                    <a:schemeClr val="accent1"/>
                  </a:solidFill>
                  <a:ea typeface="Gadugi" panose="020B0502040204020203" pitchFamily="34" charset="0"/>
                </a:rPr>
                <a:t>25% </a:t>
              </a:r>
              <a:r>
                <a:rPr lang="en-US" sz="1200" dirty="0">
                  <a:ea typeface="Gadugi" panose="020B0502040204020203" pitchFamily="34" charset="0"/>
                </a:rPr>
                <a:t>Hispanic</a:t>
              </a:r>
            </a:p>
            <a:p>
              <a:pPr marL="117475" indent="-117475">
                <a:buFont typeface="Arial" panose="020B0604020202020204" pitchFamily="34" charset="0"/>
                <a:buChar char="•"/>
              </a:pPr>
              <a:r>
                <a:rPr lang="en-US" sz="1200" b="1" dirty="0">
                  <a:solidFill>
                    <a:srgbClr val="0067B1"/>
                  </a:solidFill>
                  <a:ea typeface="Gadugi" panose="020B0502040204020203" pitchFamily="34" charset="0"/>
                </a:rPr>
                <a:t>22%</a:t>
              </a:r>
              <a:r>
                <a:rPr lang="en-US" sz="1200" b="1" dirty="0">
                  <a:ea typeface="Gadugi" panose="020B0502040204020203" pitchFamily="34" charset="0"/>
                </a:rPr>
                <a:t> </a:t>
              </a:r>
              <a:r>
                <a:rPr lang="en-US" sz="1200" dirty="0">
                  <a:ea typeface="Gadugi" panose="020B0502040204020203" pitchFamily="34" charset="0"/>
                </a:rPr>
                <a:t>Palliative Care</a:t>
              </a:r>
            </a:p>
            <a:p>
              <a:pPr marL="117475" indent="-117475">
                <a:buFont typeface="Arial" panose="020B0604020202020204" pitchFamily="34" charset="0"/>
                <a:buChar char="•"/>
              </a:pPr>
              <a:r>
                <a:rPr lang="en-US" sz="1200" b="1" dirty="0">
                  <a:solidFill>
                    <a:srgbClr val="0067B1"/>
                  </a:solidFill>
                  <a:ea typeface="Gadugi" panose="020B0502040204020203" pitchFamily="34" charset="0"/>
                </a:rPr>
                <a:t>21%</a:t>
              </a:r>
              <a:r>
                <a:rPr lang="en-US" sz="1200" b="1" dirty="0">
                  <a:ea typeface="Gadugi" panose="020B0502040204020203" pitchFamily="34" charset="0"/>
                </a:rPr>
                <a:t> </a:t>
              </a:r>
              <a:r>
                <a:rPr lang="en-US" sz="1200" dirty="0">
                  <a:ea typeface="Gadugi" panose="020B0502040204020203" pitchFamily="34" charset="0"/>
                </a:rPr>
                <a:t>Still In Treatment</a:t>
              </a:r>
            </a:p>
            <a:p>
              <a:pPr marL="117475" indent="-117475">
                <a:buFont typeface="Arial" panose="020B0604020202020204" pitchFamily="34" charset="0"/>
                <a:buChar char="•"/>
              </a:pPr>
              <a:r>
                <a:rPr lang="en-US" sz="1200" b="1" dirty="0">
                  <a:solidFill>
                    <a:srgbClr val="0067B1"/>
                  </a:solidFill>
                  <a:ea typeface="Gadugi" panose="020B0502040204020203" pitchFamily="34" charset="0"/>
                </a:rPr>
                <a:t>20%</a:t>
              </a:r>
              <a:r>
                <a:rPr lang="en-US" sz="1200" b="1" dirty="0">
                  <a:ea typeface="Gadugi" panose="020B0502040204020203" pitchFamily="34" charset="0"/>
                </a:rPr>
                <a:t> </a:t>
              </a:r>
              <a:r>
                <a:rPr lang="en-US" sz="1200" dirty="0">
                  <a:ea typeface="Gadugi" panose="020B0502040204020203" pitchFamily="34" charset="0"/>
                </a:rPr>
                <a:t>Immunotherapy</a:t>
              </a:r>
            </a:p>
            <a:p>
              <a:endParaRPr lang="en-US" sz="1200" b="1" dirty="0">
                <a:ea typeface="Gadugi" panose="020B0502040204020203" pitchFamily="34" charset="0"/>
              </a:endParaRPr>
            </a:p>
          </p:txBody>
        </p:sp>
        <p:sp>
          <p:nvSpPr>
            <p:cNvPr id="122" name="TextBox 121">
              <a:extLst>
                <a:ext uri="{FF2B5EF4-FFF2-40B4-BE49-F238E27FC236}">
                  <a16:creationId xmlns:a16="http://schemas.microsoft.com/office/drawing/2014/main" id="{43B895D7-F047-0EFB-B09B-2B6C7DBF11F3}"/>
                </a:ext>
              </a:extLst>
            </p:cNvPr>
            <p:cNvSpPr txBox="1"/>
            <p:nvPr/>
          </p:nvSpPr>
          <p:spPr>
            <a:xfrm>
              <a:off x="9073323" y="4321638"/>
              <a:ext cx="2381940" cy="1406152"/>
            </a:xfrm>
            <a:prstGeom prst="rect">
              <a:avLst/>
            </a:prstGeom>
            <a:noFill/>
            <a:ln w="19050">
              <a:noFill/>
              <a:prstDash val="lgDash"/>
            </a:ln>
          </p:spPr>
          <p:txBody>
            <a:bodyPr wrap="square" rtlCol="0">
              <a:noAutofit/>
            </a:bodyPr>
            <a:lstStyle/>
            <a:p>
              <a:r>
                <a:rPr lang="en-US" sz="1200" b="1" dirty="0">
                  <a:ea typeface="Gadugi" panose="020B0502040204020203" pitchFamily="34" charset="0"/>
                </a:rPr>
                <a:t> </a:t>
              </a:r>
            </a:p>
            <a:p>
              <a:pPr marL="117475" indent="-117475">
                <a:buFont typeface="Arial" panose="020B0604020202020204" pitchFamily="34" charset="0"/>
                <a:buChar char="•"/>
              </a:pPr>
              <a:r>
                <a:rPr lang="en-US" sz="1200" b="1" dirty="0">
                  <a:solidFill>
                    <a:srgbClr val="0067B1"/>
                  </a:solidFill>
                  <a:ea typeface="Gadugi" panose="020B0502040204020203" pitchFamily="34" charset="0"/>
                </a:rPr>
                <a:t>18% </a:t>
              </a:r>
              <a:r>
                <a:rPr lang="en-US" sz="1200" dirty="0">
                  <a:ea typeface="Gadugi" panose="020B0502040204020203" pitchFamily="34" charset="0"/>
                </a:rPr>
                <a:t>Biomarker Testing</a:t>
              </a:r>
            </a:p>
            <a:p>
              <a:pPr marL="117475" indent="-117475">
                <a:buFont typeface="Arial" panose="020B0604020202020204" pitchFamily="34" charset="0"/>
                <a:buChar char="•"/>
              </a:pPr>
              <a:r>
                <a:rPr lang="en-US" sz="1200" b="1" dirty="0">
                  <a:solidFill>
                    <a:srgbClr val="0067B1"/>
                  </a:solidFill>
                  <a:ea typeface="Gadugi" panose="020B0502040204020203" pitchFamily="34" charset="0"/>
                </a:rPr>
                <a:t>18%</a:t>
              </a:r>
              <a:r>
                <a:rPr lang="en-US" sz="1200" b="1" dirty="0">
                  <a:ea typeface="Gadugi" panose="020B0502040204020203" pitchFamily="34" charset="0"/>
                </a:rPr>
                <a:t> </a:t>
              </a:r>
              <a:r>
                <a:rPr lang="en-US" sz="1200" dirty="0">
                  <a:ea typeface="Gadugi" panose="020B0502040204020203" pitchFamily="34" charset="0"/>
                </a:rPr>
                <a:t>Targeted Drug Therapy</a:t>
              </a:r>
            </a:p>
            <a:p>
              <a:pPr marL="117475" indent="-117475">
                <a:buFont typeface="Arial" panose="020B0604020202020204" pitchFamily="34" charset="0"/>
                <a:buChar char="•"/>
              </a:pPr>
              <a:r>
                <a:rPr lang="en-US" sz="1200" b="1" dirty="0">
                  <a:solidFill>
                    <a:srgbClr val="0067B1"/>
                  </a:solidFill>
                  <a:ea typeface="Gadugi" panose="020B0502040204020203" pitchFamily="34" charset="0"/>
                </a:rPr>
                <a:t>17% </a:t>
              </a:r>
              <a:r>
                <a:rPr lang="en-US" sz="1200" dirty="0">
                  <a:ea typeface="Gadugi" panose="020B0502040204020203" pitchFamily="34" charset="0"/>
                </a:rPr>
                <a:t>Urban</a:t>
              </a:r>
            </a:p>
            <a:p>
              <a:pPr marL="117475" indent="-117475">
                <a:buFont typeface="Arial" panose="020B0604020202020204" pitchFamily="34" charset="0"/>
                <a:buChar char="•"/>
              </a:pPr>
              <a:r>
                <a:rPr lang="en-US" sz="1200" b="1" dirty="0">
                  <a:solidFill>
                    <a:srgbClr val="0067B1"/>
                  </a:solidFill>
                  <a:ea typeface="Gadugi" panose="020B0502040204020203" pitchFamily="34" charset="0"/>
                </a:rPr>
                <a:t>16%</a:t>
              </a:r>
              <a:r>
                <a:rPr lang="en-US" sz="1200" b="1" dirty="0">
                  <a:ea typeface="Gadugi" panose="020B0502040204020203" pitchFamily="34" charset="0"/>
                </a:rPr>
                <a:t> </a:t>
              </a:r>
              <a:r>
                <a:rPr lang="en-US" sz="1200" dirty="0">
                  <a:ea typeface="Gadugi" panose="020B0502040204020203" pitchFamily="34" charset="0"/>
                </a:rPr>
                <a:t>Genetic Counseling	</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16%</a:t>
              </a:r>
              <a:r>
                <a:rPr lang="en-US" sz="1200" b="1" dirty="0">
                  <a:ea typeface="Gadugi" panose="020B0502040204020203" pitchFamily="34" charset="0"/>
                </a:rPr>
                <a:t> </a:t>
              </a:r>
              <a:r>
                <a:rPr lang="en-US" sz="1200" dirty="0">
                  <a:ea typeface="Gadugi" panose="020B0502040204020203" pitchFamily="34" charset="0"/>
                </a:rPr>
                <a:t>Chemo</a:t>
              </a:r>
              <a:endParaRPr lang="en-US" sz="1200" b="1" dirty="0">
                <a:ea typeface="Gadugi" panose="020B0502040204020203" pitchFamily="34" charset="0"/>
              </a:endParaRPr>
            </a:p>
          </p:txBody>
        </p:sp>
      </p:grpSp>
      <p:graphicFrame>
        <p:nvGraphicFramePr>
          <p:cNvPr id="16" name="Chart 15">
            <a:extLst>
              <a:ext uri="{FF2B5EF4-FFF2-40B4-BE49-F238E27FC236}">
                <a16:creationId xmlns:a16="http://schemas.microsoft.com/office/drawing/2014/main" id="{ADD67C50-8D29-58DE-4868-8F05A7B3C58D}"/>
              </a:ext>
            </a:extLst>
          </p:cNvPr>
          <p:cNvGraphicFramePr/>
          <p:nvPr/>
        </p:nvGraphicFramePr>
        <p:xfrm>
          <a:off x="1480734" y="2039125"/>
          <a:ext cx="2814090" cy="2203030"/>
        </p:xfrm>
        <a:graphic>
          <a:graphicData uri="http://schemas.openxmlformats.org/drawingml/2006/chart">
            <c:chart xmlns:c="http://schemas.openxmlformats.org/drawingml/2006/chart" xmlns:r="http://schemas.openxmlformats.org/officeDocument/2006/relationships" r:id="rId5"/>
          </a:graphicData>
        </a:graphic>
      </p:graphicFrame>
      <p:cxnSp>
        <p:nvCxnSpPr>
          <p:cNvPr id="24" name="Straight Connector 23">
            <a:extLst>
              <a:ext uri="{FF2B5EF4-FFF2-40B4-BE49-F238E27FC236}">
                <a16:creationId xmlns:a16="http://schemas.microsoft.com/office/drawing/2014/main" id="{9F41C5CB-59A3-5330-14A7-24134E402813}"/>
              </a:ext>
            </a:extLst>
          </p:cNvPr>
          <p:cNvCxnSpPr>
            <a:cxnSpLocks/>
          </p:cNvCxnSpPr>
          <p:nvPr/>
        </p:nvCxnSpPr>
        <p:spPr>
          <a:xfrm flipV="1">
            <a:off x="1617274" y="2182058"/>
            <a:ext cx="0" cy="1929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D7FD34E-11A3-BD50-1D8B-EA2330F4F082}"/>
              </a:ext>
            </a:extLst>
          </p:cNvPr>
          <p:cNvSpPr txBox="1"/>
          <p:nvPr/>
        </p:nvSpPr>
        <p:spPr>
          <a:xfrm>
            <a:off x="649877" y="2761733"/>
            <a:ext cx="946702" cy="276999"/>
          </a:xfrm>
          <a:prstGeom prst="rect">
            <a:avLst/>
          </a:prstGeom>
          <a:noFill/>
        </p:spPr>
        <p:txBody>
          <a:bodyPr wrap="square">
            <a:spAutoFit/>
          </a:bodyPr>
          <a:lstStyle/>
          <a:p>
            <a:pPr algn="r"/>
            <a:r>
              <a:rPr lang="en-US" sz="1200" dirty="0"/>
              <a:t>2022</a:t>
            </a:r>
          </a:p>
        </p:txBody>
      </p:sp>
      <p:grpSp>
        <p:nvGrpSpPr>
          <p:cNvPr id="43" name="Group 42">
            <a:extLst>
              <a:ext uri="{FF2B5EF4-FFF2-40B4-BE49-F238E27FC236}">
                <a16:creationId xmlns:a16="http://schemas.microsoft.com/office/drawing/2014/main" id="{4E037FB4-E348-4B23-0D34-710EDCFE60F4}"/>
              </a:ext>
            </a:extLst>
          </p:cNvPr>
          <p:cNvGrpSpPr/>
          <p:nvPr/>
        </p:nvGrpSpPr>
        <p:grpSpPr>
          <a:xfrm>
            <a:off x="6246679" y="1982153"/>
            <a:ext cx="3644947" cy="2203030"/>
            <a:chOff x="802277" y="2191525"/>
            <a:chExt cx="3644947" cy="2203030"/>
          </a:xfrm>
        </p:grpSpPr>
        <p:sp>
          <p:nvSpPr>
            <p:cNvPr id="36" name="TextBox 35">
              <a:extLst>
                <a:ext uri="{FF2B5EF4-FFF2-40B4-BE49-F238E27FC236}">
                  <a16:creationId xmlns:a16="http://schemas.microsoft.com/office/drawing/2014/main" id="{BBD5E72A-DFBC-E7CF-956E-DA79A9824FFB}"/>
                </a:ext>
              </a:extLst>
            </p:cNvPr>
            <p:cNvSpPr txBox="1"/>
            <p:nvPr/>
          </p:nvSpPr>
          <p:spPr>
            <a:xfrm>
              <a:off x="802277" y="2355853"/>
              <a:ext cx="946702" cy="369332"/>
            </a:xfrm>
            <a:prstGeom prst="rect">
              <a:avLst/>
            </a:prstGeom>
            <a:noFill/>
          </p:spPr>
          <p:txBody>
            <a:bodyPr wrap="square">
              <a:spAutoFit/>
            </a:bodyPr>
            <a:lstStyle/>
            <a:p>
              <a:pPr algn="r"/>
              <a:r>
                <a:rPr lang="en-US" b="1" dirty="0"/>
                <a:t>2023</a:t>
              </a:r>
            </a:p>
          </p:txBody>
        </p:sp>
        <p:sp>
          <p:nvSpPr>
            <p:cNvPr id="37" name="TextBox 36">
              <a:extLst>
                <a:ext uri="{FF2B5EF4-FFF2-40B4-BE49-F238E27FC236}">
                  <a16:creationId xmlns:a16="http://schemas.microsoft.com/office/drawing/2014/main" id="{4B3DD1A1-8147-D8B0-A4AE-0A86D65C19C7}"/>
                </a:ext>
              </a:extLst>
            </p:cNvPr>
            <p:cNvSpPr txBox="1"/>
            <p:nvPr/>
          </p:nvSpPr>
          <p:spPr>
            <a:xfrm>
              <a:off x="807759" y="3411714"/>
              <a:ext cx="946702" cy="276999"/>
            </a:xfrm>
            <a:prstGeom prst="rect">
              <a:avLst/>
            </a:prstGeom>
            <a:noFill/>
          </p:spPr>
          <p:txBody>
            <a:bodyPr wrap="square">
              <a:spAutoFit/>
            </a:bodyPr>
            <a:lstStyle/>
            <a:p>
              <a:pPr algn="r"/>
              <a:r>
                <a:rPr lang="en-US" sz="1200" dirty="0"/>
                <a:t>2021</a:t>
              </a:r>
            </a:p>
          </p:txBody>
        </p:sp>
        <p:sp>
          <p:nvSpPr>
            <p:cNvPr id="39" name="TextBox 38">
              <a:extLst>
                <a:ext uri="{FF2B5EF4-FFF2-40B4-BE49-F238E27FC236}">
                  <a16:creationId xmlns:a16="http://schemas.microsoft.com/office/drawing/2014/main" id="{1BC552C0-CD4C-34BF-7E1B-CE9961A679A6}"/>
                </a:ext>
              </a:extLst>
            </p:cNvPr>
            <p:cNvSpPr txBox="1"/>
            <p:nvPr/>
          </p:nvSpPr>
          <p:spPr>
            <a:xfrm>
              <a:off x="803289" y="3877661"/>
              <a:ext cx="946702" cy="276999"/>
            </a:xfrm>
            <a:prstGeom prst="rect">
              <a:avLst/>
            </a:prstGeom>
            <a:noFill/>
          </p:spPr>
          <p:txBody>
            <a:bodyPr wrap="square">
              <a:spAutoFit/>
            </a:bodyPr>
            <a:lstStyle/>
            <a:p>
              <a:pPr algn="r"/>
              <a:r>
                <a:rPr lang="en-US" sz="1200" dirty="0"/>
                <a:t>2020</a:t>
              </a:r>
            </a:p>
          </p:txBody>
        </p:sp>
        <p:graphicFrame>
          <p:nvGraphicFramePr>
            <p:cNvPr id="40" name="Chart 39">
              <a:extLst>
                <a:ext uri="{FF2B5EF4-FFF2-40B4-BE49-F238E27FC236}">
                  <a16:creationId xmlns:a16="http://schemas.microsoft.com/office/drawing/2014/main" id="{2217A132-4933-15CA-1716-9F0437DA1B52}"/>
                </a:ext>
              </a:extLst>
            </p:cNvPr>
            <p:cNvGraphicFramePr/>
            <p:nvPr/>
          </p:nvGraphicFramePr>
          <p:xfrm>
            <a:off x="1633134" y="2191525"/>
            <a:ext cx="2814090" cy="2203030"/>
          </p:xfrm>
          <a:graphic>
            <a:graphicData uri="http://schemas.openxmlformats.org/drawingml/2006/chart">
              <c:chart xmlns:c="http://schemas.openxmlformats.org/drawingml/2006/chart" xmlns:r="http://schemas.openxmlformats.org/officeDocument/2006/relationships" r:id="rId6"/>
            </a:graphicData>
          </a:graphic>
        </p:graphicFrame>
        <p:cxnSp>
          <p:nvCxnSpPr>
            <p:cNvPr id="41" name="Straight Connector 40">
              <a:extLst>
                <a:ext uri="{FF2B5EF4-FFF2-40B4-BE49-F238E27FC236}">
                  <a16:creationId xmlns:a16="http://schemas.microsoft.com/office/drawing/2014/main" id="{BF523E83-C7E6-D680-C3C8-FC81BA51FD35}"/>
                </a:ext>
              </a:extLst>
            </p:cNvPr>
            <p:cNvCxnSpPr>
              <a:cxnSpLocks/>
            </p:cNvCxnSpPr>
            <p:nvPr/>
          </p:nvCxnSpPr>
          <p:spPr>
            <a:xfrm flipV="1">
              <a:off x="1769674" y="2334458"/>
              <a:ext cx="0" cy="19297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98F4379-0F9A-651F-29C1-3BD2FA7709B6}"/>
                </a:ext>
              </a:extLst>
            </p:cNvPr>
            <p:cNvSpPr txBox="1"/>
            <p:nvPr/>
          </p:nvSpPr>
          <p:spPr>
            <a:xfrm>
              <a:off x="802277" y="2914133"/>
              <a:ext cx="946702" cy="276999"/>
            </a:xfrm>
            <a:prstGeom prst="rect">
              <a:avLst/>
            </a:prstGeom>
            <a:noFill/>
          </p:spPr>
          <p:txBody>
            <a:bodyPr wrap="square">
              <a:spAutoFit/>
            </a:bodyPr>
            <a:lstStyle/>
            <a:p>
              <a:pPr algn="r"/>
              <a:r>
                <a:rPr lang="en-US" sz="1200" dirty="0"/>
                <a:t>2022</a:t>
              </a:r>
            </a:p>
          </p:txBody>
        </p:sp>
      </p:grpSp>
      <p:sp>
        <p:nvSpPr>
          <p:cNvPr id="6" name="TextBox 5">
            <a:extLst>
              <a:ext uri="{FF2B5EF4-FFF2-40B4-BE49-F238E27FC236}">
                <a16:creationId xmlns:a16="http://schemas.microsoft.com/office/drawing/2014/main" id="{EE8313E2-F36A-0209-2D4C-0688A0B7233C}"/>
              </a:ext>
            </a:extLst>
          </p:cNvPr>
          <p:cNvSpPr txBox="1"/>
          <p:nvPr/>
        </p:nvSpPr>
        <p:spPr>
          <a:xfrm>
            <a:off x="1479064" y="6548466"/>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NCCS Connected Patients (n=507)</a:t>
            </a:r>
          </a:p>
        </p:txBody>
      </p:sp>
    </p:spTree>
    <p:extLst>
      <p:ext uri="{BB962C8B-B14F-4D97-AF65-F5344CB8AC3E}">
        <p14:creationId xmlns:p14="http://schemas.microsoft.com/office/powerpoint/2010/main" val="1779155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E874C69-B085-53D5-1962-34E9C3588360}"/>
              </a:ext>
            </a:extLst>
          </p:cNvPr>
          <p:cNvSpPr txBox="1"/>
          <p:nvPr/>
        </p:nvSpPr>
        <p:spPr>
          <a:xfrm>
            <a:off x="3610264" y="2319106"/>
            <a:ext cx="1028700" cy="3443432"/>
          </a:xfrm>
          <a:prstGeom prst="roundRect">
            <a:avLst/>
          </a:prstGeom>
          <a:solidFill>
            <a:schemeClr val="accent4">
              <a:lumMod val="40000"/>
              <a:lumOff val="60000"/>
            </a:schemeClr>
          </a:solidFill>
        </p:spPr>
        <p:txBody>
          <a:bodyPr wrap="square" rtlCol="0">
            <a:noAutofit/>
          </a:bodyPr>
          <a:lstStyle/>
          <a:p>
            <a:pPr algn="ctr"/>
            <a:r>
              <a:rPr lang="en-US" sz="1100" dirty="0"/>
              <a:t>Top source for NCCS Connected: </a:t>
            </a:r>
            <a:r>
              <a:rPr lang="en-US" sz="1100" b="1" dirty="0">
                <a:solidFill>
                  <a:schemeClr val="accent1"/>
                </a:solidFill>
              </a:rPr>
              <a:t>56%</a:t>
            </a:r>
          </a:p>
        </p:txBody>
      </p:sp>
      <p:sp>
        <p:nvSpPr>
          <p:cNvPr id="2" name="Title 1">
            <a:extLst>
              <a:ext uri="{FF2B5EF4-FFF2-40B4-BE49-F238E27FC236}">
                <a16:creationId xmlns:a16="http://schemas.microsoft.com/office/drawing/2014/main" id="{82AEFE2F-BCB7-C94A-B062-D8A15B5EBE92}"/>
              </a:ext>
            </a:extLst>
          </p:cNvPr>
          <p:cNvSpPr>
            <a:spLocks noGrp="1"/>
          </p:cNvSpPr>
          <p:nvPr>
            <p:ph type="title"/>
          </p:nvPr>
        </p:nvSpPr>
        <p:spPr>
          <a:xfrm>
            <a:off x="398253" y="101327"/>
            <a:ext cx="11333672" cy="695924"/>
          </a:xfrm>
        </p:spPr>
        <p:txBody>
          <a:bodyPr/>
          <a:lstStyle/>
          <a:p>
            <a:r>
              <a:rPr lang="en-US" dirty="0"/>
              <a:t>Resources for Cancer Information</a:t>
            </a:r>
          </a:p>
        </p:txBody>
      </p:sp>
      <p:sp>
        <p:nvSpPr>
          <p:cNvPr id="3" name="Text Placeholder 2">
            <a:extLst>
              <a:ext uri="{FF2B5EF4-FFF2-40B4-BE49-F238E27FC236}">
                <a16:creationId xmlns:a16="http://schemas.microsoft.com/office/drawing/2014/main" id="{1D541598-7571-D68F-EFA6-7EED5E49302E}"/>
              </a:ext>
            </a:extLst>
          </p:cNvPr>
          <p:cNvSpPr>
            <a:spLocks noGrp="1"/>
          </p:cNvSpPr>
          <p:nvPr>
            <p:ph type="body" sz="quarter" idx="10"/>
          </p:nvPr>
        </p:nvSpPr>
        <p:spPr>
          <a:xfrm>
            <a:off x="398253" y="694146"/>
            <a:ext cx="11075983" cy="1598157"/>
          </a:xfrm>
        </p:spPr>
        <p:txBody>
          <a:bodyPr>
            <a:normAutofit/>
          </a:bodyPr>
          <a:lstStyle/>
          <a:p>
            <a:pPr>
              <a:spcBef>
                <a:spcPts val="400"/>
              </a:spcBef>
            </a:pPr>
            <a:r>
              <a:rPr lang="en-US" dirty="0"/>
              <a:t>The top three resources are healthcare sites, materials from doctors, and Google. </a:t>
            </a:r>
          </a:p>
          <a:p>
            <a:pPr>
              <a:spcBef>
                <a:spcPts val="400"/>
              </a:spcBef>
            </a:pPr>
            <a:r>
              <a:rPr lang="en-US" dirty="0"/>
              <a:t>As Patients rely more on doctors this year, their use of info sources declined. Caregivers are more likely to use most resources. </a:t>
            </a:r>
          </a:p>
        </p:txBody>
      </p:sp>
      <p:graphicFrame>
        <p:nvGraphicFramePr>
          <p:cNvPr id="4" name="Chart 3">
            <a:extLst>
              <a:ext uri="{FF2B5EF4-FFF2-40B4-BE49-F238E27FC236}">
                <a16:creationId xmlns:a16="http://schemas.microsoft.com/office/drawing/2014/main" id="{30D4F7B2-EF74-6492-343C-ABD844BC4D0C}"/>
              </a:ext>
            </a:extLst>
          </p:cNvPr>
          <p:cNvGraphicFramePr/>
          <p:nvPr>
            <p:extLst>
              <p:ext uri="{D42A27DB-BD31-4B8C-83A1-F6EECF244321}">
                <p14:modId xmlns:p14="http://schemas.microsoft.com/office/powerpoint/2010/main" val="2307024744"/>
              </p:ext>
            </p:extLst>
          </p:nvPr>
        </p:nvGraphicFramePr>
        <p:xfrm>
          <a:off x="527098" y="1390070"/>
          <a:ext cx="11075982" cy="457583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DF5FC76E-F4E0-298E-7524-DD39DB077F12}"/>
              </a:ext>
            </a:extLst>
          </p:cNvPr>
          <p:cNvSpPr txBox="1"/>
          <p:nvPr/>
        </p:nvSpPr>
        <p:spPr>
          <a:xfrm>
            <a:off x="2994771" y="5977994"/>
            <a:ext cx="6202458" cy="584775"/>
          </a:xfrm>
          <a:prstGeom prst="rect">
            <a:avLst/>
          </a:prstGeom>
          <a:solidFill>
            <a:schemeClr val="accent4">
              <a:lumMod val="40000"/>
              <a:lumOff val="60000"/>
            </a:schemeClr>
          </a:solidFill>
        </p:spPr>
        <p:txBody>
          <a:bodyPr wrap="square" rtlCol="0">
            <a:spAutoFit/>
          </a:bodyPr>
          <a:lstStyle/>
          <a:p>
            <a:pPr algn="ctr"/>
            <a:r>
              <a:rPr lang="en-US" sz="1600" dirty="0"/>
              <a:t>NCCS Connected more likely to select non-profit organizations, medical journals, support groups, and social media</a:t>
            </a:r>
          </a:p>
        </p:txBody>
      </p:sp>
      <p:sp>
        <p:nvSpPr>
          <p:cNvPr id="6" name="TextBox 5">
            <a:extLst>
              <a:ext uri="{FF2B5EF4-FFF2-40B4-BE49-F238E27FC236}">
                <a16:creationId xmlns:a16="http://schemas.microsoft.com/office/drawing/2014/main" id="{452445AB-5E5A-6DF0-2B64-CB7A397C94D3}"/>
              </a:ext>
            </a:extLst>
          </p:cNvPr>
          <p:cNvSpPr txBox="1"/>
          <p:nvPr/>
        </p:nvSpPr>
        <p:spPr>
          <a:xfrm>
            <a:off x="1505840" y="6657945"/>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a:t>
            </a:r>
          </a:p>
        </p:txBody>
      </p:sp>
      <p:sp>
        <p:nvSpPr>
          <p:cNvPr id="10" name="TextBox 9">
            <a:extLst>
              <a:ext uri="{FF2B5EF4-FFF2-40B4-BE49-F238E27FC236}">
                <a16:creationId xmlns:a16="http://schemas.microsoft.com/office/drawing/2014/main" id="{B9722437-76AE-4E09-E521-CB58AB6E08FA}"/>
              </a:ext>
            </a:extLst>
          </p:cNvPr>
          <p:cNvSpPr txBox="1"/>
          <p:nvPr/>
        </p:nvSpPr>
        <p:spPr>
          <a:xfrm>
            <a:off x="3603103" y="2050821"/>
            <a:ext cx="1035861" cy="276999"/>
          </a:xfrm>
          <a:prstGeom prst="rect">
            <a:avLst/>
          </a:prstGeom>
          <a:noFill/>
        </p:spPr>
        <p:txBody>
          <a:bodyPr wrap="none" rtlCol="0">
            <a:spAutoFit/>
          </a:bodyPr>
          <a:lstStyle/>
          <a:p>
            <a:pPr algn="ctr"/>
            <a:r>
              <a:rPr lang="en-US" sz="1200" dirty="0"/>
              <a:t>New in 2023</a:t>
            </a:r>
          </a:p>
        </p:txBody>
      </p:sp>
      <p:sp>
        <p:nvSpPr>
          <p:cNvPr id="11" name="TextBox 10">
            <a:extLst>
              <a:ext uri="{FF2B5EF4-FFF2-40B4-BE49-F238E27FC236}">
                <a16:creationId xmlns:a16="http://schemas.microsoft.com/office/drawing/2014/main" id="{0ED28049-8187-0957-BDCC-DF9319CE6AA0}"/>
              </a:ext>
            </a:extLst>
          </p:cNvPr>
          <p:cNvSpPr txBox="1"/>
          <p:nvPr/>
        </p:nvSpPr>
        <p:spPr>
          <a:xfrm>
            <a:off x="9457616" y="4296956"/>
            <a:ext cx="1035861" cy="276999"/>
          </a:xfrm>
          <a:prstGeom prst="rect">
            <a:avLst/>
          </a:prstGeom>
          <a:noFill/>
        </p:spPr>
        <p:txBody>
          <a:bodyPr wrap="none" rtlCol="0">
            <a:spAutoFit/>
          </a:bodyPr>
          <a:lstStyle/>
          <a:p>
            <a:pPr algn="ctr"/>
            <a:r>
              <a:rPr lang="en-US" sz="1200" dirty="0"/>
              <a:t>New in 2023</a:t>
            </a:r>
          </a:p>
        </p:txBody>
      </p:sp>
    </p:spTree>
    <p:extLst>
      <p:ext uri="{BB962C8B-B14F-4D97-AF65-F5344CB8AC3E}">
        <p14:creationId xmlns:p14="http://schemas.microsoft.com/office/powerpoint/2010/main" val="1465619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ight Bracket 5">
            <a:extLst>
              <a:ext uri="{FF2B5EF4-FFF2-40B4-BE49-F238E27FC236}">
                <a16:creationId xmlns:a16="http://schemas.microsoft.com/office/drawing/2014/main" id="{ADD5524A-B990-5EAF-E24D-4D16DB27EF4A}"/>
              </a:ext>
            </a:extLst>
          </p:cNvPr>
          <p:cNvSpPr/>
          <p:nvPr/>
        </p:nvSpPr>
        <p:spPr>
          <a:xfrm rot="16200000">
            <a:off x="2592406" y="2135204"/>
            <a:ext cx="1115632" cy="1996068"/>
          </a:xfrm>
          <a:prstGeom prst="rightBracket">
            <a:avLst>
              <a:gd name="adj" fmla="val 35743"/>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1BE15C94-98D2-DB08-8950-A9C8331A29C0}"/>
              </a:ext>
            </a:extLst>
          </p:cNvPr>
          <p:cNvSpPr>
            <a:spLocks noGrp="1"/>
          </p:cNvSpPr>
          <p:nvPr>
            <p:ph type="title"/>
          </p:nvPr>
        </p:nvSpPr>
        <p:spPr/>
        <p:txBody>
          <a:bodyPr/>
          <a:lstStyle/>
          <a:p>
            <a:r>
              <a:rPr lang="en-US" dirty="0"/>
              <a:t>Advertising for Cancer Treatments</a:t>
            </a:r>
          </a:p>
        </p:txBody>
      </p:sp>
      <p:sp>
        <p:nvSpPr>
          <p:cNvPr id="11" name="Text Placeholder 10">
            <a:extLst>
              <a:ext uri="{FF2B5EF4-FFF2-40B4-BE49-F238E27FC236}">
                <a16:creationId xmlns:a16="http://schemas.microsoft.com/office/drawing/2014/main" id="{C5885E63-DFE9-CAC4-E94E-8E1C824382A2}"/>
              </a:ext>
            </a:extLst>
          </p:cNvPr>
          <p:cNvSpPr>
            <a:spLocks noGrp="1"/>
          </p:cNvSpPr>
          <p:nvPr>
            <p:ph type="body" sz="quarter" idx="10"/>
          </p:nvPr>
        </p:nvSpPr>
        <p:spPr/>
        <p:txBody>
          <a:bodyPr/>
          <a:lstStyle/>
          <a:p>
            <a:r>
              <a:rPr lang="en-US" dirty="0"/>
              <a:t>Feelings about advertising are mixed. Caregivers skew more positive than Patients, NCCS Connected is least positive. </a:t>
            </a:r>
          </a:p>
        </p:txBody>
      </p:sp>
      <p:graphicFrame>
        <p:nvGraphicFramePr>
          <p:cNvPr id="4" name="Chart 3">
            <a:extLst>
              <a:ext uri="{FF2B5EF4-FFF2-40B4-BE49-F238E27FC236}">
                <a16:creationId xmlns:a16="http://schemas.microsoft.com/office/drawing/2014/main" id="{501C766C-E8FA-B0B3-AEE2-6EC103D3D218}"/>
              </a:ext>
            </a:extLst>
          </p:cNvPr>
          <p:cNvGraphicFramePr/>
          <p:nvPr>
            <p:extLst>
              <p:ext uri="{D42A27DB-BD31-4B8C-83A1-F6EECF244321}">
                <p14:modId xmlns:p14="http://schemas.microsoft.com/office/powerpoint/2010/main" val="1667892858"/>
              </p:ext>
            </p:extLst>
          </p:nvPr>
        </p:nvGraphicFramePr>
        <p:xfrm>
          <a:off x="1541564" y="1070518"/>
          <a:ext cx="9108871" cy="431552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77C3F791-3092-5BBB-E452-39E10DF1D30A}"/>
              </a:ext>
            </a:extLst>
          </p:cNvPr>
          <p:cNvSpPr txBox="1"/>
          <p:nvPr/>
        </p:nvSpPr>
        <p:spPr>
          <a:xfrm>
            <a:off x="1951466" y="1621314"/>
            <a:ext cx="2397512" cy="954107"/>
          </a:xfrm>
          <a:prstGeom prst="rect">
            <a:avLst/>
          </a:prstGeom>
          <a:noFill/>
        </p:spPr>
        <p:txBody>
          <a:bodyPr wrap="square" rtlCol="0">
            <a:spAutoFit/>
          </a:bodyPr>
          <a:lstStyle/>
          <a:p>
            <a:pPr algn="ctr"/>
            <a:r>
              <a:rPr lang="en-US" sz="1400" dirty="0"/>
              <a:t>Total Positive</a:t>
            </a:r>
          </a:p>
          <a:p>
            <a:pPr algn="ctr"/>
            <a:r>
              <a:rPr lang="en-US" sz="1400" dirty="0">
                <a:solidFill>
                  <a:schemeClr val="accent1"/>
                </a:solidFill>
              </a:rPr>
              <a:t>Patient</a:t>
            </a:r>
            <a:r>
              <a:rPr lang="en-US" sz="1400" dirty="0"/>
              <a:t>: 44%</a:t>
            </a:r>
          </a:p>
          <a:p>
            <a:pPr algn="ctr"/>
            <a:r>
              <a:rPr lang="en-US" sz="1400" dirty="0">
                <a:solidFill>
                  <a:schemeClr val="accent6"/>
                </a:solidFill>
              </a:rPr>
              <a:t>Caregiver</a:t>
            </a:r>
            <a:r>
              <a:rPr lang="en-US" sz="1400" dirty="0"/>
              <a:t>: </a:t>
            </a:r>
            <a:r>
              <a:rPr lang="en-US" sz="1400" b="1" dirty="0">
                <a:solidFill>
                  <a:schemeClr val="accent1"/>
                </a:solidFill>
              </a:rPr>
              <a:t>50%</a:t>
            </a:r>
          </a:p>
          <a:p>
            <a:pPr algn="ctr"/>
            <a:r>
              <a:rPr lang="en-US" sz="1400" dirty="0">
                <a:solidFill>
                  <a:schemeClr val="accent4">
                    <a:lumMod val="75000"/>
                  </a:schemeClr>
                </a:solidFill>
              </a:rPr>
              <a:t>NCCS Connected</a:t>
            </a:r>
            <a:r>
              <a:rPr lang="en-US" sz="1400" dirty="0"/>
              <a:t>:</a:t>
            </a:r>
            <a:r>
              <a:rPr lang="en-US" sz="1400" dirty="0">
                <a:solidFill>
                  <a:schemeClr val="accent4">
                    <a:lumMod val="75000"/>
                  </a:schemeClr>
                </a:solidFill>
              </a:rPr>
              <a:t> </a:t>
            </a:r>
            <a:r>
              <a:rPr lang="en-US" sz="1400" b="1" dirty="0">
                <a:solidFill>
                  <a:srgbClr val="C00000"/>
                </a:solidFill>
              </a:rPr>
              <a:t>31%</a:t>
            </a:r>
          </a:p>
        </p:txBody>
      </p:sp>
      <p:sp>
        <p:nvSpPr>
          <p:cNvPr id="8" name="Rectangle 7">
            <a:extLst>
              <a:ext uri="{FF2B5EF4-FFF2-40B4-BE49-F238E27FC236}">
                <a16:creationId xmlns:a16="http://schemas.microsoft.com/office/drawing/2014/main" id="{9FBD2BC6-DD5A-08F2-F8FC-8C42FAB80B1D}"/>
              </a:ext>
            </a:extLst>
          </p:cNvPr>
          <p:cNvSpPr/>
          <p:nvPr/>
        </p:nvSpPr>
        <p:spPr>
          <a:xfrm>
            <a:off x="1951466" y="5506160"/>
            <a:ext cx="3713756" cy="104601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Total Patients Positive:</a:t>
            </a:r>
          </a:p>
          <a:p>
            <a:pPr algn="ctr"/>
            <a:r>
              <a:rPr lang="en-US" sz="1600" dirty="0"/>
              <a:t>Involved in Decisions 47%</a:t>
            </a:r>
          </a:p>
          <a:p>
            <a:pPr algn="ctr"/>
            <a:r>
              <a:rPr lang="en-US" sz="1600" dirty="0"/>
              <a:t>Relied on Doctor 44%</a:t>
            </a:r>
          </a:p>
        </p:txBody>
      </p:sp>
      <p:sp>
        <p:nvSpPr>
          <p:cNvPr id="9" name="Rectangle 8">
            <a:extLst>
              <a:ext uri="{FF2B5EF4-FFF2-40B4-BE49-F238E27FC236}">
                <a16:creationId xmlns:a16="http://schemas.microsoft.com/office/drawing/2014/main" id="{A515743D-E37B-84FE-EC56-45E082C2F604}"/>
              </a:ext>
            </a:extLst>
          </p:cNvPr>
          <p:cNvSpPr/>
          <p:nvPr/>
        </p:nvSpPr>
        <p:spPr>
          <a:xfrm>
            <a:off x="6218666" y="5506160"/>
            <a:ext cx="3713756" cy="104601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Total Caregivers Positive:</a:t>
            </a:r>
          </a:p>
          <a:p>
            <a:pPr algn="ctr"/>
            <a:r>
              <a:rPr lang="en-US" sz="1600" dirty="0"/>
              <a:t>Involved in Decisions 52%</a:t>
            </a:r>
          </a:p>
          <a:p>
            <a:pPr algn="ctr"/>
            <a:r>
              <a:rPr lang="en-US" sz="1600" dirty="0"/>
              <a:t>Relied on Doctor 49%</a:t>
            </a:r>
          </a:p>
        </p:txBody>
      </p:sp>
      <p:sp>
        <p:nvSpPr>
          <p:cNvPr id="3" name="TextBox 2">
            <a:extLst>
              <a:ext uri="{FF2B5EF4-FFF2-40B4-BE49-F238E27FC236}">
                <a16:creationId xmlns:a16="http://schemas.microsoft.com/office/drawing/2014/main" id="{A551E23A-93D0-3EB1-4147-5DF62C49B217}"/>
              </a:ext>
            </a:extLst>
          </p:cNvPr>
          <p:cNvSpPr txBox="1"/>
          <p:nvPr/>
        </p:nvSpPr>
        <p:spPr>
          <a:xfrm>
            <a:off x="1491819" y="6610344"/>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a:t>
            </a:r>
          </a:p>
        </p:txBody>
      </p:sp>
      <p:sp>
        <p:nvSpPr>
          <p:cNvPr id="7" name="TextBox 6">
            <a:extLst>
              <a:ext uri="{FF2B5EF4-FFF2-40B4-BE49-F238E27FC236}">
                <a16:creationId xmlns:a16="http://schemas.microsoft.com/office/drawing/2014/main" id="{EDD17F9A-650E-DBF5-A8BE-052946C07F63}"/>
              </a:ext>
            </a:extLst>
          </p:cNvPr>
          <p:cNvSpPr txBox="1"/>
          <p:nvPr/>
        </p:nvSpPr>
        <p:spPr>
          <a:xfrm>
            <a:off x="219261" y="5787482"/>
            <a:ext cx="1732205" cy="369332"/>
          </a:xfrm>
          <a:prstGeom prst="rect">
            <a:avLst/>
          </a:prstGeom>
          <a:noFill/>
        </p:spPr>
        <p:txBody>
          <a:bodyPr wrap="none" rtlCol="0">
            <a:spAutoFit/>
          </a:bodyPr>
          <a:lstStyle/>
          <a:p>
            <a:r>
              <a:rPr lang="en-US" dirty="0"/>
              <a:t>No differences:</a:t>
            </a:r>
          </a:p>
        </p:txBody>
      </p:sp>
    </p:spTree>
    <p:extLst>
      <p:ext uri="{BB962C8B-B14F-4D97-AF65-F5344CB8AC3E}">
        <p14:creationId xmlns:p14="http://schemas.microsoft.com/office/powerpoint/2010/main" val="1802739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754B-C4D4-A268-868E-DD90EE481BF5}"/>
              </a:ext>
            </a:extLst>
          </p:cNvPr>
          <p:cNvSpPr>
            <a:spLocks noGrp="1"/>
          </p:cNvSpPr>
          <p:nvPr>
            <p:ph type="title"/>
          </p:nvPr>
        </p:nvSpPr>
        <p:spPr/>
        <p:txBody>
          <a:bodyPr/>
          <a:lstStyle/>
          <a:p>
            <a:r>
              <a:rPr lang="en-US" dirty="0"/>
              <a:t>Cancer’s Impact on Caregivers</a:t>
            </a:r>
          </a:p>
        </p:txBody>
      </p:sp>
      <p:sp>
        <p:nvSpPr>
          <p:cNvPr id="3" name="Text Placeholder 2">
            <a:extLst>
              <a:ext uri="{FF2B5EF4-FFF2-40B4-BE49-F238E27FC236}">
                <a16:creationId xmlns:a16="http://schemas.microsoft.com/office/drawing/2014/main" id="{361232F9-3B35-226B-1F43-BB37A8847975}"/>
              </a:ext>
            </a:extLst>
          </p:cNvPr>
          <p:cNvSpPr>
            <a:spLocks noGrp="1"/>
          </p:cNvSpPr>
          <p:nvPr>
            <p:ph type="body" sz="quarter" idx="10"/>
          </p:nvPr>
        </p:nvSpPr>
        <p:spPr/>
        <p:txBody>
          <a:bodyPr>
            <a:normAutofit/>
          </a:bodyPr>
          <a:lstStyle/>
          <a:p>
            <a:r>
              <a:rPr lang="en-US" dirty="0"/>
              <a:t>Majorities of Caregivers report grappling with a variety of physical, emotional, and mental health issues of their own.</a:t>
            </a:r>
          </a:p>
        </p:txBody>
      </p:sp>
      <p:graphicFrame>
        <p:nvGraphicFramePr>
          <p:cNvPr id="6" name="Chart 5">
            <a:extLst>
              <a:ext uri="{FF2B5EF4-FFF2-40B4-BE49-F238E27FC236}">
                <a16:creationId xmlns:a16="http://schemas.microsoft.com/office/drawing/2014/main" id="{3662C6F9-5737-D000-AC3C-95B5AE4FFB8A}"/>
              </a:ext>
            </a:extLst>
          </p:cNvPr>
          <p:cNvGraphicFramePr/>
          <p:nvPr>
            <p:extLst>
              <p:ext uri="{D42A27DB-BD31-4B8C-83A1-F6EECF244321}">
                <p14:modId xmlns:p14="http://schemas.microsoft.com/office/powerpoint/2010/main" val="2462312068"/>
              </p:ext>
            </p:extLst>
          </p:nvPr>
        </p:nvGraphicFramePr>
        <p:xfrm>
          <a:off x="490125" y="1244296"/>
          <a:ext cx="8947728" cy="544614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E12DC587-DD06-5EA0-E448-7E38A1E84D6B}"/>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Caregivers (n=506)</a:t>
            </a:r>
          </a:p>
        </p:txBody>
      </p:sp>
      <p:sp>
        <p:nvSpPr>
          <p:cNvPr id="8" name="TextBox 7">
            <a:extLst>
              <a:ext uri="{FF2B5EF4-FFF2-40B4-BE49-F238E27FC236}">
                <a16:creationId xmlns:a16="http://schemas.microsoft.com/office/drawing/2014/main" id="{1615951C-F9D8-C87B-A453-9EA5FB6DB381}"/>
              </a:ext>
            </a:extLst>
          </p:cNvPr>
          <p:cNvSpPr txBox="1"/>
          <p:nvPr/>
        </p:nvSpPr>
        <p:spPr>
          <a:xfrm>
            <a:off x="3424754" y="1940435"/>
            <a:ext cx="1723962" cy="261610"/>
          </a:xfrm>
          <a:prstGeom prst="rect">
            <a:avLst/>
          </a:prstGeom>
          <a:noFill/>
        </p:spPr>
        <p:txBody>
          <a:bodyPr wrap="square">
            <a:spAutoFit/>
          </a:bodyPr>
          <a:lstStyle/>
          <a:p>
            <a:r>
              <a:rPr lang="en-US" sz="1100" i="1" dirty="0"/>
              <a:t>(Stage IV/deceased)</a:t>
            </a:r>
          </a:p>
        </p:txBody>
      </p:sp>
      <p:sp>
        <p:nvSpPr>
          <p:cNvPr id="9" name="TextBox 8">
            <a:extLst>
              <a:ext uri="{FF2B5EF4-FFF2-40B4-BE49-F238E27FC236}">
                <a16:creationId xmlns:a16="http://schemas.microsoft.com/office/drawing/2014/main" id="{5C4F795C-CCE8-AF19-EA46-C1E5F0093C8F}"/>
              </a:ext>
            </a:extLst>
          </p:cNvPr>
          <p:cNvSpPr txBox="1"/>
          <p:nvPr/>
        </p:nvSpPr>
        <p:spPr>
          <a:xfrm>
            <a:off x="3424754" y="2336217"/>
            <a:ext cx="1723962" cy="261610"/>
          </a:xfrm>
          <a:prstGeom prst="rect">
            <a:avLst/>
          </a:prstGeom>
          <a:noFill/>
        </p:spPr>
        <p:txBody>
          <a:bodyPr wrap="square">
            <a:spAutoFit/>
          </a:bodyPr>
          <a:lstStyle/>
          <a:p>
            <a:r>
              <a:rPr lang="en-US" sz="1100" i="1" dirty="0"/>
              <a:t>(Stage IV/deceased)</a:t>
            </a:r>
          </a:p>
        </p:txBody>
      </p:sp>
      <p:sp>
        <p:nvSpPr>
          <p:cNvPr id="7" name="Rounded Rectangle 86">
            <a:extLst>
              <a:ext uri="{FF2B5EF4-FFF2-40B4-BE49-F238E27FC236}">
                <a16:creationId xmlns:a16="http://schemas.microsoft.com/office/drawing/2014/main" id="{2FA5CC35-71F0-0131-5FE3-D896A988073A}"/>
              </a:ext>
            </a:extLst>
          </p:cNvPr>
          <p:cNvSpPr/>
          <p:nvPr/>
        </p:nvSpPr>
        <p:spPr>
          <a:xfrm>
            <a:off x="9224505" y="1746758"/>
            <a:ext cx="2764295" cy="445638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Aft>
                <a:spcPts val="800"/>
              </a:spcAft>
            </a:pPr>
            <a:r>
              <a:rPr lang="en-US" sz="1400" i="1" dirty="0">
                <a:solidFill>
                  <a:schemeClr val="tx1"/>
                </a:solidFill>
                <a:effectLst/>
                <a:ea typeface="Calibri" panose="020F0502020204030204" pitchFamily="34" charset="0"/>
                <a:cs typeface="Times New Roman" panose="02020603050405020304" pitchFamily="18" charset="0"/>
              </a:rPr>
              <a:t>“I got kidney stones because I wasn't drinking enough water. I was very sleep deprived. I had to take Xanax there for a little bit, because my nerves were just unhinged. I gained weight, lost weight. I fluctuated. But there's different stages of my health that were hindered as well.” - Caring for Mother</a:t>
            </a:r>
          </a:p>
          <a:p>
            <a:pPr>
              <a:lnSpc>
                <a:spcPct val="107000"/>
              </a:lnSpc>
              <a:spcAft>
                <a:spcPts val="800"/>
              </a:spcAft>
            </a:pPr>
            <a:r>
              <a:rPr lang="en-US" sz="1400" i="1" dirty="0">
                <a:solidFill>
                  <a:schemeClr val="tx1"/>
                </a:solidFill>
                <a:effectLst/>
                <a:ea typeface="Calibri" panose="020F0502020204030204" pitchFamily="34" charset="0"/>
                <a:cs typeface="Times New Roman" panose="02020603050405020304" pitchFamily="18" charset="0"/>
              </a:rPr>
              <a:t>“I’m looking to see a therapist. I’m just not happy. I don’t blame anyone, God always has the last say, raised to believe. I’m not the same person that I was 2-3 years ago.” – Caring for Husband</a:t>
            </a:r>
            <a:endParaRPr lang="en-US" sz="1400" dirty="0">
              <a:solidFill>
                <a:schemeClr val="tx1"/>
              </a:solidFill>
              <a:effectLst/>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68E7F38B-A0CE-C43B-1A51-9AA62D3CB046}"/>
              </a:ext>
            </a:extLst>
          </p:cNvPr>
          <p:cNvPicPr>
            <a:picLocks noChangeAspect="1"/>
          </p:cNvPicPr>
          <p:nvPr/>
        </p:nvPicPr>
        <p:blipFill>
          <a:blip r:embed="rId4"/>
          <a:srcRect/>
          <a:stretch/>
        </p:blipFill>
        <p:spPr>
          <a:xfrm>
            <a:off x="11038593" y="690501"/>
            <a:ext cx="1153407" cy="1328725"/>
          </a:xfrm>
          <a:prstGeom prst="rect">
            <a:avLst/>
          </a:prstGeom>
        </p:spPr>
      </p:pic>
    </p:spTree>
    <p:extLst>
      <p:ext uri="{BB962C8B-B14F-4D97-AF65-F5344CB8AC3E}">
        <p14:creationId xmlns:p14="http://schemas.microsoft.com/office/powerpoint/2010/main" val="255424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BE13-3EEF-0930-2E55-222C4A39FFBA}"/>
              </a:ext>
            </a:extLst>
          </p:cNvPr>
          <p:cNvSpPr>
            <a:spLocks noGrp="1"/>
          </p:cNvSpPr>
          <p:nvPr>
            <p:ph type="title"/>
          </p:nvPr>
        </p:nvSpPr>
        <p:spPr/>
        <p:txBody>
          <a:bodyPr/>
          <a:lstStyle/>
          <a:p>
            <a:r>
              <a:rPr lang="en-US" dirty="0"/>
              <a:t>Terminology</a:t>
            </a:r>
          </a:p>
        </p:txBody>
      </p:sp>
      <p:sp>
        <p:nvSpPr>
          <p:cNvPr id="3" name="Text Placeholder 2">
            <a:extLst>
              <a:ext uri="{FF2B5EF4-FFF2-40B4-BE49-F238E27FC236}">
                <a16:creationId xmlns:a16="http://schemas.microsoft.com/office/drawing/2014/main" id="{404616ED-328A-1EBD-31D5-F85A9699CA28}"/>
              </a:ext>
            </a:extLst>
          </p:cNvPr>
          <p:cNvSpPr>
            <a:spLocks noGrp="1"/>
          </p:cNvSpPr>
          <p:nvPr>
            <p:ph type="body" sz="quarter" idx="10"/>
          </p:nvPr>
        </p:nvSpPr>
        <p:spPr>
          <a:xfrm>
            <a:off x="429164" y="774858"/>
            <a:ext cx="11333672" cy="639436"/>
          </a:xfrm>
        </p:spPr>
        <p:txBody>
          <a:bodyPr>
            <a:normAutofit/>
          </a:bodyPr>
          <a:lstStyle/>
          <a:p>
            <a:pPr>
              <a:spcBef>
                <a:spcPts val="400"/>
              </a:spcBef>
            </a:pPr>
            <a:r>
              <a:rPr lang="en-US" dirty="0"/>
              <a:t>Most Patients consider themselves “Cancer Survivors.” </a:t>
            </a:r>
          </a:p>
          <a:p>
            <a:pPr>
              <a:spcBef>
                <a:spcPts val="400"/>
              </a:spcBef>
            </a:pPr>
            <a:r>
              <a:rPr lang="en-US" dirty="0"/>
              <a:t>Majorities prefer the term “Caregiver,” though almost 4-in-10 spouses like “Care Partner.”</a:t>
            </a:r>
          </a:p>
          <a:p>
            <a:pPr>
              <a:spcBef>
                <a:spcPts val="400"/>
              </a:spcBef>
            </a:pPr>
            <a:endParaRPr lang="en-US" dirty="0"/>
          </a:p>
        </p:txBody>
      </p:sp>
      <p:graphicFrame>
        <p:nvGraphicFramePr>
          <p:cNvPr id="6" name="Chart 5">
            <a:extLst>
              <a:ext uri="{FF2B5EF4-FFF2-40B4-BE49-F238E27FC236}">
                <a16:creationId xmlns:a16="http://schemas.microsoft.com/office/drawing/2014/main" id="{761649DE-11F7-10B8-497B-D3AFFF798361}"/>
              </a:ext>
            </a:extLst>
          </p:cNvPr>
          <p:cNvGraphicFramePr/>
          <p:nvPr>
            <p:extLst>
              <p:ext uri="{D42A27DB-BD31-4B8C-83A1-F6EECF244321}">
                <p14:modId xmlns:p14="http://schemas.microsoft.com/office/powerpoint/2010/main" val="3646987250"/>
              </p:ext>
            </p:extLst>
          </p:nvPr>
        </p:nvGraphicFramePr>
        <p:xfrm>
          <a:off x="5008417" y="1958607"/>
          <a:ext cx="6169891" cy="352675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7">
            <a:extLst>
              <a:ext uri="{FF2B5EF4-FFF2-40B4-BE49-F238E27FC236}">
                <a16:creationId xmlns:a16="http://schemas.microsoft.com/office/drawing/2014/main" id="{EA18E1C7-588A-8121-B34E-220576915C46}"/>
              </a:ext>
            </a:extLst>
          </p:cNvPr>
          <p:cNvGraphicFramePr>
            <a:graphicFrameLocks noGrp="1"/>
          </p:cNvGraphicFramePr>
          <p:nvPr>
            <p:extLst>
              <p:ext uri="{D42A27DB-BD31-4B8C-83A1-F6EECF244321}">
                <p14:modId xmlns:p14="http://schemas.microsoft.com/office/powerpoint/2010/main" val="4252245209"/>
              </p:ext>
            </p:extLst>
          </p:nvPr>
        </p:nvGraphicFramePr>
        <p:xfrm>
          <a:off x="4537364" y="5368902"/>
          <a:ext cx="6338455" cy="822960"/>
        </p:xfrm>
        <a:graphic>
          <a:graphicData uri="http://schemas.openxmlformats.org/drawingml/2006/table">
            <a:tbl>
              <a:tblPr firstRow="1" bandRow="1">
                <a:tableStyleId>{5940675A-B579-460E-94D1-54222C63F5DA}</a:tableStyleId>
              </a:tblPr>
              <a:tblGrid>
                <a:gridCol w="789708">
                  <a:extLst>
                    <a:ext uri="{9D8B030D-6E8A-4147-A177-3AD203B41FA5}">
                      <a16:colId xmlns:a16="http://schemas.microsoft.com/office/drawing/2014/main" val="3100254295"/>
                    </a:ext>
                  </a:extLst>
                </a:gridCol>
                <a:gridCol w="879764">
                  <a:extLst>
                    <a:ext uri="{9D8B030D-6E8A-4147-A177-3AD203B41FA5}">
                      <a16:colId xmlns:a16="http://schemas.microsoft.com/office/drawing/2014/main" val="591598584"/>
                    </a:ext>
                  </a:extLst>
                </a:gridCol>
                <a:gridCol w="1506414">
                  <a:extLst>
                    <a:ext uri="{9D8B030D-6E8A-4147-A177-3AD203B41FA5}">
                      <a16:colId xmlns:a16="http://schemas.microsoft.com/office/drawing/2014/main" val="3595834304"/>
                    </a:ext>
                  </a:extLst>
                </a:gridCol>
                <a:gridCol w="855786">
                  <a:extLst>
                    <a:ext uri="{9D8B030D-6E8A-4147-A177-3AD203B41FA5}">
                      <a16:colId xmlns:a16="http://schemas.microsoft.com/office/drawing/2014/main" val="1423166386"/>
                    </a:ext>
                  </a:extLst>
                </a:gridCol>
                <a:gridCol w="1356905">
                  <a:extLst>
                    <a:ext uri="{9D8B030D-6E8A-4147-A177-3AD203B41FA5}">
                      <a16:colId xmlns:a16="http://schemas.microsoft.com/office/drawing/2014/main" val="130871507"/>
                    </a:ext>
                  </a:extLst>
                </a:gridCol>
                <a:gridCol w="949878">
                  <a:extLst>
                    <a:ext uri="{9D8B030D-6E8A-4147-A177-3AD203B41FA5}">
                      <a16:colId xmlns:a16="http://schemas.microsoft.com/office/drawing/2014/main" val="3452811965"/>
                    </a:ext>
                  </a:extLst>
                </a:gridCol>
              </a:tblGrid>
              <a:tr h="0">
                <a:tc>
                  <a:txBody>
                    <a:bodyPr/>
                    <a:lstStyle/>
                    <a:p>
                      <a:r>
                        <a:rPr lang="en-US" sz="1200" b="1" dirty="0"/>
                        <a:t>Spouse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a:solidFill>
                            <a:srgbClr val="C00000"/>
                          </a:solidFill>
                        </a:rPr>
                        <a:t>49%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a:solidFill>
                            <a:schemeClr val="accent1"/>
                          </a:solidFill>
                        </a:rPr>
                        <a:t>38%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a:solidFill>
                            <a:srgbClr val="C00000"/>
                          </a:solidFill>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1653525"/>
                  </a:ext>
                </a:extLst>
              </a:tr>
              <a:tr h="0">
                <a:tc>
                  <a:txBody>
                    <a:bodyPr/>
                    <a:lstStyle/>
                    <a:p>
                      <a:r>
                        <a:rPr lang="en-US" sz="1200" b="1" dirty="0"/>
                        <a:t>Parent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70%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7229329"/>
                  </a:ext>
                </a:extLst>
              </a:tr>
              <a:tr h="0">
                <a:tc>
                  <a:txBody>
                    <a:bodyPr/>
                    <a:lstStyle/>
                    <a:p>
                      <a:r>
                        <a:rPr lang="en-US" sz="1200" b="1" dirty="0"/>
                        <a:t>Other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76%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9%</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7%</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82407616"/>
                  </a:ext>
                </a:extLst>
              </a:tr>
            </a:tbl>
          </a:graphicData>
        </a:graphic>
      </p:graphicFrame>
      <p:sp>
        <p:nvSpPr>
          <p:cNvPr id="10" name="TextBox 9">
            <a:extLst>
              <a:ext uri="{FF2B5EF4-FFF2-40B4-BE49-F238E27FC236}">
                <a16:creationId xmlns:a16="http://schemas.microsoft.com/office/drawing/2014/main" id="{A4E1E4F4-E2EF-95DF-0C66-0BA33267E6E5}"/>
              </a:ext>
            </a:extLst>
          </p:cNvPr>
          <p:cNvSpPr txBox="1"/>
          <p:nvPr/>
        </p:nvSpPr>
        <p:spPr>
          <a:xfrm>
            <a:off x="6096000" y="2015343"/>
            <a:ext cx="4858327" cy="584775"/>
          </a:xfrm>
          <a:prstGeom prst="rect">
            <a:avLst/>
          </a:prstGeom>
          <a:noFill/>
        </p:spPr>
        <p:txBody>
          <a:bodyPr wrap="square">
            <a:spAutoFit/>
          </a:bodyPr>
          <a:lstStyle/>
          <a:p>
            <a:pPr algn="ctr"/>
            <a:r>
              <a:rPr lang="en-US" sz="1600" dirty="0"/>
              <a:t>Which of the following terms do you prefer to describe yourself?</a:t>
            </a:r>
          </a:p>
        </p:txBody>
      </p:sp>
      <p:grpSp>
        <p:nvGrpSpPr>
          <p:cNvPr id="17" name="Group 16">
            <a:extLst>
              <a:ext uri="{FF2B5EF4-FFF2-40B4-BE49-F238E27FC236}">
                <a16:creationId xmlns:a16="http://schemas.microsoft.com/office/drawing/2014/main" id="{66FE3C1C-F330-92C4-2AB2-A15FEE011706}"/>
              </a:ext>
            </a:extLst>
          </p:cNvPr>
          <p:cNvGrpSpPr/>
          <p:nvPr/>
        </p:nvGrpSpPr>
        <p:grpSpPr>
          <a:xfrm>
            <a:off x="672668" y="1855307"/>
            <a:ext cx="3185190" cy="2757055"/>
            <a:chOff x="617884" y="1399309"/>
            <a:chExt cx="3185190" cy="2757055"/>
          </a:xfrm>
        </p:grpSpPr>
        <p:graphicFrame>
          <p:nvGraphicFramePr>
            <p:cNvPr id="14" name="Chart 13">
              <a:extLst>
                <a:ext uri="{FF2B5EF4-FFF2-40B4-BE49-F238E27FC236}">
                  <a16:creationId xmlns:a16="http://schemas.microsoft.com/office/drawing/2014/main" id="{819B0A11-3E0B-04F6-9ADA-4A8E752EF0D7}"/>
                </a:ext>
              </a:extLst>
            </p:cNvPr>
            <p:cNvGraphicFramePr/>
            <p:nvPr>
              <p:extLst>
                <p:ext uri="{D42A27DB-BD31-4B8C-83A1-F6EECF244321}">
                  <p14:modId xmlns:p14="http://schemas.microsoft.com/office/powerpoint/2010/main" val="3207268802"/>
                </p:ext>
              </p:extLst>
            </p:nvPr>
          </p:nvGraphicFramePr>
          <p:xfrm>
            <a:off x="617884" y="1399309"/>
            <a:ext cx="3185190" cy="2757055"/>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01862C08-1FA1-1155-89B5-CE5130C34ABC}"/>
                </a:ext>
              </a:extLst>
            </p:cNvPr>
            <p:cNvSpPr txBox="1"/>
            <p:nvPr/>
          </p:nvSpPr>
          <p:spPr>
            <a:xfrm>
              <a:off x="1306144" y="2165489"/>
              <a:ext cx="1803094" cy="1292662"/>
            </a:xfrm>
            <a:prstGeom prst="rect">
              <a:avLst/>
            </a:prstGeom>
            <a:noFill/>
          </p:spPr>
          <p:txBody>
            <a:bodyPr wrap="square" rtlCol="0">
              <a:spAutoFit/>
            </a:bodyPr>
            <a:lstStyle/>
            <a:p>
              <a:pPr algn="ctr"/>
              <a:r>
                <a:rPr lang="en-US" sz="2400" dirty="0"/>
                <a:t>85% </a:t>
              </a:r>
              <a:r>
                <a:rPr lang="en-US" dirty="0"/>
                <a:t>Consider Themselves a “Cancer Survivor”</a:t>
              </a:r>
            </a:p>
          </p:txBody>
        </p:sp>
      </p:grpSp>
      <p:sp>
        <p:nvSpPr>
          <p:cNvPr id="16" name="TextBox 15">
            <a:extLst>
              <a:ext uri="{FF2B5EF4-FFF2-40B4-BE49-F238E27FC236}">
                <a16:creationId xmlns:a16="http://schemas.microsoft.com/office/drawing/2014/main" id="{A353FBFB-2D72-F860-887D-1ACA462A272D}"/>
              </a:ext>
            </a:extLst>
          </p:cNvPr>
          <p:cNvSpPr txBox="1"/>
          <p:nvPr/>
        </p:nvSpPr>
        <p:spPr>
          <a:xfrm>
            <a:off x="866271" y="5485358"/>
            <a:ext cx="2783134" cy="338554"/>
          </a:xfrm>
          <a:prstGeom prst="rect">
            <a:avLst/>
          </a:prstGeom>
          <a:noFill/>
        </p:spPr>
        <p:txBody>
          <a:bodyPr wrap="none" rtlCol="0">
            <a:spAutoFit/>
          </a:bodyPr>
          <a:lstStyle/>
          <a:p>
            <a:pPr algn="ctr"/>
            <a:r>
              <a:rPr lang="en-US" sz="1600" dirty="0"/>
              <a:t>Consistent with 2021 Survey</a:t>
            </a:r>
          </a:p>
        </p:txBody>
      </p:sp>
      <p:sp>
        <p:nvSpPr>
          <p:cNvPr id="23" name="TextBox 22">
            <a:extLst>
              <a:ext uri="{FF2B5EF4-FFF2-40B4-BE49-F238E27FC236}">
                <a16:creationId xmlns:a16="http://schemas.microsoft.com/office/drawing/2014/main" id="{72D1F824-47A9-4EF1-F318-3933D0A7F74B}"/>
              </a:ext>
            </a:extLst>
          </p:cNvPr>
          <p:cNvSpPr txBox="1"/>
          <p:nvPr/>
        </p:nvSpPr>
        <p:spPr>
          <a:xfrm>
            <a:off x="672668" y="5805253"/>
            <a:ext cx="3185190" cy="523220"/>
          </a:xfrm>
          <a:prstGeom prst="rect">
            <a:avLst/>
          </a:prstGeom>
          <a:solidFill>
            <a:schemeClr val="accent4">
              <a:lumMod val="40000"/>
              <a:lumOff val="60000"/>
            </a:schemeClr>
          </a:solidFill>
        </p:spPr>
        <p:txBody>
          <a:bodyPr wrap="square" rtlCol="0">
            <a:spAutoFit/>
          </a:bodyPr>
          <a:lstStyle/>
          <a:p>
            <a:pPr algn="ctr"/>
            <a:r>
              <a:rPr lang="en-US" sz="1400" dirty="0"/>
              <a:t>84% of NCCS Connected Patients agree, a 6-point decrease since 2021</a:t>
            </a:r>
          </a:p>
        </p:txBody>
      </p:sp>
      <p:sp>
        <p:nvSpPr>
          <p:cNvPr id="4" name="TextBox 3">
            <a:extLst>
              <a:ext uri="{FF2B5EF4-FFF2-40B4-BE49-F238E27FC236}">
                <a16:creationId xmlns:a16="http://schemas.microsoft.com/office/drawing/2014/main" id="{27804D3A-82BD-F4B4-28B9-1E5E7374AB0C}"/>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a:t>
            </a:r>
          </a:p>
        </p:txBody>
      </p:sp>
      <p:sp>
        <p:nvSpPr>
          <p:cNvPr id="5" name="TextBox 4">
            <a:extLst>
              <a:ext uri="{FF2B5EF4-FFF2-40B4-BE49-F238E27FC236}">
                <a16:creationId xmlns:a16="http://schemas.microsoft.com/office/drawing/2014/main" id="{009792CC-3BD7-8FF8-5602-983879836AA2}"/>
              </a:ext>
            </a:extLst>
          </p:cNvPr>
          <p:cNvSpPr txBox="1"/>
          <p:nvPr/>
        </p:nvSpPr>
        <p:spPr>
          <a:xfrm>
            <a:off x="1716664" y="1574213"/>
            <a:ext cx="1082348" cy="369332"/>
          </a:xfrm>
          <a:prstGeom prst="rect">
            <a:avLst/>
          </a:prstGeom>
          <a:noFill/>
        </p:spPr>
        <p:txBody>
          <a:bodyPr wrap="none" rtlCol="0">
            <a:spAutoFit/>
          </a:bodyPr>
          <a:lstStyle/>
          <a:p>
            <a:r>
              <a:rPr lang="en-US" b="1" dirty="0">
                <a:solidFill>
                  <a:schemeClr val="accent1"/>
                </a:solidFill>
              </a:rPr>
              <a:t>Patients</a:t>
            </a:r>
          </a:p>
        </p:txBody>
      </p:sp>
      <p:sp>
        <p:nvSpPr>
          <p:cNvPr id="8" name="TextBox 7">
            <a:extLst>
              <a:ext uri="{FF2B5EF4-FFF2-40B4-BE49-F238E27FC236}">
                <a16:creationId xmlns:a16="http://schemas.microsoft.com/office/drawing/2014/main" id="{821C5DC5-823C-87F7-E158-8D0BC29A2C2C}"/>
              </a:ext>
            </a:extLst>
          </p:cNvPr>
          <p:cNvSpPr txBox="1"/>
          <p:nvPr/>
        </p:nvSpPr>
        <p:spPr>
          <a:xfrm>
            <a:off x="7836513" y="1576603"/>
            <a:ext cx="1377300" cy="369332"/>
          </a:xfrm>
          <a:prstGeom prst="rect">
            <a:avLst/>
          </a:prstGeom>
          <a:noFill/>
        </p:spPr>
        <p:txBody>
          <a:bodyPr wrap="none" rtlCol="0">
            <a:spAutoFit/>
          </a:bodyPr>
          <a:lstStyle/>
          <a:p>
            <a:r>
              <a:rPr lang="en-US" b="1" dirty="0">
                <a:solidFill>
                  <a:schemeClr val="accent6"/>
                </a:solidFill>
              </a:rPr>
              <a:t>Caregivers</a:t>
            </a:r>
          </a:p>
        </p:txBody>
      </p:sp>
      <p:sp>
        <p:nvSpPr>
          <p:cNvPr id="12" name="TextBox 11">
            <a:extLst>
              <a:ext uri="{FF2B5EF4-FFF2-40B4-BE49-F238E27FC236}">
                <a16:creationId xmlns:a16="http://schemas.microsoft.com/office/drawing/2014/main" id="{30A4A624-968E-9D2F-E8FE-E7FC81E8C7F8}"/>
              </a:ext>
            </a:extLst>
          </p:cNvPr>
          <p:cNvSpPr txBox="1"/>
          <p:nvPr/>
        </p:nvSpPr>
        <p:spPr>
          <a:xfrm>
            <a:off x="6517493" y="2609025"/>
            <a:ext cx="4015340" cy="1472318"/>
          </a:xfrm>
          <a:prstGeom prst="wedgeRoundRectCallout">
            <a:avLst>
              <a:gd name="adj1" fmla="val -61088"/>
              <a:gd name="adj2" fmla="val -54812"/>
              <a:gd name="adj3" fmla="val 16667"/>
            </a:avLst>
          </a:prstGeom>
          <a:noFill/>
          <a:ln>
            <a:solidFill>
              <a:schemeClr val="accent6"/>
            </a:solidFill>
          </a:ln>
        </p:spPr>
        <p:txBody>
          <a:bodyPr wrap="square">
            <a:spAutoFit/>
          </a:bodyPr>
          <a:lstStyle/>
          <a:p>
            <a:pPr algn="ctr">
              <a:lnSpc>
                <a:spcPct val="107000"/>
              </a:lnSpc>
              <a:spcAft>
                <a:spcPts val="800"/>
              </a:spcAft>
            </a:pPr>
            <a:r>
              <a:rPr lang="en-US" sz="1400" i="1" dirty="0">
                <a:effectLst/>
                <a:ea typeface="Calibri" panose="020F0502020204030204" pitchFamily="34" charset="0"/>
                <a:cs typeface="Times New Roman" panose="02020603050405020304" pitchFamily="18" charset="0"/>
              </a:rPr>
              <a:t>“A caregiver is somebody who will give you their all, to take care of you. It implies love. ‘Care partner’ means you were just a partner; he was more than my partner.” </a:t>
            </a:r>
          </a:p>
          <a:p>
            <a:pPr algn="ctr">
              <a:lnSpc>
                <a:spcPct val="107000"/>
              </a:lnSpc>
              <a:spcAft>
                <a:spcPts val="800"/>
              </a:spcAft>
            </a:pPr>
            <a:r>
              <a:rPr lang="en-US" sz="1400" dirty="0">
                <a:effectLst/>
                <a:ea typeface="Calibri" panose="020F0502020204030204" pitchFamily="34" charset="0"/>
                <a:cs typeface="Times New Roman" panose="02020603050405020304" pitchFamily="18" charset="0"/>
              </a:rPr>
              <a:t>– Cared for Husband</a:t>
            </a:r>
          </a:p>
        </p:txBody>
      </p:sp>
      <p:sp>
        <p:nvSpPr>
          <p:cNvPr id="11" name="TextBox 10">
            <a:extLst>
              <a:ext uri="{FF2B5EF4-FFF2-40B4-BE49-F238E27FC236}">
                <a16:creationId xmlns:a16="http://schemas.microsoft.com/office/drawing/2014/main" id="{9452622D-B8B8-8950-32B5-381B7B3E1ADE}"/>
              </a:ext>
            </a:extLst>
          </p:cNvPr>
          <p:cNvSpPr txBox="1"/>
          <p:nvPr/>
        </p:nvSpPr>
        <p:spPr>
          <a:xfrm>
            <a:off x="1083849" y="4558646"/>
            <a:ext cx="2362826" cy="907941"/>
          </a:xfrm>
          <a:prstGeom prst="rect">
            <a:avLst/>
          </a:prstGeom>
          <a:noFill/>
        </p:spPr>
        <p:txBody>
          <a:bodyPr wrap="none" rtlCol="0">
            <a:spAutoFit/>
          </a:bodyPr>
          <a:lstStyle/>
          <a:p>
            <a:pPr algn="ctr"/>
            <a:r>
              <a:rPr lang="en-US" sz="1400" dirty="0"/>
              <a:t>Still in Treatment: </a:t>
            </a:r>
            <a:r>
              <a:rPr lang="en-US" sz="1400" b="1" dirty="0">
                <a:solidFill>
                  <a:srgbClr val="C00000"/>
                </a:solidFill>
              </a:rPr>
              <a:t>67%</a:t>
            </a:r>
          </a:p>
          <a:p>
            <a:pPr algn="ctr"/>
            <a:r>
              <a:rPr lang="en-US" sz="1400" dirty="0"/>
              <a:t>Completed Treatment: </a:t>
            </a:r>
            <a:r>
              <a:rPr lang="en-US" sz="1400" b="1" dirty="0">
                <a:solidFill>
                  <a:schemeClr val="accent1"/>
                </a:solidFill>
              </a:rPr>
              <a:t>90%</a:t>
            </a:r>
          </a:p>
          <a:p>
            <a:pPr algn="ctr"/>
            <a:endParaRPr lang="en-US" sz="1000" b="1" dirty="0">
              <a:solidFill>
                <a:schemeClr val="accent1"/>
              </a:solidFill>
            </a:endParaRPr>
          </a:p>
          <a:p>
            <a:pPr algn="ctr"/>
            <a:r>
              <a:rPr lang="en-US" sz="1400" dirty="0"/>
              <a:t>Stage IV: </a:t>
            </a:r>
            <a:r>
              <a:rPr lang="en-US" sz="1400" b="1" dirty="0">
                <a:solidFill>
                  <a:srgbClr val="C00000"/>
                </a:solidFill>
              </a:rPr>
              <a:t>72%</a:t>
            </a:r>
          </a:p>
        </p:txBody>
      </p:sp>
    </p:spTree>
    <p:extLst>
      <p:ext uri="{BB962C8B-B14F-4D97-AF65-F5344CB8AC3E}">
        <p14:creationId xmlns:p14="http://schemas.microsoft.com/office/powerpoint/2010/main" val="2879196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4"/>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6C6B2-109A-F04B-8639-359C574E47BB}" type="slidenum">
              <a:rPr kumimoji="0" lang="en-US" sz="9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4566111" y="2177042"/>
            <a:ext cx="5978063"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FFD334"/>
                </a:solidFill>
                <a:effectLst/>
                <a:uLnTx/>
                <a:uFillTx/>
                <a:latin typeface="Arial" panose="020B0604020202020204" pitchFamily="34" charset="0"/>
                <a:ea typeface="+mn-ea"/>
                <a:cs typeface="Arial" panose="020B0604020202020204" pitchFamily="34" charset="0"/>
              </a:rPr>
              <a:t>Cancer Care Experiences</a:t>
            </a: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5"/>
          <a:stretch>
            <a:fillRect/>
          </a:stretch>
        </p:blipFill>
        <p:spPr>
          <a:xfrm>
            <a:off x="11186031" y="6398080"/>
            <a:ext cx="835013" cy="356616"/>
          </a:xfrm>
          <a:prstGeom prst="rect">
            <a:avLst/>
          </a:prstGeom>
        </p:spPr>
      </p:pic>
      <p:pic>
        <p:nvPicPr>
          <p:cNvPr id="6" name="Picture 5">
            <a:extLst>
              <a:ext uri="{FF2B5EF4-FFF2-40B4-BE49-F238E27FC236}">
                <a16:creationId xmlns:a16="http://schemas.microsoft.com/office/drawing/2014/main" id="{603B48C2-18B8-EE19-2FBF-65017D2FBE90}"/>
              </a:ext>
            </a:extLst>
          </p:cNvPr>
          <p:cNvPicPr>
            <a:picLocks noChangeAspect="1"/>
          </p:cNvPicPr>
          <p:nvPr/>
        </p:nvPicPr>
        <p:blipFill>
          <a:blip r:embed="rId6"/>
          <a:stretch>
            <a:fillRect/>
          </a:stretch>
        </p:blipFill>
        <p:spPr>
          <a:xfrm>
            <a:off x="822325" y="1197188"/>
            <a:ext cx="3469493" cy="3590925"/>
          </a:xfrm>
          <a:prstGeom prst="rect">
            <a:avLst/>
          </a:prstGeom>
        </p:spPr>
      </p:pic>
    </p:spTree>
    <p:extLst>
      <p:ext uri="{BB962C8B-B14F-4D97-AF65-F5344CB8AC3E}">
        <p14:creationId xmlns:p14="http://schemas.microsoft.com/office/powerpoint/2010/main" val="2395225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AA56-2960-5613-C8F9-E3C779841C2A}"/>
              </a:ext>
            </a:extLst>
          </p:cNvPr>
          <p:cNvSpPr>
            <a:spLocks noGrp="1"/>
          </p:cNvSpPr>
          <p:nvPr>
            <p:ph type="title"/>
          </p:nvPr>
        </p:nvSpPr>
        <p:spPr/>
        <p:txBody>
          <a:bodyPr/>
          <a:lstStyle/>
          <a:p>
            <a:r>
              <a:rPr lang="en-US" dirty="0"/>
              <a:t>Cancer Care Plan</a:t>
            </a:r>
          </a:p>
        </p:txBody>
      </p:sp>
      <p:sp>
        <p:nvSpPr>
          <p:cNvPr id="3" name="Text Placeholder 2">
            <a:extLst>
              <a:ext uri="{FF2B5EF4-FFF2-40B4-BE49-F238E27FC236}">
                <a16:creationId xmlns:a16="http://schemas.microsoft.com/office/drawing/2014/main" id="{F6EED4CF-2E61-1BA9-4CE0-BAD158F96998}"/>
              </a:ext>
            </a:extLst>
          </p:cNvPr>
          <p:cNvSpPr>
            <a:spLocks noGrp="1"/>
          </p:cNvSpPr>
          <p:nvPr>
            <p:ph type="body" sz="quarter" idx="10"/>
          </p:nvPr>
        </p:nvSpPr>
        <p:spPr/>
        <p:txBody>
          <a:bodyPr>
            <a:normAutofit/>
          </a:bodyPr>
          <a:lstStyle/>
          <a:p>
            <a:r>
              <a:rPr lang="en-US" dirty="0"/>
              <a:t>Eight-in-10 Patients say their health care team provided a care plan; although this is significantly lower among NCCS Connected audience.</a:t>
            </a:r>
          </a:p>
        </p:txBody>
      </p:sp>
      <p:grpSp>
        <p:nvGrpSpPr>
          <p:cNvPr id="15" name="Group 14">
            <a:extLst>
              <a:ext uri="{FF2B5EF4-FFF2-40B4-BE49-F238E27FC236}">
                <a16:creationId xmlns:a16="http://schemas.microsoft.com/office/drawing/2014/main" id="{1D146756-2167-CBDB-8438-B27911EB67B0}"/>
              </a:ext>
            </a:extLst>
          </p:cNvPr>
          <p:cNvGrpSpPr/>
          <p:nvPr/>
        </p:nvGrpSpPr>
        <p:grpSpPr>
          <a:xfrm>
            <a:off x="701019" y="2225207"/>
            <a:ext cx="7224334" cy="3783336"/>
            <a:chOff x="701019" y="2225207"/>
            <a:chExt cx="7224334" cy="3783336"/>
          </a:xfrm>
        </p:grpSpPr>
        <p:sp>
          <p:nvSpPr>
            <p:cNvPr id="5" name="Rounded Rectangle 39">
              <a:extLst>
                <a:ext uri="{FF2B5EF4-FFF2-40B4-BE49-F238E27FC236}">
                  <a16:creationId xmlns:a16="http://schemas.microsoft.com/office/drawing/2014/main" id="{C884FFB6-7850-B2DC-7191-7E1FE55B7944}"/>
                </a:ext>
              </a:extLst>
            </p:cNvPr>
            <p:cNvSpPr/>
            <p:nvPr/>
          </p:nvSpPr>
          <p:spPr>
            <a:xfrm>
              <a:off x="701019" y="2225207"/>
              <a:ext cx="3475559" cy="378197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grpSp>
          <p:nvGrpSpPr>
            <p:cNvPr id="6" name="Group 5">
              <a:extLst>
                <a:ext uri="{FF2B5EF4-FFF2-40B4-BE49-F238E27FC236}">
                  <a16:creationId xmlns:a16="http://schemas.microsoft.com/office/drawing/2014/main" id="{9BE89836-C96A-FCDE-C6E1-3002AEE93B1C}"/>
                </a:ext>
              </a:extLst>
            </p:cNvPr>
            <p:cNvGrpSpPr/>
            <p:nvPr/>
          </p:nvGrpSpPr>
          <p:grpSpPr>
            <a:xfrm>
              <a:off x="979405" y="2326588"/>
              <a:ext cx="2754299" cy="2238016"/>
              <a:chOff x="273934" y="1534038"/>
              <a:chExt cx="2754299" cy="2238016"/>
            </a:xfrm>
          </p:grpSpPr>
          <p:graphicFrame>
            <p:nvGraphicFramePr>
              <p:cNvPr id="11" name="Chart 10">
                <a:extLst>
                  <a:ext uri="{FF2B5EF4-FFF2-40B4-BE49-F238E27FC236}">
                    <a16:creationId xmlns:a16="http://schemas.microsoft.com/office/drawing/2014/main" id="{632955D0-72FE-67C9-6B63-0E51745415E1}"/>
                  </a:ext>
                </a:extLst>
              </p:cNvPr>
              <p:cNvGraphicFramePr/>
              <p:nvPr>
                <p:extLst>
                  <p:ext uri="{D42A27DB-BD31-4B8C-83A1-F6EECF244321}">
                    <p14:modId xmlns:p14="http://schemas.microsoft.com/office/powerpoint/2010/main" val="2881726342"/>
                  </p:ext>
                </p:extLst>
              </p:nvPr>
            </p:nvGraphicFramePr>
            <p:xfrm>
              <a:off x="273934" y="1534038"/>
              <a:ext cx="2754299" cy="2238016"/>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B9F67389-F8DF-B210-25E1-22E915CAA30A}"/>
                  </a:ext>
                </a:extLst>
              </p:cNvPr>
              <p:cNvSpPr txBox="1"/>
              <p:nvPr/>
            </p:nvSpPr>
            <p:spPr>
              <a:xfrm>
                <a:off x="981717" y="2175992"/>
                <a:ext cx="1338732" cy="954107"/>
              </a:xfrm>
              <a:prstGeom prst="rect">
                <a:avLst/>
              </a:prstGeom>
              <a:noFill/>
            </p:spPr>
            <p:txBody>
              <a:bodyPr wrap="square" rtlCol="0">
                <a:spAutoFit/>
              </a:bodyPr>
              <a:lstStyle/>
              <a:p>
                <a:pPr algn="ctr"/>
                <a:r>
                  <a:rPr lang="en-US" sz="2000" b="1" dirty="0"/>
                  <a:t>80% </a:t>
                </a:r>
                <a:r>
                  <a:rPr lang="en-US" dirty="0"/>
                  <a:t>of Patients </a:t>
                </a:r>
                <a:br>
                  <a:rPr lang="en-US" dirty="0"/>
                </a:br>
                <a:r>
                  <a:rPr lang="en-US" dirty="0"/>
                  <a:t>“Yes”</a:t>
                </a:r>
                <a:endParaRPr lang="en-US" sz="2000" dirty="0"/>
              </a:p>
            </p:txBody>
          </p:sp>
        </p:grpSp>
        <p:sp>
          <p:nvSpPr>
            <p:cNvPr id="14" name="Rounded Rectangle 39">
              <a:extLst>
                <a:ext uri="{FF2B5EF4-FFF2-40B4-BE49-F238E27FC236}">
                  <a16:creationId xmlns:a16="http://schemas.microsoft.com/office/drawing/2014/main" id="{3FC14A14-C3D5-DD75-6047-759F9CD6AA4E}"/>
                </a:ext>
              </a:extLst>
            </p:cNvPr>
            <p:cNvSpPr/>
            <p:nvPr/>
          </p:nvSpPr>
          <p:spPr>
            <a:xfrm>
              <a:off x="4449793" y="2226564"/>
              <a:ext cx="3475560" cy="378197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grpSp>
          <p:nvGrpSpPr>
            <p:cNvPr id="7" name="Group 6">
              <a:extLst>
                <a:ext uri="{FF2B5EF4-FFF2-40B4-BE49-F238E27FC236}">
                  <a16:creationId xmlns:a16="http://schemas.microsoft.com/office/drawing/2014/main" id="{957429AF-67A8-27C8-B0F0-64E02D0DAFA8}"/>
                </a:ext>
              </a:extLst>
            </p:cNvPr>
            <p:cNvGrpSpPr/>
            <p:nvPr/>
          </p:nvGrpSpPr>
          <p:grpSpPr>
            <a:xfrm>
              <a:off x="4810423" y="2284038"/>
              <a:ext cx="2754299" cy="2236679"/>
              <a:chOff x="54725" y="1491488"/>
              <a:chExt cx="2754299" cy="2236679"/>
            </a:xfrm>
          </p:grpSpPr>
          <p:graphicFrame>
            <p:nvGraphicFramePr>
              <p:cNvPr id="9" name="Chart 8">
                <a:extLst>
                  <a:ext uri="{FF2B5EF4-FFF2-40B4-BE49-F238E27FC236}">
                    <a16:creationId xmlns:a16="http://schemas.microsoft.com/office/drawing/2014/main" id="{7E60AF0E-AF3E-EE82-B970-5078AD312549}"/>
                  </a:ext>
                </a:extLst>
              </p:cNvPr>
              <p:cNvGraphicFramePr/>
              <p:nvPr>
                <p:extLst>
                  <p:ext uri="{D42A27DB-BD31-4B8C-83A1-F6EECF244321}">
                    <p14:modId xmlns:p14="http://schemas.microsoft.com/office/powerpoint/2010/main" val="86615354"/>
                  </p:ext>
                </p:extLst>
              </p:nvPr>
            </p:nvGraphicFramePr>
            <p:xfrm>
              <a:off x="54725" y="1491488"/>
              <a:ext cx="2754299" cy="2236679"/>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47553165-6EF7-D478-F8A0-F0E891BE5B25}"/>
                  </a:ext>
                </a:extLst>
              </p:cNvPr>
              <p:cNvSpPr txBox="1"/>
              <p:nvPr/>
            </p:nvSpPr>
            <p:spPr>
              <a:xfrm>
                <a:off x="762509" y="2175992"/>
                <a:ext cx="1338732" cy="954107"/>
              </a:xfrm>
              <a:prstGeom prst="rect">
                <a:avLst/>
              </a:prstGeom>
              <a:noFill/>
            </p:spPr>
            <p:txBody>
              <a:bodyPr wrap="square" rtlCol="0">
                <a:spAutoFit/>
              </a:bodyPr>
              <a:lstStyle/>
              <a:p>
                <a:pPr algn="ctr"/>
                <a:r>
                  <a:rPr lang="en-US" sz="2000" b="1" dirty="0">
                    <a:solidFill>
                      <a:schemeClr val="accent1"/>
                    </a:solidFill>
                  </a:rPr>
                  <a:t>87% </a:t>
                </a:r>
                <a:r>
                  <a:rPr lang="en-US" dirty="0"/>
                  <a:t>of Caregivers “Yes”</a:t>
                </a:r>
                <a:endParaRPr lang="en-US" sz="2000" dirty="0"/>
              </a:p>
            </p:txBody>
          </p:sp>
        </p:grpSp>
      </p:grpSp>
      <p:sp>
        <p:nvSpPr>
          <p:cNvPr id="16" name="Rounded Rectangle 39">
            <a:extLst>
              <a:ext uri="{FF2B5EF4-FFF2-40B4-BE49-F238E27FC236}">
                <a16:creationId xmlns:a16="http://schemas.microsoft.com/office/drawing/2014/main" id="{656382C4-4379-158A-8BCE-D1E11326A044}"/>
              </a:ext>
            </a:extLst>
          </p:cNvPr>
          <p:cNvSpPr/>
          <p:nvPr/>
        </p:nvSpPr>
        <p:spPr>
          <a:xfrm>
            <a:off x="8198568" y="2201923"/>
            <a:ext cx="3475558" cy="378197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graphicFrame>
        <p:nvGraphicFramePr>
          <p:cNvPr id="17" name="Chart 16">
            <a:extLst>
              <a:ext uri="{FF2B5EF4-FFF2-40B4-BE49-F238E27FC236}">
                <a16:creationId xmlns:a16="http://schemas.microsoft.com/office/drawing/2014/main" id="{E7F39376-986E-ED1C-FAD2-C35F3664E3BA}"/>
              </a:ext>
            </a:extLst>
          </p:cNvPr>
          <p:cNvGraphicFramePr/>
          <p:nvPr>
            <p:extLst>
              <p:ext uri="{D42A27DB-BD31-4B8C-83A1-F6EECF244321}">
                <p14:modId xmlns:p14="http://schemas.microsoft.com/office/powerpoint/2010/main" val="3666897294"/>
              </p:ext>
            </p:extLst>
          </p:nvPr>
        </p:nvGraphicFramePr>
        <p:xfrm>
          <a:off x="8544616" y="2308372"/>
          <a:ext cx="2783462" cy="2256232"/>
        </p:xfrm>
        <a:graphic>
          <a:graphicData uri="http://schemas.openxmlformats.org/drawingml/2006/chart">
            <c:chart xmlns:c="http://schemas.openxmlformats.org/drawingml/2006/chart" xmlns:r="http://schemas.openxmlformats.org/officeDocument/2006/relationships" r:id="rId5"/>
          </a:graphicData>
        </a:graphic>
      </p:graphicFrame>
      <p:sp>
        <p:nvSpPr>
          <p:cNvPr id="18" name="TextBox 17">
            <a:extLst>
              <a:ext uri="{FF2B5EF4-FFF2-40B4-BE49-F238E27FC236}">
                <a16:creationId xmlns:a16="http://schemas.microsoft.com/office/drawing/2014/main" id="{85C9F253-9C6D-FE28-E610-91C00296C1E0}"/>
              </a:ext>
            </a:extLst>
          </p:cNvPr>
          <p:cNvSpPr txBox="1"/>
          <p:nvPr/>
        </p:nvSpPr>
        <p:spPr>
          <a:xfrm>
            <a:off x="9188774" y="2830042"/>
            <a:ext cx="1495146" cy="1231106"/>
          </a:xfrm>
          <a:prstGeom prst="rect">
            <a:avLst/>
          </a:prstGeom>
          <a:noFill/>
        </p:spPr>
        <p:txBody>
          <a:bodyPr wrap="square" rtlCol="0">
            <a:spAutoFit/>
          </a:bodyPr>
          <a:lstStyle/>
          <a:p>
            <a:pPr algn="ctr"/>
            <a:r>
              <a:rPr lang="en-US" sz="2000" b="1" dirty="0">
                <a:solidFill>
                  <a:srgbClr val="C00000"/>
                </a:solidFill>
              </a:rPr>
              <a:t>59% </a:t>
            </a:r>
            <a:r>
              <a:rPr lang="en-US" dirty="0"/>
              <a:t>of NCCS Connected </a:t>
            </a:r>
            <a:br>
              <a:rPr lang="en-US" dirty="0"/>
            </a:br>
            <a:r>
              <a:rPr lang="en-US" dirty="0"/>
              <a:t>“Yes”</a:t>
            </a:r>
            <a:endParaRPr lang="en-US" sz="2000" dirty="0"/>
          </a:p>
        </p:txBody>
      </p:sp>
      <p:sp>
        <p:nvSpPr>
          <p:cNvPr id="20" name="TextBox 19">
            <a:extLst>
              <a:ext uri="{FF2B5EF4-FFF2-40B4-BE49-F238E27FC236}">
                <a16:creationId xmlns:a16="http://schemas.microsoft.com/office/drawing/2014/main" id="{69A8DE73-A187-0F28-DF0F-4679610A38E2}"/>
              </a:ext>
            </a:extLst>
          </p:cNvPr>
          <p:cNvSpPr txBox="1"/>
          <p:nvPr/>
        </p:nvSpPr>
        <p:spPr>
          <a:xfrm>
            <a:off x="2059833" y="1400399"/>
            <a:ext cx="7991475" cy="646331"/>
          </a:xfrm>
          <a:prstGeom prst="rect">
            <a:avLst/>
          </a:prstGeom>
          <a:noFill/>
        </p:spPr>
        <p:txBody>
          <a:bodyPr wrap="square">
            <a:spAutoFit/>
          </a:bodyPr>
          <a:lstStyle/>
          <a:p>
            <a:pPr algn="ctr"/>
            <a:r>
              <a:rPr lang="en-US" b="1" dirty="0"/>
              <a:t>Did the health care team provide a care plan that helps/helped you understand what to expect?</a:t>
            </a:r>
          </a:p>
        </p:txBody>
      </p:sp>
      <p:grpSp>
        <p:nvGrpSpPr>
          <p:cNvPr id="24" name="Group 23">
            <a:extLst>
              <a:ext uri="{FF2B5EF4-FFF2-40B4-BE49-F238E27FC236}">
                <a16:creationId xmlns:a16="http://schemas.microsoft.com/office/drawing/2014/main" id="{35676A2D-64CF-BF9D-BEE8-7F1B10B4ED65}"/>
              </a:ext>
            </a:extLst>
          </p:cNvPr>
          <p:cNvGrpSpPr/>
          <p:nvPr/>
        </p:nvGrpSpPr>
        <p:grpSpPr>
          <a:xfrm>
            <a:off x="1503183" y="1306928"/>
            <a:ext cx="914400" cy="914400"/>
            <a:chOff x="1602633" y="1326113"/>
            <a:chExt cx="914400" cy="914400"/>
          </a:xfrm>
        </p:grpSpPr>
        <p:pic>
          <p:nvPicPr>
            <p:cNvPr id="22" name="Graphic 21" descr="List with solid fill">
              <a:extLst>
                <a:ext uri="{FF2B5EF4-FFF2-40B4-BE49-F238E27FC236}">
                  <a16:creationId xmlns:a16="http://schemas.microsoft.com/office/drawing/2014/main" id="{8E9098EE-8E9F-718A-BDD6-AF2DF11CC2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870138">
              <a:off x="1602633" y="1326113"/>
              <a:ext cx="914400" cy="914400"/>
            </a:xfrm>
            <a:prstGeom prst="rect">
              <a:avLst/>
            </a:prstGeom>
            <a:effectLst>
              <a:outerShdw blurRad="50800" dist="38100" dir="10800000" algn="r" rotWithShape="0">
                <a:prstClr val="black">
                  <a:alpha val="40000"/>
                </a:prstClr>
              </a:outerShdw>
            </a:effectLst>
          </p:spPr>
        </p:pic>
        <p:pic>
          <p:nvPicPr>
            <p:cNvPr id="23" name="Picture 22" descr="Shape&#10;&#10;Description automatically generated">
              <a:extLst>
                <a:ext uri="{FF2B5EF4-FFF2-40B4-BE49-F238E27FC236}">
                  <a16:creationId xmlns:a16="http://schemas.microsoft.com/office/drawing/2014/main" id="{B2DA5AC5-750C-4C43-D6A1-048C9DD07C40}"/>
                </a:ext>
              </a:extLst>
            </p:cNvPr>
            <p:cNvPicPr>
              <a:picLocks noChangeAspect="1"/>
            </p:cNvPicPr>
            <p:nvPr/>
          </p:nvPicPr>
          <p:blipFill>
            <a:blip r:embed="rId8"/>
            <a:stretch>
              <a:fillRect/>
            </a:stretch>
          </p:blipFill>
          <p:spPr>
            <a:xfrm rot="1534701">
              <a:off x="2245006" y="1549152"/>
              <a:ext cx="81814" cy="501792"/>
            </a:xfrm>
            <a:prstGeom prst="rect">
              <a:avLst/>
            </a:prstGeom>
          </p:spPr>
        </p:pic>
      </p:grpSp>
      <p:sp>
        <p:nvSpPr>
          <p:cNvPr id="25" name="TextBox 24">
            <a:extLst>
              <a:ext uri="{FF2B5EF4-FFF2-40B4-BE49-F238E27FC236}">
                <a16:creationId xmlns:a16="http://schemas.microsoft.com/office/drawing/2014/main" id="{F5DD891E-9AE4-CFCD-7CD5-9FF9C83F5E2A}"/>
              </a:ext>
            </a:extLst>
          </p:cNvPr>
          <p:cNvSpPr txBox="1"/>
          <p:nvPr/>
        </p:nvSpPr>
        <p:spPr>
          <a:xfrm>
            <a:off x="1165584" y="4664010"/>
            <a:ext cx="2381940" cy="1085096"/>
          </a:xfrm>
          <a:prstGeom prst="rect">
            <a:avLst/>
          </a:prstGeom>
          <a:noFill/>
          <a:ln w="19050">
            <a:noFill/>
            <a:prstDash val="lgDash"/>
          </a:ln>
        </p:spPr>
        <p:txBody>
          <a:bodyPr wrap="square" rtlCol="0">
            <a:noAutofit/>
          </a:bodyPr>
          <a:lstStyle/>
          <a:p>
            <a:pPr marL="117475" indent="-117475" algn="ctr"/>
            <a:r>
              <a:rPr lang="en-US" sz="1400" b="1" dirty="0">
                <a:ea typeface="Gadugi" panose="020B0502040204020203" pitchFamily="34" charset="0"/>
              </a:rPr>
              <a:t>Higher among:</a:t>
            </a:r>
          </a:p>
          <a:p>
            <a:pPr marL="117475" indent="-117475" algn="ctr"/>
            <a:endParaRPr lang="en-US" sz="1400" b="1" dirty="0">
              <a:ea typeface="Gadugi" panose="020B0502040204020203" pitchFamily="34" charset="0"/>
            </a:endParaRPr>
          </a:p>
          <a:p>
            <a:pPr marL="117475" indent="-117475" algn="ctr">
              <a:buFont typeface="Arial" panose="020B0604020202020204" pitchFamily="34" charset="0"/>
              <a:buChar char="•"/>
            </a:pPr>
            <a:r>
              <a:rPr lang="en-US" sz="1400" b="1" dirty="0">
                <a:solidFill>
                  <a:srgbClr val="0067B1"/>
                </a:solidFill>
                <a:ea typeface="Gadugi" panose="020B0502040204020203" pitchFamily="34" charset="0"/>
              </a:rPr>
              <a:t>85% </a:t>
            </a:r>
            <a:r>
              <a:rPr lang="en-US" sz="1400" dirty="0">
                <a:ea typeface="Gadugi" panose="020B0502040204020203" pitchFamily="34" charset="0"/>
              </a:rPr>
              <a:t>Still in treatment</a:t>
            </a:r>
          </a:p>
          <a:p>
            <a:pPr marL="117475" indent="-117475" algn="ctr">
              <a:buFont typeface="Arial" panose="020B0604020202020204" pitchFamily="34" charset="0"/>
              <a:buChar char="•"/>
            </a:pPr>
            <a:r>
              <a:rPr lang="en-US" sz="1400" b="1" dirty="0">
                <a:solidFill>
                  <a:srgbClr val="0067B1"/>
                </a:solidFill>
                <a:ea typeface="Gadugi" panose="020B0502040204020203" pitchFamily="34" charset="0"/>
              </a:rPr>
              <a:t>86% </a:t>
            </a:r>
            <a:r>
              <a:rPr lang="en-US" sz="1400" dirty="0">
                <a:ea typeface="Gadugi" panose="020B0502040204020203" pitchFamily="34" charset="0"/>
              </a:rPr>
              <a:t>Biomarker testing</a:t>
            </a:r>
            <a:endParaRPr lang="en-US" sz="1400" b="1" dirty="0">
              <a:ea typeface="Gadugi" panose="020B0502040204020203" pitchFamily="34" charset="0"/>
            </a:endParaRPr>
          </a:p>
          <a:p>
            <a:pPr marL="117475" indent="-117475" algn="ctr">
              <a:buFont typeface="Arial" panose="020B0604020202020204" pitchFamily="34" charset="0"/>
              <a:buChar char="•"/>
            </a:pPr>
            <a:r>
              <a:rPr lang="en-US" sz="1400" b="1" dirty="0">
                <a:solidFill>
                  <a:schemeClr val="accent1"/>
                </a:solidFill>
                <a:ea typeface="Gadugi" panose="020B0502040204020203" pitchFamily="34" charset="0"/>
              </a:rPr>
              <a:t>85% </a:t>
            </a:r>
            <a:r>
              <a:rPr lang="en-US" sz="1400" dirty="0">
                <a:ea typeface="Gadugi" panose="020B0502040204020203" pitchFamily="34" charset="0"/>
              </a:rPr>
              <a:t>Private insurance</a:t>
            </a:r>
            <a:endParaRPr lang="en-US" sz="1400" b="1" dirty="0">
              <a:ea typeface="Gadugi" panose="020B0502040204020203" pitchFamily="34" charset="0"/>
            </a:endParaRPr>
          </a:p>
        </p:txBody>
      </p:sp>
      <p:sp>
        <p:nvSpPr>
          <p:cNvPr id="26" name="TextBox 25">
            <a:extLst>
              <a:ext uri="{FF2B5EF4-FFF2-40B4-BE49-F238E27FC236}">
                <a16:creationId xmlns:a16="http://schemas.microsoft.com/office/drawing/2014/main" id="{916452AE-8D69-7CD8-B62D-B449AFFEA585}"/>
              </a:ext>
            </a:extLst>
          </p:cNvPr>
          <p:cNvSpPr txBox="1"/>
          <p:nvPr/>
        </p:nvSpPr>
        <p:spPr>
          <a:xfrm>
            <a:off x="4905030" y="4564604"/>
            <a:ext cx="2381940" cy="1085096"/>
          </a:xfrm>
          <a:prstGeom prst="rect">
            <a:avLst/>
          </a:prstGeom>
          <a:noFill/>
          <a:ln w="19050">
            <a:noFill/>
            <a:prstDash val="lgDash"/>
          </a:ln>
        </p:spPr>
        <p:txBody>
          <a:bodyPr wrap="square" rtlCol="0">
            <a:noAutofit/>
          </a:bodyPr>
          <a:lstStyle/>
          <a:p>
            <a:pPr marL="117475" indent="-117475" algn="ctr"/>
            <a:r>
              <a:rPr lang="en-US" sz="1400" b="1" dirty="0">
                <a:ea typeface="Gadugi" panose="020B0502040204020203" pitchFamily="34" charset="0"/>
              </a:rPr>
              <a:t>Higher among:</a:t>
            </a:r>
          </a:p>
          <a:p>
            <a:pPr marL="117475" indent="-117475" algn="ctr"/>
            <a:endParaRPr lang="en-US" sz="1400" b="1" dirty="0">
              <a:ea typeface="Gadugi" panose="020B0502040204020203" pitchFamily="34" charset="0"/>
            </a:endParaRPr>
          </a:p>
          <a:p>
            <a:pPr marL="117475" indent="-117475" algn="ctr">
              <a:buFont typeface="Arial" panose="020B0604020202020204" pitchFamily="34" charset="0"/>
              <a:buChar char="•"/>
            </a:pPr>
            <a:r>
              <a:rPr lang="en-US" sz="1400" b="1" dirty="0">
                <a:solidFill>
                  <a:srgbClr val="0067B1"/>
                </a:solidFill>
                <a:ea typeface="Gadugi" panose="020B0502040204020203" pitchFamily="34" charset="0"/>
              </a:rPr>
              <a:t>95% </a:t>
            </a:r>
            <a:r>
              <a:rPr lang="en-US" sz="1400" dirty="0">
                <a:ea typeface="Gadugi" panose="020B0502040204020203" pitchFamily="34" charset="0"/>
              </a:rPr>
              <a:t>Genetic counseling</a:t>
            </a:r>
            <a:endParaRPr lang="en-US" sz="1400" b="1" dirty="0">
              <a:ea typeface="Gadugi" panose="020B0502040204020203" pitchFamily="34" charset="0"/>
            </a:endParaRPr>
          </a:p>
        </p:txBody>
      </p:sp>
      <p:sp>
        <p:nvSpPr>
          <p:cNvPr id="4" name="TextBox 3">
            <a:extLst>
              <a:ext uri="{FF2B5EF4-FFF2-40B4-BE49-F238E27FC236}">
                <a16:creationId xmlns:a16="http://schemas.microsoft.com/office/drawing/2014/main" id="{9060E605-3339-080D-2829-1055450C6699}"/>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 NCCS Connected Sample (n=536)</a:t>
            </a:r>
          </a:p>
        </p:txBody>
      </p:sp>
      <p:sp>
        <p:nvSpPr>
          <p:cNvPr id="8" name="TextBox 7">
            <a:extLst>
              <a:ext uri="{FF2B5EF4-FFF2-40B4-BE49-F238E27FC236}">
                <a16:creationId xmlns:a16="http://schemas.microsoft.com/office/drawing/2014/main" id="{2214D577-36BA-E95C-0C53-FA78AFDEA8DE}"/>
              </a:ext>
            </a:extLst>
          </p:cNvPr>
          <p:cNvSpPr txBox="1"/>
          <p:nvPr/>
        </p:nvSpPr>
        <p:spPr>
          <a:xfrm>
            <a:off x="8407113" y="4564604"/>
            <a:ext cx="2928749" cy="1085096"/>
          </a:xfrm>
          <a:prstGeom prst="rect">
            <a:avLst/>
          </a:prstGeom>
          <a:noFill/>
          <a:ln w="19050">
            <a:noFill/>
            <a:prstDash val="lgDash"/>
          </a:ln>
        </p:spPr>
        <p:txBody>
          <a:bodyPr wrap="square" rtlCol="0">
            <a:noAutofit/>
          </a:bodyPr>
          <a:lstStyle/>
          <a:p>
            <a:pPr marL="117475" indent="-117475" algn="ctr"/>
            <a:r>
              <a:rPr lang="en-US" sz="1400" b="1" dirty="0">
                <a:ea typeface="Gadugi" panose="020B0502040204020203" pitchFamily="34" charset="0"/>
              </a:rPr>
              <a:t>Higher among:</a:t>
            </a:r>
          </a:p>
          <a:p>
            <a:pPr marL="117475" indent="-117475" algn="ctr"/>
            <a:endParaRPr lang="en-US" sz="1400" b="1" dirty="0">
              <a:ea typeface="Gadugi" panose="020B0502040204020203" pitchFamily="34" charset="0"/>
            </a:endParaRPr>
          </a:p>
          <a:p>
            <a:pPr marL="117475" indent="-117475" algn="ctr">
              <a:buFont typeface="Arial" panose="020B0604020202020204" pitchFamily="34" charset="0"/>
              <a:buChar char="•"/>
            </a:pPr>
            <a:r>
              <a:rPr lang="en-US" sz="1400" b="1" dirty="0">
                <a:solidFill>
                  <a:srgbClr val="0067B1"/>
                </a:solidFill>
                <a:ea typeface="Gadugi" panose="020B0502040204020203" pitchFamily="34" charset="0"/>
              </a:rPr>
              <a:t>72% </a:t>
            </a:r>
            <a:r>
              <a:rPr lang="en-US" sz="1400" dirty="0">
                <a:ea typeface="Gadugi" panose="020B0502040204020203" pitchFamily="34" charset="0"/>
              </a:rPr>
              <a:t>Patients still in treatment</a:t>
            </a:r>
          </a:p>
          <a:p>
            <a:pPr marL="117475" indent="-117475" algn="ctr">
              <a:buFont typeface="Arial" panose="020B0604020202020204" pitchFamily="34" charset="0"/>
              <a:buChar char="•"/>
            </a:pPr>
            <a:r>
              <a:rPr lang="en-US" sz="1400" b="1" dirty="0">
                <a:solidFill>
                  <a:srgbClr val="0067B1"/>
                </a:solidFill>
                <a:ea typeface="Gadugi" panose="020B0502040204020203" pitchFamily="34" charset="0"/>
              </a:rPr>
              <a:t>78% </a:t>
            </a:r>
            <a:r>
              <a:rPr lang="en-US" sz="1400" dirty="0">
                <a:ea typeface="Gadugi" panose="020B0502040204020203" pitchFamily="34" charset="0"/>
              </a:rPr>
              <a:t>Younger Patients (18-39)</a:t>
            </a:r>
            <a:endParaRPr lang="en-US" sz="1400" b="1" dirty="0">
              <a:ea typeface="Gadugi" panose="020B0502040204020203" pitchFamily="34" charset="0"/>
            </a:endParaRPr>
          </a:p>
          <a:p>
            <a:pPr marL="117475" indent="-117475" algn="ctr">
              <a:buFont typeface="Arial" panose="020B0604020202020204" pitchFamily="34" charset="0"/>
              <a:buChar char="•"/>
            </a:pPr>
            <a:r>
              <a:rPr lang="en-US" sz="1400" b="1" dirty="0">
                <a:solidFill>
                  <a:schemeClr val="accent1"/>
                </a:solidFill>
                <a:ea typeface="Gadugi" panose="020B0502040204020203" pitchFamily="34" charset="0"/>
              </a:rPr>
              <a:t>68% </a:t>
            </a:r>
            <a:r>
              <a:rPr lang="en-US" sz="1400" dirty="0">
                <a:ea typeface="Gadugi" panose="020B0502040204020203" pitchFamily="34" charset="0"/>
              </a:rPr>
              <a:t>Immunotherapy Patients</a:t>
            </a:r>
          </a:p>
          <a:p>
            <a:pPr marL="117475" indent="-117475" algn="ctr">
              <a:buFont typeface="Arial" panose="020B0604020202020204" pitchFamily="34" charset="0"/>
              <a:buChar char="•"/>
            </a:pPr>
            <a:r>
              <a:rPr lang="en-US" sz="1400" b="1" dirty="0">
                <a:solidFill>
                  <a:srgbClr val="0067B1"/>
                </a:solidFill>
                <a:ea typeface="Gadugi" panose="020B0502040204020203" pitchFamily="34" charset="0"/>
              </a:rPr>
              <a:t>67% </a:t>
            </a:r>
            <a:r>
              <a:rPr lang="en-US" sz="1400" dirty="0">
                <a:ea typeface="Gadugi" panose="020B0502040204020203" pitchFamily="34" charset="0"/>
              </a:rPr>
              <a:t>Biomarker testing Patients</a:t>
            </a:r>
            <a:endParaRPr lang="en-US" sz="1400" b="1" dirty="0">
              <a:ea typeface="Gadugi" panose="020B0502040204020203" pitchFamily="34" charset="0"/>
            </a:endParaRPr>
          </a:p>
          <a:p>
            <a:pPr marL="117475" indent="-117475" algn="ctr">
              <a:buFont typeface="Arial" panose="020B0604020202020204" pitchFamily="34" charset="0"/>
              <a:buChar char="•"/>
            </a:pPr>
            <a:endParaRPr lang="en-US" sz="1400" b="1" dirty="0">
              <a:ea typeface="Gadugi" panose="020B0502040204020203" pitchFamily="34" charset="0"/>
            </a:endParaRPr>
          </a:p>
        </p:txBody>
      </p:sp>
    </p:spTree>
    <p:extLst>
      <p:ext uri="{BB962C8B-B14F-4D97-AF65-F5344CB8AC3E}">
        <p14:creationId xmlns:p14="http://schemas.microsoft.com/office/powerpoint/2010/main" val="3951199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BB9A-80AB-EFF3-BE4F-3496018CB2C1}"/>
              </a:ext>
            </a:extLst>
          </p:cNvPr>
          <p:cNvSpPr>
            <a:spLocks noGrp="1"/>
          </p:cNvSpPr>
          <p:nvPr>
            <p:ph type="title"/>
          </p:nvPr>
        </p:nvSpPr>
        <p:spPr/>
        <p:txBody>
          <a:bodyPr/>
          <a:lstStyle/>
          <a:p>
            <a:r>
              <a:rPr lang="en-US" dirty="0"/>
              <a:t>Patient Satisfaction With Care </a:t>
            </a:r>
          </a:p>
        </p:txBody>
      </p:sp>
      <p:sp>
        <p:nvSpPr>
          <p:cNvPr id="3" name="Text Placeholder 2">
            <a:extLst>
              <a:ext uri="{FF2B5EF4-FFF2-40B4-BE49-F238E27FC236}">
                <a16:creationId xmlns:a16="http://schemas.microsoft.com/office/drawing/2014/main" id="{6EBEB9EE-2524-668F-3C32-86EA2EBB55C4}"/>
              </a:ext>
            </a:extLst>
          </p:cNvPr>
          <p:cNvSpPr>
            <a:spLocks noGrp="1"/>
          </p:cNvSpPr>
          <p:nvPr>
            <p:ph type="body" sz="quarter" idx="10"/>
          </p:nvPr>
        </p:nvSpPr>
        <p:spPr>
          <a:xfrm>
            <a:off x="409267" y="803298"/>
            <a:ext cx="11292608" cy="695924"/>
          </a:xfrm>
        </p:spPr>
        <p:txBody>
          <a:bodyPr>
            <a:normAutofit/>
          </a:bodyPr>
          <a:lstStyle/>
          <a:p>
            <a:pPr>
              <a:spcBef>
                <a:spcPts val="400"/>
              </a:spcBef>
            </a:pPr>
            <a:r>
              <a:rPr lang="en-US" dirty="0"/>
              <a:t>Most Patients remain very satisfied with each stage of their care, and satisfaction has increased this year on several dimensions.</a:t>
            </a:r>
          </a:p>
          <a:p>
            <a:pPr>
              <a:spcBef>
                <a:spcPts val="400"/>
              </a:spcBef>
            </a:pPr>
            <a:r>
              <a:rPr lang="en-US" sz="1400" dirty="0">
                <a:effectLst/>
                <a:ea typeface="Calibri" panose="020F0502020204030204" pitchFamily="34" charset="0"/>
                <a:cs typeface="Times New Roman" panose="02020603050405020304" pitchFamily="18" charset="0"/>
              </a:rPr>
              <a:t>Stage IV</a:t>
            </a:r>
            <a:r>
              <a:rPr lang="en-US" dirty="0"/>
              <a:t> Patients were asked about satisfaction with end-of-life planning/care, and majorities </a:t>
            </a:r>
            <a:r>
              <a:rPr lang="en-US" u="sng" dirty="0"/>
              <a:t>could not</a:t>
            </a:r>
            <a:r>
              <a:rPr lang="en-US" dirty="0"/>
              <a:t> comment.</a:t>
            </a:r>
          </a:p>
        </p:txBody>
      </p:sp>
      <p:grpSp>
        <p:nvGrpSpPr>
          <p:cNvPr id="9" name="Group 8">
            <a:extLst>
              <a:ext uri="{FF2B5EF4-FFF2-40B4-BE49-F238E27FC236}">
                <a16:creationId xmlns:a16="http://schemas.microsoft.com/office/drawing/2014/main" id="{9A73BEF1-41B0-C327-0B4D-3ADB898751ED}"/>
              </a:ext>
            </a:extLst>
          </p:cNvPr>
          <p:cNvGrpSpPr/>
          <p:nvPr/>
        </p:nvGrpSpPr>
        <p:grpSpPr>
          <a:xfrm>
            <a:off x="2163373" y="1485651"/>
            <a:ext cx="8011745" cy="5162843"/>
            <a:chOff x="527098" y="1259457"/>
            <a:chExt cx="11175877" cy="4796325"/>
          </a:xfrm>
        </p:grpSpPr>
        <p:sp>
          <p:nvSpPr>
            <p:cNvPr id="8" name="Arrow: Right 7">
              <a:extLst>
                <a:ext uri="{FF2B5EF4-FFF2-40B4-BE49-F238E27FC236}">
                  <a16:creationId xmlns:a16="http://schemas.microsoft.com/office/drawing/2014/main" id="{83357CD2-5174-EF8A-E6C9-475E87B1656E}"/>
                </a:ext>
              </a:extLst>
            </p:cNvPr>
            <p:cNvSpPr/>
            <p:nvPr/>
          </p:nvSpPr>
          <p:spPr>
            <a:xfrm>
              <a:off x="626994" y="5244856"/>
              <a:ext cx="11075981" cy="810926"/>
            </a:xfrm>
            <a:prstGeom prst="right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aphicFrame>
          <p:nvGraphicFramePr>
            <p:cNvPr id="7" name="Chart 6">
              <a:extLst>
                <a:ext uri="{FF2B5EF4-FFF2-40B4-BE49-F238E27FC236}">
                  <a16:creationId xmlns:a16="http://schemas.microsoft.com/office/drawing/2014/main" id="{8219FAF3-F64C-B826-D840-C18F6CB4F335}"/>
                </a:ext>
              </a:extLst>
            </p:cNvPr>
            <p:cNvGraphicFramePr/>
            <p:nvPr>
              <p:extLst>
                <p:ext uri="{D42A27DB-BD31-4B8C-83A1-F6EECF244321}">
                  <p14:modId xmlns:p14="http://schemas.microsoft.com/office/powerpoint/2010/main" val="46911837"/>
                </p:ext>
              </p:extLst>
            </p:nvPr>
          </p:nvGraphicFramePr>
          <p:xfrm>
            <a:off x="527098" y="1259457"/>
            <a:ext cx="11075982" cy="4706445"/>
          </p:xfrm>
          <a:graphic>
            <a:graphicData uri="http://schemas.openxmlformats.org/drawingml/2006/chart">
              <c:chart xmlns:c="http://schemas.openxmlformats.org/drawingml/2006/chart" xmlns:r="http://schemas.openxmlformats.org/officeDocument/2006/relationships" r:id="rId3"/>
            </a:graphicData>
          </a:graphic>
        </p:graphicFrame>
      </p:grpSp>
      <p:sp>
        <p:nvSpPr>
          <p:cNvPr id="5" name="TextBox 4">
            <a:extLst>
              <a:ext uri="{FF2B5EF4-FFF2-40B4-BE49-F238E27FC236}">
                <a16:creationId xmlns:a16="http://schemas.microsoft.com/office/drawing/2014/main" id="{2D994583-0902-C62B-0DB9-73C5BE740308}"/>
              </a:ext>
            </a:extLst>
          </p:cNvPr>
          <p:cNvSpPr txBox="1"/>
          <p:nvPr/>
        </p:nvSpPr>
        <p:spPr>
          <a:xfrm>
            <a:off x="1654664" y="6610859"/>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a:t>
            </a:r>
          </a:p>
        </p:txBody>
      </p:sp>
      <p:sp>
        <p:nvSpPr>
          <p:cNvPr id="4" name="TextBox 3">
            <a:extLst>
              <a:ext uri="{FF2B5EF4-FFF2-40B4-BE49-F238E27FC236}">
                <a16:creationId xmlns:a16="http://schemas.microsoft.com/office/drawing/2014/main" id="{38F82B5C-3ECA-DDCA-F300-9D3CB503FC0C}"/>
              </a:ext>
            </a:extLst>
          </p:cNvPr>
          <p:cNvSpPr txBox="1"/>
          <p:nvPr/>
        </p:nvSpPr>
        <p:spPr>
          <a:xfrm>
            <a:off x="5285585" y="2075066"/>
            <a:ext cx="2276329" cy="307777"/>
          </a:xfrm>
          <a:prstGeom prst="rect">
            <a:avLst/>
          </a:prstGeom>
          <a:noFill/>
        </p:spPr>
        <p:txBody>
          <a:bodyPr wrap="none" rtlCol="0">
            <a:spAutoFit/>
          </a:bodyPr>
          <a:lstStyle/>
          <a:p>
            <a:r>
              <a:rPr lang="en-US" sz="1400" dirty="0">
                <a:solidFill>
                  <a:schemeClr val="tx1">
                    <a:lumMod val="75000"/>
                    <a:lumOff val="25000"/>
                  </a:schemeClr>
                </a:solidFill>
              </a:rPr>
              <a:t>% Very satisfied (Patients)</a:t>
            </a:r>
          </a:p>
        </p:txBody>
      </p:sp>
      <p:sp>
        <p:nvSpPr>
          <p:cNvPr id="11" name="TextBox 10">
            <a:extLst>
              <a:ext uri="{FF2B5EF4-FFF2-40B4-BE49-F238E27FC236}">
                <a16:creationId xmlns:a16="http://schemas.microsoft.com/office/drawing/2014/main" id="{BFDA1691-FCDE-5388-ECDA-59E33D6D3B86}"/>
              </a:ext>
            </a:extLst>
          </p:cNvPr>
          <p:cNvSpPr txBox="1"/>
          <p:nvPr/>
        </p:nvSpPr>
        <p:spPr>
          <a:xfrm>
            <a:off x="8834591" y="6446339"/>
            <a:ext cx="1035861" cy="276999"/>
          </a:xfrm>
          <a:prstGeom prst="rect">
            <a:avLst/>
          </a:prstGeom>
          <a:noFill/>
        </p:spPr>
        <p:txBody>
          <a:bodyPr wrap="none" rtlCol="0">
            <a:spAutoFit/>
          </a:bodyPr>
          <a:lstStyle/>
          <a:p>
            <a:pPr algn="ctr"/>
            <a:r>
              <a:rPr lang="en-US" sz="1200" dirty="0"/>
              <a:t>New in 2023</a:t>
            </a:r>
          </a:p>
        </p:txBody>
      </p:sp>
      <p:sp>
        <p:nvSpPr>
          <p:cNvPr id="24" name="TextBox 23">
            <a:extLst>
              <a:ext uri="{FF2B5EF4-FFF2-40B4-BE49-F238E27FC236}">
                <a16:creationId xmlns:a16="http://schemas.microsoft.com/office/drawing/2014/main" id="{94487429-4FA1-098A-FE2C-B887C0743D3F}"/>
              </a:ext>
            </a:extLst>
          </p:cNvPr>
          <p:cNvSpPr txBox="1"/>
          <p:nvPr/>
        </p:nvSpPr>
        <p:spPr>
          <a:xfrm>
            <a:off x="8607255" y="3812498"/>
            <a:ext cx="1518886" cy="1384995"/>
          </a:xfrm>
          <a:prstGeom prst="rect">
            <a:avLst/>
          </a:prstGeom>
          <a:noFill/>
        </p:spPr>
        <p:txBody>
          <a:bodyPr wrap="square" rtlCol="0">
            <a:spAutoFit/>
          </a:bodyPr>
          <a:lstStyle/>
          <a:p>
            <a:pPr algn="ctr"/>
            <a:r>
              <a:rPr lang="en-US" sz="1200" dirty="0"/>
              <a:t>Asked of </a:t>
            </a:r>
            <a:r>
              <a:rPr lang="en-US" sz="1200" dirty="0">
                <a:effectLst/>
                <a:ea typeface="Calibri" panose="020F0502020204030204" pitchFamily="34" charset="0"/>
                <a:cs typeface="Times New Roman" panose="02020603050405020304" pitchFamily="18" charset="0"/>
              </a:rPr>
              <a:t>Stage IV</a:t>
            </a:r>
            <a:r>
              <a:rPr lang="en-US" sz="1200" dirty="0"/>
              <a:t> </a:t>
            </a:r>
            <a:r>
              <a:rPr lang="en-US" sz="1200" u="sng" dirty="0"/>
              <a:t>Patients Only</a:t>
            </a:r>
          </a:p>
          <a:p>
            <a:pPr algn="ctr"/>
            <a:r>
              <a:rPr lang="en-US" sz="1200" dirty="0"/>
              <a:t>26% satisfied</a:t>
            </a:r>
          </a:p>
          <a:p>
            <a:pPr algn="ctr"/>
            <a:r>
              <a:rPr lang="en-US" sz="1200" dirty="0"/>
              <a:t>10% neutral</a:t>
            </a:r>
          </a:p>
          <a:p>
            <a:pPr algn="ctr"/>
            <a:r>
              <a:rPr lang="en-US" sz="1200" dirty="0"/>
              <a:t>8% dissatisfied</a:t>
            </a:r>
          </a:p>
          <a:p>
            <a:pPr algn="ctr"/>
            <a:r>
              <a:rPr lang="en-US" sz="1200" b="1" dirty="0"/>
              <a:t>56% DK/NA</a:t>
            </a:r>
          </a:p>
          <a:p>
            <a:pPr algn="ctr"/>
            <a:endParaRPr lang="en-US" sz="1200" dirty="0"/>
          </a:p>
        </p:txBody>
      </p:sp>
      <p:sp>
        <p:nvSpPr>
          <p:cNvPr id="6" name="TextBox 5">
            <a:extLst>
              <a:ext uri="{FF2B5EF4-FFF2-40B4-BE49-F238E27FC236}">
                <a16:creationId xmlns:a16="http://schemas.microsoft.com/office/drawing/2014/main" id="{416EBEBD-93B8-F25F-0A0D-0162EFBBF9E4}"/>
              </a:ext>
            </a:extLst>
          </p:cNvPr>
          <p:cNvSpPr txBox="1"/>
          <p:nvPr/>
        </p:nvSpPr>
        <p:spPr>
          <a:xfrm>
            <a:off x="10182988" y="4728133"/>
            <a:ext cx="1518887" cy="938719"/>
          </a:xfrm>
          <a:prstGeom prst="rect">
            <a:avLst/>
          </a:prstGeom>
          <a:noFill/>
        </p:spPr>
        <p:txBody>
          <a:bodyPr wrap="square" rtlCol="0">
            <a:spAutoFit/>
          </a:bodyPr>
          <a:lstStyle/>
          <a:p>
            <a:pPr algn="ctr"/>
            <a:r>
              <a:rPr lang="en-US" sz="1100" dirty="0"/>
              <a:t>63% among those who completed treatment</a:t>
            </a:r>
          </a:p>
          <a:p>
            <a:pPr algn="ctr"/>
            <a:r>
              <a:rPr lang="en-US" sz="1100" dirty="0"/>
              <a:t>48% among those still in treatment</a:t>
            </a:r>
          </a:p>
        </p:txBody>
      </p:sp>
      <p:cxnSp>
        <p:nvCxnSpPr>
          <p:cNvPr id="26" name="Straight Arrow Connector 25">
            <a:extLst>
              <a:ext uri="{FF2B5EF4-FFF2-40B4-BE49-F238E27FC236}">
                <a16:creationId xmlns:a16="http://schemas.microsoft.com/office/drawing/2014/main" id="{64959EB8-626F-B622-CE43-B5242EB34942}"/>
              </a:ext>
            </a:extLst>
          </p:cNvPr>
          <p:cNvCxnSpPr>
            <a:cxnSpLocks/>
          </p:cNvCxnSpPr>
          <p:nvPr/>
        </p:nvCxnSpPr>
        <p:spPr>
          <a:xfrm>
            <a:off x="9785023" y="4856479"/>
            <a:ext cx="4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428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1BB9A-80AB-EFF3-BE4F-3496018CB2C1}"/>
              </a:ext>
            </a:extLst>
          </p:cNvPr>
          <p:cNvSpPr>
            <a:spLocks noGrp="1"/>
          </p:cNvSpPr>
          <p:nvPr>
            <p:ph type="title"/>
          </p:nvPr>
        </p:nvSpPr>
        <p:spPr/>
        <p:txBody>
          <a:bodyPr/>
          <a:lstStyle/>
          <a:p>
            <a:r>
              <a:rPr lang="en-US" dirty="0"/>
              <a:t>Satisfaction With Care: Patients vs. Caregivers</a:t>
            </a:r>
          </a:p>
        </p:txBody>
      </p:sp>
      <p:sp>
        <p:nvSpPr>
          <p:cNvPr id="3" name="Text Placeholder 2">
            <a:extLst>
              <a:ext uri="{FF2B5EF4-FFF2-40B4-BE49-F238E27FC236}">
                <a16:creationId xmlns:a16="http://schemas.microsoft.com/office/drawing/2014/main" id="{6EBEB9EE-2524-668F-3C32-86EA2EBB55C4}"/>
              </a:ext>
            </a:extLst>
          </p:cNvPr>
          <p:cNvSpPr>
            <a:spLocks noGrp="1"/>
          </p:cNvSpPr>
          <p:nvPr>
            <p:ph type="body" sz="quarter" idx="10"/>
          </p:nvPr>
        </p:nvSpPr>
        <p:spPr>
          <a:xfrm>
            <a:off x="409267" y="803298"/>
            <a:ext cx="11292608" cy="695924"/>
          </a:xfrm>
        </p:spPr>
        <p:txBody>
          <a:bodyPr>
            <a:normAutofit/>
          </a:bodyPr>
          <a:lstStyle/>
          <a:p>
            <a:pPr>
              <a:spcBef>
                <a:spcPts val="400"/>
              </a:spcBef>
            </a:pPr>
            <a:r>
              <a:rPr lang="en-US" dirty="0"/>
              <a:t>Caregivers are significantly less satisfied/more critical with each phase of the care journey.</a:t>
            </a:r>
          </a:p>
          <a:p>
            <a:pPr>
              <a:spcBef>
                <a:spcPts val="400"/>
              </a:spcBef>
            </a:pPr>
            <a:r>
              <a:rPr lang="en-US" dirty="0"/>
              <a:t>However, both Caregiver and Patient </a:t>
            </a:r>
            <a:r>
              <a:rPr lang="en-US" u="sng" dirty="0"/>
              <a:t>satisfaction is higher among those who/whose loved-one has a care plan</a:t>
            </a:r>
            <a:r>
              <a:rPr lang="en-US" dirty="0"/>
              <a:t>.</a:t>
            </a:r>
          </a:p>
        </p:txBody>
      </p:sp>
      <p:grpSp>
        <p:nvGrpSpPr>
          <p:cNvPr id="9" name="Group 8">
            <a:extLst>
              <a:ext uri="{FF2B5EF4-FFF2-40B4-BE49-F238E27FC236}">
                <a16:creationId xmlns:a16="http://schemas.microsoft.com/office/drawing/2014/main" id="{9A73BEF1-41B0-C327-0B4D-3ADB898751ED}"/>
              </a:ext>
            </a:extLst>
          </p:cNvPr>
          <p:cNvGrpSpPr/>
          <p:nvPr/>
        </p:nvGrpSpPr>
        <p:grpSpPr>
          <a:xfrm>
            <a:off x="421055" y="1499222"/>
            <a:ext cx="11291834" cy="4453880"/>
            <a:chOff x="527098" y="1259457"/>
            <a:chExt cx="11291834" cy="4706445"/>
          </a:xfrm>
        </p:grpSpPr>
        <p:sp>
          <p:nvSpPr>
            <p:cNvPr id="8" name="Arrow: Right 7">
              <a:extLst>
                <a:ext uri="{FF2B5EF4-FFF2-40B4-BE49-F238E27FC236}">
                  <a16:creationId xmlns:a16="http://schemas.microsoft.com/office/drawing/2014/main" id="{83357CD2-5174-EF8A-E6C9-475E87B1656E}"/>
                </a:ext>
              </a:extLst>
            </p:cNvPr>
            <p:cNvSpPr/>
            <p:nvPr/>
          </p:nvSpPr>
          <p:spPr>
            <a:xfrm>
              <a:off x="742950" y="4989799"/>
              <a:ext cx="11075982" cy="810926"/>
            </a:xfrm>
            <a:prstGeom prst="rightArrow">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aphicFrame>
          <p:nvGraphicFramePr>
            <p:cNvPr id="7" name="Chart 6">
              <a:extLst>
                <a:ext uri="{FF2B5EF4-FFF2-40B4-BE49-F238E27FC236}">
                  <a16:creationId xmlns:a16="http://schemas.microsoft.com/office/drawing/2014/main" id="{8219FAF3-F64C-B826-D840-C18F6CB4F335}"/>
                </a:ext>
              </a:extLst>
            </p:cNvPr>
            <p:cNvGraphicFramePr/>
            <p:nvPr>
              <p:extLst>
                <p:ext uri="{D42A27DB-BD31-4B8C-83A1-F6EECF244321}">
                  <p14:modId xmlns:p14="http://schemas.microsoft.com/office/powerpoint/2010/main" val="3328887147"/>
                </p:ext>
              </p:extLst>
            </p:nvPr>
          </p:nvGraphicFramePr>
          <p:xfrm>
            <a:off x="527098" y="1259457"/>
            <a:ext cx="11075982" cy="4706445"/>
          </p:xfrm>
          <a:graphic>
            <a:graphicData uri="http://schemas.openxmlformats.org/drawingml/2006/chart">
              <c:chart xmlns:c="http://schemas.openxmlformats.org/drawingml/2006/chart" xmlns:r="http://schemas.openxmlformats.org/officeDocument/2006/relationships" r:id="rId3"/>
            </a:graphicData>
          </a:graphic>
        </p:graphicFrame>
      </p:grpSp>
      <p:sp>
        <p:nvSpPr>
          <p:cNvPr id="5" name="TextBox 4">
            <a:extLst>
              <a:ext uri="{FF2B5EF4-FFF2-40B4-BE49-F238E27FC236}">
                <a16:creationId xmlns:a16="http://schemas.microsoft.com/office/drawing/2014/main" id="{2D994583-0902-C62B-0DB9-73C5BE740308}"/>
              </a:ext>
            </a:extLst>
          </p:cNvPr>
          <p:cNvSpPr txBox="1"/>
          <p:nvPr/>
        </p:nvSpPr>
        <p:spPr>
          <a:xfrm>
            <a:off x="1525360" y="6591669"/>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a:t>
            </a:r>
          </a:p>
        </p:txBody>
      </p:sp>
      <p:sp>
        <p:nvSpPr>
          <p:cNvPr id="4" name="TextBox 3">
            <a:extLst>
              <a:ext uri="{FF2B5EF4-FFF2-40B4-BE49-F238E27FC236}">
                <a16:creationId xmlns:a16="http://schemas.microsoft.com/office/drawing/2014/main" id="{38F82B5C-3ECA-DDCA-F300-9D3CB503FC0C}"/>
              </a:ext>
            </a:extLst>
          </p:cNvPr>
          <p:cNvSpPr txBox="1"/>
          <p:nvPr/>
        </p:nvSpPr>
        <p:spPr>
          <a:xfrm>
            <a:off x="5365799" y="1939125"/>
            <a:ext cx="1460400" cy="307777"/>
          </a:xfrm>
          <a:prstGeom prst="rect">
            <a:avLst/>
          </a:prstGeom>
          <a:noFill/>
        </p:spPr>
        <p:txBody>
          <a:bodyPr wrap="none" rtlCol="0">
            <a:spAutoFit/>
          </a:bodyPr>
          <a:lstStyle/>
          <a:p>
            <a:r>
              <a:rPr lang="en-US" sz="1400" dirty="0">
                <a:solidFill>
                  <a:schemeClr val="tx1">
                    <a:lumMod val="75000"/>
                    <a:lumOff val="25000"/>
                  </a:schemeClr>
                </a:solidFill>
              </a:rPr>
              <a:t>% Very satisfied</a:t>
            </a:r>
          </a:p>
        </p:txBody>
      </p:sp>
      <p:sp>
        <p:nvSpPr>
          <p:cNvPr id="11" name="TextBox 10">
            <a:extLst>
              <a:ext uri="{FF2B5EF4-FFF2-40B4-BE49-F238E27FC236}">
                <a16:creationId xmlns:a16="http://schemas.microsoft.com/office/drawing/2014/main" id="{BFDA1691-FCDE-5388-ECDA-59E33D6D3B86}"/>
              </a:ext>
            </a:extLst>
          </p:cNvPr>
          <p:cNvSpPr txBox="1"/>
          <p:nvPr/>
        </p:nvSpPr>
        <p:spPr>
          <a:xfrm>
            <a:off x="10126210" y="5650672"/>
            <a:ext cx="1035861" cy="276999"/>
          </a:xfrm>
          <a:prstGeom prst="rect">
            <a:avLst/>
          </a:prstGeom>
          <a:noFill/>
        </p:spPr>
        <p:txBody>
          <a:bodyPr wrap="none" rtlCol="0">
            <a:spAutoFit/>
          </a:bodyPr>
          <a:lstStyle/>
          <a:p>
            <a:pPr algn="ctr"/>
            <a:r>
              <a:rPr lang="en-US" sz="1200" dirty="0"/>
              <a:t>New in 2023</a:t>
            </a:r>
          </a:p>
        </p:txBody>
      </p:sp>
      <p:graphicFrame>
        <p:nvGraphicFramePr>
          <p:cNvPr id="10" name="Table 11">
            <a:extLst>
              <a:ext uri="{FF2B5EF4-FFF2-40B4-BE49-F238E27FC236}">
                <a16:creationId xmlns:a16="http://schemas.microsoft.com/office/drawing/2014/main" id="{C863976A-6EC1-B88B-47D9-D1FA6FBF5CE1}"/>
              </a:ext>
            </a:extLst>
          </p:cNvPr>
          <p:cNvGraphicFramePr>
            <a:graphicFrameLocks noGrp="1"/>
          </p:cNvGraphicFramePr>
          <p:nvPr>
            <p:extLst>
              <p:ext uri="{D42A27DB-BD31-4B8C-83A1-F6EECF244321}">
                <p14:modId xmlns:p14="http://schemas.microsoft.com/office/powerpoint/2010/main" val="162475487"/>
              </p:ext>
            </p:extLst>
          </p:nvPr>
        </p:nvGraphicFramePr>
        <p:xfrm>
          <a:off x="1773381" y="4045810"/>
          <a:ext cx="591127" cy="779556"/>
        </p:xfrm>
        <a:graphic>
          <a:graphicData uri="http://schemas.openxmlformats.org/drawingml/2006/table">
            <a:tbl>
              <a:tblPr firstRow="1" bandRow="1">
                <a:tableStyleId>{5C22544A-7EE6-4342-B048-85BDC9FD1C3A}</a:tableStyleId>
              </a:tblPr>
              <a:tblGrid>
                <a:gridCol w="591127">
                  <a:extLst>
                    <a:ext uri="{9D8B030D-6E8A-4147-A177-3AD203B41FA5}">
                      <a16:colId xmlns:a16="http://schemas.microsoft.com/office/drawing/2014/main" val="456927614"/>
                    </a:ext>
                  </a:extLst>
                </a:gridCol>
              </a:tblGrid>
              <a:tr h="389778">
                <a:tc>
                  <a:txBody>
                    <a:bodyPr/>
                    <a:lstStyle/>
                    <a:p>
                      <a:pPr algn="ctr"/>
                      <a:r>
                        <a:rPr lang="en-US" sz="1200" b="1" dirty="0">
                          <a:solidFill>
                            <a:schemeClr val="accent1"/>
                          </a:solidFill>
                        </a:rPr>
                        <a:t>73%</a:t>
                      </a:r>
                    </a:p>
                  </a:txBody>
                  <a:tcPr anchor="ctr">
                    <a:solidFill>
                      <a:schemeClr val="bg2"/>
                    </a:solidFill>
                  </a:tcPr>
                </a:tc>
                <a:extLst>
                  <a:ext uri="{0D108BD9-81ED-4DB2-BD59-A6C34878D82A}">
                    <a16:rowId xmlns:a16="http://schemas.microsoft.com/office/drawing/2014/main" val="2385784061"/>
                  </a:ext>
                </a:extLst>
              </a:tr>
              <a:tr h="389778">
                <a:tc>
                  <a:txBody>
                    <a:bodyPr/>
                    <a:lstStyle/>
                    <a:p>
                      <a:pPr algn="ctr"/>
                      <a:r>
                        <a:rPr lang="en-US" sz="1200" b="1" dirty="0">
                          <a:solidFill>
                            <a:srgbClr val="92D050"/>
                          </a:solidFill>
                        </a:rPr>
                        <a:t>55%</a:t>
                      </a:r>
                    </a:p>
                  </a:txBody>
                  <a:tcPr anchor="ctr">
                    <a:solidFill>
                      <a:schemeClr val="bg2"/>
                    </a:solidFill>
                  </a:tcPr>
                </a:tc>
                <a:extLst>
                  <a:ext uri="{0D108BD9-81ED-4DB2-BD59-A6C34878D82A}">
                    <a16:rowId xmlns:a16="http://schemas.microsoft.com/office/drawing/2014/main" val="1538017185"/>
                  </a:ext>
                </a:extLst>
              </a:tr>
            </a:tbl>
          </a:graphicData>
        </a:graphic>
      </p:graphicFrame>
      <p:graphicFrame>
        <p:nvGraphicFramePr>
          <p:cNvPr id="13" name="Table 11">
            <a:extLst>
              <a:ext uri="{FF2B5EF4-FFF2-40B4-BE49-F238E27FC236}">
                <a16:creationId xmlns:a16="http://schemas.microsoft.com/office/drawing/2014/main" id="{80FB2704-D80A-BCA7-2566-F373F8731660}"/>
              </a:ext>
            </a:extLst>
          </p:cNvPr>
          <p:cNvGraphicFramePr>
            <a:graphicFrameLocks noGrp="1"/>
          </p:cNvGraphicFramePr>
          <p:nvPr>
            <p:extLst>
              <p:ext uri="{D42A27DB-BD31-4B8C-83A1-F6EECF244321}">
                <p14:modId xmlns:p14="http://schemas.microsoft.com/office/powerpoint/2010/main" val="2421919438"/>
              </p:ext>
            </p:extLst>
          </p:nvPr>
        </p:nvGraphicFramePr>
        <p:xfrm>
          <a:off x="3301999" y="4041475"/>
          <a:ext cx="591127" cy="779556"/>
        </p:xfrm>
        <a:graphic>
          <a:graphicData uri="http://schemas.openxmlformats.org/drawingml/2006/table">
            <a:tbl>
              <a:tblPr firstRow="1" bandRow="1">
                <a:tableStyleId>{5C22544A-7EE6-4342-B048-85BDC9FD1C3A}</a:tableStyleId>
              </a:tblPr>
              <a:tblGrid>
                <a:gridCol w="591127">
                  <a:extLst>
                    <a:ext uri="{9D8B030D-6E8A-4147-A177-3AD203B41FA5}">
                      <a16:colId xmlns:a16="http://schemas.microsoft.com/office/drawing/2014/main" val="456927614"/>
                    </a:ext>
                  </a:extLst>
                </a:gridCol>
              </a:tblGrid>
              <a:tr h="389778">
                <a:tc>
                  <a:txBody>
                    <a:bodyPr/>
                    <a:lstStyle/>
                    <a:p>
                      <a:pPr algn="ctr"/>
                      <a:r>
                        <a:rPr lang="en-US" sz="1200" b="1" dirty="0">
                          <a:solidFill>
                            <a:schemeClr val="accent1"/>
                          </a:solidFill>
                        </a:rPr>
                        <a:t>75%</a:t>
                      </a:r>
                    </a:p>
                  </a:txBody>
                  <a:tcPr anchor="ctr">
                    <a:solidFill>
                      <a:schemeClr val="bg2"/>
                    </a:solidFill>
                  </a:tcPr>
                </a:tc>
                <a:extLst>
                  <a:ext uri="{0D108BD9-81ED-4DB2-BD59-A6C34878D82A}">
                    <a16:rowId xmlns:a16="http://schemas.microsoft.com/office/drawing/2014/main" val="2385784061"/>
                  </a:ext>
                </a:extLst>
              </a:tr>
              <a:tr h="389778">
                <a:tc>
                  <a:txBody>
                    <a:bodyPr/>
                    <a:lstStyle/>
                    <a:p>
                      <a:pPr algn="ctr"/>
                      <a:r>
                        <a:rPr lang="en-US" sz="1200" b="1" dirty="0">
                          <a:solidFill>
                            <a:srgbClr val="92D050"/>
                          </a:solidFill>
                        </a:rPr>
                        <a:t>58%</a:t>
                      </a:r>
                    </a:p>
                  </a:txBody>
                  <a:tcPr anchor="ctr">
                    <a:solidFill>
                      <a:schemeClr val="bg2"/>
                    </a:solidFill>
                  </a:tcPr>
                </a:tc>
                <a:extLst>
                  <a:ext uri="{0D108BD9-81ED-4DB2-BD59-A6C34878D82A}">
                    <a16:rowId xmlns:a16="http://schemas.microsoft.com/office/drawing/2014/main" val="1538017185"/>
                  </a:ext>
                </a:extLst>
              </a:tr>
            </a:tbl>
          </a:graphicData>
        </a:graphic>
      </p:graphicFrame>
      <p:graphicFrame>
        <p:nvGraphicFramePr>
          <p:cNvPr id="14" name="Table 11">
            <a:extLst>
              <a:ext uri="{FF2B5EF4-FFF2-40B4-BE49-F238E27FC236}">
                <a16:creationId xmlns:a16="http://schemas.microsoft.com/office/drawing/2014/main" id="{718C6482-0839-558F-8933-C1E49F42A954}"/>
              </a:ext>
            </a:extLst>
          </p:cNvPr>
          <p:cNvGraphicFramePr>
            <a:graphicFrameLocks noGrp="1"/>
          </p:cNvGraphicFramePr>
          <p:nvPr>
            <p:extLst>
              <p:ext uri="{D42A27DB-BD31-4B8C-83A1-F6EECF244321}">
                <p14:modId xmlns:p14="http://schemas.microsoft.com/office/powerpoint/2010/main" val="35432185"/>
              </p:ext>
            </p:extLst>
          </p:nvPr>
        </p:nvGraphicFramePr>
        <p:xfrm>
          <a:off x="4830617" y="4041475"/>
          <a:ext cx="591127" cy="779556"/>
        </p:xfrm>
        <a:graphic>
          <a:graphicData uri="http://schemas.openxmlformats.org/drawingml/2006/table">
            <a:tbl>
              <a:tblPr firstRow="1" bandRow="1">
                <a:tableStyleId>{5C22544A-7EE6-4342-B048-85BDC9FD1C3A}</a:tableStyleId>
              </a:tblPr>
              <a:tblGrid>
                <a:gridCol w="591127">
                  <a:extLst>
                    <a:ext uri="{9D8B030D-6E8A-4147-A177-3AD203B41FA5}">
                      <a16:colId xmlns:a16="http://schemas.microsoft.com/office/drawing/2014/main" val="456927614"/>
                    </a:ext>
                  </a:extLst>
                </a:gridCol>
              </a:tblGrid>
              <a:tr h="389778">
                <a:tc>
                  <a:txBody>
                    <a:bodyPr/>
                    <a:lstStyle/>
                    <a:p>
                      <a:pPr algn="ctr"/>
                      <a:r>
                        <a:rPr lang="en-US" sz="1200" b="1" dirty="0">
                          <a:solidFill>
                            <a:schemeClr val="accent1"/>
                          </a:solidFill>
                        </a:rPr>
                        <a:t>79%</a:t>
                      </a:r>
                    </a:p>
                  </a:txBody>
                  <a:tcPr anchor="ctr">
                    <a:solidFill>
                      <a:schemeClr val="bg2"/>
                    </a:solidFill>
                  </a:tcPr>
                </a:tc>
                <a:extLst>
                  <a:ext uri="{0D108BD9-81ED-4DB2-BD59-A6C34878D82A}">
                    <a16:rowId xmlns:a16="http://schemas.microsoft.com/office/drawing/2014/main" val="2385784061"/>
                  </a:ext>
                </a:extLst>
              </a:tr>
              <a:tr h="389778">
                <a:tc>
                  <a:txBody>
                    <a:bodyPr/>
                    <a:lstStyle/>
                    <a:p>
                      <a:pPr algn="ctr"/>
                      <a:r>
                        <a:rPr lang="en-US" sz="1200" b="1" dirty="0">
                          <a:solidFill>
                            <a:srgbClr val="92D050"/>
                          </a:solidFill>
                        </a:rPr>
                        <a:t>62%</a:t>
                      </a:r>
                    </a:p>
                  </a:txBody>
                  <a:tcPr anchor="ctr">
                    <a:solidFill>
                      <a:schemeClr val="bg2"/>
                    </a:solidFill>
                  </a:tcPr>
                </a:tc>
                <a:extLst>
                  <a:ext uri="{0D108BD9-81ED-4DB2-BD59-A6C34878D82A}">
                    <a16:rowId xmlns:a16="http://schemas.microsoft.com/office/drawing/2014/main" val="1538017185"/>
                  </a:ext>
                </a:extLst>
              </a:tr>
            </a:tbl>
          </a:graphicData>
        </a:graphic>
      </p:graphicFrame>
      <p:graphicFrame>
        <p:nvGraphicFramePr>
          <p:cNvPr id="15" name="Table 11">
            <a:extLst>
              <a:ext uri="{FF2B5EF4-FFF2-40B4-BE49-F238E27FC236}">
                <a16:creationId xmlns:a16="http://schemas.microsoft.com/office/drawing/2014/main" id="{B5673FC0-9E86-8E40-F66E-44ECB8EA94FF}"/>
              </a:ext>
            </a:extLst>
          </p:cNvPr>
          <p:cNvGraphicFramePr>
            <a:graphicFrameLocks noGrp="1"/>
          </p:cNvGraphicFramePr>
          <p:nvPr>
            <p:extLst>
              <p:ext uri="{D42A27DB-BD31-4B8C-83A1-F6EECF244321}">
                <p14:modId xmlns:p14="http://schemas.microsoft.com/office/powerpoint/2010/main" val="68946126"/>
              </p:ext>
            </p:extLst>
          </p:nvPr>
        </p:nvGraphicFramePr>
        <p:xfrm>
          <a:off x="6359235" y="4041475"/>
          <a:ext cx="591127" cy="779556"/>
        </p:xfrm>
        <a:graphic>
          <a:graphicData uri="http://schemas.openxmlformats.org/drawingml/2006/table">
            <a:tbl>
              <a:tblPr firstRow="1" bandRow="1">
                <a:tableStyleId>{5C22544A-7EE6-4342-B048-85BDC9FD1C3A}</a:tableStyleId>
              </a:tblPr>
              <a:tblGrid>
                <a:gridCol w="591127">
                  <a:extLst>
                    <a:ext uri="{9D8B030D-6E8A-4147-A177-3AD203B41FA5}">
                      <a16:colId xmlns:a16="http://schemas.microsoft.com/office/drawing/2014/main" val="456927614"/>
                    </a:ext>
                  </a:extLst>
                </a:gridCol>
              </a:tblGrid>
              <a:tr h="389778">
                <a:tc>
                  <a:txBody>
                    <a:bodyPr/>
                    <a:lstStyle/>
                    <a:p>
                      <a:pPr algn="ctr"/>
                      <a:r>
                        <a:rPr lang="en-US" sz="1200" b="1" dirty="0">
                          <a:solidFill>
                            <a:schemeClr val="accent1"/>
                          </a:solidFill>
                        </a:rPr>
                        <a:t>83%</a:t>
                      </a:r>
                    </a:p>
                  </a:txBody>
                  <a:tcPr anchor="ctr">
                    <a:solidFill>
                      <a:schemeClr val="bg2"/>
                    </a:solidFill>
                  </a:tcPr>
                </a:tc>
                <a:extLst>
                  <a:ext uri="{0D108BD9-81ED-4DB2-BD59-A6C34878D82A}">
                    <a16:rowId xmlns:a16="http://schemas.microsoft.com/office/drawing/2014/main" val="2385784061"/>
                  </a:ext>
                </a:extLst>
              </a:tr>
              <a:tr h="389778">
                <a:tc>
                  <a:txBody>
                    <a:bodyPr/>
                    <a:lstStyle/>
                    <a:p>
                      <a:pPr algn="ctr"/>
                      <a:r>
                        <a:rPr lang="en-US" sz="1200" b="1" dirty="0">
                          <a:solidFill>
                            <a:srgbClr val="92D050"/>
                          </a:solidFill>
                        </a:rPr>
                        <a:t>67%</a:t>
                      </a:r>
                    </a:p>
                  </a:txBody>
                  <a:tcPr anchor="ctr">
                    <a:solidFill>
                      <a:schemeClr val="bg2"/>
                    </a:solidFill>
                  </a:tcPr>
                </a:tc>
                <a:extLst>
                  <a:ext uri="{0D108BD9-81ED-4DB2-BD59-A6C34878D82A}">
                    <a16:rowId xmlns:a16="http://schemas.microsoft.com/office/drawing/2014/main" val="1538017185"/>
                  </a:ext>
                </a:extLst>
              </a:tr>
            </a:tbl>
          </a:graphicData>
        </a:graphic>
      </p:graphicFrame>
      <p:graphicFrame>
        <p:nvGraphicFramePr>
          <p:cNvPr id="16" name="Table 11">
            <a:extLst>
              <a:ext uri="{FF2B5EF4-FFF2-40B4-BE49-F238E27FC236}">
                <a16:creationId xmlns:a16="http://schemas.microsoft.com/office/drawing/2014/main" id="{C969463A-634C-0917-548E-D0AD968381A3}"/>
              </a:ext>
            </a:extLst>
          </p:cNvPr>
          <p:cNvGraphicFramePr>
            <a:graphicFrameLocks noGrp="1"/>
          </p:cNvGraphicFramePr>
          <p:nvPr>
            <p:extLst>
              <p:ext uri="{D42A27DB-BD31-4B8C-83A1-F6EECF244321}">
                <p14:modId xmlns:p14="http://schemas.microsoft.com/office/powerpoint/2010/main" val="3826356699"/>
              </p:ext>
            </p:extLst>
          </p:nvPr>
        </p:nvGraphicFramePr>
        <p:xfrm>
          <a:off x="8003312" y="4041475"/>
          <a:ext cx="591127" cy="779556"/>
        </p:xfrm>
        <a:graphic>
          <a:graphicData uri="http://schemas.openxmlformats.org/drawingml/2006/table">
            <a:tbl>
              <a:tblPr firstRow="1" bandRow="1">
                <a:tableStyleId>{5C22544A-7EE6-4342-B048-85BDC9FD1C3A}</a:tableStyleId>
              </a:tblPr>
              <a:tblGrid>
                <a:gridCol w="591127">
                  <a:extLst>
                    <a:ext uri="{9D8B030D-6E8A-4147-A177-3AD203B41FA5}">
                      <a16:colId xmlns:a16="http://schemas.microsoft.com/office/drawing/2014/main" val="456927614"/>
                    </a:ext>
                  </a:extLst>
                </a:gridCol>
              </a:tblGrid>
              <a:tr h="389778">
                <a:tc>
                  <a:txBody>
                    <a:bodyPr/>
                    <a:lstStyle/>
                    <a:p>
                      <a:pPr algn="ctr"/>
                      <a:r>
                        <a:rPr lang="en-US" sz="1200" b="1" dirty="0">
                          <a:solidFill>
                            <a:schemeClr val="accent1"/>
                          </a:solidFill>
                        </a:rPr>
                        <a:t>77%</a:t>
                      </a:r>
                    </a:p>
                  </a:txBody>
                  <a:tcPr anchor="ctr">
                    <a:solidFill>
                      <a:schemeClr val="bg2"/>
                    </a:solidFill>
                  </a:tcPr>
                </a:tc>
                <a:extLst>
                  <a:ext uri="{0D108BD9-81ED-4DB2-BD59-A6C34878D82A}">
                    <a16:rowId xmlns:a16="http://schemas.microsoft.com/office/drawing/2014/main" val="2385784061"/>
                  </a:ext>
                </a:extLst>
              </a:tr>
              <a:tr h="389778">
                <a:tc>
                  <a:txBody>
                    <a:bodyPr/>
                    <a:lstStyle/>
                    <a:p>
                      <a:pPr algn="ctr"/>
                      <a:r>
                        <a:rPr lang="en-US" sz="1200" b="1" dirty="0">
                          <a:solidFill>
                            <a:srgbClr val="92D050"/>
                          </a:solidFill>
                        </a:rPr>
                        <a:t>60%</a:t>
                      </a:r>
                    </a:p>
                  </a:txBody>
                  <a:tcPr anchor="ctr">
                    <a:solidFill>
                      <a:schemeClr val="bg2"/>
                    </a:solidFill>
                  </a:tcPr>
                </a:tc>
                <a:extLst>
                  <a:ext uri="{0D108BD9-81ED-4DB2-BD59-A6C34878D82A}">
                    <a16:rowId xmlns:a16="http://schemas.microsoft.com/office/drawing/2014/main" val="1538017185"/>
                  </a:ext>
                </a:extLst>
              </a:tr>
            </a:tbl>
          </a:graphicData>
        </a:graphic>
      </p:graphicFrame>
      <p:graphicFrame>
        <p:nvGraphicFramePr>
          <p:cNvPr id="17" name="Table 11">
            <a:extLst>
              <a:ext uri="{FF2B5EF4-FFF2-40B4-BE49-F238E27FC236}">
                <a16:creationId xmlns:a16="http://schemas.microsoft.com/office/drawing/2014/main" id="{D34C260B-56C1-12BD-B7CD-722EFC93E9FE}"/>
              </a:ext>
            </a:extLst>
          </p:cNvPr>
          <p:cNvGraphicFramePr>
            <a:graphicFrameLocks noGrp="1"/>
          </p:cNvGraphicFramePr>
          <p:nvPr>
            <p:extLst>
              <p:ext uri="{D42A27DB-BD31-4B8C-83A1-F6EECF244321}">
                <p14:modId xmlns:p14="http://schemas.microsoft.com/office/powerpoint/2010/main" val="4232348618"/>
              </p:ext>
            </p:extLst>
          </p:nvPr>
        </p:nvGraphicFramePr>
        <p:xfrm>
          <a:off x="9535083" y="4041475"/>
          <a:ext cx="591127" cy="779556"/>
        </p:xfrm>
        <a:graphic>
          <a:graphicData uri="http://schemas.openxmlformats.org/drawingml/2006/table">
            <a:tbl>
              <a:tblPr firstRow="1" bandRow="1">
                <a:tableStyleId>{5C22544A-7EE6-4342-B048-85BDC9FD1C3A}</a:tableStyleId>
              </a:tblPr>
              <a:tblGrid>
                <a:gridCol w="591127">
                  <a:extLst>
                    <a:ext uri="{9D8B030D-6E8A-4147-A177-3AD203B41FA5}">
                      <a16:colId xmlns:a16="http://schemas.microsoft.com/office/drawing/2014/main" val="456927614"/>
                    </a:ext>
                  </a:extLst>
                </a:gridCol>
              </a:tblGrid>
              <a:tr h="389778">
                <a:tc>
                  <a:txBody>
                    <a:bodyPr/>
                    <a:lstStyle/>
                    <a:p>
                      <a:pPr algn="ctr"/>
                      <a:r>
                        <a:rPr lang="en-US" sz="1200" b="1" dirty="0">
                          <a:solidFill>
                            <a:schemeClr val="accent1"/>
                          </a:solidFill>
                        </a:rPr>
                        <a:t>77%</a:t>
                      </a:r>
                    </a:p>
                  </a:txBody>
                  <a:tcPr anchor="ctr">
                    <a:solidFill>
                      <a:schemeClr val="bg2"/>
                    </a:solidFill>
                  </a:tcPr>
                </a:tc>
                <a:extLst>
                  <a:ext uri="{0D108BD9-81ED-4DB2-BD59-A6C34878D82A}">
                    <a16:rowId xmlns:a16="http://schemas.microsoft.com/office/drawing/2014/main" val="2385784061"/>
                  </a:ext>
                </a:extLst>
              </a:tr>
              <a:tr h="389778">
                <a:tc>
                  <a:txBody>
                    <a:bodyPr/>
                    <a:lstStyle/>
                    <a:p>
                      <a:pPr algn="ctr"/>
                      <a:r>
                        <a:rPr lang="en-US" sz="1200" b="1" dirty="0">
                          <a:solidFill>
                            <a:srgbClr val="92D050"/>
                          </a:solidFill>
                        </a:rPr>
                        <a:t>61%</a:t>
                      </a:r>
                    </a:p>
                  </a:txBody>
                  <a:tcPr anchor="ctr">
                    <a:solidFill>
                      <a:schemeClr val="bg2"/>
                    </a:solidFill>
                  </a:tcPr>
                </a:tc>
                <a:extLst>
                  <a:ext uri="{0D108BD9-81ED-4DB2-BD59-A6C34878D82A}">
                    <a16:rowId xmlns:a16="http://schemas.microsoft.com/office/drawing/2014/main" val="1538017185"/>
                  </a:ext>
                </a:extLst>
              </a:tr>
            </a:tbl>
          </a:graphicData>
        </a:graphic>
      </p:graphicFrame>
      <p:graphicFrame>
        <p:nvGraphicFramePr>
          <p:cNvPr id="18" name="Table 11">
            <a:extLst>
              <a:ext uri="{FF2B5EF4-FFF2-40B4-BE49-F238E27FC236}">
                <a16:creationId xmlns:a16="http://schemas.microsoft.com/office/drawing/2014/main" id="{F0C1748E-9B5D-D067-3ABF-BB7EC282F7CB}"/>
              </a:ext>
            </a:extLst>
          </p:cNvPr>
          <p:cNvGraphicFramePr>
            <a:graphicFrameLocks noGrp="1"/>
          </p:cNvGraphicFramePr>
          <p:nvPr>
            <p:extLst>
              <p:ext uri="{D42A27DB-BD31-4B8C-83A1-F6EECF244321}">
                <p14:modId xmlns:p14="http://schemas.microsoft.com/office/powerpoint/2010/main" val="3846455312"/>
              </p:ext>
            </p:extLst>
          </p:nvPr>
        </p:nvGraphicFramePr>
        <p:xfrm>
          <a:off x="11149213" y="4041475"/>
          <a:ext cx="591127" cy="779556"/>
        </p:xfrm>
        <a:graphic>
          <a:graphicData uri="http://schemas.openxmlformats.org/drawingml/2006/table">
            <a:tbl>
              <a:tblPr firstRow="1" bandRow="1">
                <a:tableStyleId>{5C22544A-7EE6-4342-B048-85BDC9FD1C3A}</a:tableStyleId>
              </a:tblPr>
              <a:tblGrid>
                <a:gridCol w="591127">
                  <a:extLst>
                    <a:ext uri="{9D8B030D-6E8A-4147-A177-3AD203B41FA5}">
                      <a16:colId xmlns:a16="http://schemas.microsoft.com/office/drawing/2014/main" val="456927614"/>
                    </a:ext>
                  </a:extLst>
                </a:gridCol>
              </a:tblGrid>
              <a:tr h="389778">
                <a:tc>
                  <a:txBody>
                    <a:bodyPr/>
                    <a:lstStyle/>
                    <a:p>
                      <a:pPr algn="ctr"/>
                      <a:r>
                        <a:rPr lang="en-US" sz="1200" b="0" dirty="0">
                          <a:solidFill>
                            <a:schemeClr val="accent1"/>
                          </a:solidFill>
                        </a:rPr>
                        <a:t>19%</a:t>
                      </a:r>
                    </a:p>
                  </a:txBody>
                  <a:tcPr anchor="ctr">
                    <a:solidFill>
                      <a:schemeClr val="bg2"/>
                    </a:solidFill>
                  </a:tcPr>
                </a:tc>
                <a:extLst>
                  <a:ext uri="{0D108BD9-81ED-4DB2-BD59-A6C34878D82A}">
                    <a16:rowId xmlns:a16="http://schemas.microsoft.com/office/drawing/2014/main" val="2385784061"/>
                  </a:ext>
                </a:extLst>
              </a:tr>
              <a:tr h="389778">
                <a:tc>
                  <a:txBody>
                    <a:bodyPr/>
                    <a:lstStyle/>
                    <a:p>
                      <a:pPr algn="ctr"/>
                      <a:r>
                        <a:rPr lang="en-US" sz="1200" b="0" dirty="0">
                          <a:solidFill>
                            <a:srgbClr val="92D050"/>
                          </a:solidFill>
                        </a:rPr>
                        <a:t>36%</a:t>
                      </a:r>
                    </a:p>
                  </a:txBody>
                  <a:tcPr anchor="ctr">
                    <a:solidFill>
                      <a:schemeClr val="bg2"/>
                    </a:solidFill>
                  </a:tcPr>
                </a:tc>
                <a:extLst>
                  <a:ext uri="{0D108BD9-81ED-4DB2-BD59-A6C34878D82A}">
                    <a16:rowId xmlns:a16="http://schemas.microsoft.com/office/drawing/2014/main" val="1538017185"/>
                  </a:ext>
                </a:extLst>
              </a:tr>
            </a:tbl>
          </a:graphicData>
        </a:graphic>
      </p:graphicFrame>
      <p:sp>
        <p:nvSpPr>
          <p:cNvPr id="19" name="TextBox 18">
            <a:extLst>
              <a:ext uri="{FF2B5EF4-FFF2-40B4-BE49-F238E27FC236}">
                <a16:creationId xmlns:a16="http://schemas.microsoft.com/office/drawing/2014/main" id="{EFCEE621-488F-EEE9-4596-AFFE8A8FB4E5}"/>
              </a:ext>
            </a:extLst>
          </p:cNvPr>
          <p:cNvSpPr txBox="1"/>
          <p:nvPr/>
        </p:nvSpPr>
        <p:spPr>
          <a:xfrm>
            <a:off x="1672112" y="3390960"/>
            <a:ext cx="787356" cy="707886"/>
          </a:xfrm>
          <a:prstGeom prst="rect">
            <a:avLst/>
          </a:prstGeom>
          <a:noFill/>
        </p:spPr>
        <p:txBody>
          <a:bodyPr wrap="square" rtlCol="0">
            <a:spAutoFit/>
          </a:bodyPr>
          <a:lstStyle/>
          <a:p>
            <a:pPr algn="ctr"/>
            <a:r>
              <a:rPr lang="en-US" sz="1000" dirty="0"/>
              <a:t>Among those who</a:t>
            </a:r>
          </a:p>
          <a:p>
            <a:pPr algn="ctr"/>
            <a:r>
              <a:rPr lang="en-US" sz="1000" dirty="0"/>
              <a:t>have a care plan</a:t>
            </a:r>
          </a:p>
        </p:txBody>
      </p:sp>
    </p:spTree>
    <p:extLst>
      <p:ext uri="{BB962C8B-B14F-4D97-AF65-F5344CB8AC3E}">
        <p14:creationId xmlns:p14="http://schemas.microsoft.com/office/powerpoint/2010/main" val="355744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E8C9-1261-A8D1-E68E-90BA324E2B38}"/>
              </a:ext>
            </a:extLst>
          </p:cNvPr>
          <p:cNvSpPr>
            <a:spLocks noGrp="1"/>
          </p:cNvSpPr>
          <p:nvPr>
            <p:ph type="title"/>
          </p:nvPr>
        </p:nvSpPr>
        <p:spPr/>
        <p:txBody>
          <a:bodyPr/>
          <a:lstStyle/>
          <a:p>
            <a:r>
              <a:rPr lang="en-US" dirty="0"/>
              <a:t>Healthcare Providers Visited and Helpfulness</a:t>
            </a:r>
          </a:p>
        </p:txBody>
      </p:sp>
      <p:sp>
        <p:nvSpPr>
          <p:cNvPr id="3" name="Text Placeholder 2">
            <a:extLst>
              <a:ext uri="{FF2B5EF4-FFF2-40B4-BE49-F238E27FC236}">
                <a16:creationId xmlns:a16="http://schemas.microsoft.com/office/drawing/2014/main" id="{0B21054F-3251-3E48-A438-95E7EE61C1E2}"/>
              </a:ext>
            </a:extLst>
          </p:cNvPr>
          <p:cNvSpPr>
            <a:spLocks noGrp="1"/>
          </p:cNvSpPr>
          <p:nvPr>
            <p:ph type="body" sz="quarter" idx="10"/>
          </p:nvPr>
        </p:nvSpPr>
        <p:spPr>
          <a:xfrm>
            <a:off x="409267" y="803298"/>
            <a:ext cx="10974350" cy="679453"/>
          </a:xfrm>
        </p:spPr>
        <p:txBody>
          <a:bodyPr>
            <a:normAutofit/>
          </a:bodyPr>
          <a:lstStyle/>
          <a:p>
            <a:pPr marL="0" indent="0">
              <a:buNone/>
            </a:pPr>
            <a:r>
              <a:rPr lang="en-US" dirty="0"/>
              <a:t>Findings are very similar to last year – oncologists and surgeons are seen by the greatest percentage of Patients and get high ratings; PCP’s get lower scores on helpfulness. Caregivers give lower scores to their loved ones’ surgeons and radiation oncologists.</a:t>
            </a:r>
          </a:p>
        </p:txBody>
      </p:sp>
      <p:graphicFrame>
        <p:nvGraphicFramePr>
          <p:cNvPr id="13" name="Content Placeholder 13">
            <a:extLst>
              <a:ext uri="{FF2B5EF4-FFF2-40B4-BE49-F238E27FC236}">
                <a16:creationId xmlns:a16="http://schemas.microsoft.com/office/drawing/2014/main" id="{965552DC-262C-1F81-AF60-BE90EA91C754}"/>
              </a:ext>
            </a:extLst>
          </p:cNvPr>
          <p:cNvGraphicFramePr>
            <a:graphicFrameLocks/>
          </p:cNvGraphicFramePr>
          <p:nvPr>
            <p:extLst>
              <p:ext uri="{D42A27DB-BD31-4B8C-83A1-F6EECF244321}">
                <p14:modId xmlns:p14="http://schemas.microsoft.com/office/powerpoint/2010/main" val="3518278509"/>
              </p:ext>
            </p:extLst>
          </p:nvPr>
        </p:nvGraphicFramePr>
        <p:xfrm>
          <a:off x="214352" y="999818"/>
          <a:ext cx="11699352" cy="4616520"/>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a:extLst>
              <a:ext uri="{FF2B5EF4-FFF2-40B4-BE49-F238E27FC236}">
                <a16:creationId xmlns:a16="http://schemas.microsoft.com/office/drawing/2014/main" id="{0EDD6428-4A2C-5321-4342-BD7A8B3E7604}"/>
              </a:ext>
            </a:extLst>
          </p:cNvPr>
          <p:cNvSpPr txBox="1"/>
          <p:nvPr/>
        </p:nvSpPr>
        <p:spPr>
          <a:xfrm>
            <a:off x="409267" y="1499222"/>
            <a:ext cx="6096000" cy="523220"/>
          </a:xfrm>
          <a:prstGeom prst="rect">
            <a:avLst/>
          </a:prstGeom>
          <a:no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mn-lt"/>
                <a:ea typeface="+mn-ea"/>
                <a:cs typeface="+mn-cs"/>
              </a:rPr>
              <a:t>HCPs Seen and Helpful During Treatment</a:t>
            </a:r>
            <a:br>
              <a:rPr kumimoji="0" lang="en-US" sz="1400" b="1" i="0" u="none" strike="noStrike" kern="1200" cap="none" spc="0" normalizeH="0" baseline="0" noProof="0" dirty="0">
                <a:ln>
                  <a:noFill/>
                </a:ln>
                <a:solidFill>
                  <a:prstClr val="black"/>
                </a:solidFill>
                <a:effectLst/>
                <a:uLnTx/>
                <a:uFillTx/>
                <a:latin typeface="+mn-lt"/>
                <a:ea typeface="+mn-ea"/>
                <a:cs typeface="+mn-cs"/>
              </a:rPr>
            </a:br>
            <a:r>
              <a:rPr kumimoji="0" lang="en-US" sz="1400" b="1" i="0" u="none" strike="noStrike" kern="1200" cap="none" spc="0" normalizeH="0" baseline="0" noProof="0" dirty="0">
                <a:ln>
                  <a:noFill/>
                </a:ln>
                <a:solidFill>
                  <a:prstClr val="black"/>
                </a:solidFill>
                <a:effectLst/>
                <a:uLnTx/>
                <a:uFillTx/>
                <a:latin typeface="+mn-lt"/>
                <a:ea typeface="+mn-ea"/>
                <a:cs typeface="+mn-cs"/>
              </a:rPr>
              <a:t>(top 10 seen)</a:t>
            </a:r>
            <a:endParaRPr lang="en-US" sz="1400" b="0" dirty="0">
              <a:solidFill>
                <a:schemeClr val="tx1"/>
              </a:solidFill>
              <a:latin typeface="+mn-lt"/>
            </a:endParaRPr>
          </a:p>
        </p:txBody>
      </p:sp>
      <p:sp>
        <p:nvSpPr>
          <p:cNvPr id="23" name="Rectangle 22">
            <a:extLst>
              <a:ext uri="{FF2B5EF4-FFF2-40B4-BE49-F238E27FC236}">
                <a16:creationId xmlns:a16="http://schemas.microsoft.com/office/drawing/2014/main" id="{52B04F49-C505-4C79-A326-D947CCBE988B}"/>
              </a:ext>
            </a:extLst>
          </p:cNvPr>
          <p:cNvSpPr/>
          <p:nvPr/>
        </p:nvSpPr>
        <p:spPr>
          <a:xfrm>
            <a:off x="1169293" y="5868014"/>
            <a:ext cx="9853414" cy="442250"/>
          </a:xfrm>
          <a:prstGeom prst="rect">
            <a:avLst/>
          </a:prstGeom>
          <a:noFill/>
          <a:ln w="19050">
            <a:solidFill>
              <a:srgbClr val="FFD334"/>
            </a:solidFill>
          </a:ln>
        </p:spPr>
        <p:txBody>
          <a:bodyPr wrap="square" anchor="ctr">
            <a:noAutofit/>
          </a:bodyPr>
          <a:lstStyle/>
          <a:p>
            <a:pPr algn="ctr"/>
            <a:r>
              <a:rPr lang="en-US" sz="1400" b="1" dirty="0">
                <a:solidFill>
                  <a:schemeClr val="accent4"/>
                </a:solidFill>
              </a:rPr>
              <a:t>NCCS Connected:</a:t>
            </a:r>
            <a:r>
              <a:rPr lang="en-US" sz="1400" dirty="0"/>
              <a:t> </a:t>
            </a:r>
            <a:r>
              <a:rPr lang="en-US" sz="1400" b="1" dirty="0">
                <a:solidFill>
                  <a:schemeClr val="accent1"/>
                </a:solidFill>
              </a:rPr>
              <a:t>more likely</a:t>
            </a:r>
            <a:r>
              <a:rPr lang="en-US" sz="1400" dirty="0"/>
              <a:t> to see a range of HCPs. </a:t>
            </a:r>
            <a:r>
              <a:rPr lang="en-US" sz="1400" b="1" dirty="0">
                <a:solidFill>
                  <a:srgbClr val="C00000"/>
                </a:solidFill>
              </a:rPr>
              <a:t>Lower scores on helpfulness</a:t>
            </a:r>
            <a:r>
              <a:rPr lang="en-US" sz="1400" dirty="0"/>
              <a:t> for PCP, Nurse, Radiation oncologist, Surgeon, Cardiologist.</a:t>
            </a:r>
          </a:p>
        </p:txBody>
      </p:sp>
      <p:sp>
        <p:nvSpPr>
          <p:cNvPr id="5" name="TextBox 4">
            <a:extLst>
              <a:ext uri="{FF2B5EF4-FFF2-40B4-BE49-F238E27FC236}">
                <a16:creationId xmlns:a16="http://schemas.microsoft.com/office/drawing/2014/main" id="{1896D7CF-6EDF-E793-DC2F-622C9600441F}"/>
              </a:ext>
            </a:extLst>
          </p:cNvPr>
          <p:cNvSpPr txBox="1"/>
          <p:nvPr/>
        </p:nvSpPr>
        <p:spPr>
          <a:xfrm>
            <a:off x="3012331" y="6405454"/>
            <a:ext cx="6167338" cy="369332"/>
          </a:xfrm>
          <a:prstGeom prst="rect">
            <a:avLst/>
          </a:prstGeom>
          <a:noFill/>
        </p:spPr>
        <p:txBody>
          <a:bodyPr wrap="square" rtlCol="0">
            <a:spAutoFit/>
          </a:bodyPr>
          <a:lstStyle/>
          <a:p>
            <a:pPr algn="ctr"/>
            <a:r>
              <a:rPr lang="en-US" sz="900" i="1" dirty="0"/>
              <a:t>Less than 10% saw: Social worker, Physical therapist, Psychologist/Psychiatrist, Home health aide, Rehab specialist, Palliative care, Occupational therapist, Speech therapist, Audiologist, Fertility specialist</a:t>
            </a:r>
          </a:p>
        </p:txBody>
      </p:sp>
      <p:graphicFrame>
        <p:nvGraphicFramePr>
          <p:cNvPr id="6" name="Table 6">
            <a:extLst>
              <a:ext uri="{FF2B5EF4-FFF2-40B4-BE49-F238E27FC236}">
                <a16:creationId xmlns:a16="http://schemas.microsoft.com/office/drawing/2014/main" id="{8BB89C55-5998-84F3-3316-33BD9C6FC9B4}"/>
              </a:ext>
            </a:extLst>
          </p:cNvPr>
          <p:cNvGraphicFramePr>
            <a:graphicFrameLocks noGrp="1"/>
          </p:cNvGraphicFramePr>
          <p:nvPr>
            <p:extLst>
              <p:ext uri="{D42A27DB-BD31-4B8C-83A1-F6EECF244321}">
                <p14:modId xmlns:p14="http://schemas.microsoft.com/office/powerpoint/2010/main" val="3032792818"/>
              </p:ext>
            </p:extLst>
          </p:nvPr>
        </p:nvGraphicFramePr>
        <p:xfrm>
          <a:off x="456830" y="5261969"/>
          <a:ext cx="11214396" cy="370840"/>
        </p:xfrm>
        <a:graphic>
          <a:graphicData uri="http://schemas.openxmlformats.org/drawingml/2006/table">
            <a:tbl>
              <a:tblPr firstRow="1" bandRow="1">
                <a:tableStyleId>{16D9F66E-5EB9-4882-86FB-DCBF35E3C3E4}</a:tableStyleId>
              </a:tblPr>
              <a:tblGrid>
                <a:gridCol w="934533">
                  <a:extLst>
                    <a:ext uri="{9D8B030D-6E8A-4147-A177-3AD203B41FA5}">
                      <a16:colId xmlns:a16="http://schemas.microsoft.com/office/drawing/2014/main" val="555387051"/>
                    </a:ext>
                  </a:extLst>
                </a:gridCol>
                <a:gridCol w="934533">
                  <a:extLst>
                    <a:ext uri="{9D8B030D-6E8A-4147-A177-3AD203B41FA5}">
                      <a16:colId xmlns:a16="http://schemas.microsoft.com/office/drawing/2014/main" val="2814919304"/>
                    </a:ext>
                  </a:extLst>
                </a:gridCol>
                <a:gridCol w="934533">
                  <a:extLst>
                    <a:ext uri="{9D8B030D-6E8A-4147-A177-3AD203B41FA5}">
                      <a16:colId xmlns:a16="http://schemas.microsoft.com/office/drawing/2014/main" val="1890191193"/>
                    </a:ext>
                  </a:extLst>
                </a:gridCol>
                <a:gridCol w="934533">
                  <a:extLst>
                    <a:ext uri="{9D8B030D-6E8A-4147-A177-3AD203B41FA5}">
                      <a16:colId xmlns:a16="http://schemas.microsoft.com/office/drawing/2014/main" val="524509587"/>
                    </a:ext>
                  </a:extLst>
                </a:gridCol>
                <a:gridCol w="934533">
                  <a:extLst>
                    <a:ext uri="{9D8B030D-6E8A-4147-A177-3AD203B41FA5}">
                      <a16:colId xmlns:a16="http://schemas.microsoft.com/office/drawing/2014/main" val="4031635982"/>
                    </a:ext>
                  </a:extLst>
                </a:gridCol>
                <a:gridCol w="934533">
                  <a:extLst>
                    <a:ext uri="{9D8B030D-6E8A-4147-A177-3AD203B41FA5}">
                      <a16:colId xmlns:a16="http://schemas.microsoft.com/office/drawing/2014/main" val="2551534193"/>
                    </a:ext>
                  </a:extLst>
                </a:gridCol>
                <a:gridCol w="934533">
                  <a:extLst>
                    <a:ext uri="{9D8B030D-6E8A-4147-A177-3AD203B41FA5}">
                      <a16:colId xmlns:a16="http://schemas.microsoft.com/office/drawing/2014/main" val="863239238"/>
                    </a:ext>
                  </a:extLst>
                </a:gridCol>
                <a:gridCol w="1031014">
                  <a:extLst>
                    <a:ext uri="{9D8B030D-6E8A-4147-A177-3AD203B41FA5}">
                      <a16:colId xmlns:a16="http://schemas.microsoft.com/office/drawing/2014/main" val="913986945"/>
                    </a:ext>
                  </a:extLst>
                </a:gridCol>
                <a:gridCol w="838052">
                  <a:extLst>
                    <a:ext uri="{9D8B030D-6E8A-4147-A177-3AD203B41FA5}">
                      <a16:colId xmlns:a16="http://schemas.microsoft.com/office/drawing/2014/main" val="391982648"/>
                    </a:ext>
                  </a:extLst>
                </a:gridCol>
                <a:gridCol w="1028848">
                  <a:extLst>
                    <a:ext uri="{9D8B030D-6E8A-4147-A177-3AD203B41FA5}">
                      <a16:colId xmlns:a16="http://schemas.microsoft.com/office/drawing/2014/main" val="1838506303"/>
                    </a:ext>
                  </a:extLst>
                </a:gridCol>
                <a:gridCol w="840218">
                  <a:extLst>
                    <a:ext uri="{9D8B030D-6E8A-4147-A177-3AD203B41FA5}">
                      <a16:colId xmlns:a16="http://schemas.microsoft.com/office/drawing/2014/main" val="471039369"/>
                    </a:ext>
                  </a:extLst>
                </a:gridCol>
                <a:gridCol w="934533">
                  <a:extLst>
                    <a:ext uri="{9D8B030D-6E8A-4147-A177-3AD203B41FA5}">
                      <a16:colId xmlns:a16="http://schemas.microsoft.com/office/drawing/2014/main" val="2313125888"/>
                    </a:ext>
                  </a:extLst>
                </a:gridCol>
              </a:tblGrid>
              <a:tr h="370840">
                <a:tc>
                  <a:txBody>
                    <a:bodyPr/>
                    <a:lstStyle/>
                    <a:p>
                      <a:pPr algn="ctr"/>
                      <a:r>
                        <a:rPr lang="en-US" sz="1200" b="0" dirty="0"/>
                        <a:t>82%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a:solidFill>
                            <a:srgbClr val="C00000"/>
                          </a:solidFill>
                        </a:rPr>
                        <a:t>76%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0" dirty="0"/>
                        <a:t>61%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1" dirty="0">
                          <a:solidFill>
                            <a:srgbClr val="C00000"/>
                          </a:solidFill>
                        </a:rPr>
                        <a:t>74%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0" dirty="0"/>
                        <a:t>78%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0" dirty="0"/>
                        <a:t>60%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0" dirty="0"/>
                        <a:t>46%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0" dirty="0"/>
                        <a:t>63%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0" dirty="0"/>
                        <a:t>69%</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0" dirty="0"/>
                        <a:t>63%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0" dirty="0"/>
                        <a:t>74%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200" b="0" dirty="0"/>
                        <a:t>62%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18120110"/>
                  </a:ext>
                </a:extLst>
              </a:tr>
            </a:tbl>
          </a:graphicData>
        </a:graphic>
      </p:graphicFrame>
      <p:sp>
        <p:nvSpPr>
          <p:cNvPr id="7" name="TextBox 6">
            <a:extLst>
              <a:ext uri="{FF2B5EF4-FFF2-40B4-BE49-F238E27FC236}">
                <a16:creationId xmlns:a16="http://schemas.microsoft.com/office/drawing/2014/main" id="{E301AF46-5D85-C4AE-9FE1-6F35005907FD}"/>
              </a:ext>
            </a:extLst>
          </p:cNvPr>
          <p:cNvSpPr txBox="1"/>
          <p:nvPr/>
        </p:nvSpPr>
        <p:spPr>
          <a:xfrm>
            <a:off x="-130597" y="5230011"/>
            <a:ext cx="689897" cy="461665"/>
          </a:xfrm>
          <a:prstGeom prst="rect">
            <a:avLst/>
          </a:prstGeom>
          <a:solidFill>
            <a:schemeClr val="bg1"/>
          </a:solidFill>
        </p:spPr>
        <p:txBody>
          <a:bodyPr wrap="square" rtlCol="0">
            <a:spAutoFit/>
          </a:bodyPr>
          <a:lstStyle/>
          <a:p>
            <a:pPr algn="r"/>
            <a:r>
              <a:rPr lang="en-US" sz="800" dirty="0"/>
              <a:t>Caregiver</a:t>
            </a:r>
            <a:br>
              <a:rPr lang="en-US" sz="800" dirty="0"/>
            </a:br>
            <a:r>
              <a:rPr lang="en-US" sz="800" dirty="0"/>
              <a:t>Very Helpful:</a:t>
            </a:r>
          </a:p>
        </p:txBody>
      </p:sp>
      <p:sp>
        <p:nvSpPr>
          <p:cNvPr id="4" name="TextBox 3">
            <a:extLst>
              <a:ext uri="{FF2B5EF4-FFF2-40B4-BE49-F238E27FC236}">
                <a16:creationId xmlns:a16="http://schemas.microsoft.com/office/drawing/2014/main" id="{2B876A91-A1CC-09FE-9F94-A333C4CF6C22}"/>
              </a:ext>
            </a:extLst>
          </p:cNvPr>
          <p:cNvSpPr txBox="1"/>
          <p:nvPr/>
        </p:nvSpPr>
        <p:spPr>
          <a:xfrm>
            <a:off x="3039283" y="5640098"/>
            <a:ext cx="5714317"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a:t>
            </a:r>
          </a:p>
        </p:txBody>
      </p:sp>
      <p:sp>
        <p:nvSpPr>
          <p:cNvPr id="9" name="TextBox 8">
            <a:extLst>
              <a:ext uri="{FF2B5EF4-FFF2-40B4-BE49-F238E27FC236}">
                <a16:creationId xmlns:a16="http://schemas.microsoft.com/office/drawing/2014/main" id="{8B2C3DBD-D4CE-9F28-623C-3556D242B559}"/>
              </a:ext>
            </a:extLst>
          </p:cNvPr>
          <p:cNvSpPr txBox="1"/>
          <p:nvPr/>
        </p:nvSpPr>
        <p:spPr>
          <a:xfrm>
            <a:off x="5111808" y="3918400"/>
            <a:ext cx="893193" cy="246221"/>
          </a:xfrm>
          <a:prstGeom prst="rect">
            <a:avLst/>
          </a:prstGeom>
          <a:noFill/>
        </p:spPr>
        <p:txBody>
          <a:bodyPr wrap="none" rtlCol="0">
            <a:spAutoFit/>
          </a:bodyPr>
          <a:lstStyle/>
          <a:p>
            <a:pPr algn="ctr"/>
            <a:r>
              <a:rPr lang="en-US" sz="1000" dirty="0"/>
              <a:t>New in 2023</a:t>
            </a:r>
          </a:p>
        </p:txBody>
      </p:sp>
      <p:sp>
        <p:nvSpPr>
          <p:cNvPr id="10" name="TextBox 9">
            <a:extLst>
              <a:ext uri="{FF2B5EF4-FFF2-40B4-BE49-F238E27FC236}">
                <a16:creationId xmlns:a16="http://schemas.microsoft.com/office/drawing/2014/main" id="{2DB8262B-8038-760C-062A-9BDA2BD495A5}"/>
              </a:ext>
            </a:extLst>
          </p:cNvPr>
          <p:cNvSpPr txBox="1"/>
          <p:nvPr/>
        </p:nvSpPr>
        <p:spPr>
          <a:xfrm>
            <a:off x="8882479" y="4164621"/>
            <a:ext cx="893193" cy="246221"/>
          </a:xfrm>
          <a:prstGeom prst="rect">
            <a:avLst/>
          </a:prstGeom>
          <a:noFill/>
        </p:spPr>
        <p:txBody>
          <a:bodyPr wrap="none" rtlCol="0">
            <a:spAutoFit/>
          </a:bodyPr>
          <a:lstStyle/>
          <a:p>
            <a:pPr algn="ctr"/>
            <a:r>
              <a:rPr lang="en-US" sz="1000" dirty="0"/>
              <a:t>New in 2023</a:t>
            </a:r>
          </a:p>
        </p:txBody>
      </p:sp>
    </p:spTree>
    <p:extLst>
      <p:ext uri="{BB962C8B-B14F-4D97-AF65-F5344CB8AC3E}">
        <p14:creationId xmlns:p14="http://schemas.microsoft.com/office/powerpoint/2010/main" val="148142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6151C440-E90D-169C-7489-1ED288B6EDAA}"/>
              </a:ext>
            </a:extLst>
          </p:cNvPr>
          <p:cNvSpPr/>
          <p:nvPr/>
        </p:nvSpPr>
        <p:spPr>
          <a:xfrm>
            <a:off x="547255" y="1834462"/>
            <a:ext cx="3949773" cy="3979995"/>
          </a:xfrm>
          <a:prstGeom prst="roundRect">
            <a:avLst>
              <a:gd name="adj" fmla="val 3187"/>
            </a:avLst>
          </a:prstGeom>
          <a:solidFill>
            <a:srgbClr val="17478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43E9F9E-32A3-FF41-AF89-25874E011858}"/>
              </a:ext>
            </a:extLst>
          </p:cNvPr>
          <p:cNvSpPr/>
          <p:nvPr/>
        </p:nvSpPr>
        <p:spPr>
          <a:xfrm>
            <a:off x="5170847" y="1834462"/>
            <a:ext cx="6390636" cy="3631763"/>
          </a:xfrm>
          <a:prstGeom prst="rect">
            <a:avLst/>
          </a:prstGeom>
        </p:spPr>
        <p:txBody>
          <a:bodyPr wrap="square">
            <a:spAutoFit/>
          </a:bodyPr>
          <a:lstStyle/>
          <a:p>
            <a:pPr>
              <a:spcBef>
                <a:spcPts val="1200"/>
              </a:spcBef>
              <a:buSzPct val="50000"/>
            </a:pPr>
            <a:r>
              <a:rPr lang="en-US" sz="1600" b="1" spc="300" dirty="0">
                <a:solidFill>
                  <a:srgbClr val="29B9EB"/>
                </a:solidFill>
                <a:latin typeface="Arial" panose="020B0604020202020204" pitchFamily="34" charset="0"/>
                <a:cs typeface="Arial" panose="020B0604020202020204" pitchFamily="34" charset="0"/>
              </a:rPr>
              <a:t>NEW THIS YEAR:</a:t>
            </a:r>
          </a:p>
          <a:p>
            <a:pPr marL="171450" indent="-171450">
              <a:spcBef>
                <a:spcPts val="1200"/>
              </a:spcBef>
              <a:buSzPct val="80000"/>
              <a:buFont typeface="Arial" panose="020B0604020202020204" pitchFamily="34" charset="0"/>
              <a:buChar char="•"/>
            </a:pPr>
            <a:r>
              <a:rPr lang="en-US" sz="1600" dirty="0">
                <a:latin typeface="Arial" panose="020B0604020202020204" pitchFamily="34" charset="0"/>
                <a:cs typeface="Arial" panose="020B0604020202020204" pitchFamily="34" charset="0"/>
              </a:rPr>
              <a:t>Included Caregivers to better understand their perspective, how they align and differ from Patients, and several questions specific to this audience</a:t>
            </a:r>
          </a:p>
          <a:p>
            <a:pPr marL="171450" indent="-171450">
              <a:spcBef>
                <a:spcPts val="1200"/>
              </a:spcBef>
              <a:buSzPct val="80000"/>
              <a:buFont typeface="Arial" panose="020B0604020202020204" pitchFamily="34" charset="0"/>
              <a:buChar char="•"/>
            </a:pPr>
            <a:r>
              <a:rPr lang="en-US" sz="1600" dirty="0">
                <a:latin typeface="Arial" panose="020B0604020202020204" pitchFamily="34" charset="0"/>
                <a:cs typeface="Arial" panose="020B0604020202020204" pitchFamily="34" charset="0"/>
              </a:rPr>
              <a:t>Treatment decision-making priorities</a:t>
            </a:r>
          </a:p>
          <a:p>
            <a:pPr marL="171450" indent="-171450">
              <a:spcBef>
                <a:spcPts val="1200"/>
              </a:spcBef>
              <a:buSzPct val="80000"/>
              <a:buFont typeface="Arial" panose="020B0604020202020204" pitchFamily="34" charset="0"/>
              <a:buChar char="•"/>
            </a:pPr>
            <a:r>
              <a:rPr lang="en-US" sz="1600" dirty="0">
                <a:latin typeface="Arial" panose="020B0604020202020204" pitchFamily="34" charset="0"/>
                <a:cs typeface="Arial" panose="020B0604020202020204" pitchFamily="34" charset="0"/>
              </a:rPr>
              <a:t>Working with cancer</a:t>
            </a:r>
          </a:p>
          <a:p>
            <a:pPr marL="171450" indent="-171450">
              <a:spcBef>
                <a:spcPts val="1200"/>
              </a:spcBef>
              <a:buSzPct val="80000"/>
              <a:buFont typeface="Arial" panose="020B0604020202020204" pitchFamily="34" charset="0"/>
              <a:buChar char="•"/>
            </a:pPr>
            <a:r>
              <a:rPr lang="en-US" sz="1600" dirty="0">
                <a:latin typeface="Arial" panose="020B0604020202020204" pitchFamily="34" charset="0"/>
                <a:cs typeface="Arial" panose="020B0604020202020204" pitchFamily="34" charset="0"/>
              </a:rPr>
              <a:t>Interest in prescription drug monthly payment plan</a:t>
            </a:r>
          </a:p>
          <a:p>
            <a:pPr marL="171450" indent="-171450">
              <a:spcBef>
                <a:spcPts val="1200"/>
              </a:spcBef>
              <a:buSzPct val="80000"/>
              <a:buFont typeface="Arial" panose="020B0604020202020204" pitchFamily="34" charset="0"/>
              <a:buChar char="•"/>
            </a:pPr>
            <a:r>
              <a:rPr lang="en-US" sz="1600" dirty="0">
                <a:latin typeface="Arial" panose="020B0604020202020204" pitchFamily="34" charset="0"/>
                <a:cs typeface="Arial" panose="020B0604020202020204" pitchFamily="34" charset="0"/>
              </a:rPr>
              <a:t>Advertising for cancer treatment</a:t>
            </a:r>
          </a:p>
          <a:p>
            <a:pPr marL="171450" indent="-171450">
              <a:spcBef>
                <a:spcPts val="1200"/>
              </a:spcBef>
              <a:buSzPct val="80000"/>
              <a:buFont typeface="Arial" panose="020B0604020202020204" pitchFamily="34" charset="0"/>
              <a:buChar char="•"/>
            </a:pPr>
            <a:r>
              <a:rPr lang="en-US" sz="1600" dirty="0">
                <a:latin typeface="Arial" panose="020B0604020202020204" pitchFamily="34" charset="0"/>
                <a:cs typeface="Arial" panose="020B0604020202020204" pitchFamily="34" charset="0"/>
              </a:rPr>
              <a:t>Integrative care questions for all</a:t>
            </a:r>
          </a:p>
          <a:p>
            <a:pPr marL="171450" indent="-171450">
              <a:spcBef>
                <a:spcPts val="1200"/>
              </a:spcBef>
              <a:buSzPct val="8000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p:txBody>
      </p:sp>
      <p:sp>
        <p:nvSpPr>
          <p:cNvPr id="11" name="Title 1">
            <a:extLst>
              <a:ext uri="{FF2B5EF4-FFF2-40B4-BE49-F238E27FC236}">
                <a16:creationId xmlns:a16="http://schemas.microsoft.com/office/drawing/2014/main" id="{85DF28D6-4FAA-4DB2-33B0-44A279420D38}"/>
              </a:ext>
            </a:extLst>
          </p:cNvPr>
          <p:cNvSpPr>
            <a:spLocks noGrp="1"/>
          </p:cNvSpPr>
          <p:nvPr>
            <p:ph type="title"/>
          </p:nvPr>
        </p:nvSpPr>
        <p:spPr/>
        <p:txBody>
          <a:bodyPr/>
          <a:lstStyle/>
          <a:p>
            <a:r>
              <a:rPr lang="en-US" dirty="0"/>
              <a:t>Research Objectives and Questions</a:t>
            </a:r>
          </a:p>
        </p:txBody>
      </p:sp>
      <p:sp>
        <p:nvSpPr>
          <p:cNvPr id="8" name="Text Placeholder 7">
            <a:extLst>
              <a:ext uri="{FF2B5EF4-FFF2-40B4-BE49-F238E27FC236}">
                <a16:creationId xmlns:a16="http://schemas.microsoft.com/office/drawing/2014/main" id="{70E9C272-2B29-4418-499A-6B42670AADA0}"/>
              </a:ext>
            </a:extLst>
          </p:cNvPr>
          <p:cNvSpPr>
            <a:spLocks noGrp="1"/>
          </p:cNvSpPr>
          <p:nvPr>
            <p:ph type="body" sz="quarter" idx="10"/>
          </p:nvPr>
        </p:nvSpPr>
        <p:spPr/>
        <p:txBody>
          <a:bodyPr/>
          <a:lstStyle/>
          <a:p>
            <a:r>
              <a:rPr lang="en-US" dirty="0">
                <a:latin typeface="Arial" panose="020B0604020202020204" pitchFamily="34" charset="0"/>
                <a:cs typeface="Arial" panose="020B0604020202020204" pitchFamily="34" charset="0"/>
              </a:rPr>
              <a:t>Build on previous studies, exploring Patient journey/experiences, attitudes, and needs.</a:t>
            </a:r>
          </a:p>
        </p:txBody>
      </p:sp>
      <p:pic>
        <p:nvPicPr>
          <p:cNvPr id="15" name="Picture 14">
            <a:extLst>
              <a:ext uri="{FF2B5EF4-FFF2-40B4-BE49-F238E27FC236}">
                <a16:creationId xmlns:a16="http://schemas.microsoft.com/office/drawing/2014/main" id="{6EE61A45-8EF5-7A5A-B783-060DFE97B896}"/>
              </a:ext>
            </a:extLst>
          </p:cNvPr>
          <p:cNvPicPr>
            <a:picLocks noChangeAspect="1"/>
          </p:cNvPicPr>
          <p:nvPr/>
        </p:nvPicPr>
        <p:blipFill>
          <a:blip r:embed="rId3"/>
          <a:srcRect l="323" r="323"/>
          <a:stretch/>
        </p:blipFill>
        <p:spPr>
          <a:xfrm>
            <a:off x="2554844" y="3554153"/>
            <a:ext cx="2451653" cy="2260304"/>
          </a:xfrm>
          <a:prstGeom prst="rect">
            <a:avLst/>
          </a:prstGeom>
        </p:spPr>
      </p:pic>
      <p:sp>
        <p:nvSpPr>
          <p:cNvPr id="4" name="TextBox 3">
            <a:extLst>
              <a:ext uri="{FF2B5EF4-FFF2-40B4-BE49-F238E27FC236}">
                <a16:creationId xmlns:a16="http://schemas.microsoft.com/office/drawing/2014/main" id="{F483EB35-9659-83C3-B3AC-114E96EBEF20}"/>
              </a:ext>
            </a:extLst>
          </p:cNvPr>
          <p:cNvSpPr txBox="1"/>
          <p:nvPr/>
        </p:nvSpPr>
        <p:spPr>
          <a:xfrm>
            <a:off x="761999" y="2063573"/>
            <a:ext cx="3949773" cy="3170099"/>
          </a:xfrm>
          <a:prstGeom prst="rect">
            <a:avLst/>
          </a:prstGeom>
          <a:noFill/>
        </p:spPr>
        <p:txBody>
          <a:bodyPr wrap="square">
            <a:spAutoFit/>
          </a:bodyPr>
          <a:lstStyle/>
          <a:p>
            <a:pPr marL="15875" lvl="0">
              <a:spcAft>
                <a:spcPts val="600"/>
              </a:spcAft>
            </a:pPr>
            <a:r>
              <a:rPr lang="en-US" sz="2000" b="1" dirty="0">
                <a:solidFill>
                  <a:srgbClr val="FFD334"/>
                </a:solidFill>
                <a:latin typeface="Arial" panose="020B0604020202020204" pitchFamily="34" charset="0"/>
                <a:cs typeface="Arial" panose="020B0604020202020204" pitchFamily="34" charset="0"/>
              </a:rPr>
              <a:t>Continue to delve into the cancer patient and survivor journey from a range of perspectives, to better understand how </a:t>
            </a:r>
            <a:br>
              <a:rPr lang="en-US" sz="2000" b="1" dirty="0">
                <a:solidFill>
                  <a:srgbClr val="FFD334"/>
                </a:solidFill>
                <a:latin typeface="Arial" panose="020B0604020202020204" pitchFamily="34" charset="0"/>
                <a:cs typeface="Arial" panose="020B0604020202020204" pitchFamily="34" charset="0"/>
              </a:rPr>
            </a:br>
            <a:r>
              <a:rPr lang="en-US" sz="2000" b="1" dirty="0">
                <a:solidFill>
                  <a:srgbClr val="FFD334"/>
                </a:solidFill>
                <a:latin typeface="Arial" panose="020B0604020202020204" pitchFamily="34" charset="0"/>
                <a:cs typeface="Arial" panose="020B0604020202020204" pitchFamily="34" charset="0"/>
              </a:rPr>
              <a:t>NCCS can support </a:t>
            </a:r>
            <a:br>
              <a:rPr lang="en-US" sz="2000" b="1" dirty="0">
                <a:solidFill>
                  <a:srgbClr val="FFD334"/>
                </a:solidFill>
                <a:latin typeface="Arial" panose="020B0604020202020204" pitchFamily="34" charset="0"/>
                <a:cs typeface="Arial" panose="020B0604020202020204" pitchFamily="34" charset="0"/>
              </a:rPr>
            </a:br>
            <a:r>
              <a:rPr lang="en-US" sz="2000" b="1" dirty="0">
                <a:solidFill>
                  <a:srgbClr val="FFD334"/>
                </a:solidFill>
                <a:latin typeface="Arial" panose="020B0604020202020204" pitchFamily="34" charset="0"/>
                <a:cs typeface="Arial" panose="020B0604020202020204" pitchFamily="34" charset="0"/>
              </a:rPr>
              <a:t>its mission to </a:t>
            </a:r>
            <a:br>
              <a:rPr lang="en-US" sz="2000" b="1" dirty="0">
                <a:solidFill>
                  <a:srgbClr val="FFD334"/>
                </a:solidFill>
                <a:latin typeface="Arial" panose="020B0604020202020204" pitchFamily="34" charset="0"/>
                <a:cs typeface="Arial" panose="020B0604020202020204" pitchFamily="34" charset="0"/>
              </a:rPr>
            </a:br>
            <a:r>
              <a:rPr lang="en-US" sz="2000" b="1" dirty="0">
                <a:solidFill>
                  <a:srgbClr val="FFD334"/>
                </a:solidFill>
                <a:latin typeface="Arial" panose="020B0604020202020204" pitchFamily="34" charset="0"/>
                <a:cs typeface="Arial" panose="020B0604020202020204" pitchFamily="34" charset="0"/>
              </a:rPr>
              <a:t>advocate for </a:t>
            </a:r>
            <a:br>
              <a:rPr lang="en-US" sz="2000" b="1" dirty="0">
                <a:solidFill>
                  <a:srgbClr val="FFD334"/>
                </a:solidFill>
                <a:latin typeface="Arial" panose="020B0604020202020204" pitchFamily="34" charset="0"/>
                <a:cs typeface="Arial" panose="020B0604020202020204" pitchFamily="34" charset="0"/>
              </a:rPr>
            </a:br>
            <a:r>
              <a:rPr lang="en-US" sz="2000" b="1" dirty="0">
                <a:solidFill>
                  <a:srgbClr val="FFD334"/>
                </a:solidFill>
                <a:latin typeface="Arial" panose="020B0604020202020204" pitchFamily="34" charset="0"/>
                <a:cs typeface="Arial" panose="020B0604020202020204" pitchFamily="34" charset="0"/>
              </a:rPr>
              <a:t>quality cancer </a:t>
            </a:r>
            <a:br>
              <a:rPr lang="en-US" sz="2000" b="1" dirty="0">
                <a:solidFill>
                  <a:srgbClr val="FFD334"/>
                </a:solidFill>
                <a:latin typeface="Arial" panose="020B0604020202020204" pitchFamily="34" charset="0"/>
                <a:cs typeface="Arial" panose="020B0604020202020204" pitchFamily="34" charset="0"/>
              </a:rPr>
            </a:br>
            <a:r>
              <a:rPr lang="en-US" sz="2000" b="1" dirty="0">
                <a:solidFill>
                  <a:srgbClr val="FFD334"/>
                </a:solidFill>
                <a:latin typeface="Arial" panose="020B0604020202020204" pitchFamily="34" charset="0"/>
                <a:cs typeface="Arial" panose="020B0604020202020204" pitchFamily="34" charset="0"/>
              </a:rPr>
              <a:t>care for all</a:t>
            </a:r>
          </a:p>
        </p:txBody>
      </p:sp>
    </p:spTree>
    <p:extLst>
      <p:ext uri="{BB962C8B-B14F-4D97-AF65-F5344CB8AC3E}">
        <p14:creationId xmlns:p14="http://schemas.microsoft.com/office/powerpoint/2010/main" val="2742442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CEEE-1819-7236-1751-FAF62D5AFF3C}"/>
              </a:ext>
            </a:extLst>
          </p:cNvPr>
          <p:cNvSpPr>
            <a:spLocks noGrp="1"/>
          </p:cNvSpPr>
          <p:nvPr>
            <p:ph type="title"/>
          </p:nvPr>
        </p:nvSpPr>
        <p:spPr/>
        <p:txBody>
          <a:bodyPr/>
          <a:lstStyle/>
          <a:p>
            <a:r>
              <a:rPr lang="en-US" dirty="0"/>
              <a:t>Patient Experiences with Health Care Team</a:t>
            </a:r>
          </a:p>
        </p:txBody>
      </p:sp>
      <p:sp>
        <p:nvSpPr>
          <p:cNvPr id="3" name="Text Placeholder 2">
            <a:extLst>
              <a:ext uri="{FF2B5EF4-FFF2-40B4-BE49-F238E27FC236}">
                <a16:creationId xmlns:a16="http://schemas.microsoft.com/office/drawing/2014/main" id="{9085F338-B599-9165-508B-85CB515E9AF9}"/>
              </a:ext>
            </a:extLst>
          </p:cNvPr>
          <p:cNvSpPr>
            <a:spLocks noGrp="1"/>
          </p:cNvSpPr>
          <p:nvPr>
            <p:ph type="body" sz="quarter" idx="10"/>
          </p:nvPr>
        </p:nvSpPr>
        <p:spPr/>
        <p:txBody>
          <a:bodyPr>
            <a:normAutofit/>
          </a:bodyPr>
          <a:lstStyle/>
          <a:p>
            <a:r>
              <a:rPr lang="en-US" sz="1600" dirty="0"/>
              <a:t>Consistent with previous years, most Patients report positive experiences with their health care team. </a:t>
            </a:r>
          </a:p>
        </p:txBody>
      </p:sp>
      <p:grpSp>
        <p:nvGrpSpPr>
          <p:cNvPr id="10" name="Group 9">
            <a:extLst>
              <a:ext uri="{FF2B5EF4-FFF2-40B4-BE49-F238E27FC236}">
                <a16:creationId xmlns:a16="http://schemas.microsoft.com/office/drawing/2014/main" id="{747EECA6-8611-C3E4-B236-3513BEDD6CF3}"/>
              </a:ext>
            </a:extLst>
          </p:cNvPr>
          <p:cNvGrpSpPr/>
          <p:nvPr/>
        </p:nvGrpSpPr>
        <p:grpSpPr>
          <a:xfrm>
            <a:off x="398253" y="1499222"/>
            <a:ext cx="4036587" cy="4555480"/>
            <a:chOff x="498837" y="1499222"/>
            <a:chExt cx="4036587" cy="4555480"/>
          </a:xfrm>
        </p:grpSpPr>
        <p:grpSp>
          <p:nvGrpSpPr>
            <p:cNvPr id="6" name="Group 5">
              <a:extLst>
                <a:ext uri="{FF2B5EF4-FFF2-40B4-BE49-F238E27FC236}">
                  <a16:creationId xmlns:a16="http://schemas.microsoft.com/office/drawing/2014/main" id="{9A342373-F8D0-4FB7-AADF-5B64787827EE}"/>
                </a:ext>
              </a:extLst>
            </p:cNvPr>
            <p:cNvGrpSpPr/>
            <p:nvPr/>
          </p:nvGrpSpPr>
          <p:grpSpPr>
            <a:xfrm>
              <a:off x="498837" y="1499222"/>
              <a:ext cx="4036587" cy="4555480"/>
              <a:chOff x="1527049" y="2191220"/>
              <a:chExt cx="2532560" cy="2475559"/>
            </a:xfrm>
          </p:grpSpPr>
          <p:sp>
            <p:nvSpPr>
              <p:cNvPr id="5" name="Speech Bubble: Rectangle 4">
                <a:extLst>
                  <a:ext uri="{FF2B5EF4-FFF2-40B4-BE49-F238E27FC236}">
                    <a16:creationId xmlns:a16="http://schemas.microsoft.com/office/drawing/2014/main" id="{E6063F21-8CEA-3E9A-BD5F-76E448080470}"/>
                  </a:ext>
                </a:extLst>
              </p:cNvPr>
              <p:cNvSpPr/>
              <p:nvPr/>
            </p:nvSpPr>
            <p:spPr>
              <a:xfrm>
                <a:off x="1527049" y="2191220"/>
                <a:ext cx="2532560" cy="2475559"/>
              </a:xfrm>
              <a:prstGeom prst="wedge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27830ABE-5571-6166-296F-502A9DCFD147}"/>
                  </a:ext>
                </a:extLst>
              </p:cNvPr>
              <p:cNvSpPr txBox="1"/>
              <p:nvPr/>
            </p:nvSpPr>
            <p:spPr>
              <a:xfrm>
                <a:off x="1564338" y="2191220"/>
                <a:ext cx="2420690" cy="1572181"/>
              </a:xfrm>
              <a:prstGeom prst="rect">
                <a:avLst/>
              </a:prstGeom>
              <a:noFill/>
            </p:spPr>
            <p:txBody>
              <a:bodyPr wrap="square" rtlCol="0">
                <a:spAutoFit/>
              </a:bodyPr>
              <a:lstStyle/>
              <a:p>
                <a:pPr algn="ctr"/>
                <a:r>
                  <a:rPr lang="en-US" sz="2400" b="1" dirty="0">
                    <a:solidFill>
                      <a:schemeClr val="accent1"/>
                    </a:solidFill>
                  </a:rPr>
                  <a:t>70% </a:t>
                </a:r>
                <a:r>
                  <a:rPr lang="en-US" sz="1600" dirty="0"/>
                  <a:t>of Patients said their HCPs </a:t>
                </a:r>
                <a:r>
                  <a:rPr lang="en-US" sz="1600" b="1" dirty="0"/>
                  <a:t>coordinated</a:t>
                </a:r>
                <a:r>
                  <a:rPr lang="en-US" sz="1600" dirty="0"/>
                  <a:t> “very well” with one another; </a:t>
                </a:r>
              </a:p>
              <a:p>
                <a:pPr algn="ctr"/>
                <a:r>
                  <a:rPr lang="en-US" sz="1600" b="1" dirty="0">
                    <a:solidFill>
                      <a:schemeClr val="accent1"/>
                    </a:solidFill>
                  </a:rPr>
                  <a:t>92% </a:t>
                </a:r>
                <a:r>
                  <a:rPr lang="en-US" sz="1600" dirty="0"/>
                  <a:t>said “Very/somewhat well”</a:t>
                </a:r>
              </a:p>
              <a:p>
                <a:pPr algn="ctr"/>
                <a:endParaRPr lang="en-US" sz="1600" dirty="0"/>
              </a:p>
              <a:p>
                <a:pPr algn="ctr"/>
                <a:endParaRPr lang="en-US" sz="1600" dirty="0"/>
              </a:p>
              <a:p>
                <a:pPr algn="ctr"/>
                <a:r>
                  <a:rPr lang="en-US" sz="1400" b="1" dirty="0"/>
                  <a:t>How often do/did you have to share information from one HCP with another?</a:t>
                </a:r>
              </a:p>
              <a:p>
                <a:pPr algn="ctr"/>
                <a:endParaRPr lang="en-US" sz="1600" dirty="0"/>
              </a:p>
              <a:p>
                <a:pPr algn="ctr"/>
                <a:endParaRPr lang="en-US" sz="1600" dirty="0"/>
              </a:p>
              <a:p>
                <a:pPr algn="ctr"/>
                <a:endParaRPr lang="en-US" dirty="0"/>
              </a:p>
            </p:txBody>
          </p:sp>
        </p:grpSp>
        <p:graphicFrame>
          <p:nvGraphicFramePr>
            <p:cNvPr id="9" name="Chart 8">
              <a:extLst>
                <a:ext uri="{FF2B5EF4-FFF2-40B4-BE49-F238E27FC236}">
                  <a16:creationId xmlns:a16="http://schemas.microsoft.com/office/drawing/2014/main" id="{3FA7D5E6-C780-83A6-FB5A-7600B68EA38D}"/>
                </a:ext>
              </a:extLst>
            </p:cNvPr>
            <p:cNvGraphicFramePr/>
            <p:nvPr>
              <p:extLst>
                <p:ext uri="{D42A27DB-BD31-4B8C-83A1-F6EECF244321}">
                  <p14:modId xmlns:p14="http://schemas.microsoft.com/office/powerpoint/2010/main" val="3217078854"/>
                </p:ext>
              </p:extLst>
            </p:nvPr>
          </p:nvGraphicFramePr>
          <p:xfrm>
            <a:off x="498837" y="3538136"/>
            <a:ext cx="3858280" cy="2215991"/>
          </p:xfrm>
          <a:graphic>
            <a:graphicData uri="http://schemas.openxmlformats.org/drawingml/2006/chart">
              <c:chart xmlns:c="http://schemas.openxmlformats.org/drawingml/2006/chart" xmlns:r="http://schemas.openxmlformats.org/officeDocument/2006/relationships" r:id="rId3"/>
            </a:graphicData>
          </a:graphic>
        </p:graphicFrame>
      </p:grpSp>
      <p:sp>
        <p:nvSpPr>
          <p:cNvPr id="11" name="Rectangle 10">
            <a:extLst>
              <a:ext uri="{FF2B5EF4-FFF2-40B4-BE49-F238E27FC236}">
                <a16:creationId xmlns:a16="http://schemas.microsoft.com/office/drawing/2014/main" id="{4E3BC460-0B00-F034-3183-EF16B9F618AA}"/>
              </a:ext>
            </a:extLst>
          </p:cNvPr>
          <p:cNvSpPr/>
          <p:nvPr/>
        </p:nvSpPr>
        <p:spPr>
          <a:xfrm>
            <a:off x="4594857" y="1499222"/>
            <a:ext cx="4937069" cy="914794"/>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82% </a:t>
            </a:r>
            <a:r>
              <a:rPr lang="en-US" sz="1600" u="sng" dirty="0"/>
              <a:t>completely</a:t>
            </a:r>
            <a:r>
              <a:rPr lang="en-US" sz="1600" dirty="0"/>
              <a:t> trust their health care team to act in their best interests</a:t>
            </a:r>
            <a:br>
              <a:rPr lang="en-US" sz="1600" dirty="0"/>
            </a:br>
            <a:r>
              <a:rPr lang="en-US" sz="1400" b="1" dirty="0"/>
              <a:t>98%</a:t>
            </a:r>
            <a:r>
              <a:rPr lang="en-US" sz="1400" dirty="0"/>
              <a:t> completely/somewhat trust</a:t>
            </a:r>
          </a:p>
        </p:txBody>
      </p:sp>
      <p:graphicFrame>
        <p:nvGraphicFramePr>
          <p:cNvPr id="14" name="Chart 13">
            <a:extLst>
              <a:ext uri="{FF2B5EF4-FFF2-40B4-BE49-F238E27FC236}">
                <a16:creationId xmlns:a16="http://schemas.microsoft.com/office/drawing/2014/main" id="{A0A4FA02-2BCD-C3FC-FEE4-7774A829DF69}"/>
              </a:ext>
            </a:extLst>
          </p:cNvPr>
          <p:cNvGraphicFramePr/>
          <p:nvPr>
            <p:extLst>
              <p:ext uri="{D42A27DB-BD31-4B8C-83A1-F6EECF244321}">
                <p14:modId xmlns:p14="http://schemas.microsoft.com/office/powerpoint/2010/main" val="1301290857"/>
              </p:ext>
            </p:extLst>
          </p:nvPr>
        </p:nvGraphicFramePr>
        <p:xfrm>
          <a:off x="5577840" y="2877292"/>
          <a:ext cx="3261478" cy="3395819"/>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a:extLst>
              <a:ext uri="{FF2B5EF4-FFF2-40B4-BE49-F238E27FC236}">
                <a16:creationId xmlns:a16="http://schemas.microsoft.com/office/drawing/2014/main" id="{911A1801-223F-9C10-BE8B-E2D1F78D2499}"/>
              </a:ext>
            </a:extLst>
          </p:cNvPr>
          <p:cNvSpPr txBox="1"/>
          <p:nvPr/>
        </p:nvSpPr>
        <p:spPr>
          <a:xfrm>
            <a:off x="5705763" y="2576440"/>
            <a:ext cx="2990274" cy="738664"/>
          </a:xfrm>
          <a:prstGeom prst="rect">
            <a:avLst/>
          </a:prstGeom>
          <a:noFill/>
        </p:spPr>
        <p:txBody>
          <a:bodyPr wrap="square">
            <a:spAutoFit/>
          </a:bodyPr>
          <a:lstStyle/>
          <a:p>
            <a:pPr algn="ctr"/>
            <a:r>
              <a:rPr lang="en-US" sz="1400" dirty="0"/>
              <a:t>How often did you feel like you could </a:t>
            </a:r>
            <a:r>
              <a:rPr lang="en-US" sz="1400" b="1" dirty="0"/>
              <a:t>talk to the HCPs </a:t>
            </a:r>
            <a:r>
              <a:rPr lang="en-US" sz="1400" dirty="0"/>
              <a:t>about any concerns?</a:t>
            </a:r>
          </a:p>
        </p:txBody>
      </p:sp>
      <p:graphicFrame>
        <p:nvGraphicFramePr>
          <p:cNvPr id="19" name="Chart 18">
            <a:extLst>
              <a:ext uri="{FF2B5EF4-FFF2-40B4-BE49-F238E27FC236}">
                <a16:creationId xmlns:a16="http://schemas.microsoft.com/office/drawing/2014/main" id="{FA132334-F0F5-8A24-7B73-4D24C9C20092}"/>
              </a:ext>
            </a:extLst>
          </p:cNvPr>
          <p:cNvGraphicFramePr/>
          <p:nvPr>
            <p:extLst>
              <p:ext uri="{D42A27DB-BD31-4B8C-83A1-F6EECF244321}">
                <p14:modId xmlns:p14="http://schemas.microsoft.com/office/powerpoint/2010/main" val="528267116"/>
              </p:ext>
            </p:extLst>
          </p:nvPr>
        </p:nvGraphicFramePr>
        <p:xfrm>
          <a:off x="8823960" y="2913868"/>
          <a:ext cx="3127248" cy="3395819"/>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a:extLst>
              <a:ext uri="{FF2B5EF4-FFF2-40B4-BE49-F238E27FC236}">
                <a16:creationId xmlns:a16="http://schemas.microsoft.com/office/drawing/2014/main" id="{D0806E90-4F2D-747A-F924-DC652458ED34}"/>
              </a:ext>
            </a:extLst>
          </p:cNvPr>
          <p:cNvSpPr txBox="1"/>
          <p:nvPr/>
        </p:nvSpPr>
        <p:spPr>
          <a:xfrm>
            <a:off x="8924924" y="2526248"/>
            <a:ext cx="2666047" cy="738664"/>
          </a:xfrm>
          <a:prstGeom prst="rect">
            <a:avLst/>
          </a:prstGeom>
          <a:noFill/>
        </p:spPr>
        <p:txBody>
          <a:bodyPr wrap="square">
            <a:spAutoFit/>
          </a:bodyPr>
          <a:lstStyle/>
          <a:p>
            <a:pPr algn="ctr"/>
            <a:r>
              <a:rPr lang="en-US" sz="1400" dirty="0"/>
              <a:t>How often did you feel like the </a:t>
            </a:r>
            <a:r>
              <a:rPr lang="en-US" sz="1400" b="1" dirty="0"/>
              <a:t>HCPs listened and respected </a:t>
            </a:r>
            <a:r>
              <a:rPr lang="en-US" sz="1400" dirty="0"/>
              <a:t>your questions and concerns?</a:t>
            </a:r>
          </a:p>
        </p:txBody>
      </p:sp>
      <p:graphicFrame>
        <p:nvGraphicFramePr>
          <p:cNvPr id="21" name="Table 21">
            <a:extLst>
              <a:ext uri="{FF2B5EF4-FFF2-40B4-BE49-F238E27FC236}">
                <a16:creationId xmlns:a16="http://schemas.microsoft.com/office/drawing/2014/main" id="{3D45E4CA-E99A-2075-19C3-F35A5F9C69F9}"/>
              </a:ext>
            </a:extLst>
          </p:cNvPr>
          <p:cNvGraphicFramePr>
            <a:graphicFrameLocks noGrp="1"/>
          </p:cNvGraphicFramePr>
          <p:nvPr>
            <p:extLst>
              <p:ext uri="{D42A27DB-BD31-4B8C-83A1-F6EECF244321}">
                <p14:modId xmlns:p14="http://schemas.microsoft.com/office/powerpoint/2010/main" val="274291403"/>
              </p:ext>
            </p:extLst>
          </p:nvPr>
        </p:nvGraphicFramePr>
        <p:xfrm>
          <a:off x="4520446" y="3115651"/>
          <a:ext cx="1160286" cy="3138675"/>
        </p:xfrm>
        <a:graphic>
          <a:graphicData uri="http://schemas.openxmlformats.org/drawingml/2006/table">
            <a:tbl>
              <a:tblPr firstRow="1" bandRow="1">
                <a:tableStyleId>{5940675A-B579-460E-94D1-54222C63F5DA}</a:tableStyleId>
              </a:tblPr>
              <a:tblGrid>
                <a:gridCol w="1160286">
                  <a:extLst>
                    <a:ext uri="{9D8B030D-6E8A-4147-A177-3AD203B41FA5}">
                      <a16:colId xmlns:a16="http://schemas.microsoft.com/office/drawing/2014/main" val="2824388004"/>
                    </a:ext>
                  </a:extLst>
                </a:gridCol>
              </a:tblGrid>
              <a:tr h="898565">
                <a:tc>
                  <a:txBody>
                    <a:bodyPr/>
                    <a:lstStyle/>
                    <a:p>
                      <a:pPr algn="r"/>
                      <a:r>
                        <a:rPr lang="en-US" sz="1400" dirty="0"/>
                        <a:t>Always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05733071"/>
                  </a:ext>
                </a:extLst>
              </a:tr>
              <a:tr h="996696">
                <a:tc>
                  <a:txBody>
                    <a:bodyPr/>
                    <a:lstStyle/>
                    <a:p>
                      <a:pPr algn="r"/>
                      <a:endParaRPr lang="en-US" sz="1400" dirty="0"/>
                    </a:p>
                    <a:p>
                      <a:pPr algn="r"/>
                      <a:r>
                        <a:rPr lang="en-US" sz="1400" dirty="0"/>
                        <a:t>Most of the time</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6050725"/>
                  </a:ext>
                </a:extLst>
              </a:tr>
              <a:tr h="1243414">
                <a:tc>
                  <a:txBody>
                    <a:bodyPr/>
                    <a:lstStyle/>
                    <a:p>
                      <a:pPr algn="r"/>
                      <a:r>
                        <a:rPr lang="en-US" sz="1400" dirty="0"/>
                        <a:t>Some/</a:t>
                      </a:r>
                      <a:br>
                        <a:rPr lang="en-US" sz="1400" dirty="0"/>
                      </a:br>
                      <a:r>
                        <a:rPr lang="en-US" sz="1400" dirty="0"/>
                        <a:t>A little/</a:t>
                      </a:r>
                      <a:br>
                        <a:rPr lang="en-US" sz="1400" dirty="0"/>
                      </a:br>
                      <a:r>
                        <a:rPr lang="en-US" sz="1400" dirty="0"/>
                        <a:t>Not at all</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2659571"/>
                  </a:ext>
                </a:extLst>
              </a:tr>
            </a:tbl>
          </a:graphicData>
        </a:graphic>
      </p:graphicFrame>
      <p:sp>
        <p:nvSpPr>
          <p:cNvPr id="8" name="TextBox 7">
            <a:extLst>
              <a:ext uri="{FF2B5EF4-FFF2-40B4-BE49-F238E27FC236}">
                <a16:creationId xmlns:a16="http://schemas.microsoft.com/office/drawing/2014/main" id="{ABEF39F0-C7F7-DC0F-B36F-8FB1B4324A6D}"/>
              </a:ext>
            </a:extLst>
          </p:cNvPr>
          <p:cNvSpPr txBox="1"/>
          <p:nvPr/>
        </p:nvSpPr>
        <p:spPr>
          <a:xfrm>
            <a:off x="9531926" y="1499222"/>
            <a:ext cx="1978427" cy="914794"/>
          </a:xfrm>
          <a:prstGeom prst="rect">
            <a:avLst/>
          </a:prstGeom>
          <a:noFill/>
          <a:ln>
            <a:solidFill>
              <a:schemeClr val="accent1"/>
            </a:solidFill>
          </a:ln>
        </p:spPr>
        <p:txBody>
          <a:bodyPr wrap="square" rtlCol="0">
            <a:noAutofit/>
          </a:bodyPr>
          <a:lstStyle/>
          <a:p>
            <a:r>
              <a:rPr lang="en-US" sz="1400" b="1" dirty="0"/>
              <a:t>Completely trust:</a:t>
            </a:r>
          </a:p>
          <a:p>
            <a:r>
              <a:rPr lang="en-US" sz="1400" b="1" dirty="0">
                <a:solidFill>
                  <a:schemeClr val="accent1"/>
                </a:solidFill>
              </a:rPr>
              <a:t>83% </a:t>
            </a:r>
            <a:r>
              <a:rPr lang="en-US" sz="1400" dirty="0"/>
              <a:t>White Patients</a:t>
            </a:r>
          </a:p>
          <a:p>
            <a:r>
              <a:rPr lang="en-US" sz="1400" b="1" dirty="0">
                <a:solidFill>
                  <a:srgbClr val="C00000"/>
                </a:solidFill>
              </a:rPr>
              <a:t>74% </a:t>
            </a:r>
            <a:r>
              <a:rPr lang="en-US" sz="1400" dirty="0"/>
              <a:t>Black Patients</a:t>
            </a:r>
          </a:p>
          <a:p>
            <a:r>
              <a:rPr lang="en-US" sz="1400" b="1" dirty="0">
                <a:solidFill>
                  <a:srgbClr val="C00000"/>
                </a:solidFill>
              </a:rPr>
              <a:t>73% </a:t>
            </a:r>
            <a:r>
              <a:rPr lang="en-US" sz="1400" dirty="0"/>
              <a:t>Hispanic Patients</a:t>
            </a:r>
          </a:p>
        </p:txBody>
      </p:sp>
      <p:sp>
        <p:nvSpPr>
          <p:cNvPr id="12" name="TextBox 11">
            <a:extLst>
              <a:ext uri="{FF2B5EF4-FFF2-40B4-BE49-F238E27FC236}">
                <a16:creationId xmlns:a16="http://schemas.microsoft.com/office/drawing/2014/main" id="{35BBF455-3E1D-0446-D6DA-F3B83901021E}"/>
              </a:ext>
            </a:extLst>
          </p:cNvPr>
          <p:cNvSpPr txBox="1"/>
          <p:nvPr/>
        </p:nvSpPr>
        <p:spPr>
          <a:xfrm>
            <a:off x="5705763" y="3753441"/>
            <a:ext cx="1782617" cy="276999"/>
          </a:xfrm>
          <a:prstGeom prst="rect">
            <a:avLst/>
          </a:prstGeom>
          <a:noFill/>
        </p:spPr>
        <p:txBody>
          <a:bodyPr wrap="square" rtlCol="0">
            <a:spAutoFit/>
          </a:bodyPr>
          <a:lstStyle/>
          <a:p>
            <a:r>
              <a:rPr lang="en-US" sz="1200" b="1" dirty="0">
                <a:solidFill>
                  <a:srgbClr val="C00000"/>
                </a:solidFill>
              </a:rPr>
              <a:t>60% </a:t>
            </a:r>
            <a:r>
              <a:rPr lang="en-US" sz="1200" dirty="0"/>
              <a:t>Black Patients</a:t>
            </a:r>
          </a:p>
        </p:txBody>
      </p:sp>
    </p:spTree>
    <p:extLst>
      <p:ext uri="{BB962C8B-B14F-4D97-AF65-F5344CB8AC3E}">
        <p14:creationId xmlns:p14="http://schemas.microsoft.com/office/powerpoint/2010/main" val="3353010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CC3C-CDA7-A43F-6B29-25538D0046F5}"/>
              </a:ext>
            </a:extLst>
          </p:cNvPr>
          <p:cNvSpPr>
            <a:spLocks noGrp="1"/>
          </p:cNvSpPr>
          <p:nvPr>
            <p:ph type="title"/>
          </p:nvPr>
        </p:nvSpPr>
        <p:spPr/>
        <p:txBody>
          <a:bodyPr/>
          <a:lstStyle/>
          <a:p>
            <a:r>
              <a:rPr lang="en-US" dirty="0"/>
              <a:t>Caregivers Significantly More Critical of Healthcare Team</a:t>
            </a:r>
          </a:p>
        </p:txBody>
      </p:sp>
      <p:grpSp>
        <p:nvGrpSpPr>
          <p:cNvPr id="32" name="Group 31">
            <a:extLst>
              <a:ext uri="{FF2B5EF4-FFF2-40B4-BE49-F238E27FC236}">
                <a16:creationId xmlns:a16="http://schemas.microsoft.com/office/drawing/2014/main" id="{FA795546-4FCD-3AD3-8E75-3B4EA14C80DE}"/>
              </a:ext>
            </a:extLst>
          </p:cNvPr>
          <p:cNvGrpSpPr/>
          <p:nvPr/>
        </p:nvGrpSpPr>
        <p:grpSpPr>
          <a:xfrm>
            <a:off x="223646" y="1015285"/>
            <a:ext cx="4002168" cy="2529852"/>
            <a:chOff x="445629" y="1175261"/>
            <a:chExt cx="4002168" cy="2529852"/>
          </a:xfrm>
        </p:grpSpPr>
        <p:sp>
          <p:nvSpPr>
            <p:cNvPr id="3" name="Rounded Rectangle 39">
              <a:extLst>
                <a:ext uri="{FF2B5EF4-FFF2-40B4-BE49-F238E27FC236}">
                  <a16:creationId xmlns:a16="http://schemas.microsoft.com/office/drawing/2014/main" id="{1140A463-9710-7012-A47B-05BC52B56FF3}"/>
                </a:ext>
              </a:extLst>
            </p:cNvPr>
            <p:cNvSpPr/>
            <p:nvPr/>
          </p:nvSpPr>
          <p:spPr>
            <a:xfrm>
              <a:off x="552475" y="1175261"/>
              <a:ext cx="3788476" cy="2529852"/>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sp>
          <p:nvSpPr>
            <p:cNvPr id="24" name="TextBox 23">
              <a:extLst>
                <a:ext uri="{FF2B5EF4-FFF2-40B4-BE49-F238E27FC236}">
                  <a16:creationId xmlns:a16="http://schemas.microsoft.com/office/drawing/2014/main" id="{233E1298-5D81-E2C3-94C6-F1BE349B017F}"/>
                </a:ext>
              </a:extLst>
            </p:cNvPr>
            <p:cNvSpPr txBox="1"/>
            <p:nvPr/>
          </p:nvSpPr>
          <p:spPr>
            <a:xfrm>
              <a:off x="445629" y="1191982"/>
              <a:ext cx="4002168" cy="707886"/>
            </a:xfrm>
            <a:prstGeom prst="rect">
              <a:avLst/>
            </a:prstGeom>
            <a:noFill/>
          </p:spPr>
          <p:txBody>
            <a:bodyPr wrap="square">
              <a:spAutoFit/>
            </a:bodyPr>
            <a:lstStyle/>
            <a:p>
              <a:pPr algn="ctr"/>
              <a:r>
                <a:rPr lang="en-US" sz="1400" b="1" dirty="0"/>
                <a:t>How well do/did the health care providers coordinate care with one another?</a:t>
              </a:r>
            </a:p>
            <a:p>
              <a:pPr algn="ctr"/>
              <a:r>
                <a:rPr lang="en-US" sz="1200" i="1" dirty="0"/>
                <a:t>% Very well</a:t>
              </a:r>
            </a:p>
          </p:txBody>
        </p:sp>
      </p:grpSp>
      <p:grpSp>
        <p:nvGrpSpPr>
          <p:cNvPr id="33" name="Group 32">
            <a:extLst>
              <a:ext uri="{FF2B5EF4-FFF2-40B4-BE49-F238E27FC236}">
                <a16:creationId xmlns:a16="http://schemas.microsoft.com/office/drawing/2014/main" id="{016FD296-92CF-D637-4377-FBC816E39439}"/>
              </a:ext>
            </a:extLst>
          </p:cNvPr>
          <p:cNvGrpSpPr/>
          <p:nvPr/>
        </p:nvGrpSpPr>
        <p:grpSpPr>
          <a:xfrm>
            <a:off x="4074763" y="1015285"/>
            <a:ext cx="4252106" cy="2529852"/>
            <a:chOff x="5119287" y="1167254"/>
            <a:chExt cx="4252106" cy="2529852"/>
          </a:xfrm>
        </p:grpSpPr>
        <p:sp>
          <p:nvSpPr>
            <p:cNvPr id="4" name="Rounded Rectangle 39">
              <a:extLst>
                <a:ext uri="{FF2B5EF4-FFF2-40B4-BE49-F238E27FC236}">
                  <a16:creationId xmlns:a16="http://schemas.microsoft.com/office/drawing/2014/main" id="{D836FDCC-DCC0-B314-E9F5-D6025928FB6E}"/>
                </a:ext>
              </a:extLst>
            </p:cNvPr>
            <p:cNvSpPr/>
            <p:nvPr/>
          </p:nvSpPr>
          <p:spPr>
            <a:xfrm>
              <a:off x="5291183" y="1167254"/>
              <a:ext cx="3788477" cy="2529852"/>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9" name="Chart 28">
              <a:extLst>
                <a:ext uri="{FF2B5EF4-FFF2-40B4-BE49-F238E27FC236}">
                  <a16:creationId xmlns:a16="http://schemas.microsoft.com/office/drawing/2014/main" id="{90983A1B-4C61-2D62-5659-0DE27AC3A10F}"/>
                </a:ext>
              </a:extLst>
            </p:cNvPr>
            <p:cNvGraphicFramePr/>
            <p:nvPr/>
          </p:nvGraphicFramePr>
          <p:xfrm>
            <a:off x="6865730" y="1681553"/>
            <a:ext cx="2505663" cy="1958352"/>
          </p:xfrm>
          <a:graphic>
            <a:graphicData uri="http://schemas.openxmlformats.org/drawingml/2006/chart">
              <c:chart xmlns:c="http://schemas.openxmlformats.org/drawingml/2006/chart" xmlns:r="http://schemas.openxmlformats.org/officeDocument/2006/relationships" r:id="rId3"/>
            </a:graphicData>
          </a:graphic>
        </p:graphicFrame>
        <p:sp>
          <p:nvSpPr>
            <p:cNvPr id="31" name="TextBox 30">
              <a:extLst>
                <a:ext uri="{FF2B5EF4-FFF2-40B4-BE49-F238E27FC236}">
                  <a16:creationId xmlns:a16="http://schemas.microsoft.com/office/drawing/2014/main" id="{DE4BD6F1-6256-EC05-837E-8C553FB72F13}"/>
                </a:ext>
              </a:extLst>
            </p:cNvPr>
            <p:cNvSpPr txBox="1"/>
            <p:nvPr/>
          </p:nvSpPr>
          <p:spPr>
            <a:xfrm>
              <a:off x="5119287" y="1236462"/>
              <a:ext cx="4190141" cy="707886"/>
            </a:xfrm>
            <a:prstGeom prst="rect">
              <a:avLst/>
            </a:prstGeom>
            <a:noFill/>
          </p:spPr>
          <p:txBody>
            <a:bodyPr wrap="square">
              <a:spAutoFit/>
            </a:bodyPr>
            <a:lstStyle/>
            <a:p>
              <a:pPr algn="ctr"/>
              <a:r>
                <a:rPr lang="en-US" sz="1400" b="1" dirty="0"/>
                <a:t>How often do/did you have to share information from one HCP with another?</a:t>
              </a:r>
            </a:p>
            <a:p>
              <a:pPr algn="ctr"/>
              <a:r>
                <a:rPr lang="en-US" sz="1200" i="1" dirty="0"/>
                <a:t>% All the time</a:t>
              </a:r>
              <a:endParaRPr lang="en-US" sz="1400" b="1" dirty="0"/>
            </a:p>
          </p:txBody>
        </p:sp>
      </p:grpSp>
      <p:grpSp>
        <p:nvGrpSpPr>
          <p:cNvPr id="34" name="Group 33">
            <a:extLst>
              <a:ext uri="{FF2B5EF4-FFF2-40B4-BE49-F238E27FC236}">
                <a16:creationId xmlns:a16="http://schemas.microsoft.com/office/drawing/2014/main" id="{A0466438-58F2-BB60-8164-D9310505BDC9}"/>
              </a:ext>
            </a:extLst>
          </p:cNvPr>
          <p:cNvGrpSpPr/>
          <p:nvPr/>
        </p:nvGrpSpPr>
        <p:grpSpPr>
          <a:xfrm>
            <a:off x="7931801" y="991782"/>
            <a:ext cx="4247312" cy="2529852"/>
            <a:chOff x="-2331599" y="-17205"/>
            <a:chExt cx="4247312" cy="2529852"/>
          </a:xfrm>
        </p:grpSpPr>
        <p:sp>
          <p:nvSpPr>
            <p:cNvPr id="35" name="Rounded Rectangle 39">
              <a:extLst>
                <a:ext uri="{FF2B5EF4-FFF2-40B4-BE49-F238E27FC236}">
                  <a16:creationId xmlns:a16="http://schemas.microsoft.com/office/drawing/2014/main" id="{1774FC8E-EB0A-8055-902C-9FAEB4033045}"/>
                </a:ext>
              </a:extLst>
            </p:cNvPr>
            <p:cNvSpPr/>
            <p:nvPr/>
          </p:nvSpPr>
          <p:spPr>
            <a:xfrm>
              <a:off x="-2105342" y="-17205"/>
              <a:ext cx="3784726" cy="2529852"/>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a:t>
              </a:r>
            </a:p>
          </p:txBody>
        </p:sp>
        <p:graphicFrame>
          <p:nvGraphicFramePr>
            <p:cNvPr id="41" name="Chart 40">
              <a:extLst>
                <a:ext uri="{FF2B5EF4-FFF2-40B4-BE49-F238E27FC236}">
                  <a16:creationId xmlns:a16="http://schemas.microsoft.com/office/drawing/2014/main" id="{D536305E-4739-84F5-8DD5-C6910AD83215}"/>
                </a:ext>
              </a:extLst>
            </p:cNvPr>
            <p:cNvGraphicFramePr/>
            <p:nvPr/>
          </p:nvGraphicFramePr>
          <p:xfrm>
            <a:off x="-2331599" y="527874"/>
            <a:ext cx="2505663" cy="195835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9" name="Chart 38">
              <a:extLst>
                <a:ext uri="{FF2B5EF4-FFF2-40B4-BE49-F238E27FC236}">
                  <a16:creationId xmlns:a16="http://schemas.microsoft.com/office/drawing/2014/main" id="{F6D4C309-45F4-48B2-2CF4-2367CC42F90E}"/>
                </a:ext>
              </a:extLst>
            </p:cNvPr>
            <p:cNvGraphicFramePr/>
            <p:nvPr/>
          </p:nvGraphicFramePr>
          <p:xfrm>
            <a:off x="-589950" y="535150"/>
            <a:ext cx="2505663" cy="1958352"/>
          </p:xfrm>
          <a:graphic>
            <a:graphicData uri="http://schemas.openxmlformats.org/drawingml/2006/chart">
              <c:chart xmlns:c="http://schemas.openxmlformats.org/drawingml/2006/chart" xmlns:r="http://schemas.openxmlformats.org/officeDocument/2006/relationships" r:id="rId5"/>
            </a:graphicData>
          </a:graphic>
        </p:graphicFrame>
        <p:sp>
          <p:nvSpPr>
            <p:cNvPr id="38" name="TextBox 37">
              <a:extLst>
                <a:ext uri="{FF2B5EF4-FFF2-40B4-BE49-F238E27FC236}">
                  <a16:creationId xmlns:a16="http://schemas.microsoft.com/office/drawing/2014/main" id="{8BAA5FFB-8CDD-97A2-60DF-222AEA36A6D9}"/>
                </a:ext>
              </a:extLst>
            </p:cNvPr>
            <p:cNvSpPr txBox="1"/>
            <p:nvPr/>
          </p:nvSpPr>
          <p:spPr>
            <a:xfrm>
              <a:off x="-2198872" y="-17205"/>
              <a:ext cx="3935644" cy="646331"/>
            </a:xfrm>
            <a:prstGeom prst="rect">
              <a:avLst/>
            </a:prstGeom>
            <a:noFill/>
          </p:spPr>
          <p:txBody>
            <a:bodyPr wrap="square">
              <a:spAutoFit/>
            </a:bodyPr>
            <a:lstStyle/>
            <a:p>
              <a:pPr algn="ctr"/>
              <a:r>
                <a:rPr lang="en-US" sz="1200" b="1" dirty="0"/>
                <a:t>Overall, how much do/did you trust the health care team to act in your/loved one’s best interests?</a:t>
              </a:r>
            </a:p>
            <a:p>
              <a:pPr algn="ctr"/>
              <a:r>
                <a:rPr lang="en-US" sz="1200" i="1" dirty="0"/>
                <a:t>% Completely</a:t>
              </a:r>
            </a:p>
          </p:txBody>
        </p:sp>
      </p:grpSp>
      <p:grpSp>
        <p:nvGrpSpPr>
          <p:cNvPr id="43" name="Group 42">
            <a:extLst>
              <a:ext uri="{FF2B5EF4-FFF2-40B4-BE49-F238E27FC236}">
                <a16:creationId xmlns:a16="http://schemas.microsoft.com/office/drawing/2014/main" id="{0FEB74FE-124E-B806-931D-ACC1800B26F7}"/>
              </a:ext>
            </a:extLst>
          </p:cNvPr>
          <p:cNvGrpSpPr/>
          <p:nvPr/>
        </p:nvGrpSpPr>
        <p:grpSpPr>
          <a:xfrm>
            <a:off x="1830865" y="3778515"/>
            <a:ext cx="4505683" cy="2529852"/>
            <a:chOff x="5736982" y="1194423"/>
            <a:chExt cx="4505683" cy="2529852"/>
          </a:xfrm>
        </p:grpSpPr>
        <p:sp>
          <p:nvSpPr>
            <p:cNvPr id="44" name="Rounded Rectangle 39">
              <a:extLst>
                <a:ext uri="{FF2B5EF4-FFF2-40B4-BE49-F238E27FC236}">
                  <a16:creationId xmlns:a16="http://schemas.microsoft.com/office/drawing/2014/main" id="{B3CE02F3-B762-766F-CABA-AA7A1FA8C8F7}"/>
                </a:ext>
              </a:extLst>
            </p:cNvPr>
            <p:cNvSpPr/>
            <p:nvPr/>
          </p:nvSpPr>
          <p:spPr>
            <a:xfrm>
              <a:off x="5816931" y="1194423"/>
              <a:ext cx="4347912" cy="2529852"/>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0" name="Chart 49">
              <a:extLst>
                <a:ext uri="{FF2B5EF4-FFF2-40B4-BE49-F238E27FC236}">
                  <a16:creationId xmlns:a16="http://schemas.microsoft.com/office/drawing/2014/main" id="{3B297058-CF59-57AB-CC05-F8A6A99D5331}"/>
                </a:ext>
              </a:extLst>
            </p:cNvPr>
            <p:cNvGraphicFramePr/>
            <p:nvPr/>
          </p:nvGraphicFramePr>
          <p:xfrm>
            <a:off x="5736982" y="1704113"/>
            <a:ext cx="2505663" cy="195835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8" name="Chart 47">
              <a:extLst>
                <a:ext uri="{FF2B5EF4-FFF2-40B4-BE49-F238E27FC236}">
                  <a16:creationId xmlns:a16="http://schemas.microsoft.com/office/drawing/2014/main" id="{2A30530A-6499-3AAF-DB22-24B3182B907C}"/>
                </a:ext>
              </a:extLst>
            </p:cNvPr>
            <p:cNvGraphicFramePr/>
            <p:nvPr/>
          </p:nvGraphicFramePr>
          <p:xfrm>
            <a:off x="7737002" y="1704113"/>
            <a:ext cx="2505663" cy="1958352"/>
          </p:xfrm>
          <a:graphic>
            <a:graphicData uri="http://schemas.openxmlformats.org/drawingml/2006/chart">
              <c:chart xmlns:c="http://schemas.openxmlformats.org/drawingml/2006/chart" xmlns:r="http://schemas.openxmlformats.org/officeDocument/2006/relationships" r:id="rId7"/>
            </a:graphicData>
          </a:graphic>
        </p:graphicFrame>
        <p:sp>
          <p:nvSpPr>
            <p:cNvPr id="47" name="TextBox 46">
              <a:extLst>
                <a:ext uri="{FF2B5EF4-FFF2-40B4-BE49-F238E27FC236}">
                  <a16:creationId xmlns:a16="http://schemas.microsoft.com/office/drawing/2014/main" id="{4A11D93B-F0D0-65BD-6A3E-226ADAE2C00F}"/>
                </a:ext>
              </a:extLst>
            </p:cNvPr>
            <p:cNvSpPr txBox="1"/>
            <p:nvPr/>
          </p:nvSpPr>
          <p:spPr>
            <a:xfrm>
              <a:off x="5812678" y="1244655"/>
              <a:ext cx="4350038" cy="738664"/>
            </a:xfrm>
            <a:prstGeom prst="rect">
              <a:avLst/>
            </a:prstGeom>
            <a:noFill/>
          </p:spPr>
          <p:txBody>
            <a:bodyPr wrap="square">
              <a:spAutoFit/>
            </a:bodyPr>
            <a:lstStyle/>
            <a:p>
              <a:pPr algn="ctr"/>
              <a:r>
                <a:rPr lang="en-US" sz="1400" b="1" dirty="0"/>
                <a:t>How often did you/your loved one feel like you could talk to the HCPs about any concerns?</a:t>
              </a:r>
            </a:p>
            <a:p>
              <a:pPr algn="ctr"/>
              <a:r>
                <a:rPr lang="en-US" sz="1400" b="1" dirty="0"/>
                <a:t> </a:t>
              </a:r>
              <a:r>
                <a:rPr lang="en-US" sz="1200" i="1" dirty="0"/>
                <a:t>% Always</a:t>
              </a:r>
              <a:endParaRPr lang="en-US" sz="1400" i="1" dirty="0"/>
            </a:p>
          </p:txBody>
        </p:sp>
      </p:grpSp>
      <p:sp>
        <p:nvSpPr>
          <p:cNvPr id="5" name="TextBox 4">
            <a:extLst>
              <a:ext uri="{FF2B5EF4-FFF2-40B4-BE49-F238E27FC236}">
                <a16:creationId xmlns:a16="http://schemas.microsoft.com/office/drawing/2014/main" id="{52D3D397-2A50-F64B-DDF3-8F14919B1B41}"/>
              </a:ext>
            </a:extLst>
          </p:cNvPr>
          <p:cNvSpPr txBox="1"/>
          <p:nvPr/>
        </p:nvSpPr>
        <p:spPr>
          <a:xfrm>
            <a:off x="1525360" y="6591669"/>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a:t>
            </a:r>
          </a:p>
        </p:txBody>
      </p:sp>
      <p:grpSp>
        <p:nvGrpSpPr>
          <p:cNvPr id="6" name="Group 5">
            <a:extLst>
              <a:ext uri="{FF2B5EF4-FFF2-40B4-BE49-F238E27FC236}">
                <a16:creationId xmlns:a16="http://schemas.microsoft.com/office/drawing/2014/main" id="{C3A9C2A0-992F-25A9-D5C4-0F1D6BA18220}"/>
              </a:ext>
            </a:extLst>
          </p:cNvPr>
          <p:cNvGrpSpPr/>
          <p:nvPr/>
        </p:nvGrpSpPr>
        <p:grpSpPr>
          <a:xfrm>
            <a:off x="6324919" y="3803477"/>
            <a:ext cx="4427861" cy="2529852"/>
            <a:chOff x="5736982" y="1194423"/>
            <a:chExt cx="4427861" cy="2529852"/>
          </a:xfrm>
        </p:grpSpPr>
        <p:sp>
          <p:nvSpPr>
            <p:cNvPr id="7" name="Rounded Rectangle 39">
              <a:extLst>
                <a:ext uri="{FF2B5EF4-FFF2-40B4-BE49-F238E27FC236}">
                  <a16:creationId xmlns:a16="http://schemas.microsoft.com/office/drawing/2014/main" id="{3FF9EBAC-5860-4436-D46F-D3DD81F53162}"/>
                </a:ext>
              </a:extLst>
            </p:cNvPr>
            <p:cNvSpPr/>
            <p:nvPr/>
          </p:nvSpPr>
          <p:spPr>
            <a:xfrm>
              <a:off x="5816931" y="1194423"/>
              <a:ext cx="4347912" cy="2529852"/>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Chart 13">
              <a:extLst>
                <a:ext uri="{FF2B5EF4-FFF2-40B4-BE49-F238E27FC236}">
                  <a16:creationId xmlns:a16="http://schemas.microsoft.com/office/drawing/2014/main" id="{CED80B52-E2E4-6445-7FCE-014721634D84}"/>
                </a:ext>
              </a:extLst>
            </p:cNvPr>
            <p:cNvGraphicFramePr/>
            <p:nvPr/>
          </p:nvGraphicFramePr>
          <p:xfrm>
            <a:off x="5736982" y="1704113"/>
            <a:ext cx="2505663" cy="1958352"/>
          </p:xfrm>
          <a:graphic>
            <a:graphicData uri="http://schemas.openxmlformats.org/drawingml/2006/chart">
              <c:chart xmlns:c="http://schemas.openxmlformats.org/drawingml/2006/chart" xmlns:r="http://schemas.openxmlformats.org/officeDocument/2006/relationships" r:id="rId8"/>
            </a:graphicData>
          </a:graphic>
        </p:graphicFrame>
        <p:sp>
          <p:nvSpPr>
            <p:cNvPr id="10" name="TextBox 9">
              <a:extLst>
                <a:ext uri="{FF2B5EF4-FFF2-40B4-BE49-F238E27FC236}">
                  <a16:creationId xmlns:a16="http://schemas.microsoft.com/office/drawing/2014/main" id="{6A02D592-BA7F-EECA-3BFF-F216DA478C7E}"/>
                </a:ext>
              </a:extLst>
            </p:cNvPr>
            <p:cNvSpPr txBox="1"/>
            <p:nvPr/>
          </p:nvSpPr>
          <p:spPr>
            <a:xfrm>
              <a:off x="5812678" y="1210787"/>
              <a:ext cx="4350038" cy="954107"/>
            </a:xfrm>
            <a:prstGeom prst="rect">
              <a:avLst/>
            </a:prstGeom>
            <a:noFill/>
          </p:spPr>
          <p:txBody>
            <a:bodyPr wrap="square">
              <a:spAutoFit/>
            </a:bodyPr>
            <a:lstStyle/>
            <a:p>
              <a:pPr algn="ctr"/>
              <a:r>
                <a:rPr lang="en-US" sz="1400" b="1" dirty="0"/>
                <a:t>How often did you feel like the HCPs listened and respected your/loved one’s questions and concerns?</a:t>
              </a:r>
            </a:p>
            <a:p>
              <a:pPr algn="ctr"/>
              <a:r>
                <a:rPr lang="en-US" sz="1200" i="1" dirty="0"/>
                <a:t>% Always</a:t>
              </a:r>
              <a:endParaRPr lang="en-US" sz="1400" i="1" dirty="0"/>
            </a:p>
          </p:txBody>
        </p:sp>
      </p:grpSp>
      <p:graphicFrame>
        <p:nvGraphicFramePr>
          <p:cNvPr id="52" name="Chart 51">
            <a:extLst>
              <a:ext uri="{FF2B5EF4-FFF2-40B4-BE49-F238E27FC236}">
                <a16:creationId xmlns:a16="http://schemas.microsoft.com/office/drawing/2014/main" id="{D5EA957B-DBE9-A245-F650-8330F8BBA825}"/>
              </a:ext>
            </a:extLst>
          </p:cNvPr>
          <p:cNvGraphicFramePr/>
          <p:nvPr>
            <p:extLst>
              <p:ext uri="{D42A27DB-BD31-4B8C-83A1-F6EECF244321}">
                <p14:modId xmlns:p14="http://schemas.microsoft.com/office/powerpoint/2010/main" val="2653378575"/>
              </p:ext>
            </p:extLst>
          </p:nvPr>
        </p:nvGraphicFramePr>
        <p:xfrm>
          <a:off x="421259" y="1182359"/>
          <a:ext cx="3491987" cy="232013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3" name="Chart 52">
            <a:extLst>
              <a:ext uri="{FF2B5EF4-FFF2-40B4-BE49-F238E27FC236}">
                <a16:creationId xmlns:a16="http://schemas.microsoft.com/office/drawing/2014/main" id="{F25C6774-A14A-3C56-0258-BCDF09C3A8DF}"/>
              </a:ext>
            </a:extLst>
          </p:cNvPr>
          <p:cNvGraphicFramePr/>
          <p:nvPr>
            <p:extLst>
              <p:ext uri="{D42A27DB-BD31-4B8C-83A1-F6EECF244321}">
                <p14:modId xmlns:p14="http://schemas.microsoft.com/office/powerpoint/2010/main" val="1042666290"/>
              </p:ext>
            </p:extLst>
          </p:nvPr>
        </p:nvGraphicFramePr>
        <p:xfrm>
          <a:off x="4359055" y="1167806"/>
          <a:ext cx="3491987" cy="232013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4" name="Chart 53">
            <a:extLst>
              <a:ext uri="{FF2B5EF4-FFF2-40B4-BE49-F238E27FC236}">
                <a16:creationId xmlns:a16="http://schemas.microsoft.com/office/drawing/2014/main" id="{C1C385B5-8B1A-6453-9E5C-074DEA8C5005}"/>
              </a:ext>
            </a:extLst>
          </p:cNvPr>
          <p:cNvGraphicFramePr/>
          <p:nvPr>
            <p:extLst>
              <p:ext uri="{D42A27DB-BD31-4B8C-83A1-F6EECF244321}">
                <p14:modId xmlns:p14="http://schemas.microsoft.com/office/powerpoint/2010/main" val="4158674729"/>
              </p:ext>
            </p:extLst>
          </p:nvPr>
        </p:nvGraphicFramePr>
        <p:xfrm>
          <a:off x="8257586" y="1178721"/>
          <a:ext cx="3491987" cy="232013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5" name="Chart 54">
            <a:extLst>
              <a:ext uri="{FF2B5EF4-FFF2-40B4-BE49-F238E27FC236}">
                <a16:creationId xmlns:a16="http://schemas.microsoft.com/office/drawing/2014/main" id="{B061DAAC-21FA-9F1B-6F3E-74154594BF1F}"/>
              </a:ext>
            </a:extLst>
          </p:cNvPr>
          <p:cNvGraphicFramePr/>
          <p:nvPr>
            <p:extLst>
              <p:ext uri="{D42A27DB-BD31-4B8C-83A1-F6EECF244321}">
                <p14:modId xmlns:p14="http://schemas.microsoft.com/office/powerpoint/2010/main" val="671254075"/>
              </p:ext>
            </p:extLst>
          </p:nvPr>
        </p:nvGraphicFramePr>
        <p:xfrm>
          <a:off x="2335586" y="3961872"/>
          <a:ext cx="3491987" cy="232013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6" name="Chart 55">
            <a:extLst>
              <a:ext uri="{FF2B5EF4-FFF2-40B4-BE49-F238E27FC236}">
                <a16:creationId xmlns:a16="http://schemas.microsoft.com/office/drawing/2014/main" id="{847EEB00-A857-F3AF-DD54-2A62F8541B70}"/>
              </a:ext>
            </a:extLst>
          </p:cNvPr>
          <p:cNvGraphicFramePr/>
          <p:nvPr>
            <p:extLst>
              <p:ext uri="{D42A27DB-BD31-4B8C-83A1-F6EECF244321}">
                <p14:modId xmlns:p14="http://schemas.microsoft.com/office/powerpoint/2010/main" val="226407824"/>
              </p:ext>
            </p:extLst>
          </p:nvPr>
        </p:nvGraphicFramePr>
        <p:xfrm>
          <a:off x="6829640" y="3990228"/>
          <a:ext cx="3491987" cy="232013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050633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9164-B476-C95B-87A3-5914ECCBCACB}"/>
              </a:ext>
            </a:extLst>
          </p:cNvPr>
          <p:cNvSpPr>
            <a:spLocks noGrp="1"/>
          </p:cNvSpPr>
          <p:nvPr>
            <p:ph type="title"/>
          </p:nvPr>
        </p:nvSpPr>
        <p:spPr/>
        <p:txBody>
          <a:bodyPr/>
          <a:lstStyle/>
          <a:p>
            <a:r>
              <a:rPr lang="en-US" dirty="0"/>
              <a:t>Side Effects</a:t>
            </a:r>
          </a:p>
        </p:txBody>
      </p:sp>
      <p:sp>
        <p:nvSpPr>
          <p:cNvPr id="3" name="Text Placeholder 2">
            <a:extLst>
              <a:ext uri="{FF2B5EF4-FFF2-40B4-BE49-F238E27FC236}">
                <a16:creationId xmlns:a16="http://schemas.microsoft.com/office/drawing/2014/main" id="{65D55188-B372-412B-95FD-15316DBE611F}"/>
              </a:ext>
            </a:extLst>
          </p:cNvPr>
          <p:cNvSpPr>
            <a:spLocks noGrp="1"/>
          </p:cNvSpPr>
          <p:nvPr>
            <p:ph type="body" sz="quarter" idx="10"/>
          </p:nvPr>
        </p:nvSpPr>
        <p:spPr>
          <a:xfrm>
            <a:off x="409267" y="717686"/>
            <a:ext cx="11292608" cy="541772"/>
          </a:xfrm>
        </p:spPr>
        <p:txBody>
          <a:bodyPr>
            <a:normAutofit/>
          </a:bodyPr>
          <a:lstStyle/>
          <a:p>
            <a:r>
              <a:rPr lang="en-US" dirty="0"/>
              <a:t>Feeling overly tired and mental health are still the top three symptoms – ALL increased since 2022. </a:t>
            </a:r>
            <a:br>
              <a:rPr lang="en-US" dirty="0"/>
            </a:br>
            <a:r>
              <a:rPr lang="en-US" dirty="0"/>
              <a:t>Women, POC, and younger Patients are more likely to experience myriad symptoms. Six-in-10 younger Patients report mental health issues.</a:t>
            </a:r>
          </a:p>
        </p:txBody>
      </p:sp>
      <p:sp>
        <p:nvSpPr>
          <p:cNvPr id="4" name="Rounded Rectangle 43">
            <a:extLst>
              <a:ext uri="{FF2B5EF4-FFF2-40B4-BE49-F238E27FC236}">
                <a16:creationId xmlns:a16="http://schemas.microsoft.com/office/drawing/2014/main" id="{CB545C37-0AF4-42F1-ECA3-B8FFB85F875C}"/>
              </a:ext>
            </a:extLst>
          </p:cNvPr>
          <p:cNvSpPr/>
          <p:nvPr/>
        </p:nvSpPr>
        <p:spPr>
          <a:xfrm>
            <a:off x="331624" y="1417855"/>
            <a:ext cx="1243976" cy="3009283"/>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a:extLst>
              <a:ext uri="{FF2B5EF4-FFF2-40B4-BE49-F238E27FC236}">
                <a16:creationId xmlns:a16="http://schemas.microsoft.com/office/drawing/2014/main" id="{914A940D-C9B7-9ACA-7F18-B0A9335A6BFD}"/>
              </a:ext>
            </a:extLst>
          </p:cNvPr>
          <p:cNvGraphicFramePr>
            <a:graphicFrameLocks noGrp="1"/>
          </p:cNvGraphicFramePr>
          <p:nvPr>
            <p:extLst>
              <p:ext uri="{D42A27DB-BD31-4B8C-83A1-F6EECF244321}">
                <p14:modId xmlns:p14="http://schemas.microsoft.com/office/powerpoint/2010/main" val="3046730867"/>
              </p:ext>
            </p:extLst>
          </p:nvPr>
        </p:nvGraphicFramePr>
        <p:xfrm>
          <a:off x="1815110" y="1754967"/>
          <a:ext cx="10058400" cy="4145088"/>
        </p:xfrm>
        <a:graphic>
          <a:graphicData uri="http://schemas.openxmlformats.org/drawingml/2006/table">
            <a:tbl>
              <a:tblPr>
                <a:tableStyleId>{5C22544A-7EE6-4342-B048-85BDC9FD1C3A}</a:tableStyleId>
              </a:tblPr>
              <a:tblGrid>
                <a:gridCol w="2128275">
                  <a:extLst>
                    <a:ext uri="{9D8B030D-6E8A-4147-A177-3AD203B41FA5}">
                      <a16:colId xmlns:a16="http://schemas.microsoft.com/office/drawing/2014/main" val="1694584741"/>
                    </a:ext>
                  </a:extLst>
                </a:gridCol>
                <a:gridCol w="7930125">
                  <a:extLst>
                    <a:ext uri="{9D8B030D-6E8A-4147-A177-3AD203B41FA5}">
                      <a16:colId xmlns:a16="http://schemas.microsoft.com/office/drawing/2014/main" val="3337125924"/>
                    </a:ext>
                  </a:extLst>
                </a:gridCol>
              </a:tblGrid>
              <a:tr h="259068">
                <a:tc>
                  <a:txBody>
                    <a:bodyPr/>
                    <a:lstStyle/>
                    <a:p>
                      <a:pPr algn="r" fontAlgn="ctr"/>
                      <a:r>
                        <a:rPr lang="en-US" sz="1100" b="0" u="none" strike="noStrike" dirty="0">
                          <a:solidFill>
                            <a:srgbClr val="000000"/>
                          </a:solidFill>
                          <a:effectLst/>
                        </a:rPr>
                        <a:t>Feeling overly tired</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1897120"/>
                  </a:ext>
                </a:extLst>
              </a:tr>
              <a:tr h="259068">
                <a:tc>
                  <a:txBody>
                    <a:bodyPr/>
                    <a:lstStyle/>
                    <a:p>
                      <a:pPr algn="r" fontAlgn="ctr"/>
                      <a:r>
                        <a:rPr lang="en-US" sz="1100" b="0" u="none" strike="noStrike" dirty="0">
                          <a:solidFill>
                            <a:srgbClr val="000000"/>
                          </a:solidFill>
                          <a:effectLst/>
                        </a:rPr>
                        <a:t>Depression, anxiety, mental</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4715284"/>
                  </a:ext>
                </a:extLst>
              </a:tr>
              <a:tr h="259068">
                <a:tc>
                  <a:txBody>
                    <a:bodyPr/>
                    <a:lstStyle/>
                    <a:p>
                      <a:pPr algn="r" fontAlgn="ctr"/>
                      <a:r>
                        <a:rPr lang="en-US" sz="1100" b="0" u="none" strike="noStrike" dirty="0">
                          <a:solidFill>
                            <a:srgbClr val="000000"/>
                          </a:solidFill>
                          <a:effectLst/>
                        </a:rPr>
                        <a:t>Uncertainty status of the cancer</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7808921"/>
                  </a:ext>
                </a:extLst>
              </a:tr>
              <a:tr h="259068">
                <a:tc>
                  <a:txBody>
                    <a:bodyPr/>
                    <a:lstStyle/>
                    <a:p>
                      <a:pPr algn="r" fontAlgn="ctr"/>
                      <a:r>
                        <a:rPr lang="en-US" sz="1100" b="0" u="none" strike="noStrike" dirty="0">
                          <a:solidFill>
                            <a:srgbClr val="000000"/>
                          </a:solidFill>
                          <a:effectLst/>
                        </a:rPr>
                        <a:t>Loss of appetite and/or taste</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1125983"/>
                  </a:ext>
                </a:extLst>
              </a:tr>
              <a:tr h="259068">
                <a:tc>
                  <a:txBody>
                    <a:bodyPr/>
                    <a:lstStyle/>
                    <a:p>
                      <a:pPr algn="r" fontAlgn="ctr"/>
                      <a:r>
                        <a:rPr lang="en-US" sz="1100" b="0" u="none" strike="noStrike" dirty="0">
                          <a:solidFill>
                            <a:srgbClr val="000000"/>
                          </a:solidFill>
                          <a:effectLst/>
                        </a:rPr>
                        <a:t>Nausea/vomiting or diarrhea</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0970985"/>
                  </a:ext>
                </a:extLst>
              </a:tr>
              <a:tr h="259068">
                <a:tc>
                  <a:txBody>
                    <a:bodyPr/>
                    <a:lstStyle/>
                    <a:p>
                      <a:pPr algn="r" fontAlgn="ctr"/>
                      <a:r>
                        <a:rPr lang="en-US" sz="1100" b="0" u="none" strike="noStrike" dirty="0">
                          <a:solidFill>
                            <a:srgbClr val="000000"/>
                          </a:solidFill>
                          <a:effectLst/>
                        </a:rPr>
                        <a:t>Sexual concerns</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0318940"/>
                  </a:ext>
                </a:extLst>
              </a:tr>
              <a:tr h="259068">
                <a:tc>
                  <a:txBody>
                    <a:bodyPr/>
                    <a:lstStyle/>
                    <a:p>
                      <a:pPr algn="r" fontAlgn="ctr"/>
                      <a:r>
                        <a:rPr lang="en-US" sz="1100" b="0" u="none" strike="noStrike" dirty="0">
                          <a:solidFill>
                            <a:srgbClr val="000000"/>
                          </a:solidFill>
                          <a:effectLst/>
                        </a:rPr>
                        <a:t>Weight loss</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089101"/>
                  </a:ext>
                </a:extLst>
              </a:tr>
              <a:tr h="259068">
                <a:tc>
                  <a:txBody>
                    <a:bodyPr/>
                    <a:lstStyle/>
                    <a:p>
                      <a:pPr algn="r" fontAlgn="ctr"/>
                      <a:r>
                        <a:rPr lang="en-US" sz="1100" b="0" u="none" strike="noStrike" dirty="0">
                          <a:solidFill>
                            <a:srgbClr val="000000"/>
                          </a:solidFill>
                          <a:effectLst/>
                        </a:rPr>
                        <a:t>Muscle/joint pain</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4239283"/>
                  </a:ext>
                </a:extLst>
              </a:tr>
              <a:tr h="259068">
                <a:tc>
                  <a:txBody>
                    <a:bodyPr/>
                    <a:lstStyle/>
                    <a:p>
                      <a:pPr algn="r" fontAlgn="ctr"/>
                      <a:r>
                        <a:rPr lang="en-US" sz="1100" b="0" u="none" strike="noStrike" dirty="0">
                          <a:solidFill>
                            <a:srgbClr val="000000"/>
                          </a:solidFill>
                          <a:effectLst/>
                        </a:rPr>
                        <a:t>Insomnia/sleeplessness</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480775"/>
                  </a:ext>
                </a:extLst>
              </a:tr>
              <a:tr h="259068">
                <a:tc>
                  <a:txBody>
                    <a:bodyPr/>
                    <a:lstStyle/>
                    <a:p>
                      <a:pPr algn="r" fontAlgn="ctr"/>
                      <a:r>
                        <a:rPr lang="en-US" sz="1100" b="0" u="none" strike="noStrike" dirty="0">
                          <a:solidFill>
                            <a:srgbClr val="000000"/>
                          </a:solidFill>
                          <a:effectLst/>
                        </a:rPr>
                        <a:t>Neuropathy</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721678"/>
                  </a:ext>
                </a:extLst>
              </a:tr>
              <a:tr h="259068">
                <a:tc>
                  <a:txBody>
                    <a:bodyPr/>
                    <a:lstStyle/>
                    <a:p>
                      <a:pPr algn="r" fontAlgn="ctr"/>
                      <a:r>
                        <a:rPr lang="en-US" sz="1100" b="0" u="none" strike="noStrike" dirty="0">
                          <a:solidFill>
                            <a:srgbClr val="000000"/>
                          </a:solidFill>
                          <a:effectLst/>
                        </a:rPr>
                        <a:t>Skin irritation/rash</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1182713"/>
                  </a:ext>
                </a:extLst>
              </a:tr>
              <a:tr h="259068">
                <a:tc>
                  <a:txBody>
                    <a:bodyPr/>
                    <a:lstStyle/>
                    <a:p>
                      <a:pPr algn="r" fontAlgn="ctr"/>
                      <a:r>
                        <a:rPr lang="en-US" sz="1100" b="0" u="none" strike="noStrike" dirty="0">
                          <a:solidFill>
                            <a:srgbClr val="000000"/>
                          </a:solidFill>
                          <a:effectLst/>
                        </a:rPr>
                        <a:t>Memory loss, cognitive issues</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1495560"/>
                  </a:ext>
                </a:extLst>
              </a:tr>
              <a:tr h="259068">
                <a:tc>
                  <a:txBody>
                    <a:bodyPr/>
                    <a:lstStyle/>
                    <a:p>
                      <a:pPr algn="r" fontAlgn="ctr"/>
                      <a:r>
                        <a:rPr lang="en-US" sz="1100" b="0" u="none" strike="noStrike" dirty="0">
                          <a:solidFill>
                            <a:srgbClr val="000000"/>
                          </a:solidFill>
                          <a:effectLst/>
                        </a:rPr>
                        <a:t>Fever/chills</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2307800"/>
                  </a:ext>
                </a:extLst>
              </a:tr>
              <a:tr h="259068">
                <a:tc>
                  <a:txBody>
                    <a:bodyPr/>
                    <a:lstStyle/>
                    <a:p>
                      <a:pPr algn="r" fontAlgn="ctr"/>
                      <a:r>
                        <a:rPr lang="en-US" sz="1100" b="0" u="none" strike="noStrike" dirty="0">
                          <a:solidFill>
                            <a:srgbClr val="000000"/>
                          </a:solidFill>
                          <a:effectLst/>
                        </a:rPr>
                        <a:t>High blood pressure</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028343"/>
                  </a:ext>
                </a:extLst>
              </a:tr>
              <a:tr h="259068">
                <a:tc>
                  <a:txBody>
                    <a:bodyPr/>
                    <a:lstStyle/>
                    <a:p>
                      <a:pPr algn="r" fontAlgn="ctr"/>
                      <a:r>
                        <a:rPr lang="en-US" sz="1100" b="0" u="none" strike="noStrike" dirty="0">
                          <a:solidFill>
                            <a:srgbClr val="000000"/>
                          </a:solidFill>
                          <a:effectLst/>
                        </a:rPr>
                        <a:t>Mouth sores</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5704703"/>
                  </a:ext>
                </a:extLst>
              </a:tr>
              <a:tr h="259068">
                <a:tc>
                  <a:txBody>
                    <a:bodyPr/>
                    <a:lstStyle/>
                    <a:p>
                      <a:pPr algn="r" fontAlgn="ctr"/>
                      <a:r>
                        <a:rPr lang="en-US" sz="1100" b="0" i="0" u="none" strike="noStrike" dirty="0">
                          <a:solidFill>
                            <a:srgbClr val="000000"/>
                          </a:solidFill>
                          <a:effectLst/>
                          <a:latin typeface="+mn-lt"/>
                        </a:rPr>
                        <a:t>MEAN EXPERIENCED</a:t>
                      </a: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mn-lt"/>
                        </a:rPr>
                        <a:t>         </a:t>
                      </a:r>
                      <a:r>
                        <a:rPr lang="en-US" sz="1400" b="0" i="0" u="none" strike="noStrike" dirty="0">
                          <a:solidFill>
                            <a:srgbClr val="000000"/>
                          </a:solidFill>
                          <a:effectLst/>
                          <a:latin typeface="+mn-lt"/>
                        </a:rPr>
                        <a:t>5.04</a:t>
                      </a:r>
                      <a:r>
                        <a:rPr lang="en-US" sz="1100" b="1" i="0" u="none" strike="noStrike" dirty="0">
                          <a:solidFill>
                            <a:srgbClr val="000000"/>
                          </a:solidFill>
                          <a:effectLst/>
                          <a:latin typeface="+mn-lt"/>
                        </a:rPr>
                        <a:t>                                                                   </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357241"/>
                  </a:ext>
                </a:extLst>
              </a:tr>
            </a:tbl>
          </a:graphicData>
        </a:graphic>
      </p:graphicFrame>
      <p:graphicFrame>
        <p:nvGraphicFramePr>
          <p:cNvPr id="6" name="Chart 5">
            <a:extLst>
              <a:ext uri="{FF2B5EF4-FFF2-40B4-BE49-F238E27FC236}">
                <a16:creationId xmlns:a16="http://schemas.microsoft.com/office/drawing/2014/main" id="{20FA8CB0-B58A-5DD9-F56D-6D75B893D3CB}"/>
              </a:ext>
            </a:extLst>
          </p:cNvPr>
          <p:cNvGraphicFramePr/>
          <p:nvPr>
            <p:extLst>
              <p:ext uri="{D42A27DB-BD31-4B8C-83A1-F6EECF244321}">
                <p14:modId xmlns:p14="http://schemas.microsoft.com/office/powerpoint/2010/main" val="2133558660"/>
              </p:ext>
            </p:extLst>
          </p:nvPr>
        </p:nvGraphicFramePr>
        <p:xfrm>
          <a:off x="3997153" y="1616130"/>
          <a:ext cx="3560609" cy="40421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75027755-7E82-22D3-390A-4311C0426A0D}"/>
              </a:ext>
            </a:extLst>
          </p:cNvPr>
          <p:cNvGraphicFramePr>
            <a:graphicFrameLocks noGrp="1"/>
          </p:cNvGraphicFramePr>
          <p:nvPr>
            <p:extLst>
              <p:ext uri="{D42A27DB-BD31-4B8C-83A1-F6EECF244321}">
                <p14:modId xmlns:p14="http://schemas.microsoft.com/office/powerpoint/2010/main" val="2810114709"/>
              </p:ext>
            </p:extLst>
          </p:nvPr>
        </p:nvGraphicFramePr>
        <p:xfrm>
          <a:off x="7557762" y="1417855"/>
          <a:ext cx="4302613" cy="4463901"/>
        </p:xfrm>
        <a:graphic>
          <a:graphicData uri="http://schemas.openxmlformats.org/drawingml/2006/table">
            <a:tbl>
              <a:tblPr>
                <a:tableStyleId>{EB344D84-9AFB-497E-A393-DC336BA19D2E}</a:tableStyleId>
              </a:tblPr>
              <a:tblGrid>
                <a:gridCol w="647321">
                  <a:extLst>
                    <a:ext uri="{9D8B030D-6E8A-4147-A177-3AD203B41FA5}">
                      <a16:colId xmlns:a16="http://schemas.microsoft.com/office/drawing/2014/main" val="3934135828"/>
                    </a:ext>
                  </a:extLst>
                </a:gridCol>
                <a:gridCol w="647321">
                  <a:extLst>
                    <a:ext uri="{9D8B030D-6E8A-4147-A177-3AD203B41FA5}">
                      <a16:colId xmlns:a16="http://schemas.microsoft.com/office/drawing/2014/main" val="310186594"/>
                    </a:ext>
                  </a:extLst>
                </a:gridCol>
                <a:gridCol w="710768">
                  <a:extLst>
                    <a:ext uri="{9D8B030D-6E8A-4147-A177-3AD203B41FA5}">
                      <a16:colId xmlns:a16="http://schemas.microsoft.com/office/drawing/2014/main" val="1642453755"/>
                    </a:ext>
                  </a:extLst>
                </a:gridCol>
                <a:gridCol w="678089">
                  <a:extLst>
                    <a:ext uri="{9D8B030D-6E8A-4147-A177-3AD203B41FA5}">
                      <a16:colId xmlns:a16="http://schemas.microsoft.com/office/drawing/2014/main" val="508751057"/>
                    </a:ext>
                  </a:extLst>
                </a:gridCol>
                <a:gridCol w="759787">
                  <a:extLst>
                    <a:ext uri="{9D8B030D-6E8A-4147-A177-3AD203B41FA5}">
                      <a16:colId xmlns:a16="http://schemas.microsoft.com/office/drawing/2014/main" val="2670974868"/>
                    </a:ext>
                  </a:extLst>
                </a:gridCol>
                <a:gridCol w="859327">
                  <a:extLst>
                    <a:ext uri="{9D8B030D-6E8A-4147-A177-3AD203B41FA5}">
                      <a16:colId xmlns:a16="http://schemas.microsoft.com/office/drawing/2014/main" val="281129779"/>
                    </a:ext>
                  </a:extLst>
                </a:gridCol>
              </a:tblGrid>
              <a:tr h="333949">
                <a:tc>
                  <a:txBody>
                    <a:bodyPr/>
                    <a:lstStyle/>
                    <a:p>
                      <a:pPr algn="ctr" fontAlgn="ctr"/>
                      <a:r>
                        <a:rPr lang="en-US" sz="1100" b="1" i="0" u="none" strike="noStrike" dirty="0">
                          <a:solidFill>
                            <a:schemeClr val="tx1"/>
                          </a:solidFill>
                          <a:effectLst/>
                          <a:latin typeface="+mn-lt"/>
                        </a:rPr>
                        <a:t>Women</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100" b="1" i="0" u="none" strike="noStrike" dirty="0">
                          <a:solidFill>
                            <a:schemeClr val="tx1"/>
                          </a:solidFill>
                          <a:effectLst/>
                          <a:latin typeface="+mn-lt"/>
                        </a:rPr>
                        <a:t>Men</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100" b="1" i="0" u="none" strike="noStrike" dirty="0">
                          <a:solidFill>
                            <a:schemeClr val="tx1"/>
                          </a:solidFill>
                          <a:effectLst/>
                          <a:latin typeface="+mn-lt"/>
                        </a:rPr>
                        <a:t>Black</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100" b="1" i="0" u="none" strike="noStrike" dirty="0">
                          <a:solidFill>
                            <a:schemeClr val="tx1"/>
                          </a:solidFill>
                          <a:effectLst/>
                          <a:latin typeface="+mn-lt"/>
                        </a:rPr>
                        <a:t>Hispanic</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100" b="1" i="0" u="none" strike="noStrike" dirty="0">
                          <a:solidFill>
                            <a:schemeClr val="tx1"/>
                          </a:solidFill>
                          <a:effectLst/>
                          <a:latin typeface="+mn-lt"/>
                        </a:rPr>
                        <a:t>18-39</a:t>
                      </a:r>
                    </a:p>
                  </a:txBody>
                  <a:tcPr marL="7620" marR="7620" marT="7620" marB="0" anchor="b">
                    <a:lnL>
                      <a:noFill/>
                    </a:lnL>
                    <a:lnR w="12700" cap="flat" cmpd="sng" algn="ctr">
                      <a:solidFill>
                        <a:schemeClr val="tx1"/>
                      </a:solidFill>
                      <a:prstDash val="solid"/>
                      <a:round/>
                      <a:headEnd type="none" w="med" len="med"/>
                      <a:tailEnd type="none" w="med" len="med"/>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Still Experiencing*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424089042"/>
                  </a:ext>
                </a:extLst>
              </a:tr>
              <a:tr h="258122">
                <a:tc>
                  <a:txBody>
                    <a:bodyPr/>
                    <a:lstStyle/>
                    <a:p>
                      <a:pPr algn="ctr" fontAlgn="b"/>
                      <a:r>
                        <a:rPr lang="en-US" sz="1050" b="1" i="0" u="none" strike="noStrike" dirty="0">
                          <a:solidFill>
                            <a:schemeClr val="accent1"/>
                          </a:solidFill>
                          <a:effectLst/>
                          <a:latin typeface="Arial" panose="020B0604020202020204" pitchFamily="34" charset="0"/>
                        </a:rPr>
                        <a:t>65%</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C00000"/>
                          </a:solidFill>
                          <a:effectLst/>
                          <a:latin typeface="Arial" panose="020B0604020202020204" pitchFamily="34" charset="0"/>
                        </a:rPr>
                        <a:t>43%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47%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59%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72%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000000"/>
                          </a:solidFill>
                          <a:effectLst/>
                          <a:latin typeface="Arial" panose="020B0604020202020204" pitchFamily="34" charset="0"/>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87548049"/>
                  </a:ext>
                </a:extLst>
              </a:tr>
              <a:tr h="258122">
                <a:tc>
                  <a:txBody>
                    <a:bodyPr/>
                    <a:lstStyle/>
                    <a:p>
                      <a:pPr algn="ctr" fontAlgn="b"/>
                      <a:r>
                        <a:rPr lang="en-US" sz="1050" b="1" i="0" u="none" strike="noStrike" dirty="0">
                          <a:solidFill>
                            <a:schemeClr val="accent1"/>
                          </a:solidFill>
                          <a:effectLst/>
                          <a:latin typeface="Arial" panose="020B0604020202020204" pitchFamily="34" charset="0"/>
                        </a:rPr>
                        <a:t>43%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C00000"/>
                          </a:solidFill>
                          <a:effectLst/>
                          <a:latin typeface="Arial" panose="020B0604020202020204" pitchFamily="34" charset="0"/>
                        </a:rPr>
                        <a:t>26%</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40%</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43%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62%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tx1"/>
                          </a:solidFill>
                          <a:effectLst/>
                          <a:latin typeface="Arial" panose="020B0604020202020204" pitchFamily="34" charset="0"/>
                        </a:rPr>
                        <a:t>18%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277797844"/>
                  </a:ext>
                </a:extLst>
              </a:tr>
              <a:tr h="258122">
                <a:tc>
                  <a:txBody>
                    <a:bodyPr/>
                    <a:lstStyle/>
                    <a:p>
                      <a:pPr algn="ctr" fontAlgn="b"/>
                      <a:r>
                        <a:rPr lang="en-US" sz="1050" b="0" i="0" u="none" strike="noStrike" dirty="0">
                          <a:solidFill>
                            <a:schemeClr val="tx1"/>
                          </a:solidFill>
                          <a:effectLst/>
                          <a:latin typeface="Arial" panose="020B0604020202020204" pitchFamily="34" charset="0"/>
                        </a:rPr>
                        <a:t>31%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34%</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25%</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337366393"/>
                  </a:ext>
                </a:extLst>
              </a:tr>
              <a:tr h="258122">
                <a:tc>
                  <a:txBody>
                    <a:bodyPr/>
                    <a:lstStyle/>
                    <a:p>
                      <a:pPr algn="ctr" fontAlgn="b"/>
                      <a:r>
                        <a:rPr lang="en-US" sz="1050" b="1" i="0" u="none" strike="noStrike" dirty="0">
                          <a:solidFill>
                            <a:schemeClr val="accent1"/>
                          </a:solidFill>
                          <a:effectLst/>
                          <a:latin typeface="Arial" panose="020B0604020202020204" pitchFamily="34" charset="0"/>
                        </a:rPr>
                        <a:t>38%</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C00000"/>
                          </a:solidFill>
                          <a:effectLst/>
                          <a:latin typeface="Arial" panose="020B0604020202020204" pitchFamily="34" charset="0"/>
                        </a:rPr>
                        <a:t>26%</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39%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51%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54%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chemeClr val="tx1"/>
                          </a:solidFill>
                          <a:effectLst/>
                          <a:latin typeface="Arial" panose="020B0604020202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742166821"/>
                  </a:ext>
                </a:extLst>
              </a:tr>
              <a:tr h="258122">
                <a:tc>
                  <a:txBody>
                    <a:bodyPr/>
                    <a:lstStyle/>
                    <a:p>
                      <a:pPr algn="ctr" fontAlgn="b"/>
                      <a:r>
                        <a:rPr lang="en-US" sz="1050" b="1" i="0" u="none" strike="noStrike" dirty="0">
                          <a:solidFill>
                            <a:schemeClr val="accent1"/>
                          </a:solidFill>
                          <a:effectLst/>
                          <a:latin typeface="Arial" panose="020B0604020202020204" pitchFamily="34" charset="0"/>
                        </a:rPr>
                        <a:t>37%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C00000"/>
                          </a:solidFill>
                          <a:effectLst/>
                          <a:latin typeface="Arial" panose="020B0604020202020204" pitchFamily="34" charset="0"/>
                        </a:rPr>
                        <a:t>23%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42%</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38%</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52%</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282789681"/>
                  </a:ext>
                </a:extLst>
              </a:tr>
              <a:tr h="258122">
                <a:tc>
                  <a:txBody>
                    <a:bodyPr/>
                    <a:lstStyle/>
                    <a:p>
                      <a:pPr algn="ctr" fontAlgn="b"/>
                      <a:r>
                        <a:rPr lang="en-US" sz="1050" b="1" i="0" u="none" strike="noStrike" dirty="0">
                          <a:solidFill>
                            <a:srgbClr val="C00000"/>
                          </a:solidFill>
                          <a:effectLst/>
                          <a:latin typeface="Arial" panose="020B0604020202020204" pitchFamily="34" charset="0"/>
                        </a:rPr>
                        <a:t>19%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37%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30%</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30%</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29%</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000000"/>
                          </a:solidFill>
                          <a:effectLst/>
                          <a:latin typeface="Arial" panose="020B0604020202020204" pitchFamily="34" charset="0"/>
                        </a:rPr>
                        <a:t>19%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2841097"/>
                  </a:ext>
                </a:extLst>
              </a:tr>
              <a:tr h="258122">
                <a:tc>
                  <a:txBody>
                    <a:bodyPr/>
                    <a:lstStyle/>
                    <a:p>
                      <a:pPr algn="ctr" fontAlgn="b"/>
                      <a:r>
                        <a:rPr lang="en-US" sz="1050" b="0" i="0" u="none" strike="noStrike" dirty="0">
                          <a:solidFill>
                            <a:schemeClr val="tx1"/>
                          </a:solidFill>
                          <a:effectLst/>
                          <a:latin typeface="Arial" panose="020B0604020202020204" pitchFamily="34" charset="0"/>
                        </a:rPr>
                        <a:t>27%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30%</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37%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55%</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chemeClr val="tx1"/>
                          </a:solidFill>
                          <a:effectLst/>
                          <a:latin typeface="Arial" panose="020B0604020202020204" pitchFamily="34"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46077913"/>
                  </a:ext>
                </a:extLst>
              </a:tr>
              <a:tr h="258122">
                <a:tc>
                  <a:txBody>
                    <a:bodyPr/>
                    <a:lstStyle/>
                    <a:p>
                      <a:pPr algn="ctr" fontAlgn="b"/>
                      <a:r>
                        <a:rPr lang="en-US" sz="1050" b="1" i="0" u="none" strike="noStrike" dirty="0">
                          <a:solidFill>
                            <a:schemeClr val="accent1"/>
                          </a:solidFill>
                          <a:effectLst/>
                          <a:latin typeface="Arial" panose="020B0604020202020204" pitchFamily="34" charset="0"/>
                        </a:rPr>
                        <a:t>34%</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C00000"/>
                          </a:solidFill>
                          <a:effectLst/>
                          <a:latin typeface="Arial" panose="020B0604020202020204" pitchFamily="34" charset="0"/>
                        </a:rPr>
                        <a:t>19%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43%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46%</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108244682"/>
                  </a:ext>
                </a:extLst>
              </a:tr>
              <a:tr h="258122">
                <a:tc>
                  <a:txBody>
                    <a:bodyPr/>
                    <a:lstStyle/>
                    <a:p>
                      <a:pPr algn="ctr" fontAlgn="b"/>
                      <a:r>
                        <a:rPr lang="en-US" sz="1050" b="1" i="0" u="none" strike="noStrike" dirty="0">
                          <a:solidFill>
                            <a:schemeClr val="accent1"/>
                          </a:solidFill>
                          <a:effectLst/>
                          <a:latin typeface="Arial" panose="020B0604020202020204" pitchFamily="34" charset="0"/>
                        </a:rPr>
                        <a:t>33%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C00000"/>
                          </a:solidFill>
                          <a:effectLst/>
                          <a:latin typeface="Arial" panose="020B0604020202020204" pitchFamily="34" charset="0"/>
                        </a:rPr>
                        <a:t>17%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26%</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37%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51%</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chemeClr val="tx1"/>
                          </a:solidFill>
                          <a:effectLst/>
                          <a:latin typeface="Arial" panose="020B0604020202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45590472"/>
                  </a:ext>
                </a:extLst>
              </a:tr>
              <a:tr h="258122">
                <a:tc>
                  <a:txBody>
                    <a:bodyPr/>
                    <a:lstStyle/>
                    <a:p>
                      <a:pPr algn="ctr" fontAlgn="b"/>
                      <a:r>
                        <a:rPr lang="en-US" sz="1050" b="1" i="0" u="none" strike="noStrike" dirty="0">
                          <a:solidFill>
                            <a:schemeClr val="accent1"/>
                          </a:solidFill>
                          <a:effectLst/>
                          <a:latin typeface="Arial" panose="020B0604020202020204" pitchFamily="34" charset="0"/>
                        </a:rPr>
                        <a:t>29%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C00000"/>
                          </a:solidFill>
                          <a:effectLst/>
                          <a:latin typeface="Arial" panose="020B0604020202020204" pitchFamily="34" charset="0"/>
                        </a:rPr>
                        <a:t>16%</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34%</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000000"/>
                          </a:solidFill>
                          <a:effectLst/>
                          <a:latin typeface="Arial" panose="020B0604020202020204" pitchFamily="34" charset="0"/>
                        </a:rPr>
                        <a:t>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331984"/>
                  </a:ext>
                </a:extLst>
              </a:tr>
              <a:tr h="258122">
                <a:tc>
                  <a:txBody>
                    <a:bodyPr/>
                    <a:lstStyle/>
                    <a:p>
                      <a:pPr algn="ctr" fontAlgn="b"/>
                      <a:r>
                        <a:rPr lang="en-US" sz="1050" b="1" i="0" u="none" strike="noStrike" dirty="0">
                          <a:solidFill>
                            <a:schemeClr val="accent1"/>
                          </a:solidFill>
                          <a:effectLst/>
                          <a:latin typeface="Arial" panose="020B0604020202020204" pitchFamily="34" charset="0"/>
                        </a:rPr>
                        <a:t>29%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C00000"/>
                          </a:solidFill>
                          <a:effectLst/>
                          <a:latin typeface="Arial" panose="020B0604020202020204" pitchFamily="34" charset="0"/>
                        </a:rPr>
                        <a:t>13%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18%</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25%</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28%</a:t>
                      </a:r>
                    </a:p>
                  </a:txBody>
                  <a:tcPr marL="9525" marR="9525" marT="9525" marB="0"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530801014"/>
                  </a:ext>
                </a:extLst>
              </a:tr>
              <a:tr h="258122">
                <a:tc>
                  <a:txBody>
                    <a:bodyPr/>
                    <a:lstStyle/>
                    <a:p>
                      <a:pPr algn="ctr" fontAlgn="b"/>
                      <a:r>
                        <a:rPr lang="en-US" sz="1050" b="1" i="0" u="none" strike="noStrike" dirty="0">
                          <a:solidFill>
                            <a:schemeClr val="accent1"/>
                          </a:solidFill>
                          <a:effectLst/>
                          <a:latin typeface="Arial" panose="020B0604020202020204" pitchFamily="34" charset="0"/>
                        </a:rPr>
                        <a:t>20%</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C00000"/>
                          </a:solidFill>
                          <a:effectLst/>
                          <a:latin typeface="Arial" panose="020B0604020202020204" pitchFamily="34" charset="0"/>
                        </a:rPr>
                        <a:t>10%</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14%</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22%</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31%</a:t>
                      </a:r>
                    </a:p>
                  </a:txBody>
                  <a:tcPr marL="9525" marR="9525" marT="9525" marB="0" anchor="ctr">
                    <a:lnL>
                      <a:noFill/>
                    </a:lnL>
                    <a:lnR w="12700" cap="flat" cmpd="sng" algn="ctr">
                      <a:solidFill>
                        <a:schemeClr val="tx1"/>
                      </a:solidFill>
                      <a:prstDash val="solid"/>
                      <a:round/>
                      <a:headEnd type="none" w="med" len="med"/>
                      <a:tailEnd type="none" w="med" len="med"/>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39643768"/>
                  </a:ext>
                </a:extLst>
              </a:tr>
              <a:tr h="258122">
                <a:tc>
                  <a:txBody>
                    <a:bodyPr/>
                    <a:lstStyle/>
                    <a:p>
                      <a:pPr algn="ctr" fontAlgn="b"/>
                      <a:r>
                        <a:rPr lang="en-US" sz="1050" b="1" i="0" u="none" strike="noStrike" dirty="0">
                          <a:solidFill>
                            <a:schemeClr val="accent1"/>
                          </a:solidFill>
                          <a:effectLst/>
                          <a:latin typeface="Arial" panose="020B0604020202020204" pitchFamily="34" charset="0"/>
                        </a:rPr>
                        <a:t>17%</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C00000"/>
                          </a:solidFill>
                          <a:effectLst/>
                          <a:latin typeface="Arial" panose="020B0604020202020204" pitchFamily="34" charset="0"/>
                        </a:rPr>
                        <a:t>12%</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19%</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17%</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28%</a:t>
                      </a:r>
                    </a:p>
                  </a:txBody>
                  <a:tcPr marL="9525" marR="9525" marT="9525" marB="0" anchor="ctr">
                    <a:lnL>
                      <a:noFill/>
                    </a:lnL>
                    <a:lnR w="12700" cap="flat" cmpd="sng" algn="ctr">
                      <a:solidFill>
                        <a:schemeClr val="tx1"/>
                      </a:solidFill>
                      <a:prstDash val="solid"/>
                      <a:round/>
                      <a:headEnd type="none" w="med" len="med"/>
                      <a:tailEnd type="none" w="med" len="med"/>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7117619"/>
                  </a:ext>
                </a:extLst>
              </a:tr>
              <a:tr h="258122">
                <a:tc>
                  <a:txBody>
                    <a:bodyPr/>
                    <a:lstStyle/>
                    <a:p>
                      <a:pPr algn="ctr" fontAlgn="b"/>
                      <a:r>
                        <a:rPr lang="en-US" sz="1050" b="0" i="0" u="none" strike="noStrike" dirty="0">
                          <a:solidFill>
                            <a:schemeClr val="tx1"/>
                          </a:solidFill>
                          <a:effectLst/>
                          <a:latin typeface="Arial" panose="020B0604020202020204" pitchFamily="34" charset="0"/>
                        </a:rPr>
                        <a:t>11%</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12%</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19%</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21%</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18%</a:t>
                      </a:r>
                    </a:p>
                  </a:txBody>
                  <a:tcPr marL="9525" marR="9525" marT="9525" marB="0" anchor="ctr">
                    <a:lnL>
                      <a:noFill/>
                    </a:lnL>
                    <a:lnR w="12700" cap="flat" cmpd="sng" algn="ctr">
                      <a:solidFill>
                        <a:schemeClr val="tx1"/>
                      </a:solidFill>
                      <a:prstDash val="solid"/>
                      <a:round/>
                      <a:headEnd type="none" w="med" len="med"/>
                      <a:tailEnd type="none" w="med" len="med"/>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934818"/>
                  </a:ext>
                </a:extLst>
              </a:tr>
              <a:tr h="258122">
                <a:tc>
                  <a:txBody>
                    <a:bodyPr/>
                    <a:lstStyle/>
                    <a:p>
                      <a:pPr algn="ctr" fontAlgn="b"/>
                      <a:r>
                        <a:rPr lang="en-US" sz="1050" b="1" i="0" u="none" strike="noStrike" dirty="0">
                          <a:solidFill>
                            <a:schemeClr val="accent1"/>
                          </a:solidFill>
                          <a:effectLst/>
                          <a:latin typeface="Arial" panose="020B0604020202020204" pitchFamily="34" charset="0"/>
                        </a:rPr>
                        <a:t>14%</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rgbClr val="C00000"/>
                          </a:solidFill>
                          <a:effectLst/>
                          <a:latin typeface="Arial" panose="020B0604020202020204" pitchFamily="34" charset="0"/>
                        </a:rPr>
                        <a:t>7%</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9%</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11%</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21%</a:t>
                      </a:r>
                    </a:p>
                  </a:txBody>
                  <a:tcPr marL="9525" marR="9525" marT="9525" marB="0" anchor="ctr">
                    <a:lnL>
                      <a:noFill/>
                    </a:lnL>
                    <a:lnR w="12700" cap="flat" cmpd="sng" algn="ctr">
                      <a:solidFill>
                        <a:schemeClr val="tx1"/>
                      </a:solidFill>
                      <a:prstDash val="solid"/>
                      <a:round/>
                      <a:headEnd type="none" w="med" len="med"/>
                      <a:tailEnd type="none" w="med" len="med"/>
                    </a:lnR>
                    <a:lnT>
                      <a:noFill/>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1761392"/>
                  </a:ext>
                </a:extLst>
              </a:tr>
              <a:tr h="258122">
                <a:tc>
                  <a:txBody>
                    <a:bodyPr/>
                    <a:lstStyle/>
                    <a:p>
                      <a:pPr algn="ctr" fontAlgn="b"/>
                      <a:r>
                        <a:rPr lang="en-US" sz="1200" b="0" i="0" u="none" strike="noStrike" dirty="0">
                          <a:solidFill>
                            <a:srgbClr val="000000"/>
                          </a:solidFill>
                          <a:effectLst/>
                          <a:latin typeface="Arial" panose="020B0604020202020204" pitchFamily="34" charset="0"/>
                        </a:rPr>
                        <a:t>5.73</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rPr>
                        <a:t>4.29</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rPr>
                        <a:t>5.09</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rPr>
                        <a:t>5.98</a:t>
                      </a:r>
                    </a:p>
                  </a:txBody>
                  <a:tcPr marL="9525" marR="9525" marT="9525"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rPr>
                        <a:t>7.37</a:t>
                      </a:r>
                    </a:p>
                  </a:txBody>
                  <a:tcPr marL="9525" marR="9525" marT="9525" marB="0" anchor="ctr">
                    <a:lnL>
                      <a:noFill/>
                    </a:lnL>
                    <a:lnR w="12700" cap="flat" cmpd="sng" algn="ctr">
                      <a:solidFill>
                        <a:schemeClr val="tx1"/>
                      </a:solidFill>
                      <a:prstDash val="solid"/>
                      <a:round/>
                      <a:headEnd type="none" w="med" len="med"/>
                      <a:tailEnd type="none" w="med" len="med"/>
                    </a:lnR>
                    <a:lnT>
                      <a:noFill/>
                    </a:lnT>
                    <a:lnB w="25400" cmpd="sng">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Arial" panose="020B0604020202020204" pitchFamily="34" charset="0"/>
                        </a:rPr>
                        <a:t>2.76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1478597"/>
                  </a:ext>
                </a:extLst>
              </a:tr>
            </a:tbl>
          </a:graphicData>
        </a:graphic>
      </p:graphicFrame>
      <p:sp>
        <p:nvSpPr>
          <p:cNvPr id="8" name="TextBox 7">
            <a:extLst>
              <a:ext uri="{FF2B5EF4-FFF2-40B4-BE49-F238E27FC236}">
                <a16:creationId xmlns:a16="http://schemas.microsoft.com/office/drawing/2014/main" id="{B4D6C806-48A8-2436-4436-DB52E5C07AFB}"/>
              </a:ext>
            </a:extLst>
          </p:cNvPr>
          <p:cNvSpPr txBox="1"/>
          <p:nvPr/>
        </p:nvSpPr>
        <p:spPr>
          <a:xfrm>
            <a:off x="1815110" y="1409299"/>
            <a:ext cx="6096000" cy="307777"/>
          </a:xfrm>
          <a:prstGeom prst="rect">
            <a:avLst/>
          </a:prstGeom>
          <a:noFill/>
        </p:spPr>
        <p:txBody>
          <a:bodyPr wrap="square">
            <a:spAutoFit/>
          </a:bodyPr>
          <a:lstStyle/>
          <a:p>
            <a:r>
              <a:rPr lang="en-US" sz="1400" b="1" dirty="0"/>
              <a:t>Symptoms experienced </a:t>
            </a:r>
            <a:r>
              <a:rPr lang="en-US" sz="1400" i="1" dirty="0"/>
              <a:t>(top 15 out of 25 shown)</a:t>
            </a:r>
          </a:p>
        </p:txBody>
      </p:sp>
      <p:sp>
        <p:nvSpPr>
          <p:cNvPr id="9" name="TextBox 8">
            <a:extLst>
              <a:ext uri="{FF2B5EF4-FFF2-40B4-BE49-F238E27FC236}">
                <a16:creationId xmlns:a16="http://schemas.microsoft.com/office/drawing/2014/main" id="{7E8CBFD5-3098-6D10-9DCA-69F63B166A69}"/>
              </a:ext>
            </a:extLst>
          </p:cNvPr>
          <p:cNvSpPr txBox="1"/>
          <p:nvPr/>
        </p:nvSpPr>
        <p:spPr>
          <a:xfrm>
            <a:off x="326074" y="2799507"/>
            <a:ext cx="1243977" cy="1384995"/>
          </a:xfrm>
          <a:prstGeom prst="rect">
            <a:avLst/>
          </a:prstGeom>
          <a:noFill/>
        </p:spPr>
        <p:txBody>
          <a:bodyPr wrap="square">
            <a:spAutoFit/>
          </a:bodyPr>
          <a:lstStyle/>
          <a:p>
            <a:pPr algn="ctr"/>
            <a:r>
              <a:rPr lang="en-US" sz="1400" b="1" dirty="0">
                <a:solidFill>
                  <a:schemeClr val="accent1"/>
                </a:solidFill>
              </a:rPr>
              <a:t>of Patients experienced at least one symptom during treatment</a:t>
            </a:r>
          </a:p>
        </p:txBody>
      </p:sp>
      <p:graphicFrame>
        <p:nvGraphicFramePr>
          <p:cNvPr id="10" name="Chart 9">
            <a:extLst>
              <a:ext uri="{FF2B5EF4-FFF2-40B4-BE49-F238E27FC236}">
                <a16:creationId xmlns:a16="http://schemas.microsoft.com/office/drawing/2014/main" id="{2032D397-C702-BF22-1C40-6F1E5E7DA2F1}"/>
              </a:ext>
            </a:extLst>
          </p:cNvPr>
          <p:cNvGraphicFramePr/>
          <p:nvPr>
            <p:extLst>
              <p:ext uri="{D42A27DB-BD31-4B8C-83A1-F6EECF244321}">
                <p14:modId xmlns:p14="http://schemas.microsoft.com/office/powerpoint/2010/main" val="1427909924"/>
              </p:ext>
            </p:extLst>
          </p:nvPr>
        </p:nvGraphicFramePr>
        <p:xfrm>
          <a:off x="4755" y="1561071"/>
          <a:ext cx="1850397" cy="1233598"/>
        </p:xfrm>
        <a:graphic>
          <a:graphicData uri="http://schemas.openxmlformats.org/drawingml/2006/chart">
            <c:chart xmlns:c="http://schemas.openxmlformats.org/drawingml/2006/chart" xmlns:r="http://schemas.openxmlformats.org/officeDocument/2006/relationships" r:id="rId4"/>
          </a:graphicData>
        </a:graphic>
      </p:graphicFrame>
      <p:sp>
        <p:nvSpPr>
          <p:cNvPr id="11" name="Title 1">
            <a:extLst>
              <a:ext uri="{FF2B5EF4-FFF2-40B4-BE49-F238E27FC236}">
                <a16:creationId xmlns:a16="http://schemas.microsoft.com/office/drawing/2014/main" id="{E55944F4-A746-3602-1F05-334DBAAC1EFB}"/>
              </a:ext>
            </a:extLst>
          </p:cNvPr>
          <p:cNvSpPr txBox="1">
            <a:spLocks/>
          </p:cNvSpPr>
          <p:nvPr/>
        </p:nvSpPr>
        <p:spPr>
          <a:xfrm>
            <a:off x="383501" y="1893356"/>
            <a:ext cx="1109338" cy="504697"/>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800" dirty="0">
                <a:solidFill>
                  <a:schemeClr val="accent1"/>
                </a:solidFill>
                <a:latin typeface="Arial" panose="020B0604020202020204" pitchFamily="34" charset="0"/>
                <a:cs typeface="Arial" panose="020B0604020202020204" pitchFamily="34" charset="0"/>
              </a:rPr>
              <a:t>90%</a:t>
            </a:r>
            <a:r>
              <a:rPr lang="en-US" sz="1200" dirty="0">
                <a:solidFill>
                  <a:schemeClr val="accent1"/>
                </a:solidFill>
                <a:latin typeface="Calibri" panose="020F0502020204030204" pitchFamily="34" charset="0"/>
                <a:ea typeface="Gadugi" panose="020B0502040204020203" pitchFamily="34" charset="0"/>
                <a:cs typeface="Calibri" panose="020F0502020204030204" pitchFamily="34" charset="0"/>
              </a:rPr>
              <a:t>▲</a:t>
            </a:r>
            <a:endParaRPr lang="en-US" sz="1800" dirty="0">
              <a:solidFill>
                <a:schemeClr val="accent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AFF697C-3BB9-C1CD-7827-AB7E32A72DE5}"/>
              </a:ext>
            </a:extLst>
          </p:cNvPr>
          <p:cNvSpPr txBox="1"/>
          <p:nvPr/>
        </p:nvSpPr>
        <p:spPr>
          <a:xfrm>
            <a:off x="1525360" y="6591669"/>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a:t>
            </a:r>
          </a:p>
        </p:txBody>
      </p:sp>
      <p:sp>
        <p:nvSpPr>
          <p:cNvPr id="13" name="TextBox 12">
            <a:extLst>
              <a:ext uri="{FF2B5EF4-FFF2-40B4-BE49-F238E27FC236}">
                <a16:creationId xmlns:a16="http://schemas.microsoft.com/office/drawing/2014/main" id="{4A581903-B6FD-61FA-701E-DDE219A185AD}"/>
              </a:ext>
            </a:extLst>
          </p:cNvPr>
          <p:cNvSpPr txBox="1"/>
          <p:nvPr/>
        </p:nvSpPr>
        <p:spPr>
          <a:xfrm>
            <a:off x="10342263" y="5936401"/>
            <a:ext cx="1878312"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*Completed treatment (n=1015)</a:t>
            </a:r>
          </a:p>
        </p:txBody>
      </p:sp>
      <p:sp>
        <p:nvSpPr>
          <p:cNvPr id="15" name="TextBox 14">
            <a:extLst>
              <a:ext uri="{FF2B5EF4-FFF2-40B4-BE49-F238E27FC236}">
                <a16:creationId xmlns:a16="http://schemas.microsoft.com/office/drawing/2014/main" id="{A912452B-4865-604F-933E-5E89D657F1AE}"/>
              </a:ext>
            </a:extLst>
          </p:cNvPr>
          <p:cNvSpPr txBox="1"/>
          <p:nvPr/>
        </p:nvSpPr>
        <p:spPr>
          <a:xfrm>
            <a:off x="6309896" y="2260358"/>
            <a:ext cx="726481" cy="261610"/>
          </a:xfrm>
          <a:prstGeom prst="rect">
            <a:avLst/>
          </a:prstGeom>
          <a:noFill/>
        </p:spPr>
        <p:txBody>
          <a:bodyPr wrap="none" rtlCol="0">
            <a:spAutoFit/>
          </a:bodyPr>
          <a:lstStyle/>
          <a:p>
            <a:r>
              <a:rPr lang="en-US" sz="1100" i="1" dirty="0">
                <a:solidFill>
                  <a:schemeClr val="tx1">
                    <a:lumMod val="75000"/>
                    <a:lumOff val="25000"/>
                  </a:schemeClr>
                </a:solidFill>
              </a:rPr>
              <a:t>+ 10 pts.</a:t>
            </a:r>
          </a:p>
        </p:txBody>
      </p:sp>
      <p:sp>
        <p:nvSpPr>
          <p:cNvPr id="14" name="TextBox 13">
            <a:extLst>
              <a:ext uri="{FF2B5EF4-FFF2-40B4-BE49-F238E27FC236}">
                <a16:creationId xmlns:a16="http://schemas.microsoft.com/office/drawing/2014/main" id="{41F8CE47-C047-5606-6830-581C57FE4501}"/>
              </a:ext>
            </a:extLst>
          </p:cNvPr>
          <p:cNvSpPr txBox="1"/>
          <p:nvPr/>
        </p:nvSpPr>
        <p:spPr>
          <a:xfrm>
            <a:off x="596154" y="2201605"/>
            <a:ext cx="647934" cy="261610"/>
          </a:xfrm>
          <a:prstGeom prst="rect">
            <a:avLst/>
          </a:prstGeom>
          <a:noFill/>
        </p:spPr>
        <p:txBody>
          <a:bodyPr wrap="none" rtlCol="0">
            <a:spAutoFit/>
          </a:bodyPr>
          <a:lstStyle/>
          <a:p>
            <a:r>
              <a:rPr lang="en-US" sz="1100" i="1" dirty="0">
                <a:solidFill>
                  <a:schemeClr val="tx1">
                    <a:lumMod val="75000"/>
                    <a:lumOff val="25000"/>
                  </a:schemeClr>
                </a:solidFill>
              </a:rPr>
              <a:t>+ 4 pts.</a:t>
            </a:r>
          </a:p>
        </p:txBody>
      </p:sp>
      <p:sp>
        <p:nvSpPr>
          <p:cNvPr id="17" name="TextBox 16">
            <a:extLst>
              <a:ext uri="{FF2B5EF4-FFF2-40B4-BE49-F238E27FC236}">
                <a16:creationId xmlns:a16="http://schemas.microsoft.com/office/drawing/2014/main" id="{EFC2A4B4-8338-55B8-1C9A-45BEA539F2B7}"/>
              </a:ext>
            </a:extLst>
          </p:cNvPr>
          <p:cNvSpPr txBox="1"/>
          <p:nvPr/>
        </p:nvSpPr>
        <p:spPr>
          <a:xfrm>
            <a:off x="6408923" y="2012200"/>
            <a:ext cx="647934" cy="261610"/>
          </a:xfrm>
          <a:prstGeom prst="rect">
            <a:avLst/>
          </a:prstGeom>
          <a:noFill/>
        </p:spPr>
        <p:txBody>
          <a:bodyPr wrap="none" rtlCol="0">
            <a:spAutoFit/>
          </a:bodyPr>
          <a:lstStyle/>
          <a:p>
            <a:r>
              <a:rPr lang="en-US" sz="1100" i="1" dirty="0">
                <a:solidFill>
                  <a:schemeClr val="tx1">
                    <a:lumMod val="75000"/>
                    <a:lumOff val="25000"/>
                  </a:schemeClr>
                </a:solidFill>
              </a:rPr>
              <a:t>+ 4 pts.</a:t>
            </a:r>
          </a:p>
        </p:txBody>
      </p:sp>
      <p:sp>
        <p:nvSpPr>
          <p:cNvPr id="18" name="TextBox 17">
            <a:extLst>
              <a:ext uri="{FF2B5EF4-FFF2-40B4-BE49-F238E27FC236}">
                <a16:creationId xmlns:a16="http://schemas.microsoft.com/office/drawing/2014/main" id="{6EFE1173-3E1B-BFAE-E1FB-A80D3669BFDD}"/>
              </a:ext>
            </a:extLst>
          </p:cNvPr>
          <p:cNvSpPr txBox="1"/>
          <p:nvPr/>
        </p:nvSpPr>
        <p:spPr>
          <a:xfrm>
            <a:off x="6947544" y="1881395"/>
            <a:ext cx="647934" cy="261610"/>
          </a:xfrm>
          <a:prstGeom prst="rect">
            <a:avLst/>
          </a:prstGeom>
          <a:noFill/>
        </p:spPr>
        <p:txBody>
          <a:bodyPr wrap="none" rtlCol="0">
            <a:spAutoFit/>
          </a:bodyPr>
          <a:lstStyle/>
          <a:p>
            <a:r>
              <a:rPr lang="en-US" sz="1100" i="1" dirty="0">
                <a:solidFill>
                  <a:schemeClr val="tx1">
                    <a:lumMod val="75000"/>
                    <a:lumOff val="25000"/>
                  </a:schemeClr>
                </a:solidFill>
              </a:rPr>
              <a:t>+ 7 pts.</a:t>
            </a:r>
          </a:p>
        </p:txBody>
      </p:sp>
      <p:sp>
        <p:nvSpPr>
          <p:cNvPr id="16" name="Rectangle: Rounded Corners 15">
            <a:extLst>
              <a:ext uri="{FF2B5EF4-FFF2-40B4-BE49-F238E27FC236}">
                <a16:creationId xmlns:a16="http://schemas.microsoft.com/office/drawing/2014/main" id="{271B6F12-C255-4E01-9050-614BE16C7254}"/>
              </a:ext>
            </a:extLst>
          </p:cNvPr>
          <p:cNvSpPr/>
          <p:nvPr/>
        </p:nvSpPr>
        <p:spPr>
          <a:xfrm>
            <a:off x="10363196" y="2012200"/>
            <a:ext cx="461818" cy="261610"/>
          </a:xfrm>
          <a:prstGeom prst="round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8767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4042-1A7D-EB00-78C2-F7BCA61C2B16}"/>
              </a:ext>
            </a:extLst>
          </p:cNvPr>
          <p:cNvSpPr>
            <a:spLocks noGrp="1"/>
          </p:cNvSpPr>
          <p:nvPr>
            <p:ph type="title"/>
          </p:nvPr>
        </p:nvSpPr>
        <p:spPr/>
        <p:txBody>
          <a:bodyPr/>
          <a:lstStyle/>
          <a:p>
            <a:r>
              <a:rPr lang="en-US" dirty="0"/>
              <a:t>Addressing Side Effects</a:t>
            </a:r>
          </a:p>
        </p:txBody>
      </p:sp>
      <p:sp>
        <p:nvSpPr>
          <p:cNvPr id="3" name="Text Placeholder 2">
            <a:extLst>
              <a:ext uri="{FF2B5EF4-FFF2-40B4-BE49-F238E27FC236}">
                <a16:creationId xmlns:a16="http://schemas.microsoft.com/office/drawing/2014/main" id="{6DBBD792-3C92-6A72-9B8F-6C85DCA44444}"/>
              </a:ext>
            </a:extLst>
          </p:cNvPr>
          <p:cNvSpPr>
            <a:spLocks noGrp="1"/>
          </p:cNvSpPr>
          <p:nvPr>
            <p:ph type="body" sz="quarter" idx="10"/>
          </p:nvPr>
        </p:nvSpPr>
        <p:spPr/>
        <p:txBody>
          <a:bodyPr>
            <a:noAutofit/>
          </a:bodyPr>
          <a:lstStyle/>
          <a:p>
            <a:r>
              <a:rPr lang="en-US" dirty="0"/>
              <a:t>While majorities continue to say they feel informed about side effects, when asked about specifics, in many cases less than half say their healthcare team was very helpful. Those with a care plan feel more informed and that their care team was helpful.</a:t>
            </a:r>
          </a:p>
        </p:txBody>
      </p:sp>
      <p:sp>
        <p:nvSpPr>
          <p:cNvPr id="4" name="Rounded Rectangle 24">
            <a:extLst>
              <a:ext uri="{FF2B5EF4-FFF2-40B4-BE49-F238E27FC236}">
                <a16:creationId xmlns:a16="http://schemas.microsoft.com/office/drawing/2014/main" id="{8FFEC463-9822-515E-BE43-90BCF5A9C18E}"/>
              </a:ext>
            </a:extLst>
          </p:cNvPr>
          <p:cNvSpPr/>
          <p:nvPr/>
        </p:nvSpPr>
        <p:spPr>
          <a:xfrm>
            <a:off x="398253" y="1508215"/>
            <a:ext cx="4886368" cy="479664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hart 5">
            <a:extLst>
              <a:ext uri="{FF2B5EF4-FFF2-40B4-BE49-F238E27FC236}">
                <a16:creationId xmlns:a16="http://schemas.microsoft.com/office/drawing/2014/main" id="{F57EDD31-DB79-1084-9849-37304A97FD7B}"/>
              </a:ext>
            </a:extLst>
          </p:cNvPr>
          <p:cNvGraphicFramePr/>
          <p:nvPr>
            <p:extLst>
              <p:ext uri="{D42A27DB-BD31-4B8C-83A1-F6EECF244321}">
                <p14:modId xmlns:p14="http://schemas.microsoft.com/office/powerpoint/2010/main" val="3209052327"/>
              </p:ext>
            </p:extLst>
          </p:nvPr>
        </p:nvGraphicFramePr>
        <p:xfrm>
          <a:off x="134397" y="1788971"/>
          <a:ext cx="5481332" cy="365422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3C97334-ED7B-B903-EA8C-B1F0E8D5CFAF}"/>
              </a:ext>
            </a:extLst>
          </p:cNvPr>
          <p:cNvSpPr txBox="1"/>
          <p:nvPr/>
        </p:nvSpPr>
        <p:spPr>
          <a:xfrm>
            <a:off x="1829283" y="2672658"/>
            <a:ext cx="2091560" cy="2000548"/>
          </a:xfrm>
          <a:prstGeom prst="rect">
            <a:avLst/>
          </a:prstGeom>
          <a:noFill/>
        </p:spPr>
        <p:txBody>
          <a:bodyPr wrap="square">
            <a:spAutoFit/>
          </a:bodyPr>
          <a:lstStyle/>
          <a:p>
            <a:pPr algn="ctr"/>
            <a:r>
              <a:rPr lang="en-US" sz="2000" b="1" dirty="0">
                <a:ea typeface="Gadugi" panose="020B0502040204020203" pitchFamily="34" charset="0"/>
              </a:rPr>
              <a:t>62%</a:t>
            </a:r>
            <a:br>
              <a:rPr lang="en-US" sz="1600" b="1" dirty="0">
                <a:ea typeface="Gadugi" panose="020B0502040204020203" pitchFamily="34" charset="0"/>
              </a:rPr>
            </a:br>
            <a:r>
              <a:rPr lang="en-US" sz="1600" dirty="0">
                <a:ea typeface="Gadugi" panose="020B0502040204020203" pitchFamily="34" charset="0"/>
              </a:rPr>
              <a:t>said they felt </a:t>
            </a:r>
            <a:r>
              <a:rPr lang="en-US" sz="1600" b="1" dirty="0">
                <a:ea typeface="Gadugi" panose="020B0502040204020203" pitchFamily="34" charset="0"/>
              </a:rPr>
              <a:t>very</a:t>
            </a:r>
            <a:r>
              <a:rPr lang="en-US" sz="1600" dirty="0">
                <a:ea typeface="Gadugi" panose="020B0502040204020203" pitchFamily="34" charset="0"/>
              </a:rPr>
              <a:t> </a:t>
            </a:r>
            <a:r>
              <a:rPr lang="en-US" sz="1600" b="1" dirty="0">
                <a:ea typeface="Gadugi" panose="020B0502040204020203" pitchFamily="34" charset="0"/>
              </a:rPr>
              <a:t>informed about potential side effects from treatment</a:t>
            </a:r>
          </a:p>
          <a:p>
            <a:pPr algn="ctr"/>
            <a:r>
              <a:rPr lang="en-US" sz="1200" dirty="0">
                <a:ea typeface="Gadugi" panose="020B0502040204020203" pitchFamily="34" charset="0"/>
              </a:rPr>
              <a:t>(</a:t>
            </a:r>
            <a:r>
              <a:rPr lang="en-US" sz="1200" b="1" dirty="0">
                <a:solidFill>
                  <a:schemeClr val="accent1"/>
                </a:solidFill>
                <a:ea typeface="Gadugi" panose="020B0502040204020203" pitchFamily="34" charset="0"/>
              </a:rPr>
              <a:t>71%</a:t>
            </a:r>
            <a:r>
              <a:rPr lang="en-US" sz="1200" dirty="0">
                <a:ea typeface="Gadugi" panose="020B0502040204020203" pitchFamily="34" charset="0"/>
              </a:rPr>
              <a:t> among those </a:t>
            </a:r>
          </a:p>
          <a:p>
            <a:pPr algn="ctr"/>
            <a:r>
              <a:rPr lang="en-US" sz="1200" dirty="0">
                <a:ea typeface="Gadugi" panose="020B0502040204020203" pitchFamily="34" charset="0"/>
              </a:rPr>
              <a:t>with a care plan)</a:t>
            </a:r>
          </a:p>
        </p:txBody>
      </p:sp>
      <p:sp>
        <p:nvSpPr>
          <p:cNvPr id="8" name="Rectangle 7">
            <a:extLst>
              <a:ext uri="{FF2B5EF4-FFF2-40B4-BE49-F238E27FC236}">
                <a16:creationId xmlns:a16="http://schemas.microsoft.com/office/drawing/2014/main" id="{BD25D38A-F56F-3C49-D43A-22F9F6C088B1}"/>
              </a:ext>
            </a:extLst>
          </p:cNvPr>
          <p:cNvSpPr/>
          <p:nvPr/>
        </p:nvSpPr>
        <p:spPr>
          <a:xfrm>
            <a:off x="596988" y="5437177"/>
            <a:ext cx="2091560" cy="726871"/>
          </a:xfrm>
          <a:prstGeom prst="rect">
            <a:avLst/>
          </a:prstGeom>
          <a:noFill/>
          <a:ln w="19050">
            <a:solidFill>
              <a:schemeClr val="accent6"/>
            </a:solidFill>
          </a:ln>
        </p:spPr>
        <p:txBody>
          <a:bodyPr wrap="square" anchor="ctr">
            <a:noAutofit/>
          </a:bodyPr>
          <a:lstStyle/>
          <a:p>
            <a:pPr algn="ctr"/>
            <a:r>
              <a:rPr lang="en-US" sz="1200" b="1" dirty="0">
                <a:solidFill>
                  <a:schemeClr val="accent6"/>
                </a:solidFill>
              </a:rPr>
              <a:t>Caregivers: </a:t>
            </a:r>
            <a:br>
              <a:rPr lang="en-US" sz="1200" b="1" dirty="0"/>
            </a:br>
            <a:r>
              <a:rPr lang="en-US" sz="1200" b="1" dirty="0"/>
              <a:t>61%</a:t>
            </a:r>
            <a:r>
              <a:rPr lang="en-US" sz="1200" dirty="0"/>
              <a:t> very informed</a:t>
            </a:r>
          </a:p>
        </p:txBody>
      </p:sp>
      <p:sp>
        <p:nvSpPr>
          <p:cNvPr id="9" name="TextBox 8">
            <a:extLst>
              <a:ext uri="{FF2B5EF4-FFF2-40B4-BE49-F238E27FC236}">
                <a16:creationId xmlns:a16="http://schemas.microsoft.com/office/drawing/2014/main" id="{4785358B-A05A-CF67-2DE4-042700E315A3}"/>
              </a:ext>
            </a:extLst>
          </p:cNvPr>
          <p:cNvSpPr txBox="1"/>
          <p:nvPr/>
        </p:nvSpPr>
        <p:spPr>
          <a:xfrm>
            <a:off x="480641" y="2642781"/>
            <a:ext cx="1035054" cy="460767"/>
          </a:xfrm>
          <a:prstGeom prst="rect">
            <a:avLst/>
          </a:prstGeom>
          <a:noFill/>
        </p:spPr>
        <p:txBody>
          <a:bodyPr wrap="square">
            <a:spAutoFit/>
          </a:bodyPr>
          <a:lstStyle/>
          <a:p>
            <a:pPr rtl="0">
              <a:defRPr sz="1197" b="0" i="0" u="none" strike="noStrike" kern="1200" baseline="0">
                <a:solidFill>
                  <a:prstClr val="black">
                    <a:lumMod val="75000"/>
                    <a:lumOff val="25000"/>
                  </a:prstClr>
                </a:solidFill>
                <a:latin typeface="+mn-lt"/>
                <a:ea typeface="+mn-ea"/>
                <a:cs typeface="+mn-cs"/>
              </a:defRPr>
            </a:pPr>
            <a:r>
              <a:rPr lang="en-US" dirty="0"/>
              <a:t>Somewhat informed</a:t>
            </a:r>
            <a:endParaRPr lang="en-US" baseline="0" dirty="0"/>
          </a:p>
        </p:txBody>
      </p:sp>
      <p:sp>
        <p:nvSpPr>
          <p:cNvPr id="10" name="TextBox 9">
            <a:extLst>
              <a:ext uri="{FF2B5EF4-FFF2-40B4-BE49-F238E27FC236}">
                <a16:creationId xmlns:a16="http://schemas.microsoft.com/office/drawing/2014/main" id="{DF709D39-C5BE-36A3-6E19-6246ED77E3D2}"/>
              </a:ext>
            </a:extLst>
          </p:cNvPr>
          <p:cNvSpPr txBox="1"/>
          <p:nvPr/>
        </p:nvSpPr>
        <p:spPr>
          <a:xfrm>
            <a:off x="1043909" y="2970631"/>
            <a:ext cx="1035054" cy="338554"/>
          </a:xfrm>
          <a:prstGeom prst="rect">
            <a:avLst/>
          </a:prstGeom>
          <a:noFill/>
        </p:spPr>
        <p:txBody>
          <a:bodyPr wrap="square">
            <a:spAutoFit/>
          </a:bodyPr>
          <a:lstStyle/>
          <a:p>
            <a:pPr algn="ctr" rtl="0">
              <a:defRPr sz="1197" b="0" i="0" u="none" strike="noStrike" kern="1200" baseline="0">
                <a:solidFill>
                  <a:prstClr val="black">
                    <a:lumMod val="75000"/>
                    <a:lumOff val="25000"/>
                  </a:prstClr>
                </a:solidFill>
                <a:latin typeface="+mn-lt"/>
                <a:ea typeface="+mn-ea"/>
                <a:cs typeface="+mn-cs"/>
              </a:defRPr>
            </a:pPr>
            <a:r>
              <a:rPr lang="en-US" sz="1600" b="1" dirty="0">
                <a:solidFill>
                  <a:schemeClr val="bg1"/>
                </a:solidFill>
              </a:rPr>
              <a:t>31%</a:t>
            </a:r>
            <a:endParaRPr lang="en-US" sz="1600" b="1" baseline="0" dirty="0">
              <a:solidFill>
                <a:schemeClr val="bg1"/>
              </a:solidFill>
            </a:endParaRPr>
          </a:p>
        </p:txBody>
      </p:sp>
      <p:sp>
        <p:nvSpPr>
          <p:cNvPr id="11" name="TextBox 10">
            <a:extLst>
              <a:ext uri="{FF2B5EF4-FFF2-40B4-BE49-F238E27FC236}">
                <a16:creationId xmlns:a16="http://schemas.microsoft.com/office/drawing/2014/main" id="{C3043FE2-0300-07B3-3391-347EEE45ED2A}"/>
              </a:ext>
            </a:extLst>
          </p:cNvPr>
          <p:cNvSpPr txBox="1"/>
          <p:nvPr/>
        </p:nvSpPr>
        <p:spPr>
          <a:xfrm>
            <a:off x="2108943" y="2060611"/>
            <a:ext cx="1035054" cy="338554"/>
          </a:xfrm>
          <a:prstGeom prst="rect">
            <a:avLst/>
          </a:prstGeom>
          <a:noFill/>
        </p:spPr>
        <p:txBody>
          <a:bodyPr wrap="square">
            <a:spAutoFit/>
          </a:bodyPr>
          <a:lstStyle/>
          <a:p>
            <a:pPr algn="ctr" rtl="0">
              <a:defRPr sz="1197" b="0" i="0" u="none" strike="noStrike" kern="1200" baseline="0">
                <a:solidFill>
                  <a:prstClr val="black">
                    <a:lumMod val="75000"/>
                    <a:lumOff val="25000"/>
                  </a:prstClr>
                </a:solidFill>
                <a:latin typeface="+mn-lt"/>
                <a:ea typeface="+mn-ea"/>
                <a:cs typeface="+mn-cs"/>
              </a:defRPr>
            </a:pPr>
            <a:r>
              <a:rPr lang="en-US" sz="1600" b="1" dirty="0">
                <a:solidFill>
                  <a:schemeClr val="bg1"/>
                </a:solidFill>
              </a:rPr>
              <a:t>7%</a:t>
            </a:r>
            <a:endParaRPr lang="en-US" sz="1600" b="1" baseline="0" dirty="0">
              <a:solidFill>
                <a:schemeClr val="bg1"/>
              </a:solidFill>
            </a:endParaRPr>
          </a:p>
        </p:txBody>
      </p:sp>
      <p:sp>
        <p:nvSpPr>
          <p:cNvPr id="12" name="TextBox 11">
            <a:extLst>
              <a:ext uri="{FF2B5EF4-FFF2-40B4-BE49-F238E27FC236}">
                <a16:creationId xmlns:a16="http://schemas.microsoft.com/office/drawing/2014/main" id="{35DCCBB1-B967-2441-765F-014CE33CF33F}"/>
              </a:ext>
            </a:extLst>
          </p:cNvPr>
          <p:cNvSpPr txBox="1"/>
          <p:nvPr/>
        </p:nvSpPr>
        <p:spPr>
          <a:xfrm>
            <a:off x="1485908" y="1594038"/>
            <a:ext cx="1744114" cy="276551"/>
          </a:xfrm>
          <a:prstGeom prst="rect">
            <a:avLst/>
          </a:prstGeom>
          <a:noFill/>
        </p:spPr>
        <p:txBody>
          <a:bodyPr wrap="square">
            <a:spAutoFit/>
          </a:bodyPr>
          <a:lstStyle/>
          <a:p>
            <a:pPr rtl="0">
              <a:defRPr sz="1197" b="0" i="0" u="none" strike="noStrike" kern="1200" baseline="0">
                <a:solidFill>
                  <a:prstClr val="black">
                    <a:lumMod val="75000"/>
                    <a:lumOff val="25000"/>
                  </a:prstClr>
                </a:solidFill>
                <a:latin typeface="+mn-lt"/>
                <a:ea typeface="+mn-ea"/>
                <a:cs typeface="+mn-cs"/>
              </a:defRPr>
            </a:pPr>
            <a:r>
              <a:rPr lang="en-US" dirty="0"/>
              <a:t>Not informed/Not sure</a:t>
            </a:r>
            <a:endParaRPr lang="en-US" baseline="0" dirty="0"/>
          </a:p>
        </p:txBody>
      </p:sp>
      <p:graphicFrame>
        <p:nvGraphicFramePr>
          <p:cNvPr id="14" name="Table 13">
            <a:extLst>
              <a:ext uri="{FF2B5EF4-FFF2-40B4-BE49-F238E27FC236}">
                <a16:creationId xmlns:a16="http://schemas.microsoft.com/office/drawing/2014/main" id="{C6CD8213-E258-9BC6-EBA5-1B4EEED96554}"/>
              </a:ext>
            </a:extLst>
          </p:cNvPr>
          <p:cNvGraphicFramePr>
            <a:graphicFrameLocks noGrp="1"/>
          </p:cNvGraphicFramePr>
          <p:nvPr>
            <p:extLst>
              <p:ext uri="{D42A27DB-BD31-4B8C-83A1-F6EECF244321}">
                <p14:modId xmlns:p14="http://schemas.microsoft.com/office/powerpoint/2010/main" val="4085667934"/>
              </p:ext>
            </p:extLst>
          </p:nvPr>
        </p:nvGraphicFramePr>
        <p:xfrm>
          <a:off x="5438976" y="2043902"/>
          <a:ext cx="6347685" cy="4198096"/>
        </p:xfrm>
        <a:graphic>
          <a:graphicData uri="http://schemas.openxmlformats.org/drawingml/2006/table">
            <a:tbl>
              <a:tblPr>
                <a:tableStyleId>{5C22544A-7EE6-4342-B048-85BDC9FD1C3A}</a:tableStyleId>
              </a:tblPr>
              <a:tblGrid>
                <a:gridCol w="1647509">
                  <a:extLst>
                    <a:ext uri="{9D8B030D-6E8A-4147-A177-3AD203B41FA5}">
                      <a16:colId xmlns:a16="http://schemas.microsoft.com/office/drawing/2014/main" val="1694584741"/>
                    </a:ext>
                  </a:extLst>
                </a:gridCol>
                <a:gridCol w="4071042">
                  <a:extLst>
                    <a:ext uri="{9D8B030D-6E8A-4147-A177-3AD203B41FA5}">
                      <a16:colId xmlns:a16="http://schemas.microsoft.com/office/drawing/2014/main" val="3337125924"/>
                    </a:ext>
                  </a:extLst>
                </a:gridCol>
                <a:gridCol w="629134">
                  <a:extLst>
                    <a:ext uri="{9D8B030D-6E8A-4147-A177-3AD203B41FA5}">
                      <a16:colId xmlns:a16="http://schemas.microsoft.com/office/drawing/2014/main" val="3720049319"/>
                    </a:ext>
                  </a:extLst>
                </a:gridCol>
              </a:tblGrid>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47%</a:t>
                      </a: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1897120"/>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50%</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4715284"/>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59%</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7808921"/>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49%</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1125983"/>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65%</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0970985"/>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36%</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0318940"/>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45%</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089101"/>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53%</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4239283"/>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37%</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480775"/>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47%</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721678"/>
                  </a:ext>
                </a:extLst>
              </a:tr>
              <a:tr h="262381">
                <a:tc>
                  <a:txBody>
                    <a:bodyPr/>
                    <a:lstStyle/>
                    <a:p>
                      <a:pPr algn="r" rtl="0" fontAlgn="ctr"/>
                      <a:endParaRPr lang="sv-SE"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66%</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1182713"/>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37%</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1495560"/>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54%</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2307800"/>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63%</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028343"/>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r>
                        <a:rPr lang="en-US" sz="1100" b="1" i="0" u="none" strike="noStrike" dirty="0">
                          <a:solidFill>
                            <a:schemeClr val="accent1"/>
                          </a:solidFill>
                          <a:effectLst/>
                          <a:latin typeface="+mn-lt"/>
                        </a:rPr>
                        <a:t>62%</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5704703"/>
                  </a:ext>
                </a:extLst>
              </a:tr>
              <a:tr h="262381">
                <a:tc gridSpan="2">
                  <a:txBody>
                    <a:bodyPr/>
                    <a:lstStyle/>
                    <a:p>
                      <a:pPr algn="l" fontAlgn="ct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r>
                        <a:rPr lang="en-US" sz="1100" b="1" i="0" u="none" strike="noStrike" dirty="0">
                          <a:solidFill>
                            <a:srgbClr val="000000"/>
                          </a:solidFill>
                          <a:effectLst/>
                          <a:latin typeface="+mn-lt"/>
                        </a:rPr>
                        <a:t>         </a:t>
                      </a:r>
                      <a:r>
                        <a:rPr lang="en-US" sz="1100" b="0" i="0" u="none" strike="noStrike" dirty="0">
                          <a:solidFill>
                            <a:srgbClr val="000000"/>
                          </a:solidFill>
                          <a:effectLst/>
                          <a:latin typeface="+mn-lt"/>
                        </a:rPr>
                        <a:t>5</a:t>
                      </a:r>
                      <a:r>
                        <a:rPr lang="en-US" sz="1100" b="1" i="0" u="none" strike="noStrike" dirty="0">
                          <a:solidFill>
                            <a:srgbClr val="000000"/>
                          </a:solidFill>
                          <a:effectLst/>
                          <a:latin typeface="+mn-lt"/>
                        </a:rPr>
                        <a:t>                                                                   </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357241"/>
                  </a:ext>
                </a:extLst>
              </a:tr>
            </a:tbl>
          </a:graphicData>
        </a:graphic>
      </p:graphicFrame>
      <p:graphicFrame>
        <p:nvGraphicFramePr>
          <p:cNvPr id="15" name="Chart 14">
            <a:extLst>
              <a:ext uri="{FF2B5EF4-FFF2-40B4-BE49-F238E27FC236}">
                <a16:creationId xmlns:a16="http://schemas.microsoft.com/office/drawing/2014/main" id="{5D70D1D8-E876-382B-568F-EC03FF6F39E3}"/>
              </a:ext>
            </a:extLst>
          </p:cNvPr>
          <p:cNvGraphicFramePr/>
          <p:nvPr>
            <p:extLst>
              <p:ext uri="{D42A27DB-BD31-4B8C-83A1-F6EECF244321}">
                <p14:modId xmlns:p14="http://schemas.microsoft.com/office/powerpoint/2010/main" val="2458914102"/>
              </p:ext>
            </p:extLst>
          </p:nvPr>
        </p:nvGraphicFramePr>
        <p:xfrm>
          <a:off x="5346889" y="2076209"/>
          <a:ext cx="6574215" cy="3956848"/>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7DB03CF8-ABB1-F020-3762-3C7CFF6A1A36}"/>
              </a:ext>
            </a:extLst>
          </p:cNvPr>
          <p:cNvSpPr txBox="1"/>
          <p:nvPr/>
        </p:nvSpPr>
        <p:spPr>
          <a:xfrm>
            <a:off x="6157003" y="1555065"/>
            <a:ext cx="2371811" cy="523220"/>
          </a:xfrm>
          <a:prstGeom prst="rect">
            <a:avLst/>
          </a:prstGeom>
          <a:noFill/>
        </p:spPr>
        <p:txBody>
          <a:bodyPr wrap="square">
            <a:spAutoFit/>
          </a:bodyPr>
          <a:lstStyle/>
          <a:p>
            <a:pPr algn="r"/>
            <a:r>
              <a:rPr lang="en-US" sz="1400" b="1" dirty="0"/>
              <a:t>Symptoms experienced </a:t>
            </a:r>
            <a:r>
              <a:rPr lang="en-US" sz="1400" i="1" dirty="0"/>
              <a:t>(top 15 out of 25 shown)</a:t>
            </a:r>
          </a:p>
        </p:txBody>
      </p:sp>
      <p:sp>
        <p:nvSpPr>
          <p:cNvPr id="17" name="TextBox 16">
            <a:extLst>
              <a:ext uri="{FF2B5EF4-FFF2-40B4-BE49-F238E27FC236}">
                <a16:creationId xmlns:a16="http://schemas.microsoft.com/office/drawing/2014/main" id="{20604CBF-C60D-33E0-173B-B302014B6E96}"/>
              </a:ext>
            </a:extLst>
          </p:cNvPr>
          <p:cNvSpPr txBox="1"/>
          <p:nvPr/>
        </p:nvSpPr>
        <p:spPr>
          <a:xfrm>
            <a:off x="8528814" y="1555065"/>
            <a:ext cx="2951054" cy="523220"/>
          </a:xfrm>
          <a:prstGeom prst="rect">
            <a:avLst/>
          </a:prstGeom>
          <a:noFill/>
        </p:spPr>
        <p:txBody>
          <a:bodyPr wrap="square">
            <a:spAutoFit/>
          </a:bodyPr>
          <a:lstStyle/>
          <a:p>
            <a:r>
              <a:rPr lang="en-US" sz="1400" b="1" dirty="0"/>
              <a:t>Healthcare team very helpful </a:t>
            </a:r>
            <a:br>
              <a:rPr lang="en-US" sz="1400" b="1" dirty="0"/>
            </a:br>
            <a:r>
              <a:rPr lang="en-US" sz="1400" i="1" dirty="0"/>
              <a:t>(among those who experienced)</a:t>
            </a:r>
          </a:p>
        </p:txBody>
      </p:sp>
      <p:sp>
        <p:nvSpPr>
          <p:cNvPr id="18" name="Rectangle 17">
            <a:extLst>
              <a:ext uri="{FF2B5EF4-FFF2-40B4-BE49-F238E27FC236}">
                <a16:creationId xmlns:a16="http://schemas.microsoft.com/office/drawing/2014/main" id="{17D5515A-4DAA-2628-94E5-C924FA595835}"/>
              </a:ext>
            </a:extLst>
          </p:cNvPr>
          <p:cNvSpPr/>
          <p:nvPr/>
        </p:nvSpPr>
        <p:spPr>
          <a:xfrm>
            <a:off x="2780031" y="5437177"/>
            <a:ext cx="2091560" cy="726871"/>
          </a:xfrm>
          <a:prstGeom prst="rect">
            <a:avLst/>
          </a:prstGeom>
          <a:noFill/>
          <a:ln w="19050">
            <a:solidFill>
              <a:srgbClr val="FFD334"/>
            </a:solidFill>
          </a:ln>
        </p:spPr>
        <p:txBody>
          <a:bodyPr wrap="square" anchor="ctr">
            <a:noAutofit/>
          </a:bodyPr>
          <a:lstStyle/>
          <a:p>
            <a:pPr algn="ctr"/>
            <a:r>
              <a:rPr lang="en-US" sz="1200" b="1" dirty="0">
                <a:solidFill>
                  <a:schemeClr val="accent4"/>
                </a:solidFill>
              </a:rPr>
              <a:t>NCCS Connected:</a:t>
            </a:r>
            <a:r>
              <a:rPr lang="en-US" sz="1200" b="1" dirty="0"/>
              <a:t> </a:t>
            </a:r>
            <a:br>
              <a:rPr lang="en-US" sz="1200" b="1" dirty="0"/>
            </a:br>
            <a:r>
              <a:rPr lang="en-US" sz="1200" b="1" dirty="0">
                <a:solidFill>
                  <a:srgbClr val="C00000"/>
                </a:solidFill>
              </a:rPr>
              <a:t>44%</a:t>
            </a:r>
            <a:r>
              <a:rPr lang="en-US" sz="1200" dirty="0"/>
              <a:t> very informed</a:t>
            </a:r>
          </a:p>
        </p:txBody>
      </p:sp>
      <p:sp>
        <p:nvSpPr>
          <p:cNvPr id="13" name="TextBox 12">
            <a:extLst>
              <a:ext uri="{FF2B5EF4-FFF2-40B4-BE49-F238E27FC236}">
                <a16:creationId xmlns:a16="http://schemas.microsoft.com/office/drawing/2014/main" id="{9A02371F-1325-A71E-B6F3-290B273C2F7D}"/>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 NCCS Connected Sample (n=536)</a:t>
            </a:r>
          </a:p>
        </p:txBody>
      </p:sp>
      <p:sp>
        <p:nvSpPr>
          <p:cNvPr id="19" name="TextBox 18">
            <a:extLst>
              <a:ext uri="{FF2B5EF4-FFF2-40B4-BE49-F238E27FC236}">
                <a16:creationId xmlns:a16="http://schemas.microsoft.com/office/drawing/2014/main" id="{E1587314-DE6C-7285-DD5A-024ACEC0DBDE}"/>
              </a:ext>
            </a:extLst>
          </p:cNvPr>
          <p:cNvSpPr txBox="1"/>
          <p:nvPr/>
        </p:nvSpPr>
        <p:spPr>
          <a:xfrm>
            <a:off x="11061946" y="1670825"/>
            <a:ext cx="1279857" cy="400110"/>
          </a:xfrm>
          <a:prstGeom prst="rect">
            <a:avLst/>
          </a:prstGeom>
          <a:noFill/>
        </p:spPr>
        <p:txBody>
          <a:bodyPr wrap="square">
            <a:spAutoFit/>
          </a:bodyPr>
          <a:lstStyle/>
          <a:p>
            <a:pPr algn="ctr"/>
            <a:r>
              <a:rPr lang="en-US" sz="1000" i="1" dirty="0">
                <a:ea typeface="Gadugi" panose="020B0502040204020203" pitchFamily="34" charset="0"/>
              </a:rPr>
              <a:t>(Among those </a:t>
            </a:r>
          </a:p>
          <a:p>
            <a:pPr algn="ctr"/>
            <a:r>
              <a:rPr lang="en-US" sz="1000" i="1" dirty="0">
                <a:ea typeface="Gadugi" panose="020B0502040204020203" pitchFamily="34" charset="0"/>
              </a:rPr>
              <a:t>with a care plan)</a:t>
            </a:r>
          </a:p>
        </p:txBody>
      </p:sp>
    </p:spTree>
    <p:extLst>
      <p:ext uri="{BB962C8B-B14F-4D97-AF65-F5344CB8AC3E}">
        <p14:creationId xmlns:p14="http://schemas.microsoft.com/office/powerpoint/2010/main" val="275830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P spid="16" grpId="0"/>
      <p:bldP spid="17"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6C5D-D159-4553-30FF-F7973DD85E0E}"/>
              </a:ext>
            </a:extLst>
          </p:cNvPr>
          <p:cNvSpPr>
            <a:spLocks noGrp="1"/>
          </p:cNvSpPr>
          <p:nvPr>
            <p:ph type="title"/>
          </p:nvPr>
        </p:nvSpPr>
        <p:spPr/>
        <p:txBody>
          <a:bodyPr/>
          <a:lstStyle/>
          <a:p>
            <a:r>
              <a:rPr lang="en-US" dirty="0"/>
              <a:t>Post-Treatment Experiences</a:t>
            </a:r>
          </a:p>
        </p:txBody>
      </p:sp>
      <p:sp>
        <p:nvSpPr>
          <p:cNvPr id="3" name="Text Placeholder 2">
            <a:extLst>
              <a:ext uri="{FF2B5EF4-FFF2-40B4-BE49-F238E27FC236}">
                <a16:creationId xmlns:a16="http://schemas.microsoft.com/office/drawing/2014/main" id="{BB77D4F3-5FAE-1CD7-9401-972BBABAC606}"/>
              </a:ext>
            </a:extLst>
          </p:cNvPr>
          <p:cNvSpPr>
            <a:spLocks noGrp="1"/>
          </p:cNvSpPr>
          <p:nvPr>
            <p:ph type="body" sz="quarter" idx="10"/>
          </p:nvPr>
        </p:nvSpPr>
        <p:spPr/>
        <p:txBody>
          <a:bodyPr>
            <a:noAutofit/>
          </a:bodyPr>
          <a:lstStyle/>
          <a:p>
            <a:r>
              <a:rPr lang="en-US" dirty="0"/>
              <a:t>More in post-treatment report seeing their oncologist for follow-up care and are more regularly discussing their follow-up tests. </a:t>
            </a:r>
          </a:p>
          <a:p>
            <a:pPr>
              <a:spcBef>
                <a:spcPts val="400"/>
              </a:spcBef>
            </a:pPr>
            <a:r>
              <a:rPr lang="en-US" dirty="0"/>
              <a:t>Far fewer discuss other issues, nor do they want to.</a:t>
            </a:r>
          </a:p>
        </p:txBody>
      </p:sp>
      <p:sp>
        <p:nvSpPr>
          <p:cNvPr id="4" name="Rounded Rectangle 29">
            <a:extLst>
              <a:ext uri="{FF2B5EF4-FFF2-40B4-BE49-F238E27FC236}">
                <a16:creationId xmlns:a16="http://schemas.microsoft.com/office/drawing/2014/main" id="{9D5701BC-39E7-EB26-3BF7-BD98F532AD89}"/>
              </a:ext>
            </a:extLst>
          </p:cNvPr>
          <p:cNvSpPr/>
          <p:nvPr/>
        </p:nvSpPr>
        <p:spPr>
          <a:xfrm>
            <a:off x="506754" y="1530142"/>
            <a:ext cx="3440221" cy="4698196"/>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3">
            <a:extLst>
              <a:ext uri="{FF2B5EF4-FFF2-40B4-BE49-F238E27FC236}">
                <a16:creationId xmlns:a16="http://schemas.microsoft.com/office/drawing/2014/main" id="{7D9C5BCF-6EA0-C4D3-8521-34ED59602167}"/>
              </a:ext>
            </a:extLst>
          </p:cNvPr>
          <p:cNvSpPr/>
          <p:nvPr/>
        </p:nvSpPr>
        <p:spPr>
          <a:xfrm>
            <a:off x="9435888" y="3027260"/>
            <a:ext cx="1695772" cy="239650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FF375E9-FEB5-1FAE-FABB-ED4382E2FEB0}"/>
              </a:ext>
            </a:extLst>
          </p:cNvPr>
          <p:cNvSpPr txBox="1"/>
          <p:nvPr/>
        </p:nvSpPr>
        <p:spPr>
          <a:xfrm>
            <a:off x="882848" y="3123535"/>
            <a:ext cx="1035054" cy="338554"/>
          </a:xfrm>
          <a:prstGeom prst="rect">
            <a:avLst/>
          </a:prstGeom>
          <a:noFill/>
        </p:spPr>
        <p:txBody>
          <a:bodyPr wrap="square">
            <a:spAutoFit/>
          </a:bodyPr>
          <a:lstStyle/>
          <a:p>
            <a:pPr algn="ctr" rtl="0">
              <a:defRPr sz="1197" b="0" i="0" u="none" strike="noStrike" kern="1200" baseline="0">
                <a:solidFill>
                  <a:prstClr val="black">
                    <a:lumMod val="75000"/>
                    <a:lumOff val="25000"/>
                  </a:prstClr>
                </a:solidFill>
                <a:latin typeface="+mn-lt"/>
                <a:ea typeface="+mn-ea"/>
                <a:cs typeface="+mn-cs"/>
              </a:defRPr>
            </a:pPr>
            <a:r>
              <a:rPr lang="en-US" sz="1600" b="1" dirty="0">
                <a:solidFill>
                  <a:schemeClr val="bg1"/>
                </a:solidFill>
              </a:rPr>
              <a:t>21%</a:t>
            </a:r>
            <a:endParaRPr lang="en-US" sz="1600" b="1" baseline="0" dirty="0">
              <a:solidFill>
                <a:schemeClr val="bg1"/>
              </a:solidFill>
            </a:endParaRPr>
          </a:p>
        </p:txBody>
      </p:sp>
      <p:sp>
        <p:nvSpPr>
          <p:cNvPr id="12" name="TextBox 11">
            <a:extLst>
              <a:ext uri="{FF2B5EF4-FFF2-40B4-BE49-F238E27FC236}">
                <a16:creationId xmlns:a16="http://schemas.microsoft.com/office/drawing/2014/main" id="{656289A5-3A24-6A6B-586F-EEE42DEDCEF8}"/>
              </a:ext>
            </a:extLst>
          </p:cNvPr>
          <p:cNvSpPr txBox="1"/>
          <p:nvPr/>
        </p:nvSpPr>
        <p:spPr>
          <a:xfrm>
            <a:off x="1845141" y="2061497"/>
            <a:ext cx="1035054" cy="338554"/>
          </a:xfrm>
          <a:prstGeom prst="rect">
            <a:avLst/>
          </a:prstGeom>
          <a:noFill/>
        </p:spPr>
        <p:txBody>
          <a:bodyPr wrap="square">
            <a:spAutoFit/>
          </a:bodyPr>
          <a:lstStyle/>
          <a:p>
            <a:pPr algn="ctr" rtl="0">
              <a:defRPr sz="1197" b="0" i="0" u="none" strike="noStrike" kern="1200" baseline="0">
                <a:solidFill>
                  <a:prstClr val="black">
                    <a:lumMod val="75000"/>
                    <a:lumOff val="25000"/>
                  </a:prstClr>
                </a:solidFill>
                <a:latin typeface="+mn-lt"/>
                <a:ea typeface="+mn-ea"/>
                <a:cs typeface="+mn-cs"/>
              </a:defRPr>
            </a:pPr>
            <a:r>
              <a:rPr lang="en-US" sz="1600" b="1" dirty="0">
                <a:solidFill>
                  <a:schemeClr val="bg1"/>
                </a:solidFill>
              </a:rPr>
              <a:t>11%</a:t>
            </a:r>
            <a:endParaRPr lang="en-US" sz="1600" b="1" baseline="0" dirty="0">
              <a:solidFill>
                <a:schemeClr val="bg1"/>
              </a:solidFill>
            </a:endParaRPr>
          </a:p>
        </p:txBody>
      </p:sp>
      <p:sp>
        <p:nvSpPr>
          <p:cNvPr id="18" name="TextBox 17">
            <a:extLst>
              <a:ext uri="{FF2B5EF4-FFF2-40B4-BE49-F238E27FC236}">
                <a16:creationId xmlns:a16="http://schemas.microsoft.com/office/drawing/2014/main" id="{F2DB90D4-0734-B2EC-7118-E0230AADE06C}"/>
              </a:ext>
            </a:extLst>
          </p:cNvPr>
          <p:cNvSpPr txBox="1"/>
          <p:nvPr/>
        </p:nvSpPr>
        <p:spPr>
          <a:xfrm>
            <a:off x="9591104" y="3251690"/>
            <a:ext cx="1473678" cy="2031325"/>
          </a:xfrm>
          <a:prstGeom prst="rect">
            <a:avLst/>
          </a:prstGeom>
          <a:noFill/>
        </p:spPr>
        <p:txBody>
          <a:bodyPr wrap="square">
            <a:spAutoFit/>
          </a:bodyPr>
          <a:lstStyle/>
          <a:p>
            <a:r>
              <a:rPr lang="en-US" sz="1400" dirty="0">
                <a:ea typeface="Gadugi" panose="020B0502040204020203" pitchFamily="34" charset="0"/>
              </a:rPr>
              <a:t>Overall, most post-treatment cancer Patients are NOT interested in discussing any of these more than they do today</a:t>
            </a:r>
          </a:p>
        </p:txBody>
      </p:sp>
      <p:graphicFrame>
        <p:nvGraphicFramePr>
          <p:cNvPr id="19" name="Chart 18">
            <a:extLst>
              <a:ext uri="{FF2B5EF4-FFF2-40B4-BE49-F238E27FC236}">
                <a16:creationId xmlns:a16="http://schemas.microsoft.com/office/drawing/2014/main" id="{F789F379-1B3B-5B82-FD1D-91F07FFEACE2}"/>
              </a:ext>
            </a:extLst>
          </p:cNvPr>
          <p:cNvGraphicFramePr/>
          <p:nvPr>
            <p:extLst>
              <p:ext uri="{D42A27DB-BD31-4B8C-83A1-F6EECF244321}">
                <p14:modId xmlns:p14="http://schemas.microsoft.com/office/powerpoint/2010/main" val="3206809046"/>
              </p:ext>
            </p:extLst>
          </p:nvPr>
        </p:nvGraphicFramePr>
        <p:xfrm>
          <a:off x="3787479" y="1833903"/>
          <a:ext cx="7210425" cy="4557076"/>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7D9BF5BC-705C-B00D-B33B-D2558D66D7DE}"/>
              </a:ext>
            </a:extLst>
          </p:cNvPr>
          <p:cNvSpPr txBox="1"/>
          <p:nvPr/>
        </p:nvSpPr>
        <p:spPr>
          <a:xfrm>
            <a:off x="4090644" y="1595767"/>
            <a:ext cx="7706103" cy="307777"/>
          </a:xfrm>
          <a:prstGeom prst="rect">
            <a:avLst/>
          </a:prstGeom>
          <a:noFill/>
        </p:spPr>
        <p:txBody>
          <a:bodyPr wrap="square">
            <a:spAutoFit/>
          </a:bodyPr>
          <a:lstStyle/>
          <a:p>
            <a:r>
              <a:rPr lang="en-US" sz="1400" b="1" dirty="0"/>
              <a:t>Which topics do your HCPs discuss with you regularly during your post-treatment care? </a:t>
            </a:r>
            <a:endParaRPr lang="en-US" sz="1400" i="1" dirty="0"/>
          </a:p>
        </p:txBody>
      </p:sp>
      <p:pic>
        <p:nvPicPr>
          <p:cNvPr id="25" name="Graphic 24">
            <a:extLst>
              <a:ext uri="{FF2B5EF4-FFF2-40B4-BE49-F238E27FC236}">
                <a16:creationId xmlns:a16="http://schemas.microsoft.com/office/drawing/2014/main" id="{17460C32-8FF1-D30B-5D10-7E71B7189D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8370" y="3951471"/>
            <a:ext cx="1227588" cy="1227588"/>
          </a:xfrm>
          <a:prstGeom prst="rect">
            <a:avLst/>
          </a:prstGeom>
        </p:spPr>
      </p:pic>
      <p:grpSp>
        <p:nvGrpSpPr>
          <p:cNvPr id="29" name="Group 28">
            <a:extLst>
              <a:ext uri="{FF2B5EF4-FFF2-40B4-BE49-F238E27FC236}">
                <a16:creationId xmlns:a16="http://schemas.microsoft.com/office/drawing/2014/main" id="{4DA1804F-3646-D92E-7834-3490DB32B833}"/>
              </a:ext>
            </a:extLst>
          </p:cNvPr>
          <p:cNvGrpSpPr/>
          <p:nvPr/>
        </p:nvGrpSpPr>
        <p:grpSpPr>
          <a:xfrm>
            <a:off x="767757" y="2637895"/>
            <a:ext cx="3165877" cy="996628"/>
            <a:chOff x="555533" y="2717066"/>
            <a:chExt cx="3165877" cy="996628"/>
          </a:xfrm>
        </p:grpSpPr>
        <p:sp>
          <p:nvSpPr>
            <p:cNvPr id="26" name="TextBox 25">
              <a:extLst>
                <a:ext uri="{FF2B5EF4-FFF2-40B4-BE49-F238E27FC236}">
                  <a16:creationId xmlns:a16="http://schemas.microsoft.com/office/drawing/2014/main" id="{4D711B3D-D64E-45A0-E293-B2900467A486}"/>
                </a:ext>
              </a:extLst>
            </p:cNvPr>
            <p:cNvSpPr txBox="1"/>
            <p:nvPr/>
          </p:nvSpPr>
          <p:spPr>
            <a:xfrm>
              <a:off x="1724137" y="2717066"/>
              <a:ext cx="1997273" cy="984885"/>
            </a:xfrm>
            <a:prstGeom prst="rect">
              <a:avLst/>
            </a:prstGeom>
            <a:noFill/>
          </p:spPr>
          <p:txBody>
            <a:bodyPr wrap="square" rtlCol="0">
              <a:spAutoFit/>
            </a:bodyPr>
            <a:lstStyle/>
            <a:p>
              <a:r>
                <a:rPr lang="en-US" dirty="0"/>
                <a:t>30%</a:t>
              </a:r>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r>
                <a:rPr lang="en-US" dirty="0"/>
                <a:t> PCP</a:t>
              </a:r>
            </a:p>
            <a:p>
              <a:r>
                <a:rPr lang="en-US" sz="1100" b="1" dirty="0">
                  <a:solidFill>
                    <a:schemeClr val="accent6"/>
                  </a:solidFill>
                </a:rPr>
                <a:t>Caregivers:</a:t>
              </a:r>
              <a:r>
                <a:rPr lang="en-US" sz="1100" dirty="0"/>
                <a:t> 37%</a:t>
              </a:r>
            </a:p>
            <a:p>
              <a:r>
                <a:rPr lang="en-US" sz="1100" b="1" dirty="0">
                  <a:solidFill>
                    <a:schemeClr val="accent4"/>
                  </a:solidFill>
                </a:rPr>
                <a:t>NCCS Connected:</a:t>
              </a:r>
              <a:r>
                <a:rPr lang="en-US" sz="1100" dirty="0"/>
                <a:t> 36%</a:t>
              </a:r>
            </a:p>
            <a:p>
              <a:r>
                <a:rPr lang="en-US" sz="900" dirty="0"/>
                <a:t>Cervical cancer: </a:t>
              </a:r>
              <a:r>
                <a:rPr lang="en-US" sz="900" b="1" dirty="0">
                  <a:solidFill>
                    <a:schemeClr val="accent1"/>
                  </a:solidFill>
                </a:rPr>
                <a:t>62%</a:t>
              </a:r>
            </a:p>
            <a:p>
              <a:r>
                <a:rPr lang="en-US" sz="900" dirty="0"/>
                <a:t>10+ Years Since Treatment: </a:t>
              </a:r>
              <a:r>
                <a:rPr lang="en-US" sz="900" b="1" dirty="0">
                  <a:solidFill>
                    <a:schemeClr val="accent1"/>
                  </a:solidFill>
                </a:rPr>
                <a:t>42%</a:t>
              </a:r>
            </a:p>
          </p:txBody>
        </p:sp>
        <p:cxnSp>
          <p:nvCxnSpPr>
            <p:cNvPr id="28" name="Straight Connector 27">
              <a:extLst>
                <a:ext uri="{FF2B5EF4-FFF2-40B4-BE49-F238E27FC236}">
                  <a16:creationId xmlns:a16="http://schemas.microsoft.com/office/drawing/2014/main" id="{1DAFD1F7-6E21-F554-E8FA-C1032A3FE396}"/>
                </a:ext>
              </a:extLst>
            </p:cNvPr>
            <p:cNvCxnSpPr/>
            <p:nvPr/>
          </p:nvCxnSpPr>
          <p:spPr>
            <a:xfrm>
              <a:off x="555533" y="3703023"/>
              <a:ext cx="2918216" cy="1067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6E8E6CEE-767B-5ABB-937E-924BC6957D81}"/>
              </a:ext>
            </a:extLst>
          </p:cNvPr>
          <p:cNvSpPr txBox="1"/>
          <p:nvPr/>
        </p:nvSpPr>
        <p:spPr>
          <a:xfrm>
            <a:off x="1845141" y="4052517"/>
            <a:ext cx="2101834" cy="1123384"/>
          </a:xfrm>
          <a:prstGeom prst="rect">
            <a:avLst/>
          </a:prstGeom>
          <a:noFill/>
        </p:spPr>
        <p:txBody>
          <a:bodyPr wrap="square" rtlCol="0">
            <a:spAutoFit/>
          </a:bodyPr>
          <a:lstStyle/>
          <a:p>
            <a:r>
              <a:rPr lang="en-US" dirty="0"/>
              <a:t>44%</a:t>
            </a:r>
            <a:r>
              <a:rPr lang="en-US" sz="1200"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dirty="0"/>
              <a:t> Oncologist</a:t>
            </a:r>
          </a:p>
          <a:p>
            <a:r>
              <a:rPr lang="en-US" sz="1100" b="1" dirty="0">
                <a:solidFill>
                  <a:schemeClr val="accent6"/>
                </a:solidFill>
              </a:rPr>
              <a:t>Caregivers:</a:t>
            </a:r>
            <a:r>
              <a:rPr lang="en-US" sz="1100" dirty="0"/>
              <a:t> </a:t>
            </a:r>
            <a:r>
              <a:rPr lang="en-US" sz="1100" b="1" dirty="0">
                <a:solidFill>
                  <a:schemeClr val="accent1"/>
                </a:solidFill>
              </a:rPr>
              <a:t>53%</a:t>
            </a:r>
          </a:p>
          <a:p>
            <a:r>
              <a:rPr lang="en-US" sz="1100" b="1" dirty="0">
                <a:solidFill>
                  <a:schemeClr val="accent4"/>
                </a:solidFill>
              </a:rPr>
              <a:t>NCCS Connected:</a:t>
            </a:r>
            <a:r>
              <a:rPr lang="en-US" sz="1100" dirty="0"/>
              <a:t> 46%</a:t>
            </a:r>
          </a:p>
          <a:p>
            <a:r>
              <a:rPr lang="en-US" sz="900" dirty="0"/>
              <a:t>Breast cancer: </a:t>
            </a:r>
            <a:r>
              <a:rPr lang="en-US" sz="900" b="1" dirty="0">
                <a:solidFill>
                  <a:schemeClr val="accent1"/>
                </a:solidFill>
              </a:rPr>
              <a:t>60%</a:t>
            </a:r>
          </a:p>
          <a:p>
            <a:r>
              <a:rPr lang="en-US" sz="900" dirty="0"/>
              <a:t>1 Year or Less Since Treatment: </a:t>
            </a:r>
            <a:r>
              <a:rPr lang="en-US" sz="900" b="1" dirty="0">
                <a:solidFill>
                  <a:schemeClr val="accent1"/>
                </a:solidFill>
              </a:rPr>
              <a:t>52%</a:t>
            </a:r>
          </a:p>
          <a:p>
            <a:r>
              <a:rPr lang="en-US" sz="900" dirty="0"/>
              <a:t>1-5 Years Since Treatment: </a:t>
            </a:r>
            <a:r>
              <a:rPr lang="en-US" sz="900" b="1" dirty="0">
                <a:solidFill>
                  <a:schemeClr val="accent1"/>
                </a:solidFill>
              </a:rPr>
              <a:t>53%</a:t>
            </a:r>
          </a:p>
        </p:txBody>
      </p:sp>
      <p:cxnSp>
        <p:nvCxnSpPr>
          <p:cNvPr id="31" name="Straight Connector 30">
            <a:extLst>
              <a:ext uri="{FF2B5EF4-FFF2-40B4-BE49-F238E27FC236}">
                <a16:creationId xmlns:a16="http://schemas.microsoft.com/office/drawing/2014/main" id="{8CF01B8B-5B6E-B88E-FDB6-2321519C1968}"/>
              </a:ext>
            </a:extLst>
          </p:cNvPr>
          <p:cNvCxnSpPr/>
          <p:nvPr/>
        </p:nvCxnSpPr>
        <p:spPr>
          <a:xfrm>
            <a:off x="767757" y="5172372"/>
            <a:ext cx="2918216" cy="10671"/>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5539173-3E7A-307D-1207-4E8EB6B39958}"/>
              </a:ext>
            </a:extLst>
          </p:cNvPr>
          <p:cNvSpPr txBox="1"/>
          <p:nvPr/>
        </p:nvSpPr>
        <p:spPr>
          <a:xfrm>
            <a:off x="698048" y="1626626"/>
            <a:ext cx="3057631" cy="600164"/>
          </a:xfrm>
          <a:prstGeom prst="rect">
            <a:avLst/>
          </a:prstGeom>
          <a:noFill/>
        </p:spPr>
        <p:txBody>
          <a:bodyPr wrap="square">
            <a:spAutoFit/>
          </a:bodyPr>
          <a:lstStyle/>
          <a:p>
            <a:pPr algn="ctr"/>
            <a:r>
              <a:rPr lang="en-US" sz="1100" b="1" dirty="0"/>
              <a:t>Who is the primary health care provider managing your/your loved one’s </a:t>
            </a:r>
            <a:br>
              <a:rPr lang="en-US" sz="1100" b="1" dirty="0"/>
            </a:br>
            <a:r>
              <a:rPr lang="en-US" sz="1100" b="1" dirty="0"/>
              <a:t>post-treatment medical care? </a:t>
            </a:r>
            <a:endParaRPr lang="en-US" sz="1100" i="1" dirty="0"/>
          </a:p>
        </p:txBody>
      </p:sp>
      <p:sp>
        <p:nvSpPr>
          <p:cNvPr id="33" name="TextBox 32">
            <a:extLst>
              <a:ext uri="{FF2B5EF4-FFF2-40B4-BE49-F238E27FC236}">
                <a16:creationId xmlns:a16="http://schemas.microsoft.com/office/drawing/2014/main" id="{5F72163A-0585-50A8-8FD8-B1237F2ED53C}"/>
              </a:ext>
            </a:extLst>
          </p:cNvPr>
          <p:cNvSpPr txBox="1"/>
          <p:nvPr/>
        </p:nvSpPr>
        <p:spPr>
          <a:xfrm>
            <a:off x="626120" y="5423760"/>
            <a:ext cx="1641361" cy="630942"/>
          </a:xfrm>
          <a:prstGeom prst="rect">
            <a:avLst/>
          </a:prstGeom>
          <a:noFill/>
        </p:spPr>
        <p:txBody>
          <a:bodyPr wrap="square" rtlCol="0">
            <a:spAutoFit/>
          </a:bodyPr>
          <a:lstStyle/>
          <a:p>
            <a:pPr algn="ctr"/>
            <a:r>
              <a:rPr lang="en-US" sz="1400" dirty="0"/>
              <a:t>22% Other</a:t>
            </a:r>
          </a:p>
          <a:p>
            <a:pPr algn="ctr"/>
            <a:r>
              <a:rPr lang="en-US" sz="1000" b="1" dirty="0">
                <a:solidFill>
                  <a:schemeClr val="accent6"/>
                </a:solidFill>
              </a:rPr>
              <a:t>Caregivers:</a:t>
            </a:r>
            <a:r>
              <a:rPr lang="en-US" sz="1000" dirty="0"/>
              <a:t> </a:t>
            </a:r>
            <a:r>
              <a:rPr lang="en-US" sz="1000" b="1" dirty="0">
                <a:solidFill>
                  <a:srgbClr val="C00000"/>
                </a:solidFill>
              </a:rPr>
              <a:t>9%</a:t>
            </a:r>
          </a:p>
          <a:p>
            <a:pPr algn="ctr"/>
            <a:r>
              <a:rPr lang="en-US" sz="1000" b="1" dirty="0">
                <a:solidFill>
                  <a:schemeClr val="accent4"/>
                </a:solidFill>
              </a:rPr>
              <a:t>NCCS Connected:</a:t>
            </a:r>
            <a:r>
              <a:rPr lang="en-US" sz="1000" dirty="0"/>
              <a:t> </a:t>
            </a:r>
            <a:r>
              <a:rPr lang="en-US" sz="1000" b="1" dirty="0">
                <a:solidFill>
                  <a:srgbClr val="C00000"/>
                </a:solidFill>
              </a:rPr>
              <a:t>14%</a:t>
            </a:r>
          </a:p>
        </p:txBody>
      </p:sp>
      <p:sp>
        <p:nvSpPr>
          <p:cNvPr id="34" name="TextBox 33">
            <a:extLst>
              <a:ext uri="{FF2B5EF4-FFF2-40B4-BE49-F238E27FC236}">
                <a16:creationId xmlns:a16="http://schemas.microsoft.com/office/drawing/2014/main" id="{D4B3C7D7-733A-70F2-97DE-64F5B0269E22}"/>
              </a:ext>
            </a:extLst>
          </p:cNvPr>
          <p:cNvSpPr txBox="1"/>
          <p:nvPr/>
        </p:nvSpPr>
        <p:spPr>
          <a:xfrm>
            <a:off x="2114318" y="5423760"/>
            <a:ext cx="1641361" cy="630942"/>
          </a:xfrm>
          <a:prstGeom prst="rect">
            <a:avLst/>
          </a:prstGeom>
          <a:noFill/>
        </p:spPr>
        <p:txBody>
          <a:bodyPr wrap="square" rtlCol="0">
            <a:spAutoFit/>
          </a:bodyPr>
          <a:lstStyle/>
          <a:p>
            <a:pPr algn="ctr"/>
            <a:r>
              <a:rPr lang="en-US" sz="1400" dirty="0"/>
              <a:t>5% Not sure</a:t>
            </a:r>
          </a:p>
          <a:p>
            <a:pPr algn="ctr"/>
            <a:r>
              <a:rPr lang="en-US" sz="1000" b="1" dirty="0">
                <a:solidFill>
                  <a:schemeClr val="accent6"/>
                </a:solidFill>
              </a:rPr>
              <a:t>Caregivers:</a:t>
            </a:r>
            <a:r>
              <a:rPr lang="en-US" sz="1000" dirty="0"/>
              <a:t> </a:t>
            </a:r>
            <a:r>
              <a:rPr lang="en-US" sz="1000" b="1" dirty="0">
                <a:solidFill>
                  <a:srgbClr val="C00000"/>
                </a:solidFill>
              </a:rPr>
              <a:t>1%</a:t>
            </a:r>
          </a:p>
          <a:p>
            <a:pPr algn="ctr"/>
            <a:r>
              <a:rPr lang="en-US" sz="1000" b="1" dirty="0">
                <a:solidFill>
                  <a:schemeClr val="accent4"/>
                </a:solidFill>
              </a:rPr>
              <a:t>NCCS Connected:</a:t>
            </a:r>
            <a:r>
              <a:rPr lang="en-US" sz="1000" dirty="0"/>
              <a:t> 5%</a:t>
            </a:r>
          </a:p>
        </p:txBody>
      </p:sp>
      <p:pic>
        <p:nvPicPr>
          <p:cNvPr id="7" name="Picture 6">
            <a:extLst>
              <a:ext uri="{FF2B5EF4-FFF2-40B4-BE49-F238E27FC236}">
                <a16:creationId xmlns:a16="http://schemas.microsoft.com/office/drawing/2014/main" id="{ED062723-D6A6-91A1-AAF0-FA9C399A2420}"/>
              </a:ext>
            </a:extLst>
          </p:cNvPr>
          <p:cNvPicPr>
            <a:picLocks noChangeAspect="1"/>
          </p:cNvPicPr>
          <p:nvPr/>
        </p:nvPicPr>
        <p:blipFill>
          <a:blip r:embed="rId6"/>
          <a:srcRect t="1093" b="1093"/>
          <a:stretch/>
        </p:blipFill>
        <p:spPr>
          <a:xfrm>
            <a:off x="734872" y="2237172"/>
            <a:ext cx="1274383" cy="1379492"/>
          </a:xfrm>
          <a:prstGeom prst="rect">
            <a:avLst/>
          </a:prstGeom>
        </p:spPr>
      </p:pic>
      <p:sp>
        <p:nvSpPr>
          <p:cNvPr id="6" name="TextBox 5">
            <a:extLst>
              <a:ext uri="{FF2B5EF4-FFF2-40B4-BE49-F238E27FC236}">
                <a16:creationId xmlns:a16="http://schemas.microsoft.com/office/drawing/2014/main" id="{F16E142E-C451-77DF-E83A-C09C794C6A37}"/>
              </a:ext>
            </a:extLst>
          </p:cNvPr>
          <p:cNvSpPr txBox="1"/>
          <p:nvPr/>
        </p:nvSpPr>
        <p:spPr>
          <a:xfrm>
            <a:off x="6253331" y="6548466"/>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 NCCS Connected Sample (n=536)</a:t>
            </a:r>
          </a:p>
        </p:txBody>
      </p:sp>
      <p:sp>
        <p:nvSpPr>
          <p:cNvPr id="11" name="TextBox 10">
            <a:extLst>
              <a:ext uri="{FF2B5EF4-FFF2-40B4-BE49-F238E27FC236}">
                <a16:creationId xmlns:a16="http://schemas.microsoft.com/office/drawing/2014/main" id="{87E2D2F5-7741-1C66-12E7-5FFAB9A3FD75}"/>
              </a:ext>
            </a:extLst>
          </p:cNvPr>
          <p:cNvSpPr txBox="1"/>
          <p:nvPr/>
        </p:nvSpPr>
        <p:spPr>
          <a:xfrm>
            <a:off x="10584950" y="2010875"/>
            <a:ext cx="647934" cy="261610"/>
          </a:xfrm>
          <a:prstGeom prst="rect">
            <a:avLst/>
          </a:prstGeom>
          <a:noFill/>
        </p:spPr>
        <p:txBody>
          <a:bodyPr wrap="none" rtlCol="0">
            <a:spAutoFit/>
          </a:bodyPr>
          <a:lstStyle/>
          <a:p>
            <a:r>
              <a:rPr lang="en-US" sz="1100" i="1" dirty="0">
                <a:solidFill>
                  <a:schemeClr val="tx1">
                    <a:lumMod val="75000"/>
                    <a:lumOff val="25000"/>
                  </a:schemeClr>
                </a:solidFill>
              </a:rPr>
              <a:t>+ 5 pts.</a:t>
            </a:r>
          </a:p>
        </p:txBody>
      </p:sp>
      <p:graphicFrame>
        <p:nvGraphicFramePr>
          <p:cNvPr id="10" name="Table 12">
            <a:extLst>
              <a:ext uri="{FF2B5EF4-FFF2-40B4-BE49-F238E27FC236}">
                <a16:creationId xmlns:a16="http://schemas.microsoft.com/office/drawing/2014/main" id="{D2FF5AD9-023B-1865-BF73-4F66D1C1DE26}"/>
              </a:ext>
            </a:extLst>
          </p:cNvPr>
          <p:cNvGraphicFramePr>
            <a:graphicFrameLocks noGrp="1"/>
          </p:cNvGraphicFramePr>
          <p:nvPr>
            <p:extLst>
              <p:ext uri="{D42A27DB-BD31-4B8C-83A1-F6EECF244321}">
                <p14:modId xmlns:p14="http://schemas.microsoft.com/office/powerpoint/2010/main" val="3322544279"/>
              </p:ext>
            </p:extLst>
          </p:nvPr>
        </p:nvGraphicFramePr>
        <p:xfrm>
          <a:off x="270886" y="6255726"/>
          <a:ext cx="2162555" cy="579120"/>
        </p:xfrm>
        <a:graphic>
          <a:graphicData uri="http://schemas.openxmlformats.org/drawingml/2006/table">
            <a:tbl>
              <a:tblPr bandRow="1">
                <a:tableStyleId>{5940675A-B579-460E-94D1-54222C63F5DA}</a:tableStyleId>
              </a:tblPr>
              <a:tblGrid>
                <a:gridCol w="960112">
                  <a:extLst>
                    <a:ext uri="{9D8B030D-6E8A-4147-A177-3AD203B41FA5}">
                      <a16:colId xmlns:a16="http://schemas.microsoft.com/office/drawing/2014/main" val="2168316819"/>
                    </a:ext>
                  </a:extLst>
                </a:gridCol>
                <a:gridCol w="1202443">
                  <a:extLst>
                    <a:ext uri="{9D8B030D-6E8A-4147-A177-3AD203B41FA5}">
                      <a16:colId xmlns:a16="http://schemas.microsoft.com/office/drawing/2014/main" val="1543960340"/>
                    </a:ext>
                  </a:extLst>
                </a:gridCol>
              </a:tblGrid>
              <a:tr h="169829">
                <a:tc>
                  <a:txBody>
                    <a:bodyPr/>
                    <a:lstStyle/>
                    <a:p>
                      <a:pPr algn="ctr"/>
                      <a:r>
                        <a:rPr lang="en-US" sz="800" dirty="0"/>
                        <a:t>Surgeon</a:t>
                      </a:r>
                    </a:p>
                    <a:p>
                      <a:pPr algn="ctr"/>
                      <a:r>
                        <a:rPr lang="en-US" sz="800" dirty="0"/>
                        <a:t>Dermatologist </a:t>
                      </a:r>
                    </a:p>
                    <a:p>
                      <a:pPr algn="ctr"/>
                      <a:r>
                        <a:rPr lang="en-US" sz="800" dirty="0"/>
                        <a:t>Endocrinologist</a:t>
                      </a:r>
                    </a:p>
                    <a:p>
                      <a:pPr algn="ctr"/>
                      <a:r>
                        <a:rPr lang="en-US" sz="800" dirty="0"/>
                        <a:t>Gynecologist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sz="800" dirty="0"/>
                        <a:t>Pulmonologist</a:t>
                      </a:r>
                    </a:p>
                    <a:p>
                      <a:pPr algn="ctr"/>
                      <a:r>
                        <a:rPr lang="en-US" sz="800" dirty="0"/>
                        <a:t>Radiologist/Radiation Oncologist</a:t>
                      </a:r>
                    </a:p>
                    <a:p>
                      <a:pPr algn="ctr"/>
                      <a:r>
                        <a:rPr lang="en-US" sz="800" dirty="0"/>
                        <a:t>Urologist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12361108"/>
                  </a:ext>
                </a:extLst>
              </a:tr>
            </a:tbl>
          </a:graphicData>
        </a:graphic>
      </p:graphicFrame>
      <p:sp>
        <p:nvSpPr>
          <p:cNvPr id="42" name="TextBox 41">
            <a:extLst>
              <a:ext uri="{FF2B5EF4-FFF2-40B4-BE49-F238E27FC236}">
                <a16:creationId xmlns:a16="http://schemas.microsoft.com/office/drawing/2014/main" id="{5E61989F-45C4-A27F-9120-3C89B4408EC3}"/>
              </a:ext>
            </a:extLst>
          </p:cNvPr>
          <p:cNvSpPr txBox="1"/>
          <p:nvPr/>
        </p:nvSpPr>
        <p:spPr>
          <a:xfrm>
            <a:off x="270886" y="6061053"/>
            <a:ext cx="1462259" cy="253916"/>
          </a:xfrm>
          <a:prstGeom prst="rect">
            <a:avLst/>
          </a:prstGeom>
          <a:solidFill>
            <a:schemeClr val="bg1"/>
          </a:solidFill>
        </p:spPr>
        <p:txBody>
          <a:bodyPr wrap="none" rtlCol="0">
            <a:spAutoFit/>
          </a:bodyPr>
          <a:lstStyle/>
          <a:p>
            <a:pPr algn="ctr"/>
            <a:r>
              <a:rPr lang="en-US" sz="1050" b="1" dirty="0"/>
              <a:t>“Others” Mentioned</a:t>
            </a:r>
          </a:p>
        </p:txBody>
      </p:sp>
      <p:grpSp>
        <p:nvGrpSpPr>
          <p:cNvPr id="41" name="Group 40">
            <a:extLst>
              <a:ext uri="{FF2B5EF4-FFF2-40B4-BE49-F238E27FC236}">
                <a16:creationId xmlns:a16="http://schemas.microsoft.com/office/drawing/2014/main" id="{D1AC07A8-6987-EC9C-2AA1-709880854173}"/>
              </a:ext>
            </a:extLst>
          </p:cNvPr>
          <p:cNvGrpSpPr/>
          <p:nvPr/>
        </p:nvGrpSpPr>
        <p:grpSpPr>
          <a:xfrm>
            <a:off x="626120" y="5577315"/>
            <a:ext cx="330425" cy="519937"/>
            <a:chOff x="-858982" y="4565265"/>
            <a:chExt cx="535709" cy="782590"/>
          </a:xfrm>
        </p:grpSpPr>
        <p:cxnSp>
          <p:nvCxnSpPr>
            <p:cNvPr id="37" name="Straight Arrow Connector 36">
              <a:extLst>
                <a:ext uri="{FF2B5EF4-FFF2-40B4-BE49-F238E27FC236}">
                  <a16:creationId xmlns:a16="http://schemas.microsoft.com/office/drawing/2014/main" id="{5C8FCD97-CF52-4036-8D63-8F8399678C4E}"/>
                </a:ext>
              </a:extLst>
            </p:cNvPr>
            <p:cNvCxnSpPr>
              <a:cxnSpLocks/>
            </p:cNvCxnSpPr>
            <p:nvPr/>
          </p:nvCxnSpPr>
          <p:spPr>
            <a:xfrm>
              <a:off x="-858982" y="4565265"/>
              <a:ext cx="0" cy="782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6129DC0-95D3-59F1-F312-6FBD5129AC44}"/>
                </a:ext>
              </a:extLst>
            </p:cNvPr>
            <p:cNvCxnSpPr/>
            <p:nvPr/>
          </p:nvCxnSpPr>
          <p:spPr>
            <a:xfrm>
              <a:off x="-858982" y="4565265"/>
              <a:ext cx="535709"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6711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F7E98D9D-0D12-B730-1141-8DE7DC08F81C}"/>
              </a:ext>
            </a:extLst>
          </p:cNvPr>
          <p:cNvGraphicFramePr>
            <a:graphicFrameLocks/>
          </p:cNvGraphicFramePr>
          <p:nvPr>
            <p:extLst>
              <p:ext uri="{D42A27DB-BD31-4B8C-83A1-F6EECF244321}">
                <p14:modId xmlns:p14="http://schemas.microsoft.com/office/powerpoint/2010/main" val="3993472486"/>
              </p:ext>
            </p:extLst>
          </p:nvPr>
        </p:nvGraphicFramePr>
        <p:xfrm>
          <a:off x="4319767" y="1916205"/>
          <a:ext cx="4494570" cy="4448567"/>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35D839DA-029B-ED2C-9C9E-F21E91741767}"/>
              </a:ext>
            </a:extLst>
          </p:cNvPr>
          <p:cNvSpPr>
            <a:spLocks noGrp="1"/>
          </p:cNvSpPr>
          <p:nvPr>
            <p:ph type="title"/>
          </p:nvPr>
        </p:nvSpPr>
        <p:spPr/>
        <p:txBody>
          <a:bodyPr/>
          <a:lstStyle/>
          <a:p>
            <a:r>
              <a:rPr lang="en-US" dirty="0"/>
              <a:t>Financial Impacts</a:t>
            </a:r>
          </a:p>
        </p:txBody>
      </p:sp>
      <p:sp>
        <p:nvSpPr>
          <p:cNvPr id="3" name="Text Placeholder 2">
            <a:extLst>
              <a:ext uri="{FF2B5EF4-FFF2-40B4-BE49-F238E27FC236}">
                <a16:creationId xmlns:a16="http://schemas.microsoft.com/office/drawing/2014/main" id="{7EE09566-7B3D-287C-FD63-9D599B24CC4C}"/>
              </a:ext>
            </a:extLst>
          </p:cNvPr>
          <p:cNvSpPr>
            <a:spLocks noGrp="1"/>
          </p:cNvSpPr>
          <p:nvPr>
            <p:ph type="body" sz="quarter" idx="10"/>
          </p:nvPr>
        </p:nvSpPr>
        <p:spPr>
          <a:xfrm>
            <a:off x="409267" y="803298"/>
            <a:ext cx="11292608" cy="460893"/>
          </a:xfrm>
        </p:spPr>
        <p:txBody>
          <a:bodyPr>
            <a:noAutofit/>
          </a:bodyPr>
          <a:lstStyle/>
          <a:p>
            <a:r>
              <a:rPr lang="en-US" dirty="0"/>
              <a:t>The number of Patients who were impacted financially decreased slightly nationally; but young, Black, Hispanic, </a:t>
            </a:r>
            <a:r>
              <a:rPr lang="en-US" sz="1400" dirty="0">
                <a:effectLst/>
                <a:ea typeface="Calibri" panose="020F0502020204030204" pitchFamily="34" charset="0"/>
                <a:cs typeface="Times New Roman" panose="02020603050405020304" pitchFamily="18" charset="0"/>
              </a:rPr>
              <a:t>Stage IV</a:t>
            </a:r>
            <a:r>
              <a:rPr lang="en-US" dirty="0"/>
              <a:t>, and less educated Patients continue to report more financial hardship. Caregivers also have higher rates of financial consequences. </a:t>
            </a:r>
          </a:p>
        </p:txBody>
      </p:sp>
      <p:sp>
        <p:nvSpPr>
          <p:cNvPr id="4" name="TextBox 3">
            <a:extLst>
              <a:ext uri="{FF2B5EF4-FFF2-40B4-BE49-F238E27FC236}">
                <a16:creationId xmlns:a16="http://schemas.microsoft.com/office/drawing/2014/main" id="{EF7516CC-6FB0-9151-9719-5161FF1D9AC7}"/>
              </a:ext>
            </a:extLst>
          </p:cNvPr>
          <p:cNvSpPr txBox="1"/>
          <p:nvPr/>
        </p:nvSpPr>
        <p:spPr>
          <a:xfrm>
            <a:off x="1505840" y="6553620"/>
            <a:ext cx="1828800"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Source=National Patients (n=1303)</a:t>
            </a:r>
          </a:p>
        </p:txBody>
      </p:sp>
      <p:graphicFrame>
        <p:nvGraphicFramePr>
          <p:cNvPr id="5" name="Table 4">
            <a:extLst>
              <a:ext uri="{FF2B5EF4-FFF2-40B4-BE49-F238E27FC236}">
                <a16:creationId xmlns:a16="http://schemas.microsoft.com/office/drawing/2014/main" id="{CF8417AF-21FC-092D-8200-A49DAF382F6F}"/>
              </a:ext>
            </a:extLst>
          </p:cNvPr>
          <p:cNvGraphicFramePr>
            <a:graphicFrameLocks noGrp="1"/>
          </p:cNvGraphicFramePr>
          <p:nvPr>
            <p:extLst>
              <p:ext uri="{D42A27DB-BD31-4B8C-83A1-F6EECF244321}">
                <p14:modId xmlns:p14="http://schemas.microsoft.com/office/powerpoint/2010/main" val="3071937540"/>
              </p:ext>
            </p:extLst>
          </p:nvPr>
        </p:nvGraphicFramePr>
        <p:xfrm>
          <a:off x="786817" y="1359312"/>
          <a:ext cx="10132147" cy="4886198"/>
        </p:xfrm>
        <a:graphic>
          <a:graphicData uri="http://schemas.openxmlformats.org/drawingml/2006/table">
            <a:tbl>
              <a:tblPr bandRow="1">
                <a:tableStyleId>{EB344D84-9AFB-497E-A393-DC336BA19D2E}</a:tableStyleId>
              </a:tblPr>
              <a:tblGrid>
                <a:gridCol w="3561175">
                  <a:extLst>
                    <a:ext uri="{9D8B030D-6E8A-4147-A177-3AD203B41FA5}">
                      <a16:colId xmlns:a16="http://schemas.microsoft.com/office/drawing/2014/main" val="527884269"/>
                    </a:ext>
                  </a:extLst>
                </a:gridCol>
                <a:gridCol w="2286000">
                  <a:extLst>
                    <a:ext uri="{9D8B030D-6E8A-4147-A177-3AD203B41FA5}">
                      <a16:colId xmlns:a16="http://schemas.microsoft.com/office/drawing/2014/main" val="814801210"/>
                    </a:ext>
                  </a:extLst>
                </a:gridCol>
                <a:gridCol w="714162">
                  <a:extLst>
                    <a:ext uri="{9D8B030D-6E8A-4147-A177-3AD203B41FA5}">
                      <a16:colId xmlns:a16="http://schemas.microsoft.com/office/drawing/2014/main" val="2540180174"/>
                    </a:ext>
                  </a:extLst>
                </a:gridCol>
                <a:gridCol w="714162">
                  <a:extLst>
                    <a:ext uri="{9D8B030D-6E8A-4147-A177-3AD203B41FA5}">
                      <a16:colId xmlns:a16="http://schemas.microsoft.com/office/drawing/2014/main" val="3934135828"/>
                    </a:ext>
                  </a:extLst>
                </a:gridCol>
                <a:gridCol w="714162">
                  <a:extLst>
                    <a:ext uri="{9D8B030D-6E8A-4147-A177-3AD203B41FA5}">
                      <a16:colId xmlns:a16="http://schemas.microsoft.com/office/drawing/2014/main" val="1810853574"/>
                    </a:ext>
                  </a:extLst>
                </a:gridCol>
                <a:gridCol w="714162">
                  <a:extLst>
                    <a:ext uri="{9D8B030D-6E8A-4147-A177-3AD203B41FA5}">
                      <a16:colId xmlns:a16="http://schemas.microsoft.com/office/drawing/2014/main" val="1642453755"/>
                    </a:ext>
                  </a:extLst>
                </a:gridCol>
                <a:gridCol w="734012">
                  <a:extLst>
                    <a:ext uri="{9D8B030D-6E8A-4147-A177-3AD203B41FA5}">
                      <a16:colId xmlns:a16="http://schemas.microsoft.com/office/drawing/2014/main" val="508751057"/>
                    </a:ext>
                  </a:extLst>
                </a:gridCol>
                <a:gridCol w="694312">
                  <a:extLst>
                    <a:ext uri="{9D8B030D-6E8A-4147-A177-3AD203B41FA5}">
                      <a16:colId xmlns:a16="http://schemas.microsoft.com/office/drawing/2014/main" val="1735824436"/>
                    </a:ext>
                  </a:extLst>
                </a:gridCol>
              </a:tblGrid>
              <a:tr h="336147">
                <a:tc gridSpan="2">
                  <a:txBody>
                    <a:bodyPr/>
                    <a:lstStyle/>
                    <a:p>
                      <a:pPr algn="ctr" fontAlgn="ctr"/>
                      <a:endParaRPr lang="en-US" sz="1200" b="0" i="0" u="none" strike="noStrike" dirty="0">
                        <a:solidFill>
                          <a:srgbClr val="000000"/>
                        </a:solidFill>
                        <a:effectLst/>
                        <a:latin typeface="+mn-lt"/>
                      </a:endParaRPr>
                    </a:p>
                  </a:txBody>
                  <a:tcPr marL="7620" marR="7620" marT="7620" marB="0" anchor="ctr">
                    <a:lnL>
                      <a:noFill/>
                    </a:lnL>
                    <a:lnR>
                      <a:noFill/>
                    </a:lnR>
                    <a:lnT w="25400" cmpd="sng">
                      <a:noFill/>
                    </a:lnT>
                    <a:lnB>
                      <a:noFill/>
                    </a:lnB>
                    <a:lnTlToBr w="12700" cmpd="sng">
                      <a:noFill/>
                      <a:prstDash val="solid"/>
                    </a:lnTlToBr>
                    <a:lnBlToTr w="12700" cmpd="sng">
                      <a:noFill/>
                      <a:prstDash val="solid"/>
                    </a:lnBlToTr>
                    <a:noFill/>
                  </a:tcPr>
                </a:tc>
                <a:tc hMerge="1">
                  <a:txBody>
                    <a:bodyPr/>
                    <a:lstStyle/>
                    <a:p>
                      <a:endParaRPr lang="en-US"/>
                    </a:p>
                  </a:txBody>
                  <a:tcPr/>
                </a:tc>
                <a:tc>
                  <a:txBody>
                    <a:bodyPr/>
                    <a:lstStyle/>
                    <a:p>
                      <a:pPr algn="ctr" fontAlgn="ctr"/>
                      <a:r>
                        <a:rPr lang="en-US" sz="1000" b="1" i="0" u="none" strike="noStrike" dirty="0">
                          <a:solidFill>
                            <a:schemeClr val="tx1"/>
                          </a:solidFill>
                          <a:effectLst/>
                          <a:latin typeface="+mn-lt"/>
                        </a:rPr>
                        <a:t>Caregivers</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u="none" strike="noStrike" dirty="0">
                          <a:solidFill>
                            <a:schemeClr val="tx1"/>
                          </a:solidFill>
                          <a:effectLst/>
                        </a:rPr>
                        <a:t>18-39</a:t>
                      </a:r>
                      <a:endParaRPr lang="en-US" sz="10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u="none" strike="noStrike" dirty="0">
                          <a:solidFill>
                            <a:schemeClr val="tx1"/>
                          </a:solidFill>
                          <a:effectLst/>
                        </a:rPr>
                        <a:t>African American</a:t>
                      </a:r>
                      <a:endParaRPr lang="en-US" sz="10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u="none" strike="noStrike" dirty="0">
                          <a:solidFill>
                            <a:schemeClr val="tx1"/>
                          </a:solidFill>
                          <a:effectLst/>
                        </a:rPr>
                        <a:t>Hispanic</a:t>
                      </a:r>
                      <a:endParaRPr lang="en-US" sz="10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u="none" strike="noStrike" dirty="0">
                          <a:solidFill>
                            <a:schemeClr val="tx1"/>
                          </a:solidFill>
                          <a:effectLst/>
                        </a:rPr>
                        <a:t>Stage IV </a:t>
                      </a:r>
                      <a:endParaRPr lang="en-US" sz="10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No </a:t>
                      </a:r>
                      <a:br>
                        <a:rPr lang="en-US" sz="1000" b="1" i="0" u="none" strike="noStrike" dirty="0">
                          <a:solidFill>
                            <a:schemeClr val="tx1"/>
                          </a:solidFill>
                          <a:effectLst/>
                          <a:latin typeface="+mn-lt"/>
                        </a:rPr>
                      </a:br>
                      <a:r>
                        <a:rPr lang="en-US" sz="1000" b="1" i="0" u="none" strike="noStrike" dirty="0">
                          <a:solidFill>
                            <a:schemeClr val="tx1"/>
                          </a:solidFill>
                          <a:effectLst/>
                          <a:latin typeface="+mn-lt"/>
                        </a:rPr>
                        <a:t>College</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424089042"/>
                  </a:ext>
                </a:extLst>
              </a:tr>
              <a:tr h="336147">
                <a:tc gridSpan="2">
                  <a:txBody>
                    <a:bodyPr/>
                    <a:lstStyle/>
                    <a:p>
                      <a:pPr algn="ctr" fontAlgn="ctr"/>
                      <a:r>
                        <a:rPr lang="en-US" sz="2000" b="1" i="0" u="none" strike="noStrike" dirty="0">
                          <a:solidFill>
                            <a:schemeClr val="tx1"/>
                          </a:solidFill>
                          <a:effectLst/>
                          <a:latin typeface="+mn-lt"/>
                        </a:rPr>
                        <a:t>Impacted Financially: 43%</a:t>
                      </a:r>
                      <a:r>
                        <a:rPr lang="en-US" sz="1400" dirty="0">
                          <a:solidFill>
                            <a:srgbClr val="C00000"/>
                          </a:solidFill>
                          <a:latin typeface="Calibri" panose="020F0502020204030204" pitchFamily="34" charset="0"/>
                          <a:ea typeface="Gadugi" panose="020B0502040204020203" pitchFamily="34" charset="0"/>
                          <a:cs typeface="Calibri" panose="020F0502020204030204" pitchFamily="34" charset="0"/>
                        </a:rPr>
                        <a:t>▼</a:t>
                      </a:r>
                      <a:r>
                        <a:rPr lang="en-US" sz="1400" dirty="0">
                          <a:solidFill>
                            <a:schemeClr val="tx1"/>
                          </a:solidFill>
                          <a:latin typeface="Calibri" panose="020F0502020204030204" pitchFamily="34" charset="0"/>
                          <a:ea typeface="Gadugi" panose="020B0502040204020203" pitchFamily="34" charset="0"/>
                          <a:cs typeface="Calibri" panose="020F0502020204030204" pitchFamily="34" charset="0"/>
                        </a:rPr>
                        <a:t>(-4 points)         </a:t>
                      </a:r>
                      <a:endParaRPr lang="en-US" sz="2000" b="1" i="0" u="none" strike="noStrike" dirty="0">
                        <a:solidFill>
                          <a:schemeClr val="tx1"/>
                        </a:solidFill>
                        <a:effectLst/>
                        <a:latin typeface="+mn-lt"/>
                      </a:endParaRPr>
                    </a:p>
                  </a:txBody>
                  <a:tcPr marL="7620" marR="7620" marT="7620" marB="0" anchor="ctr">
                    <a:lnL>
                      <a:noFill/>
                    </a:lnL>
                    <a:lnR>
                      <a:noFill/>
                    </a:lnR>
                    <a:lnT w="25400" cmpd="sng">
                      <a:noFill/>
                    </a:lnT>
                    <a:lnB>
                      <a:noFill/>
                    </a:lnB>
                    <a:lnTlToBr w="12700" cmpd="sng">
                      <a:noFill/>
                      <a:prstDash val="solid"/>
                    </a:lnTlToBr>
                    <a:lnBlToTr w="12700" cmpd="sng">
                      <a:noFill/>
                      <a:prstDash val="solid"/>
                    </a:lnBlToTr>
                    <a:noFill/>
                  </a:tcPr>
                </a:tc>
                <a:tc hMerge="1">
                  <a:txBody>
                    <a:bodyPr/>
                    <a:lstStyle/>
                    <a:p>
                      <a:endParaRPr lang="en-US"/>
                    </a:p>
                  </a:txBody>
                  <a:tcPr/>
                </a:tc>
                <a:tc>
                  <a:txBody>
                    <a:bodyPr/>
                    <a:lstStyle/>
                    <a:p>
                      <a:pPr algn="ctr" fontAlgn="ctr"/>
                      <a:r>
                        <a:rPr lang="en-US" sz="2000" b="1" i="0" u="none" strike="noStrike" dirty="0">
                          <a:solidFill>
                            <a:schemeClr val="accent1"/>
                          </a:solidFill>
                          <a:effectLst/>
                          <a:latin typeface="+mn-lt"/>
                        </a:rPr>
                        <a:t>69%</a:t>
                      </a:r>
                    </a:p>
                  </a:txBody>
                  <a:tcPr marL="7620" marR="7620" marT="7620" marB="0" anchor="ctr">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78%</a:t>
                      </a:r>
                    </a:p>
                  </a:txBody>
                  <a:tcPr marL="7620" marR="7620" marT="7620" marB="0" anchor="ctr">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78%</a:t>
                      </a:r>
                    </a:p>
                  </a:txBody>
                  <a:tcPr marL="7620" marR="7620" marT="7620" marB="0" anchor="ctr">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75%</a:t>
                      </a:r>
                    </a:p>
                  </a:txBody>
                  <a:tcPr marL="7620" marR="7620" marT="7620" marB="0" anchor="ctr">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66%</a:t>
                      </a:r>
                    </a:p>
                  </a:txBody>
                  <a:tcPr marL="7620" marR="7620" marT="7620" marB="0" anchor="ctr">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49%</a:t>
                      </a:r>
                    </a:p>
                  </a:txBody>
                  <a:tcPr marL="7620" marR="7620" marT="7620" marB="0" anchor="ctr">
                    <a:lnL>
                      <a:noFill/>
                    </a:lnL>
                    <a:lnR>
                      <a:noFill/>
                    </a:lnR>
                    <a:lnT w="25400" cmpd="sng">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55831511"/>
                  </a:ext>
                </a:extLst>
              </a:tr>
              <a:tr h="297005">
                <a:tc>
                  <a:txBody>
                    <a:bodyPr/>
                    <a:lstStyle/>
                    <a:p>
                      <a:pPr algn="r" fontAlgn="ctr"/>
                      <a:r>
                        <a:rPr lang="en-US" sz="1000" b="0" i="0" u="none" strike="noStrike" dirty="0">
                          <a:solidFill>
                            <a:srgbClr val="000000"/>
                          </a:solidFill>
                          <a:effectLst/>
                          <a:latin typeface="Arial" panose="020B0604020202020204" pitchFamily="34" charset="0"/>
                        </a:rPr>
                        <a:t>Spent savings/retirement money to cover living expenses</a:t>
                      </a:r>
                    </a:p>
                  </a:txBody>
                  <a:tcPr marL="9525" marR="9525" marT="9525"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30%</a:t>
                      </a:r>
                    </a:p>
                  </a:txBody>
                  <a:tcPr marL="6350" marR="6350" marT="6350"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22%</a:t>
                      </a:r>
                    </a:p>
                  </a:txBody>
                  <a:tcPr marL="6350" marR="6350" marT="6350"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22%</a:t>
                      </a:r>
                    </a:p>
                  </a:txBody>
                  <a:tcPr marL="6350" marR="6350" marT="6350"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29%</a:t>
                      </a:r>
                    </a:p>
                  </a:txBody>
                  <a:tcPr marL="6350" marR="6350" marT="6350"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31%</a:t>
                      </a:r>
                    </a:p>
                  </a:txBody>
                  <a:tcPr marL="6350" marR="6350" marT="6350"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20%</a:t>
                      </a:r>
                    </a:p>
                  </a:txBody>
                  <a:tcPr marL="6350" marR="6350" marT="6350"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7548049"/>
                  </a:ext>
                </a:extLst>
              </a:tr>
              <a:tr h="316758">
                <a:tc>
                  <a:txBody>
                    <a:bodyPr/>
                    <a:lstStyle/>
                    <a:p>
                      <a:pPr algn="r" fontAlgn="ctr"/>
                      <a:r>
                        <a:rPr lang="en-US" sz="1000" b="0" i="0" u="none" strike="noStrike" dirty="0">
                          <a:solidFill>
                            <a:srgbClr val="000000"/>
                          </a:solidFill>
                          <a:effectLst/>
                          <a:latin typeface="Arial" panose="020B0604020202020204" pitchFamily="34" charset="0"/>
                        </a:rPr>
                        <a:t>Applied for government financial assistance such as unemployment, SNAP/food stamps, Medicaid, etc.</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24%</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32%</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22%</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8467572"/>
                  </a:ext>
                </a:extLst>
              </a:tr>
              <a:tr h="249323">
                <a:tc>
                  <a:txBody>
                    <a:bodyPr/>
                    <a:lstStyle/>
                    <a:p>
                      <a:pPr algn="r" fontAlgn="ctr"/>
                      <a:r>
                        <a:rPr lang="en-US" sz="1000" b="0" i="0" u="none" strike="noStrike" dirty="0">
                          <a:solidFill>
                            <a:srgbClr val="000000"/>
                          </a:solidFill>
                          <a:effectLst/>
                          <a:latin typeface="Arial" panose="020B0604020202020204" pitchFamily="34" charset="0"/>
                        </a:rPr>
                        <a:t>Borrowed money from family or friends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24%</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31%</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31%</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27%</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20%</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2515498"/>
                  </a:ext>
                </a:extLst>
              </a:tr>
              <a:tr h="253078">
                <a:tc>
                  <a:txBody>
                    <a:bodyPr/>
                    <a:lstStyle/>
                    <a:p>
                      <a:pPr algn="r" fontAlgn="ctr"/>
                      <a:r>
                        <a:rPr lang="en-US" sz="1000" b="0" i="0" u="none" strike="noStrike" dirty="0">
                          <a:solidFill>
                            <a:srgbClr val="000000"/>
                          </a:solidFill>
                          <a:effectLst/>
                          <a:latin typeface="Arial" panose="020B0604020202020204" pitchFamily="34" charset="0"/>
                        </a:rPr>
                        <a:t>Delayed a major purchase (house, car, etc.)</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24%</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21%</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23%</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26%</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13%</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8355138"/>
                  </a:ext>
                </a:extLst>
              </a:tr>
              <a:tr h="274880">
                <a:tc>
                  <a:txBody>
                    <a:bodyPr/>
                    <a:lstStyle/>
                    <a:p>
                      <a:pPr algn="r" fontAlgn="ctr"/>
                      <a:r>
                        <a:rPr lang="en-US" sz="1000" b="0" i="0" u="none" strike="noStrike" dirty="0">
                          <a:solidFill>
                            <a:srgbClr val="000000"/>
                          </a:solidFill>
                          <a:effectLst/>
                          <a:latin typeface="Arial" panose="020B0604020202020204" pitchFamily="34" charset="0"/>
                        </a:rPr>
                        <a:t>Delayed a major life event (marriage, trip, starting family, etc.)</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23%</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25%</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27%</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12%</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2876019"/>
                  </a:ext>
                </a:extLst>
              </a:tr>
              <a:tr h="244575">
                <a:tc>
                  <a:txBody>
                    <a:bodyPr/>
                    <a:lstStyle/>
                    <a:p>
                      <a:pPr algn="r" fontAlgn="ctr"/>
                      <a:r>
                        <a:rPr lang="en-US" sz="1000" b="0" i="0" u="none" strike="noStrike" dirty="0">
                          <a:solidFill>
                            <a:srgbClr val="000000"/>
                          </a:solidFill>
                          <a:effectLst/>
                          <a:latin typeface="Arial" panose="020B0604020202020204" pitchFamily="34" charset="0"/>
                        </a:rPr>
                        <a:t>Received help with food or housing from a </a:t>
                      </a:r>
                      <a:br>
                        <a:rPr lang="en-US" sz="1000" b="0" i="0" u="none" strike="noStrike" dirty="0">
                          <a:solidFill>
                            <a:srgbClr val="000000"/>
                          </a:solidFill>
                          <a:effectLst/>
                          <a:latin typeface="Arial" panose="020B0604020202020204" pitchFamily="34" charset="0"/>
                        </a:rPr>
                      </a:br>
                      <a:r>
                        <a:rPr lang="en-US" sz="1000" b="0" i="0" u="none" strike="noStrike" dirty="0">
                          <a:solidFill>
                            <a:srgbClr val="000000"/>
                          </a:solidFill>
                          <a:effectLst/>
                          <a:latin typeface="Arial" panose="020B0604020202020204" pitchFamily="34" charset="0"/>
                        </a:rPr>
                        <a:t>charity, community center, or place of worship </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20%</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19%</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16%</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14%</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14%</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7190659"/>
                  </a:ext>
                </a:extLst>
              </a:tr>
              <a:tr h="259410">
                <a:tc>
                  <a:txBody>
                    <a:bodyPr/>
                    <a:lstStyle/>
                    <a:p>
                      <a:pPr algn="r" fontAlgn="ctr"/>
                      <a:r>
                        <a:rPr lang="en-US" sz="1000" b="0" i="0" u="none" strike="noStrike" dirty="0">
                          <a:solidFill>
                            <a:srgbClr val="000000"/>
                          </a:solidFill>
                          <a:effectLst/>
                          <a:latin typeface="Arial" panose="020B0604020202020204" pitchFamily="34" charset="0"/>
                        </a:rPr>
                        <a:t>Delayed or reduced payments to credits cards or loans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22%</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22%</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9%</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16%</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10%</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11%</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5663614"/>
                  </a:ext>
                </a:extLst>
              </a:tr>
              <a:tr h="245415">
                <a:tc>
                  <a:txBody>
                    <a:bodyPr/>
                    <a:lstStyle/>
                    <a:p>
                      <a:pPr algn="r" fontAlgn="ctr"/>
                      <a:r>
                        <a:rPr lang="en-US" sz="1000" b="0" i="0" u="none" strike="noStrike" dirty="0">
                          <a:solidFill>
                            <a:srgbClr val="000000"/>
                          </a:solidFill>
                          <a:effectLst/>
                          <a:latin typeface="Arial" panose="020B0604020202020204" pitchFamily="34" charset="0"/>
                        </a:rPr>
                        <a:t>Applied for co-pay assistance from manufacturer or non-profit</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N/A</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16%</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12%</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16%</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7797844"/>
                  </a:ext>
                </a:extLst>
              </a:tr>
              <a:tr h="316758">
                <a:tc>
                  <a:txBody>
                    <a:bodyPr/>
                    <a:lstStyle/>
                    <a:p>
                      <a:pPr algn="r" fontAlgn="ctr"/>
                      <a:r>
                        <a:rPr lang="en-US" sz="1000" b="0" i="0" u="none" strike="noStrike" dirty="0">
                          <a:solidFill>
                            <a:srgbClr val="000000"/>
                          </a:solidFill>
                          <a:effectLst/>
                          <a:latin typeface="Arial" panose="020B0604020202020204" pitchFamily="34" charset="0"/>
                        </a:rPr>
                        <a:t>Had to sell property belongings to cover your personal expenses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14%</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14%</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14%</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14%</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7%</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7366393"/>
                  </a:ext>
                </a:extLst>
              </a:tr>
              <a:tr h="267442">
                <a:tc>
                  <a:txBody>
                    <a:bodyPr/>
                    <a:lstStyle/>
                    <a:p>
                      <a:pPr algn="r" fontAlgn="ctr"/>
                      <a:r>
                        <a:rPr lang="en-US" sz="1000" b="0" i="0" u="none" strike="noStrike" dirty="0">
                          <a:solidFill>
                            <a:srgbClr val="000000"/>
                          </a:solidFill>
                          <a:effectLst/>
                          <a:latin typeface="Arial" panose="020B0604020202020204" pitchFamily="34" charset="0"/>
                        </a:rPr>
                        <a:t>Delayed treatment to get insurance authorization/approval</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N/A</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6%</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11%</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6%</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6%</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2166821"/>
                  </a:ext>
                </a:extLst>
              </a:tr>
              <a:tr h="292100">
                <a:tc>
                  <a:txBody>
                    <a:bodyPr/>
                    <a:lstStyle/>
                    <a:p>
                      <a:pPr algn="r" fontAlgn="ctr"/>
                      <a:r>
                        <a:rPr lang="en-US" sz="1000" b="0" i="0" u="none" strike="noStrike" dirty="0">
                          <a:solidFill>
                            <a:srgbClr val="000000"/>
                          </a:solidFill>
                          <a:effectLst/>
                          <a:latin typeface="Arial" panose="020B0604020202020204" pitchFamily="34" charset="0"/>
                        </a:rPr>
                        <a:t>Asked for rent or mortgage relief</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12%</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9%</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7%</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6%</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789681"/>
                  </a:ext>
                </a:extLst>
              </a:tr>
              <a:tr h="219075">
                <a:tc>
                  <a:txBody>
                    <a:bodyPr/>
                    <a:lstStyle/>
                    <a:p>
                      <a:pPr marL="0" algn="r" defTabSz="914400" rtl="0" eaLnBrk="1" fontAlgn="ctr" latinLnBrk="0" hangingPunct="1"/>
                      <a:r>
                        <a:rPr lang="en-US" sz="1000" b="0" i="0" u="none" strike="noStrike" kern="1200" dirty="0">
                          <a:solidFill>
                            <a:srgbClr val="000000"/>
                          </a:solidFill>
                          <a:effectLst/>
                          <a:latin typeface="Arial" panose="020B0604020202020204" pitchFamily="34" charset="0"/>
                          <a:ea typeface="+mn-ea"/>
                          <a:cs typeface="+mn-cs"/>
                        </a:rPr>
                        <a:t>Applied for grants or scholarships to help with your personal medical and living costs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7%</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8%</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4%</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6%</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4%</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2841097"/>
                  </a:ext>
                </a:extLst>
              </a:tr>
              <a:tr h="219075">
                <a:tc>
                  <a:txBody>
                    <a:bodyPr/>
                    <a:lstStyle/>
                    <a:p>
                      <a:pPr marL="0" algn="r" defTabSz="914400" rtl="0" eaLnBrk="1" fontAlgn="ctr" latinLnBrk="0" hangingPunct="1"/>
                      <a:r>
                        <a:rPr lang="en-US" sz="1000" b="0" i="0" u="none" strike="noStrike" kern="1200" dirty="0">
                          <a:solidFill>
                            <a:srgbClr val="000000"/>
                          </a:solidFill>
                          <a:effectLst/>
                          <a:latin typeface="Arial" panose="020B0604020202020204" pitchFamily="34" charset="0"/>
                          <a:ea typeface="+mn-ea"/>
                          <a:cs typeface="+mn-cs"/>
                        </a:rPr>
                        <a:t>Started a GoFundMe or similar campaign</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7%</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14%</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4%</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Arial" panose="020B0604020202020204" pitchFamily="34" charset="0"/>
                        </a:rPr>
                        <a:t>10%</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077913"/>
                  </a:ext>
                </a:extLst>
              </a:tr>
              <a:tr h="297005">
                <a:tc>
                  <a:txBody>
                    <a:bodyPr/>
                    <a:lstStyle/>
                    <a:p>
                      <a:pPr marL="0" algn="r" defTabSz="914400" rtl="0" eaLnBrk="1" fontAlgn="ctr" latinLnBrk="0" hangingPunct="1"/>
                      <a:r>
                        <a:rPr lang="en-US" sz="1000" b="0" i="0" u="none" strike="noStrike" kern="1200" dirty="0">
                          <a:solidFill>
                            <a:srgbClr val="000000"/>
                          </a:solidFill>
                          <a:effectLst/>
                          <a:latin typeface="Arial" panose="020B0604020202020204" pitchFamily="34" charset="0"/>
                          <a:ea typeface="+mn-ea"/>
                          <a:cs typeface="+mn-cs"/>
                        </a:rPr>
                        <a:t>Declared bankruptcy</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1%</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5155739"/>
                  </a:ext>
                </a:extLst>
              </a:tr>
              <a:tr h="297005">
                <a:tc>
                  <a:txBody>
                    <a:bodyPr/>
                    <a:lstStyle/>
                    <a:p>
                      <a:pPr marL="0" algn="r" defTabSz="914400" rtl="0" eaLnBrk="1" fontAlgn="ctr" latinLnBrk="0" hangingPunct="1"/>
                      <a:r>
                        <a:rPr lang="en-US" sz="1000" b="0" i="0" u="none" strike="noStrike" kern="1200" dirty="0">
                          <a:solidFill>
                            <a:srgbClr val="000000"/>
                          </a:solidFill>
                          <a:effectLst/>
                          <a:latin typeface="Arial" panose="020B0604020202020204" pitchFamily="34" charset="0"/>
                          <a:ea typeface="+mn-ea"/>
                          <a:cs typeface="+mn-cs"/>
                        </a:rPr>
                        <a:t>Lost your insurance coverage</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3%</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Arial" panose="020B0604020202020204" pitchFamily="34" charset="0"/>
                        </a:rPr>
                        <a:t>2%</a:t>
                      </a:r>
                    </a:p>
                  </a:txBody>
                  <a:tcPr marL="6350" marR="6350" marT="6350"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92975680"/>
                  </a:ext>
                </a:extLst>
              </a:tr>
            </a:tbl>
          </a:graphicData>
        </a:graphic>
      </p:graphicFrame>
      <p:sp>
        <p:nvSpPr>
          <p:cNvPr id="8" name="Rectangle 7">
            <a:extLst>
              <a:ext uri="{FF2B5EF4-FFF2-40B4-BE49-F238E27FC236}">
                <a16:creationId xmlns:a16="http://schemas.microsoft.com/office/drawing/2014/main" id="{FD723171-E1FA-2DD3-E394-2C5DB65B85E9}"/>
              </a:ext>
            </a:extLst>
          </p:cNvPr>
          <p:cNvSpPr/>
          <p:nvPr/>
        </p:nvSpPr>
        <p:spPr>
          <a:xfrm>
            <a:off x="4257225" y="1414944"/>
            <a:ext cx="1928601" cy="274320"/>
          </a:xfrm>
          <a:prstGeom prst="rect">
            <a:avLst/>
          </a:prstGeom>
          <a:noFill/>
          <a:ln>
            <a:solidFill>
              <a:srgbClr val="FFD334"/>
            </a:solidFill>
          </a:ln>
        </p:spPr>
        <p:txBody>
          <a:bodyPr wrap="square" lIns="9144" tIns="0" rIns="9144" anchor="b">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C000"/>
                </a:solidFill>
                <a:effectLst/>
                <a:uLnTx/>
                <a:uFillTx/>
                <a:latin typeface="Arial" panose="020B0604020202020204"/>
                <a:ea typeface="+mn-ea"/>
                <a:cs typeface="+mn-cs"/>
              </a:rPr>
              <a:t>NCCS Connected:</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  </a:t>
            </a:r>
            <a:r>
              <a:rPr kumimoji="0" lang="en-US" sz="1200" b="1" i="0" u="none" strike="noStrike" kern="1200" cap="none" spc="0" normalizeH="0" baseline="0" noProof="0" dirty="0">
                <a:ln>
                  <a:noFill/>
                </a:ln>
                <a:solidFill>
                  <a:srgbClr val="4472C4"/>
                </a:solidFill>
                <a:effectLst/>
                <a:uLnTx/>
                <a:uFillTx/>
                <a:latin typeface="Arial" panose="020B0604020202020204"/>
                <a:ea typeface="+mn-ea"/>
                <a:cs typeface="+mn-cs"/>
              </a:rPr>
              <a:t>71%</a:t>
            </a:r>
            <a:r>
              <a:rPr lang="en-US" sz="1200" dirty="0">
                <a:solidFill>
                  <a:schemeClr val="accent1"/>
                </a:solidFill>
                <a:latin typeface="Calibri" panose="020F0502020204030204" pitchFamily="34" charset="0"/>
                <a:ea typeface="Gadugi" panose="020B0502040204020203" pitchFamily="34" charset="0"/>
                <a:cs typeface="Calibri" panose="020F0502020204030204" pitchFamily="34" charset="0"/>
              </a:rPr>
              <a:t>▲</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6" name="TextBox 5">
            <a:extLst>
              <a:ext uri="{FF2B5EF4-FFF2-40B4-BE49-F238E27FC236}">
                <a16:creationId xmlns:a16="http://schemas.microsoft.com/office/drawing/2014/main" id="{C5A49BD8-9DEC-8647-9102-3801A5388CA6}"/>
              </a:ext>
            </a:extLst>
          </p:cNvPr>
          <p:cNvSpPr txBox="1"/>
          <p:nvPr/>
        </p:nvSpPr>
        <p:spPr>
          <a:xfrm>
            <a:off x="5492459" y="4017377"/>
            <a:ext cx="893193" cy="246221"/>
          </a:xfrm>
          <a:prstGeom prst="rect">
            <a:avLst/>
          </a:prstGeom>
          <a:noFill/>
        </p:spPr>
        <p:txBody>
          <a:bodyPr wrap="none" rtlCol="0">
            <a:spAutoFit/>
          </a:bodyPr>
          <a:lstStyle/>
          <a:p>
            <a:pPr algn="ctr"/>
            <a:r>
              <a:rPr lang="en-US" sz="1000" dirty="0"/>
              <a:t>New in 2023</a:t>
            </a:r>
          </a:p>
        </p:txBody>
      </p:sp>
      <p:sp>
        <p:nvSpPr>
          <p:cNvPr id="9" name="TextBox 8">
            <a:extLst>
              <a:ext uri="{FF2B5EF4-FFF2-40B4-BE49-F238E27FC236}">
                <a16:creationId xmlns:a16="http://schemas.microsoft.com/office/drawing/2014/main" id="{711428F8-7EF7-11F7-363D-1BB12B8A7869}"/>
              </a:ext>
            </a:extLst>
          </p:cNvPr>
          <p:cNvSpPr txBox="1"/>
          <p:nvPr/>
        </p:nvSpPr>
        <p:spPr>
          <a:xfrm>
            <a:off x="5221526" y="4574270"/>
            <a:ext cx="893193" cy="246221"/>
          </a:xfrm>
          <a:prstGeom prst="rect">
            <a:avLst/>
          </a:prstGeom>
          <a:noFill/>
        </p:spPr>
        <p:txBody>
          <a:bodyPr wrap="none" rtlCol="0">
            <a:spAutoFit/>
          </a:bodyPr>
          <a:lstStyle/>
          <a:p>
            <a:pPr algn="ctr"/>
            <a:r>
              <a:rPr lang="en-US" sz="1000" dirty="0"/>
              <a:t>New in 2023</a:t>
            </a:r>
          </a:p>
        </p:txBody>
      </p:sp>
    </p:spTree>
    <p:extLst>
      <p:ext uri="{BB962C8B-B14F-4D97-AF65-F5344CB8AC3E}">
        <p14:creationId xmlns:p14="http://schemas.microsoft.com/office/powerpoint/2010/main" val="2705730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05CB-4F41-3554-E1DF-2FB55C85FBC2}"/>
              </a:ext>
            </a:extLst>
          </p:cNvPr>
          <p:cNvSpPr>
            <a:spLocks noGrp="1"/>
          </p:cNvSpPr>
          <p:nvPr>
            <p:ph type="title"/>
          </p:nvPr>
        </p:nvSpPr>
        <p:spPr/>
        <p:txBody>
          <a:bodyPr/>
          <a:lstStyle/>
          <a:p>
            <a:r>
              <a:rPr lang="en-US" dirty="0"/>
              <a:t>Monthly Prescription Payment Plan</a:t>
            </a:r>
          </a:p>
        </p:txBody>
      </p:sp>
      <p:sp>
        <p:nvSpPr>
          <p:cNvPr id="3" name="Text Placeholder 2">
            <a:extLst>
              <a:ext uri="{FF2B5EF4-FFF2-40B4-BE49-F238E27FC236}">
                <a16:creationId xmlns:a16="http://schemas.microsoft.com/office/drawing/2014/main" id="{B3A78CDC-A9AB-6524-3727-8F55FF216E53}"/>
              </a:ext>
            </a:extLst>
          </p:cNvPr>
          <p:cNvSpPr>
            <a:spLocks noGrp="1"/>
          </p:cNvSpPr>
          <p:nvPr>
            <p:ph type="body" sz="quarter" idx="10"/>
          </p:nvPr>
        </p:nvSpPr>
        <p:spPr/>
        <p:txBody>
          <a:bodyPr/>
          <a:lstStyle/>
          <a:p>
            <a:r>
              <a:rPr lang="en-US" dirty="0"/>
              <a:t>Only a third of Patients are interested, and interest drops among those who have Medicare. </a:t>
            </a:r>
          </a:p>
        </p:txBody>
      </p:sp>
      <p:grpSp>
        <p:nvGrpSpPr>
          <p:cNvPr id="8" name="Group 7">
            <a:extLst>
              <a:ext uri="{FF2B5EF4-FFF2-40B4-BE49-F238E27FC236}">
                <a16:creationId xmlns:a16="http://schemas.microsoft.com/office/drawing/2014/main" id="{198E9996-9374-1B1A-7C3B-1311B4ECD2E3}"/>
              </a:ext>
            </a:extLst>
          </p:cNvPr>
          <p:cNvGrpSpPr/>
          <p:nvPr/>
        </p:nvGrpSpPr>
        <p:grpSpPr>
          <a:xfrm>
            <a:off x="398253" y="1022168"/>
            <a:ext cx="11668492" cy="4062152"/>
            <a:chOff x="398253" y="1493522"/>
            <a:chExt cx="11668492" cy="4062152"/>
          </a:xfrm>
        </p:grpSpPr>
        <p:graphicFrame>
          <p:nvGraphicFramePr>
            <p:cNvPr id="6" name="Chart 5">
              <a:extLst>
                <a:ext uri="{FF2B5EF4-FFF2-40B4-BE49-F238E27FC236}">
                  <a16:creationId xmlns:a16="http://schemas.microsoft.com/office/drawing/2014/main" id="{E524A640-9F25-6502-3FBB-806276645AAC}"/>
                </a:ext>
              </a:extLst>
            </p:cNvPr>
            <p:cNvGraphicFramePr/>
            <p:nvPr/>
          </p:nvGraphicFramePr>
          <p:xfrm>
            <a:off x="398253" y="1493522"/>
            <a:ext cx="6237509" cy="406215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B8D9C4BA-5B33-05D1-4062-AC074691AA5B}"/>
                </a:ext>
              </a:extLst>
            </p:cNvPr>
            <p:cNvSpPr txBox="1"/>
            <p:nvPr/>
          </p:nvSpPr>
          <p:spPr>
            <a:xfrm>
              <a:off x="2615460" y="3109099"/>
              <a:ext cx="1803094" cy="892552"/>
            </a:xfrm>
            <a:prstGeom prst="rect">
              <a:avLst/>
            </a:prstGeom>
            <a:noFill/>
          </p:spPr>
          <p:txBody>
            <a:bodyPr wrap="square" rtlCol="0">
              <a:spAutoFit/>
            </a:bodyPr>
            <a:lstStyle/>
            <a:p>
              <a:pPr algn="ctr"/>
              <a:r>
                <a:rPr lang="en-US" sz="2000" dirty="0"/>
                <a:t>32% </a:t>
              </a:r>
              <a:r>
                <a:rPr lang="en-US" sz="1600" dirty="0"/>
                <a:t>Interested in a Monthly Payment Plan</a:t>
              </a:r>
            </a:p>
          </p:txBody>
        </p:sp>
        <p:graphicFrame>
          <p:nvGraphicFramePr>
            <p:cNvPr id="5" name="Chart 4">
              <a:extLst>
                <a:ext uri="{FF2B5EF4-FFF2-40B4-BE49-F238E27FC236}">
                  <a16:creationId xmlns:a16="http://schemas.microsoft.com/office/drawing/2014/main" id="{09E28570-D525-916B-1FD7-7571DE012788}"/>
                </a:ext>
              </a:extLst>
            </p:cNvPr>
            <p:cNvGraphicFramePr/>
            <p:nvPr/>
          </p:nvGraphicFramePr>
          <p:xfrm>
            <a:off x="5829236" y="1493522"/>
            <a:ext cx="6237509" cy="406215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0C6C044F-7D4C-DA4E-196E-1D787B52B910}"/>
                </a:ext>
              </a:extLst>
            </p:cNvPr>
            <p:cNvSpPr txBox="1"/>
            <p:nvPr/>
          </p:nvSpPr>
          <p:spPr>
            <a:xfrm>
              <a:off x="8046444" y="3109099"/>
              <a:ext cx="1803094" cy="892552"/>
            </a:xfrm>
            <a:prstGeom prst="rect">
              <a:avLst/>
            </a:prstGeom>
            <a:noFill/>
          </p:spPr>
          <p:txBody>
            <a:bodyPr wrap="square" rtlCol="0">
              <a:spAutoFit/>
            </a:bodyPr>
            <a:lstStyle/>
            <a:p>
              <a:pPr algn="ctr"/>
              <a:r>
                <a:rPr lang="en-US" sz="2000" dirty="0"/>
                <a:t>42% </a:t>
              </a:r>
              <a:r>
                <a:rPr lang="en-US" sz="1600" dirty="0"/>
                <a:t>Interested in a Monthly Payment Plan</a:t>
              </a:r>
            </a:p>
          </p:txBody>
        </p:sp>
      </p:grpSp>
      <p:sp>
        <p:nvSpPr>
          <p:cNvPr id="9" name="Rectangle 8">
            <a:extLst>
              <a:ext uri="{FF2B5EF4-FFF2-40B4-BE49-F238E27FC236}">
                <a16:creationId xmlns:a16="http://schemas.microsoft.com/office/drawing/2014/main" id="{071A8F05-BEF4-7CC0-AFDD-AC948022FE04}"/>
              </a:ext>
            </a:extLst>
          </p:cNvPr>
          <p:cNvSpPr/>
          <p:nvPr/>
        </p:nvSpPr>
        <p:spPr>
          <a:xfrm>
            <a:off x="1837143" y="5143954"/>
            <a:ext cx="3359727" cy="1046018"/>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24% </a:t>
            </a:r>
            <a:r>
              <a:rPr lang="en-US" sz="1600" dirty="0"/>
              <a:t>of Medicare Patients are interested</a:t>
            </a:r>
            <a:br>
              <a:rPr lang="en-US" sz="1600" dirty="0"/>
            </a:br>
            <a:r>
              <a:rPr lang="en-US" sz="1600" dirty="0"/>
              <a:t> </a:t>
            </a:r>
            <a:br>
              <a:rPr lang="en-US" dirty="0"/>
            </a:br>
            <a:r>
              <a:rPr lang="en-US" sz="1400" dirty="0"/>
              <a:t>42% Non-Medicare </a:t>
            </a:r>
            <a:endParaRPr lang="en-US" dirty="0"/>
          </a:p>
        </p:txBody>
      </p:sp>
      <p:sp>
        <p:nvSpPr>
          <p:cNvPr id="10" name="Rectangle 9">
            <a:extLst>
              <a:ext uri="{FF2B5EF4-FFF2-40B4-BE49-F238E27FC236}">
                <a16:creationId xmlns:a16="http://schemas.microsoft.com/office/drawing/2014/main" id="{DC7256B7-B424-34E4-13B7-8AE967FFF409}"/>
              </a:ext>
            </a:extLst>
          </p:cNvPr>
          <p:cNvSpPr/>
          <p:nvPr/>
        </p:nvSpPr>
        <p:spPr>
          <a:xfrm>
            <a:off x="7268126" y="5143954"/>
            <a:ext cx="3359727" cy="1046018"/>
          </a:xfrm>
          <a:prstGeom prst="rect">
            <a:avLst/>
          </a:prstGeom>
          <a:solidFill>
            <a:schemeClr val="accent4">
              <a:lumMod val="60000"/>
              <a:lumOff val="4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600" b="1" dirty="0">
                <a:solidFill>
                  <a:srgbClr val="C00000"/>
                </a:solidFill>
              </a:rPr>
              <a:t>31% </a:t>
            </a:r>
            <a:r>
              <a:rPr lang="en-US" sz="1600" dirty="0">
                <a:solidFill>
                  <a:schemeClr val="tx1"/>
                </a:solidFill>
              </a:rPr>
              <a:t>of Medicare Patients are interested</a:t>
            </a:r>
            <a:br>
              <a:rPr lang="en-US" sz="1600" dirty="0">
                <a:solidFill>
                  <a:schemeClr val="tx1"/>
                </a:solidFill>
              </a:rPr>
            </a:br>
            <a:r>
              <a:rPr lang="en-US" sz="1600" dirty="0">
                <a:solidFill>
                  <a:schemeClr val="tx1"/>
                </a:solidFill>
              </a:rPr>
              <a:t> </a:t>
            </a:r>
            <a:br>
              <a:rPr lang="en-US" dirty="0">
                <a:solidFill>
                  <a:schemeClr val="tx1"/>
                </a:solidFill>
              </a:rPr>
            </a:br>
            <a:r>
              <a:rPr lang="en-US" sz="1400" dirty="0">
                <a:solidFill>
                  <a:schemeClr val="tx1"/>
                </a:solidFill>
              </a:rPr>
              <a:t>48% Non-Medicare </a:t>
            </a:r>
            <a:endParaRPr lang="en-US" dirty="0">
              <a:solidFill>
                <a:schemeClr val="tx1"/>
              </a:solidFill>
            </a:endParaRPr>
          </a:p>
        </p:txBody>
      </p:sp>
      <p:sp>
        <p:nvSpPr>
          <p:cNvPr id="11" name="TextBox 10">
            <a:extLst>
              <a:ext uri="{FF2B5EF4-FFF2-40B4-BE49-F238E27FC236}">
                <a16:creationId xmlns:a16="http://schemas.microsoft.com/office/drawing/2014/main" id="{021327E7-2085-5758-C67F-322BE79757E7}"/>
              </a:ext>
            </a:extLst>
          </p:cNvPr>
          <p:cNvSpPr txBox="1"/>
          <p:nvPr/>
        </p:nvSpPr>
        <p:spPr>
          <a:xfrm>
            <a:off x="3403215" y="6548466"/>
            <a:ext cx="5714317"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Source= National Patients (n=1303); NCCS Connected Patients (n=507)</a:t>
            </a:r>
          </a:p>
        </p:txBody>
      </p:sp>
      <p:sp>
        <p:nvSpPr>
          <p:cNvPr id="12" name="TextBox 11">
            <a:extLst>
              <a:ext uri="{FF2B5EF4-FFF2-40B4-BE49-F238E27FC236}">
                <a16:creationId xmlns:a16="http://schemas.microsoft.com/office/drawing/2014/main" id="{9801C50A-91FE-3BFF-287D-4629509BCDA7}"/>
              </a:ext>
            </a:extLst>
          </p:cNvPr>
          <p:cNvSpPr txBox="1"/>
          <p:nvPr/>
        </p:nvSpPr>
        <p:spPr>
          <a:xfrm>
            <a:off x="1969522" y="6281620"/>
            <a:ext cx="3094967" cy="461665"/>
          </a:xfrm>
          <a:prstGeom prst="rect">
            <a:avLst/>
          </a:prstGeom>
          <a:noFill/>
        </p:spPr>
        <p:txBody>
          <a:bodyPr wrap="square" rtlCol="0">
            <a:spAutoFit/>
          </a:bodyPr>
          <a:lstStyle/>
          <a:p>
            <a:pPr algn="ctr"/>
            <a:r>
              <a:rPr lang="en-US" sz="1200" i="1" dirty="0"/>
              <a:t>21% of Medicare Patients also have supplemental or gap insurance</a:t>
            </a:r>
          </a:p>
        </p:txBody>
      </p:sp>
      <p:sp>
        <p:nvSpPr>
          <p:cNvPr id="13" name="TextBox 12">
            <a:extLst>
              <a:ext uri="{FF2B5EF4-FFF2-40B4-BE49-F238E27FC236}">
                <a16:creationId xmlns:a16="http://schemas.microsoft.com/office/drawing/2014/main" id="{DF81C12A-B0D4-C031-6E2D-EE0FC9F21C5D}"/>
              </a:ext>
            </a:extLst>
          </p:cNvPr>
          <p:cNvSpPr txBox="1"/>
          <p:nvPr/>
        </p:nvSpPr>
        <p:spPr>
          <a:xfrm>
            <a:off x="7400505" y="6281620"/>
            <a:ext cx="3094967" cy="461665"/>
          </a:xfrm>
          <a:prstGeom prst="rect">
            <a:avLst/>
          </a:prstGeom>
          <a:noFill/>
        </p:spPr>
        <p:txBody>
          <a:bodyPr wrap="square" rtlCol="0">
            <a:spAutoFit/>
          </a:bodyPr>
          <a:lstStyle/>
          <a:p>
            <a:pPr algn="ctr"/>
            <a:r>
              <a:rPr lang="en-US" sz="1200" i="1" dirty="0"/>
              <a:t>30% of Medicare Patients also have supplemental or gap insurance</a:t>
            </a:r>
          </a:p>
        </p:txBody>
      </p:sp>
    </p:spTree>
    <p:extLst>
      <p:ext uri="{BB962C8B-B14F-4D97-AF65-F5344CB8AC3E}">
        <p14:creationId xmlns:p14="http://schemas.microsoft.com/office/powerpoint/2010/main" val="4269951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4"/>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6C6B2-109A-F04B-8639-359C574E47BB}" type="slidenum">
              <a:rPr kumimoji="0" lang="en-US" sz="9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9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4547442" y="2567226"/>
            <a:ext cx="6544997" cy="86177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FFD334"/>
                </a:solidFill>
                <a:effectLst/>
                <a:uLnTx/>
                <a:uFillTx/>
                <a:latin typeface="Arial" panose="020B0604020202020204" pitchFamily="34" charset="0"/>
                <a:ea typeface="+mn-ea"/>
                <a:cs typeface="Arial" panose="020B0604020202020204" pitchFamily="34" charset="0"/>
              </a:rPr>
              <a:t>Working with Cancer</a:t>
            </a: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5"/>
          <a:stretch>
            <a:fillRect/>
          </a:stretch>
        </p:blipFill>
        <p:spPr>
          <a:xfrm>
            <a:off x="11186031" y="6398080"/>
            <a:ext cx="835013" cy="356616"/>
          </a:xfrm>
          <a:prstGeom prst="rect">
            <a:avLst/>
          </a:prstGeom>
        </p:spPr>
      </p:pic>
      <p:pic>
        <p:nvPicPr>
          <p:cNvPr id="2" name="Picture 1" descr="Icon&#10;&#10;Description automatically generated">
            <a:extLst>
              <a:ext uri="{FF2B5EF4-FFF2-40B4-BE49-F238E27FC236}">
                <a16:creationId xmlns:a16="http://schemas.microsoft.com/office/drawing/2014/main" id="{3109FEF8-D00F-E780-92A9-9A6E43362B79}"/>
              </a:ext>
            </a:extLst>
          </p:cNvPr>
          <p:cNvPicPr>
            <a:picLocks noChangeAspect="1"/>
          </p:cNvPicPr>
          <p:nvPr/>
        </p:nvPicPr>
        <p:blipFill>
          <a:blip r:embed="rId6"/>
          <a:stretch>
            <a:fillRect/>
          </a:stretch>
        </p:blipFill>
        <p:spPr>
          <a:xfrm>
            <a:off x="1687831" y="1625394"/>
            <a:ext cx="2599134" cy="2599134"/>
          </a:xfrm>
          <a:prstGeom prst="rect">
            <a:avLst/>
          </a:prstGeom>
          <a:ln>
            <a:no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580197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4E54-2361-64BB-2BD7-AFB06AF44485}"/>
              </a:ext>
            </a:extLst>
          </p:cNvPr>
          <p:cNvSpPr>
            <a:spLocks noGrp="1"/>
          </p:cNvSpPr>
          <p:nvPr>
            <p:ph type="title"/>
          </p:nvPr>
        </p:nvSpPr>
        <p:spPr/>
        <p:txBody>
          <a:bodyPr>
            <a:normAutofit/>
          </a:bodyPr>
          <a:lstStyle/>
          <a:p>
            <a:r>
              <a:rPr lang="en-US" dirty="0"/>
              <a:t>Employment Status during Treatment</a:t>
            </a:r>
          </a:p>
        </p:txBody>
      </p:sp>
      <p:sp>
        <p:nvSpPr>
          <p:cNvPr id="3" name="Text Placeholder 2">
            <a:extLst>
              <a:ext uri="{FF2B5EF4-FFF2-40B4-BE49-F238E27FC236}">
                <a16:creationId xmlns:a16="http://schemas.microsoft.com/office/drawing/2014/main" id="{0DB0BDB4-C4DC-60B1-AE6B-AC3DBD5D755C}"/>
              </a:ext>
            </a:extLst>
          </p:cNvPr>
          <p:cNvSpPr>
            <a:spLocks noGrp="1"/>
          </p:cNvSpPr>
          <p:nvPr>
            <p:ph type="body" sz="quarter" idx="10"/>
          </p:nvPr>
        </p:nvSpPr>
        <p:spPr>
          <a:xfrm>
            <a:off x="409267" y="803298"/>
            <a:ext cx="11292608" cy="645172"/>
          </a:xfrm>
        </p:spPr>
        <p:txBody>
          <a:bodyPr>
            <a:normAutofit/>
          </a:bodyPr>
          <a:lstStyle/>
          <a:p>
            <a:pPr>
              <a:spcBef>
                <a:spcPts val="400"/>
              </a:spcBef>
            </a:pPr>
            <a:r>
              <a:rPr lang="en-US" dirty="0"/>
              <a:t>Nearly half of Patients report working during treatment, a third were retired, one-in-10 on disability.</a:t>
            </a:r>
          </a:p>
          <a:p>
            <a:pPr>
              <a:spcBef>
                <a:spcPts val="400"/>
              </a:spcBef>
            </a:pPr>
            <a:r>
              <a:rPr lang="en-US" dirty="0"/>
              <a:t>Two-thirds of Caregivers say they worked during their loved one’s cancer treatment.</a:t>
            </a:r>
          </a:p>
        </p:txBody>
      </p:sp>
      <p:graphicFrame>
        <p:nvGraphicFramePr>
          <p:cNvPr id="6" name="Chart 5">
            <a:extLst>
              <a:ext uri="{FF2B5EF4-FFF2-40B4-BE49-F238E27FC236}">
                <a16:creationId xmlns:a16="http://schemas.microsoft.com/office/drawing/2014/main" id="{684A0CAD-C153-378D-004E-CC670FC9FBCF}"/>
              </a:ext>
            </a:extLst>
          </p:cNvPr>
          <p:cNvGraphicFramePr/>
          <p:nvPr>
            <p:extLst>
              <p:ext uri="{D42A27DB-BD31-4B8C-83A1-F6EECF244321}">
                <p14:modId xmlns:p14="http://schemas.microsoft.com/office/powerpoint/2010/main" val="941207275"/>
              </p:ext>
            </p:extLst>
          </p:nvPr>
        </p:nvGraphicFramePr>
        <p:xfrm>
          <a:off x="2157984" y="1499222"/>
          <a:ext cx="7505305" cy="487887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D7FF51F-6F4B-C020-60A4-19498D693987}"/>
              </a:ext>
            </a:extLst>
          </p:cNvPr>
          <p:cNvSpPr txBox="1"/>
          <p:nvPr/>
        </p:nvSpPr>
        <p:spPr>
          <a:xfrm>
            <a:off x="7699022" y="2125987"/>
            <a:ext cx="423333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72C4"/>
                </a:solidFill>
                <a:effectLst/>
                <a:uLnTx/>
                <a:uFillTx/>
                <a:latin typeface="Arial" panose="020B0604020202020204"/>
                <a:ea typeface="+mn-ea"/>
                <a:cs typeface="+mn-cs"/>
              </a:rPr>
              <a:t>47% of Patients worked during treatment</a:t>
            </a:r>
          </a:p>
        </p:txBody>
      </p:sp>
      <p:sp>
        <p:nvSpPr>
          <p:cNvPr id="9" name="TextBox 8">
            <a:extLst>
              <a:ext uri="{FF2B5EF4-FFF2-40B4-BE49-F238E27FC236}">
                <a16:creationId xmlns:a16="http://schemas.microsoft.com/office/drawing/2014/main" id="{09138762-1F30-574D-D81F-54956AA7B716}"/>
              </a:ext>
            </a:extLst>
          </p:cNvPr>
          <p:cNvSpPr txBox="1"/>
          <p:nvPr/>
        </p:nvSpPr>
        <p:spPr>
          <a:xfrm>
            <a:off x="7699022" y="2402986"/>
            <a:ext cx="423333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0AD47"/>
                </a:solidFill>
                <a:effectLst/>
                <a:uLnTx/>
                <a:uFillTx/>
                <a:latin typeface="Arial" panose="020B0604020202020204"/>
                <a:ea typeface="+mn-ea"/>
                <a:cs typeface="+mn-cs"/>
              </a:rPr>
              <a:t>62% of Caregivers worked during loved one’s treatment</a:t>
            </a:r>
          </a:p>
        </p:txBody>
      </p:sp>
      <p:sp>
        <p:nvSpPr>
          <p:cNvPr id="10" name="Right Bracket 9">
            <a:extLst>
              <a:ext uri="{FF2B5EF4-FFF2-40B4-BE49-F238E27FC236}">
                <a16:creationId xmlns:a16="http://schemas.microsoft.com/office/drawing/2014/main" id="{82FF1232-7E41-8A7A-4C1F-B1552BE4D7DA}"/>
              </a:ext>
            </a:extLst>
          </p:cNvPr>
          <p:cNvSpPr/>
          <p:nvPr/>
        </p:nvSpPr>
        <p:spPr>
          <a:xfrm>
            <a:off x="6986016" y="1582947"/>
            <a:ext cx="713006" cy="1690605"/>
          </a:xfrm>
          <a:prstGeom prst="rightBracket">
            <a:avLst>
              <a:gd name="adj" fmla="val 41677"/>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7BAB1CDE-A141-4E6C-6056-2D75442B4837}"/>
              </a:ext>
            </a:extLst>
          </p:cNvPr>
          <p:cNvSpPr txBox="1"/>
          <p:nvPr/>
        </p:nvSpPr>
        <p:spPr>
          <a:xfrm>
            <a:off x="1525360" y="6591669"/>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a:t>
            </a:r>
          </a:p>
        </p:txBody>
      </p:sp>
    </p:spTree>
    <p:extLst>
      <p:ext uri="{BB962C8B-B14F-4D97-AF65-F5344CB8AC3E}">
        <p14:creationId xmlns:p14="http://schemas.microsoft.com/office/powerpoint/2010/main" val="3960620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64241-D598-188F-568C-FFA27572594C}"/>
              </a:ext>
            </a:extLst>
          </p:cNvPr>
          <p:cNvSpPr>
            <a:spLocks noGrp="1"/>
          </p:cNvSpPr>
          <p:nvPr>
            <p:ph type="title"/>
          </p:nvPr>
        </p:nvSpPr>
        <p:spPr/>
        <p:txBody>
          <a:bodyPr/>
          <a:lstStyle/>
          <a:p>
            <a:r>
              <a:rPr lang="en-US" dirty="0"/>
              <a:t>Employment Factoring into Treatment Decision</a:t>
            </a:r>
          </a:p>
        </p:txBody>
      </p:sp>
      <p:sp>
        <p:nvSpPr>
          <p:cNvPr id="3" name="Text Placeholder 2">
            <a:extLst>
              <a:ext uri="{FF2B5EF4-FFF2-40B4-BE49-F238E27FC236}">
                <a16:creationId xmlns:a16="http://schemas.microsoft.com/office/drawing/2014/main" id="{860D36E2-59AE-D6C7-62E2-2E06781D49D8}"/>
              </a:ext>
            </a:extLst>
          </p:cNvPr>
          <p:cNvSpPr>
            <a:spLocks noGrp="1"/>
          </p:cNvSpPr>
          <p:nvPr>
            <p:ph type="body" sz="quarter" idx="10"/>
          </p:nvPr>
        </p:nvSpPr>
        <p:spPr>
          <a:xfrm>
            <a:off x="409267" y="803298"/>
            <a:ext cx="11292608" cy="656923"/>
          </a:xfrm>
        </p:spPr>
        <p:txBody>
          <a:bodyPr>
            <a:normAutofit/>
          </a:bodyPr>
          <a:lstStyle/>
          <a:p>
            <a:pPr>
              <a:spcBef>
                <a:spcPts val="400"/>
              </a:spcBef>
            </a:pPr>
            <a:r>
              <a:rPr lang="en-US" dirty="0"/>
              <a:t>Few said concerns about continuing to work factored into their treatment decisions.</a:t>
            </a:r>
          </a:p>
          <a:p>
            <a:pPr>
              <a:spcBef>
                <a:spcPts val="400"/>
              </a:spcBef>
            </a:pPr>
            <a:r>
              <a:rPr lang="en-US" dirty="0"/>
              <a:t>There are a few audiences who are more likely to rate it higher, but still in the single digits.</a:t>
            </a:r>
          </a:p>
        </p:txBody>
      </p:sp>
      <p:graphicFrame>
        <p:nvGraphicFramePr>
          <p:cNvPr id="4" name="Table 3">
            <a:extLst>
              <a:ext uri="{FF2B5EF4-FFF2-40B4-BE49-F238E27FC236}">
                <a16:creationId xmlns:a16="http://schemas.microsoft.com/office/drawing/2014/main" id="{E0339D91-A585-C6EC-A016-84F7412F778B}"/>
              </a:ext>
            </a:extLst>
          </p:cNvPr>
          <p:cNvGraphicFramePr>
            <a:graphicFrameLocks noGrp="1"/>
          </p:cNvGraphicFramePr>
          <p:nvPr>
            <p:extLst>
              <p:ext uri="{D42A27DB-BD31-4B8C-83A1-F6EECF244321}">
                <p14:modId xmlns:p14="http://schemas.microsoft.com/office/powerpoint/2010/main" val="3485504331"/>
              </p:ext>
            </p:extLst>
          </p:nvPr>
        </p:nvGraphicFramePr>
        <p:xfrm>
          <a:off x="10136146" y="1525984"/>
          <a:ext cx="1117359" cy="5027623"/>
        </p:xfrm>
        <a:graphic>
          <a:graphicData uri="http://schemas.openxmlformats.org/drawingml/2006/table">
            <a:tbl>
              <a:tblPr firstRow="1" bandRow="1">
                <a:tableStyleId>{69012ECD-51FC-41F1-AA8D-1B2483CD663E}</a:tableStyleId>
              </a:tblPr>
              <a:tblGrid>
                <a:gridCol w="1117359">
                  <a:extLst>
                    <a:ext uri="{9D8B030D-6E8A-4147-A177-3AD203B41FA5}">
                      <a16:colId xmlns:a16="http://schemas.microsoft.com/office/drawing/2014/main" val="1056019464"/>
                    </a:ext>
                  </a:extLst>
                </a:gridCol>
              </a:tblGrid>
              <a:tr h="532470">
                <a:tc>
                  <a:txBody>
                    <a:bodyPr/>
                    <a:lstStyle/>
                    <a:p>
                      <a:pPr algn="ctr" fontAlgn="b"/>
                      <a:r>
                        <a:rPr lang="en-US" sz="1600" u="none" strike="noStrike" dirty="0">
                          <a:effectLst/>
                        </a:rPr>
                        <a:t>Least Important</a:t>
                      </a:r>
                      <a:endParaRPr lang="en-US" sz="1600" b="0" i="0" u="none" strike="noStrike" dirty="0">
                        <a:solidFill>
                          <a:srgbClr val="000000"/>
                        </a:solidFill>
                        <a:effectLst/>
                        <a:latin typeface="+mn-lt"/>
                      </a:endParaRPr>
                    </a:p>
                  </a:txBody>
                  <a:tcPr marL="4989" marR="4989" marT="4989" marB="0" anchor="ctr"/>
                </a:tc>
                <a:extLst>
                  <a:ext uri="{0D108BD9-81ED-4DB2-BD59-A6C34878D82A}">
                    <a16:rowId xmlns:a16="http://schemas.microsoft.com/office/drawing/2014/main" val="3631841301"/>
                  </a:ext>
                </a:extLst>
              </a:tr>
              <a:tr h="566473">
                <a:tc>
                  <a:txBody>
                    <a:bodyPr/>
                    <a:lstStyle/>
                    <a:p>
                      <a:pPr algn="ctr" fontAlgn="b"/>
                      <a:r>
                        <a:rPr lang="en-US" sz="1600" u="none" strike="noStrike" dirty="0">
                          <a:effectLst/>
                          <a:latin typeface="+mn-lt"/>
                        </a:rPr>
                        <a:t>1%</a:t>
                      </a:r>
                      <a:endParaRPr lang="en-US" sz="1600" b="0" i="0" u="none" strike="noStrike" dirty="0">
                        <a:solidFill>
                          <a:srgbClr val="000000"/>
                        </a:solidFill>
                        <a:effectLst/>
                        <a:latin typeface="+mn-lt"/>
                      </a:endParaRPr>
                    </a:p>
                  </a:txBody>
                  <a:tcPr marL="4989" marR="4989" marT="4989" marB="0" anchor="ctr"/>
                </a:tc>
                <a:extLst>
                  <a:ext uri="{0D108BD9-81ED-4DB2-BD59-A6C34878D82A}">
                    <a16:rowId xmlns:a16="http://schemas.microsoft.com/office/drawing/2014/main" val="3824445190"/>
                  </a:ext>
                </a:extLst>
              </a:tr>
              <a:tr h="631298">
                <a:tc>
                  <a:txBody>
                    <a:bodyPr/>
                    <a:lstStyle/>
                    <a:p>
                      <a:pPr algn="ctr" fontAlgn="b"/>
                      <a:r>
                        <a:rPr lang="en-US" sz="1600" u="none" strike="noStrike" dirty="0">
                          <a:effectLst/>
                          <a:latin typeface="+mn-lt"/>
                        </a:rPr>
                        <a:t>3%</a:t>
                      </a:r>
                      <a:endParaRPr lang="en-US" sz="1600" b="0" i="0" u="none" strike="noStrike" dirty="0">
                        <a:solidFill>
                          <a:srgbClr val="000000"/>
                        </a:solidFill>
                        <a:effectLst/>
                        <a:latin typeface="+mn-lt"/>
                      </a:endParaRPr>
                    </a:p>
                  </a:txBody>
                  <a:tcPr marL="4989" marR="4989" marT="4989" marB="0" anchor="ctr"/>
                </a:tc>
                <a:extLst>
                  <a:ext uri="{0D108BD9-81ED-4DB2-BD59-A6C34878D82A}">
                    <a16:rowId xmlns:a16="http://schemas.microsoft.com/office/drawing/2014/main" val="1347336380"/>
                  </a:ext>
                </a:extLst>
              </a:tr>
              <a:tr h="717211">
                <a:tc>
                  <a:txBody>
                    <a:bodyPr/>
                    <a:lstStyle/>
                    <a:p>
                      <a:pPr algn="ctr" fontAlgn="b"/>
                      <a:r>
                        <a:rPr lang="en-US" sz="1600" u="none" strike="noStrike" dirty="0">
                          <a:effectLst/>
                          <a:latin typeface="+mn-lt"/>
                        </a:rPr>
                        <a:t>13%</a:t>
                      </a:r>
                      <a:endParaRPr lang="en-US" sz="1600" b="0" i="0" u="none" strike="noStrike" dirty="0">
                        <a:solidFill>
                          <a:srgbClr val="000000"/>
                        </a:solidFill>
                        <a:effectLst/>
                        <a:latin typeface="+mn-lt"/>
                      </a:endParaRPr>
                    </a:p>
                  </a:txBody>
                  <a:tcPr marL="4989" marR="4989" marT="4989" marB="0" anchor="ctr"/>
                </a:tc>
                <a:extLst>
                  <a:ext uri="{0D108BD9-81ED-4DB2-BD59-A6C34878D82A}">
                    <a16:rowId xmlns:a16="http://schemas.microsoft.com/office/drawing/2014/main" val="1233531597"/>
                  </a:ext>
                </a:extLst>
              </a:tr>
              <a:tr h="631298">
                <a:tc>
                  <a:txBody>
                    <a:bodyPr/>
                    <a:lstStyle/>
                    <a:p>
                      <a:pPr algn="ctr" fontAlgn="b"/>
                      <a:r>
                        <a:rPr lang="en-US" sz="1600" u="none" strike="noStrike" dirty="0">
                          <a:effectLst/>
                          <a:latin typeface="+mn-lt"/>
                        </a:rPr>
                        <a:t>10%</a:t>
                      </a:r>
                      <a:endParaRPr lang="en-US" sz="1600" b="0" i="0" u="none" strike="noStrike" dirty="0">
                        <a:solidFill>
                          <a:srgbClr val="000000"/>
                        </a:solidFill>
                        <a:effectLst/>
                        <a:latin typeface="+mn-lt"/>
                      </a:endParaRPr>
                    </a:p>
                  </a:txBody>
                  <a:tcPr marL="4989" marR="4989" marT="4989" marB="0" anchor="ctr"/>
                </a:tc>
                <a:extLst>
                  <a:ext uri="{0D108BD9-81ED-4DB2-BD59-A6C34878D82A}">
                    <a16:rowId xmlns:a16="http://schemas.microsoft.com/office/drawing/2014/main" val="3699608124"/>
                  </a:ext>
                </a:extLst>
              </a:tr>
              <a:tr h="631298">
                <a:tc>
                  <a:txBody>
                    <a:bodyPr/>
                    <a:lstStyle/>
                    <a:p>
                      <a:pPr algn="ctr" fontAlgn="b"/>
                      <a:r>
                        <a:rPr lang="en-US" sz="1600" u="none" strike="noStrike" dirty="0">
                          <a:effectLst/>
                          <a:latin typeface="+mn-lt"/>
                        </a:rPr>
                        <a:t>11%</a:t>
                      </a:r>
                      <a:endParaRPr lang="en-US" sz="1600" b="0" i="0" u="none" strike="noStrike" dirty="0">
                        <a:solidFill>
                          <a:srgbClr val="000000"/>
                        </a:solidFill>
                        <a:effectLst/>
                        <a:latin typeface="+mn-lt"/>
                      </a:endParaRPr>
                    </a:p>
                  </a:txBody>
                  <a:tcPr marL="4989" marR="4989" marT="4989" marB="0" anchor="ctr"/>
                </a:tc>
                <a:extLst>
                  <a:ext uri="{0D108BD9-81ED-4DB2-BD59-A6C34878D82A}">
                    <a16:rowId xmlns:a16="http://schemas.microsoft.com/office/drawing/2014/main" val="1901532243"/>
                  </a:ext>
                </a:extLst>
              </a:tr>
              <a:tr h="686277">
                <a:tc>
                  <a:txBody>
                    <a:bodyPr/>
                    <a:lstStyle/>
                    <a:p>
                      <a:pPr algn="ctr" fontAlgn="b"/>
                      <a:r>
                        <a:rPr lang="en-US" sz="1600" b="1" u="none" strike="noStrike" dirty="0">
                          <a:effectLst/>
                          <a:latin typeface="+mn-lt"/>
                        </a:rPr>
                        <a:t>29%</a:t>
                      </a:r>
                      <a:endParaRPr lang="en-US" sz="1600" b="1" i="0" u="none" strike="noStrike" dirty="0">
                        <a:solidFill>
                          <a:srgbClr val="000000"/>
                        </a:solidFill>
                        <a:effectLst/>
                        <a:latin typeface="+mn-lt"/>
                      </a:endParaRPr>
                    </a:p>
                  </a:txBody>
                  <a:tcPr marL="4989" marR="4989" marT="4989" marB="0" anchor="ctr"/>
                </a:tc>
                <a:extLst>
                  <a:ext uri="{0D108BD9-81ED-4DB2-BD59-A6C34878D82A}">
                    <a16:rowId xmlns:a16="http://schemas.microsoft.com/office/drawing/2014/main" val="2103579741"/>
                  </a:ext>
                </a:extLst>
              </a:tr>
              <a:tr h="631298">
                <a:tc>
                  <a:txBody>
                    <a:bodyPr/>
                    <a:lstStyle/>
                    <a:p>
                      <a:pPr algn="ctr" fontAlgn="b"/>
                      <a:r>
                        <a:rPr lang="en-US" sz="1600" u="none" strike="noStrike" dirty="0">
                          <a:effectLst/>
                          <a:latin typeface="+mn-lt"/>
                        </a:rPr>
                        <a:t>32%</a:t>
                      </a:r>
                      <a:endParaRPr lang="en-US" sz="1600" b="0" i="0" u="none" strike="noStrike" dirty="0">
                        <a:solidFill>
                          <a:srgbClr val="000000"/>
                        </a:solidFill>
                        <a:effectLst/>
                        <a:latin typeface="+mn-lt"/>
                      </a:endParaRPr>
                    </a:p>
                  </a:txBody>
                  <a:tcPr marL="4989" marR="4989" marT="4989" marB="0" anchor="ctr">
                    <a:solidFill>
                      <a:schemeClr val="bg1"/>
                    </a:solidFill>
                  </a:tcPr>
                </a:tc>
                <a:extLst>
                  <a:ext uri="{0D108BD9-81ED-4DB2-BD59-A6C34878D82A}">
                    <a16:rowId xmlns:a16="http://schemas.microsoft.com/office/drawing/2014/main" val="634430834"/>
                  </a:ext>
                </a:extLst>
              </a:tr>
            </a:tbl>
          </a:graphicData>
        </a:graphic>
      </p:graphicFrame>
      <p:sp>
        <p:nvSpPr>
          <p:cNvPr id="8" name="TextBox 7">
            <a:extLst>
              <a:ext uri="{FF2B5EF4-FFF2-40B4-BE49-F238E27FC236}">
                <a16:creationId xmlns:a16="http://schemas.microsoft.com/office/drawing/2014/main" id="{0B7CCC6D-91A8-2B4C-F424-37AB86BF41C7}"/>
              </a:ext>
            </a:extLst>
          </p:cNvPr>
          <p:cNvSpPr txBox="1"/>
          <p:nvPr/>
        </p:nvSpPr>
        <p:spPr>
          <a:xfrm>
            <a:off x="2761027" y="1365548"/>
            <a:ext cx="4412810" cy="307777"/>
          </a:xfrm>
          <a:prstGeom prst="rect">
            <a:avLst/>
          </a:prstGeom>
          <a:noFill/>
        </p:spPr>
        <p:txBody>
          <a:bodyPr wrap="none" rtlCol="0">
            <a:spAutoFit/>
          </a:bodyPr>
          <a:lstStyle/>
          <a:p>
            <a:pPr algn="ctr"/>
            <a:r>
              <a:rPr lang="en-US" sz="1400" dirty="0">
                <a:solidFill>
                  <a:schemeClr val="tx1">
                    <a:lumMod val="75000"/>
                    <a:lumOff val="25000"/>
                  </a:schemeClr>
                </a:solidFill>
              </a:rPr>
              <a:t>Importance When Making Decisions About Treatment</a:t>
            </a:r>
          </a:p>
        </p:txBody>
      </p:sp>
      <p:sp>
        <p:nvSpPr>
          <p:cNvPr id="9" name="TextBox 8">
            <a:extLst>
              <a:ext uri="{FF2B5EF4-FFF2-40B4-BE49-F238E27FC236}">
                <a16:creationId xmlns:a16="http://schemas.microsoft.com/office/drawing/2014/main" id="{675FC14A-6325-4E9C-62F8-7F4A53D52F6E}"/>
              </a:ext>
            </a:extLst>
          </p:cNvPr>
          <p:cNvSpPr txBox="1"/>
          <p:nvPr/>
        </p:nvSpPr>
        <p:spPr>
          <a:xfrm>
            <a:off x="1525360" y="6591669"/>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a:t>
            </a:r>
          </a:p>
        </p:txBody>
      </p:sp>
      <p:grpSp>
        <p:nvGrpSpPr>
          <p:cNvPr id="19" name="Group 18">
            <a:extLst>
              <a:ext uri="{FF2B5EF4-FFF2-40B4-BE49-F238E27FC236}">
                <a16:creationId xmlns:a16="http://schemas.microsoft.com/office/drawing/2014/main" id="{3CEAE1E0-F636-60EC-9130-85A363E525B0}"/>
              </a:ext>
            </a:extLst>
          </p:cNvPr>
          <p:cNvGrpSpPr/>
          <p:nvPr/>
        </p:nvGrpSpPr>
        <p:grpSpPr>
          <a:xfrm>
            <a:off x="508922" y="1634950"/>
            <a:ext cx="9289595" cy="4951555"/>
            <a:chOff x="498762" y="1634951"/>
            <a:chExt cx="8379716" cy="4951555"/>
          </a:xfrm>
        </p:grpSpPr>
        <p:graphicFrame>
          <p:nvGraphicFramePr>
            <p:cNvPr id="7" name="Chart 6">
              <a:extLst>
                <a:ext uri="{FF2B5EF4-FFF2-40B4-BE49-F238E27FC236}">
                  <a16:creationId xmlns:a16="http://schemas.microsoft.com/office/drawing/2014/main" id="{75D0A2BD-B711-FBCD-8E38-EBFC2CEADC29}"/>
                </a:ext>
              </a:extLst>
            </p:cNvPr>
            <p:cNvGraphicFramePr/>
            <p:nvPr>
              <p:extLst>
                <p:ext uri="{D42A27DB-BD31-4B8C-83A1-F6EECF244321}">
                  <p14:modId xmlns:p14="http://schemas.microsoft.com/office/powerpoint/2010/main" val="394337109"/>
                </p:ext>
              </p:extLst>
            </p:nvPr>
          </p:nvGraphicFramePr>
          <p:xfrm>
            <a:off x="498762" y="1634951"/>
            <a:ext cx="8043633" cy="4951555"/>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Rounded Corners 14">
              <a:extLst>
                <a:ext uri="{FF2B5EF4-FFF2-40B4-BE49-F238E27FC236}">
                  <a16:creationId xmlns:a16="http://schemas.microsoft.com/office/drawing/2014/main" id="{EE53821F-32B6-9FF3-90BD-BD6A17674263}"/>
                </a:ext>
              </a:extLst>
            </p:cNvPr>
            <p:cNvSpPr/>
            <p:nvPr/>
          </p:nvSpPr>
          <p:spPr>
            <a:xfrm>
              <a:off x="498763" y="5089009"/>
              <a:ext cx="8043634" cy="763512"/>
            </a:xfrm>
            <a:prstGeom prst="roundRect">
              <a:avLst/>
            </a:prstGeom>
            <a:noFill/>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400" dirty="0"/>
            </a:p>
          </p:txBody>
        </p:sp>
        <p:sp>
          <p:nvSpPr>
            <p:cNvPr id="14" name="Rectangle: Rounded Corners 13">
              <a:extLst>
                <a:ext uri="{FF2B5EF4-FFF2-40B4-BE49-F238E27FC236}">
                  <a16:creationId xmlns:a16="http://schemas.microsoft.com/office/drawing/2014/main" id="{E4E2D42B-00BC-26D4-F3D7-04FA322ACD2F}"/>
                </a:ext>
              </a:extLst>
            </p:cNvPr>
            <p:cNvSpPr/>
            <p:nvPr/>
          </p:nvSpPr>
          <p:spPr>
            <a:xfrm>
              <a:off x="5783207" y="4682836"/>
              <a:ext cx="3095271" cy="1533237"/>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t>Top 2 Importance Higher Among…</a:t>
              </a:r>
            </a:p>
            <a:p>
              <a:pPr algn="ctr"/>
              <a:r>
                <a:rPr lang="en-US" sz="1400" b="1" dirty="0">
                  <a:solidFill>
                    <a:schemeClr val="accent1"/>
                  </a:solidFill>
                </a:rPr>
                <a:t>19% </a:t>
              </a:r>
              <a:r>
                <a:rPr lang="en-US" sz="1400" dirty="0"/>
                <a:t>Black</a:t>
              </a:r>
            </a:p>
            <a:p>
              <a:pPr algn="ctr"/>
              <a:r>
                <a:rPr lang="en-US" sz="1400" b="1" dirty="0">
                  <a:solidFill>
                    <a:schemeClr val="accent1"/>
                  </a:solidFill>
                </a:rPr>
                <a:t>12% </a:t>
              </a:r>
              <a:r>
                <a:rPr lang="en-US" sz="1400" dirty="0"/>
                <a:t>Applied for disability </a:t>
              </a:r>
            </a:p>
            <a:p>
              <a:pPr algn="ctr"/>
              <a:r>
                <a:rPr lang="en-US" sz="1400" b="1" dirty="0">
                  <a:solidFill>
                    <a:schemeClr val="accent1"/>
                  </a:solidFill>
                </a:rPr>
                <a:t>11% </a:t>
              </a:r>
              <a:r>
                <a:rPr lang="en-US" sz="1400" dirty="0"/>
                <a:t>No college</a:t>
              </a:r>
            </a:p>
            <a:p>
              <a:pPr algn="ctr"/>
              <a:r>
                <a:rPr lang="en-US" sz="1400" b="1" dirty="0">
                  <a:solidFill>
                    <a:schemeClr val="accent1"/>
                  </a:solidFill>
                </a:rPr>
                <a:t>11% </a:t>
              </a:r>
              <a:r>
                <a:rPr lang="en-US" sz="1400" dirty="0"/>
                <a:t>Missed work</a:t>
              </a:r>
            </a:p>
            <a:p>
              <a:pPr algn="ctr"/>
              <a:r>
                <a:rPr lang="en-US" sz="1400" b="1" dirty="0">
                  <a:solidFill>
                    <a:schemeClr val="accent1"/>
                  </a:solidFill>
                </a:rPr>
                <a:t>10% </a:t>
              </a:r>
              <a:r>
                <a:rPr lang="en-US" sz="1400" dirty="0"/>
                <a:t>Impacted financially</a:t>
              </a:r>
            </a:p>
          </p:txBody>
        </p:sp>
        <p:sp>
          <p:nvSpPr>
            <p:cNvPr id="16" name="Rectangle 15">
              <a:extLst>
                <a:ext uri="{FF2B5EF4-FFF2-40B4-BE49-F238E27FC236}">
                  <a16:creationId xmlns:a16="http://schemas.microsoft.com/office/drawing/2014/main" id="{8EEA0AF8-D7AC-D062-FFFB-F1C46C6FB6BE}"/>
                </a:ext>
              </a:extLst>
            </p:cNvPr>
            <p:cNvSpPr/>
            <p:nvPr/>
          </p:nvSpPr>
          <p:spPr>
            <a:xfrm>
              <a:off x="5451510" y="5110113"/>
              <a:ext cx="676006" cy="72156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9854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F86A-D072-4E2F-0D70-5682D554C7D0}"/>
              </a:ext>
            </a:extLst>
          </p:cNvPr>
          <p:cNvSpPr>
            <a:spLocks noGrp="1"/>
          </p:cNvSpPr>
          <p:nvPr>
            <p:ph type="title"/>
          </p:nvPr>
        </p:nvSpPr>
        <p:spPr/>
        <p:txBody>
          <a:bodyPr/>
          <a:lstStyle/>
          <a:p>
            <a:r>
              <a:rPr lang="en-US" dirty="0"/>
              <a:t>Methodology</a:t>
            </a:r>
          </a:p>
        </p:txBody>
      </p:sp>
      <p:grpSp>
        <p:nvGrpSpPr>
          <p:cNvPr id="3" name="Group 2">
            <a:extLst>
              <a:ext uri="{FF2B5EF4-FFF2-40B4-BE49-F238E27FC236}">
                <a16:creationId xmlns:a16="http://schemas.microsoft.com/office/drawing/2014/main" id="{869D73A2-8B03-33FC-7EE0-46142FC2699B}"/>
              </a:ext>
            </a:extLst>
          </p:cNvPr>
          <p:cNvGrpSpPr/>
          <p:nvPr/>
        </p:nvGrpSpPr>
        <p:grpSpPr>
          <a:xfrm>
            <a:off x="1816806" y="5667632"/>
            <a:ext cx="8558388" cy="768862"/>
            <a:chOff x="1821140" y="5553893"/>
            <a:chExt cx="8558388" cy="768862"/>
          </a:xfrm>
        </p:grpSpPr>
        <p:sp>
          <p:nvSpPr>
            <p:cNvPr id="49" name="Rounded Rectangle 48">
              <a:extLst>
                <a:ext uri="{FF2B5EF4-FFF2-40B4-BE49-F238E27FC236}">
                  <a16:creationId xmlns:a16="http://schemas.microsoft.com/office/drawing/2014/main" id="{1E89B668-425D-2272-C4C7-6A6D421DFE8E}"/>
                </a:ext>
              </a:extLst>
            </p:cNvPr>
            <p:cNvSpPr/>
            <p:nvPr/>
          </p:nvSpPr>
          <p:spPr>
            <a:xfrm>
              <a:off x="1821140" y="5553893"/>
              <a:ext cx="8558388" cy="695925"/>
            </a:xfrm>
            <a:prstGeom prst="roundRect">
              <a:avLst>
                <a:gd name="adj" fmla="val 15132"/>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922D9EDC-E93F-D37C-EA72-4DADDF4BD999}"/>
                </a:ext>
              </a:extLst>
            </p:cNvPr>
            <p:cNvSpPr txBox="1"/>
            <p:nvPr/>
          </p:nvSpPr>
          <p:spPr>
            <a:xfrm>
              <a:off x="2204212" y="5626830"/>
              <a:ext cx="7721754" cy="695925"/>
            </a:xfrm>
            <a:prstGeom prst="rect">
              <a:avLst/>
            </a:prstGeom>
            <a:noFill/>
          </p:spPr>
          <p:txBody>
            <a:bodyPr wrap="square" rtlCol="0">
              <a:noAutofit/>
            </a:bodyPr>
            <a:lstStyle/>
            <a:p>
              <a:pPr algn="ctr">
                <a:spcAft>
                  <a:spcPts val="400"/>
                </a:spcAft>
              </a:pPr>
              <a:r>
                <a:rPr lang="en-US" sz="1200" b="1" dirty="0">
                  <a:solidFill>
                    <a:schemeClr val="accent1"/>
                  </a:solidFill>
                </a:rPr>
                <a:t>Blue</a:t>
              </a:r>
              <a:r>
                <a:rPr lang="en-US" sz="1200" dirty="0"/>
                <a:t>/</a:t>
              </a:r>
              <a:r>
                <a:rPr lang="en-US" sz="1200" b="1" dirty="0">
                  <a:solidFill>
                    <a:srgbClr val="C00000"/>
                  </a:solidFill>
                </a:rPr>
                <a:t>red</a:t>
              </a:r>
              <a:r>
                <a:rPr lang="en-US" sz="1200" dirty="0">
                  <a:solidFill>
                    <a:srgbClr val="FF0000"/>
                  </a:solidFill>
                </a:rPr>
                <a:t> </a:t>
              </a:r>
              <a:r>
                <a:rPr lang="en-US" sz="1200" dirty="0"/>
                <a:t>= statistically</a:t>
              </a:r>
              <a:r>
                <a:rPr lang="en-US" sz="1200" dirty="0">
                  <a:solidFill>
                    <a:srgbClr val="FF0000"/>
                  </a:solidFill>
                </a:rPr>
                <a:t> </a:t>
              </a:r>
              <a:r>
                <a:rPr lang="en-US" sz="1200" b="1" dirty="0">
                  <a:solidFill>
                    <a:srgbClr val="0067B1"/>
                  </a:solidFill>
                </a:rPr>
                <a:t>higher</a:t>
              </a:r>
              <a:r>
                <a:rPr lang="en-US" sz="1200" dirty="0"/>
                <a:t>/</a:t>
              </a:r>
              <a:r>
                <a:rPr lang="en-US" sz="1200" b="1" dirty="0">
                  <a:solidFill>
                    <a:srgbClr val="C00000"/>
                  </a:solidFill>
                </a:rPr>
                <a:t>lower </a:t>
              </a:r>
              <a:r>
                <a:rPr lang="en-US" sz="1200" dirty="0"/>
                <a:t>by audience   |   </a:t>
              </a:r>
              <a:r>
                <a:rPr lang="en-US" sz="1200"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r>
                <a:rPr lang="en-US" sz="1200" dirty="0">
                  <a:ea typeface="Gadugi" panose="020B0502040204020203" pitchFamily="34" charset="0"/>
                  <a:cs typeface="Calibri" panose="020F0502020204030204" pitchFamily="34" charset="0"/>
                </a:rPr>
                <a:t>= change from 2022 survey</a:t>
              </a:r>
              <a:endParaRPr lang="en-US" sz="1200" dirty="0">
                <a:solidFill>
                  <a:srgbClr val="000000"/>
                </a:solidFill>
                <a:cs typeface="Times New Roman" panose="02020603050405020304" pitchFamily="18" charset="0"/>
              </a:endParaRPr>
            </a:p>
            <a:p>
              <a:pPr algn="ctr">
                <a:spcAft>
                  <a:spcPts val="400"/>
                </a:spcAft>
              </a:pPr>
              <a:r>
                <a:rPr lang="en-US" sz="1200" i="1" dirty="0">
                  <a:solidFill>
                    <a:srgbClr val="000000"/>
                  </a:solidFill>
                  <a:cs typeface="Times New Roman" panose="02020603050405020304" pitchFamily="18" charset="0"/>
                </a:rPr>
                <a:t>Full text of survey questions is in the notes section of slides</a:t>
              </a:r>
              <a:endParaRPr lang="en-US" sz="1200" i="1" dirty="0"/>
            </a:p>
          </p:txBody>
        </p:sp>
      </p:grpSp>
      <p:grpSp>
        <p:nvGrpSpPr>
          <p:cNvPr id="45" name="Group 44">
            <a:extLst>
              <a:ext uri="{FF2B5EF4-FFF2-40B4-BE49-F238E27FC236}">
                <a16:creationId xmlns:a16="http://schemas.microsoft.com/office/drawing/2014/main" id="{0121BA5E-3EAD-DFB6-C877-CD88B5D9A847}"/>
              </a:ext>
            </a:extLst>
          </p:cNvPr>
          <p:cNvGrpSpPr/>
          <p:nvPr/>
        </p:nvGrpSpPr>
        <p:grpSpPr>
          <a:xfrm>
            <a:off x="1546818" y="1423851"/>
            <a:ext cx="9098364" cy="4021243"/>
            <a:chOff x="485340" y="1587138"/>
            <a:chExt cx="9098364" cy="4021243"/>
          </a:xfrm>
        </p:grpSpPr>
        <p:sp>
          <p:nvSpPr>
            <p:cNvPr id="14" name="TextBox 13">
              <a:extLst>
                <a:ext uri="{FF2B5EF4-FFF2-40B4-BE49-F238E27FC236}">
                  <a16:creationId xmlns:a16="http://schemas.microsoft.com/office/drawing/2014/main" id="{01942DC6-ADF1-1452-E50F-7835E3FAD048}"/>
                </a:ext>
              </a:extLst>
            </p:cNvPr>
            <p:cNvSpPr txBox="1"/>
            <p:nvPr/>
          </p:nvSpPr>
          <p:spPr>
            <a:xfrm>
              <a:off x="572428" y="2100048"/>
              <a:ext cx="2822466" cy="3102068"/>
            </a:xfrm>
            <a:prstGeom prst="rect">
              <a:avLst/>
            </a:prstGeom>
            <a:noFill/>
          </p:spPr>
          <p:txBody>
            <a:bodyPr wrap="square">
              <a:spAutoFit/>
            </a:bodyPr>
            <a:lstStyle/>
            <a:p>
              <a:pPr marL="0" indent="0">
                <a:lnSpc>
                  <a:spcPct val="110000"/>
                </a:lnSpc>
                <a:spcBef>
                  <a:spcPts val="600"/>
                </a:spcBef>
                <a:buNone/>
              </a:pPr>
              <a:r>
                <a:rPr lang="en-US" sz="1600" b="1" dirty="0">
                  <a:solidFill>
                    <a:srgbClr val="174781"/>
                  </a:solidFill>
                  <a:latin typeface="+mn-lt"/>
                </a:rPr>
                <a:t>In-depth Interviews </a:t>
              </a:r>
              <a:br>
                <a:rPr lang="en-US" sz="1600" b="1" dirty="0">
                  <a:solidFill>
                    <a:srgbClr val="174781"/>
                  </a:solidFill>
                  <a:latin typeface="+mn-lt"/>
                </a:rPr>
              </a:br>
              <a:r>
                <a:rPr lang="en-US" sz="1600" b="1" dirty="0">
                  <a:solidFill>
                    <a:srgbClr val="174781"/>
                  </a:solidFill>
                  <a:latin typeface="+mn-lt"/>
                </a:rPr>
                <a:t>with Cancer Patients </a:t>
              </a:r>
              <a:r>
                <a:rPr lang="en-US" sz="1600" b="1" dirty="0">
                  <a:solidFill>
                    <a:srgbClr val="174781"/>
                  </a:solidFill>
                </a:rPr>
                <a:t>and Caregivers</a:t>
              </a:r>
              <a:endParaRPr lang="en-US" sz="1600" b="1" dirty="0">
                <a:solidFill>
                  <a:srgbClr val="174781"/>
                </a:solidFill>
                <a:latin typeface="+mn-lt"/>
              </a:endParaRPr>
            </a:p>
            <a:p>
              <a:pPr marL="120650" indent="-120650">
                <a:lnSpc>
                  <a:spcPct val="110000"/>
                </a:lnSpc>
                <a:spcBef>
                  <a:spcPts val="600"/>
                </a:spcBef>
                <a:buFont typeface="Arial" panose="020B0604020202020204" pitchFamily="34" charset="0"/>
                <a:buChar char="•"/>
              </a:pPr>
              <a:r>
                <a:rPr lang="en-US" sz="1200" dirty="0">
                  <a:latin typeface="+mn-lt"/>
                </a:rPr>
                <a:t>Fifteen (15) virtual interviews, approximately 60 minutes-each,  February-March 2023</a:t>
              </a:r>
            </a:p>
            <a:p>
              <a:pPr marL="120650" indent="-120650">
                <a:lnSpc>
                  <a:spcPct val="110000"/>
                </a:lnSpc>
                <a:spcBef>
                  <a:spcPts val="600"/>
                </a:spcBef>
                <a:buFont typeface="Arial" panose="020B0604020202020204" pitchFamily="34" charset="0"/>
                <a:buChar char="•"/>
              </a:pPr>
              <a:r>
                <a:rPr lang="en-US" sz="1200" dirty="0">
                  <a:latin typeface="+mn-lt"/>
                </a:rPr>
                <a:t>Focused on a few audiences: </a:t>
              </a:r>
            </a:p>
            <a:p>
              <a:pPr marL="577850" lvl="1" indent="-120650">
                <a:lnSpc>
                  <a:spcPct val="110000"/>
                </a:lnSpc>
                <a:spcBef>
                  <a:spcPts val="600"/>
                </a:spcBef>
                <a:buFont typeface="Arial" panose="020B0604020202020204" pitchFamily="34" charset="0"/>
                <a:buChar char="•"/>
              </a:pPr>
              <a:r>
                <a:rPr lang="en-US" sz="1200" dirty="0">
                  <a:latin typeface="+mn-lt"/>
                </a:rPr>
                <a:t>10 Caregivers</a:t>
              </a:r>
            </a:p>
            <a:p>
              <a:pPr marL="577850" lvl="1" indent="-120650">
                <a:lnSpc>
                  <a:spcPct val="110000"/>
                </a:lnSpc>
                <a:spcBef>
                  <a:spcPts val="600"/>
                </a:spcBef>
                <a:buFont typeface="Arial" panose="020B0604020202020204" pitchFamily="34" charset="0"/>
                <a:buChar char="•"/>
              </a:pPr>
              <a:r>
                <a:rPr lang="en-US" sz="1200" dirty="0"/>
                <a:t>5 Patients, Employed</a:t>
              </a:r>
              <a:endParaRPr lang="en-US" sz="1200" dirty="0">
                <a:latin typeface="+mn-lt"/>
              </a:endParaRPr>
            </a:p>
            <a:p>
              <a:pPr marL="120650" indent="-120650">
                <a:lnSpc>
                  <a:spcPct val="110000"/>
                </a:lnSpc>
                <a:spcBef>
                  <a:spcPts val="600"/>
                </a:spcBef>
                <a:buFont typeface="Arial" panose="020B0604020202020204" pitchFamily="34" charset="0"/>
                <a:buChar char="•"/>
              </a:pPr>
              <a:r>
                <a:rPr lang="en-US" sz="1200" dirty="0">
                  <a:latin typeface="+mn-lt"/>
                </a:rPr>
                <a:t>Nationwide recruit: mix of cancer types, stages, time since diagnosis, treatment status, and income</a:t>
              </a:r>
            </a:p>
          </p:txBody>
        </p:sp>
        <p:sp>
          <p:nvSpPr>
            <p:cNvPr id="17" name="TextBox 16">
              <a:extLst>
                <a:ext uri="{FF2B5EF4-FFF2-40B4-BE49-F238E27FC236}">
                  <a16:creationId xmlns:a16="http://schemas.microsoft.com/office/drawing/2014/main" id="{72280B22-8CD0-93F5-FBF5-DD1578FEAD4F}"/>
                </a:ext>
              </a:extLst>
            </p:cNvPr>
            <p:cNvSpPr txBox="1"/>
            <p:nvPr/>
          </p:nvSpPr>
          <p:spPr>
            <a:xfrm>
              <a:off x="3461209" y="2100048"/>
              <a:ext cx="3418563" cy="3508333"/>
            </a:xfrm>
            <a:prstGeom prst="rect">
              <a:avLst/>
            </a:prstGeom>
            <a:noFill/>
          </p:spPr>
          <p:txBody>
            <a:bodyPr wrap="square">
              <a:spAutoFit/>
            </a:bodyPr>
            <a:lstStyle/>
            <a:p>
              <a:pPr>
                <a:lnSpc>
                  <a:spcPct val="110000"/>
                </a:lnSpc>
                <a:spcBef>
                  <a:spcPts val="600"/>
                </a:spcBef>
                <a:buClr>
                  <a:schemeClr val="accent1"/>
                </a:buClr>
              </a:pPr>
              <a:r>
                <a:rPr lang="en-US" sz="1600" b="1" dirty="0">
                  <a:solidFill>
                    <a:srgbClr val="174781"/>
                  </a:solidFill>
                </a:rPr>
                <a:t>Nationwide Survey of Adult Cancer Patients, Survivors, and Caregivers</a:t>
              </a:r>
            </a:p>
            <a:p>
              <a:pPr marL="120650" indent="-120650">
                <a:lnSpc>
                  <a:spcPct val="110000"/>
                </a:lnSpc>
                <a:spcBef>
                  <a:spcPts val="600"/>
                </a:spcBef>
                <a:buFont typeface="Arial" panose="020B0604020202020204" pitchFamily="34" charset="0"/>
                <a:buChar char="•"/>
              </a:pPr>
              <a:r>
                <a:rPr lang="en-US" sz="1200" dirty="0"/>
                <a:t>Nationwide sample of n=1809, fielded </a:t>
              </a:r>
              <a:br>
                <a:rPr lang="en-US" sz="1200" dirty="0"/>
              </a:br>
              <a:r>
                <a:rPr lang="en-US" sz="1200" dirty="0"/>
                <a:t>May 9</a:t>
              </a:r>
              <a:r>
                <a:rPr lang="en-US" sz="1200" baseline="30000" dirty="0"/>
                <a:t>th</a:t>
              </a:r>
              <a:r>
                <a:rPr lang="en-US" sz="1200" dirty="0"/>
                <a:t> – June 6</a:t>
              </a:r>
              <a:r>
                <a:rPr lang="en-US" sz="1200" baseline="30000" dirty="0"/>
                <a:t>th</a:t>
              </a:r>
              <a:r>
                <a:rPr lang="en-US" sz="1200" dirty="0"/>
                <a:t>, 2023 </a:t>
              </a:r>
            </a:p>
            <a:p>
              <a:pPr marL="577850" lvl="1" indent="-120650">
                <a:lnSpc>
                  <a:spcPct val="110000"/>
                </a:lnSpc>
                <a:spcBef>
                  <a:spcPts val="600"/>
                </a:spcBef>
                <a:buFont typeface="Arial" panose="020B0604020202020204" pitchFamily="34" charset="0"/>
                <a:buChar char="•"/>
              </a:pPr>
              <a:r>
                <a:rPr lang="en-US" sz="1200" dirty="0"/>
                <a:t>Patients n=1303</a:t>
              </a:r>
            </a:p>
            <a:p>
              <a:pPr marL="577850" lvl="1" indent="-120650">
                <a:lnSpc>
                  <a:spcPct val="110000"/>
                </a:lnSpc>
                <a:spcBef>
                  <a:spcPts val="600"/>
                </a:spcBef>
                <a:buFont typeface="Arial" panose="020B0604020202020204" pitchFamily="34" charset="0"/>
                <a:buChar char="•"/>
              </a:pPr>
              <a:r>
                <a:rPr lang="en-US" sz="1200" dirty="0"/>
                <a:t>Caregivers n=506</a:t>
              </a:r>
            </a:p>
            <a:p>
              <a:pPr marL="120650" indent="-120650">
                <a:lnSpc>
                  <a:spcPct val="110000"/>
                </a:lnSpc>
                <a:spcBef>
                  <a:spcPts val="600"/>
                </a:spcBef>
                <a:buFont typeface="Arial" panose="020B0604020202020204" pitchFamily="34" charset="0"/>
                <a:buChar char="•"/>
              </a:pPr>
              <a:r>
                <a:rPr lang="en-US" sz="1200" dirty="0"/>
                <a:t>Set quotas to make sure the sample was representative by age, gender, race/ethnicity, and region (using ACS and NCI data)</a:t>
              </a:r>
            </a:p>
            <a:p>
              <a:pPr marL="120650" indent="-120650">
                <a:lnSpc>
                  <a:spcPct val="110000"/>
                </a:lnSpc>
                <a:spcBef>
                  <a:spcPts val="600"/>
                </a:spcBef>
                <a:buFont typeface="Arial" panose="020B0604020202020204" pitchFamily="34" charset="0"/>
                <a:buChar char="•"/>
              </a:pPr>
              <a:r>
                <a:rPr lang="en-US" sz="1200" dirty="0"/>
                <a:t>Surveys were recruited through an online non-probability sample with quotas set to ensure demographically representative audiences, following AAPOR best practices</a:t>
              </a:r>
            </a:p>
          </p:txBody>
        </p:sp>
        <p:sp>
          <p:nvSpPr>
            <p:cNvPr id="18" name="TextBox 17">
              <a:extLst>
                <a:ext uri="{FF2B5EF4-FFF2-40B4-BE49-F238E27FC236}">
                  <a16:creationId xmlns:a16="http://schemas.microsoft.com/office/drawing/2014/main" id="{DBB05E15-04EE-BFCB-3C8D-37B7AE4E9C87}"/>
                </a:ext>
              </a:extLst>
            </p:cNvPr>
            <p:cNvSpPr txBox="1"/>
            <p:nvPr/>
          </p:nvSpPr>
          <p:spPr>
            <a:xfrm>
              <a:off x="7098861" y="2100048"/>
              <a:ext cx="2484843" cy="3305200"/>
            </a:xfrm>
            <a:prstGeom prst="rect">
              <a:avLst/>
            </a:prstGeom>
            <a:noFill/>
          </p:spPr>
          <p:txBody>
            <a:bodyPr wrap="square">
              <a:spAutoFit/>
            </a:bodyPr>
            <a:lstStyle/>
            <a:p>
              <a:pPr>
                <a:lnSpc>
                  <a:spcPct val="110000"/>
                </a:lnSpc>
                <a:spcBef>
                  <a:spcPts val="600"/>
                </a:spcBef>
                <a:buClr>
                  <a:schemeClr val="accent1"/>
                </a:buClr>
              </a:pPr>
              <a:r>
                <a:rPr lang="en-US" sz="1600" b="1" dirty="0">
                  <a:solidFill>
                    <a:srgbClr val="174781"/>
                  </a:solidFill>
                </a:rPr>
                <a:t>Nationwide Survey </a:t>
              </a:r>
              <a:br>
                <a:rPr lang="en-US" sz="1600" b="1" dirty="0">
                  <a:solidFill>
                    <a:srgbClr val="174781"/>
                  </a:solidFill>
                </a:rPr>
              </a:br>
              <a:r>
                <a:rPr lang="en-US" sz="1600" b="1" dirty="0">
                  <a:solidFill>
                    <a:srgbClr val="174781"/>
                  </a:solidFill>
                </a:rPr>
                <a:t>of “NCCS Connected” Patients and Survivors</a:t>
              </a:r>
            </a:p>
            <a:p>
              <a:pPr marL="120650" indent="-120650">
                <a:lnSpc>
                  <a:spcPct val="110000"/>
                </a:lnSpc>
                <a:spcBef>
                  <a:spcPts val="600"/>
                </a:spcBef>
                <a:buFont typeface="Arial" panose="020B0604020202020204" pitchFamily="34" charset="0"/>
                <a:buChar char="•"/>
              </a:pPr>
              <a:r>
                <a:rPr lang="en-US" sz="1200" dirty="0"/>
                <a:t>Nationwide sample of n=536, same field period as nationwide survey</a:t>
              </a:r>
            </a:p>
            <a:p>
              <a:pPr marL="577850" lvl="1" indent="-120650">
                <a:lnSpc>
                  <a:spcPct val="110000"/>
                </a:lnSpc>
                <a:spcBef>
                  <a:spcPts val="600"/>
                </a:spcBef>
                <a:buFont typeface="Arial" panose="020B0604020202020204" pitchFamily="34" charset="0"/>
                <a:buChar char="•"/>
              </a:pPr>
              <a:r>
                <a:rPr lang="en-US" sz="1200" dirty="0"/>
                <a:t>Patients n=507</a:t>
              </a:r>
            </a:p>
            <a:p>
              <a:pPr marL="577850" lvl="1" indent="-120650">
                <a:lnSpc>
                  <a:spcPct val="110000"/>
                </a:lnSpc>
                <a:spcBef>
                  <a:spcPts val="600"/>
                </a:spcBef>
                <a:buFont typeface="Arial" panose="020B0604020202020204" pitchFamily="34" charset="0"/>
                <a:buChar char="•"/>
              </a:pPr>
              <a:r>
                <a:rPr lang="en-US" sz="1200" dirty="0"/>
                <a:t>Caregivers n=29</a:t>
              </a:r>
            </a:p>
            <a:p>
              <a:pPr marL="120650" indent="-120650">
                <a:lnSpc>
                  <a:spcPct val="110000"/>
                </a:lnSpc>
                <a:spcBef>
                  <a:spcPts val="600"/>
                </a:spcBef>
                <a:buFont typeface="Arial" panose="020B0604020202020204" pitchFamily="34" charset="0"/>
                <a:buChar char="•"/>
              </a:pPr>
              <a:r>
                <a:rPr lang="en-US" sz="1200" dirty="0"/>
                <a:t>Emailed invitation to all NCCS email contacts, inviting them to take the survey + 2 reminders</a:t>
              </a:r>
            </a:p>
            <a:p>
              <a:pPr marL="120650" indent="-120650">
                <a:lnSpc>
                  <a:spcPct val="110000"/>
                </a:lnSpc>
                <a:spcBef>
                  <a:spcPts val="600"/>
                </a:spcBef>
                <a:buFont typeface="Arial" panose="020B0604020202020204" pitchFamily="34" charset="0"/>
                <a:buChar char="•"/>
              </a:pPr>
              <a:r>
                <a:rPr lang="en-US" sz="1200" dirty="0"/>
                <a:t>Survey link also sent to partner organizations</a:t>
              </a:r>
            </a:p>
          </p:txBody>
        </p:sp>
        <p:sp>
          <p:nvSpPr>
            <p:cNvPr id="44" name="Pentagon 43">
              <a:extLst>
                <a:ext uri="{FF2B5EF4-FFF2-40B4-BE49-F238E27FC236}">
                  <a16:creationId xmlns:a16="http://schemas.microsoft.com/office/drawing/2014/main" id="{B162CBD5-4E2A-E029-514C-554529517962}"/>
                </a:ext>
              </a:extLst>
            </p:cNvPr>
            <p:cNvSpPr/>
            <p:nvPr/>
          </p:nvSpPr>
          <p:spPr>
            <a:xfrm>
              <a:off x="6923316" y="1587138"/>
              <a:ext cx="2660388" cy="416560"/>
            </a:xfrm>
            <a:prstGeom prst="homePlate">
              <a:avLst>
                <a:gd name="adj" fmla="val 0"/>
              </a:avLst>
            </a:prstGeom>
            <a:solidFill>
              <a:srgbClr val="FFD33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200" b="1" spc="300" dirty="0">
                  <a:solidFill>
                    <a:srgbClr val="174781"/>
                  </a:solidFill>
                </a:rPr>
                <a:t>PHASE 3</a:t>
              </a:r>
            </a:p>
          </p:txBody>
        </p:sp>
        <p:sp>
          <p:nvSpPr>
            <p:cNvPr id="43" name="Pentagon 42">
              <a:extLst>
                <a:ext uri="{FF2B5EF4-FFF2-40B4-BE49-F238E27FC236}">
                  <a16:creationId xmlns:a16="http://schemas.microsoft.com/office/drawing/2014/main" id="{8D2E7C83-654B-8057-CF36-6ECE7179B967}"/>
                </a:ext>
              </a:extLst>
            </p:cNvPr>
            <p:cNvSpPr/>
            <p:nvPr/>
          </p:nvSpPr>
          <p:spPr>
            <a:xfrm>
              <a:off x="3288047" y="1587138"/>
              <a:ext cx="3767272" cy="416560"/>
            </a:xfrm>
            <a:prstGeom prst="homePlate">
              <a:avLst>
                <a:gd name="adj" fmla="val 25610"/>
              </a:avLst>
            </a:prstGeom>
            <a:solidFill>
              <a:srgbClr val="29B9EB"/>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lvl="0"/>
              <a:r>
                <a:rPr lang="en-US" sz="1200" b="1" spc="300" dirty="0">
                  <a:solidFill>
                    <a:srgbClr val="174781"/>
                  </a:solidFill>
                </a:rPr>
                <a:t>PHASE 2</a:t>
              </a:r>
            </a:p>
          </p:txBody>
        </p:sp>
        <p:sp>
          <p:nvSpPr>
            <p:cNvPr id="42" name="Pentagon 41">
              <a:extLst>
                <a:ext uri="{FF2B5EF4-FFF2-40B4-BE49-F238E27FC236}">
                  <a16:creationId xmlns:a16="http://schemas.microsoft.com/office/drawing/2014/main" id="{B6DCD2E0-4870-1AB7-4B8F-2DE394FA8199}"/>
                </a:ext>
              </a:extLst>
            </p:cNvPr>
            <p:cNvSpPr/>
            <p:nvPr/>
          </p:nvSpPr>
          <p:spPr>
            <a:xfrm>
              <a:off x="485340" y="1587138"/>
              <a:ext cx="2909554" cy="416560"/>
            </a:xfrm>
            <a:prstGeom prst="homePlate">
              <a:avLst>
                <a:gd name="adj" fmla="val 25610"/>
              </a:avLst>
            </a:prstGeom>
            <a:solidFill>
              <a:srgbClr val="17478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en-US" sz="1200" b="1" spc="300" dirty="0">
                  <a:solidFill>
                    <a:schemeClr val="bg1"/>
                  </a:solidFill>
                </a:rPr>
                <a:t>PHASE 1</a:t>
              </a:r>
            </a:p>
          </p:txBody>
        </p:sp>
      </p:grpSp>
      <p:sp>
        <p:nvSpPr>
          <p:cNvPr id="47" name="Rectangle 46">
            <a:extLst>
              <a:ext uri="{FF2B5EF4-FFF2-40B4-BE49-F238E27FC236}">
                <a16:creationId xmlns:a16="http://schemas.microsoft.com/office/drawing/2014/main" id="{39F53588-9881-2EDC-C435-CCEB17570A5A}"/>
              </a:ext>
            </a:extLst>
          </p:cNvPr>
          <p:cNvSpPr/>
          <p:nvPr/>
        </p:nvSpPr>
        <p:spPr>
          <a:xfrm flipV="1">
            <a:off x="71683" y="1047142"/>
            <a:ext cx="391886" cy="283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9543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5D70D1D8-E876-382B-568F-EC03FF6F39E3}"/>
              </a:ext>
            </a:extLst>
          </p:cNvPr>
          <p:cNvGraphicFramePr/>
          <p:nvPr>
            <p:extLst>
              <p:ext uri="{D42A27DB-BD31-4B8C-83A1-F6EECF244321}">
                <p14:modId xmlns:p14="http://schemas.microsoft.com/office/powerpoint/2010/main" val="3549211915"/>
              </p:ext>
            </p:extLst>
          </p:nvPr>
        </p:nvGraphicFramePr>
        <p:xfrm>
          <a:off x="5241707" y="1779979"/>
          <a:ext cx="6574215" cy="451589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ECF34042-1A7D-EB00-78C2-F7BCA61C2B16}"/>
              </a:ext>
            </a:extLst>
          </p:cNvPr>
          <p:cNvSpPr>
            <a:spLocks noGrp="1"/>
          </p:cNvSpPr>
          <p:nvPr>
            <p:ph type="title"/>
          </p:nvPr>
        </p:nvSpPr>
        <p:spPr>
          <a:xfrm>
            <a:off x="409267" y="134580"/>
            <a:ext cx="11333672" cy="695924"/>
          </a:xfrm>
        </p:spPr>
        <p:txBody>
          <a:bodyPr/>
          <a:lstStyle/>
          <a:p>
            <a:r>
              <a:rPr lang="en-US" dirty="0"/>
              <a:t>Cancer Impacts on Working</a:t>
            </a:r>
          </a:p>
        </p:txBody>
      </p:sp>
      <p:sp>
        <p:nvSpPr>
          <p:cNvPr id="3" name="Text Placeholder 2">
            <a:extLst>
              <a:ext uri="{FF2B5EF4-FFF2-40B4-BE49-F238E27FC236}">
                <a16:creationId xmlns:a16="http://schemas.microsoft.com/office/drawing/2014/main" id="{6DBBD792-3C92-6A72-9B8F-6C85DCA44444}"/>
              </a:ext>
            </a:extLst>
          </p:cNvPr>
          <p:cNvSpPr>
            <a:spLocks noGrp="1"/>
          </p:cNvSpPr>
          <p:nvPr>
            <p:ph type="body" sz="quarter" idx="10"/>
          </p:nvPr>
        </p:nvSpPr>
        <p:spPr>
          <a:xfrm>
            <a:off x="409267" y="673932"/>
            <a:ext cx="11292608" cy="770148"/>
          </a:xfrm>
        </p:spPr>
        <p:txBody>
          <a:bodyPr>
            <a:normAutofit lnSpcReduction="10000"/>
          </a:bodyPr>
          <a:lstStyle/>
          <a:p>
            <a:pPr>
              <a:spcBef>
                <a:spcPts val="400"/>
              </a:spcBef>
            </a:pPr>
            <a:r>
              <a:rPr lang="en-US" dirty="0"/>
              <a:t>Most Patients and Caregivers who worked during treatment experienced at least one of the issues included in the survey. This is even higher among those Patients who delayed going to the doctor when they first started experiencing symptoms.</a:t>
            </a:r>
          </a:p>
          <a:p>
            <a:pPr>
              <a:spcBef>
                <a:spcPts val="400"/>
              </a:spcBef>
            </a:pPr>
            <a:r>
              <a:rPr lang="en-US" dirty="0"/>
              <a:t>Caregivers are more likely to say their work was impacted.</a:t>
            </a:r>
          </a:p>
          <a:p>
            <a:pPr>
              <a:spcBef>
                <a:spcPts val="400"/>
              </a:spcBef>
            </a:pPr>
            <a:endParaRPr lang="en-US" dirty="0"/>
          </a:p>
        </p:txBody>
      </p:sp>
      <p:sp>
        <p:nvSpPr>
          <p:cNvPr id="4" name="Rounded Rectangle 24">
            <a:extLst>
              <a:ext uri="{FF2B5EF4-FFF2-40B4-BE49-F238E27FC236}">
                <a16:creationId xmlns:a16="http://schemas.microsoft.com/office/drawing/2014/main" id="{8FFEC463-9822-515E-BE43-90BCF5A9C18E}"/>
              </a:ext>
            </a:extLst>
          </p:cNvPr>
          <p:cNvSpPr/>
          <p:nvPr/>
        </p:nvSpPr>
        <p:spPr>
          <a:xfrm>
            <a:off x="263855" y="1499222"/>
            <a:ext cx="4886368" cy="479664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hart 5">
            <a:extLst>
              <a:ext uri="{FF2B5EF4-FFF2-40B4-BE49-F238E27FC236}">
                <a16:creationId xmlns:a16="http://schemas.microsoft.com/office/drawing/2014/main" id="{F57EDD31-DB79-1084-9849-37304A97FD7B}"/>
              </a:ext>
            </a:extLst>
          </p:cNvPr>
          <p:cNvGraphicFramePr/>
          <p:nvPr>
            <p:extLst>
              <p:ext uri="{D42A27DB-BD31-4B8C-83A1-F6EECF244321}">
                <p14:modId xmlns:p14="http://schemas.microsoft.com/office/powerpoint/2010/main" val="2214252312"/>
              </p:ext>
            </p:extLst>
          </p:nvPr>
        </p:nvGraphicFramePr>
        <p:xfrm>
          <a:off x="-150118" y="1887316"/>
          <a:ext cx="5714316" cy="4020458"/>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73C97334-ED7B-B903-EA8C-B1F0E8D5CFAF}"/>
              </a:ext>
            </a:extLst>
          </p:cNvPr>
          <p:cNvSpPr txBox="1"/>
          <p:nvPr/>
        </p:nvSpPr>
        <p:spPr>
          <a:xfrm>
            <a:off x="1834982" y="3312769"/>
            <a:ext cx="1744115" cy="1169551"/>
          </a:xfrm>
          <a:prstGeom prst="rect">
            <a:avLst/>
          </a:prstGeom>
          <a:noFill/>
        </p:spPr>
        <p:txBody>
          <a:bodyPr wrap="square">
            <a:spAutoFit/>
          </a:bodyPr>
          <a:lstStyle/>
          <a:p>
            <a:pPr algn="ctr"/>
            <a:r>
              <a:rPr lang="en-US" sz="1400" b="1" dirty="0">
                <a:ea typeface="Gadugi" panose="020B0502040204020203" pitchFamily="34" charset="0"/>
              </a:rPr>
              <a:t>70% of Patients, 83% of Caregivers</a:t>
            </a:r>
          </a:p>
          <a:p>
            <a:pPr algn="ctr"/>
            <a:r>
              <a:rPr lang="en-US" sz="1400" b="1" dirty="0">
                <a:ea typeface="Gadugi" panose="020B0502040204020203" pitchFamily="34" charset="0"/>
              </a:rPr>
              <a:t>experienced one or more job impacts</a:t>
            </a:r>
            <a:endParaRPr lang="en-US" sz="1100" b="1" dirty="0">
              <a:ea typeface="Gadugi" panose="020B0502040204020203" pitchFamily="34" charset="0"/>
            </a:endParaRPr>
          </a:p>
        </p:txBody>
      </p:sp>
      <p:sp>
        <p:nvSpPr>
          <p:cNvPr id="16" name="TextBox 15">
            <a:extLst>
              <a:ext uri="{FF2B5EF4-FFF2-40B4-BE49-F238E27FC236}">
                <a16:creationId xmlns:a16="http://schemas.microsoft.com/office/drawing/2014/main" id="{7DB03CF8-ABB1-F020-3762-3C7CFF6A1A36}"/>
              </a:ext>
            </a:extLst>
          </p:cNvPr>
          <p:cNvSpPr txBox="1"/>
          <p:nvPr/>
        </p:nvSpPr>
        <p:spPr>
          <a:xfrm>
            <a:off x="5185615" y="1292911"/>
            <a:ext cx="3378591" cy="523220"/>
          </a:xfrm>
          <a:prstGeom prst="rect">
            <a:avLst/>
          </a:prstGeom>
          <a:noFill/>
        </p:spPr>
        <p:txBody>
          <a:bodyPr wrap="square">
            <a:spAutoFit/>
          </a:bodyPr>
          <a:lstStyle/>
          <a:p>
            <a:pPr algn="r"/>
            <a:r>
              <a:rPr lang="en-US" sz="1400" b="1" dirty="0"/>
              <a:t>Impacts experienced</a:t>
            </a:r>
          </a:p>
          <a:p>
            <a:pPr algn="r"/>
            <a:r>
              <a:rPr lang="en-US" sz="1400" dirty="0"/>
              <a:t>(among those who worked)</a:t>
            </a:r>
          </a:p>
        </p:txBody>
      </p:sp>
      <p:sp>
        <p:nvSpPr>
          <p:cNvPr id="17" name="TextBox 16">
            <a:extLst>
              <a:ext uri="{FF2B5EF4-FFF2-40B4-BE49-F238E27FC236}">
                <a16:creationId xmlns:a16="http://schemas.microsoft.com/office/drawing/2014/main" id="{20604CBF-C60D-33E0-173B-B302014B6E96}"/>
              </a:ext>
            </a:extLst>
          </p:cNvPr>
          <p:cNvSpPr txBox="1"/>
          <p:nvPr/>
        </p:nvSpPr>
        <p:spPr>
          <a:xfrm>
            <a:off x="8528814" y="1479672"/>
            <a:ext cx="2951054" cy="523220"/>
          </a:xfrm>
          <a:prstGeom prst="rect">
            <a:avLst/>
          </a:prstGeom>
          <a:noFill/>
        </p:spPr>
        <p:txBody>
          <a:bodyPr wrap="square">
            <a:spAutoFit/>
          </a:bodyPr>
          <a:lstStyle/>
          <a:p>
            <a:r>
              <a:rPr lang="en-US" sz="1400" b="1" dirty="0"/>
              <a:t>% experienced</a:t>
            </a:r>
            <a:br>
              <a:rPr lang="en-US" sz="1400" b="1" dirty="0"/>
            </a:br>
            <a:endParaRPr lang="en-US" sz="1400" i="1" dirty="0"/>
          </a:p>
        </p:txBody>
      </p:sp>
      <p:sp>
        <p:nvSpPr>
          <p:cNvPr id="21" name="TextBox 20">
            <a:extLst>
              <a:ext uri="{FF2B5EF4-FFF2-40B4-BE49-F238E27FC236}">
                <a16:creationId xmlns:a16="http://schemas.microsoft.com/office/drawing/2014/main" id="{35AE48CB-66D1-46BF-8A59-077AC2352BC7}"/>
              </a:ext>
            </a:extLst>
          </p:cNvPr>
          <p:cNvSpPr txBox="1"/>
          <p:nvPr/>
        </p:nvSpPr>
        <p:spPr>
          <a:xfrm>
            <a:off x="9927816" y="3804439"/>
            <a:ext cx="1939802" cy="276999"/>
          </a:xfrm>
          <a:prstGeom prst="rect">
            <a:avLst/>
          </a:prstGeom>
          <a:noFill/>
        </p:spPr>
        <p:txBody>
          <a:bodyPr wrap="square" lIns="0" r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72C4"/>
                </a:solidFill>
                <a:effectLst/>
                <a:uLnTx/>
                <a:uFillTx/>
                <a:ea typeface="+mn-ea"/>
                <a:cs typeface="+mn-cs"/>
              </a:rPr>
              <a:t>Patients: 18 hours/week</a:t>
            </a:r>
          </a:p>
        </p:txBody>
      </p:sp>
      <p:sp>
        <p:nvSpPr>
          <p:cNvPr id="22" name="TextBox 21">
            <a:extLst>
              <a:ext uri="{FF2B5EF4-FFF2-40B4-BE49-F238E27FC236}">
                <a16:creationId xmlns:a16="http://schemas.microsoft.com/office/drawing/2014/main" id="{396A396E-EF3A-4186-F776-D6263E282E53}"/>
              </a:ext>
            </a:extLst>
          </p:cNvPr>
          <p:cNvSpPr txBox="1"/>
          <p:nvPr/>
        </p:nvSpPr>
        <p:spPr>
          <a:xfrm>
            <a:off x="9806649" y="4138373"/>
            <a:ext cx="2182136" cy="276999"/>
          </a:xfrm>
          <a:prstGeom prst="rect">
            <a:avLst/>
          </a:prstGeom>
          <a:noFill/>
        </p:spPr>
        <p:txBody>
          <a:bodyPr wrap="square" lIns="0" rIns="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rgbClr val="70AD47"/>
                </a:solidFill>
              </a:rPr>
              <a:t>Caregivers: </a:t>
            </a:r>
            <a:r>
              <a:rPr kumimoji="0" lang="en-US" sz="1200" b="1" i="0" u="none" strike="noStrike" kern="1200" cap="none" spc="0" normalizeH="0" baseline="0" noProof="0" dirty="0">
                <a:ln>
                  <a:noFill/>
                </a:ln>
                <a:solidFill>
                  <a:srgbClr val="70AD47"/>
                </a:solidFill>
                <a:effectLst/>
                <a:uLnTx/>
                <a:uFillTx/>
                <a:ea typeface="+mn-ea"/>
                <a:cs typeface="+mn-cs"/>
              </a:rPr>
              <a:t>15 hours/week</a:t>
            </a:r>
          </a:p>
        </p:txBody>
      </p:sp>
      <p:sp>
        <p:nvSpPr>
          <p:cNvPr id="24" name="TextBox 23">
            <a:extLst>
              <a:ext uri="{FF2B5EF4-FFF2-40B4-BE49-F238E27FC236}">
                <a16:creationId xmlns:a16="http://schemas.microsoft.com/office/drawing/2014/main" id="{2DCE12EA-9676-0087-BA01-1ED852CD9B67}"/>
              </a:ext>
            </a:extLst>
          </p:cNvPr>
          <p:cNvSpPr txBox="1"/>
          <p:nvPr/>
        </p:nvSpPr>
        <p:spPr>
          <a:xfrm>
            <a:off x="9698182" y="3301228"/>
            <a:ext cx="2399071" cy="446276"/>
          </a:xfrm>
          <a:prstGeom prst="rect">
            <a:avLst/>
          </a:prstGeom>
          <a:noFill/>
        </p:spPr>
        <p:txBody>
          <a:bodyPr wrap="square" lIns="0" rIns="0" anchor="ctr">
            <a:spAutoFit/>
          </a:bodyPr>
          <a:lstStyle/>
          <a:p>
            <a:pPr algn="ctr"/>
            <a:r>
              <a:rPr lang="en-US" sz="1200" b="1" i="1" dirty="0"/>
              <a:t>Missed work/worked fewer hours</a:t>
            </a:r>
          </a:p>
          <a:p>
            <a:pPr algn="ctr"/>
            <a:r>
              <a:rPr lang="en-US" sz="1100" dirty="0"/>
              <a:t>hours missed in typical week</a:t>
            </a:r>
          </a:p>
        </p:txBody>
      </p:sp>
      <p:sp>
        <p:nvSpPr>
          <p:cNvPr id="9" name="TextBox 8">
            <a:extLst>
              <a:ext uri="{FF2B5EF4-FFF2-40B4-BE49-F238E27FC236}">
                <a16:creationId xmlns:a16="http://schemas.microsoft.com/office/drawing/2014/main" id="{63212B4B-5898-C5A3-D4A2-DB0463C6EEDE}"/>
              </a:ext>
            </a:extLst>
          </p:cNvPr>
          <p:cNvSpPr txBox="1"/>
          <p:nvPr/>
        </p:nvSpPr>
        <p:spPr>
          <a:xfrm>
            <a:off x="584566" y="1579217"/>
            <a:ext cx="4280338" cy="523220"/>
          </a:xfrm>
          <a:prstGeom prst="rect">
            <a:avLst/>
          </a:prstGeom>
          <a:noFill/>
        </p:spPr>
        <p:txBody>
          <a:bodyPr wrap="none" rtlCol="0">
            <a:spAutoFit/>
          </a:bodyPr>
          <a:lstStyle/>
          <a:p>
            <a:pPr algn="ctr"/>
            <a:r>
              <a:rPr lang="en-US" sz="1400" dirty="0">
                <a:solidFill>
                  <a:schemeClr val="tx1">
                    <a:lumMod val="75000"/>
                    <a:lumOff val="25000"/>
                  </a:schemeClr>
                </a:solidFill>
              </a:rPr>
              <a:t>Impacts on Work/Job </a:t>
            </a:r>
          </a:p>
          <a:p>
            <a:pPr algn="ctr"/>
            <a:r>
              <a:rPr lang="en-US" sz="1400" dirty="0">
                <a:solidFill>
                  <a:schemeClr val="tx1">
                    <a:lumMod val="75000"/>
                    <a:lumOff val="25000"/>
                  </a:schemeClr>
                </a:solidFill>
              </a:rPr>
              <a:t>(among those who worked during cancer treatment)</a:t>
            </a:r>
          </a:p>
        </p:txBody>
      </p:sp>
      <p:sp>
        <p:nvSpPr>
          <p:cNvPr id="10" name="TextBox 9">
            <a:extLst>
              <a:ext uri="{FF2B5EF4-FFF2-40B4-BE49-F238E27FC236}">
                <a16:creationId xmlns:a16="http://schemas.microsoft.com/office/drawing/2014/main" id="{D21245A5-18AC-D882-654A-5476CE4B575D}"/>
              </a:ext>
            </a:extLst>
          </p:cNvPr>
          <p:cNvSpPr txBox="1"/>
          <p:nvPr/>
        </p:nvSpPr>
        <p:spPr>
          <a:xfrm>
            <a:off x="1525360" y="6591669"/>
            <a:ext cx="8172822"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(Asked among those who worked during treatment) National Patients (n=610); National Caregivers (n=316)</a:t>
            </a:r>
          </a:p>
        </p:txBody>
      </p:sp>
      <p:sp>
        <p:nvSpPr>
          <p:cNvPr id="11" name="TextBox 10">
            <a:extLst>
              <a:ext uri="{FF2B5EF4-FFF2-40B4-BE49-F238E27FC236}">
                <a16:creationId xmlns:a16="http://schemas.microsoft.com/office/drawing/2014/main" id="{B8CFE291-55B4-6D1F-4738-231C58193833}"/>
              </a:ext>
            </a:extLst>
          </p:cNvPr>
          <p:cNvSpPr txBox="1"/>
          <p:nvPr/>
        </p:nvSpPr>
        <p:spPr>
          <a:xfrm>
            <a:off x="632667" y="5769274"/>
            <a:ext cx="4184159" cy="276999"/>
          </a:xfrm>
          <a:prstGeom prst="rect">
            <a:avLst/>
          </a:prstGeom>
          <a:noFill/>
          <a:ln>
            <a:solidFill>
              <a:schemeClr val="accent5"/>
            </a:solidFill>
          </a:ln>
        </p:spPr>
        <p:txBody>
          <a:bodyPr wrap="none" rtlCol="0">
            <a:spAutoFit/>
          </a:bodyPr>
          <a:lstStyle/>
          <a:p>
            <a:pPr algn="ctr"/>
            <a:r>
              <a:rPr lang="en-US" sz="1200" dirty="0"/>
              <a:t>Higher among Patients who Delayed Going to Doctor: </a:t>
            </a:r>
            <a:r>
              <a:rPr lang="en-US" sz="1200" b="1" dirty="0">
                <a:solidFill>
                  <a:schemeClr val="accent1"/>
                </a:solidFill>
              </a:rPr>
              <a:t>84%</a:t>
            </a:r>
          </a:p>
        </p:txBody>
      </p:sp>
      <p:sp>
        <p:nvSpPr>
          <p:cNvPr id="5" name="Rectangle 4">
            <a:extLst>
              <a:ext uri="{FF2B5EF4-FFF2-40B4-BE49-F238E27FC236}">
                <a16:creationId xmlns:a16="http://schemas.microsoft.com/office/drawing/2014/main" id="{BD3D9098-54B5-338E-1E0F-57859F012D37}"/>
              </a:ext>
            </a:extLst>
          </p:cNvPr>
          <p:cNvSpPr/>
          <p:nvPr/>
        </p:nvSpPr>
        <p:spPr>
          <a:xfrm>
            <a:off x="9529760" y="4523934"/>
            <a:ext cx="2567493" cy="662349"/>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Those who delayed going to doctor more likely to report missing work, working fewer hours, taking leave of absence, among other issues</a:t>
            </a:r>
          </a:p>
        </p:txBody>
      </p:sp>
    </p:spTree>
    <p:extLst>
      <p:ext uri="{BB962C8B-B14F-4D97-AF65-F5344CB8AC3E}">
        <p14:creationId xmlns:p14="http://schemas.microsoft.com/office/powerpoint/2010/main" val="121834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Bracket 6">
            <a:extLst>
              <a:ext uri="{FF2B5EF4-FFF2-40B4-BE49-F238E27FC236}">
                <a16:creationId xmlns:a16="http://schemas.microsoft.com/office/drawing/2014/main" id="{49950856-51F2-5D9A-8E58-209281465A3A}"/>
              </a:ext>
            </a:extLst>
          </p:cNvPr>
          <p:cNvSpPr/>
          <p:nvPr/>
        </p:nvSpPr>
        <p:spPr>
          <a:xfrm rot="16200000">
            <a:off x="6833421" y="1927124"/>
            <a:ext cx="1877961" cy="3156152"/>
          </a:xfrm>
          <a:prstGeom prst="rightBracket">
            <a:avLst>
              <a:gd name="adj" fmla="val 24021"/>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endParaRPr>
          </a:p>
        </p:txBody>
      </p:sp>
      <p:sp>
        <p:nvSpPr>
          <p:cNvPr id="11" name="TextBox 10">
            <a:extLst>
              <a:ext uri="{FF2B5EF4-FFF2-40B4-BE49-F238E27FC236}">
                <a16:creationId xmlns:a16="http://schemas.microsoft.com/office/drawing/2014/main" id="{AC508DF2-3CD6-DFCF-9466-1B19F0D06982}"/>
              </a:ext>
            </a:extLst>
          </p:cNvPr>
          <p:cNvSpPr txBox="1"/>
          <p:nvPr/>
        </p:nvSpPr>
        <p:spPr>
          <a:xfrm>
            <a:off x="652797" y="2024166"/>
            <a:ext cx="1305313" cy="3416051"/>
          </a:xfrm>
          <a:prstGeom prst="rect">
            <a:avLst/>
          </a:prstGeom>
          <a:solidFill>
            <a:schemeClr val="bg1"/>
          </a:solidFill>
          <a:ln w="19050">
            <a:solidFill>
              <a:schemeClr val="accent1"/>
            </a:solidFill>
            <a:prstDash val="lgDash"/>
          </a:ln>
        </p:spPr>
        <p:txBody>
          <a:bodyPr wrap="square" rtlCol="0">
            <a:noAutofit/>
          </a:bodyPr>
          <a:lstStyle/>
          <a:p>
            <a:pPr marL="117475" indent="-117475" algn="ctr"/>
            <a:endParaRPr lang="en-US" sz="1000" b="1" dirty="0">
              <a:ea typeface="Gadugi" panose="020B0502040204020203" pitchFamily="34" charset="0"/>
            </a:endParaRPr>
          </a:p>
          <a:p>
            <a:pPr marL="117475" indent="-117475" algn="ctr"/>
            <a:r>
              <a:rPr lang="en-US" sz="1000" b="1" dirty="0">
                <a:ea typeface="Gadugi" panose="020B0502040204020203" pitchFamily="34" charset="0"/>
              </a:rPr>
              <a:t>Higher among:</a:t>
            </a:r>
          </a:p>
          <a:p>
            <a:pPr marL="117475" indent="-117475" algn="ctr">
              <a:buFont typeface="Arial" panose="020B0604020202020204" pitchFamily="34" charset="0"/>
              <a:buChar char="•"/>
            </a:pPr>
            <a:r>
              <a:rPr lang="en-US" sz="1000" b="1" dirty="0">
                <a:solidFill>
                  <a:srgbClr val="0067B1"/>
                </a:solidFill>
                <a:ea typeface="Gadugi" panose="020B0502040204020203" pitchFamily="34" charset="0"/>
              </a:rPr>
              <a:t>34% </a:t>
            </a:r>
            <a:r>
              <a:rPr lang="en-US" sz="1000" dirty="0">
                <a:ea typeface="Gadugi" panose="020B0502040204020203" pitchFamily="34" charset="0"/>
              </a:rPr>
              <a:t>Stage I</a:t>
            </a:r>
          </a:p>
          <a:p>
            <a:pPr marL="117475" indent="-117475" algn="ctr">
              <a:buFont typeface="Arial" panose="020B0604020202020204" pitchFamily="34" charset="0"/>
              <a:buChar char="•"/>
            </a:pPr>
            <a:r>
              <a:rPr lang="en-US" sz="1000" b="1" dirty="0">
                <a:solidFill>
                  <a:schemeClr val="accent1"/>
                </a:solidFill>
                <a:ea typeface="Gadugi" panose="020B0502040204020203" pitchFamily="34" charset="0"/>
              </a:rPr>
              <a:t>44% </a:t>
            </a:r>
            <a:r>
              <a:rPr lang="en-US" sz="1000" dirty="0">
                <a:ea typeface="Gadugi" panose="020B0502040204020203" pitchFamily="34" charset="0"/>
              </a:rPr>
              <a:t>Surgery ONLY</a:t>
            </a:r>
          </a:p>
          <a:p>
            <a:pPr marL="117475" indent="-117475" algn="ctr">
              <a:buFont typeface="Arial" panose="020B0604020202020204" pitchFamily="34" charset="0"/>
              <a:buChar char="•"/>
            </a:pPr>
            <a:r>
              <a:rPr lang="en-US" sz="1000" b="1" dirty="0">
                <a:solidFill>
                  <a:schemeClr val="accent1"/>
                </a:solidFill>
                <a:ea typeface="Gadugi" panose="020B0502040204020203" pitchFamily="34" charset="0"/>
              </a:rPr>
              <a:t>35%</a:t>
            </a:r>
            <a:r>
              <a:rPr lang="en-US" sz="1000" b="1" dirty="0">
                <a:ea typeface="Gadugi" panose="020B0502040204020203" pitchFamily="34" charset="0"/>
              </a:rPr>
              <a:t> </a:t>
            </a:r>
            <a:r>
              <a:rPr lang="en-US" sz="1000" dirty="0">
                <a:ea typeface="Gadugi" panose="020B0502040204020203" pitchFamily="34" charset="0"/>
              </a:rPr>
              <a:t>No chemo</a:t>
            </a:r>
          </a:p>
          <a:p>
            <a:pPr marL="117475" indent="-117475" algn="ctr">
              <a:buFont typeface="Arial" panose="020B0604020202020204" pitchFamily="34" charset="0"/>
              <a:buChar char="•"/>
            </a:pPr>
            <a:r>
              <a:rPr lang="en-US" sz="1000" b="1" dirty="0">
                <a:solidFill>
                  <a:schemeClr val="accent1"/>
                </a:solidFill>
                <a:ea typeface="Gadugi" panose="020B0502040204020203" pitchFamily="34" charset="0"/>
              </a:rPr>
              <a:t>29%</a:t>
            </a:r>
            <a:r>
              <a:rPr lang="en-US" sz="1000" b="1" dirty="0">
                <a:ea typeface="Gadugi" panose="020B0502040204020203" pitchFamily="34" charset="0"/>
              </a:rPr>
              <a:t> </a:t>
            </a:r>
            <a:r>
              <a:rPr lang="en-US" sz="1000" dirty="0">
                <a:ea typeface="Gadugi" panose="020B0502040204020203" pitchFamily="34" charset="0"/>
              </a:rPr>
              <a:t>No radiation</a:t>
            </a:r>
          </a:p>
        </p:txBody>
      </p:sp>
      <p:sp>
        <p:nvSpPr>
          <p:cNvPr id="2" name="Title 1">
            <a:extLst>
              <a:ext uri="{FF2B5EF4-FFF2-40B4-BE49-F238E27FC236}">
                <a16:creationId xmlns:a16="http://schemas.microsoft.com/office/drawing/2014/main" id="{24E8FFAF-FBD9-889D-4E43-0AF36434D399}"/>
              </a:ext>
            </a:extLst>
          </p:cNvPr>
          <p:cNvSpPr>
            <a:spLocks noGrp="1"/>
          </p:cNvSpPr>
          <p:nvPr>
            <p:ph type="title"/>
          </p:nvPr>
        </p:nvSpPr>
        <p:spPr/>
        <p:txBody>
          <a:bodyPr/>
          <a:lstStyle/>
          <a:p>
            <a:r>
              <a:rPr lang="en-US" dirty="0"/>
              <a:t>Impact on Work Productivity</a:t>
            </a:r>
          </a:p>
        </p:txBody>
      </p:sp>
      <p:sp>
        <p:nvSpPr>
          <p:cNvPr id="3" name="Text Placeholder 2">
            <a:extLst>
              <a:ext uri="{FF2B5EF4-FFF2-40B4-BE49-F238E27FC236}">
                <a16:creationId xmlns:a16="http://schemas.microsoft.com/office/drawing/2014/main" id="{B113CDFD-0882-4B14-63E4-12EAC2C5D151}"/>
              </a:ext>
            </a:extLst>
          </p:cNvPr>
          <p:cNvSpPr>
            <a:spLocks noGrp="1"/>
          </p:cNvSpPr>
          <p:nvPr>
            <p:ph type="body" sz="quarter" idx="10"/>
          </p:nvPr>
        </p:nvSpPr>
        <p:spPr/>
        <p:txBody>
          <a:bodyPr>
            <a:normAutofit/>
          </a:bodyPr>
          <a:lstStyle/>
          <a:p>
            <a:r>
              <a:rPr lang="en-US" sz="1600" dirty="0"/>
              <a:t>Most Patients and Caregivers say their productivity was impacted, with Caregivers reporting greater impacts.</a:t>
            </a:r>
          </a:p>
        </p:txBody>
      </p:sp>
      <p:graphicFrame>
        <p:nvGraphicFramePr>
          <p:cNvPr id="6" name="Chart 5">
            <a:extLst>
              <a:ext uri="{FF2B5EF4-FFF2-40B4-BE49-F238E27FC236}">
                <a16:creationId xmlns:a16="http://schemas.microsoft.com/office/drawing/2014/main" id="{776DDE46-469B-C21D-1B0A-C41C8C75634C}"/>
              </a:ext>
            </a:extLst>
          </p:cNvPr>
          <p:cNvGraphicFramePr/>
          <p:nvPr>
            <p:extLst>
              <p:ext uri="{D42A27DB-BD31-4B8C-83A1-F6EECF244321}">
                <p14:modId xmlns:p14="http://schemas.microsoft.com/office/powerpoint/2010/main" val="3969590761"/>
              </p:ext>
            </p:extLst>
          </p:nvPr>
        </p:nvGraphicFramePr>
        <p:xfrm>
          <a:off x="409267" y="1853249"/>
          <a:ext cx="11322658" cy="4129713"/>
        </p:xfrm>
        <a:graphic>
          <a:graphicData uri="http://schemas.openxmlformats.org/drawingml/2006/chart">
            <c:chart xmlns:c="http://schemas.openxmlformats.org/drawingml/2006/chart" xmlns:r="http://schemas.openxmlformats.org/officeDocument/2006/relationships" r:id="rId3"/>
          </a:graphicData>
        </a:graphic>
      </p:graphicFrame>
      <p:grpSp>
        <p:nvGrpSpPr>
          <p:cNvPr id="17" name="Group 16">
            <a:extLst>
              <a:ext uri="{FF2B5EF4-FFF2-40B4-BE49-F238E27FC236}">
                <a16:creationId xmlns:a16="http://schemas.microsoft.com/office/drawing/2014/main" id="{593123CE-A63A-9875-0CCC-4A596A7B5606}"/>
              </a:ext>
            </a:extLst>
          </p:cNvPr>
          <p:cNvGrpSpPr/>
          <p:nvPr/>
        </p:nvGrpSpPr>
        <p:grpSpPr>
          <a:xfrm>
            <a:off x="9931400" y="3405048"/>
            <a:ext cx="1955800" cy="1364668"/>
            <a:chOff x="4267194" y="393312"/>
            <a:chExt cx="4842935" cy="1364668"/>
          </a:xfrm>
        </p:grpSpPr>
        <p:sp>
          <p:nvSpPr>
            <p:cNvPr id="8" name="TextBox 7">
              <a:extLst>
                <a:ext uri="{FF2B5EF4-FFF2-40B4-BE49-F238E27FC236}">
                  <a16:creationId xmlns:a16="http://schemas.microsoft.com/office/drawing/2014/main" id="{2B01B272-4447-04A1-D405-D3117D9B1CB9}"/>
                </a:ext>
              </a:extLst>
            </p:cNvPr>
            <p:cNvSpPr txBox="1"/>
            <p:nvPr/>
          </p:nvSpPr>
          <p:spPr>
            <a:xfrm>
              <a:off x="4267196" y="393312"/>
              <a:ext cx="4842933" cy="646331"/>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4472C4"/>
                  </a:solidFill>
                  <a:effectLst/>
                  <a:uLnTx/>
                  <a:uFillTx/>
                  <a:latin typeface="Arial" panose="020B0604020202020204"/>
                  <a:ea typeface="+mn-ea"/>
                  <a:cs typeface="+mn-cs"/>
                </a:rPr>
                <a:t>73% of Patients’ work productivity was impacted overall</a:t>
              </a:r>
            </a:p>
          </p:txBody>
        </p:sp>
        <p:sp>
          <p:nvSpPr>
            <p:cNvPr id="9" name="TextBox 8">
              <a:extLst>
                <a:ext uri="{FF2B5EF4-FFF2-40B4-BE49-F238E27FC236}">
                  <a16:creationId xmlns:a16="http://schemas.microsoft.com/office/drawing/2014/main" id="{DEC43BF1-B6D3-5825-03E3-EF34849FFE60}"/>
                </a:ext>
              </a:extLst>
            </p:cNvPr>
            <p:cNvSpPr txBox="1"/>
            <p:nvPr/>
          </p:nvSpPr>
          <p:spPr>
            <a:xfrm>
              <a:off x="4267194" y="1111649"/>
              <a:ext cx="4842933" cy="646331"/>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70AD47"/>
                  </a:solidFill>
                  <a:effectLst/>
                  <a:uLnTx/>
                  <a:uFillTx/>
                  <a:latin typeface="Arial" panose="020B0604020202020204"/>
                  <a:ea typeface="+mn-ea"/>
                  <a:cs typeface="+mn-cs"/>
                </a:rPr>
                <a:t>83% of Caregivers’ work productivity was impacted overall</a:t>
              </a:r>
            </a:p>
          </p:txBody>
        </p:sp>
      </p:grpSp>
      <p:sp>
        <p:nvSpPr>
          <p:cNvPr id="4" name="TextBox 3">
            <a:extLst>
              <a:ext uri="{FF2B5EF4-FFF2-40B4-BE49-F238E27FC236}">
                <a16:creationId xmlns:a16="http://schemas.microsoft.com/office/drawing/2014/main" id="{02BC72EA-9E06-1108-A54F-61AD764B7077}"/>
              </a:ext>
            </a:extLst>
          </p:cNvPr>
          <p:cNvSpPr txBox="1"/>
          <p:nvPr/>
        </p:nvSpPr>
        <p:spPr>
          <a:xfrm>
            <a:off x="1525360" y="6591669"/>
            <a:ext cx="8172822"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(Asked among those who worked during treatment) National Patients (n=610); National Caregivers (n=316); Patients Who Delayed Going to Dr. and Worked During (n=57)</a:t>
            </a:r>
          </a:p>
        </p:txBody>
      </p:sp>
      <p:sp>
        <p:nvSpPr>
          <p:cNvPr id="5" name="TextBox 4">
            <a:extLst>
              <a:ext uri="{FF2B5EF4-FFF2-40B4-BE49-F238E27FC236}">
                <a16:creationId xmlns:a16="http://schemas.microsoft.com/office/drawing/2014/main" id="{466D5D28-7D87-9C2E-5324-4F54209EC6CA}"/>
              </a:ext>
            </a:extLst>
          </p:cNvPr>
          <p:cNvSpPr txBox="1"/>
          <p:nvPr/>
        </p:nvSpPr>
        <p:spPr>
          <a:xfrm>
            <a:off x="772869" y="6054702"/>
            <a:ext cx="1958741" cy="276999"/>
          </a:xfrm>
          <a:prstGeom prst="rect">
            <a:avLst/>
          </a:prstGeom>
          <a:noFill/>
          <a:ln>
            <a:solidFill>
              <a:schemeClr val="accent5"/>
            </a:solidFill>
          </a:ln>
        </p:spPr>
        <p:txBody>
          <a:bodyPr wrap="none" rtlCol="0">
            <a:spAutoFit/>
          </a:bodyPr>
          <a:lstStyle/>
          <a:p>
            <a:pPr algn="ctr"/>
            <a:r>
              <a:rPr lang="en-US" sz="1200" dirty="0"/>
              <a:t>16% Delayed Going to Dr.</a:t>
            </a:r>
          </a:p>
        </p:txBody>
      </p:sp>
      <p:sp>
        <p:nvSpPr>
          <p:cNvPr id="12" name="TextBox 11">
            <a:extLst>
              <a:ext uri="{FF2B5EF4-FFF2-40B4-BE49-F238E27FC236}">
                <a16:creationId xmlns:a16="http://schemas.microsoft.com/office/drawing/2014/main" id="{17BABF6B-1F0A-92F4-52E4-B4027D865B91}"/>
              </a:ext>
            </a:extLst>
          </p:cNvPr>
          <p:cNvSpPr txBox="1"/>
          <p:nvPr/>
        </p:nvSpPr>
        <p:spPr>
          <a:xfrm>
            <a:off x="3186554" y="6054702"/>
            <a:ext cx="1958742" cy="276999"/>
          </a:xfrm>
          <a:prstGeom prst="rect">
            <a:avLst/>
          </a:prstGeom>
          <a:noFill/>
          <a:ln>
            <a:solidFill>
              <a:schemeClr val="accent5"/>
            </a:solidFill>
          </a:ln>
        </p:spPr>
        <p:txBody>
          <a:bodyPr wrap="none" rtlCol="0">
            <a:spAutoFit/>
          </a:bodyPr>
          <a:lstStyle/>
          <a:p>
            <a:pPr algn="ctr"/>
            <a:r>
              <a:rPr lang="en-US" sz="1200" dirty="0"/>
              <a:t>35% Delayed Going to Dr.</a:t>
            </a:r>
          </a:p>
        </p:txBody>
      </p:sp>
      <p:sp>
        <p:nvSpPr>
          <p:cNvPr id="13" name="TextBox 12">
            <a:extLst>
              <a:ext uri="{FF2B5EF4-FFF2-40B4-BE49-F238E27FC236}">
                <a16:creationId xmlns:a16="http://schemas.microsoft.com/office/drawing/2014/main" id="{B1BADAF9-9787-2DFB-6521-779726CB76CF}"/>
              </a:ext>
            </a:extLst>
          </p:cNvPr>
          <p:cNvSpPr txBox="1"/>
          <p:nvPr/>
        </p:nvSpPr>
        <p:spPr>
          <a:xfrm>
            <a:off x="5600240" y="6054702"/>
            <a:ext cx="1958742" cy="276999"/>
          </a:xfrm>
          <a:prstGeom prst="rect">
            <a:avLst/>
          </a:prstGeom>
          <a:noFill/>
          <a:ln>
            <a:solidFill>
              <a:schemeClr val="accent5"/>
            </a:solidFill>
          </a:ln>
        </p:spPr>
        <p:txBody>
          <a:bodyPr wrap="none" rtlCol="0">
            <a:spAutoFit/>
          </a:bodyPr>
          <a:lstStyle/>
          <a:p>
            <a:pPr algn="ctr"/>
            <a:r>
              <a:rPr lang="en-US" sz="1200" dirty="0"/>
              <a:t>30% Delayed Going to Dr.</a:t>
            </a:r>
          </a:p>
        </p:txBody>
      </p:sp>
      <p:sp>
        <p:nvSpPr>
          <p:cNvPr id="14" name="TextBox 13">
            <a:extLst>
              <a:ext uri="{FF2B5EF4-FFF2-40B4-BE49-F238E27FC236}">
                <a16:creationId xmlns:a16="http://schemas.microsoft.com/office/drawing/2014/main" id="{6C2F319F-4D54-066D-4C94-64209F4EB7F4}"/>
              </a:ext>
            </a:extLst>
          </p:cNvPr>
          <p:cNvSpPr txBox="1"/>
          <p:nvPr/>
        </p:nvSpPr>
        <p:spPr>
          <a:xfrm>
            <a:off x="7972658" y="6054701"/>
            <a:ext cx="1958742" cy="276999"/>
          </a:xfrm>
          <a:prstGeom prst="rect">
            <a:avLst/>
          </a:prstGeom>
          <a:noFill/>
          <a:ln>
            <a:solidFill>
              <a:schemeClr val="accent5"/>
            </a:solidFill>
          </a:ln>
        </p:spPr>
        <p:txBody>
          <a:bodyPr wrap="none" rtlCol="0">
            <a:spAutoFit/>
          </a:bodyPr>
          <a:lstStyle/>
          <a:p>
            <a:pPr algn="ctr"/>
            <a:r>
              <a:rPr lang="en-US" sz="1200" dirty="0"/>
              <a:t>19% Delayed Going to Dr.</a:t>
            </a:r>
          </a:p>
        </p:txBody>
      </p:sp>
      <p:sp>
        <p:nvSpPr>
          <p:cNvPr id="18" name="TextBox 17">
            <a:extLst>
              <a:ext uri="{FF2B5EF4-FFF2-40B4-BE49-F238E27FC236}">
                <a16:creationId xmlns:a16="http://schemas.microsoft.com/office/drawing/2014/main" id="{1EA7CBE4-6C9F-1442-C4CE-E5588AF708AC}"/>
              </a:ext>
            </a:extLst>
          </p:cNvPr>
          <p:cNvSpPr txBox="1"/>
          <p:nvPr/>
        </p:nvSpPr>
        <p:spPr>
          <a:xfrm>
            <a:off x="6096001" y="1497186"/>
            <a:ext cx="3415889"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4472C4"/>
                </a:solidFill>
                <a:effectLst/>
                <a:uLnTx/>
                <a:uFillTx/>
                <a:latin typeface="Arial" panose="020B0604020202020204"/>
                <a:ea typeface="+mn-ea"/>
                <a:cs typeface="+mn-cs"/>
              </a:rPr>
              <a:t>32% of Patients’ work productivity was largely impacted</a:t>
            </a:r>
          </a:p>
        </p:txBody>
      </p:sp>
      <p:sp>
        <p:nvSpPr>
          <p:cNvPr id="19" name="TextBox 18">
            <a:extLst>
              <a:ext uri="{FF2B5EF4-FFF2-40B4-BE49-F238E27FC236}">
                <a16:creationId xmlns:a16="http://schemas.microsoft.com/office/drawing/2014/main" id="{0AEB05E6-FB32-C0A4-A6D4-099F0A786DE3}"/>
              </a:ext>
            </a:extLst>
          </p:cNvPr>
          <p:cNvSpPr txBox="1"/>
          <p:nvPr/>
        </p:nvSpPr>
        <p:spPr>
          <a:xfrm>
            <a:off x="6096000" y="1940221"/>
            <a:ext cx="3415889"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70AD47"/>
                </a:solidFill>
                <a:effectLst/>
                <a:uLnTx/>
                <a:uFillTx/>
                <a:latin typeface="Arial" panose="020B0604020202020204"/>
                <a:ea typeface="+mn-ea"/>
                <a:cs typeface="+mn-cs"/>
              </a:rPr>
              <a:t>42% of Caregivers’ work productivity was largely impacted</a:t>
            </a:r>
          </a:p>
        </p:txBody>
      </p:sp>
    </p:spTree>
    <p:extLst>
      <p:ext uri="{BB962C8B-B14F-4D97-AF65-F5344CB8AC3E}">
        <p14:creationId xmlns:p14="http://schemas.microsoft.com/office/powerpoint/2010/main" val="1555833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85A-8848-10F4-9768-884FEC469DED}"/>
              </a:ext>
            </a:extLst>
          </p:cNvPr>
          <p:cNvSpPr>
            <a:spLocks noGrp="1"/>
          </p:cNvSpPr>
          <p:nvPr>
            <p:ph type="title"/>
          </p:nvPr>
        </p:nvSpPr>
        <p:spPr/>
        <p:txBody>
          <a:bodyPr/>
          <a:lstStyle/>
          <a:p>
            <a:r>
              <a:rPr lang="en-US" dirty="0"/>
              <a:t>Impact on Work Productivity by Cancer Stage</a:t>
            </a:r>
          </a:p>
        </p:txBody>
      </p:sp>
      <p:sp>
        <p:nvSpPr>
          <p:cNvPr id="3" name="Text Placeholder 2">
            <a:extLst>
              <a:ext uri="{FF2B5EF4-FFF2-40B4-BE49-F238E27FC236}">
                <a16:creationId xmlns:a16="http://schemas.microsoft.com/office/drawing/2014/main" id="{52BD351C-0AF3-4696-B3DB-59E16D656A8D}"/>
              </a:ext>
            </a:extLst>
          </p:cNvPr>
          <p:cNvSpPr>
            <a:spLocks noGrp="1"/>
          </p:cNvSpPr>
          <p:nvPr>
            <p:ph type="body" sz="quarter" idx="10"/>
          </p:nvPr>
        </p:nvSpPr>
        <p:spPr>
          <a:xfrm>
            <a:off x="409267" y="803298"/>
            <a:ext cx="11292608" cy="622382"/>
          </a:xfrm>
        </p:spPr>
        <p:txBody>
          <a:bodyPr>
            <a:normAutofit/>
          </a:bodyPr>
          <a:lstStyle/>
          <a:p>
            <a:r>
              <a:rPr lang="en-US" dirty="0"/>
              <a:t>Stage I Patients and Caregivers are more likely experience zero impact to their productivity. Stage III Patients and Stage IV Caregivers are significantly more likely to say cancer completely prevented them from working. </a:t>
            </a:r>
          </a:p>
        </p:txBody>
      </p:sp>
      <p:graphicFrame>
        <p:nvGraphicFramePr>
          <p:cNvPr id="9" name="Chart 8">
            <a:extLst>
              <a:ext uri="{FF2B5EF4-FFF2-40B4-BE49-F238E27FC236}">
                <a16:creationId xmlns:a16="http://schemas.microsoft.com/office/drawing/2014/main" id="{1FC2E3A1-6B57-7441-AD0D-221E09437155}"/>
              </a:ext>
            </a:extLst>
          </p:cNvPr>
          <p:cNvGraphicFramePr/>
          <p:nvPr>
            <p:extLst>
              <p:ext uri="{D42A27DB-BD31-4B8C-83A1-F6EECF244321}">
                <p14:modId xmlns:p14="http://schemas.microsoft.com/office/powerpoint/2010/main" val="2368046839"/>
              </p:ext>
            </p:extLst>
          </p:nvPr>
        </p:nvGraphicFramePr>
        <p:xfrm>
          <a:off x="786581" y="1789606"/>
          <a:ext cx="10520516" cy="243826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EE123994-A421-F55D-5077-5500434222F3}"/>
              </a:ext>
            </a:extLst>
          </p:cNvPr>
          <p:cNvGraphicFramePr/>
          <p:nvPr>
            <p:extLst>
              <p:ext uri="{D42A27DB-BD31-4B8C-83A1-F6EECF244321}">
                <p14:modId xmlns:p14="http://schemas.microsoft.com/office/powerpoint/2010/main" val="2825673524"/>
              </p:ext>
            </p:extLst>
          </p:nvPr>
        </p:nvGraphicFramePr>
        <p:xfrm>
          <a:off x="786581" y="4611465"/>
          <a:ext cx="10520516" cy="2113673"/>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C7B7449B-ABEF-0918-1BC8-D2FBBF494D4C}"/>
              </a:ext>
            </a:extLst>
          </p:cNvPr>
          <p:cNvSpPr txBox="1"/>
          <p:nvPr/>
        </p:nvSpPr>
        <p:spPr>
          <a:xfrm>
            <a:off x="5554825" y="1336470"/>
            <a:ext cx="1082349" cy="369332"/>
          </a:xfrm>
          <a:prstGeom prst="rect">
            <a:avLst/>
          </a:prstGeom>
          <a:noFill/>
        </p:spPr>
        <p:txBody>
          <a:bodyPr wrap="none" rtlCol="0">
            <a:spAutoFit/>
          </a:bodyPr>
          <a:lstStyle/>
          <a:p>
            <a:pPr algn="ctr"/>
            <a:r>
              <a:rPr lang="en-US" b="1" dirty="0">
                <a:solidFill>
                  <a:schemeClr val="accent1"/>
                </a:solidFill>
              </a:rPr>
              <a:t>Patients</a:t>
            </a:r>
          </a:p>
        </p:txBody>
      </p:sp>
      <p:sp>
        <p:nvSpPr>
          <p:cNvPr id="14" name="TextBox 13">
            <a:extLst>
              <a:ext uri="{FF2B5EF4-FFF2-40B4-BE49-F238E27FC236}">
                <a16:creationId xmlns:a16="http://schemas.microsoft.com/office/drawing/2014/main" id="{AB97A066-C3C1-0EA5-E6FA-F8108D16F8B1}"/>
              </a:ext>
            </a:extLst>
          </p:cNvPr>
          <p:cNvSpPr txBox="1"/>
          <p:nvPr/>
        </p:nvSpPr>
        <p:spPr>
          <a:xfrm>
            <a:off x="5358191" y="4244997"/>
            <a:ext cx="1377300" cy="369332"/>
          </a:xfrm>
          <a:prstGeom prst="rect">
            <a:avLst/>
          </a:prstGeom>
          <a:noFill/>
        </p:spPr>
        <p:txBody>
          <a:bodyPr wrap="none" rtlCol="0">
            <a:spAutoFit/>
          </a:bodyPr>
          <a:lstStyle/>
          <a:p>
            <a:pPr algn="ctr"/>
            <a:r>
              <a:rPr lang="en-US" b="1" dirty="0">
                <a:solidFill>
                  <a:schemeClr val="accent6"/>
                </a:solidFill>
              </a:rPr>
              <a:t>Caregivers</a:t>
            </a:r>
          </a:p>
        </p:txBody>
      </p:sp>
      <p:sp>
        <p:nvSpPr>
          <p:cNvPr id="15" name="TextBox 14">
            <a:extLst>
              <a:ext uri="{FF2B5EF4-FFF2-40B4-BE49-F238E27FC236}">
                <a16:creationId xmlns:a16="http://schemas.microsoft.com/office/drawing/2014/main" id="{E438D911-C1F3-C807-44AE-0F24D10BC7FA}"/>
              </a:ext>
            </a:extLst>
          </p:cNvPr>
          <p:cNvSpPr txBox="1"/>
          <p:nvPr/>
        </p:nvSpPr>
        <p:spPr>
          <a:xfrm>
            <a:off x="1848464" y="6659833"/>
            <a:ext cx="5986486" cy="200055"/>
          </a:xfrm>
          <a:prstGeom prst="rect">
            <a:avLst/>
          </a:prstGeom>
          <a:solidFill>
            <a:schemeClr val="bg1"/>
          </a:solid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(Asked among those who worked during treatment) National Patients (n=610); National Caregivers (n=316)</a:t>
            </a:r>
          </a:p>
        </p:txBody>
      </p:sp>
    </p:spTree>
    <p:extLst>
      <p:ext uri="{BB962C8B-B14F-4D97-AF65-F5344CB8AC3E}">
        <p14:creationId xmlns:p14="http://schemas.microsoft.com/office/powerpoint/2010/main" val="3758795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8C29-3D21-2C32-16CE-4D3CB438F9D8}"/>
              </a:ext>
            </a:extLst>
          </p:cNvPr>
          <p:cNvSpPr>
            <a:spLocks noGrp="1"/>
          </p:cNvSpPr>
          <p:nvPr>
            <p:ph type="title"/>
          </p:nvPr>
        </p:nvSpPr>
        <p:spPr/>
        <p:txBody>
          <a:bodyPr/>
          <a:lstStyle/>
          <a:p>
            <a:r>
              <a:rPr lang="en-US" dirty="0"/>
              <a:t>Negative Impacts on Work Experience</a:t>
            </a:r>
          </a:p>
        </p:txBody>
      </p:sp>
      <p:sp>
        <p:nvSpPr>
          <p:cNvPr id="3" name="Text Placeholder 2">
            <a:extLst>
              <a:ext uri="{FF2B5EF4-FFF2-40B4-BE49-F238E27FC236}">
                <a16:creationId xmlns:a16="http://schemas.microsoft.com/office/drawing/2014/main" id="{B3C558C6-C161-005B-B1DE-6373B40678D1}"/>
              </a:ext>
            </a:extLst>
          </p:cNvPr>
          <p:cNvSpPr>
            <a:spLocks noGrp="1"/>
          </p:cNvSpPr>
          <p:nvPr>
            <p:ph type="body" sz="quarter" idx="10"/>
          </p:nvPr>
        </p:nvSpPr>
        <p:spPr>
          <a:xfrm>
            <a:off x="409267" y="803298"/>
            <a:ext cx="11292608" cy="577177"/>
          </a:xfrm>
        </p:spPr>
        <p:txBody>
          <a:bodyPr>
            <a:normAutofit/>
          </a:bodyPr>
          <a:lstStyle/>
          <a:p>
            <a:r>
              <a:rPr lang="en-US" dirty="0"/>
              <a:t>Majorities of Caregivers report being stressed and distracted at work. Just 4-in-10 Patients felt this way, although this is substantially higher among </a:t>
            </a:r>
            <a:r>
              <a:rPr lang="en-US" sz="1400" dirty="0">
                <a:effectLst/>
                <a:ea typeface="Calibri" panose="020F0502020204030204" pitchFamily="34" charset="0"/>
                <a:cs typeface="Times New Roman" panose="02020603050405020304" pitchFamily="18" charset="0"/>
              </a:rPr>
              <a:t>Stage IV</a:t>
            </a:r>
            <a:r>
              <a:rPr lang="en-US" dirty="0"/>
              <a:t> Patients who continued to work during treatment.</a:t>
            </a:r>
          </a:p>
        </p:txBody>
      </p:sp>
      <p:graphicFrame>
        <p:nvGraphicFramePr>
          <p:cNvPr id="8" name="Chart 7">
            <a:extLst>
              <a:ext uri="{FF2B5EF4-FFF2-40B4-BE49-F238E27FC236}">
                <a16:creationId xmlns:a16="http://schemas.microsoft.com/office/drawing/2014/main" id="{DD3E8825-BD54-4664-38B9-BC1D2F1A6D11}"/>
              </a:ext>
            </a:extLst>
          </p:cNvPr>
          <p:cNvGraphicFramePr/>
          <p:nvPr/>
        </p:nvGraphicFramePr>
        <p:xfrm>
          <a:off x="379217" y="1710675"/>
          <a:ext cx="6660561" cy="50284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45D9C17C-E2A0-0118-FFD3-2818969BF610}"/>
              </a:ext>
            </a:extLst>
          </p:cNvPr>
          <p:cNvGraphicFramePr>
            <a:graphicFrameLocks noGrp="1"/>
          </p:cNvGraphicFramePr>
          <p:nvPr>
            <p:extLst>
              <p:ext uri="{D42A27DB-BD31-4B8C-83A1-F6EECF244321}">
                <p14:modId xmlns:p14="http://schemas.microsoft.com/office/powerpoint/2010/main" val="3110987101"/>
              </p:ext>
            </p:extLst>
          </p:nvPr>
        </p:nvGraphicFramePr>
        <p:xfrm>
          <a:off x="7069827" y="1419407"/>
          <a:ext cx="2311240" cy="4782010"/>
        </p:xfrm>
        <a:graphic>
          <a:graphicData uri="http://schemas.openxmlformats.org/drawingml/2006/table">
            <a:tbl>
              <a:tblPr firstRow="1" bandRow="1">
                <a:tableStyleId>{5C22544A-7EE6-4342-B048-85BDC9FD1C3A}</a:tableStyleId>
              </a:tblPr>
              <a:tblGrid>
                <a:gridCol w="577810">
                  <a:extLst>
                    <a:ext uri="{9D8B030D-6E8A-4147-A177-3AD203B41FA5}">
                      <a16:colId xmlns:a16="http://schemas.microsoft.com/office/drawing/2014/main" val="1531736555"/>
                    </a:ext>
                  </a:extLst>
                </a:gridCol>
                <a:gridCol w="577810">
                  <a:extLst>
                    <a:ext uri="{9D8B030D-6E8A-4147-A177-3AD203B41FA5}">
                      <a16:colId xmlns:a16="http://schemas.microsoft.com/office/drawing/2014/main" val="2472009886"/>
                    </a:ext>
                  </a:extLst>
                </a:gridCol>
                <a:gridCol w="577810">
                  <a:extLst>
                    <a:ext uri="{9D8B030D-6E8A-4147-A177-3AD203B41FA5}">
                      <a16:colId xmlns:a16="http://schemas.microsoft.com/office/drawing/2014/main" val="3333925509"/>
                    </a:ext>
                  </a:extLst>
                </a:gridCol>
                <a:gridCol w="577810">
                  <a:extLst>
                    <a:ext uri="{9D8B030D-6E8A-4147-A177-3AD203B41FA5}">
                      <a16:colId xmlns:a16="http://schemas.microsoft.com/office/drawing/2014/main" val="2492789802"/>
                    </a:ext>
                  </a:extLst>
                </a:gridCol>
              </a:tblGrid>
              <a:tr h="232412">
                <a:tc>
                  <a:txBody>
                    <a:bodyPr/>
                    <a:lstStyle/>
                    <a:p>
                      <a:pPr algn="ctr" fontAlgn="ctr"/>
                      <a:r>
                        <a:rPr lang="en-US" sz="900" u="none" strike="noStrike" dirty="0">
                          <a:effectLst/>
                        </a:rPr>
                        <a:t>Stage I Patient</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Stage II Patient</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Stage III Patient</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Stage IV Patient</a:t>
                      </a:r>
                      <a:endParaRPr lang="en-US" sz="9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1544794241"/>
                  </a:ext>
                </a:extLst>
              </a:tr>
              <a:tr h="1499811">
                <a:tc>
                  <a:txBody>
                    <a:bodyPr/>
                    <a:lstStyle/>
                    <a:p>
                      <a:pPr algn="ctr" fontAlgn="b"/>
                      <a:r>
                        <a:rPr lang="en-US" sz="1200" u="none" strike="noStrike" dirty="0">
                          <a:effectLst/>
                        </a:rPr>
                        <a:t>38%</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47%</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45%</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chemeClr val="accent1"/>
                          </a:solidFill>
                          <a:effectLst/>
                        </a:rPr>
                        <a:t>67%</a:t>
                      </a:r>
                      <a:endParaRPr lang="en-US" sz="1200" b="1" i="0" u="none" strike="noStrike" dirty="0">
                        <a:solidFill>
                          <a:schemeClr val="accent1"/>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1923945601"/>
                  </a:ext>
                </a:extLst>
              </a:tr>
              <a:tr h="149981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rgbClr val="C00000"/>
                          </a:solidFill>
                          <a:effectLst/>
                        </a:rPr>
                        <a:t>34%</a:t>
                      </a:r>
                      <a:endParaRPr lang="en-US" sz="1200" b="1" dirty="0">
                        <a:solidFill>
                          <a:srgbClr val="C00000"/>
                        </a:solidFill>
                      </a:endParaRPr>
                    </a:p>
                  </a:txBody>
                  <a:tcPr marL="8257" marR="8257" marT="8257"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rgbClr val="C00000"/>
                          </a:solidFill>
                          <a:effectLst/>
                        </a:rPr>
                        <a:t>44%</a:t>
                      </a:r>
                      <a:endParaRPr lang="en-US" sz="1200" b="1" dirty="0">
                        <a:solidFill>
                          <a:srgbClr val="C00000"/>
                        </a:solidFill>
                      </a:endParaRPr>
                    </a:p>
                  </a:txBody>
                  <a:tcPr marL="8257" marR="8257" marT="8257"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rgbClr val="C00000"/>
                          </a:solidFill>
                          <a:effectLst/>
                        </a:rPr>
                        <a:t>48%</a:t>
                      </a:r>
                      <a:endParaRPr lang="en-US" sz="1200" b="1" dirty="0">
                        <a:solidFill>
                          <a:srgbClr val="C00000"/>
                        </a:solidFill>
                      </a:endParaRPr>
                    </a:p>
                  </a:txBody>
                  <a:tcPr marL="8257" marR="8257" marT="8257"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accent1"/>
                          </a:solidFill>
                          <a:effectLst/>
                        </a:rPr>
                        <a:t>67%</a:t>
                      </a:r>
                      <a:endParaRPr lang="en-US" sz="1200" b="1" i="0" u="none" strike="noStrike" dirty="0">
                        <a:solidFill>
                          <a:schemeClr val="accent1"/>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3134908604"/>
                  </a:ext>
                </a:extLst>
              </a:tr>
              <a:tr h="1499811">
                <a:tc>
                  <a:txBody>
                    <a:bodyPr/>
                    <a:lstStyle/>
                    <a:p>
                      <a:pPr algn="ctr" fontAlgn="b"/>
                      <a:r>
                        <a:rPr lang="en-US" sz="1200" u="none" strike="noStrike" dirty="0">
                          <a:effectLst/>
                        </a:rPr>
                        <a:t>27%</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chemeClr val="accent1"/>
                          </a:solidFill>
                          <a:effectLst/>
                        </a:rPr>
                        <a:t>41%</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chemeClr val="accent1"/>
                          </a:solidFill>
                          <a:effectLst/>
                        </a:rPr>
                        <a:t>39%</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chemeClr val="accent1"/>
                          </a:solidFill>
                          <a:effectLst/>
                        </a:rPr>
                        <a:t>57%</a:t>
                      </a:r>
                      <a:endParaRPr lang="en-US" sz="1200" b="1" i="0" u="none" strike="noStrike" dirty="0">
                        <a:solidFill>
                          <a:schemeClr val="accent1"/>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2656114534"/>
                  </a:ext>
                </a:extLst>
              </a:tr>
            </a:tbl>
          </a:graphicData>
        </a:graphic>
      </p:graphicFrame>
      <p:graphicFrame>
        <p:nvGraphicFramePr>
          <p:cNvPr id="4" name="Table 3">
            <a:extLst>
              <a:ext uri="{FF2B5EF4-FFF2-40B4-BE49-F238E27FC236}">
                <a16:creationId xmlns:a16="http://schemas.microsoft.com/office/drawing/2014/main" id="{D57C94D7-1DED-E195-8AAA-60251B0A3830}"/>
              </a:ext>
            </a:extLst>
          </p:cNvPr>
          <p:cNvGraphicFramePr>
            <a:graphicFrameLocks noGrp="1"/>
          </p:cNvGraphicFramePr>
          <p:nvPr>
            <p:extLst>
              <p:ext uri="{D42A27DB-BD31-4B8C-83A1-F6EECF244321}">
                <p14:modId xmlns:p14="http://schemas.microsoft.com/office/powerpoint/2010/main" val="2222035120"/>
              </p:ext>
            </p:extLst>
          </p:nvPr>
        </p:nvGraphicFramePr>
        <p:xfrm>
          <a:off x="9555888" y="1419407"/>
          <a:ext cx="2311240" cy="4782011"/>
        </p:xfrm>
        <a:graphic>
          <a:graphicData uri="http://schemas.openxmlformats.org/drawingml/2006/table">
            <a:tbl>
              <a:tblPr firstRow="1" bandRow="1">
                <a:tableStyleId>{93296810-A885-4BE3-A3E7-6D5BEEA58F35}</a:tableStyleId>
              </a:tblPr>
              <a:tblGrid>
                <a:gridCol w="577810">
                  <a:extLst>
                    <a:ext uri="{9D8B030D-6E8A-4147-A177-3AD203B41FA5}">
                      <a16:colId xmlns:a16="http://schemas.microsoft.com/office/drawing/2014/main" val="1531736555"/>
                    </a:ext>
                  </a:extLst>
                </a:gridCol>
                <a:gridCol w="577810">
                  <a:extLst>
                    <a:ext uri="{9D8B030D-6E8A-4147-A177-3AD203B41FA5}">
                      <a16:colId xmlns:a16="http://schemas.microsoft.com/office/drawing/2014/main" val="2472009886"/>
                    </a:ext>
                  </a:extLst>
                </a:gridCol>
                <a:gridCol w="577810">
                  <a:extLst>
                    <a:ext uri="{9D8B030D-6E8A-4147-A177-3AD203B41FA5}">
                      <a16:colId xmlns:a16="http://schemas.microsoft.com/office/drawing/2014/main" val="3333925509"/>
                    </a:ext>
                  </a:extLst>
                </a:gridCol>
                <a:gridCol w="577810">
                  <a:extLst>
                    <a:ext uri="{9D8B030D-6E8A-4147-A177-3AD203B41FA5}">
                      <a16:colId xmlns:a16="http://schemas.microsoft.com/office/drawing/2014/main" val="2492789802"/>
                    </a:ext>
                  </a:extLst>
                </a:gridCol>
              </a:tblGrid>
              <a:tr h="290594">
                <a:tc>
                  <a:txBody>
                    <a:bodyPr/>
                    <a:lstStyle/>
                    <a:p>
                      <a:pPr algn="ctr" fontAlgn="ctr"/>
                      <a:r>
                        <a:rPr lang="en-US" sz="900" u="none" strike="noStrike" dirty="0">
                          <a:effectLst/>
                        </a:rPr>
                        <a:t>Patient is Stage I</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Patient is Stage II</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Patient is Stage III</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Patient is Stage IV</a:t>
                      </a:r>
                      <a:endParaRPr lang="en-US" sz="9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1544794241"/>
                  </a:ext>
                </a:extLst>
              </a:tr>
              <a:tr h="1497139">
                <a:tc>
                  <a:txBody>
                    <a:bodyPr/>
                    <a:lstStyle/>
                    <a:p>
                      <a:pPr algn="ctr" fontAlgn="b"/>
                      <a:r>
                        <a:rPr lang="en-US" sz="1200" b="0" i="0" u="none" strike="noStrike" dirty="0">
                          <a:solidFill>
                            <a:srgbClr val="000000"/>
                          </a:solidFill>
                          <a:effectLst/>
                          <a:latin typeface="Arial" panose="020B0604020202020204" pitchFamily="34" charset="0"/>
                        </a:rPr>
                        <a:t>56%</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64%</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58%</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70%</a:t>
                      </a:r>
                    </a:p>
                  </a:txBody>
                  <a:tcPr marL="9525" marR="9525" marT="9525" marB="0" anchor="ctr"/>
                </a:tc>
                <a:extLst>
                  <a:ext uri="{0D108BD9-81ED-4DB2-BD59-A6C34878D82A}">
                    <a16:rowId xmlns:a16="http://schemas.microsoft.com/office/drawing/2014/main" val="1923945601"/>
                  </a:ext>
                </a:extLst>
              </a:tr>
              <a:tr h="1497139">
                <a:tc>
                  <a:txBody>
                    <a:bodyPr/>
                    <a:lstStyle/>
                    <a:p>
                      <a:pPr algn="ctr" fontAlgn="b"/>
                      <a:r>
                        <a:rPr lang="en-US" sz="1200" b="0" i="0" u="none" strike="noStrike" dirty="0">
                          <a:solidFill>
                            <a:srgbClr val="000000"/>
                          </a:solidFill>
                          <a:effectLst/>
                          <a:latin typeface="Arial" panose="020B0604020202020204" pitchFamily="34" charset="0"/>
                        </a:rPr>
                        <a:t>42%</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56%</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53%</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59%</a:t>
                      </a:r>
                    </a:p>
                  </a:txBody>
                  <a:tcPr marL="9525" marR="9525" marT="9525" marB="0" anchor="ctr"/>
                </a:tc>
                <a:extLst>
                  <a:ext uri="{0D108BD9-81ED-4DB2-BD59-A6C34878D82A}">
                    <a16:rowId xmlns:a16="http://schemas.microsoft.com/office/drawing/2014/main" val="3134908604"/>
                  </a:ext>
                </a:extLst>
              </a:tr>
              <a:tr h="1497139">
                <a:tc>
                  <a:txBody>
                    <a:bodyPr/>
                    <a:lstStyle/>
                    <a:p>
                      <a:pPr algn="ctr" fontAlgn="b"/>
                      <a:r>
                        <a:rPr lang="en-US" sz="1200" b="0" i="0" u="none" strike="noStrike" dirty="0">
                          <a:solidFill>
                            <a:srgbClr val="000000"/>
                          </a:solidFill>
                          <a:effectLst/>
                          <a:latin typeface="Arial" panose="020B0604020202020204" pitchFamily="34" charset="0"/>
                        </a:rPr>
                        <a:t>40%</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54%</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45%</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56%</a:t>
                      </a:r>
                    </a:p>
                  </a:txBody>
                  <a:tcPr marL="9525" marR="9525" marT="9525" marB="0" anchor="ctr"/>
                </a:tc>
                <a:extLst>
                  <a:ext uri="{0D108BD9-81ED-4DB2-BD59-A6C34878D82A}">
                    <a16:rowId xmlns:a16="http://schemas.microsoft.com/office/drawing/2014/main" val="2656114534"/>
                  </a:ext>
                </a:extLst>
              </a:tr>
            </a:tbl>
          </a:graphicData>
        </a:graphic>
      </p:graphicFrame>
      <p:sp>
        <p:nvSpPr>
          <p:cNvPr id="10" name="TextBox 9">
            <a:extLst>
              <a:ext uri="{FF2B5EF4-FFF2-40B4-BE49-F238E27FC236}">
                <a16:creationId xmlns:a16="http://schemas.microsoft.com/office/drawing/2014/main" id="{C464C458-44DE-49D2-472C-E9BEAB8A941B}"/>
              </a:ext>
            </a:extLst>
          </p:cNvPr>
          <p:cNvSpPr txBox="1"/>
          <p:nvPr/>
        </p:nvSpPr>
        <p:spPr>
          <a:xfrm>
            <a:off x="661497" y="1334959"/>
            <a:ext cx="6096000" cy="369332"/>
          </a:xfrm>
          <a:prstGeom prst="rect">
            <a:avLst/>
          </a:prstGeom>
          <a:noFill/>
        </p:spPr>
        <p:txBody>
          <a:bodyPr wrap="square">
            <a:spAutoFit/>
          </a:bodyPr>
          <a:lstStyle/>
          <a:p>
            <a:pPr algn="ctr" rtl="0">
              <a:defRPr sz="1600" b="0" i="0" u="none" strike="noStrike" kern="1200" spc="0" baseline="0">
                <a:solidFill>
                  <a:prstClr val="black">
                    <a:lumMod val="65000"/>
                    <a:lumOff val="35000"/>
                  </a:prstClr>
                </a:solidFill>
                <a:latin typeface="+mn-lt"/>
                <a:ea typeface="+mn-ea"/>
                <a:cs typeface="+mn-cs"/>
              </a:defRPr>
            </a:pPr>
            <a:r>
              <a:rPr lang="en-US" sz="1800" b="0" i="0" u="none" strike="noStrike" kern="1200" spc="0" baseline="0" dirty="0">
                <a:solidFill>
                  <a:prstClr val="black">
                    <a:lumMod val="65000"/>
                    <a:lumOff val="35000"/>
                  </a:prstClr>
                </a:solidFill>
              </a:rPr>
              <a:t>% Agreement with each Statement</a:t>
            </a:r>
            <a:endParaRPr lang="en-US" sz="1800" b="0" dirty="0"/>
          </a:p>
        </p:txBody>
      </p:sp>
      <p:sp>
        <p:nvSpPr>
          <p:cNvPr id="12" name="TextBox 11">
            <a:extLst>
              <a:ext uri="{FF2B5EF4-FFF2-40B4-BE49-F238E27FC236}">
                <a16:creationId xmlns:a16="http://schemas.microsoft.com/office/drawing/2014/main" id="{A2701FC0-E49B-7EB6-0BEC-CB96F215E2BD}"/>
              </a:ext>
            </a:extLst>
          </p:cNvPr>
          <p:cNvSpPr txBox="1"/>
          <p:nvPr/>
        </p:nvSpPr>
        <p:spPr>
          <a:xfrm>
            <a:off x="3048000" y="6648494"/>
            <a:ext cx="6096000" cy="215444"/>
          </a:xfrm>
          <a:prstGeom prst="rect">
            <a:avLst/>
          </a:prstGeom>
          <a:noFill/>
        </p:spPr>
        <p:txBody>
          <a:bodyPr wrap="square">
            <a:spAutoFit/>
          </a:bodyPr>
          <a:lstStyle/>
          <a:p>
            <a:r>
              <a:rPr lang="en-US" sz="800" dirty="0">
                <a:solidFill>
                  <a:schemeClr val="bg1">
                    <a:lumMod val="50000"/>
                  </a:schemeClr>
                </a:solidFill>
                <a:latin typeface="Arial" panose="020B0604020202020204" pitchFamily="34" charset="0"/>
                <a:cs typeface="Arial" panose="020B0604020202020204" pitchFamily="34" charset="0"/>
              </a:rPr>
              <a:t>Source=(Asked among those who worked during treatment) National Patients (n=610); National Caregivers (n=316) </a:t>
            </a:r>
            <a:endParaRPr lang="en-US" dirty="0"/>
          </a:p>
        </p:txBody>
      </p:sp>
    </p:spTree>
    <p:extLst>
      <p:ext uri="{BB962C8B-B14F-4D97-AF65-F5344CB8AC3E}">
        <p14:creationId xmlns:p14="http://schemas.microsoft.com/office/powerpoint/2010/main" val="16720548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8C29-3D21-2C32-16CE-4D3CB438F9D8}"/>
              </a:ext>
            </a:extLst>
          </p:cNvPr>
          <p:cNvSpPr>
            <a:spLocks noGrp="1"/>
          </p:cNvSpPr>
          <p:nvPr>
            <p:ph type="title"/>
          </p:nvPr>
        </p:nvSpPr>
        <p:spPr/>
        <p:txBody>
          <a:bodyPr/>
          <a:lstStyle/>
          <a:p>
            <a:r>
              <a:rPr lang="en-US" dirty="0"/>
              <a:t>Positive or Neutral Impacts on Work Experience</a:t>
            </a:r>
          </a:p>
        </p:txBody>
      </p:sp>
      <p:sp>
        <p:nvSpPr>
          <p:cNvPr id="3" name="Text Placeholder 2">
            <a:extLst>
              <a:ext uri="{FF2B5EF4-FFF2-40B4-BE49-F238E27FC236}">
                <a16:creationId xmlns:a16="http://schemas.microsoft.com/office/drawing/2014/main" id="{B3C558C6-C161-005B-B1DE-6373B40678D1}"/>
              </a:ext>
            </a:extLst>
          </p:cNvPr>
          <p:cNvSpPr>
            <a:spLocks noGrp="1"/>
          </p:cNvSpPr>
          <p:nvPr>
            <p:ph type="body" sz="quarter" idx="10"/>
          </p:nvPr>
        </p:nvSpPr>
        <p:spPr>
          <a:xfrm>
            <a:off x="409267" y="774913"/>
            <a:ext cx="11292608" cy="724309"/>
          </a:xfrm>
        </p:spPr>
        <p:txBody>
          <a:bodyPr>
            <a:normAutofit/>
          </a:bodyPr>
          <a:lstStyle/>
          <a:p>
            <a:pPr>
              <a:spcBef>
                <a:spcPts val="400"/>
              </a:spcBef>
            </a:pPr>
            <a:r>
              <a:rPr lang="en-US" dirty="0"/>
              <a:t>Majorities of Patients and Caregivers report colleagues being sympathetic, work helping them stay motivated, keeping their mind off cancer. </a:t>
            </a:r>
          </a:p>
          <a:p>
            <a:pPr>
              <a:spcBef>
                <a:spcPts val="400"/>
              </a:spcBef>
            </a:pPr>
            <a:r>
              <a:rPr lang="en-US" dirty="0"/>
              <a:t>Stage I Patients are more likely to say they had the energy to focus and finish their work.</a:t>
            </a:r>
          </a:p>
        </p:txBody>
      </p:sp>
      <p:graphicFrame>
        <p:nvGraphicFramePr>
          <p:cNvPr id="8" name="Chart 7">
            <a:extLst>
              <a:ext uri="{FF2B5EF4-FFF2-40B4-BE49-F238E27FC236}">
                <a16:creationId xmlns:a16="http://schemas.microsoft.com/office/drawing/2014/main" id="{DD3E8825-BD54-4664-38B9-BC1D2F1A6D11}"/>
              </a:ext>
            </a:extLst>
          </p:cNvPr>
          <p:cNvGraphicFramePr/>
          <p:nvPr>
            <p:extLst>
              <p:ext uri="{D42A27DB-BD31-4B8C-83A1-F6EECF244321}">
                <p14:modId xmlns:p14="http://schemas.microsoft.com/office/powerpoint/2010/main" val="1430229876"/>
              </p:ext>
            </p:extLst>
          </p:nvPr>
        </p:nvGraphicFramePr>
        <p:xfrm>
          <a:off x="379217" y="1681178"/>
          <a:ext cx="6660561" cy="22418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45D9C17C-E2A0-0118-FFD3-2818969BF610}"/>
              </a:ext>
            </a:extLst>
          </p:cNvPr>
          <p:cNvGraphicFramePr>
            <a:graphicFrameLocks noGrp="1"/>
          </p:cNvGraphicFramePr>
          <p:nvPr>
            <p:extLst>
              <p:ext uri="{D42A27DB-BD31-4B8C-83A1-F6EECF244321}">
                <p14:modId xmlns:p14="http://schemas.microsoft.com/office/powerpoint/2010/main" val="2813884008"/>
              </p:ext>
            </p:extLst>
          </p:nvPr>
        </p:nvGraphicFramePr>
        <p:xfrm>
          <a:off x="7069827" y="1419407"/>
          <a:ext cx="2311240" cy="2341151"/>
        </p:xfrm>
        <a:graphic>
          <a:graphicData uri="http://schemas.openxmlformats.org/drawingml/2006/table">
            <a:tbl>
              <a:tblPr firstRow="1" bandRow="1">
                <a:tableStyleId>{5C22544A-7EE6-4342-B048-85BDC9FD1C3A}</a:tableStyleId>
              </a:tblPr>
              <a:tblGrid>
                <a:gridCol w="577810">
                  <a:extLst>
                    <a:ext uri="{9D8B030D-6E8A-4147-A177-3AD203B41FA5}">
                      <a16:colId xmlns:a16="http://schemas.microsoft.com/office/drawing/2014/main" val="1531736555"/>
                    </a:ext>
                  </a:extLst>
                </a:gridCol>
                <a:gridCol w="577810">
                  <a:extLst>
                    <a:ext uri="{9D8B030D-6E8A-4147-A177-3AD203B41FA5}">
                      <a16:colId xmlns:a16="http://schemas.microsoft.com/office/drawing/2014/main" val="2472009886"/>
                    </a:ext>
                  </a:extLst>
                </a:gridCol>
                <a:gridCol w="577810">
                  <a:extLst>
                    <a:ext uri="{9D8B030D-6E8A-4147-A177-3AD203B41FA5}">
                      <a16:colId xmlns:a16="http://schemas.microsoft.com/office/drawing/2014/main" val="3333925509"/>
                    </a:ext>
                  </a:extLst>
                </a:gridCol>
                <a:gridCol w="577810">
                  <a:extLst>
                    <a:ext uri="{9D8B030D-6E8A-4147-A177-3AD203B41FA5}">
                      <a16:colId xmlns:a16="http://schemas.microsoft.com/office/drawing/2014/main" val="2492789802"/>
                    </a:ext>
                  </a:extLst>
                </a:gridCol>
              </a:tblGrid>
              <a:tr h="412589">
                <a:tc>
                  <a:txBody>
                    <a:bodyPr/>
                    <a:lstStyle/>
                    <a:p>
                      <a:pPr algn="ctr" fontAlgn="ctr"/>
                      <a:r>
                        <a:rPr lang="en-US" sz="900" u="none" strike="noStrike" dirty="0">
                          <a:effectLst/>
                        </a:rPr>
                        <a:t>Stage I Patient</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Stage II Patient</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Stage III Patient</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Stage IV Patient</a:t>
                      </a:r>
                      <a:endParaRPr lang="en-US" sz="9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1544794241"/>
                  </a:ext>
                </a:extLst>
              </a:tr>
              <a:tr h="642854">
                <a:tc>
                  <a:txBody>
                    <a:bodyPr/>
                    <a:lstStyle/>
                    <a:p>
                      <a:pPr algn="ctr" fontAlgn="b"/>
                      <a:r>
                        <a:rPr lang="en-US" sz="1200" b="1" u="none" strike="noStrike" dirty="0">
                          <a:solidFill>
                            <a:schemeClr val="accent1"/>
                          </a:solidFill>
                          <a:effectLst/>
                        </a:rPr>
                        <a:t>81%</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73%</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rgbClr val="C00000"/>
                          </a:solidFill>
                          <a:effectLst/>
                        </a:rPr>
                        <a:t>63%</a:t>
                      </a:r>
                      <a:endParaRPr lang="en-US" sz="1200" b="1" dirty="0">
                        <a:solidFill>
                          <a:srgbClr val="C00000"/>
                        </a:solidFill>
                      </a:endParaRPr>
                    </a:p>
                  </a:txBody>
                  <a:tcPr marL="8257" marR="8257" marT="8257" marB="0" anchor="ctr"/>
                </a:tc>
                <a:tc>
                  <a:txBody>
                    <a:bodyPr/>
                    <a:lstStyle/>
                    <a:p>
                      <a:pPr algn="ctr" fontAlgn="b"/>
                      <a:r>
                        <a:rPr lang="en-US" sz="1200" u="none" strike="noStrike" dirty="0">
                          <a:effectLst/>
                        </a:rPr>
                        <a:t>71%</a:t>
                      </a:r>
                      <a:endParaRPr lang="en-US" sz="12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3283618837"/>
                  </a:ext>
                </a:extLst>
              </a:tr>
              <a:tr h="642854">
                <a:tc>
                  <a:txBody>
                    <a:bodyPr/>
                    <a:lstStyle/>
                    <a:p>
                      <a:pPr algn="ctr" fontAlgn="b"/>
                      <a:r>
                        <a:rPr lang="en-US" sz="1200" b="1" u="none" strike="noStrike" dirty="0">
                          <a:solidFill>
                            <a:schemeClr val="accent1"/>
                          </a:solidFill>
                          <a:effectLst/>
                        </a:rPr>
                        <a:t>78%</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chemeClr val="accent1"/>
                          </a:solidFill>
                          <a:effectLst/>
                        </a:rPr>
                        <a:t>72%</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64%</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rgbClr val="C00000"/>
                          </a:solidFill>
                          <a:effectLst/>
                        </a:rPr>
                        <a:t>55%</a:t>
                      </a:r>
                      <a:endParaRPr lang="en-US" sz="1200" b="1" i="0" u="none" strike="noStrike" dirty="0">
                        <a:solidFill>
                          <a:srgbClr val="C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759337303"/>
                  </a:ext>
                </a:extLst>
              </a:tr>
              <a:tr h="642854">
                <a:tc>
                  <a:txBody>
                    <a:bodyPr/>
                    <a:lstStyle/>
                    <a:p>
                      <a:pPr algn="ctr" fontAlgn="b"/>
                      <a:r>
                        <a:rPr lang="en-US" sz="1200" b="1" u="none" strike="noStrike" dirty="0">
                          <a:solidFill>
                            <a:schemeClr val="accent1"/>
                          </a:solidFill>
                          <a:effectLst/>
                        </a:rPr>
                        <a:t>76%</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chemeClr val="accent1"/>
                          </a:solidFill>
                          <a:effectLst/>
                        </a:rPr>
                        <a:t>66%</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55%</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rgbClr val="C00000"/>
                          </a:solidFill>
                          <a:effectLst/>
                        </a:rPr>
                        <a:t>48%</a:t>
                      </a:r>
                      <a:endParaRPr lang="en-US" sz="1200" b="1" i="0" u="none" strike="noStrike" dirty="0">
                        <a:solidFill>
                          <a:srgbClr val="C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994823661"/>
                  </a:ext>
                </a:extLst>
              </a:tr>
            </a:tbl>
          </a:graphicData>
        </a:graphic>
      </p:graphicFrame>
      <p:graphicFrame>
        <p:nvGraphicFramePr>
          <p:cNvPr id="4" name="Table 3">
            <a:extLst>
              <a:ext uri="{FF2B5EF4-FFF2-40B4-BE49-F238E27FC236}">
                <a16:creationId xmlns:a16="http://schemas.microsoft.com/office/drawing/2014/main" id="{D57C94D7-1DED-E195-8AAA-60251B0A3830}"/>
              </a:ext>
            </a:extLst>
          </p:cNvPr>
          <p:cNvGraphicFramePr>
            <a:graphicFrameLocks noGrp="1"/>
          </p:cNvGraphicFramePr>
          <p:nvPr>
            <p:extLst>
              <p:ext uri="{D42A27DB-BD31-4B8C-83A1-F6EECF244321}">
                <p14:modId xmlns:p14="http://schemas.microsoft.com/office/powerpoint/2010/main" val="1090987450"/>
              </p:ext>
            </p:extLst>
          </p:nvPr>
        </p:nvGraphicFramePr>
        <p:xfrm>
          <a:off x="9555888" y="1419407"/>
          <a:ext cx="2311240" cy="2323707"/>
        </p:xfrm>
        <a:graphic>
          <a:graphicData uri="http://schemas.openxmlformats.org/drawingml/2006/table">
            <a:tbl>
              <a:tblPr firstRow="1" bandRow="1">
                <a:tableStyleId>{93296810-A885-4BE3-A3E7-6D5BEEA58F35}</a:tableStyleId>
              </a:tblPr>
              <a:tblGrid>
                <a:gridCol w="577810">
                  <a:extLst>
                    <a:ext uri="{9D8B030D-6E8A-4147-A177-3AD203B41FA5}">
                      <a16:colId xmlns:a16="http://schemas.microsoft.com/office/drawing/2014/main" val="1531736555"/>
                    </a:ext>
                  </a:extLst>
                </a:gridCol>
                <a:gridCol w="577810">
                  <a:extLst>
                    <a:ext uri="{9D8B030D-6E8A-4147-A177-3AD203B41FA5}">
                      <a16:colId xmlns:a16="http://schemas.microsoft.com/office/drawing/2014/main" val="2472009886"/>
                    </a:ext>
                  </a:extLst>
                </a:gridCol>
                <a:gridCol w="577810">
                  <a:extLst>
                    <a:ext uri="{9D8B030D-6E8A-4147-A177-3AD203B41FA5}">
                      <a16:colId xmlns:a16="http://schemas.microsoft.com/office/drawing/2014/main" val="3333925509"/>
                    </a:ext>
                  </a:extLst>
                </a:gridCol>
                <a:gridCol w="577810">
                  <a:extLst>
                    <a:ext uri="{9D8B030D-6E8A-4147-A177-3AD203B41FA5}">
                      <a16:colId xmlns:a16="http://schemas.microsoft.com/office/drawing/2014/main" val="2492789802"/>
                    </a:ext>
                  </a:extLst>
                </a:gridCol>
              </a:tblGrid>
              <a:tr h="382062">
                <a:tc>
                  <a:txBody>
                    <a:bodyPr/>
                    <a:lstStyle/>
                    <a:p>
                      <a:pPr algn="ctr" fontAlgn="ctr"/>
                      <a:r>
                        <a:rPr lang="en-US" sz="900" u="none" strike="noStrike" dirty="0">
                          <a:effectLst/>
                        </a:rPr>
                        <a:t>Patient is Stage I</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Patient is Stage II</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Patient is Stage III</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Patient is Stage IV</a:t>
                      </a:r>
                      <a:endParaRPr lang="en-US" sz="9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1544794241"/>
                  </a:ext>
                </a:extLst>
              </a:tr>
              <a:tr h="647215">
                <a:tc>
                  <a:txBody>
                    <a:bodyPr/>
                    <a:lstStyle/>
                    <a:p>
                      <a:pPr algn="ctr" fontAlgn="b"/>
                      <a:r>
                        <a:rPr lang="en-US" sz="1200" b="1" i="0" u="none" strike="noStrike" dirty="0">
                          <a:solidFill>
                            <a:schemeClr val="accent1"/>
                          </a:solidFill>
                          <a:effectLst/>
                          <a:latin typeface="Arial" panose="020B0604020202020204" pitchFamily="34" charset="0"/>
                        </a:rPr>
                        <a:t>87%</a:t>
                      </a:r>
                    </a:p>
                  </a:txBody>
                  <a:tcPr marL="9525" marR="9525" marT="9525" marB="0" anchor="ctr"/>
                </a:tc>
                <a:tc>
                  <a:txBody>
                    <a:bodyPr/>
                    <a:lstStyle/>
                    <a:p>
                      <a:pPr algn="ctr" fontAlgn="b"/>
                      <a:r>
                        <a:rPr lang="en-US" sz="1200" b="1" i="0" u="none" strike="noStrike" dirty="0">
                          <a:solidFill>
                            <a:srgbClr val="C00000"/>
                          </a:solidFill>
                          <a:effectLst/>
                          <a:latin typeface="Arial" panose="020B0604020202020204" pitchFamily="34" charset="0"/>
                        </a:rPr>
                        <a:t>69%</a:t>
                      </a:r>
                    </a:p>
                  </a:txBody>
                  <a:tcPr marL="9525" marR="9525" marT="9525" marB="0" anchor="ctr"/>
                </a:tc>
                <a:tc>
                  <a:txBody>
                    <a:bodyPr/>
                    <a:lstStyle/>
                    <a:p>
                      <a:pPr algn="ctr" fontAlgn="b"/>
                      <a:r>
                        <a:rPr lang="en-US" sz="1200" b="1" i="0" u="none" strike="noStrike" dirty="0">
                          <a:solidFill>
                            <a:srgbClr val="C00000"/>
                          </a:solidFill>
                          <a:effectLst/>
                          <a:latin typeface="Arial" panose="020B0604020202020204" pitchFamily="34" charset="0"/>
                        </a:rPr>
                        <a:t>64%</a:t>
                      </a:r>
                    </a:p>
                  </a:txBody>
                  <a:tcPr marL="9525" marR="9525" marT="9525" marB="0" anchor="ctr"/>
                </a:tc>
                <a:tc>
                  <a:txBody>
                    <a:bodyPr/>
                    <a:lstStyle/>
                    <a:p>
                      <a:pPr algn="ctr" fontAlgn="b"/>
                      <a:r>
                        <a:rPr lang="en-US" sz="1200" b="1" i="0" u="none" strike="noStrike" dirty="0">
                          <a:solidFill>
                            <a:srgbClr val="C00000"/>
                          </a:solidFill>
                          <a:effectLst/>
                          <a:latin typeface="Arial" panose="020B0604020202020204" pitchFamily="34" charset="0"/>
                        </a:rPr>
                        <a:t>67%</a:t>
                      </a:r>
                    </a:p>
                  </a:txBody>
                  <a:tcPr marL="9525" marR="9525" marT="9525" marB="0" anchor="ctr"/>
                </a:tc>
                <a:extLst>
                  <a:ext uri="{0D108BD9-81ED-4DB2-BD59-A6C34878D82A}">
                    <a16:rowId xmlns:a16="http://schemas.microsoft.com/office/drawing/2014/main" val="3283618837"/>
                  </a:ext>
                </a:extLst>
              </a:tr>
              <a:tr h="647215">
                <a:tc>
                  <a:txBody>
                    <a:bodyPr/>
                    <a:lstStyle/>
                    <a:p>
                      <a:pPr algn="ctr" fontAlgn="b"/>
                      <a:r>
                        <a:rPr lang="en-US" sz="1200" b="0" i="0" u="none" strike="noStrike" dirty="0">
                          <a:solidFill>
                            <a:srgbClr val="000000"/>
                          </a:solidFill>
                          <a:effectLst/>
                          <a:latin typeface="Arial" panose="020B0604020202020204" pitchFamily="34" charset="0"/>
                        </a:rPr>
                        <a:t>67%</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54%</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53%</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55%</a:t>
                      </a:r>
                    </a:p>
                  </a:txBody>
                  <a:tcPr marL="9525" marR="9525" marT="9525" marB="0" anchor="ctr"/>
                </a:tc>
                <a:extLst>
                  <a:ext uri="{0D108BD9-81ED-4DB2-BD59-A6C34878D82A}">
                    <a16:rowId xmlns:a16="http://schemas.microsoft.com/office/drawing/2014/main" val="759337303"/>
                  </a:ext>
                </a:extLst>
              </a:tr>
              <a:tr h="647215">
                <a:tc>
                  <a:txBody>
                    <a:bodyPr/>
                    <a:lstStyle/>
                    <a:p>
                      <a:pPr algn="ctr" fontAlgn="b"/>
                      <a:r>
                        <a:rPr lang="en-US" sz="1200" b="0" i="0" u="none" strike="noStrike" dirty="0">
                          <a:solidFill>
                            <a:srgbClr val="000000"/>
                          </a:solidFill>
                          <a:effectLst/>
                          <a:latin typeface="Arial" panose="020B0604020202020204" pitchFamily="34" charset="0"/>
                        </a:rPr>
                        <a:t>63%</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60%</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57%</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58%</a:t>
                      </a:r>
                    </a:p>
                  </a:txBody>
                  <a:tcPr marL="9525" marR="9525" marT="9525" marB="0" anchor="ctr"/>
                </a:tc>
                <a:extLst>
                  <a:ext uri="{0D108BD9-81ED-4DB2-BD59-A6C34878D82A}">
                    <a16:rowId xmlns:a16="http://schemas.microsoft.com/office/drawing/2014/main" val="994823661"/>
                  </a:ext>
                </a:extLst>
              </a:tr>
            </a:tbl>
          </a:graphicData>
        </a:graphic>
      </p:graphicFrame>
      <p:sp>
        <p:nvSpPr>
          <p:cNvPr id="7" name="TextBox 6">
            <a:extLst>
              <a:ext uri="{FF2B5EF4-FFF2-40B4-BE49-F238E27FC236}">
                <a16:creationId xmlns:a16="http://schemas.microsoft.com/office/drawing/2014/main" id="{CD303A66-6DBA-03DA-DD8D-1892CBDE9975}"/>
              </a:ext>
            </a:extLst>
          </p:cNvPr>
          <p:cNvSpPr txBox="1"/>
          <p:nvPr/>
        </p:nvSpPr>
        <p:spPr>
          <a:xfrm>
            <a:off x="3499234" y="1411705"/>
            <a:ext cx="3405340" cy="338554"/>
          </a:xfrm>
          <a:prstGeom prst="rect">
            <a:avLst/>
          </a:prstGeom>
          <a:noFill/>
        </p:spPr>
        <p:txBody>
          <a:bodyPr wrap="square">
            <a:spAutoFit/>
          </a:bodyPr>
          <a:lstStyle/>
          <a:p>
            <a:pPr algn="ctr" rtl="0">
              <a:defRPr sz="1600" b="0" i="0" u="none" strike="noStrike" kern="1200" spc="0" baseline="0">
                <a:solidFill>
                  <a:prstClr val="black">
                    <a:lumMod val="65000"/>
                    <a:lumOff val="35000"/>
                  </a:prstClr>
                </a:solidFill>
                <a:latin typeface="+mn-lt"/>
                <a:ea typeface="+mn-ea"/>
                <a:cs typeface="+mn-cs"/>
              </a:defRPr>
            </a:pPr>
            <a:r>
              <a:rPr lang="en-US" sz="1600" b="0" i="0" u="none" strike="noStrike" kern="1200" spc="0" baseline="0" dirty="0">
                <a:solidFill>
                  <a:prstClr val="black">
                    <a:lumMod val="65000"/>
                    <a:lumOff val="35000"/>
                  </a:prstClr>
                </a:solidFill>
              </a:rPr>
              <a:t>% Agreement with each Statement</a:t>
            </a:r>
            <a:endParaRPr lang="en-US" sz="1600" b="0" dirty="0"/>
          </a:p>
        </p:txBody>
      </p:sp>
      <p:sp>
        <p:nvSpPr>
          <p:cNvPr id="10" name="TextBox 9">
            <a:extLst>
              <a:ext uri="{FF2B5EF4-FFF2-40B4-BE49-F238E27FC236}">
                <a16:creationId xmlns:a16="http://schemas.microsoft.com/office/drawing/2014/main" id="{2C3DB38C-F15B-68D4-4DC1-8A8D0A2FE5A0}"/>
              </a:ext>
            </a:extLst>
          </p:cNvPr>
          <p:cNvSpPr txBox="1"/>
          <p:nvPr/>
        </p:nvSpPr>
        <p:spPr>
          <a:xfrm>
            <a:off x="3007571" y="6637655"/>
            <a:ext cx="6096000" cy="215444"/>
          </a:xfrm>
          <a:prstGeom prst="rect">
            <a:avLst/>
          </a:prstGeom>
          <a:noFill/>
        </p:spPr>
        <p:txBody>
          <a:bodyPr wrap="square">
            <a:spAutoFit/>
          </a:bodyPr>
          <a:lstStyle/>
          <a:p>
            <a:r>
              <a:rPr lang="en-US" sz="800" dirty="0">
                <a:solidFill>
                  <a:schemeClr val="bg1">
                    <a:lumMod val="50000"/>
                  </a:schemeClr>
                </a:solidFill>
                <a:latin typeface="Arial" panose="020B0604020202020204" pitchFamily="34" charset="0"/>
                <a:cs typeface="Arial" panose="020B0604020202020204" pitchFamily="34" charset="0"/>
              </a:rPr>
              <a:t>Source=(Asked among those who worked during treatment) National Patients (n=610); National Caregivers (n=316) </a:t>
            </a:r>
            <a:endParaRPr lang="en-US" dirty="0"/>
          </a:p>
        </p:txBody>
      </p:sp>
      <p:graphicFrame>
        <p:nvGraphicFramePr>
          <p:cNvPr id="12" name="Chart 11">
            <a:extLst>
              <a:ext uri="{FF2B5EF4-FFF2-40B4-BE49-F238E27FC236}">
                <a16:creationId xmlns:a16="http://schemas.microsoft.com/office/drawing/2014/main" id="{84981DB3-6C61-EA5C-A73A-8EE06078767C}"/>
              </a:ext>
            </a:extLst>
          </p:cNvPr>
          <p:cNvGraphicFramePr/>
          <p:nvPr>
            <p:extLst>
              <p:ext uri="{D42A27DB-BD31-4B8C-83A1-F6EECF244321}">
                <p14:modId xmlns:p14="http://schemas.microsoft.com/office/powerpoint/2010/main" val="526184911"/>
              </p:ext>
            </p:extLst>
          </p:nvPr>
        </p:nvGraphicFramePr>
        <p:xfrm>
          <a:off x="379217" y="3871812"/>
          <a:ext cx="6660561" cy="30634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Table 12">
            <a:extLst>
              <a:ext uri="{FF2B5EF4-FFF2-40B4-BE49-F238E27FC236}">
                <a16:creationId xmlns:a16="http://schemas.microsoft.com/office/drawing/2014/main" id="{7A9B2979-ACC9-6827-4D45-8B6EEBB5BEDE}"/>
              </a:ext>
            </a:extLst>
          </p:cNvPr>
          <p:cNvGraphicFramePr>
            <a:graphicFrameLocks noGrp="1"/>
          </p:cNvGraphicFramePr>
          <p:nvPr>
            <p:extLst>
              <p:ext uri="{D42A27DB-BD31-4B8C-83A1-F6EECF244321}">
                <p14:modId xmlns:p14="http://schemas.microsoft.com/office/powerpoint/2010/main" val="2972018622"/>
              </p:ext>
            </p:extLst>
          </p:nvPr>
        </p:nvGraphicFramePr>
        <p:xfrm>
          <a:off x="7069827" y="4034791"/>
          <a:ext cx="2311240" cy="2571416"/>
        </p:xfrm>
        <a:graphic>
          <a:graphicData uri="http://schemas.openxmlformats.org/drawingml/2006/table">
            <a:tbl>
              <a:tblPr bandRow="1">
                <a:tableStyleId>{5C22544A-7EE6-4342-B048-85BDC9FD1C3A}</a:tableStyleId>
              </a:tblPr>
              <a:tblGrid>
                <a:gridCol w="577810">
                  <a:extLst>
                    <a:ext uri="{9D8B030D-6E8A-4147-A177-3AD203B41FA5}">
                      <a16:colId xmlns:a16="http://schemas.microsoft.com/office/drawing/2014/main" val="1531736555"/>
                    </a:ext>
                  </a:extLst>
                </a:gridCol>
                <a:gridCol w="577810">
                  <a:extLst>
                    <a:ext uri="{9D8B030D-6E8A-4147-A177-3AD203B41FA5}">
                      <a16:colId xmlns:a16="http://schemas.microsoft.com/office/drawing/2014/main" val="2472009886"/>
                    </a:ext>
                  </a:extLst>
                </a:gridCol>
                <a:gridCol w="577810">
                  <a:extLst>
                    <a:ext uri="{9D8B030D-6E8A-4147-A177-3AD203B41FA5}">
                      <a16:colId xmlns:a16="http://schemas.microsoft.com/office/drawing/2014/main" val="3333925509"/>
                    </a:ext>
                  </a:extLst>
                </a:gridCol>
                <a:gridCol w="577810">
                  <a:extLst>
                    <a:ext uri="{9D8B030D-6E8A-4147-A177-3AD203B41FA5}">
                      <a16:colId xmlns:a16="http://schemas.microsoft.com/office/drawing/2014/main" val="2492789802"/>
                    </a:ext>
                  </a:extLst>
                </a:gridCol>
              </a:tblGrid>
              <a:tr h="642854">
                <a:tc>
                  <a:txBody>
                    <a:bodyPr/>
                    <a:lstStyle/>
                    <a:p>
                      <a:pPr algn="ctr" fontAlgn="b"/>
                      <a:r>
                        <a:rPr lang="en-US" sz="1200" u="none" strike="noStrike" dirty="0">
                          <a:effectLst/>
                        </a:rPr>
                        <a:t>74%</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80%</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75%</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71%</a:t>
                      </a:r>
                      <a:endParaRPr lang="en-US" sz="12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3831505916"/>
                  </a:ext>
                </a:extLst>
              </a:tr>
              <a:tr h="642854">
                <a:tc>
                  <a:txBody>
                    <a:bodyPr/>
                    <a:lstStyle/>
                    <a:p>
                      <a:pPr algn="ctr" fontAlgn="b"/>
                      <a:r>
                        <a:rPr lang="en-US" sz="1200" u="none" strike="noStrike" dirty="0">
                          <a:effectLst/>
                        </a:rPr>
                        <a:t>77%</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76%</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67%</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71%</a:t>
                      </a:r>
                      <a:endParaRPr lang="en-US" sz="12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863539889"/>
                  </a:ext>
                </a:extLst>
              </a:tr>
              <a:tr h="642854">
                <a:tc>
                  <a:txBody>
                    <a:bodyPr/>
                    <a:lstStyle/>
                    <a:p>
                      <a:pPr algn="ctr" fontAlgn="b"/>
                      <a:r>
                        <a:rPr lang="en-US" sz="1200" b="1" u="none" strike="noStrike" dirty="0">
                          <a:solidFill>
                            <a:srgbClr val="C00000"/>
                          </a:solidFill>
                          <a:effectLst/>
                        </a:rPr>
                        <a:t>60%</a:t>
                      </a:r>
                      <a:endParaRPr lang="en-US" sz="1200" b="1" i="0" u="none" strike="noStrike" dirty="0">
                        <a:solidFill>
                          <a:srgbClr val="C00000"/>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chemeClr val="accent1"/>
                          </a:solidFill>
                          <a:effectLst/>
                        </a:rPr>
                        <a:t>72%</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rgbClr val="C00000"/>
                          </a:solidFill>
                          <a:effectLst/>
                        </a:rPr>
                        <a:t>55%</a:t>
                      </a:r>
                      <a:endParaRPr lang="en-US" sz="1200" b="1" i="0" u="none" strike="noStrike" dirty="0">
                        <a:solidFill>
                          <a:srgbClr val="C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67%</a:t>
                      </a:r>
                      <a:endParaRPr lang="en-US" sz="12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860164791"/>
                  </a:ext>
                </a:extLst>
              </a:tr>
              <a:tr h="642854">
                <a:tc>
                  <a:txBody>
                    <a:bodyPr/>
                    <a:lstStyle/>
                    <a:p>
                      <a:pPr algn="ctr" fontAlgn="b"/>
                      <a:r>
                        <a:rPr lang="en-US" sz="1200" b="1" u="none" strike="noStrike" dirty="0">
                          <a:solidFill>
                            <a:srgbClr val="C00000"/>
                          </a:solidFill>
                          <a:effectLst/>
                        </a:rPr>
                        <a:t>50%</a:t>
                      </a:r>
                      <a:endParaRPr lang="en-US" sz="1200" b="1" i="0" u="none" strike="noStrike" dirty="0">
                        <a:solidFill>
                          <a:srgbClr val="C00000"/>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chemeClr val="accent1"/>
                          </a:solidFill>
                          <a:effectLst/>
                        </a:rPr>
                        <a:t>61%</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48%</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48%</a:t>
                      </a:r>
                      <a:endParaRPr lang="en-US" sz="12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1922686506"/>
                  </a:ext>
                </a:extLst>
              </a:tr>
            </a:tbl>
          </a:graphicData>
        </a:graphic>
      </p:graphicFrame>
      <p:graphicFrame>
        <p:nvGraphicFramePr>
          <p:cNvPr id="14" name="Table 13">
            <a:extLst>
              <a:ext uri="{FF2B5EF4-FFF2-40B4-BE49-F238E27FC236}">
                <a16:creationId xmlns:a16="http://schemas.microsoft.com/office/drawing/2014/main" id="{3DEF0C2E-9388-3194-F672-50FD11DF1406}"/>
              </a:ext>
            </a:extLst>
          </p:cNvPr>
          <p:cNvGraphicFramePr>
            <a:graphicFrameLocks noGrp="1"/>
          </p:cNvGraphicFramePr>
          <p:nvPr>
            <p:extLst>
              <p:ext uri="{D42A27DB-BD31-4B8C-83A1-F6EECF244321}">
                <p14:modId xmlns:p14="http://schemas.microsoft.com/office/powerpoint/2010/main" val="1504045756"/>
              </p:ext>
            </p:extLst>
          </p:nvPr>
        </p:nvGraphicFramePr>
        <p:xfrm>
          <a:off x="9555888" y="4034791"/>
          <a:ext cx="2311240" cy="2588860"/>
        </p:xfrm>
        <a:graphic>
          <a:graphicData uri="http://schemas.openxmlformats.org/drawingml/2006/table">
            <a:tbl>
              <a:tblPr bandRow="1">
                <a:tableStyleId>{93296810-A885-4BE3-A3E7-6D5BEEA58F35}</a:tableStyleId>
              </a:tblPr>
              <a:tblGrid>
                <a:gridCol w="577810">
                  <a:extLst>
                    <a:ext uri="{9D8B030D-6E8A-4147-A177-3AD203B41FA5}">
                      <a16:colId xmlns:a16="http://schemas.microsoft.com/office/drawing/2014/main" val="1531736555"/>
                    </a:ext>
                  </a:extLst>
                </a:gridCol>
                <a:gridCol w="577810">
                  <a:extLst>
                    <a:ext uri="{9D8B030D-6E8A-4147-A177-3AD203B41FA5}">
                      <a16:colId xmlns:a16="http://schemas.microsoft.com/office/drawing/2014/main" val="2472009886"/>
                    </a:ext>
                  </a:extLst>
                </a:gridCol>
                <a:gridCol w="577810">
                  <a:extLst>
                    <a:ext uri="{9D8B030D-6E8A-4147-A177-3AD203B41FA5}">
                      <a16:colId xmlns:a16="http://schemas.microsoft.com/office/drawing/2014/main" val="3333925509"/>
                    </a:ext>
                  </a:extLst>
                </a:gridCol>
                <a:gridCol w="577810">
                  <a:extLst>
                    <a:ext uri="{9D8B030D-6E8A-4147-A177-3AD203B41FA5}">
                      <a16:colId xmlns:a16="http://schemas.microsoft.com/office/drawing/2014/main" val="2492789802"/>
                    </a:ext>
                  </a:extLst>
                </a:gridCol>
              </a:tblGrid>
              <a:tr h="647215">
                <a:tc>
                  <a:txBody>
                    <a:bodyPr/>
                    <a:lstStyle/>
                    <a:p>
                      <a:pPr algn="ctr" fontAlgn="b"/>
                      <a:r>
                        <a:rPr lang="en-US" sz="1200" b="1" i="0" u="none" strike="noStrike" dirty="0">
                          <a:solidFill>
                            <a:schemeClr val="accent1"/>
                          </a:solidFill>
                          <a:effectLst/>
                          <a:latin typeface="Arial" panose="020B0604020202020204" pitchFamily="34" charset="0"/>
                        </a:rPr>
                        <a:t>85%</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77%</a:t>
                      </a:r>
                    </a:p>
                  </a:txBody>
                  <a:tcPr marL="9525" marR="9525" marT="9525" marB="0" anchor="ctr"/>
                </a:tc>
                <a:tc>
                  <a:txBody>
                    <a:bodyPr/>
                    <a:lstStyle/>
                    <a:p>
                      <a:pPr algn="ctr" fontAlgn="b"/>
                      <a:r>
                        <a:rPr lang="en-US" sz="1200" b="1" i="0" u="none" strike="noStrike" dirty="0">
                          <a:solidFill>
                            <a:srgbClr val="C00000"/>
                          </a:solidFill>
                          <a:effectLst/>
                          <a:latin typeface="Arial" panose="020B0604020202020204" pitchFamily="34" charset="0"/>
                        </a:rPr>
                        <a:t>62%</a:t>
                      </a:r>
                    </a:p>
                  </a:txBody>
                  <a:tcPr marL="9525" marR="9525" marT="9525" marB="0" anchor="ctr"/>
                </a:tc>
                <a:tc>
                  <a:txBody>
                    <a:bodyPr/>
                    <a:lstStyle/>
                    <a:p>
                      <a:pPr algn="ctr" fontAlgn="b"/>
                      <a:r>
                        <a:rPr lang="en-US" sz="1200" b="1" i="0" u="none" strike="noStrike" dirty="0">
                          <a:solidFill>
                            <a:srgbClr val="C00000"/>
                          </a:solidFill>
                          <a:effectLst/>
                          <a:latin typeface="Arial" panose="020B0604020202020204" pitchFamily="34" charset="0"/>
                        </a:rPr>
                        <a:t>64%</a:t>
                      </a:r>
                    </a:p>
                  </a:txBody>
                  <a:tcPr marL="9525" marR="9525" marT="9525" marB="0" anchor="ctr"/>
                </a:tc>
                <a:extLst>
                  <a:ext uri="{0D108BD9-81ED-4DB2-BD59-A6C34878D82A}">
                    <a16:rowId xmlns:a16="http://schemas.microsoft.com/office/drawing/2014/main" val="3831505916"/>
                  </a:ext>
                </a:extLst>
              </a:tr>
              <a:tr h="647215">
                <a:tc>
                  <a:txBody>
                    <a:bodyPr/>
                    <a:lstStyle/>
                    <a:p>
                      <a:pPr algn="ctr" fontAlgn="b"/>
                      <a:r>
                        <a:rPr lang="en-US" sz="1200" b="0" i="0" u="none" strike="noStrike" dirty="0">
                          <a:solidFill>
                            <a:srgbClr val="000000"/>
                          </a:solidFill>
                          <a:effectLst/>
                          <a:latin typeface="Arial" panose="020B0604020202020204" pitchFamily="34" charset="0"/>
                        </a:rPr>
                        <a:t>79%</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72%</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65%</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68%</a:t>
                      </a:r>
                    </a:p>
                  </a:txBody>
                  <a:tcPr marL="9525" marR="9525" marT="9525" marB="0" anchor="ctr"/>
                </a:tc>
                <a:extLst>
                  <a:ext uri="{0D108BD9-81ED-4DB2-BD59-A6C34878D82A}">
                    <a16:rowId xmlns:a16="http://schemas.microsoft.com/office/drawing/2014/main" val="863539889"/>
                  </a:ext>
                </a:extLst>
              </a:tr>
              <a:tr h="647215">
                <a:tc>
                  <a:txBody>
                    <a:bodyPr/>
                    <a:lstStyle/>
                    <a:p>
                      <a:pPr algn="ctr" fontAlgn="b"/>
                      <a:r>
                        <a:rPr lang="en-US" sz="1200" b="0" i="0" u="none" strike="noStrike" dirty="0">
                          <a:solidFill>
                            <a:srgbClr val="000000"/>
                          </a:solidFill>
                          <a:effectLst/>
                          <a:latin typeface="Arial" panose="020B0604020202020204" pitchFamily="34" charset="0"/>
                        </a:rPr>
                        <a:t>73%</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60%</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64%</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68%</a:t>
                      </a:r>
                    </a:p>
                  </a:txBody>
                  <a:tcPr marL="9525" marR="9525" marT="9525" marB="0" anchor="ctr"/>
                </a:tc>
                <a:extLst>
                  <a:ext uri="{0D108BD9-81ED-4DB2-BD59-A6C34878D82A}">
                    <a16:rowId xmlns:a16="http://schemas.microsoft.com/office/drawing/2014/main" val="860164791"/>
                  </a:ext>
                </a:extLst>
              </a:tr>
              <a:tr h="647215">
                <a:tc>
                  <a:txBody>
                    <a:bodyPr/>
                    <a:lstStyle/>
                    <a:p>
                      <a:pPr algn="ctr" fontAlgn="b"/>
                      <a:r>
                        <a:rPr lang="en-US" sz="1200" b="1" i="0" u="none" strike="noStrike" dirty="0">
                          <a:solidFill>
                            <a:schemeClr val="accent1"/>
                          </a:solidFill>
                          <a:effectLst/>
                          <a:latin typeface="Arial" panose="020B0604020202020204" pitchFamily="34" charset="0"/>
                        </a:rPr>
                        <a:t>69%</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58%</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54%</a:t>
                      </a:r>
                    </a:p>
                  </a:txBody>
                  <a:tcPr marL="9525" marR="9525" marT="9525" marB="0" anchor="ctr"/>
                </a:tc>
                <a:tc>
                  <a:txBody>
                    <a:bodyPr/>
                    <a:lstStyle/>
                    <a:p>
                      <a:pPr algn="ctr" fontAlgn="b"/>
                      <a:r>
                        <a:rPr lang="en-US" sz="1200" b="1" i="0" u="none" strike="noStrike" dirty="0">
                          <a:solidFill>
                            <a:srgbClr val="C00000"/>
                          </a:solidFill>
                          <a:effectLst/>
                          <a:latin typeface="Arial" panose="020B0604020202020204" pitchFamily="34" charset="0"/>
                        </a:rPr>
                        <a:t>50%</a:t>
                      </a:r>
                    </a:p>
                  </a:txBody>
                  <a:tcPr marL="9525" marR="9525" marT="9525" marB="0" anchor="ctr"/>
                </a:tc>
                <a:extLst>
                  <a:ext uri="{0D108BD9-81ED-4DB2-BD59-A6C34878D82A}">
                    <a16:rowId xmlns:a16="http://schemas.microsoft.com/office/drawing/2014/main" val="1922686506"/>
                  </a:ext>
                </a:extLst>
              </a:tr>
            </a:tbl>
          </a:graphicData>
        </a:graphic>
      </p:graphicFrame>
      <p:cxnSp>
        <p:nvCxnSpPr>
          <p:cNvPr id="16" name="Straight Connector 15">
            <a:extLst>
              <a:ext uri="{FF2B5EF4-FFF2-40B4-BE49-F238E27FC236}">
                <a16:creationId xmlns:a16="http://schemas.microsoft.com/office/drawing/2014/main" id="{B34FC3A6-9085-A794-3248-67789D05C231}"/>
              </a:ext>
            </a:extLst>
          </p:cNvPr>
          <p:cNvCxnSpPr/>
          <p:nvPr/>
        </p:nvCxnSpPr>
        <p:spPr>
          <a:xfrm>
            <a:off x="379217" y="3793157"/>
            <a:ext cx="11487911" cy="0"/>
          </a:xfrm>
          <a:prstGeom prst="line">
            <a:avLst/>
          </a:prstGeom>
          <a:ln w="9525" cap="flat" cmpd="sng" algn="ctr">
            <a:solidFill>
              <a:schemeClr val="tx1">
                <a:lumMod val="75000"/>
                <a:lumOff val="2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9F152218-7C09-017A-0851-B1FD61BAE920}"/>
              </a:ext>
            </a:extLst>
          </p:cNvPr>
          <p:cNvSpPr txBox="1"/>
          <p:nvPr/>
        </p:nvSpPr>
        <p:spPr>
          <a:xfrm>
            <a:off x="409267" y="1590813"/>
            <a:ext cx="3405340" cy="307777"/>
          </a:xfrm>
          <a:prstGeom prst="rect">
            <a:avLst/>
          </a:prstGeom>
          <a:noFill/>
        </p:spPr>
        <p:txBody>
          <a:bodyPr wrap="square">
            <a:spAutoFit/>
          </a:bodyPr>
          <a:lstStyle/>
          <a:p>
            <a:pPr algn="ctr" rtl="0">
              <a:defRPr sz="1600" b="0" i="0" u="none" strike="noStrike" kern="1200" spc="0" baseline="0">
                <a:solidFill>
                  <a:prstClr val="black">
                    <a:lumMod val="65000"/>
                    <a:lumOff val="35000"/>
                  </a:prstClr>
                </a:solidFill>
                <a:latin typeface="+mn-lt"/>
                <a:ea typeface="+mn-ea"/>
                <a:cs typeface="+mn-cs"/>
              </a:defRPr>
            </a:pPr>
            <a:r>
              <a:rPr lang="en-US" sz="1400" b="1" i="0" u="none" strike="noStrike" kern="1200" spc="0" baseline="0" dirty="0">
                <a:solidFill>
                  <a:prstClr val="black">
                    <a:lumMod val="65000"/>
                    <a:lumOff val="35000"/>
                  </a:prstClr>
                </a:solidFill>
              </a:rPr>
              <a:t>What Employees Put Into Work</a:t>
            </a:r>
            <a:endParaRPr lang="en-US" sz="1400" b="1" dirty="0"/>
          </a:p>
        </p:txBody>
      </p:sp>
      <p:sp>
        <p:nvSpPr>
          <p:cNvPr id="18" name="TextBox 17">
            <a:extLst>
              <a:ext uri="{FF2B5EF4-FFF2-40B4-BE49-F238E27FC236}">
                <a16:creationId xmlns:a16="http://schemas.microsoft.com/office/drawing/2014/main" id="{3651B36E-EB8D-085F-3F68-A6666934BC1D}"/>
              </a:ext>
            </a:extLst>
          </p:cNvPr>
          <p:cNvSpPr txBox="1"/>
          <p:nvPr/>
        </p:nvSpPr>
        <p:spPr>
          <a:xfrm>
            <a:off x="379217" y="3799649"/>
            <a:ext cx="3405340" cy="307777"/>
          </a:xfrm>
          <a:prstGeom prst="rect">
            <a:avLst/>
          </a:prstGeom>
          <a:noFill/>
        </p:spPr>
        <p:txBody>
          <a:bodyPr wrap="square">
            <a:spAutoFit/>
          </a:bodyPr>
          <a:lstStyle/>
          <a:p>
            <a:pPr algn="ctr" rtl="0">
              <a:defRPr sz="1600" b="0" i="0" u="none" strike="noStrike" kern="1200" spc="0" baseline="0">
                <a:solidFill>
                  <a:prstClr val="black">
                    <a:lumMod val="65000"/>
                    <a:lumOff val="35000"/>
                  </a:prstClr>
                </a:solidFill>
                <a:latin typeface="+mn-lt"/>
                <a:ea typeface="+mn-ea"/>
                <a:cs typeface="+mn-cs"/>
              </a:defRPr>
            </a:pPr>
            <a:r>
              <a:rPr lang="en-US" sz="1400" b="1" i="0" u="none" strike="noStrike" kern="1200" spc="0" baseline="0" dirty="0">
                <a:solidFill>
                  <a:prstClr val="black">
                    <a:lumMod val="65000"/>
                    <a:lumOff val="35000"/>
                  </a:prstClr>
                </a:solidFill>
              </a:rPr>
              <a:t>What Employees Get Out of Work</a:t>
            </a:r>
            <a:endParaRPr lang="en-US" sz="1400" b="1" dirty="0"/>
          </a:p>
        </p:txBody>
      </p:sp>
    </p:spTree>
    <p:extLst>
      <p:ext uri="{BB962C8B-B14F-4D97-AF65-F5344CB8AC3E}">
        <p14:creationId xmlns:p14="http://schemas.microsoft.com/office/powerpoint/2010/main" val="22328694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81C-ACDC-083C-437D-9CB7130E4FAB}"/>
              </a:ext>
            </a:extLst>
          </p:cNvPr>
          <p:cNvSpPr>
            <a:spLocks noGrp="1"/>
          </p:cNvSpPr>
          <p:nvPr>
            <p:ph type="title"/>
          </p:nvPr>
        </p:nvSpPr>
        <p:spPr/>
        <p:txBody>
          <a:bodyPr/>
          <a:lstStyle/>
          <a:p>
            <a:r>
              <a:rPr lang="en-US" dirty="0"/>
              <a:t>Impact on Work: In Their Own Words</a:t>
            </a:r>
          </a:p>
        </p:txBody>
      </p:sp>
      <p:sp>
        <p:nvSpPr>
          <p:cNvPr id="5" name="Rounded Rectangle 4">
            <a:extLst>
              <a:ext uri="{FF2B5EF4-FFF2-40B4-BE49-F238E27FC236}">
                <a16:creationId xmlns:a16="http://schemas.microsoft.com/office/drawing/2014/main" id="{A96A0D53-D5B6-FA73-B81B-A285E4983406}"/>
              </a:ext>
            </a:extLst>
          </p:cNvPr>
          <p:cNvSpPr/>
          <p:nvPr/>
        </p:nvSpPr>
        <p:spPr>
          <a:xfrm>
            <a:off x="813891" y="1933483"/>
            <a:ext cx="4799509" cy="4290742"/>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 name="Round Same Side Corner Rectangle 3">
            <a:extLst>
              <a:ext uri="{FF2B5EF4-FFF2-40B4-BE49-F238E27FC236}">
                <a16:creationId xmlns:a16="http://schemas.microsoft.com/office/drawing/2014/main" id="{1DD1DD84-21F6-A0D6-2141-FD8540B7171E}"/>
              </a:ext>
            </a:extLst>
          </p:cNvPr>
          <p:cNvSpPr/>
          <p:nvPr/>
        </p:nvSpPr>
        <p:spPr>
          <a:xfrm rot="5400000">
            <a:off x="1567712" y="639758"/>
            <a:ext cx="693682" cy="2582201"/>
          </a:xfrm>
          <a:prstGeom prst="round2SameRect">
            <a:avLst>
              <a:gd name="adj1" fmla="val 48668"/>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4472C4"/>
                </a:solidFill>
                <a:effectLst/>
                <a:uLnTx/>
                <a:uFillTx/>
                <a:latin typeface="Arial" panose="020B0604020202020204"/>
                <a:ea typeface="+mn-ea"/>
                <a:cs typeface="+mn-cs"/>
              </a:rPr>
              <a:t>Patients </a:t>
            </a:r>
            <a:r>
              <a:rPr kumimoji="0" lang="en-US" sz="1800" i="0" u="none" strike="noStrike" kern="1200" cap="none" spc="0" normalizeH="0" baseline="0" noProof="0" dirty="0">
                <a:ln>
                  <a:noFill/>
                </a:ln>
                <a:solidFill>
                  <a:srgbClr val="4472C4"/>
                </a:solidFill>
                <a:effectLst/>
                <a:uLnTx/>
                <a:uFillTx/>
                <a:latin typeface="Arial" panose="020B0604020202020204"/>
                <a:ea typeface="+mn-ea"/>
                <a:cs typeface="+mn-cs"/>
              </a:rPr>
              <a:t>on work as a support system</a:t>
            </a:r>
          </a:p>
        </p:txBody>
      </p:sp>
      <p:sp>
        <p:nvSpPr>
          <p:cNvPr id="8" name="Right Triangle 7">
            <a:extLst>
              <a:ext uri="{FF2B5EF4-FFF2-40B4-BE49-F238E27FC236}">
                <a16:creationId xmlns:a16="http://schemas.microsoft.com/office/drawing/2014/main" id="{28192F97-85E2-BAD3-5196-A386FE6EA9A0}"/>
              </a:ext>
            </a:extLst>
          </p:cNvPr>
          <p:cNvSpPr/>
          <p:nvPr/>
        </p:nvSpPr>
        <p:spPr>
          <a:xfrm rot="16200000" flipH="1">
            <a:off x="601898" y="2311201"/>
            <a:ext cx="233549" cy="190437"/>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0" name="TextBox 19">
            <a:extLst>
              <a:ext uri="{FF2B5EF4-FFF2-40B4-BE49-F238E27FC236}">
                <a16:creationId xmlns:a16="http://schemas.microsoft.com/office/drawing/2014/main" id="{8E21AD6C-B744-BA12-1C4E-52249AE6FD45}"/>
              </a:ext>
            </a:extLst>
          </p:cNvPr>
          <p:cNvSpPr txBox="1"/>
          <p:nvPr/>
        </p:nvSpPr>
        <p:spPr>
          <a:xfrm>
            <a:off x="972796" y="2395909"/>
            <a:ext cx="4500904" cy="361054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“Going to work is helpful. Because </a:t>
            </a:r>
            <a:r>
              <a:rPr kumimoji="0" lang="en-US" sz="1400" b="1" i="1"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I talk to my co-workers, they're there to support me</a:t>
            </a:r>
            <a:r>
              <a:rPr kumimoji="0" lang="en-US" sz="1400" b="0" i="1"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 So that's the reason why I doubt myself to stop working. My coworkers would come and pick me up in the morning, take me to work, I have that support. My boss is so very flexible, very understanding.”</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 Stage IV Cancer Patient</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a:t>
            </a:r>
            <a:r>
              <a:rPr kumimoji="0" lang="en-US" sz="1400" b="1" i="1"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I like going to work, having something to do, I’m driving myself nuts</a:t>
            </a:r>
            <a:r>
              <a:rPr kumimoji="0" lang="en-US" sz="1400" b="0" i="1"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 (now that not working). I should go back to work, because it will make me feel better. But I don’t want to hurt anyone, embarrass myself. I never wanted to show weakness. </a:t>
            </a:r>
            <a:r>
              <a:rPr kumimoji="0" lang="en-US" sz="1400" b="1" i="1"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Being in this state puts you in a vulnerable position.</a:t>
            </a:r>
            <a:r>
              <a:rPr kumimoji="0" lang="en-US" sz="1400" b="0" i="1"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 Stage IV Cancer Patient</a:t>
            </a:r>
          </a:p>
        </p:txBody>
      </p:sp>
      <p:sp>
        <p:nvSpPr>
          <p:cNvPr id="87" name="Rounded Rectangle 86">
            <a:extLst>
              <a:ext uri="{FF2B5EF4-FFF2-40B4-BE49-F238E27FC236}">
                <a16:creationId xmlns:a16="http://schemas.microsoft.com/office/drawing/2014/main" id="{2C7D19AF-36B3-9349-42A3-2EA1A78B5290}"/>
              </a:ext>
            </a:extLst>
          </p:cNvPr>
          <p:cNvSpPr/>
          <p:nvPr/>
        </p:nvSpPr>
        <p:spPr>
          <a:xfrm>
            <a:off x="6448790" y="1964729"/>
            <a:ext cx="5119756" cy="4259496"/>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88" name="Round Same Side Corner Rectangle 87">
            <a:extLst>
              <a:ext uri="{FF2B5EF4-FFF2-40B4-BE49-F238E27FC236}">
                <a16:creationId xmlns:a16="http://schemas.microsoft.com/office/drawing/2014/main" id="{3F82E28B-3684-08F5-A3ED-9726850C1568}"/>
              </a:ext>
            </a:extLst>
          </p:cNvPr>
          <p:cNvSpPr/>
          <p:nvPr/>
        </p:nvSpPr>
        <p:spPr>
          <a:xfrm rot="5400000">
            <a:off x="7252818" y="611621"/>
            <a:ext cx="693682" cy="2582201"/>
          </a:xfrm>
          <a:prstGeom prst="round2SameRect">
            <a:avLst>
              <a:gd name="adj1" fmla="val 5000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70AD47"/>
                </a:solidFill>
                <a:effectLst/>
                <a:uLnTx/>
                <a:uFillTx/>
                <a:latin typeface="Arial" panose="020B0604020202020204"/>
                <a:ea typeface="+mn-ea"/>
                <a:cs typeface="+mn-cs"/>
              </a:rPr>
              <a:t>Caregivers </a:t>
            </a:r>
            <a:r>
              <a:rPr kumimoji="0" lang="en-US" sz="1800" i="0" u="none" strike="noStrike" kern="1200" cap="none" spc="0" normalizeH="0" baseline="0" noProof="0" dirty="0">
                <a:ln>
                  <a:noFill/>
                </a:ln>
                <a:solidFill>
                  <a:srgbClr val="70AD47"/>
                </a:solidFill>
                <a:effectLst/>
                <a:uLnTx/>
                <a:uFillTx/>
                <a:latin typeface="Arial" panose="020B0604020202020204"/>
                <a:ea typeface="+mn-ea"/>
                <a:cs typeface="+mn-cs"/>
              </a:rPr>
              <a:t>on impact to their routine</a:t>
            </a:r>
          </a:p>
        </p:txBody>
      </p:sp>
      <p:sp>
        <p:nvSpPr>
          <p:cNvPr id="89" name="Right Triangle 88">
            <a:extLst>
              <a:ext uri="{FF2B5EF4-FFF2-40B4-BE49-F238E27FC236}">
                <a16:creationId xmlns:a16="http://schemas.microsoft.com/office/drawing/2014/main" id="{765526CF-92A9-7A7E-DE3B-00E92810F59A}"/>
              </a:ext>
            </a:extLst>
          </p:cNvPr>
          <p:cNvSpPr/>
          <p:nvPr/>
        </p:nvSpPr>
        <p:spPr>
          <a:xfrm rot="16200000" flipH="1">
            <a:off x="6287004" y="2283063"/>
            <a:ext cx="233549" cy="190437"/>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B8A172C9-A531-2E92-E4FB-34DFB97C022D}"/>
              </a:ext>
            </a:extLst>
          </p:cNvPr>
          <p:cNvSpPr txBox="1"/>
          <p:nvPr/>
        </p:nvSpPr>
        <p:spPr>
          <a:xfrm>
            <a:off x="6578071" y="2359419"/>
            <a:ext cx="4824043" cy="3713132"/>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“I was absolutely overwhelmed, completely overwhelmed. There was no routine at all, you know, and … you have to have a routine in your life. </a:t>
            </a:r>
            <a:r>
              <a:rPr kumimoji="0" lang="en-US" sz="1400" b="1" i="1"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I was used to going to work 40 hours a week. And then, when Mom's diagnosis happened, I got sleep when I could get sleep and ate when I could eat. Everything becomes about caring for your loved one. You really do diminish. You fade into the background because it was all about just keeping Mom alive</a:t>
            </a:r>
            <a:r>
              <a:rPr kumimoji="0" lang="en-US" sz="1400" b="0" i="1"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 </a:t>
            </a:r>
          </a:p>
          <a:p>
            <a:pPr marR="0" lvl="0" algn="l" defTabSz="914400" rtl="0" eaLnBrk="1" fontAlgn="auto" latinLnBrk="0" hangingPunct="1">
              <a:lnSpc>
                <a:spcPct val="107000"/>
              </a:lnSpc>
              <a:spcBef>
                <a:spcPts val="0"/>
              </a:spcBef>
              <a:spcAft>
                <a:spcPts val="800"/>
              </a:spcAft>
              <a:buClrTx/>
              <a:buSzTx/>
              <a:tabLst/>
              <a:defRPr/>
            </a:pPr>
            <a:r>
              <a:rPr kumimoji="0" lang="en-US" sz="1400" b="0" i="0"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rPr>
              <a:t>- Caring for Mother</a:t>
            </a:r>
          </a:p>
          <a:p>
            <a:pPr marR="0" lvl="0" algn="l" defTabSz="914400" rtl="0" eaLnBrk="1" fontAlgn="auto" latinLnBrk="0" hangingPunct="1">
              <a:lnSpc>
                <a:spcPct val="107000"/>
              </a:lnSpc>
              <a:spcBef>
                <a:spcPts val="0"/>
              </a:spcBef>
              <a:spcAft>
                <a:spcPts val="800"/>
              </a:spcAft>
              <a:buClrTx/>
              <a:buSzTx/>
              <a:tabLst/>
              <a:defRPr/>
            </a:pPr>
            <a:r>
              <a:rPr lang="en-US" sz="1400" i="1" dirty="0">
                <a:latin typeface="Arial" panose="020B0604020202020204"/>
                <a:ea typeface="Calibri" panose="020F0502020204030204" pitchFamily="34" charset="0"/>
                <a:cs typeface="Times New Roman" panose="02020603050405020304" pitchFamily="18" charset="0"/>
              </a:rPr>
              <a:t>“</a:t>
            </a:r>
            <a:r>
              <a:rPr lang="en-US" sz="1400" b="1" i="1" dirty="0">
                <a:latin typeface="Arial" panose="020B0604020202020204"/>
                <a:ea typeface="Calibri" panose="020F0502020204030204" pitchFamily="34" charset="0"/>
                <a:cs typeface="Times New Roman" panose="02020603050405020304" pitchFamily="18" charset="0"/>
              </a:rPr>
              <a:t>I have to work around his schedule</a:t>
            </a:r>
            <a:r>
              <a:rPr lang="en-US" sz="1400" i="1" dirty="0">
                <a:latin typeface="Arial" panose="020B0604020202020204"/>
                <a:ea typeface="Calibri" panose="020F0502020204030204" pitchFamily="34" charset="0"/>
                <a:cs typeface="Times New Roman" panose="02020603050405020304" pitchFamily="18" charset="0"/>
              </a:rPr>
              <a:t>, taking care of him first. When he’s at work, that’s my time.”</a:t>
            </a:r>
          </a:p>
          <a:p>
            <a:pPr>
              <a:lnSpc>
                <a:spcPct val="107000"/>
              </a:lnSpc>
              <a:spcAft>
                <a:spcPts val="800"/>
              </a:spcAft>
              <a:defRPr/>
            </a:pPr>
            <a:r>
              <a:rPr kumimoji="0" lang="en-US" sz="1400" b="0" i="0" u="none" strike="noStrike" kern="1200" cap="none" spc="0" normalizeH="0" baseline="0" noProof="0" dirty="0">
                <a:ln>
                  <a:noFill/>
                </a:ln>
                <a:effectLst/>
                <a:uLnTx/>
                <a:uFillTx/>
                <a:latin typeface="Arial" panose="020B0604020202020204"/>
                <a:ea typeface="Calibri" panose="020F0502020204030204" pitchFamily="34" charset="0"/>
                <a:cs typeface="Times New Roman" panose="02020603050405020304" pitchFamily="18" charset="0"/>
              </a:rPr>
              <a:t>- Caring for Uncle</a:t>
            </a:r>
          </a:p>
          <a:p>
            <a:pPr marR="0" lvl="0" algn="l" defTabSz="914400" rtl="0" eaLnBrk="1" fontAlgn="auto" latinLnBrk="0" hangingPunct="1">
              <a:lnSpc>
                <a:spcPct val="107000"/>
              </a:lnSpc>
              <a:spcBef>
                <a:spcPts val="0"/>
              </a:spcBef>
              <a:spcAft>
                <a:spcPts val="800"/>
              </a:spcAft>
              <a:buClrTx/>
              <a:buSzTx/>
              <a:tabLst/>
              <a:defRPr/>
            </a:pPr>
            <a:endParaRPr kumimoji="0" lang="en-US" sz="1400" b="0" i="0" u="none" strike="noStrike" kern="1200" cap="none" spc="0" normalizeH="0" baseline="0" noProof="0" dirty="0">
              <a:ln>
                <a:noFill/>
              </a:ln>
              <a:solidFill>
                <a:prstClr val="black"/>
              </a:solidFill>
              <a:effectLst/>
              <a:uLnTx/>
              <a:uFillTx/>
              <a:latin typeface="Arial" panose="020B0604020202020204"/>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553C0789-03D0-3559-907B-64E469CBECD6}"/>
              </a:ext>
            </a:extLst>
          </p:cNvPr>
          <p:cNvPicPr>
            <a:picLocks noChangeAspect="1"/>
          </p:cNvPicPr>
          <p:nvPr/>
        </p:nvPicPr>
        <p:blipFill>
          <a:blip r:embed="rId3"/>
          <a:srcRect/>
          <a:stretch/>
        </p:blipFill>
        <p:spPr>
          <a:xfrm>
            <a:off x="3870684" y="5583891"/>
            <a:ext cx="1053647" cy="1285449"/>
          </a:xfrm>
          <a:prstGeom prst="rect">
            <a:avLst/>
          </a:prstGeom>
        </p:spPr>
      </p:pic>
      <p:pic>
        <p:nvPicPr>
          <p:cNvPr id="7" name="Picture 6">
            <a:extLst>
              <a:ext uri="{FF2B5EF4-FFF2-40B4-BE49-F238E27FC236}">
                <a16:creationId xmlns:a16="http://schemas.microsoft.com/office/drawing/2014/main" id="{EFB0A2A8-8806-E79C-E0F9-9601AAE514CB}"/>
              </a:ext>
            </a:extLst>
          </p:cNvPr>
          <p:cNvPicPr>
            <a:picLocks noChangeAspect="1"/>
          </p:cNvPicPr>
          <p:nvPr/>
        </p:nvPicPr>
        <p:blipFill>
          <a:blip r:embed="rId4"/>
          <a:srcRect l="323" r="323"/>
          <a:stretch/>
        </p:blipFill>
        <p:spPr>
          <a:xfrm>
            <a:off x="9626989" y="5723467"/>
            <a:ext cx="1230578" cy="1134533"/>
          </a:xfrm>
          <a:prstGeom prst="rect">
            <a:avLst/>
          </a:prstGeom>
        </p:spPr>
      </p:pic>
    </p:spTree>
    <p:extLst>
      <p:ext uri="{BB962C8B-B14F-4D97-AF65-F5344CB8AC3E}">
        <p14:creationId xmlns:p14="http://schemas.microsoft.com/office/powerpoint/2010/main" val="1155479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3"/>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6C6B2-109A-F04B-8639-359C574E47BB}" type="slidenum">
              <a:rPr kumimoji="0" lang="en-US" sz="9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9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4385630" y="2998113"/>
            <a:ext cx="7635414"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FFD334"/>
                </a:solidFill>
                <a:effectLst/>
                <a:uLnTx/>
                <a:uFillTx/>
                <a:latin typeface="Arial" panose="020B0604020202020204" pitchFamily="34" charset="0"/>
                <a:ea typeface="+mn-ea"/>
                <a:cs typeface="Arial" panose="020B0604020202020204" pitchFamily="34" charset="0"/>
              </a:rPr>
              <a:t>Integrative Oncology</a:t>
            </a: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4"/>
          <a:stretch>
            <a:fillRect/>
          </a:stretch>
        </p:blipFill>
        <p:spPr>
          <a:xfrm>
            <a:off x="11186031" y="6398080"/>
            <a:ext cx="835013" cy="356616"/>
          </a:xfrm>
          <a:prstGeom prst="rect">
            <a:avLst/>
          </a:prstGeom>
        </p:spPr>
      </p:pic>
      <p:pic>
        <p:nvPicPr>
          <p:cNvPr id="2" name="Picture 1">
            <a:extLst>
              <a:ext uri="{FF2B5EF4-FFF2-40B4-BE49-F238E27FC236}">
                <a16:creationId xmlns:a16="http://schemas.microsoft.com/office/drawing/2014/main" id="{60E7CD8C-65EE-CB55-09BB-87E2034B4F17}"/>
              </a:ext>
            </a:extLst>
          </p:cNvPr>
          <p:cNvPicPr>
            <a:picLocks noChangeAspect="1"/>
          </p:cNvPicPr>
          <p:nvPr/>
        </p:nvPicPr>
        <p:blipFill>
          <a:blip r:embed="rId5"/>
          <a:srcRect/>
          <a:stretch/>
        </p:blipFill>
        <p:spPr>
          <a:xfrm>
            <a:off x="898526" y="1266825"/>
            <a:ext cx="3413426" cy="3413426"/>
          </a:xfrm>
          <a:prstGeom prst="rect">
            <a:avLst/>
          </a:prstGeom>
        </p:spPr>
      </p:pic>
    </p:spTree>
    <p:extLst>
      <p:ext uri="{BB962C8B-B14F-4D97-AF65-F5344CB8AC3E}">
        <p14:creationId xmlns:p14="http://schemas.microsoft.com/office/powerpoint/2010/main" val="1086501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50AD-3EFA-8A4C-03C2-450D119D9249}"/>
              </a:ext>
            </a:extLst>
          </p:cNvPr>
          <p:cNvSpPr>
            <a:spLocks noGrp="1"/>
          </p:cNvSpPr>
          <p:nvPr>
            <p:ph type="title"/>
          </p:nvPr>
        </p:nvSpPr>
        <p:spPr/>
        <p:txBody>
          <a:bodyPr/>
          <a:lstStyle/>
          <a:p>
            <a:r>
              <a:rPr lang="en-US" dirty="0"/>
              <a:t>Integrative Oncology Experiences</a:t>
            </a:r>
          </a:p>
        </p:txBody>
      </p:sp>
      <p:sp>
        <p:nvSpPr>
          <p:cNvPr id="3" name="Text Placeholder 2">
            <a:extLst>
              <a:ext uri="{FF2B5EF4-FFF2-40B4-BE49-F238E27FC236}">
                <a16:creationId xmlns:a16="http://schemas.microsoft.com/office/drawing/2014/main" id="{159A42F7-83CC-2189-794C-001184619210}"/>
              </a:ext>
            </a:extLst>
          </p:cNvPr>
          <p:cNvSpPr>
            <a:spLocks noGrp="1"/>
          </p:cNvSpPr>
          <p:nvPr>
            <p:ph type="body" sz="quarter" idx="10"/>
          </p:nvPr>
        </p:nvSpPr>
        <p:spPr>
          <a:xfrm>
            <a:off x="409267" y="803298"/>
            <a:ext cx="11190324" cy="804438"/>
          </a:xfrm>
        </p:spPr>
        <p:txBody>
          <a:bodyPr>
            <a:normAutofit/>
          </a:bodyPr>
          <a:lstStyle/>
          <a:p>
            <a:pPr>
              <a:spcBef>
                <a:spcPts val="400"/>
              </a:spcBef>
            </a:pPr>
            <a:r>
              <a:rPr lang="en-US" dirty="0"/>
              <a:t>6-in-10 Patients nationally used some form of integrative care -- spiritual practices, exercise, and mindfulness deemed the most effective.</a:t>
            </a:r>
          </a:p>
          <a:p>
            <a:pPr>
              <a:spcBef>
                <a:spcPts val="400"/>
              </a:spcBef>
            </a:pPr>
            <a:r>
              <a:rPr lang="en-US" dirty="0"/>
              <a:t>NCCS Connected Patients were even more likely to embrace this type of care.</a:t>
            </a:r>
          </a:p>
        </p:txBody>
      </p:sp>
      <p:graphicFrame>
        <p:nvGraphicFramePr>
          <p:cNvPr id="5" name="Table 4">
            <a:extLst>
              <a:ext uri="{FF2B5EF4-FFF2-40B4-BE49-F238E27FC236}">
                <a16:creationId xmlns:a16="http://schemas.microsoft.com/office/drawing/2014/main" id="{562285C4-634B-C7A8-5FB5-1F5C2B51C92D}"/>
              </a:ext>
            </a:extLst>
          </p:cNvPr>
          <p:cNvGraphicFramePr>
            <a:graphicFrameLocks noGrp="1"/>
          </p:cNvGraphicFramePr>
          <p:nvPr>
            <p:extLst>
              <p:ext uri="{D42A27DB-BD31-4B8C-83A1-F6EECF244321}">
                <p14:modId xmlns:p14="http://schemas.microsoft.com/office/powerpoint/2010/main" val="171949470"/>
              </p:ext>
            </p:extLst>
          </p:nvPr>
        </p:nvGraphicFramePr>
        <p:xfrm>
          <a:off x="431639" y="2002656"/>
          <a:ext cx="8466862" cy="3953967"/>
        </p:xfrm>
        <a:graphic>
          <a:graphicData uri="http://schemas.openxmlformats.org/drawingml/2006/table">
            <a:tbl>
              <a:tblPr>
                <a:tableStyleId>{7DF18680-E054-41AD-8BC1-D1AEF772440D}</a:tableStyleId>
              </a:tblPr>
              <a:tblGrid>
                <a:gridCol w="3383280">
                  <a:extLst>
                    <a:ext uri="{9D8B030D-6E8A-4147-A177-3AD203B41FA5}">
                      <a16:colId xmlns:a16="http://schemas.microsoft.com/office/drawing/2014/main" val="489434065"/>
                    </a:ext>
                  </a:extLst>
                </a:gridCol>
                <a:gridCol w="3529102">
                  <a:extLst>
                    <a:ext uri="{9D8B030D-6E8A-4147-A177-3AD203B41FA5}">
                      <a16:colId xmlns:a16="http://schemas.microsoft.com/office/drawing/2014/main" val="3634216085"/>
                    </a:ext>
                  </a:extLst>
                </a:gridCol>
                <a:gridCol w="1554480">
                  <a:extLst>
                    <a:ext uri="{9D8B030D-6E8A-4147-A177-3AD203B41FA5}">
                      <a16:colId xmlns:a16="http://schemas.microsoft.com/office/drawing/2014/main" val="998455047"/>
                    </a:ext>
                  </a:extLst>
                </a:gridCol>
              </a:tblGrid>
              <a:tr h="321444">
                <a:tc>
                  <a:txBody>
                    <a:bodyPr/>
                    <a:lstStyle/>
                    <a:p>
                      <a:pPr algn="r" fontAlgn="ctr"/>
                      <a:r>
                        <a:rPr lang="en-US" sz="1200" u="none" strike="noStrike" dirty="0">
                          <a:solidFill>
                            <a:schemeClr val="tx1"/>
                          </a:solidFill>
                          <a:effectLst/>
                        </a:rPr>
                        <a:t>Prayer, spiritual practices</a:t>
                      </a:r>
                      <a:endParaRPr lang="en-US" sz="1200" b="0" i="0" u="none" strike="noStrike" dirty="0">
                        <a:solidFill>
                          <a:schemeClr val="tx1"/>
                        </a:solidFill>
                        <a:effectLst/>
                        <a:latin typeface="Arial" panose="020B0604020202020204" pitchFamily="34" charset="0"/>
                      </a:endParaRPr>
                    </a:p>
                  </a:txBody>
                  <a:tcPr marL="6350" marR="6350" marT="6350" marB="0" anchor="ctr">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dirty="0">
                        <a:solidFill>
                          <a:srgbClr val="000000"/>
                        </a:solidFill>
                        <a:effectLst/>
                        <a:latin typeface="Arial" panose="020B0604020202020204" pitchFamily="34" charset="0"/>
                      </a:endParaRPr>
                    </a:p>
                  </a:txBody>
                  <a:tcPr marL="6350" marR="6350" marT="635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80%</a:t>
                      </a:r>
                      <a:endParaRPr lang="en-US" sz="1200" b="0" i="0" u="none" strike="noStrike" dirty="0">
                        <a:solidFill>
                          <a:srgbClr val="000000"/>
                        </a:solidFill>
                        <a:effectLst/>
                        <a:latin typeface="+mn-lt"/>
                      </a:endParaRPr>
                    </a:p>
                  </a:txBody>
                  <a:tcPr marL="6350" marR="6350" marT="635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0348779"/>
                  </a:ext>
                </a:extLst>
              </a:tr>
              <a:tr h="390525">
                <a:tc>
                  <a:txBody>
                    <a:bodyPr/>
                    <a:lstStyle/>
                    <a:p>
                      <a:pPr algn="r" fontAlgn="ctr"/>
                      <a:r>
                        <a:rPr lang="en-US" sz="1200" u="none" strike="noStrike" dirty="0">
                          <a:solidFill>
                            <a:schemeClr val="tx1"/>
                          </a:solidFill>
                          <a:effectLst/>
                        </a:rPr>
                        <a:t>Movement or exercise</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dirty="0">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60%</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81084685"/>
                  </a:ext>
                </a:extLst>
              </a:tr>
              <a:tr h="360222">
                <a:tc>
                  <a:txBody>
                    <a:bodyPr/>
                    <a:lstStyle/>
                    <a:p>
                      <a:pPr algn="r" fontAlgn="ctr"/>
                      <a:r>
                        <a:rPr lang="en-US" sz="1200" u="none" strike="noStrike" dirty="0">
                          <a:solidFill>
                            <a:schemeClr val="tx1"/>
                          </a:solidFill>
                          <a:effectLst/>
                        </a:rPr>
                        <a:t>Dietary supplements</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dirty="0">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38%</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81233169"/>
                  </a:ext>
                </a:extLst>
              </a:tr>
              <a:tr h="360222">
                <a:tc>
                  <a:txBody>
                    <a:bodyPr/>
                    <a:lstStyle/>
                    <a:p>
                      <a:pPr algn="r" fontAlgn="ctr"/>
                      <a:r>
                        <a:rPr lang="en-US" sz="1200" u="none" strike="noStrike" dirty="0">
                          <a:solidFill>
                            <a:schemeClr val="tx1"/>
                          </a:solidFill>
                          <a:effectLst/>
                        </a:rPr>
                        <a:t>Relaxation techniques, visual imagery</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dirty="0">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56%</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2307240"/>
                  </a:ext>
                </a:extLst>
              </a:tr>
              <a:tr h="360222">
                <a:tc>
                  <a:txBody>
                    <a:bodyPr/>
                    <a:lstStyle/>
                    <a:p>
                      <a:pPr algn="r" fontAlgn="ctr"/>
                      <a:r>
                        <a:rPr lang="en-US" sz="1200" u="none" strike="noStrike" dirty="0">
                          <a:solidFill>
                            <a:schemeClr val="tx1"/>
                          </a:solidFill>
                          <a:effectLst/>
                        </a:rPr>
                        <a:t>Mindfulness, meditation, mantra</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dirty="0">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60%</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71771709"/>
                  </a:ext>
                </a:extLst>
              </a:tr>
              <a:tr h="360222">
                <a:tc>
                  <a:txBody>
                    <a:bodyPr/>
                    <a:lstStyle/>
                    <a:p>
                      <a:pPr algn="r" fontAlgn="ctr"/>
                      <a:r>
                        <a:rPr lang="en-US" sz="1200" u="none" strike="noStrike" dirty="0">
                          <a:solidFill>
                            <a:schemeClr val="tx1"/>
                          </a:solidFill>
                          <a:effectLst/>
                        </a:rPr>
                        <a:t>Massage</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dirty="0">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56%</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181648"/>
                  </a:ext>
                </a:extLst>
              </a:tr>
              <a:tr h="360222">
                <a:tc>
                  <a:txBody>
                    <a:bodyPr/>
                    <a:lstStyle/>
                    <a:p>
                      <a:pPr algn="r" fontAlgn="ctr"/>
                      <a:r>
                        <a:rPr lang="en-US" sz="1200" u="none" strike="noStrike" dirty="0">
                          <a:solidFill>
                            <a:schemeClr val="tx1"/>
                          </a:solidFill>
                          <a:effectLst/>
                        </a:rPr>
                        <a:t>Special diets</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dirty="0">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48%</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99856"/>
                  </a:ext>
                </a:extLst>
              </a:tr>
              <a:tr h="360222">
                <a:tc>
                  <a:txBody>
                    <a:bodyPr/>
                    <a:lstStyle/>
                    <a:p>
                      <a:pPr algn="r" fontAlgn="ctr"/>
                      <a:r>
                        <a:rPr lang="en-US" sz="1200" u="none" strike="noStrike" dirty="0">
                          <a:solidFill>
                            <a:schemeClr val="tx1"/>
                          </a:solidFill>
                          <a:effectLst/>
                        </a:rPr>
                        <a:t>Yoga</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dirty="0">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51%</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27776564"/>
                  </a:ext>
                </a:extLst>
              </a:tr>
              <a:tr h="360222">
                <a:tc>
                  <a:txBody>
                    <a:bodyPr/>
                    <a:lstStyle/>
                    <a:p>
                      <a:pPr algn="r" fontAlgn="ctr"/>
                      <a:r>
                        <a:rPr lang="en-US" sz="1200" u="none" strike="noStrike" dirty="0">
                          <a:solidFill>
                            <a:schemeClr val="tx1"/>
                          </a:solidFill>
                          <a:effectLst/>
                        </a:rPr>
                        <a:t>Acupuncture</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dirty="0">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37%</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58576059"/>
                  </a:ext>
                </a:extLst>
              </a:tr>
              <a:tr h="360222">
                <a:tc>
                  <a:txBody>
                    <a:bodyPr/>
                    <a:lstStyle/>
                    <a:p>
                      <a:pPr algn="r" fontAlgn="ctr"/>
                      <a:r>
                        <a:rPr lang="en-US" sz="1200" u="none" strike="noStrike" dirty="0">
                          <a:solidFill>
                            <a:schemeClr val="tx1"/>
                          </a:solidFill>
                          <a:effectLst/>
                        </a:rPr>
                        <a:t>Chiropractic</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dirty="0">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43%</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60751612"/>
                  </a:ext>
                </a:extLst>
              </a:tr>
              <a:tr h="360222">
                <a:tc>
                  <a:txBody>
                    <a:bodyPr/>
                    <a:lstStyle/>
                    <a:p>
                      <a:pPr algn="r" fontAlgn="ctr"/>
                      <a:r>
                        <a:rPr lang="en-US" sz="1200" u="none" strike="noStrike" dirty="0">
                          <a:solidFill>
                            <a:schemeClr val="tx1"/>
                          </a:solidFill>
                          <a:effectLst/>
                        </a:rPr>
                        <a:t>None of the above</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noFill/>
                  </a:tcPr>
                </a:tc>
                <a:tc>
                  <a:txBody>
                    <a:bodyPr/>
                    <a:lstStyle/>
                    <a:p>
                      <a:pPr algn="r" fontAlgn="ctr"/>
                      <a:endParaRPr lang="en-US" sz="1200" b="0" i="0" u="none" strike="noStrike" dirty="0">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ct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409713229"/>
                  </a:ext>
                </a:extLst>
              </a:tr>
            </a:tbl>
          </a:graphicData>
        </a:graphic>
      </p:graphicFrame>
      <p:graphicFrame>
        <p:nvGraphicFramePr>
          <p:cNvPr id="6" name="Chart 5">
            <a:extLst>
              <a:ext uri="{FF2B5EF4-FFF2-40B4-BE49-F238E27FC236}">
                <a16:creationId xmlns:a16="http://schemas.microsoft.com/office/drawing/2014/main" id="{3118E748-5877-BB29-4662-045068E857C9}"/>
              </a:ext>
            </a:extLst>
          </p:cNvPr>
          <p:cNvGraphicFramePr/>
          <p:nvPr>
            <p:extLst>
              <p:ext uri="{D42A27DB-BD31-4B8C-83A1-F6EECF244321}">
                <p14:modId xmlns:p14="http://schemas.microsoft.com/office/powerpoint/2010/main" val="1486606845"/>
              </p:ext>
            </p:extLst>
          </p:nvPr>
        </p:nvGraphicFramePr>
        <p:xfrm>
          <a:off x="3868617" y="1896001"/>
          <a:ext cx="3548156" cy="423035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AECC741-E3BB-0D6D-9E45-8192D983E03C}"/>
              </a:ext>
            </a:extLst>
          </p:cNvPr>
          <p:cNvSpPr txBox="1"/>
          <p:nvPr/>
        </p:nvSpPr>
        <p:spPr>
          <a:xfrm>
            <a:off x="3830172" y="1499222"/>
            <a:ext cx="2394160" cy="461665"/>
          </a:xfrm>
          <a:prstGeom prst="rect">
            <a:avLst/>
          </a:prstGeom>
          <a:noFill/>
        </p:spPr>
        <p:txBody>
          <a:bodyPr wrap="square">
            <a:spAutoFit/>
          </a:bodyPr>
          <a:lstStyle/>
          <a:p>
            <a:br>
              <a:rPr lang="en-US" sz="1200" b="1" dirty="0"/>
            </a:br>
            <a:r>
              <a:rPr lang="en-US" sz="1200" b="1" dirty="0"/>
              <a:t>Integrative Oncology Used</a:t>
            </a:r>
          </a:p>
        </p:txBody>
      </p:sp>
      <p:sp>
        <p:nvSpPr>
          <p:cNvPr id="8" name="TextBox 7">
            <a:extLst>
              <a:ext uri="{FF2B5EF4-FFF2-40B4-BE49-F238E27FC236}">
                <a16:creationId xmlns:a16="http://schemas.microsoft.com/office/drawing/2014/main" id="{F1FB2473-2C05-C3F1-342D-E4CF7FB59B81}"/>
              </a:ext>
            </a:extLst>
          </p:cNvPr>
          <p:cNvSpPr txBox="1"/>
          <p:nvPr/>
        </p:nvSpPr>
        <p:spPr>
          <a:xfrm>
            <a:off x="2308636" y="6093767"/>
            <a:ext cx="5815386" cy="246221"/>
          </a:xfrm>
          <a:prstGeom prst="rect">
            <a:avLst/>
          </a:prstGeom>
          <a:noFill/>
        </p:spPr>
        <p:txBody>
          <a:bodyPr wrap="square" rtlCol="0">
            <a:spAutoFit/>
          </a:bodyPr>
          <a:lstStyle/>
          <a:p>
            <a:r>
              <a:rPr lang="en-US" sz="1000" i="1" dirty="0"/>
              <a:t>Less than 5%: Energy healing, Traditional/folk medicine, Naturopathy, Biofeedback, Hypnosis</a:t>
            </a:r>
          </a:p>
        </p:txBody>
      </p:sp>
      <p:sp>
        <p:nvSpPr>
          <p:cNvPr id="9" name="TextBox 8">
            <a:extLst>
              <a:ext uri="{FF2B5EF4-FFF2-40B4-BE49-F238E27FC236}">
                <a16:creationId xmlns:a16="http://schemas.microsoft.com/office/drawing/2014/main" id="{DDB1AD84-6B15-FF8B-03DB-39891BEE9BCA}"/>
              </a:ext>
            </a:extLst>
          </p:cNvPr>
          <p:cNvSpPr txBox="1"/>
          <p:nvPr/>
        </p:nvSpPr>
        <p:spPr>
          <a:xfrm>
            <a:off x="7012270" y="1499222"/>
            <a:ext cx="2223504" cy="461665"/>
          </a:xfrm>
          <a:prstGeom prst="rect">
            <a:avLst/>
          </a:prstGeom>
          <a:noFill/>
        </p:spPr>
        <p:txBody>
          <a:bodyPr wrap="square">
            <a:spAutoFit/>
          </a:bodyPr>
          <a:lstStyle/>
          <a:p>
            <a:pPr algn="ctr"/>
            <a:r>
              <a:rPr lang="en-US" sz="1200" b="1" dirty="0"/>
              <a:t>Treatment Very Effective</a:t>
            </a:r>
          </a:p>
          <a:p>
            <a:pPr algn="ctr"/>
            <a:r>
              <a:rPr lang="en-US" sz="1200" dirty="0"/>
              <a:t>(among those who used)</a:t>
            </a:r>
          </a:p>
        </p:txBody>
      </p:sp>
      <p:sp>
        <p:nvSpPr>
          <p:cNvPr id="13" name="Rounded Rectangle 12">
            <a:extLst>
              <a:ext uri="{FF2B5EF4-FFF2-40B4-BE49-F238E27FC236}">
                <a16:creationId xmlns:a16="http://schemas.microsoft.com/office/drawing/2014/main" id="{49C0B369-7189-2D52-06BB-8F0BFAA22A20}"/>
              </a:ext>
            </a:extLst>
          </p:cNvPr>
          <p:cNvSpPr/>
          <p:nvPr/>
        </p:nvSpPr>
        <p:spPr>
          <a:xfrm>
            <a:off x="9235037" y="1499223"/>
            <a:ext cx="2364554" cy="1055456"/>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1153AAD0-FC81-0D86-086B-BF0741777E42}"/>
              </a:ext>
            </a:extLst>
          </p:cNvPr>
          <p:cNvSpPr txBox="1"/>
          <p:nvPr/>
        </p:nvSpPr>
        <p:spPr>
          <a:xfrm>
            <a:off x="9281788" y="1523104"/>
            <a:ext cx="2270927" cy="892552"/>
          </a:xfrm>
          <a:prstGeom prst="rect">
            <a:avLst/>
          </a:prstGeom>
          <a:noFill/>
        </p:spPr>
        <p:txBody>
          <a:bodyPr wrap="square">
            <a:spAutoFit/>
          </a:bodyPr>
          <a:lstStyle/>
          <a:p>
            <a:pPr algn="ctr"/>
            <a:r>
              <a:rPr lang="en-US" sz="2400" b="1" dirty="0"/>
              <a:t>6-in-10</a:t>
            </a:r>
          </a:p>
          <a:p>
            <a:pPr algn="ctr"/>
            <a:r>
              <a:rPr lang="en-US" sz="1400" dirty="0"/>
              <a:t>did some form of integrative care</a:t>
            </a:r>
          </a:p>
        </p:txBody>
      </p:sp>
      <p:grpSp>
        <p:nvGrpSpPr>
          <p:cNvPr id="12" name="Group 11">
            <a:extLst>
              <a:ext uri="{FF2B5EF4-FFF2-40B4-BE49-F238E27FC236}">
                <a16:creationId xmlns:a16="http://schemas.microsoft.com/office/drawing/2014/main" id="{21DE0C2C-C6BB-E479-09AA-31D6C4E8CAE0}"/>
              </a:ext>
            </a:extLst>
          </p:cNvPr>
          <p:cNvGrpSpPr/>
          <p:nvPr/>
        </p:nvGrpSpPr>
        <p:grpSpPr>
          <a:xfrm>
            <a:off x="9234974" y="2684981"/>
            <a:ext cx="2364554" cy="1618341"/>
            <a:chOff x="9235037" y="3925882"/>
            <a:chExt cx="2364554" cy="1618341"/>
          </a:xfrm>
        </p:grpSpPr>
        <p:sp>
          <p:nvSpPr>
            <p:cNvPr id="16" name="Rounded Rectangle 15">
              <a:extLst>
                <a:ext uri="{FF2B5EF4-FFF2-40B4-BE49-F238E27FC236}">
                  <a16:creationId xmlns:a16="http://schemas.microsoft.com/office/drawing/2014/main" id="{CD010906-10F4-0FC9-29AD-544CC229D17F}"/>
                </a:ext>
              </a:extLst>
            </p:cNvPr>
            <p:cNvSpPr/>
            <p:nvPr/>
          </p:nvSpPr>
          <p:spPr>
            <a:xfrm>
              <a:off x="9235037" y="3925882"/>
              <a:ext cx="2364554" cy="161834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3B4B3EA-14EB-E142-CCC1-A644DCCE70E3}"/>
                </a:ext>
              </a:extLst>
            </p:cNvPr>
            <p:cNvSpPr txBox="1"/>
            <p:nvPr/>
          </p:nvSpPr>
          <p:spPr>
            <a:xfrm>
              <a:off x="9376642" y="3988694"/>
              <a:ext cx="2081218" cy="1492716"/>
            </a:xfrm>
            <a:prstGeom prst="rect">
              <a:avLst/>
            </a:prstGeom>
            <a:noFill/>
            <a:ln w="19050">
              <a:noFill/>
              <a:prstDash val="lgDash"/>
            </a:ln>
          </p:spPr>
          <p:txBody>
            <a:bodyPr wrap="square" rtlCol="0">
              <a:spAutoFit/>
            </a:bodyPr>
            <a:lstStyle/>
            <a:p>
              <a:r>
                <a:rPr lang="en-US" sz="1400" b="1" dirty="0">
                  <a:ea typeface="Gadugi" panose="020B0502040204020203" pitchFamily="34" charset="0"/>
                </a:rPr>
                <a:t>Higher Among:</a:t>
              </a:r>
            </a:p>
            <a:p>
              <a:endParaRPr lang="en-US" sz="700" b="1" dirty="0">
                <a:ea typeface="Gadugi" panose="020B0502040204020203" pitchFamily="34" charset="0"/>
              </a:endParaRPr>
            </a:p>
            <a:p>
              <a:pPr marL="119063" indent="-119063">
                <a:buFont typeface="Arial" panose="020B0604020202020204" pitchFamily="34" charset="0"/>
                <a:buChar char="•"/>
              </a:pPr>
              <a:r>
                <a:rPr lang="en-US" sz="1400" dirty="0">
                  <a:ea typeface="Gadugi" panose="020B0502040204020203" pitchFamily="34" charset="0"/>
                </a:rPr>
                <a:t>Women</a:t>
              </a:r>
            </a:p>
            <a:p>
              <a:pPr marL="119063" indent="-119063">
                <a:buFont typeface="Arial" panose="020B0604020202020204" pitchFamily="34" charset="0"/>
                <a:buChar char="•"/>
              </a:pPr>
              <a:r>
                <a:rPr lang="en-US" sz="1400" dirty="0">
                  <a:ea typeface="Gadugi" panose="020B0502040204020203" pitchFamily="34" charset="0"/>
                </a:rPr>
                <a:t>Younger (18-39)</a:t>
              </a:r>
            </a:p>
            <a:p>
              <a:pPr marL="119063" indent="-119063">
                <a:buFont typeface="Arial" panose="020B0604020202020204" pitchFamily="34" charset="0"/>
                <a:buChar char="•"/>
              </a:pPr>
              <a:r>
                <a:rPr lang="en-US" sz="1400" dirty="0">
                  <a:ea typeface="Gadugi" panose="020B0502040204020203" pitchFamily="34" charset="0"/>
                </a:rPr>
                <a:t>Black</a:t>
              </a:r>
            </a:p>
            <a:p>
              <a:pPr marL="119063" indent="-119063">
                <a:buFont typeface="Arial" panose="020B0604020202020204" pitchFamily="34" charset="0"/>
                <a:buChar char="•"/>
              </a:pPr>
              <a:r>
                <a:rPr lang="en-US" sz="1400" dirty="0">
                  <a:ea typeface="Gadugi" panose="020B0502040204020203" pitchFamily="34" charset="0"/>
                </a:rPr>
                <a:t>Hispanic</a:t>
              </a:r>
            </a:p>
            <a:p>
              <a:pPr marL="119063" indent="-119063">
                <a:buFont typeface="Arial" panose="020B0604020202020204" pitchFamily="34" charset="0"/>
                <a:buChar char="•"/>
              </a:pPr>
              <a:r>
                <a:rPr lang="en-US" sz="1400" dirty="0">
                  <a:ea typeface="Gadugi" panose="020B0502040204020203" pitchFamily="34" charset="0"/>
                </a:rPr>
                <a:t>NCCS Connected</a:t>
              </a:r>
            </a:p>
          </p:txBody>
        </p:sp>
      </p:grpSp>
      <p:sp>
        <p:nvSpPr>
          <p:cNvPr id="14" name="Rounded Rectangle 12">
            <a:extLst>
              <a:ext uri="{FF2B5EF4-FFF2-40B4-BE49-F238E27FC236}">
                <a16:creationId xmlns:a16="http://schemas.microsoft.com/office/drawing/2014/main" id="{1A61188E-01EE-AAFA-C0DB-8CCD0A687307}"/>
              </a:ext>
            </a:extLst>
          </p:cNvPr>
          <p:cNvSpPr/>
          <p:nvPr/>
        </p:nvSpPr>
        <p:spPr>
          <a:xfrm>
            <a:off x="9234974" y="4442343"/>
            <a:ext cx="2364554" cy="1225031"/>
          </a:xfrm>
          <a:prstGeom prst="roundRect">
            <a:avLst>
              <a:gd name="adj" fmla="val 3187"/>
            </a:avLst>
          </a:prstGeom>
          <a:solidFill>
            <a:schemeClr val="accent4">
              <a:lumMod val="20000"/>
              <a:lumOff val="80000"/>
            </a:schemeClr>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E626EF86-30E8-EB55-C726-E2F1921327AC}"/>
              </a:ext>
            </a:extLst>
          </p:cNvPr>
          <p:cNvSpPr txBox="1"/>
          <p:nvPr/>
        </p:nvSpPr>
        <p:spPr>
          <a:xfrm>
            <a:off x="9281725" y="4466225"/>
            <a:ext cx="2270927" cy="1107996"/>
          </a:xfrm>
          <a:prstGeom prst="rect">
            <a:avLst/>
          </a:prstGeom>
          <a:noFill/>
        </p:spPr>
        <p:txBody>
          <a:bodyPr wrap="square">
            <a:spAutoFit/>
          </a:bodyPr>
          <a:lstStyle/>
          <a:p>
            <a:pPr algn="ctr"/>
            <a:r>
              <a:rPr lang="en-US" sz="2400" b="1" dirty="0">
                <a:solidFill>
                  <a:schemeClr val="accent1"/>
                </a:solidFill>
              </a:rPr>
              <a:t>87%</a:t>
            </a:r>
          </a:p>
          <a:p>
            <a:pPr algn="ctr"/>
            <a:r>
              <a:rPr lang="en-US" sz="1400" dirty="0"/>
              <a:t>of NCCS Connected did some form of integrative cancer care</a:t>
            </a:r>
          </a:p>
        </p:txBody>
      </p:sp>
      <p:sp>
        <p:nvSpPr>
          <p:cNvPr id="10" name="TextBox 9">
            <a:extLst>
              <a:ext uri="{FF2B5EF4-FFF2-40B4-BE49-F238E27FC236}">
                <a16:creationId xmlns:a16="http://schemas.microsoft.com/office/drawing/2014/main" id="{AB2F6C30-EED8-7E76-A647-D47F2DF2580D}"/>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NCCS Connected Patients (n=507)</a:t>
            </a:r>
          </a:p>
        </p:txBody>
      </p:sp>
    </p:spTree>
    <p:extLst>
      <p:ext uri="{BB962C8B-B14F-4D97-AF65-F5344CB8AC3E}">
        <p14:creationId xmlns:p14="http://schemas.microsoft.com/office/powerpoint/2010/main" val="3870642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3082-88BE-97E3-1082-0BE3006663D2}"/>
              </a:ext>
            </a:extLst>
          </p:cNvPr>
          <p:cNvSpPr>
            <a:spLocks noGrp="1"/>
          </p:cNvSpPr>
          <p:nvPr>
            <p:ph type="title"/>
          </p:nvPr>
        </p:nvSpPr>
        <p:spPr/>
        <p:txBody>
          <a:bodyPr/>
          <a:lstStyle/>
          <a:p>
            <a:r>
              <a:rPr lang="en-US" dirty="0"/>
              <a:t>Integrative Care Motivators and Barriers</a:t>
            </a:r>
          </a:p>
        </p:txBody>
      </p:sp>
      <p:sp>
        <p:nvSpPr>
          <p:cNvPr id="3" name="Text Placeholder 2">
            <a:extLst>
              <a:ext uri="{FF2B5EF4-FFF2-40B4-BE49-F238E27FC236}">
                <a16:creationId xmlns:a16="http://schemas.microsoft.com/office/drawing/2014/main" id="{6B073E2C-823C-2A0C-8DE0-4B4C9BF2BF2A}"/>
              </a:ext>
            </a:extLst>
          </p:cNvPr>
          <p:cNvSpPr>
            <a:spLocks noGrp="1"/>
          </p:cNvSpPr>
          <p:nvPr>
            <p:ph type="body" sz="quarter" idx="10"/>
          </p:nvPr>
        </p:nvSpPr>
        <p:spPr/>
        <p:txBody>
          <a:bodyPr>
            <a:noAutofit/>
          </a:bodyPr>
          <a:lstStyle/>
          <a:p>
            <a:r>
              <a:rPr lang="en-US" dirty="0"/>
              <a:t>General wellbeing and mental health are key drivers to integrative oncology.</a:t>
            </a:r>
            <a:br>
              <a:rPr lang="en-US" dirty="0"/>
            </a:br>
            <a:r>
              <a:rPr lang="en-US" dirty="0"/>
              <a:t>The biggest barrier continues to be awareness.</a:t>
            </a:r>
          </a:p>
        </p:txBody>
      </p:sp>
      <p:graphicFrame>
        <p:nvGraphicFramePr>
          <p:cNvPr id="4" name="Table 11">
            <a:extLst>
              <a:ext uri="{FF2B5EF4-FFF2-40B4-BE49-F238E27FC236}">
                <a16:creationId xmlns:a16="http://schemas.microsoft.com/office/drawing/2014/main" id="{35638E3D-1036-5EC3-9F8A-35B867767ACE}"/>
              </a:ext>
            </a:extLst>
          </p:cNvPr>
          <p:cNvGraphicFramePr>
            <a:graphicFrameLocks noGrp="1"/>
          </p:cNvGraphicFramePr>
          <p:nvPr>
            <p:extLst>
              <p:ext uri="{D42A27DB-BD31-4B8C-83A1-F6EECF244321}">
                <p14:modId xmlns:p14="http://schemas.microsoft.com/office/powerpoint/2010/main" val="3410388963"/>
              </p:ext>
            </p:extLst>
          </p:nvPr>
        </p:nvGraphicFramePr>
        <p:xfrm>
          <a:off x="807815" y="1694577"/>
          <a:ext cx="5000389" cy="4329316"/>
        </p:xfrm>
        <a:graphic>
          <a:graphicData uri="http://schemas.openxmlformats.org/drawingml/2006/table">
            <a:tbl>
              <a:tblPr firstRow="1" bandRow="1">
                <a:tableStyleId>{10A1B5D5-9B99-4C35-A422-299274C87663}</a:tableStyleId>
              </a:tblPr>
              <a:tblGrid>
                <a:gridCol w="3948275">
                  <a:extLst>
                    <a:ext uri="{9D8B030D-6E8A-4147-A177-3AD203B41FA5}">
                      <a16:colId xmlns:a16="http://schemas.microsoft.com/office/drawing/2014/main" val="2261120899"/>
                    </a:ext>
                  </a:extLst>
                </a:gridCol>
                <a:gridCol w="1052114">
                  <a:extLst>
                    <a:ext uri="{9D8B030D-6E8A-4147-A177-3AD203B41FA5}">
                      <a16:colId xmlns:a16="http://schemas.microsoft.com/office/drawing/2014/main" val="599562954"/>
                    </a:ext>
                  </a:extLst>
                </a:gridCol>
              </a:tblGrid>
              <a:tr h="821575">
                <a:tc gridSpan="2">
                  <a:txBody>
                    <a:bodyPr/>
                    <a:lstStyle/>
                    <a:p>
                      <a:pPr marL="687388" indent="0" algn="l">
                        <a:tabLst/>
                      </a:pPr>
                      <a:r>
                        <a:rPr lang="en-US" sz="1800" dirty="0">
                          <a:solidFill>
                            <a:srgbClr val="1AAFA2"/>
                          </a:solidFill>
                        </a:rPr>
                        <a:t>Reasons for Using Integrative </a:t>
                      </a:r>
                      <a:br>
                        <a:rPr lang="en-US" sz="1800" dirty="0">
                          <a:solidFill>
                            <a:srgbClr val="1AAFA2"/>
                          </a:solidFill>
                        </a:rPr>
                      </a:br>
                      <a:r>
                        <a:rPr lang="en-US" sz="1800" dirty="0">
                          <a:solidFill>
                            <a:srgbClr val="1AAFA2"/>
                          </a:solidFill>
                        </a:rPr>
                        <a:t>Care Services/Therapies</a:t>
                      </a:r>
                      <a:endParaRPr lang="en-US" sz="1800" b="1" dirty="0">
                        <a:solidFill>
                          <a:srgbClr val="1AAFA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400" b="1" dirty="0"/>
                    </a:p>
                  </a:txBody>
                  <a:tcPr anchor="ctr">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solidFill>
                      <a:srgbClr val="009999"/>
                    </a:solidFill>
                  </a:tcPr>
                </a:tc>
                <a:extLst>
                  <a:ext uri="{0D108BD9-81ED-4DB2-BD59-A6C34878D82A}">
                    <a16:rowId xmlns:a16="http://schemas.microsoft.com/office/drawing/2014/main" val="3256716632"/>
                  </a:ext>
                </a:extLst>
              </a:tr>
              <a:tr h="389749">
                <a:tc>
                  <a:txBody>
                    <a:bodyPr/>
                    <a:lstStyle/>
                    <a:p>
                      <a:pPr algn="l" fontAlgn="ctr"/>
                      <a:r>
                        <a:rPr lang="en-US" sz="1400" b="0" i="0" u="none" strike="noStrike" dirty="0">
                          <a:solidFill>
                            <a:srgbClr val="000000"/>
                          </a:solidFill>
                          <a:effectLst/>
                          <a:latin typeface="+mn-lt"/>
                        </a:rPr>
                        <a:t>General wellbeing</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62%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0222858"/>
                  </a:ext>
                </a:extLst>
              </a:tr>
              <a:tr h="389749">
                <a:tc>
                  <a:txBody>
                    <a:bodyPr/>
                    <a:lstStyle/>
                    <a:p>
                      <a:pPr algn="l" fontAlgn="ctr"/>
                      <a:r>
                        <a:rPr lang="en-US" sz="1400" b="0" i="0" u="none" strike="noStrike" dirty="0">
                          <a:solidFill>
                            <a:srgbClr val="000000"/>
                          </a:solidFill>
                          <a:effectLst/>
                          <a:latin typeface="+mn-lt"/>
                        </a:rPr>
                        <a:t>Coping with emotional, mental impact of cancer</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44%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6548125"/>
                  </a:ext>
                </a:extLst>
              </a:tr>
              <a:tr h="389749">
                <a:tc>
                  <a:txBody>
                    <a:bodyPr/>
                    <a:lstStyle/>
                    <a:p>
                      <a:pPr algn="l" fontAlgn="ctr"/>
                      <a:r>
                        <a:rPr lang="en-US" sz="1400" b="0" i="0" u="none" strike="noStrike" dirty="0">
                          <a:solidFill>
                            <a:srgbClr val="000000"/>
                          </a:solidFill>
                          <a:effectLst/>
                          <a:latin typeface="+mn-lt"/>
                        </a:rPr>
                        <a:t>Giving me a sense of control over my illness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37%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7007699"/>
                  </a:ext>
                </a:extLst>
              </a:tr>
              <a:tr h="389749">
                <a:tc>
                  <a:txBody>
                    <a:bodyPr/>
                    <a:lstStyle/>
                    <a:p>
                      <a:pPr algn="l" fontAlgn="ctr"/>
                      <a:r>
                        <a:rPr lang="en-US" sz="1400" b="0" i="0" u="none" strike="noStrike" dirty="0">
                          <a:solidFill>
                            <a:srgbClr val="000000"/>
                          </a:solidFill>
                          <a:effectLst/>
                          <a:latin typeface="+mn-lt"/>
                        </a:rPr>
                        <a:t>Providing hope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33%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9240171"/>
                  </a:ext>
                </a:extLst>
              </a:tr>
              <a:tr h="389749">
                <a:tc>
                  <a:txBody>
                    <a:bodyPr/>
                    <a:lstStyle/>
                    <a:p>
                      <a:pPr algn="l" fontAlgn="ctr"/>
                      <a:r>
                        <a:rPr lang="en-US" sz="1400" b="0" i="0" u="none" strike="noStrike" dirty="0">
                          <a:solidFill>
                            <a:srgbClr val="000000"/>
                          </a:solidFill>
                          <a:effectLst/>
                          <a:latin typeface="+mn-lt"/>
                        </a:rPr>
                        <a:t>Managing symptoms, side effects of treatment</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31%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8801302"/>
                  </a:ext>
                </a:extLst>
              </a:tr>
              <a:tr h="389749">
                <a:tc>
                  <a:txBody>
                    <a:bodyPr/>
                    <a:lstStyle/>
                    <a:p>
                      <a:pPr algn="l" fontAlgn="ctr"/>
                      <a:r>
                        <a:rPr lang="en-US" sz="1400" b="0" i="0" u="none" strike="noStrike" dirty="0">
                          <a:solidFill>
                            <a:srgbClr val="000000"/>
                          </a:solidFill>
                          <a:effectLst/>
                          <a:latin typeface="+mn-lt"/>
                        </a:rPr>
                        <a:t>Managing symptoms, side effects of cancer</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30%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800630"/>
                  </a:ext>
                </a:extLst>
              </a:tr>
              <a:tr h="389749">
                <a:tc>
                  <a:txBody>
                    <a:bodyPr/>
                    <a:lstStyle/>
                    <a:p>
                      <a:pPr algn="l" fontAlgn="ctr"/>
                      <a:r>
                        <a:rPr lang="en-US" sz="1400" b="0" i="0" u="none" strike="noStrike" dirty="0">
                          <a:solidFill>
                            <a:srgbClr val="000000"/>
                          </a:solidFill>
                          <a:effectLst/>
                          <a:latin typeface="+mn-lt"/>
                        </a:rPr>
                        <a:t>Preventing cancer recurrence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25%</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5979559"/>
                  </a:ext>
                </a:extLst>
              </a:tr>
              <a:tr h="389749">
                <a:tc>
                  <a:txBody>
                    <a:bodyPr/>
                    <a:lstStyle/>
                    <a:p>
                      <a:pPr algn="l" fontAlgn="ctr"/>
                      <a:r>
                        <a:rPr lang="en-US" sz="1400" b="0" i="0" u="none" strike="noStrike" dirty="0">
                          <a:solidFill>
                            <a:srgbClr val="000000"/>
                          </a:solidFill>
                          <a:effectLst/>
                          <a:latin typeface="+mn-lt"/>
                        </a:rPr>
                        <a:t>Suggested by people I trust</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20%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974868"/>
                  </a:ext>
                </a:extLst>
              </a:tr>
              <a:tr h="389749">
                <a:tc>
                  <a:txBody>
                    <a:bodyPr/>
                    <a:lstStyle/>
                    <a:p>
                      <a:pPr algn="l" fontAlgn="ctr"/>
                      <a:r>
                        <a:rPr lang="en-US" sz="1400" b="0" i="0" u="none" strike="noStrike" dirty="0">
                          <a:solidFill>
                            <a:srgbClr val="000000"/>
                          </a:solidFill>
                          <a:effectLst/>
                          <a:latin typeface="+mn-lt"/>
                        </a:rPr>
                        <a:t>Treating my cancer</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18%</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420221"/>
                  </a:ext>
                </a:extLst>
              </a:tr>
            </a:tbl>
          </a:graphicData>
        </a:graphic>
      </p:graphicFrame>
      <p:graphicFrame>
        <p:nvGraphicFramePr>
          <p:cNvPr id="5" name="Table 11">
            <a:extLst>
              <a:ext uri="{FF2B5EF4-FFF2-40B4-BE49-F238E27FC236}">
                <a16:creationId xmlns:a16="http://schemas.microsoft.com/office/drawing/2014/main" id="{22A40700-C57E-F060-E503-A21AD62322B5}"/>
              </a:ext>
            </a:extLst>
          </p:cNvPr>
          <p:cNvGraphicFramePr>
            <a:graphicFrameLocks noGrp="1"/>
          </p:cNvGraphicFramePr>
          <p:nvPr>
            <p:extLst>
              <p:ext uri="{D42A27DB-BD31-4B8C-83A1-F6EECF244321}">
                <p14:modId xmlns:p14="http://schemas.microsoft.com/office/powerpoint/2010/main" val="1055360586"/>
              </p:ext>
            </p:extLst>
          </p:nvPr>
        </p:nvGraphicFramePr>
        <p:xfrm>
          <a:off x="6383798" y="1694576"/>
          <a:ext cx="5000389" cy="4329316"/>
        </p:xfrm>
        <a:graphic>
          <a:graphicData uri="http://schemas.openxmlformats.org/drawingml/2006/table">
            <a:tbl>
              <a:tblPr firstRow="1" bandRow="1">
                <a:tableStyleId>{10A1B5D5-9B99-4C35-A422-299274C87663}</a:tableStyleId>
              </a:tblPr>
              <a:tblGrid>
                <a:gridCol w="3948275">
                  <a:extLst>
                    <a:ext uri="{9D8B030D-6E8A-4147-A177-3AD203B41FA5}">
                      <a16:colId xmlns:a16="http://schemas.microsoft.com/office/drawing/2014/main" val="2261120899"/>
                    </a:ext>
                  </a:extLst>
                </a:gridCol>
                <a:gridCol w="1052114">
                  <a:extLst>
                    <a:ext uri="{9D8B030D-6E8A-4147-A177-3AD203B41FA5}">
                      <a16:colId xmlns:a16="http://schemas.microsoft.com/office/drawing/2014/main" val="599562954"/>
                    </a:ext>
                  </a:extLst>
                </a:gridCol>
              </a:tblGrid>
              <a:tr h="928261">
                <a:tc gridSpan="2">
                  <a:txBody>
                    <a:bodyPr/>
                    <a:lstStyle/>
                    <a:p>
                      <a:pPr marL="687388" indent="0" algn="l">
                        <a:tabLst/>
                      </a:pPr>
                      <a:r>
                        <a:rPr lang="en-US" sz="1800" dirty="0">
                          <a:solidFill>
                            <a:srgbClr val="EE7E5E"/>
                          </a:solidFill>
                        </a:rPr>
                        <a:t>Reasons for </a:t>
                      </a:r>
                      <a:r>
                        <a:rPr lang="en-US" sz="1800" u="sng" dirty="0">
                          <a:solidFill>
                            <a:srgbClr val="EE7E5E"/>
                          </a:solidFill>
                        </a:rPr>
                        <a:t>NOT</a:t>
                      </a:r>
                      <a:r>
                        <a:rPr lang="en-US" sz="1800" dirty="0">
                          <a:solidFill>
                            <a:srgbClr val="EE7E5E"/>
                          </a:solidFill>
                        </a:rPr>
                        <a:t> Using Integrative Care Services/Therapies</a:t>
                      </a:r>
                      <a:endParaRPr lang="en-US" sz="1800" b="1" dirty="0">
                        <a:solidFill>
                          <a:srgbClr val="EE7E5E"/>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400" b="1" dirty="0"/>
                    </a:p>
                  </a:txBody>
                  <a:tcPr anchor="ctr">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solidFill>
                      <a:srgbClr val="009999"/>
                    </a:solidFill>
                  </a:tcPr>
                </a:tc>
                <a:extLst>
                  <a:ext uri="{0D108BD9-81ED-4DB2-BD59-A6C34878D82A}">
                    <a16:rowId xmlns:a16="http://schemas.microsoft.com/office/drawing/2014/main" val="3256716632"/>
                  </a:ext>
                </a:extLst>
              </a:tr>
              <a:tr h="377895">
                <a:tc>
                  <a:txBody>
                    <a:bodyPr/>
                    <a:lstStyle/>
                    <a:p>
                      <a:pPr algn="l" fontAlgn="ctr"/>
                      <a:r>
                        <a:rPr lang="en-US" sz="1400" b="0" i="0" u="none" strike="noStrike" dirty="0">
                          <a:solidFill>
                            <a:srgbClr val="000000"/>
                          </a:solidFill>
                          <a:effectLst/>
                          <a:latin typeface="+mn-lt"/>
                        </a:rPr>
                        <a:t>Was not aware these therapies existed</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31%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0222858"/>
                  </a:ext>
                </a:extLst>
              </a:tr>
              <a:tr h="377895">
                <a:tc>
                  <a:txBody>
                    <a:bodyPr/>
                    <a:lstStyle/>
                    <a:p>
                      <a:pPr algn="l" fontAlgn="ctr"/>
                      <a:r>
                        <a:rPr lang="en-US" sz="1400" b="0" i="0" u="none" strike="noStrike" dirty="0">
                          <a:solidFill>
                            <a:srgbClr val="000000"/>
                          </a:solidFill>
                          <a:effectLst/>
                          <a:latin typeface="+mn-lt"/>
                        </a:rPr>
                        <a:t>Not covered by my health insurance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12%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6548125"/>
                  </a:ext>
                </a:extLst>
              </a:tr>
              <a:tr h="377895">
                <a:tc>
                  <a:txBody>
                    <a:bodyPr/>
                    <a:lstStyle/>
                    <a:p>
                      <a:pPr algn="l" fontAlgn="ctr"/>
                      <a:r>
                        <a:rPr lang="en-US" sz="1400" b="0" i="0" u="none" strike="noStrike" dirty="0">
                          <a:solidFill>
                            <a:srgbClr val="000000"/>
                          </a:solidFill>
                          <a:effectLst/>
                          <a:latin typeface="+mn-lt"/>
                        </a:rPr>
                        <a:t>Concerned @ lack of evidence on safety, efficacy</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7007699"/>
                  </a:ext>
                </a:extLst>
              </a:tr>
              <a:tr h="377895">
                <a:tc>
                  <a:txBody>
                    <a:bodyPr/>
                    <a:lstStyle/>
                    <a:p>
                      <a:pPr algn="l" fontAlgn="ctr"/>
                      <a:r>
                        <a:rPr lang="en-US" sz="1400" b="0" i="0" u="none" strike="noStrike" dirty="0">
                          <a:solidFill>
                            <a:srgbClr val="000000"/>
                          </a:solidFill>
                          <a:effectLst/>
                          <a:latin typeface="+mn-lt"/>
                        </a:rPr>
                        <a:t>Not supported by my healthcare team </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9240171"/>
                  </a:ext>
                </a:extLst>
              </a:tr>
              <a:tr h="377895">
                <a:tc>
                  <a:txBody>
                    <a:bodyPr/>
                    <a:lstStyle/>
                    <a:p>
                      <a:pPr algn="l" fontAlgn="ctr"/>
                      <a:r>
                        <a:rPr lang="en-US" sz="1400" b="0" i="0" u="none" strike="noStrike" dirty="0">
                          <a:solidFill>
                            <a:srgbClr val="000000"/>
                          </a:solidFill>
                          <a:effectLst/>
                          <a:latin typeface="+mn-lt"/>
                        </a:rPr>
                        <a:t>Too expensive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8801302"/>
                  </a:ext>
                </a:extLst>
              </a:tr>
              <a:tr h="377895">
                <a:tc>
                  <a:txBody>
                    <a:bodyPr/>
                    <a:lstStyle/>
                    <a:p>
                      <a:pPr algn="l" fontAlgn="ctr"/>
                      <a:r>
                        <a:rPr lang="en-US" sz="1400" b="0" i="0" u="none" strike="noStrike" dirty="0">
                          <a:solidFill>
                            <a:srgbClr val="000000"/>
                          </a:solidFill>
                          <a:effectLst/>
                          <a:latin typeface="+mn-lt"/>
                        </a:rPr>
                        <a:t>Concerned about potential side effects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800630"/>
                  </a:ext>
                </a:extLst>
              </a:tr>
              <a:tr h="377895">
                <a:tc>
                  <a:txBody>
                    <a:bodyPr/>
                    <a:lstStyle/>
                    <a:p>
                      <a:pPr algn="l" fontAlgn="ctr"/>
                      <a:r>
                        <a:rPr lang="en-US" sz="1400" b="0" i="0" u="none" strike="noStrike" dirty="0">
                          <a:solidFill>
                            <a:srgbClr val="000000"/>
                          </a:solidFill>
                          <a:effectLst/>
                          <a:latin typeface="+mn-lt"/>
                        </a:rPr>
                        <a:t>Concerned @ interactions w. cancer treatment</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5979559"/>
                  </a:ext>
                </a:extLst>
              </a:tr>
              <a:tr h="377895">
                <a:tc>
                  <a:txBody>
                    <a:bodyPr/>
                    <a:lstStyle/>
                    <a:p>
                      <a:pPr algn="l" fontAlgn="ctr"/>
                      <a:r>
                        <a:rPr lang="en-US" sz="1400" b="0" i="0" u="none" strike="noStrike" dirty="0">
                          <a:solidFill>
                            <a:srgbClr val="000000"/>
                          </a:solidFill>
                          <a:effectLst/>
                          <a:latin typeface="+mn-lt"/>
                        </a:rPr>
                        <a:t>My healthcare team recommended against using</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1%</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974868"/>
                  </a:ext>
                </a:extLst>
              </a:tr>
              <a:tr h="377895">
                <a:tc>
                  <a:txBody>
                    <a:bodyPr/>
                    <a:lstStyle/>
                    <a:p>
                      <a:pPr algn="l" fontAlgn="ctr"/>
                      <a:r>
                        <a:rPr lang="en-US" sz="1400" b="0" i="0" u="none" strike="noStrike" dirty="0">
                          <a:solidFill>
                            <a:srgbClr val="000000"/>
                          </a:solidFill>
                          <a:effectLst/>
                          <a:latin typeface="+mn-lt"/>
                        </a:rPr>
                        <a:t>Not sure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26%</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420221"/>
                  </a:ext>
                </a:extLst>
              </a:tr>
            </a:tbl>
          </a:graphicData>
        </a:graphic>
      </p:graphicFrame>
      <p:pic>
        <p:nvPicPr>
          <p:cNvPr id="9" name="Picture 8">
            <a:extLst>
              <a:ext uri="{FF2B5EF4-FFF2-40B4-BE49-F238E27FC236}">
                <a16:creationId xmlns:a16="http://schemas.microsoft.com/office/drawing/2014/main" id="{09AAD601-8B34-BF33-E65E-036A794846BF}"/>
              </a:ext>
            </a:extLst>
          </p:cNvPr>
          <p:cNvPicPr>
            <a:picLocks noChangeAspect="1"/>
          </p:cNvPicPr>
          <p:nvPr/>
        </p:nvPicPr>
        <p:blipFill>
          <a:blip r:embed="rId3"/>
          <a:srcRect/>
          <a:stretch/>
        </p:blipFill>
        <p:spPr>
          <a:xfrm>
            <a:off x="807813" y="1694577"/>
            <a:ext cx="670392" cy="670392"/>
          </a:xfrm>
          <a:prstGeom prst="rect">
            <a:avLst/>
          </a:prstGeom>
        </p:spPr>
      </p:pic>
      <p:pic>
        <p:nvPicPr>
          <p:cNvPr id="10" name="Picture 9">
            <a:extLst>
              <a:ext uri="{FF2B5EF4-FFF2-40B4-BE49-F238E27FC236}">
                <a16:creationId xmlns:a16="http://schemas.microsoft.com/office/drawing/2014/main" id="{15DCC605-DD14-F630-EB5C-CE8E3F0049E1}"/>
              </a:ext>
            </a:extLst>
          </p:cNvPr>
          <p:cNvPicPr>
            <a:picLocks noChangeAspect="1"/>
          </p:cNvPicPr>
          <p:nvPr/>
        </p:nvPicPr>
        <p:blipFill>
          <a:blip r:embed="rId3"/>
          <a:srcRect/>
          <a:stretch/>
        </p:blipFill>
        <p:spPr>
          <a:xfrm>
            <a:off x="6342340" y="1694577"/>
            <a:ext cx="670392" cy="670392"/>
          </a:xfrm>
          <a:prstGeom prst="rect">
            <a:avLst/>
          </a:prstGeom>
        </p:spPr>
      </p:pic>
      <p:pic>
        <p:nvPicPr>
          <p:cNvPr id="12" name="Graphic 11" descr="Checkmark with solid fill">
            <a:extLst>
              <a:ext uri="{FF2B5EF4-FFF2-40B4-BE49-F238E27FC236}">
                <a16:creationId xmlns:a16="http://schemas.microsoft.com/office/drawing/2014/main" id="{D709FF50-8EF7-85DF-AB9B-DB3212C65E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7051" y="1977166"/>
            <a:ext cx="310415" cy="310415"/>
          </a:xfrm>
          <a:prstGeom prst="rect">
            <a:avLst/>
          </a:prstGeom>
        </p:spPr>
      </p:pic>
      <p:pic>
        <p:nvPicPr>
          <p:cNvPr id="14" name="Graphic 13" descr="Close with solid fill">
            <a:extLst>
              <a:ext uri="{FF2B5EF4-FFF2-40B4-BE49-F238E27FC236}">
                <a16:creationId xmlns:a16="http://schemas.microsoft.com/office/drawing/2014/main" id="{A5921760-152C-71DB-618E-87EACCCAA7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41579" y="1986791"/>
            <a:ext cx="271914" cy="271914"/>
          </a:xfrm>
          <a:prstGeom prst="rect">
            <a:avLst/>
          </a:prstGeom>
        </p:spPr>
      </p:pic>
      <p:sp>
        <p:nvSpPr>
          <p:cNvPr id="7" name="TextBox 6">
            <a:extLst>
              <a:ext uri="{FF2B5EF4-FFF2-40B4-BE49-F238E27FC236}">
                <a16:creationId xmlns:a16="http://schemas.microsoft.com/office/drawing/2014/main" id="{A7DEFDB0-5179-B4E0-522C-2AF8FA50BA0E}"/>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NCCS Connected Patients (n=507)</a:t>
            </a:r>
          </a:p>
        </p:txBody>
      </p:sp>
    </p:spTree>
    <p:extLst>
      <p:ext uri="{BB962C8B-B14F-4D97-AF65-F5344CB8AC3E}">
        <p14:creationId xmlns:p14="http://schemas.microsoft.com/office/powerpoint/2010/main" val="2977538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3"/>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6C6B2-109A-F04B-8639-359C574E47BB}" type="slidenum">
              <a:rPr kumimoji="0" lang="en-US" sz="9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9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1759565" y="2455347"/>
            <a:ext cx="8672870"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FFD334"/>
                </a:solidFill>
                <a:effectLst/>
                <a:uLnTx/>
                <a:uFillTx/>
                <a:latin typeface="Arial" panose="020B0604020202020204" pitchFamily="34" charset="0"/>
                <a:ea typeface="+mn-ea"/>
                <a:cs typeface="Arial" panose="020B0604020202020204" pitchFamily="34" charset="0"/>
              </a:rPr>
              <a:t>Appendix A: </a:t>
            </a:r>
            <a:br>
              <a:rPr kumimoji="0" lang="en-US" sz="5000" b="1" i="0" u="none" strike="noStrike" kern="1200" cap="none" spc="0" normalizeH="0" baseline="0" noProof="0" dirty="0">
                <a:ln>
                  <a:noFill/>
                </a:ln>
                <a:solidFill>
                  <a:srgbClr val="FFD334"/>
                </a:solidFill>
                <a:effectLst/>
                <a:uLnTx/>
                <a:uFillTx/>
                <a:latin typeface="Arial" panose="020B0604020202020204" pitchFamily="34" charset="0"/>
                <a:ea typeface="+mn-ea"/>
                <a:cs typeface="Arial" panose="020B0604020202020204" pitchFamily="34" charset="0"/>
              </a:rPr>
            </a:br>
            <a:r>
              <a:rPr kumimoji="0" lang="en-US" sz="5000" b="1" i="0" u="none" strike="noStrike" kern="1200" cap="none" spc="0" normalizeH="0" baseline="0" noProof="0" dirty="0">
                <a:ln>
                  <a:noFill/>
                </a:ln>
                <a:solidFill>
                  <a:srgbClr val="FFD334"/>
                </a:solidFill>
                <a:effectLst/>
                <a:uLnTx/>
                <a:uFillTx/>
                <a:latin typeface="Arial" panose="020B0604020202020204" pitchFamily="34" charset="0"/>
                <a:ea typeface="+mn-ea"/>
                <a:cs typeface="Arial" panose="020B0604020202020204" pitchFamily="34" charset="0"/>
              </a:rPr>
              <a:t>Survey Participant Profiles</a:t>
            </a: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4"/>
          <a:stretch>
            <a:fillRect/>
          </a:stretch>
        </p:blipFill>
        <p:spPr>
          <a:xfrm>
            <a:off x="11186031" y="6398080"/>
            <a:ext cx="835013" cy="356616"/>
          </a:xfrm>
          <a:prstGeom prst="rect">
            <a:avLst/>
          </a:prstGeom>
        </p:spPr>
      </p:pic>
    </p:spTree>
    <p:extLst>
      <p:ext uri="{BB962C8B-B14F-4D97-AF65-F5344CB8AC3E}">
        <p14:creationId xmlns:p14="http://schemas.microsoft.com/office/powerpoint/2010/main" val="390395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BFD6-3CE2-0A1F-AAF6-B867B10C6263}"/>
              </a:ext>
            </a:extLst>
          </p:cNvPr>
          <p:cNvSpPr>
            <a:spLocks noGrp="1"/>
          </p:cNvSpPr>
          <p:nvPr>
            <p:ph type="title"/>
          </p:nvPr>
        </p:nvSpPr>
        <p:spPr/>
        <p:txBody>
          <a:bodyPr/>
          <a:lstStyle/>
          <a:p>
            <a:r>
              <a:rPr lang="en-US" dirty="0"/>
              <a:t>Key Findings</a:t>
            </a:r>
          </a:p>
        </p:txBody>
      </p:sp>
      <p:sp>
        <p:nvSpPr>
          <p:cNvPr id="13" name="Rounded Rectangle 12">
            <a:extLst>
              <a:ext uri="{FF2B5EF4-FFF2-40B4-BE49-F238E27FC236}">
                <a16:creationId xmlns:a16="http://schemas.microsoft.com/office/drawing/2014/main" id="{09CC094C-E0EB-B8EC-1D2D-A540207DAA2E}"/>
              </a:ext>
            </a:extLst>
          </p:cNvPr>
          <p:cNvSpPr/>
          <p:nvPr/>
        </p:nvSpPr>
        <p:spPr>
          <a:xfrm>
            <a:off x="398253" y="1047142"/>
            <a:ext cx="3693805" cy="513594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a:extLst>
              <a:ext uri="{FF2B5EF4-FFF2-40B4-BE49-F238E27FC236}">
                <a16:creationId xmlns:a16="http://schemas.microsoft.com/office/drawing/2014/main" id="{718524CD-4D27-FEE3-FBDB-C448C6E71EB1}"/>
              </a:ext>
            </a:extLst>
          </p:cNvPr>
          <p:cNvSpPr/>
          <p:nvPr/>
        </p:nvSpPr>
        <p:spPr>
          <a:xfrm>
            <a:off x="4249098" y="1047142"/>
            <a:ext cx="3693805" cy="513594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a:extLst>
              <a:ext uri="{FF2B5EF4-FFF2-40B4-BE49-F238E27FC236}">
                <a16:creationId xmlns:a16="http://schemas.microsoft.com/office/drawing/2014/main" id="{C2FCE175-2A8C-89FB-FF95-0A62AA3C396B}"/>
              </a:ext>
            </a:extLst>
          </p:cNvPr>
          <p:cNvSpPr/>
          <p:nvPr/>
        </p:nvSpPr>
        <p:spPr>
          <a:xfrm>
            <a:off x="8099942" y="1047142"/>
            <a:ext cx="3693805" cy="513594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44E4B0C-D89A-61A1-4F60-FBC7FE97B13A}"/>
              </a:ext>
            </a:extLst>
          </p:cNvPr>
          <p:cNvSpPr txBox="1"/>
          <p:nvPr/>
        </p:nvSpPr>
        <p:spPr>
          <a:xfrm>
            <a:off x="472300" y="1801976"/>
            <a:ext cx="2351314" cy="369332"/>
          </a:xfrm>
          <a:prstGeom prst="rect">
            <a:avLst/>
          </a:prstGeom>
          <a:noFill/>
        </p:spPr>
        <p:txBody>
          <a:bodyPr wrap="square">
            <a:spAutoFit/>
          </a:bodyPr>
          <a:lstStyle/>
          <a:p>
            <a:pPr lvl="0"/>
            <a:r>
              <a:rPr lang="en-US" sz="1800" b="1" dirty="0">
                <a:solidFill>
                  <a:srgbClr val="174781"/>
                </a:solidFill>
              </a:rPr>
              <a:t>Patient Mindset</a:t>
            </a:r>
            <a:endParaRPr lang="en-US" b="1" dirty="0">
              <a:solidFill>
                <a:srgbClr val="174781"/>
              </a:solidFill>
            </a:endParaRPr>
          </a:p>
        </p:txBody>
      </p:sp>
      <p:sp>
        <p:nvSpPr>
          <p:cNvPr id="7" name="TextBox 6">
            <a:extLst>
              <a:ext uri="{FF2B5EF4-FFF2-40B4-BE49-F238E27FC236}">
                <a16:creationId xmlns:a16="http://schemas.microsoft.com/office/drawing/2014/main" id="{AD00AD78-3C02-2517-833D-99BD5B3DC401}"/>
              </a:ext>
            </a:extLst>
          </p:cNvPr>
          <p:cNvSpPr txBox="1"/>
          <p:nvPr/>
        </p:nvSpPr>
        <p:spPr>
          <a:xfrm>
            <a:off x="472300" y="2299758"/>
            <a:ext cx="3553261" cy="3323987"/>
          </a:xfrm>
          <a:prstGeom prst="rect">
            <a:avLst/>
          </a:prstGeom>
          <a:noFill/>
        </p:spPr>
        <p:txBody>
          <a:bodyPr wrap="square">
            <a:spAutoFit/>
          </a:bodyPr>
          <a:lstStyle/>
          <a:p>
            <a:pPr lvl="0"/>
            <a:r>
              <a:rPr lang="en-US" sz="1400" dirty="0">
                <a:effectLst/>
                <a:ea typeface="Calibri" panose="020F0502020204030204" pitchFamily="34" charset="0"/>
                <a:cs typeface="Times New Roman" panose="02020603050405020304" pitchFamily="18" charset="0"/>
              </a:rPr>
              <a:t>Patients’ reliance on their doctor to make treatment decisions is trending back up this year after a decline during the pandemic – with over half reporting they relied on their doctor to choose the best course of action, vs. just a quarter who said they were very involved in deciding what treatment was best for them, and another quarter somewhere in the middle. This aligns with Patients’ strong emphasis on doctors’ recommendations vs. other factors (like real-world and clinical trial data), and a decline in consulting other information resources to stay informed on their cancer diagnosis.</a:t>
            </a:r>
            <a:endParaRPr lang="en-US" sz="1400" dirty="0"/>
          </a:p>
        </p:txBody>
      </p:sp>
      <p:sp>
        <p:nvSpPr>
          <p:cNvPr id="8" name="TextBox 7">
            <a:extLst>
              <a:ext uri="{FF2B5EF4-FFF2-40B4-BE49-F238E27FC236}">
                <a16:creationId xmlns:a16="http://schemas.microsoft.com/office/drawing/2014/main" id="{F4B5098F-27B9-7EBC-BDC8-5399E3EA68E0}"/>
              </a:ext>
            </a:extLst>
          </p:cNvPr>
          <p:cNvSpPr txBox="1"/>
          <p:nvPr/>
        </p:nvSpPr>
        <p:spPr>
          <a:xfrm>
            <a:off x="4273567" y="1801976"/>
            <a:ext cx="3080657" cy="369332"/>
          </a:xfrm>
          <a:prstGeom prst="rect">
            <a:avLst/>
          </a:prstGeom>
          <a:noFill/>
        </p:spPr>
        <p:txBody>
          <a:bodyPr wrap="square">
            <a:spAutoFit/>
          </a:bodyPr>
          <a:lstStyle/>
          <a:p>
            <a:pPr lvl="0"/>
            <a:r>
              <a:rPr lang="en-US" b="1" dirty="0">
                <a:solidFill>
                  <a:srgbClr val="1AAFA2"/>
                </a:solidFill>
              </a:rPr>
              <a:t>Caregiver Mindset</a:t>
            </a:r>
          </a:p>
        </p:txBody>
      </p:sp>
      <p:sp>
        <p:nvSpPr>
          <p:cNvPr id="9" name="TextBox 8">
            <a:extLst>
              <a:ext uri="{FF2B5EF4-FFF2-40B4-BE49-F238E27FC236}">
                <a16:creationId xmlns:a16="http://schemas.microsoft.com/office/drawing/2014/main" id="{D7A96FDF-9D69-637E-A403-1E703CFD1E6F}"/>
              </a:ext>
            </a:extLst>
          </p:cNvPr>
          <p:cNvSpPr txBox="1"/>
          <p:nvPr/>
        </p:nvSpPr>
        <p:spPr>
          <a:xfrm>
            <a:off x="4273567" y="2299758"/>
            <a:ext cx="3553261" cy="2841740"/>
          </a:xfrm>
          <a:prstGeom prst="rect">
            <a:avLst/>
          </a:prstGeom>
          <a:noFill/>
        </p:spPr>
        <p:txBody>
          <a:bodyPr wrap="square">
            <a:spAutoFit/>
          </a:bodyPr>
          <a:lstStyle/>
          <a:p>
            <a:pPr marL="0" marR="0">
              <a:lnSpc>
                <a:spcPct val="107000"/>
              </a:lnSpc>
              <a:spcBef>
                <a:spcPts val="0"/>
              </a:spcBef>
              <a:spcAft>
                <a:spcPts val="800"/>
              </a:spcAft>
            </a:pPr>
            <a:r>
              <a:rPr lang="en-US" sz="1400" kern="100" dirty="0">
                <a:effectLst/>
                <a:ea typeface="Calibri" panose="020F0502020204030204" pitchFamily="34" charset="0"/>
                <a:cs typeface="Times New Roman" panose="02020603050405020304" pitchFamily="18" charset="0"/>
              </a:rPr>
              <a:t>Caregivers report being more proactive, with a large majority saying they wanted to find out all they could about their loved one’s diagnosis and treatment options. Their top information sources are Google, healthcare websites, doctor provided education materials, and cancer non-profit organizations. Involvement comes at a cost – majorities of Caregivers grapple with their own physical, emotional, and mental health issues; and three-quarters worry about having the support they need.</a:t>
            </a:r>
          </a:p>
        </p:txBody>
      </p:sp>
      <p:sp>
        <p:nvSpPr>
          <p:cNvPr id="10" name="TextBox 9">
            <a:extLst>
              <a:ext uri="{FF2B5EF4-FFF2-40B4-BE49-F238E27FC236}">
                <a16:creationId xmlns:a16="http://schemas.microsoft.com/office/drawing/2014/main" id="{CB59C155-B2DB-AC0F-73BD-A7BF01048C50}"/>
              </a:ext>
            </a:extLst>
          </p:cNvPr>
          <p:cNvSpPr txBox="1"/>
          <p:nvPr/>
        </p:nvSpPr>
        <p:spPr>
          <a:xfrm>
            <a:off x="8240486" y="1801976"/>
            <a:ext cx="2841172" cy="369332"/>
          </a:xfrm>
          <a:prstGeom prst="rect">
            <a:avLst/>
          </a:prstGeom>
          <a:noFill/>
        </p:spPr>
        <p:txBody>
          <a:bodyPr wrap="square">
            <a:spAutoFit/>
          </a:bodyPr>
          <a:lstStyle/>
          <a:p>
            <a:pPr lvl="0"/>
            <a:r>
              <a:rPr lang="en-US" b="1" dirty="0">
                <a:solidFill>
                  <a:schemeClr val="accent4"/>
                </a:solidFill>
              </a:rPr>
              <a:t>Care Experiences</a:t>
            </a:r>
          </a:p>
        </p:txBody>
      </p:sp>
      <p:sp>
        <p:nvSpPr>
          <p:cNvPr id="11" name="TextBox 10">
            <a:extLst>
              <a:ext uri="{FF2B5EF4-FFF2-40B4-BE49-F238E27FC236}">
                <a16:creationId xmlns:a16="http://schemas.microsoft.com/office/drawing/2014/main" id="{A8220E34-4D92-1973-3AC4-EC5D0803757E}"/>
              </a:ext>
            </a:extLst>
          </p:cNvPr>
          <p:cNvSpPr txBox="1"/>
          <p:nvPr/>
        </p:nvSpPr>
        <p:spPr>
          <a:xfrm>
            <a:off x="8240487" y="2299758"/>
            <a:ext cx="3352800" cy="3754874"/>
          </a:xfrm>
          <a:prstGeom prst="rect">
            <a:avLst/>
          </a:prstGeom>
          <a:noFill/>
        </p:spPr>
        <p:txBody>
          <a:bodyPr wrap="square">
            <a:spAutoFit/>
          </a:bodyPr>
          <a:lstStyle/>
          <a:p>
            <a:pPr lvl="0"/>
            <a:r>
              <a:rPr lang="en-US" sz="1400" dirty="0">
                <a:effectLst/>
                <a:ea typeface="Calibri" panose="020F0502020204030204" pitchFamily="34" charset="0"/>
                <a:cs typeface="Times New Roman" panose="02020603050405020304" pitchFamily="18" charset="0"/>
              </a:rPr>
              <a:t>Majorities of Patients continue to be satisfied with each phase of their care and their health care team. Caregivers are more critical – satisfaction with care is at least 10 points lower on each phase of the cancer journey and assessments of the care team. </a:t>
            </a:r>
          </a:p>
          <a:p>
            <a:pPr lvl="0"/>
            <a:endParaRPr lang="en-US" sz="1400" dirty="0">
              <a:ea typeface="Calibri" panose="020F0502020204030204" pitchFamily="34" charset="0"/>
              <a:cs typeface="Times New Roman" panose="02020603050405020304" pitchFamily="18" charset="0"/>
            </a:endParaRPr>
          </a:p>
          <a:p>
            <a:pPr lvl="0"/>
            <a:r>
              <a:rPr lang="en-US" sz="1400" dirty="0">
                <a:effectLst/>
                <a:ea typeface="Calibri" panose="020F0502020204030204" pitchFamily="34" charset="0"/>
                <a:cs typeface="Times New Roman" panose="02020603050405020304" pitchFamily="18" charset="0"/>
              </a:rPr>
              <a:t>Both Caregivers and Patients who report having a </a:t>
            </a:r>
            <a:r>
              <a:rPr lang="en-US" sz="1400" u="sng" dirty="0">
                <a:effectLst/>
                <a:ea typeface="Calibri" panose="020F0502020204030204" pitchFamily="34" charset="0"/>
                <a:cs typeface="Times New Roman" panose="02020603050405020304" pitchFamily="18" charset="0"/>
              </a:rPr>
              <a:t>care plan</a:t>
            </a:r>
            <a:r>
              <a:rPr lang="en-US" sz="1400" dirty="0">
                <a:effectLst/>
                <a:ea typeface="Calibri" panose="020F0502020204030204" pitchFamily="34" charset="0"/>
                <a:cs typeface="Times New Roman" panose="02020603050405020304" pitchFamily="18" charset="0"/>
              </a:rPr>
              <a:t> tend to be more satisfied with their care and informed about side effects. The one glaring exception is end-of-life planning and care. Majorities of Stage IV Patients who were asked this question could not comment – meaning they most likely have avoided this.</a:t>
            </a:r>
            <a:endParaRPr lang="en-US" sz="1400" dirty="0"/>
          </a:p>
        </p:txBody>
      </p:sp>
      <p:sp>
        <p:nvSpPr>
          <p:cNvPr id="12" name="Rectangle 11">
            <a:extLst>
              <a:ext uri="{FF2B5EF4-FFF2-40B4-BE49-F238E27FC236}">
                <a16:creationId xmlns:a16="http://schemas.microsoft.com/office/drawing/2014/main" id="{ED7D5F30-638E-3F11-D240-E058E7272154}"/>
              </a:ext>
            </a:extLst>
          </p:cNvPr>
          <p:cNvSpPr/>
          <p:nvPr/>
        </p:nvSpPr>
        <p:spPr>
          <a:xfrm flipV="1">
            <a:off x="158769" y="1047142"/>
            <a:ext cx="169530" cy="283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3551D463-8907-7E34-6A4E-12279A18D331}"/>
              </a:ext>
            </a:extLst>
          </p:cNvPr>
          <p:cNvPicPr>
            <a:picLocks noChangeAspect="1"/>
          </p:cNvPicPr>
          <p:nvPr/>
        </p:nvPicPr>
        <p:blipFill>
          <a:blip r:embed="rId3"/>
          <a:srcRect/>
          <a:stretch/>
        </p:blipFill>
        <p:spPr>
          <a:xfrm>
            <a:off x="10846406" y="1242249"/>
            <a:ext cx="736174" cy="760714"/>
          </a:xfrm>
          <a:prstGeom prst="rect">
            <a:avLst/>
          </a:prstGeom>
        </p:spPr>
      </p:pic>
      <p:pic>
        <p:nvPicPr>
          <p:cNvPr id="3" name="Picture 2">
            <a:extLst>
              <a:ext uri="{FF2B5EF4-FFF2-40B4-BE49-F238E27FC236}">
                <a16:creationId xmlns:a16="http://schemas.microsoft.com/office/drawing/2014/main" id="{6E49B67B-D6F4-044B-F5CC-C8A20B02B402}"/>
              </a:ext>
            </a:extLst>
          </p:cNvPr>
          <p:cNvPicPr>
            <a:picLocks noChangeAspect="1"/>
          </p:cNvPicPr>
          <p:nvPr/>
        </p:nvPicPr>
        <p:blipFill>
          <a:blip r:embed="rId4"/>
          <a:srcRect/>
          <a:stretch/>
        </p:blipFill>
        <p:spPr>
          <a:xfrm>
            <a:off x="2981414" y="1286847"/>
            <a:ext cx="656439" cy="716116"/>
          </a:xfrm>
          <a:prstGeom prst="rect">
            <a:avLst/>
          </a:prstGeom>
        </p:spPr>
      </p:pic>
      <p:pic>
        <p:nvPicPr>
          <p:cNvPr id="18" name="Picture 17">
            <a:extLst>
              <a:ext uri="{FF2B5EF4-FFF2-40B4-BE49-F238E27FC236}">
                <a16:creationId xmlns:a16="http://schemas.microsoft.com/office/drawing/2014/main" id="{29EA24B5-BBD5-E71A-7B26-8B137C3B3CFA}"/>
              </a:ext>
            </a:extLst>
          </p:cNvPr>
          <p:cNvPicPr>
            <a:picLocks noChangeAspect="1"/>
          </p:cNvPicPr>
          <p:nvPr/>
        </p:nvPicPr>
        <p:blipFill rotWithShape="1">
          <a:blip r:embed="rId5"/>
          <a:srcRect l="5307" r="5268"/>
          <a:stretch/>
        </p:blipFill>
        <p:spPr>
          <a:xfrm>
            <a:off x="6951460" y="1181124"/>
            <a:ext cx="777397" cy="841515"/>
          </a:xfrm>
          <a:prstGeom prst="rect">
            <a:avLst/>
          </a:prstGeom>
        </p:spPr>
      </p:pic>
    </p:spTree>
    <p:extLst>
      <p:ext uri="{BB962C8B-B14F-4D97-AF65-F5344CB8AC3E}">
        <p14:creationId xmlns:p14="http://schemas.microsoft.com/office/powerpoint/2010/main" val="1938925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a16="http://schemas.microsoft.com/office/drawing/2014/main" id="{8BF4D9CF-698E-F2FF-0296-4641EE35EF80}"/>
              </a:ext>
            </a:extLst>
          </p:cNvPr>
          <p:cNvGraphicFramePr>
            <a:graphicFrameLocks noGrp="1"/>
          </p:cNvGraphicFramePr>
          <p:nvPr>
            <p:extLst>
              <p:ext uri="{D42A27DB-BD31-4B8C-83A1-F6EECF244321}">
                <p14:modId xmlns:p14="http://schemas.microsoft.com/office/powerpoint/2010/main" val="3274486794"/>
              </p:ext>
            </p:extLst>
          </p:nvPr>
        </p:nvGraphicFramePr>
        <p:xfrm>
          <a:off x="1766807" y="70302"/>
          <a:ext cx="8617057" cy="6787695"/>
        </p:xfrm>
        <a:graphic>
          <a:graphicData uri="http://schemas.openxmlformats.org/drawingml/2006/table">
            <a:tbl>
              <a:tblPr firstRow="1" bandRow="1">
                <a:tableStyleId>{5C22544A-7EE6-4342-B048-85BDC9FD1C3A}</a:tableStyleId>
              </a:tblPr>
              <a:tblGrid>
                <a:gridCol w="4357053">
                  <a:extLst>
                    <a:ext uri="{9D8B030D-6E8A-4147-A177-3AD203B41FA5}">
                      <a16:colId xmlns:a16="http://schemas.microsoft.com/office/drawing/2014/main" val="2383100890"/>
                    </a:ext>
                  </a:extLst>
                </a:gridCol>
                <a:gridCol w="4260004">
                  <a:extLst>
                    <a:ext uri="{9D8B030D-6E8A-4147-A177-3AD203B41FA5}">
                      <a16:colId xmlns:a16="http://schemas.microsoft.com/office/drawing/2014/main" val="1352336055"/>
                    </a:ext>
                  </a:extLst>
                </a:gridCol>
              </a:tblGrid>
              <a:tr h="230874">
                <a:tc gridSpan="2">
                  <a:txBody>
                    <a:bodyPr/>
                    <a:lstStyle/>
                    <a:p>
                      <a:pPr algn="ctr"/>
                      <a:r>
                        <a:rPr lang="en-US" sz="900" b="1" dirty="0">
                          <a:solidFill>
                            <a:schemeClr val="tx1"/>
                          </a:solidFill>
                        </a:rPr>
                        <a:t>Gender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2438887"/>
                  </a:ext>
                </a:extLst>
              </a:tr>
              <a:tr h="369398">
                <a:tc>
                  <a:txBody>
                    <a:bodyPr/>
                    <a:lstStyle/>
                    <a:p>
                      <a:pPr algn="r"/>
                      <a:r>
                        <a:rPr lang="en-US" sz="900" b="1" dirty="0">
                          <a:solidFill>
                            <a:schemeClr val="accent1"/>
                          </a:solidFill>
                        </a:rPr>
                        <a:t>49%</a:t>
                      </a:r>
                      <a:r>
                        <a:rPr lang="en-US" sz="900" b="0" dirty="0">
                          <a:solidFill>
                            <a:schemeClr val="tx1"/>
                          </a:solidFill>
                        </a:rPr>
                        <a:t> Male</a:t>
                      </a:r>
                    </a:p>
                    <a:p>
                      <a:pPr algn="r"/>
                      <a:r>
                        <a:rPr lang="en-US" sz="900" b="0" dirty="0">
                          <a:solidFill>
                            <a:schemeClr val="tx1"/>
                          </a:solidFill>
                        </a:rPr>
                        <a:t>51% Female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900" b="0" dirty="0">
                          <a:solidFill>
                            <a:schemeClr val="tx1"/>
                          </a:solidFill>
                        </a:rPr>
                        <a:t>22% Male</a:t>
                      </a:r>
                    </a:p>
                    <a:p>
                      <a:r>
                        <a:rPr lang="en-US" sz="900" b="1" dirty="0">
                          <a:solidFill>
                            <a:schemeClr val="accent1"/>
                          </a:solidFill>
                        </a:rPr>
                        <a:t>78%</a:t>
                      </a:r>
                      <a:r>
                        <a:rPr lang="en-US" sz="900" b="0" dirty="0">
                          <a:solidFill>
                            <a:schemeClr val="tx1"/>
                          </a:solidFill>
                        </a:rPr>
                        <a:t> Female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228991558"/>
                  </a:ext>
                </a:extLst>
              </a:tr>
              <a:tr h="230874">
                <a:tc gridSpan="2">
                  <a:txBody>
                    <a:bodyPr/>
                    <a:lstStyle/>
                    <a:p>
                      <a:pPr algn="ctr"/>
                      <a:r>
                        <a:rPr lang="en-US" sz="900" b="1" dirty="0">
                          <a:solidFill>
                            <a:schemeClr val="tx1"/>
                          </a:solidFill>
                        </a:rPr>
                        <a:t>Age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437201"/>
                  </a:ext>
                </a:extLst>
              </a:tr>
              <a:tr h="507923">
                <a:tc>
                  <a:txBody>
                    <a:bodyPr/>
                    <a:lstStyle/>
                    <a:p>
                      <a:pPr algn="r"/>
                      <a:r>
                        <a:rPr lang="en-US" sz="900" b="0" dirty="0">
                          <a:solidFill>
                            <a:schemeClr val="tx1"/>
                          </a:solidFill>
                        </a:rPr>
                        <a:t>7% Age 18-39</a:t>
                      </a:r>
                    </a:p>
                    <a:p>
                      <a:pPr algn="r"/>
                      <a:r>
                        <a:rPr lang="en-US" sz="900" b="0" dirty="0">
                          <a:solidFill>
                            <a:schemeClr val="tx1"/>
                          </a:solidFill>
                        </a:rPr>
                        <a:t>40% Age 40-64</a:t>
                      </a:r>
                    </a:p>
                    <a:p>
                      <a:pPr algn="r"/>
                      <a:r>
                        <a:rPr lang="en-US" sz="900" b="1" dirty="0">
                          <a:solidFill>
                            <a:schemeClr val="accent1"/>
                          </a:solidFill>
                        </a:rPr>
                        <a:t>53%</a:t>
                      </a:r>
                      <a:r>
                        <a:rPr lang="en-US" sz="900" b="0" dirty="0">
                          <a:solidFill>
                            <a:schemeClr val="tx1"/>
                          </a:solidFill>
                        </a:rPr>
                        <a:t> Age 65+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DAE3F3"/>
                    </a:solidFill>
                  </a:tcPr>
                </a:tc>
                <a:tc>
                  <a:txBody>
                    <a:bodyPr/>
                    <a:lstStyle/>
                    <a:p>
                      <a:pPr algn="l"/>
                      <a:r>
                        <a:rPr lang="en-US" sz="900" b="1" dirty="0">
                          <a:solidFill>
                            <a:schemeClr val="accent1"/>
                          </a:solidFill>
                        </a:rPr>
                        <a:t>18% </a:t>
                      </a:r>
                      <a:r>
                        <a:rPr lang="en-US" sz="900" b="0" dirty="0">
                          <a:solidFill>
                            <a:schemeClr val="tx1"/>
                          </a:solidFill>
                        </a:rPr>
                        <a:t>Age 18-39</a:t>
                      </a:r>
                    </a:p>
                    <a:p>
                      <a:pPr algn="l"/>
                      <a:r>
                        <a:rPr lang="en-US" sz="900" b="1" dirty="0">
                          <a:solidFill>
                            <a:srgbClr val="0070C0"/>
                          </a:solidFill>
                        </a:rPr>
                        <a:t>50% </a:t>
                      </a:r>
                      <a:r>
                        <a:rPr lang="en-US" sz="900" b="0" dirty="0">
                          <a:solidFill>
                            <a:schemeClr val="tx1"/>
                          </a:solidFill>
                        </a:rPr>
                        <a:t>Age 40-64</a:t>
                      </a:r>
                    </a:p>
                    <a:p>
                      <a:pPr algn="l"/>
                      <a:r>
                        <a:rPr lang="en-US" sz="900" b="0" dirty="0">
                          <a:solidFill>
                            <a:schemeClr val="tx1"/>
                          </a:solidFill>
                        </a:rPr>
                        <a:t>31% Age 65+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136668243"/>
                  </a:ext>
                </a:extLst>
              </a:tr>
              <a:tr h="230874">
                <a:tc gridSpan="2">
                  <a:txBody>
                    <a:bodyPr/>
                    <a:lstStyle/>
                    <a:p>
                      <a:pPr algn="ctr"/>
                      <a:r>
                        <a:rPr lang="en-US" sz="900" b="1" dirty="0">
                          <a:solidFill>
                            <a:schemeClr val="tx1"/>
                          </a:solidFill>
                        </a:rPr>
                        <a:t>Education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5399589"/>
                  </a:ext>
                </a:extLst>
              </a:tr>
              <a:tr h="646447">
                <a:tc>
                  <a:txBody>
                    <a:bodyPr/>
                    <a:lstStyle/>
                    <a:p>
                      <a:pPr algn="r"/>
                      <a:r>
                        <a:rPr lang="en-US" sz="900" b="1" dirty="0">
                          <a:solidFill>
                            <a:schemeClr val="accent1"/>
                          </a:solidFill>
                        </a:rPr>
                        <a:t>17% </a:t>
                      </a:r>
                      <a:r>
                        <a:rPr lang="en-US" sz="900" b="0" dirty="0">
                          <a:solidFill>
                            <a:schemeClr val="tx1"/>
                          </a:solidFill>
                        </a:rPr>
                        <a:t>Less than college</a:t>
                      </a:r>
                    </a:p>
                    <a:p>
                      <a:pPr algn="r"/>
                      <a:r>
                        <a:rPr lang="en-US" sz="900" b="1" dirty="0">
                          <a:solidFill>
                            <a:schemeClr val="accent1"/>
                          </a:solidFill>
                        </a:rPr>
                        <a:t>37%</a:t>
                      </a:r>
                      <a:r>
                        <a:rPr lang="en-US" sz="900" b="0" dirty="0">
                          <a:solidFill>
                            <a:schemeClr val="tx1"/>
                          </a:solidFill>
                        </a:rPr>
                        <a:t> Some college/2-year degree</a:t>
                      </a:r>
                    </a:p>
                    <a:p>
                      <a:pPr algn="r"/>
                      <a:r>
                        <a:rPr lang="en-US" sz="900" b="0" dirty="0">
                          <a:solidFill>
                            <a:schemeClr val="tx1"/>
                          </a:solidFill>
                        </a:rPr>
                        <a:t>23% Bachelor’s degree</a:t>
                      </a:r>
                    </a:p>
                    <a:p>
                      <a:pPr algn="r"/>
                      <a:r>
                        <a:rPr lang="en-US" sz="900" b="0" dirty="0">
                          <a:solidFill>
                            <a:schemeClr val="tx1"/>
                          </a:solidFill>
                        </a:rPr>
                        <a:t>23% Postgraduate degree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DAE3F3"/>
                    </a:solidFill>
                  </a:tcPr>
                </a:tc>
                <a:tc>
                  <a:txBody>
                    <a:bodyPr/>
                    <a:lstStyle/>
                    <a:p>
                      <a:pPr algn="l"/>
                      <a:r>
                        <a:rPr lang="en-US" sz="900" b="0" dirty="0">
                          <a:solidFill>
                            <a:schemeClr val="tx1"/>
                          </a:solidFill>
                        </a:rPr>
                        <a:t>8% Less than college</a:t>
                      </a:r>
                    </a:p>
                    <a:p>
                      <a:pPr algn="l"/>
                      <a:r>
                        <a:rPr lang="en-US" sz="900" b="0" dirty="0">
                          <a:solidFill>
                            <a:schemeClr val="tx1"/>
                          </a:solidFill>
                        </a:rPr>
                        <a:t>28% Some college/2-year degree</a:t>
                      </a:r>
                    </a:p>
                    <a:p>
                      <a:pPr algn="l"/>
                      <a:r>
                        <a:rPr lang="en-US" sz="900" b="0" dirty="0">
                          <a:solidFill>
                            <a:schemeClr val="tx1"/>
                          </a:solidFill>
                        </a:rPr>
                        <a:t>23% Bachelor’s degree</a:t>
                      </a:r>
                    </a:p>
                    <a:p>
                      <a:pPr algn="l"/>
                      <a:r>
                        <a:rPr lang="en-US" sz="900" b="1" dirty="0">
                          <a:solidFill>
                            <a:schemeClr val="accent1"/>
                          </a:solidFill>
                        </a:rPr>
                        <a:t>40%</a:t>
                      </a:r>
                      <a:r>
                        <a:rPr lang="en-US" sz="900" b="0" dirty="0">
                          <a:solidFill>
                            <a:schemeClr val="tx1"/>
                          </a:solidFill>
                        </a:rPr>
                        <a:t> Postgraduate degree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30144028"/>
                  </a:ext>
                </a:extLst>
              </a:tr>
              <a:tr h="230874">
                <a:tc gridSpan="2">
                  <a:txBody>
                    <a:bodyPr/>
                    <a:lstStyle/>
                    <a:p>
                      <a:pPr algn="ctr"/>
                      <a:r>
                        <a:rPr lang="en-US" sz="900" b="1" dirty="0">
                          <a:latin typeface="+mn-lt"/>
                          <a:ea typeface="Gadugi" panose="020B0502040204020203" pitchFamily="34" charset="0"/>
                        </a:rPr>
                        <a:t>Income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latin typeface="Gadugi" panose="020B0502040204020203" pitchFamily="34" charset="0"/>
                        <a:ea typeface="Gadug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4543947"/>
                  </a:ext>
                </a:extLst>
              </a:tr>
              <a:tr h="784972">
                <a:tc>
                  <a:txBody>
                    <a:bodyPr/>
                    <a:lstStyle/>
                    <a:p>
                      <a:pPr algn="r"/>
                      <a:r>
                        <a:rPr lang="en-US" sz="900" b="1" dirty="0">
                          <a:solidFill>
                            <a:schemeClr val="accent1"/>
                          </a:solidFill>
                          <a:latin typeface="+mn-lt"/>
                          <a:ea typeface="Gadugi" panose="020B0502040204020203" pitchFamily="34" charset="0"/>
                        </a:rPr>
                        <a:t>15%</a:t>
                      </a:r>
                      <a:r>
                        <a:rPr lang="en-US" sz="900" dirty="0">
                          <a:latin typeface="+mn-lt"/>
                          <a:ea typeface="Gadugi" panose="020B0502040204020203" pitchFamily="34" charset="0"/>
                        </a:rPr>
                        <a:t> Less than $25k</a:t>
                      </a:r>
                    </a:p>
                    <a:p>
                      <a:pPr algn="r"/>
                      <a:r>
                        <a:rPr lang="en-US" sz="900" b="1" dirty="0">
                          <a:solidFill>
                            <a:schemeClr val="accent1"/>
                          </a:solidFill>
                          <a:latin typeface="+mn-lt"/>
                          <a:ea typeface="Gadugi" panose="020B0502040204020203" pitchFamily="34" charset="0"/>
                        </a:rPr>
                        <a:t>21%</a:t>
                      </a:r>
                      <a:r>
                        <a:rPr lang="en-US" sz="900" dirty="0">
                          <a:latin typeface="+mn-lt"/>
                          <a:ea typeface="Gadugi" panose="020B0502040204020203" pitchFamily="34" charset="0"/>
                        </a:rPr>
                        <a:t> $25k-$50k</a:t>
                      </a:r>
                    </a:p>
                    <a:p>
                      <a:pPr algn="r"/>
                      <a:r>
                        <a:rPr lang="en-US" sz="900" b="1" dirty="0">
                          <a:solidFill>
                            <a:schemeClr val="accent1"/>
                          </a:solidFill>
                          <a:latin typeface="+mn-lt"/>
                          <a:ea typeface="Gadugi" panose="020B0502040204020203" pitchFamily="34" charset="0"/>
                        </a:rPr>
                        <a:t>21% </a:t>
                      </a:r>
                      <a:r>
                        <a:rPr lang="en-US" sz="900" dirty="0">
                          <a:latin typeface="+mn-lt"/>
                          <a:ea typeface="Gadugi" panose="020B0502040204020203" pitchFamily="34" charset="0"/>
                        </a:rPr>
                        <a:t>$50k-$75k</a:t>
                      </a:r>
                    </a:p>
                    <a:p>
                      <a:pPr algn="r"/>
                      <a:r>
                        <a:rPr lang="en-US" sz="900" dirty="0">
                          <a:latin typeface="+mn-lt"/>
                          <a:ea typeface="Gadugi" panose="020B0502040204020203" pitchFamily="34" charset="0"/>
                        </a:rPr>
                        <a:t>16% $75k-$100k</a:t>
                      </a:r>
                    </a:p>
                    <a:p>
                      <a:pPr algn="r"/>
                      <a:r>
                        <a:rPr lang="en-US" sz="900" dirty="0">
                          <a:latin typeface="+mn-lt"/>
                          <a:ea typeface="Gadugi" panose="020B0502040204020203" pitchFamily="34" charset="0"/>
                        </a:rPr>
                        <a:t>24% More than $100k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E3F3"/>
                    </a:solidFill>
                  </a:tcPr>
                </a:tc>
                <a:tc>
                  <a:txBody>
                    <a:bodyPr/>
                    <a:lstStyle/>
                    <a:p>
                      <a:pPr algn="l"/>
                      <a:r>
                        <a:rPr lang="en-US" sz="900" dirty="0">
                          <a:latin typeface="+mn-lt"/>
                          <a:ea typeface="Gadugi" panose="020B0502040204020203" pitchFamily="34" charset="0"/>
                        </a:rPr>
                        <a:t>10% Less than $25k</a:t>
                      </a:r>
                    </a:p>
                    <a:p>
                      <a:pPr algn="l"/>
                      <a:r>
                        <a:rPr lang="en-US" sz="900" dirty="0">
                          <a:latin typeface="+mn-lt"/>
                          <a:ea typeface="Gadugi" panose="020B0502040204020203" pitchFamily="34" charset="0"/>
                        </a:rPr>
                        <a:t>13% $25k-$50k</a:t>
                      </a:r>
                    </a:p>
                    <a:p>
                      <a:pPr algn="l"/>
                      <a:r>
                        <a:rPr lang="en-US" sz="900" dirty="0">
                          <a:latin typeface="+mn-lt"/>
                          <a:ea typeface="Gadugi" panose="020B0502040204020203" pitchFamily="34" charset="0"/>
                        </a:rPr>
                        <a:t>14% $50k-$75k</a:t>
                      </a:r>
                    </a:p>
                    <a:p>
                      <a:pPr algn="l"/>
                      <a:r>
                        <a:rPr lang="en-US" sz="900" dirty="0">
                          <a:latin typeface="+mn-lt"/>
                          <a:ea typeface="Gadugi" panose="020B0502040204020203" pitchFamily="34" charset="0"/>
                        </a:rPr>
                        <a:t>14% $75k-$100k</a:t>
                      </a:r>
                    </a:p>
                    <a:p>
                      <a:pPr algn="l"/>
                      <a:r>
                        <a:rPr lang="en-US" sz="900" b="1" dirty="0">
                          <a:solidFill>
                            <a:schemeClr val="accent1"/>
                          </a:solidFill>
                          <a:latin typeface="+mn-lt"/>
                          <a:ea typeface="Gadugi" panose="020B0502040204020203" pitchFamily="34" charset="0"/>
                        </a:rPr>
                        <a:t>33%</a:t>
                      </a:r>
                      <a:r>
                        <a:rPr lang="en-US" sz="900" dirty="0">
                          <a:latin typeface="+mn-lt"/>
                          <a:ea typeface="Gadugi" panose="020B0502040204020203" pitchFamily="34" charset="0"/>
                        </a:rPr>
                        <a:t> More than $100k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22304390"/>
                  </a:ext>
                </a:extLst>
              </a:tr>
              <a:tr h="230874">
                <a:tc gridSpan="2">
                  <a:txBody>
                    <a:bodyPr/>
                    <a:lstStyle/>
                    <a:p>
                      <a:pPr algn="ctr"/>
                      <a:r>
                        <a:rPr lang="en-US" sz="900" b="1" dirty="0">
                          <a:latin typeface="+mn-lt"/>
                          <a:ea typeface="Gadugi" panose="020B0502040204020203" pitchFamily="34" charset="0"/>
                        </a:rPr>
                        <a:t>Insurance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0" i="0" dirty="0">
                        <a:solidFill>
                          <a:schemeClr val="tx1"/>
                        </a:solidFill>
                        <a:latin typeface="Gadugi" panose="020B0502040204020203" pitchFamily="34" charset="0"/>
                        <a:ea typeface="Gadug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7486779"/>
                  </a:ext>
                </a:extLst>
              </a:tr>
              <a:tr h="646447">
                <a:tc>
                  <a:txBody>
                    <a:bodyPr/>
                    <a:lstStyle/>
                    <a:p>
                      <a:pPr algn="r"/>
                      <a:r>
                        <a:rPr lang="en-US" sz="900" b="1" dirty="0">
                          <a:solidFill>
                            <a:schemeClr val="accent1"/>
                          </a:solidFill>
                          <a:latin typeface="+mn-lt"/>
                          <a:ea typeface="Gadugi" panose="020B0502040204020203" pitchFamily="34" charset="0"/>
                        </a:rPr>
                        <a:t>57%</a:t>
                      </a:r>
                      <a:r>
                        <a:rPr lang="en-US" sz="900" dirty="0">
                          <a:latin typeface="+mn-lt"/>
                          <a:ea typeface="Gadugi" panose="020B0502040204020203" pitchFamily="34" charset="0"/>
                        </a:rPr>
                        <a:t> Medicare</a:t>
                      </a:r>
                    </a:p>
                    <a:p>
                      <a:pPr algn="r"/>
                      <a:r>
                        <a:rPr lang="en-US" sz="900" b="1" dirty="0">
                          <a:solidFill>
                            <a:schemeClr val="accent1"/>
                          </a:solidFill>
                          <a:latin typeface="+mn-lt"/>
                          <a:ea typeface="Gadugi" panose="020B0502040204020203" pitchFamily="34" charset="0"/>
                        </a:rPr>
                        <a:t>15% </a:t>
                      </a:r>
                      <a:r>
                        <a:rPr lang="en-US" sz="900" dirty="0">
                          <a:latin typeface="+mn-lt"/>
                          <a:ea typeface="Gadugi" panose="020B0502040204020203" pitchFamily="34" charset="0"/>
                        </a:rPr>
                        <a:t>Medicaid</a:t>
                      </a:r>
                    </a:p>
                    <a:p>
                      <a:pPr algn="r"/>
                      <a:r>
                        <a:rPr lang="en-US" sz="900" dirty="0">
                          <a:latin typeface="+mn-lt"/>
                          <a:ea typeface="Gadugi" panose="020B0502040204020203" pitchFamily="34" charset="0"/>
                        </a:rPr>
                        <a:t>20% Private/employer</a:t>
                      </a:r>
                    </a:p>
                    <a:p>
                      <a:pPr algn="r"/>
                      <a:r>
                        <a:rPr lang="en-US" sz="900" dirty="0">
                          <a:latin typeface="+mn-lt"/>
                          <a:ea typeface="Gadugi" panose="020B0502040204020203" pitchFamily="34" charset="0"/>
                        </a:rPr>
                        <a:t>7% Private/spouse or parents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DAE3F3"/>
                    </a:solidFill>
                  </a:tcPr>
                </a:tc>
                <a:tc>
                  <a:txBody>
                    <a:bodyPr/>
                    <a:lstStyle/>
                    <a:p>
                      <a:pPr algn="l"/>
                      <a:r>
                        <a:rPr lang="en-US" sz="900" b="0" i="0" dirty="0">
                          <a:solidFill>
                            <a:schemeClr val="tx1"/>
                          </a:solidFill>
                          <a:latin typeface="+mn-lt"/>
                          <a:ea typeface="Gadugi" panose="020B0502040204020203" pitchFamily="34" charset="0"/>
                        </a:rPr>
                        <a:t>36% Medicare</a:t>
                      </a:r>
                    </a:p>
                    <a:p>
                      <a:pPr algn="l"/>
                      <a:r>
                        <a:rPr lang="en-US" sz="900" b="0" i="0" dirty="0">
                          <a:solidFill>
                            <a:schemeClr val="tx1"/>
                          </a:solidFill>
                          <a:latin typeface="+mn-lt"/>
                          <a:ea typeface="Gadugi" panose="020B0502040204020203" pitchFamily="34" charset="0"/>
                        </a:rPr>
                        <a:t>7%</a:t>
                      </a:r>
                      <a:r>
                        <a:rPr lang="en-US" sz="900" b="1" i="0" dirty="0">
                          <a:solidFill>
                            <a:schemeClr val="accent1"/>
                          </a:solidFill>
                          <a:latin typeface="+mn-lt"/>
                          <a:ea typeface="Gadugi" panose="020B0502040204020203" pitchFamily="34" charset="0"/>
                        </a:rPr>
                        <a:t> </a:t>
                      </a:r>
                      <a:r>
                        <a:rPr lang="en-US" sz="900" b="0" i="0" dirty="0">
                          <a:solidFill>
                            <a:schemeClr val="tx1"/>
                          </a:solidFill>
                          <a:latin typeface="+mn-lt"/>
                          <a:ea typeface="Gadugi" panose="020B0502040204020203" pitchFamily="34" charset="0"/>
                        </a:rPr>
                        <a:t>Medicaid</a:t>
                      </a:r>
                    </a:p>
                    <a:p>
                      <a:pPr algn="l"/>
                      <a:r>
                        <a:rPr lang="en-US" sz="900" b="1" i="0" dirty="0">
                          <a:solidFill>
                            <a:schemeClr val="accent1"/>
                          </a:solidFill>
                          <a:latin typeface="+mn-lt"/>
                          <a:ea typeface="Gadugi" panose="020B0502040204020203" pitchFamily="34" charset="0"/>
                        </a:rPr>
                        <a:t>36%</a:t>
                      </a:r>
                      <a:r>
                        <a:rPr lang="en-US" sz="900" b="0" i="0" dirty="0">
                          <a:solidFill>
                            <a:schemeClr val="tx1"/>
                          </a:solidFill>
                          <a:latin typeface="+mn-lt"/>
                          <a:ea typeface="Gadugi" panose="020B0502040204020203" pitchFamily="34" charset="0"/>
                        </a:rPr>
                        <a:t> Private/employer</a:t>
                      </a:r>
                    </a:p>
                    <a:p>
                      <a:pPr algn="l"/>
                      <a:r>
                        <a:rPr lang="en-US" sz="900" b="1" i="0" dirty="0">
                          <a:solidFill>
                            <a:schemeClr val="accent1"/>
                          </a:solidFill>
                          <a:latin typeface="+mn-lt"/>
                          <a:ea typeface="Gadugi" panose="020B0502040204020203" pitchFamily="34" charset="0"/>
                        </a:rPr>
                        <a:t>16% </a:t>
                      </a:r>
                      <a:r>
                        <a:rPr lang="en-US" sz="900" b="0" i="0" dirty="0">
                          <a:solidFill>
                            <a:schemeClr val="tx1"/>
                          </a:solidFill>
                          <a:latin typeface="+mn-lt"/>
                          <a:ea typeface="Gadugi" panose="020B0502040204020203" pitchFamily="34" charset="0"/>
                        </a:rPr>
                        <a:t>Private/spouse or parents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303707068"/>
                  </a:ext>
                </a:extLst>
              </a:tr>
              <a:tr h="230874">
                <a:tc gridSpan="2">
                  <a:txBody>
                    <a:bodyPr/>
                    <a:lstStyle/>
                    <a:p>
                      <a:pPr algn="ctr"/>
                      <a:r>
                        <a:rPr lang="en-US" sz="900" b="1" dirty="0">
                          <a:latin typeface="+mn-lt"/>
                          <a:ea typeface="Gadugi" panose="020B0502040204020203" pitchFamily="34" charset="0"/>
                        </a:rPr>
                        <a:t>Race/Ethnicity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0" dirty="0">
                        <a:solidFill>
                          <a:schemeClr val="tx1"/>
                        </a:solidFill>
                        <a:latin typeface="Gadugi" panose="020B0502040204020203" pitchFamily="34" charset="0"/>
                        <a:ea typeface="Gadug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6898583"/>
                  </a:ext>
                </a:extLst>
              </a:tr>
              <a:tr h="646447">
                <a:tc>
                  <a:txBody>
                    <a:bodyPr/>
                    <a:lstStyle/>
                    <a:p>
                      <a:pPr algn="r"/>
                      <a:r>
                        <a:rPr lang="en-US" sz="900" b="1" dirty="0">
                          <a:solidFill>
                            <a:schemeClr val="accent1"/>
                          </a:solidFill>
                          <a:latin typeface="+mn-lt"/>
                          <a:ea typeface="Gadugi" panose="020B0502040204020203" pitchFamily="34" charset="0"/>
                        </a:rPr>
                        <a:t>81% </a:t>
                      </a:r>
                      <a:r>
                        <a:rPr lang="en-US" sz="900" dirty="0">
                          <a:latin typeface="+mn-lt"/>
                          <a:ea typeface="Gadugi" panose="020B0502040204020203" pitchFamily="34" charset="0"/>
                        </a:rPr>
                        <a:t>White </a:t>
                      </a:r>
                    </a:p>
                    <a:p>
                      <a:pPr algn="r"/>
                      <a:r>
                        <a:rPr lang="en-US" sz="900" b="0" dirty="0">
                          <a:solidFill>
                            <a:schemeClr val="tx1"/>
                          </a:solidFill>
                          <a:latin typeface="+mn-lt"/>
                          <a:ea typeface="Gadugi" panose="020B0502040204020203" pitchFamily="34" charset="0"/>
                        </a:rPr>
                        <a:t>10%</a:t>
                      </a:r>
                      <a:r>
                        <a:rPr lang="en-US" sz="900" dirty="0">
                          <a:latin typeface="+mn-lt"/>
                          <a:ea typeface="Gadugi" panose="020B0502040204020203" pitchFamily="34" charset="0"/>
                        </a:rPr>
                        <a:t> AA/Black</a:t>
                      </a:r>
                    </a:p>
                    <a:p>
                      <a:pPr algn="r"/>
                      <a:r>
                        <a:rPr lang="en-US" sz="900" b="0" dirty="0">
                          <a:solidFill>
                            <a:schemeClr val="tx1"/>
                          </a:solidFill>
                          <a:latin typeface="+mn-lt"/>
                          <a:ea typeface="Gadugi" panose="020B0502040204020203" pitchFamily="34" charset="0"/>
                        </a:rPr>
                        <a:t>7%</a:t>
                      </a:r>
                      <a:r>
                        <a:rPr lang="en-US" sz="900" dirty="0">
                          <a:latin typeface="+mn-lt"/>
                          <a:ea typeface="Gadugi" panose="020B0502040204020203" pitchFamily="34" charset="0"/>
                        </a:rPr>
                        <a:t> Hispanic</a:t>
                      </a:r>
                    </a:p>
                    <a:p>
                      <a:pPr algn="r"/>
                      <a:r>
                        <a:rPr lang="en-US" sz="900" dirty="0">
                          <a:latin typeface="+mn-lt"/>
                          <a:ea typeface="Gadugi" panose="020B0502040204020203" pitchFamily="34" charset="0"/>
                        </a:rPr>
                        <a:t>4% Other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DAE3F3"/>
                    </a:solidFill>
                  </a:tcPr>
                </a:tc>
                <a:tc>
                  <a:txBody>
                    <a:bodyPr/>
                    <a:lstStyle/>
                    <a:p>
                      <a:pPr algn="l"/>
                      <a:r>
                        <a:rPr lang="en-US" sz="900" b="0" dirty="0">
                          <a:solidFill>
                            <a:schemeClr val="tx1"/>
                          </a:solidFill>
                          <a:latin typeface="+mn-lt"/>
                          <a:ea typeface="Gadugi" panose="020B0502040204020203" pitchFamily="34" charset="0"/>
                        </a:rPr>
                        <a:t>73% White </a:t>
                      </a:r>
                    </a:p>
                    <a:p>
                      <a:pPr algn="l"/>
                      <a:r>
                        <a:rPr lang="en-US" sz="900" b="0" dirty="0">
                          <a:solidFill>
                            <a:schemeClr val="tx1"/>
                          </a:solidFill>
                          <a:latin typeface="+mn-lt"/>
                          <a:ea typeface="Gadugi" panose="020B0502040204020203" pitchFamily="34" charset="0"/>
                        </a:rPr>
                        <a:t>11% </a:t>
                      </a:r>
                      <a:r>
                        <a:rPr lang="en-US" sz="900" dirty="0">
                          <a:latin typeface="+mn-lt"/>
                          <a:ea typeface="Gadugi" panose="020B0502040204020203" pitchFamily="34" charset="0"/>
                        </a:rPr>
                        <a:t>AA/Black</a:t>
                      </a:r>
                      <a:endParaRPr lang="en-US" sz="900" b="0" dirty="0">
                        <a:solidFill>
                          <a:schemeClr val="tx1"/>
                        </a:solidFill>
                        <a:latin typeface="+mn-lt"/>
                        <a:ea typeface="Gadugi" panose="020B0502040204020203" pitchFamily="34" charset="0"/>
                      </a:endParaRPr>
                    </a:p>
                    <a:p>
                      <a:pPr algn="l"/>
                      <a:r>
                        <a:rPr lang="en-US" sz="900" b="1" dirty="0">
                          <a:solidFill>
                            <a:schemeClr val="accent1"/>
                          </a:solidFill>
                          <a:latin typeface="+mn-lt"/>
                          <a:ea typeface="Gadugi" panose="020B0502040204020203" pitchFamily="34" charset="0"/>
                        </a:rPr>
                        <a:t>12% </a:t>
                      </a:r>
                      <a:r>
                        <a:rPr lang="en-US" sz="900" b="0" dirty="0">
                          <a:solidFill>
                            <a:schemeClr val="tx1"/>
                          </a:solidFill>
                          <a:latin typeface="+mn-lt"/>
                          <a:ea typeface="Gadugi" panose="020B0502040204020203" pitchFamily="34" charset="0"/>
                        </a:rPr>
                        <a:t>Hispanic</a:t>
                      </a:r>
                    </a:p>
                    <a:p>
                      <a:pPr algn="l"/>
                      <a:r>
                        <a:rPr lang="en-US" sz="900" b="1" dirty="0">
                          <a:solidFill>
                            <a:schemeClr val="accent1"/>
                          </a:solidFill>
                          <a:latin typeface="+mn-lt"/>
                          <a:ea typeface="Gadugi" panose="020B0502040204020203" pitchFamily="34" charset="0"/>
                        </a:rPr>
                        <a:t>8% </a:t>
                      </a:r>
                      <a:r>
                        <a:rPr lang="en-US" sz="900" b="0" dirty="0">
                          <a:solidFill>
                            <a:schemeClr val="tx1"/>
                          </a:solidFill>
                          <a:latin typeface="+mn-lt"/>
                          <a:ea typeface="Gadugi" panose="020B0502040204020203" pitchFamily="34" charset="0"/>
                        </a:rPr>
                        <a:t>Other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609664650"/>
                  </a:ext>
                </a:extLst>
              </a:tr>
              <a:tr h="230874">
                <a:tc gridSpan="2">
                  <a:txBody>
                    <a:bodyPr/>
                    <a:lstStyle/>
                    <a:p>
                      <a:pPr algn="ctr"/>
                      <a:r>
                        <a:rPr lang="en-US" sz="900" b="1" dirty="0">
                          <a:latin typeface="+mn-lt"/>
                          <a:ea typeface="Gadugi" panose="020B0502040204020203" pitchFamily="34" charset="0"/>
                        </a:rPr>
                        <a:t>Treatment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0" dirty="0">
                        <a:solidFill>
                          <a:schemeClr val="tx1"/>
                        </a:solidFill>
                        <a:latin typeface="Gadugi" panose="020B0502040204020203" pitchFamily="34" charset="0"/>
                        <a:ea typeface="Gadug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762254"/>
                  </a:ext>
                </a:extLst>
              </a:tr>
              <a:tr h="230874">
                <a:tc>
                  <a:txBody>
                    <a:bodyPr/>
                    <a:lstStyle/>
                    <a:p>
                      <a:pPr algn="r"/>
                      <a:r>
                        <a:rPr lang="en-US" sz="900" dirty="0">
                          <a:latin typeface="+mn-lt"/>
                          <a:ea typeface="Gadugi" panose="020B0502040204020203" pitchFamily="34" charset="0"/>
                        </a:rPr>
                        <a:t>22% Biomarker testing, 24% Genetic counseling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DAE3F3"/>
                    </a:solidFill>
                  </a:tcPr>
                </a:tc>
                <a:tc>
                  <a:txBody>
                    <a:bodyPr/>
                    <a:lstStyle/>
                    <a:p>
                      <a:pPr algn="l"/>
                      <a:r>
                        <a:rPr lang="en-US" sz="900" b="1" dirty="0">
                          <a:solidFill>
                            <a:schemeClr val="accent1"/>
                          </a:solidFill>
                          <a:latin typeface="+mn-lt"/>
                          <a:ea typeface="Gadugi" panose="020B0502040204020203" pitchFamily="34" charset="0"/>
                        </a:rPr>
                        <a:t>40%</a:t>
                      </a:r>
                      <a:r>
                        <a:rPr lang="en-US" sz="900" dirty="0">
                          <a:latin typeface="+mn-lt"/>
                          <a:ea typeface="Gadugi" panose="020B0502040204020203" pitchFamily="34" charset="0"/>
                        </a:rPr>
                        <a:t> Biomarker testing, </a:t>
                      </a:r>
                      <a:r>
                        <a:rPr lang="en-US" sz="900" b="1" dirty="0">
                          <a:solidFill>
                            <a:schemeClr val="accent1"/>
                          </a:solidFill>
                          <a:latin typeface="+mn-lt"/>
                          <a:ea typeface="Gadugi" panose="020B0502040204020203" pitchFamily="34" charset="0"/>
                        </a:rPr>
                        <a:t>55%</a:t>
                      </a:r>
                      <a:r>
                        <a:rPr lang="en-US" sz="900" dirty="0">
                          <a:latin typeface="+mn-lt"/>
                          <a:ea typeface="Gadugi" panose="020B0502040204020203" pitchFamily="34" charset="0"/>
                        </a:rPr>
                        <a:t> Genetic testing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7563315"/>
                  </a:ext>
                </a:extLst>
              </a:tr>
              <a:tr h="230874">
                <a:tc gridSpan="2">
                  <a:txBody>
                    <a:bodyPr/>
                    <a:lstStyle/>
                    <a:p>
                      <a:pPr algn="ctr"/>
                      <a:r>
                        <a:rPr lang="en-US" sz="900" b="1" dirty="0">
                          <a:latin typeface="+mn-lt"/>
                          <a:ea typeface="Gadugi" panose="020B0502040204020203" pitchFamily="34" charset="0"/>
                        </a:rPr>
                        <a:t>Region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0" dirty="0">
                        <a:solidFill>
                          <a:schemeClr val="tx1"/>
                        </a:solidFill>
                        <a:latin typeface="Gadugi" panose="020B0502040204020203" pitchFamily="34" charset="0"/>
                        <a:ea typeface="Gadug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6050521"/>
                  </a:ext>
                </a:extLst>
              </a:tr>
              <a:tr h="646447">
                <a:tc>
                  <a:txBody>
                    <a:bodyPr/>
                    <a:lstStyle/>
                    <a:p>
                      <a:pPr algn="r"/>
                      <a:r>
                        <a:rPr lang="en-US" sz="900" dirty="0">
                          <a:latin typeface="+mn-lt"/>
                          <a:ea typeface="Gadugi" panose="020B0502040204020203" pitchFamily="34" charset="0"/>
                        </a:rPr>
                        <a:t>19% Northeast </a:t>
                      </a:r>
                    </a:p>
                    <a:p>
                      <a:pPr algn="r"/>
                      <a:r>
                        <a:rPr lang="en-US" sz="900" b="1" dirty="0">
                          <a:solidFill>
                            <a:schemeClr val="accent1"/>
                          </a:solidFill>
                          <a:latin typeface="+mn-lt"/>
                          <a:ea typeface="Gadugi" panose="020B0502040204020203" pitchFamily="34" charset="0"/>
                        </a:rPr>
                        <a:t>22% </a:t>
                      </a:r>
                      <a:r>
                        <a:rPr lang="en-US" sz="900" dirty="0">
                          <a:latin typeface="+mn-lt"/>
                          <a:ea typeface="Gadugi" panose="020B0502040204020203" pitchFamily="34" charset="0"/>
                        </a:rPr>
                        <a:t>Midwest</a:t>
                      </a:r>
                    </a:p>
                    <a:p>
                      <a:pPr algn="r"/>
                      <a:r>
                        <a:rPr lang="en-US" sz="900" b="0" dirty="0">
                          <a:solidFill>
                            <a:schemeClr val="tx1"/>
                          </a:solidFill>
                          <a:latin typeface="+mn-lt"/>
                          <a:ea typeface="Gadugi" panose="020B0502040204020203" pitchFamily="34" charset="0"/>
                        </a:rPr>
                        <a:t>40% </a:t>
                      </a:r>
                      <a:r>
                        <a:rPr lang="en-US" sz="900" dirty="0">
                          <a:latin typeface="+mn-lt"/>
                          <a:ea typeface="Gadugi" panose="020B0502040204020203" pitchFamily="34" charset="0"/>
                        </a:rPr>
                        <a:t>South</a:t>
                      </a:r>
                    </a:p>
                    <a:p>
                      <a:pPr algn="r"/>
                      <a:r>
                        <a:rPr lang="en-US" sz="900" dirty="0">
                          <a:latin typeface="+mn-lt"/>
                          <a:ea typeface="Gadugi" panose="020B0502040204020203" pitchFamily="34" charset="0"/>
                        </a:rPr>
                        <a:t>19% West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900" b="0" dirty="0">
                          <a:solidFill>
                            <a:schemeClr val="tx1"/>
                          </a:solidFill>
                          <a:latin typeface="+mn-lt"/>
                          <a:ea typeface="Gadugi" panose="020B0502040204020203" pitchFamily="34" charset="0"/>
                        </a:rPr>
                        <a:t>19% Northeast </a:t>
                      </a:r>
                    </a:p>
                    <a:p>
                      <a:pPr algn="l"/>
                      <a:r>
                        <a:rPr lang="en-US" sz="900" b="0" dirty="0">
                          <a:solidFill>
                            <a:schemeClr val="tx1"/>
                          </a:solidFill>
                          <a:latin typeface="+mn-lt"/>
                          <a:ea typeface="Gadugi" panose="020B0502040204020203" pitchFamily="34" charset="0"/>
                        </a:rPr>
                        <a:t>16% Midwest</a:t>
                      </a:r>
                    </a:p>
                    <a:p>
                      <a:pPr algn="l"/>
                      <a:r>
                        <a:rPr lang="en-US" sz="900" b="0" dirty="0">
                          <a:solidFill>
                            <a:schemeClr val="tx1"/>
                          </a:solidFill>
                          <a:latin typeface="+mn-lt"/>
                          <a:ea typeface="Gadugi" panose="020B0502040204020203" pitchFamily="34" charset="0"/>
                        </a:rPr>
                        <a:t>35% South</a:t>
                      </a:r>
                    </a:p>
                    <a:p>
                      <a:pPr algn="l"/>
                      <a:r>
                        <a:rPr lang="en-US" sz="900" b="1" dirty="0">
                          <a:solidFill>
                            <a:schemeClr val="accent1"/>
                          </a:solidFill>
                          <a:latin typeface="+mn-lt"/>
                          <a:ea typeface="Gadugi" panose="020B0502040204020203" pitchFamily="34" charset="0"/>
                        </a:rPr>
                        <a:t>30% </a:t>
                      </a:r>
                      <a:r>
                        <a:rPr lang="en-US" sz="900" b="0" dirty="0">
                          <a:solidFill>
                            <a:schemeClr val="tx1"/>
                          </a:solidFill>
                          <a:latin typeface="+mn-lt"/>
                          <a:ea typeface="Gadugi" panose="020B0502040204020203" pitchFamily="34" charset="0"/>
                        </a:rPr>
                        <a:t>West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420255583"/>
                  </a:ext>
                </a:extLst>
              </a:tr>
              <a:tr h="230874">
                <a:tc gridSpan="2">
                  <a:txBody>
                    <a:bodyPr/>
                    <a:lstStyle/>
                    <a:p>
                      <a:pPr algn="ctr"/>
                      <a:r>
                        <a:rPr lang="en-US" sz="900" b="1" dirty="0">
                          <a:latin typeface="+mn-lt"/>
                          <a:ea typeface="Gadugi" panose="020B0502040204020203" pitchFamily="34" charset="0"/>
                        </a:rPr>
                        <a:t>LGBTQ+</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0" dirty="0">
                        <a:solidFill>
                          <a:schemeClr val="tx1"/>
                        </a:solidFill>
                        <a:latin typeface="Gadugi" panose="020B0502040204020203" pitchFamily="34" charset="0"/>
                        <a:ea typeface="Gadug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064112"/>
                  </a:ext>
                </a:extLst>
              </a:tr>
              <a:tr h="230874">
                <a:tc>
                  <a:txBody>
                    <a:bodyPr/>
                    <a:lstStyle/>
                    <a:p>
                      <a:pPr algn="r"/>
                      <a:r>
                        <a:rPr lang="en-US" sz="900" dirty="0">
                          <a:latin typeface="+mn-lt"/>
                          <a:ea typeface="Gadugi" panose="020B0502040204020203" pitchFamily="34" charset="0"/>
                        </a:rPr>
                        <a:t>5% 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AE3F3"/>
                    </a:solidFill>
                  </a:tcPr>
                </a:tc>
                <a:tc>
                  <a:txBody>
                    <a:bodyPr/>
                    <a:lstStyle/>
                    <a:p>
                      <a:pPr algn="l"/>
                      <a:r>
                        <a:rPr lang="en-US" sz="900" b="1" dirty="0">
                          <a:solidFill>
                            <a:schemeClr val="accent1"/>
                          </a:solidFill>
                          <a:latin typeface="+mn-lt"/>
                          <a:ea typeface="Gadugi" panose="020B0502040204020203" pitchFamily="34" charset="0"/>
                        </a:rPr>
                        <a:t>10%</a:t>
                      </a:r>
                      <a:r>
                        <a:rPr lang="en-US" sz="900" dirty="0">
                          <a:latin typeface="+mn-lt"/>
                          <a:ea typeface="Gadugi" panose="020B0502040204020203" pitchFamily="34" charset="0"/>
                        </a:rPr>
                        <a:t> Yes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187977856"/>
                  </a:ext>
                </a:extLst>
              </a:tr>
            </a:tbl>
          </a:graphicData>
        </a:graphic>
      </p:graphicFrame>
      <p:sp>
        <p:nvSpPr>
          <p:cNvPr id="6" name="TextBox 5">
            <a:extLst>
              <a:ext uri="{FF2B5EF4-FFF2-40B4-BE49-F238E27FC236}">
                <a16:creationId xmlns:a16="http://schemas.microsoft.com/office/drawing/2014/main" id="{16320F05-BAF7-1C9A-1611-C46923BFE6A5}"/>
              </a:ext>
            </a:extLst>
          </p:cNvPr>
          <p:cNvSpPr txBox="1"/>
          <p:nvPr/>
        </p:nvSpPr>
        <p:spPr>
          <a:xfrm>
            <a:off x="1378550" y="-36962"/>
            <a:ext cx="3279175"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74781"/>
                </a:solidFill>
                <a:effectLst/>
                <a:uLnTx/>
                <a:uFillTx/>
                <a:latin typeface="Arial" panose="020B0604020202020204"/>
                <a:ea typeface="+mn-ea"/>
                <a:cs typeface="+mn-cs"/>
              </a:rPr>
              <a:t>National Patients</a:t>
            </a:r>
          </a:p>
        </p:txBody>
      </p:sp>
      <p:sp>
        <p:nvSpPr>
          <p:cNvPr id="7" name="TextBox 6">
            <a:extLst>
              <a:ext uri="{FF2B5EF4-FFF2-40B4-BE49-F238E27FC236}">
                <a16:creationId xmlns:a16="http://schemas.microsoft.com/office/drawing/2014/main" id="{635BC892-C0C0-D204-C739-1568401A1246}"/>
              </a:ext>
            </a:extLst>
          </p:cNvPr>
          <p:cNvSpPr txBox="1"/>
          <p:nvPr/>
        </p:nvSpPr>
        <p:spPr>
          <a:xfrm>
            <a:off x="7534277" y="-36962"/>
            <a:ext cx="323784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C000"/>
                </a:solidFill>
                <a:effectLst/>
                <a:uLnTx/>
                <a:uFillTx/>
                <a:latin typeface="Arial" panose="020B0604020202020204"/>
                <a:ea typeface="+mn-ea"/>
                <a:cs typeface="+mn-cs"/>
              </a:rPr>
              <a:t>NCCS Connected Patients</a:t>
            </a:r>
          </a:p>
        </p:txBody>
      </p:sp>
      <p:pic>
        <p:nvPicPr>
          <p:cNvPr id="11" name="Picture 10">
            <a:extLst>
              <a:ext uri="{FF2B5EF4-FFF2-40B4-BE49-F238E27FC236}">
                <a16:creationId xmlns:a16="http://schemas.microsoft.com/office/drawing/2014/main" id="{86A8A3C7-77FA-8672-9717-CC5480378E6B}"/>
              </a:ext>
            </a:extLst>
          </p:cNvPr>
          <p:cNvPicPr>
            <a:picLocks noChangeAspect="1"/>
          </p:cNvPicPr>
          <p:nvPr/>
        </p:nvPicPr>
        <p:blipFill>
          <a:blip r:embed="rId3"/>
          <a:srcRect/>
          <a:stretch/>
        </p:blipFill>
        <p:spPr>
          <a:xfrm>
            <a:off x="1064539" y="420385"/>
            <a:ext cx="1915956" cy="5553498"/>
          </a:xfrm>
          <a:prstGeom prst="rect">
            <a:avLst/>
          </a:prstGeom>
        </p:spPr>
      </p:pic>
      <p:sp>
        <p:nvSpPr>
          <p:cNvPr id="12" name="Rectangle 11">
            <a:extLst>
              <a:ext uri="{FF2B5EF4-FFF2-40B4-BE49-F238E27FC236}">
                <a16:creationId xmlns:a16="http://schemas.microsoft.com/office/drawing/2014/main" id="{BF6EB630-A4F3-0296-8B67-0C32358097CD}"/>
              </a:ext>
            </a:extLst>
          </p:cNvPr>
          <p:cNvSpPr/>
          <p:nvPr/>
        </p:nvSpPr>
        <p:spPr>
          <a:xfrm flipV="1">
            <a:off x="71683" y="0"/>
            <a:ext cx="391886" cy="1367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pic>
        <p:nvPicPr>
          <p:cNvPr id="5" name="Picture 4">
            <a:extLst>
              <a:ext uri="{FF2B5EF4-FFF2-40B4-BE49-F238E27FC236}">
                <a16:creationId xmlns:a16="http://schemas.microsoft.com/office/drawing/2014/main" id="{7DB32AAA-D28C-724E-6376-665002E408DC}"/>
              </a:ext>
            </a:extLst>
          </p:cNvPr>
          <p:cNvPicPr>
            <a:picLocks noChangeAspect="1"/>
          </p:cNvPicPr>
          <p:nvPr/>
        </p:nvPicPr>
        <p:blipFill>
          <a:blip r:embed="rId4"/>
          <a:srcRect/>
          <a:stretch/>
        </p:blipFill>
        <p:spPr>
          <a:xfrm>
            <a:off x="9093971" y="527222"/>
            <a:ext cx="1943689" cy="5436895"/>
          </a:xfrm>
          <a:prstGeom prst="rect">
            <a:avLst/>
          </a:prstGeom>
        </p:spPr>
      </p:pic>
    </p:spTree>
    <p:extLst>
      <p:ext uri="{BB962C8B-B14F-4D97-AF65-F5344CB8AC3E}">
        <p14:creationId xmlns:p14="http://schemas.microsoft.com/office/powerpoint/2010/main" val="1416889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a:extLst>
              <a:ext uri="{FF2B5EF4-FFF2-40B4-BE49-F238E27FC236}">
                <a16:creationId xmlns:a16="http://schemas.microsoft.com/office/drawing/2014/main" id="{997C5F9F-8BF9-4A40-D668-D0E42E7F08D3}"/>
              </a:ext>
            </a:extLst>
          </p:cNvPr>
          <p:cNvSpPr/>
          <p:nvPr/>
        </p:nvSpPr>
        <p:spPr>
          <a:xfrm>
            <a:off x="361804"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2" name="Rounded Rectangle 51">
            <a:extLst>
              <a:ext uri="{FF2B5EF4-FFF2-40B4-BE49-F238E27FC236}">
                <a16:creationId xmlns:a16="http://schemas.microsoft.com/office/drawing/2014/main" id="{05150C85-A248-41FE-32C8-4AA6E46370DF}"/>
              </a:ext>
            </a:extLst>
          </p:cNvPr>
          <p:cNvSpPr/>
          <p:nvPr/>
        </p:nvSpPr>
        <p:spPr>
          <a:xfrm>
            <a:off x="3866606"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1" name="Rounded Rectangle 50">
            <a:extLst>
              <a:ext uri="{FF2B5EF4-FFF2-40B4-BE49-F238E27FC236}">
                <a16:creationId xmlns:a16="http://schemas.microsoft.com/office/drawing/2014/main" id="{2366BA79-0CDB-280E-D998-90CF7F6D7B0E}"/>
              </a:ext>
            </a:extLst>
          </p:cNvPr>
          <p:cNvSpPr/>
          <p:nvPr/>
        </p:nvSpPr>
        <p:spPr>
          <a:xfrm>
            <a:off x="7371287" y="3804472"/>
            <a:ext cx="2097644"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8" name="Rectangle 17">
            <a:extLst>
              <a:ext uri="{FF2B5EF4-FFF2-40B4-BE49-F238E27FC236}">
                <a16:creationId xmlns:a16="http://schemas.microsoft.com/office/drawing/2014/main" id="{5054C3C4-58F3-85E8-AEEB-DA5462CB0406}"/>
              </a:ext>
            </a:extLst>
          </p:cNvPr>
          <p:cNvSpPr/>
          <p:nvPr/>
        </p:nvSpPr>
        <p:spPr>
          <a:xfrm flipV="1">
            <a:off x="158771" y="0"/>
            <a:ext cx="391886" cy="1330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E914E534-0ED6-5FB1-075A-0F074EFC0BE5}"/>
              </a:ext>
            </a:extLst>
          </p:cNvPr>
          <p:cNvSpPr>
            <a:spLocks noGrp="1"/>
          </p:cNvSpPr>
          <p:nvPr>
            <p:ph type="title"/>
          </p:nvPr>
        </p:nvSpPr>
        <p:spPr>
          <a:xfrm>
            <a:off x="832478" y="209506"/>
            <a:ext cx="11333672" cy="695924"/>
          </a:xfrm>
        </p:spPr>
        <p:txBody>
          <a:bodyPr/>
          <a:lstStyle/>
          <a:p>
            <a:r>
              <a:rPr lang="en-US" dirty="0">
                <a:solidFill>
                  <a:srgbClr val="1AAFA2"/>
                </a:solidFill>
              </a:rPr>
              <a:t>Patient Profile: Employed During Treatment</a:t>
            </a:r>
          </a:p>
        </p:txBody>
      </p:sp>
      <p:pic>
        <p:nvPicPr>
          <p:cNvPr id="4" name="Picture 3">
            <a:extLst>
              <a:ext uri="{FF2B5EF4-FFF2-40B4-BE49-F238E27FC236}">
                <a16:creationId xmlns:a16="http://schemas.microsoft.com/office/drawing/2014/main" id="{9E8E9B4B-E514-25E1-7870-8DECDA1AC49C}"/>
              </a:ext>
            </a:extLst>
          </p:cNvPr>
          <p:cNvPicPr>
            <a:picLocks noChangeAspect="1"/>
          </p:cNvPicPr>
          <p:nvPr/>
        </p:nvPicPr>
        <p:blipFill>
          <a:blip r:embed="rId3"/>
          <a:srcRect/>
          <a:stretch/>
        </p:blipFill>
        <p:spPr>
          <a:xfrm>
            <a:off x="254977" y="101239"/>
            <a:ext cx="516131" cy="1246507"/>
          </a:xfrm>
          <a:prstGeom prst="rect">
            <a:avLst/>
          </a:prstGeom>
        </p:spPr>
      </p:pic>
      <p:sp>
        <p:nvSpPr>
          <p:cNvPr id="5" name="TextBox 4">
            <a:extLst>
              <a:ext uri="{FF2B5EF4-FFF2-40B4-BE49-F238E27FC236}">
                <a16:creationId xmlns:a16="http://schemas.microsoft.com/office/drawing/2014/main" id="{35FA760C-2EEE-05EF-F2FB-C9FB3B993B2C}"/>
              </a:ext>
            </a:extLst>
          </p:cNvPr>
          <p:cNvSpPr txBox="1"/>
          <p:nvPr/>
        </p:nvSpPr>
        <p:spPr>
          <a:xfrm>
            <a:off x="1505840" y="6553620"/>
            <a:ext cx="2443162"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Base: Patients Employed During Treatment (n=610)</a:t>
            </a:r>
          </a:p>
        </p:txBody>
      </p:sp>
      <p:graphicFrame>
        <p:nvGraphicFramePr>
          <p:cNvPr id="7" name="Table 6">
            <a:extLst>
              <a:ext uri="{FF2B5EF4-FFF2-40B4-BE49-F238E27FC236}">
                <a16:creationId xmlns:a16="http://schemas.microsoft.com/office/drawing/2014/main" id="{3D93E5D7-FCB0-1D4C-4621-EC363093A25D}"/>
              </a:ext>
            </a:extLst>
          </p:cNvPr>
          <p:cNvGraphicFramePr>
            <a:graphicFrameLocks noGrp="1"/>
          </p:cNvGraphicFramePr>
          <p:nvPr>
            <p:extLst>
              <p:ext uri="{D42A27DB-BD31-4B8C-83A1-F6EECF244321}">
                <p14:modId xmlns:p14="http://schemas.microsoft.com/office/powerpoint/2010/main" val="4201293515"/>
              </p:ext>
            </p:extLst>
          </p:nvPr>
        </p:nvGraphicFramePr>
        <p:xfrm>
          <a:off x="457603" y="3981373"/>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4160944718"/>
                    </a:ext>
                  </a:extLst>
                </a:gridCol>
              </a:tblGrid>
              <a:tr h="457200">
                <a:tc>
                  <a:txBody>
                    <a:bodyPr/>
                    <a:lstStyle/>
                    <a:p>
                      <a:r>
                        <a:rPr lang="en-US" sz="900" dirty="0"/>
                        <a:t>Top 3 </a:t>
                      </a:r>
                      <a:br>
                        <a:rPr lang="en-US" sz="900" dirty="0"/>
                      </a:br>
                      <a:r>
                        <a:rPr lang="en-US" sz="900" dirty="0"/>
                        <a:t>Financial Impacts</a:t>
                      </a:r>
                    </a:p>
                  </a:txBody>
                  <a:tcPr marT="0" anchor="ctr">
                    <a:solidFill>
                      <a:srgbClr val="00B4B0"/>
                    </a:solidFill>
                  </a:tcPr>
                </a:tc>
                <a:tc>
                  <a:txBody>
                    <a:bodyPr/>
                    <a:lstStyle/>
                    <a:p>
                      <a:pPr algn="ctr"/>
                      <a:r>
                        <a:rPr lang="en-US" sz="900" dirty="0"/>
                        <a:t>Employed During Treatment</a:t>
                      </a:r>
                    </a:p>
                  </a:txBody>
                  <a:tcPr marT="0" anchor="ctr">
                    <a:solidFill>
                      <a:srgbClr val="00B4B0"/>
                    </a:solidFill>
                  </a:tcPr>
                </a:tc>
                <a:tc>
                  <a:txBody>
                    <a:bodyPr/>
                    <a:lstStyle/>
                    <a:p>
                      <a:pPr algn="ctr"/>
                      <a:r>
                        <a:rPr lang="en-US" sz="900" dirty="0">
                          <a:solidFill>
                            <a:srgbClr val="1AAFA2"/>
                          </a:solidFill>
                        </a:rPr>
                        <a:t>Total</a:t>
                      </a:r>
                    </a:p>
                  </a:txBody>
                  <a:tcPr marT="0" anchor="ctr">
                    <a:solidFill>
                      <a:schemeClr val="accent6">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dirty="0">
                          <a:solidFill>
                            <a:srgbClr val="000000"/>
                          </a:solidFill>
                          <a:effectLst/>
                          <a:latin typeface="+mn-lt"/>
                        </a:rPr>
                        <a:t>Spent savings/retirement money to cover living expenses</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u="none" strike="noStrike" dirty="0">
                          <a:solidFill>
                            <a:schemeClr val="tx1"/>
                          </a:solidFill>
                          <a:effectLst/>
                        </a:rPr>
                        <a:t>18%</a:t>
                      </a:r>
                      <a:endParaRPr lang="en-US" sz="1200" b="0" i="0" u="none" strike="noStrike" dirty="0">
                        <a:solidFill>
                          <a:schemeClr val="tx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17%</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Borrowed money from family or friends</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u="none" strike="noStrike" dirty="0">
                          <a:solidFill>
                            <a:schemeClr val="tx1"/>
                          </a:solidFill>
                          <a:effectLst/>
                        </a:rPr>
                        <a:t>12%</a:t>
                      </a:r>
                      <a:endParaRPr lang="en-US" sz="1200" b="0" i="0" u="none" strike="noStrike" dirty="0">
                        <a:solidFill>
                          <a:schemeClr val="tx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13%</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Applied for government financial assistance</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1" u="none" strike="noStrike" dirty="0">
                          <a:solidFill>
                            <a:srgbClr val="C00000"/>
                          </a:solidFill>
                          <a:effectLst/>
                        </a:rPr>
                        <a:t>11%</a:t>
                      </a:r>
                      <a:endParaRPr lang="en-US" sz="1200" b="1" i="0" u="none" strike="noStrike" dirty="0">
                        <a:solidFill>
                          <a:srgbClr val="C00000"/>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14%</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graphicFrame>
        <p:nvGraphicFramePr>
          <p:cNvPr id="13" name="Table 12">
            <a:extLst>
              <a:ext uri="{FF2B5EF4-FFF2-40B4-BE49-F238E27FC236}">
                <a16:creationId xmlns:a16="http://schemas.microsoft.com/office/drawing/2014/main" id="{04E7C9D1-D184-83DD-4B08-808E57990759}"/>
              </a:ext>
            </a:extLst>
          </p:cNvPr>
          <p:cNvGraphicFramePr>
            <a:graphicFrameLocks noGrp="1"/>
          </p:cNvGraphicFramePr>
          <p:nvPr>
            <p:extLst>
              <p:ext uri="{D42A27DB-BD31-4B8C-83A1-F6EECF244321}">
                <p14:modId xmlns:p14="http://schemas.microsoft.com/office/powerpoint/2010/main" val="4060313173"/>
              </p:ext>
            </p:extLst>
          </p:nvPr>
        </p:nvGraphicFramePr>
        <p:xfrm>
          <a:off x="3961670" y="3981375"/>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604311468"/>
                    </a:ext>
                  </a:extLst>
                </a:gridCol>
              </a:tblGrid>
              <a:tr h="457200">
                <a:tc>
                  <a:txBody>
                    <a:bodyPr/>
                    <a:lstStyle/>
                    <a:p>
                      <a:r>
                        <a:rPr lang="en-US" sz="900" dirty="0"/>
                        <a:t>Top 3 </a:t>
                      </a:r>
                      <a:br>
                        <a:rPr lang="en-US" sz="900" dirty="0"/>
                      </a:br>
                      <a:r>
                        <a:rPr lang="en-US" sz="900" dirty="0"/>
                        <a:t>Employment Sacrifices</a:t>
                      </a:r>
                    </a:p>
                  </a:txBody>
                  <a:tcPr marT="0" anchor="ctr">
                    <a:solidFill>
                      <a:srgbClr val="00B4B0"/>
                    </a:solidFill>
                  </a:tcPr>
                </a:tc>
                <a:tc>
                  <a:txBody>
                    <a:bodyPr/>
                    <a:lstStyle/>
                    <a:p>
                      <a:pPr algn="ctr"/>
                      <a:r>
                        <a:rPr lang="en-US" sz="900" dirty="0"/>
                        <a:t>Employed During Treatment</a:t>
                      </a:r>
                    </a:p>
                  </a:txBody>
                  <a:tcPr marT="0" anchor="ctr">
                    <a:solidFill>
                      <a:srgbClr val="00B4B0"/>
                    </a:solidFill>
                  </a:tcPr>
                </a:tc>
                <a:tc>
                  <a:txBody>
                    <a:bodyPr/>
                    <a:lstStyle/>
                    <a:p>
                      <a:pPr algn="ctr"/>
                      <a:r>
                        <a:rPr lang="en-US" sz="900" dirty="0">
                          <a:solidFill>
                            <a:srgbClr val="1AAFA2"/>
                          </a:solidFill>
                        </a:rPr>
                        <a:t>Total</a:t>
                      </a:r>
                    </a:p>
                  </a:txBody>
                  <a:tcPr marT="0" anchor="ctr">
                    <a:solidFill>
                      <a:schemeClr val="accent6">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dirty="0">
                          <a:solidFill>
                            <a:srgbClr val="000000"/>
                          </a:solidFill>
                          <a:effectLst/>
                          <a:latin typeface="+mn-lt"/>
                        </a:rPr>
                        <a:t>Missed work</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32%</a:t>
                      </a:r>
                      <a:endParaRPr lang="en-US" sz="1200" b="1" i="0" u="none" strike="noStrike" dirty="0">
                        <a:solidFill>
                          <a:schemeClr val="accent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20%</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Worked fewer hours</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24%</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14%</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Lost salary or wages</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1" u="none" strike="noStrike" dirty="0">
                          <a:solidFill>
                            <a:schemeClr val="accent1"/>
                          </a:solidFill>
                          <a:effectLst/>
                        </a:rPr>
                        <a:t>18%</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13%</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sp>
        <p:nvSpPr>
          <p:cNvPr id="17" name="Rectangle 16">
            <a:extLst>
              <a:ext uri="{FF2B5EF4-FFF2-40B4-BE49-F238E27FC236}">
                <a16:creationId xmlns:a16="http://schemas.microsoft.com/office/drawing/2014/main" id="{11009C3D-A60F-83C7-85B9-B51884B5E11E}"/>
              </a:ext>
            </a:extLst>
          </p:cNvPr>
          <p:cNvSpPr/>
          <p:nvPr/>
        </p:nvSpPr>
        <p:spPr>
          <a:xfrm>
            <a:off x="7461597" y="3946152"/>
            <a:ext cx="2023906" cy="2022770"/>
          </a:xfrm>
          <a:prstGeom prst="rect">
            <a:avLst/>
          </a:prstGeom>
          <a:noFill/>
          <a:ln w="19050">
            <a:noFill/>
          </a:ln>
        </p:spPr>
        <p:style>
          <a:lnRef idx="2">
            <a:schemeClr val="dk1"/>
          </a:lnRef>
          <a:fillRef idx="1">
            <a:schemeClr val="lt1"/>
          </a:fillRef>
          <a:effectRef idx="0">
            <a:schemeClr val="dk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Current State of Health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Excellent: </a:t>
            </a:r>
            <a:r>
              <a:rPr kumimoji="0" lang="en-US" sz="1200" b="1" i="0" u="none" strike="noStrike" kern="1200" cap="none" spc="0" normalizeH="0" baseline="0" noProof="0" dirty="0">
                <a:ln>
                  <a:noFill/>
                </a:ln>
                <a:solidFill>
                  <a:schemeClr val="accent1"/>
                </a:solidFill>
                <a:effectLst/>
                <a:uLnTx/>
                <a:uFillTx/>
                <a:latin typeface="Arial" panose="020B0604020202020204" pitchFamily="34" charset="0"/>
                <a:ea typeface="+mn-ea"/>
                <a:cs typeface="Arial" panose="020B0604020202020204" pitchFamily="34" charset="0"/>
              </a:rPr>
              <a:t>10%</a:t>
            </a:r>
            <a:r>
              <a:rPr kumimoji="0" lang="en-US" sz="900" b="0"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8%</a:t>
            </a:r>
            <a:endParaRPr kumimoji="0" lang="en-US" sz="900" b="1"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Good: </a:t>
            </a:r>
            <a:r>
              <a:rPr kumimoji="0" lang="en-US" sz="1200" b="1" i="0" u="none" strike="noStrike" kern="1200" cap="none" spc="0" normalizeH="0" baseline="0" noProof="0" dirty="0">
                <a:ln>
                  <a:noFill/>
                </a:ln>
                <a:solidFill>
                  <a:schemeClr val="accent1"/>
                </a:solidFill>
                <a:effectLst/>
                <a:uLnTx/>
                <a:uFillTx/>
                <a:latin typeface="Arial" panose="020B0604020202020204" pitchFamily="34" charset="0"/>
                <a:ea typeface="+mn-ea"/>
                <a:cs typeface="Arial" panose="020B0604020202020204" pitchFamily="34" charset="0"/>
              </a:rPr>
              <a:t>52%</a:t>
            </a:r>
            <a:r>
              <a:rPr kumimoji="0" lang="en-US" sz="900" b="1"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49%</a:t>
            </a: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Fair: </a:t>
            </a:r>
            <a:r>
              <a:rPr lang="en-US" sz="1200" b="1" dirty="0">
                <a:solidFill>
                  <a:srgbClr val="C00000"/>
                </a:solidFill>
                <a:latin typeface="Arial" panose="020B0604020202020204" pitchFamily="34" charset="0"/>
                <a:cs typeface="Arial" panose="020B0604020202020204" pitchFamily="34" charset="0"/>
              </a:rPr>
              <a:t>3</a:t>
            </a:r>
            <a:r>
              <a:rPr kumimoji="0" lang="en-US" sz="12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0%</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34%</a:t>
            </a: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Poor: </a:t>
            </a:r>
            <a:r>
              <a:rPr kumimoji="0" lang="en-US" sz="12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7%</a:t>
            </a:r>
            <a:r>
              <a:rPr kumimoji="0" lang="en-US" sz="900" b="1" i="0" u="none" strike="noStrike" kern="1200" cap="none" spc="0" normalizeH="0" baseline="0" noProof="0" dirty="0">
                <a:ln>
                  <a:noFill/>
                </a:ln>
                <a:solidFill>
                  <a:srgbClr val="0067B1"/>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9%</a:t>
            </a:r>
          </a:p>
        </p:txBody>
      </p:sp>
      <p:sp>
        <p:nvSpPr>
          <p:cNvPr id="19" name="Rounded Rectangle 18">
            <a:extLst>
              <a:ext uri="{FF2B5EF4-FFF2-40B4-BE49-F238E27FC236}">
                <a16:creationId xmlns:a16="http://schemas.microsoft.com/office/drawing/2014/main" id="{781A314C-327E-0698-419F-9E25A0A2298E}"/>
              </a:ext>
            </a:extLst>
          </p:cNvPr>
          <p:cNvSpPr/>
          <p:nvPr/>
        </p:nvSpPr>
        <p:spPr>
          <a:xfrm>
            <a:off x="361804" y="1046087"/>
            <a:ext cx="5069894"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8" name="Chart 7">
            <a:extLst>
              <a:ext uri="{FF2B5EF4-FFF2-40B4-BE49-F238E27FC236}">
                <a16:creationId xmlns:a16="http://schemas.microsoft.com/office/drawing/2014/main" id="{42812B17-6893-420F-E7CA-72398F8F276D}"/>
              </a:ext>
            </a:extLst>
          </p:cNvPr>
          <p:cNvGraphicFramePr/>
          <p:nvPr>
            <p:extLst>
              <p:ext uri="{D42A27DB-BD31-4B8C-83A1-F6EECF244321}">
                <p14:modId xmlns:p14="http://schemas.microsoft.com/office/powerpoint/2010/main" val="2585253303"/>
              </p:ext>
            </p:extLst>
          </p:nvPr>
        </p:nvGraphicFramePr>
        <p:xfrm>
          <a:off x="532335" y="1168719"/>
          <a:ext cx="5150298" cy="2733732"/>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a:extLst>
              <a:ext uri="{FF2B5EF4-FFF2-40B4-BE49-F238E27FC236}">
                <a16:creationId xmlns:a16="http://schemas.microsoft.com/office/drawing/2014/main" id="{E33C4396-4CFD-C19F-2CDE-CE759C73049D}"/>
              </a:ext>
            </a:extLst>
          </p:cNvPr>
          <p:cNvSpPr txBox="1"/>
          <p:nvPr/>
        </p:nvSpPr>
        <p:spPr>
          <a:xfrm>
            <a:off x="550657" y="1193858"/>
            <a:ext cx="200162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a:ea typeface="+mn-ea"/>
                <a:cs typeface="+mn-cs"/>
              </a:rPr>
              <a:t>Decision-Making</a:t>
            </a:r>
          </a:p>
        </p:txBody>
      </p:sp>
      <p:sp>
        <p:nvSpPr>
          <p:cNvPr id="24" name="TextBox 23">
            <a:extLst>
              <a:ext uri="{FF2B5EF4-FFF2-40B4-BE49-F238E27FC236}">
                <a16:creationId xmlns:a16="http://schemas.microsoft.com/office/drawing/2014/main" id="{AF0A1C8D-6EA3-A4AB-9371-5A65EFC9E643}"/>
              </a:ext>
            </a:extLst>
          </p:cNvPr>
          <p:cNvSpPr txBox="1"/>
          <p:nvPr/>
        </p:nvSpPr>
        <p:spPr>
          <a:xfrm>
            <a:off x="486005" y="1585088"/>
            <a:ext cx="2453800"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I rely/relied on the doctor to decide on treatment options and chose the best course of action.</a:t>
            </a:r>
          </a:p>
        </p:txBody>
      </p:sp>
      <p:sp>
        <p:nvSpPr>
          <p:cNvPr id="26" name="TextBox 25">
            <a:extLst>
              <a:ext uri="{FF2B5EF4-FFF2-40B4-BE49-F238E27FC236}">
                <a16:creationId xmlns:a16="http://schemas.microsoft.com/office/drawing/2014/main" id="{892A3358-2558-5F8C-C099-A2D9D6CD1BB8}"/>
              </a:ext>
            </a:extLst>
          </p:cNvPr>
          <p:cNvSpPr txBox="1"/>
          <p:nvPr/>
        </p:nvSpPr>
        <p:spPr>
          <a:xfrm>
            <a:off x="486005" y="2407134"/>
            <a:ext cx="2453800" cy="27699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Somewhere in the middle</a:t>
            </a:r>
          </a:p>
        </p:txBody>
      </p:sp>
      <p:sp>
        <p:nvSpPr>
          <p:cNvPr id="27" name="TextBox 26">
            <a:extLst>
              <a:ext uri="{FF2B5EF4-FFF2-40B4-BE49-F238E27FC236}">
                <a16:creationId xmlns:a16="http://schemas.microsoft.com/office/drawing/2014/main" id="{46135867-E093-ACFC-DB54-2F0F79E70DB4}"/>
              </a:ext>
            </a:extLst>
          </p:cNvPr>
          <p:cNvSpPr txBox="1"/>
          <p:nvPr/>
        </p:nvSpPr>
        <p:spPr>
          <a:xfrm>
            <a:off x="486005" y="2800938"/>
            <a:ext cx="2453800"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I am/was very involved in researching and deciding on the best treatment options for me.</a:t>
            </a:r>
          </a:p>
        </p:txBody>
      </p:sp>
      <p:sp>
        <p:nvSpPr>
          <p:cNvPr id="28" name="Rectangle 27">
            <a:extLst>
              <a:ext uri="{FF2B5EF4-FFF2-40B4-BE49-F238E27FC236}">
                <a16:creationId xmlns:a16="http://schemas.microsoft.com/office/drawing/2014/main" id="{C11B7DA4-E9A2-0F7B-F48A-DEA57DA84E8C}"/>
              </a:ext>
            </a:extLst>
          </p:cNvPr>
          <p:cNvSpPr/>
          <p:nvPr/>
        </p:nvSpPr>
        <p:spPr>
          <a:xfrm>
            <a:off x="4738021" y="1289638"/>
            <a:ext cx="121187" cy="12091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9" name="TextBox 28">
            <a:extLst>
              <a:ext uri="{FF2B5EF4-FFF2-40B4-BE49-F238E27FC236}">
                <a16:creationId xmlns:a16="http://schemas.microsoft.com/office/drawing/2014/main" id="{7F92EAC7-640F-E491-88D9-A43AA359D942}"/>
              </a:ext>
            </a:extLst>
          </p:cNvPr>
          <p:cNvSpPr txBox="1"/>
          <p:nvPr/>
        </p:nvSpPr>
        <p:spPr>
          <a:xfrm>
            <a:off x="4817396" y="1234681"/>
            <a:ext cx="441146"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Total</a:t>
            </a:r>
          </a:p>
        </p:txBody>
      </p:sp>
      <p:sp>
        <p:nvSpPr>
          <p:cNvPr id="30" name="Rectangle 29">
            <a:extLst>
              <a:ext uri="{FF2B5EF4-FFF2-40B4-BE49-F238E27FC236}">
                <a16:creationId xmlns:a16="http://schemas.microsoft.com/office/drawing/2014/main" id="{2F5DFB63-CC13-A0B0-EB42-66E4B4A03FBD}"/>
              </a:ext>
            </a:extLst>
          </p:cNvPr>
          <p:cNvSpPr/>
          <p:nvPr/>
        </p:nvSpPr>
        <p:spPr>
          <a:xfrm>
            <a:off x="3073838" y="1289638"/>
            <a:ext cx="121187" cy="120918"/>
          </a:xfrm>
          <a:prstGeom prst="rect">
            <a:avLst/>
          </a:prstGeom>
          <a:solidFill>
            <a:srgbClr val="1AA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B0DA3E51-3FF3-E25D-579C-F6E7D6883BAA}"/>
              </a:ext>
            </a:extLst>
          </p:cNvPr>
          <p:cNvSpPr txBox="1"/>
          <p:nvPr/>
        </p:nvSpPr>
        <p:spPr>
          <a:xfrm>
            <a:off x="3153213" y="1234681"/>
            <a:ext cx="1627369"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Employed During Treatment</a:t>
            </a:r>
          </a:p>
        </p:txBody>
      </p:sp>
      <p:cxnSp>
        <p:nvCxnSpPr>
          <p:cNvPr id="33" name="Straight Connector 32">
            <a:extLst>
              <a:ext uri="{FF2B5EF4-FFF2-40B4-BE49-F238E27FC236}">
                <a16:creationId xmlns:a16="http://schemas.microsoft.com/office/drawing/2014/main" id="{B8498493-1650-5897-08A2-FA5D933DCC81}"/>
              </a:ext>
            </a:extLst>
          </p:cNvPr>
          <p:cNvCxnSpPr/>
          <p:nvPr/>
        </p:nvCxnSpPr>
        <p:spPr>
          <a:xfrm>
            <a:off x="3036718" y="1593797"/>
            <a:ext cx="0" cy="1828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BE6ED042-8A34-9ACB-3F12-7BE8EDF352B4}"/>
              </a:ext>
            </a:extLst>
          </p:cNvPr>
          <p:cNvSpPr/>
          <p:nvPr/>
        </p:nvSpPr>
        <p:spPr>
          <a:xfrm>
            <a:off x="5538550" y="1046087"/>
            <a:ext cx="3079579"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36" name="TextBox 35">
            <a:extLst>
              <a:ext uri="{FF2B5EF4-FFF2-40B4-BE49-F238E27FC236}">
                <a16:creationId xmlns:a16="http://schemas.microsoft.com/office/drawing/2014/main" id="{4E7D643D-BF68-2C67-CD10-B43A7B84AF82}"/>
              </a:ext>
            </a:extLst>
          </p:cNvPr>
          <p:cNvSpPr txBox="1"/>
          <p:nvPr/>
        </p:nvSpPr>
        <p:spPr>
          <a:xfrm>
            <a:off x="5706130" y="1193858"/>
            <a:ext cx="266129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solidFill>
                <a:latin typeface="+mn-lt"/>
                <a:ea typeface="+mn-ea"/>
                <a:cs typeface="+mn-cs"/>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How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informed </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do/did you feel about the potential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side effects </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from your cancer treatment?</a:t>
            </a:r>
          </a:p>
        </p:txBody>
      </p:sp>
      <p:graphicFrame>
        <p:nvGraphicFramePr>
          <p:cNvPr id="11" name="Chart 10">
            <a:extLst>
              <a:ext uri="{FF2B5EF4-FFF2-40B4-BE49-F238E27FC236}">
                <a16:creationId xmlns:a16="http://schemas.microsoft.com/office/drawing/2014/main" id="{0526618A-4CCC-7D09-5923-D988D7265C6B}"/>
              </a:ext>
            </a:extLst>
          </p:cNvPr>
          <p:cNvGraphicFramePr/>
          <p:nvPr>
            <p:extLst>
              <p:ext uri="{D42A27DB-BD31-4B8C-83A1-F6EECF244321}">
                <p14:modId xmlns:p14="http://schemas.microsoft.com/office/powerpoint/2010/main" val="3235643141"/>
              </p:ext>
            </p:extLst>
          </p:nvPr>
        </p:nvGraphicFramePr>
        <p:xfrm>
          <a:off x="5620551" y="893118"/>
          <a:ext cx="3041911" cy="2735222"/>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E00BA579-848E-7F67-4EA2-AEBE88FD4475}"/>
              </a:ext>
            </a:extLst>
          </p:cNvPr>
          <p:cNvSpPr txBox="1"/>
          <p:nvPr/>
        </p:nvSpPr>
        <p:spPr>
          <a:xfrm>
            <a:off x="5896103" y="2790581"/>
            <a:ext cx="5537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a:ea typeface="+mn-ea"/>
                <a:cs typeface="+mn-cs"/>
              </a:rPr>
              <a:t>Total: 62%</a:t>
            </a:r>
          </a:p>
        </p:txBody>
      </p:sp>
      <p:sp>
        <p:nvSpPr>
          <p:cNvPr id="15" name="TextBox 14">
            <a:extLst>
              <a:ext uri="{FF2B5EF4-FFF2-40B4-BE49-F238E27FC236}">
                <a16:creationId xmlns:a16="http://schemas.microsoft.com/office/drawing/2014/main" id="{947520AB-4CA7-F441-1AB8-9E03BB139F28}"/>
              </a:ext>
            </a:extLst>
          </p:cNvPr>
          <p:cNvSpPr txBox="1"/>
          <p:nvPr/>
        </p:nvSpPr>
        <p:spPr>
          <a:xfrm>
            <a:off x="6817512" y="2804677"/>
            <a:ext cx="5537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a:ea typeface="+mn-ea"/>
                <a:cs typeface="+mn-cs"/>
              </a:rPr>
              <a:t>Total: 31%</a:t>
            </a:r>
          </a:p>
        </p:txBody>
      </p:sp>
      <p:sp>
        <p:nvSpPr>
          <p:cNvPr id="16" name="TextBox 15">
            <a:extLst>
              <a:ext uri="{FF2B5EF4-FFF2-40B4-BE49-F238E27FC236}">
                <a16:creationId xmlns:a16="http://schemas.microsoft.com/office/drawing/2014/main" id="{F9727794-4BC6-5508-8E2D-4C23DE5DFC64}"/>
              </a:ext>
            </a:extLst>
          </p:cNvPr>
          <p:cNvSpPr txBox="1"/>
          <p:nvPr/>
        </p:nvSpPr>
        <p:spPr>
          <a:xfrm>
            <a:off x="7738921" y="2484078"/>
            <a:ext cx="5537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a:ea typeface="+mn-ea"/>
                <a:cs typeface="+mn-cs"/>
              </a:rPr>
              <a:t>Total: 6%</a:t>
            </a:r>
          </a:p>
        </p:txBody>
      </p:sp>
      <p:sp>
        <p:nvSpPr>
          <p:cNvPr id="37" name="Rounded Rectangle 36">
            <a:extLst>
              <a:ext uri="{FF2B5EF4-FFF2-40B4-BE49-F238E27FC236}">
                <a16:creationId xmlns:a16="http://schemas.microsoft.com/office/drawing/2014/main" id="{035F3489-263F-E3DC-9753-A821F6290A6E}"/>
              </a:ext>
            </a:extLst>
          </p:cNvPr>
          <p:cNvSpPr/>
          <p:nvPr/>
        </p:nvSpPr>
        <p:spPr>
          <a:xfrm>
            <a:off x="8724981" y="1046087"/>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3" name="Rounded Rectangle 42">
            <a:extLst>
              <a:ext uri="{FF2B5EF4-FFF2-40B4-BE49-F238E27FC236}">
                <a16:creationId xmlns:a16="http://schemas.microsoft.com/office/drawing/2014/main" id="{743122D7-1D0F-27C3-13FB-CA0068231AEE}"/>
              </a:ext>
            </a:extLst>
          </p:cNvPr>
          <p:cNvSpPr/>
          <p:nvPr/>
        </p:nvSpPr>
        <p:spPr>
          <a:xfrm>
            <a:off x="8724981" y="2411099"/>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44" name="Chart 43">
            <a:extLst>
              <a:ext uri="{FF2B5EF4-FFF2-40B4-BE49-F238E27FC236}">
                <a16:creationId xmlns:a16="http://schemas.microsoft.com/office/drawing/2014/main" id="{08E9D684-9307-D0C3-A079-FEFE1D9EC5FE}"/>
              </a:ext>
            </a:extLst>
          </p:cNvPr>
          <p:cNvGraphicFramePr/>
          <p:nvPr>
            <p:extLst>
              <p:ext uri="{D42A27DB-BD31-4B8C-83A1-F6EECF244321}">
                <p14:modId xmlns:p14="http://schemas.microsoft.com/office/powerpoint/2010/main" val="3758145730"/>
              </p:ext>
            </p:extLst>
          </p:nvPr>
        </p:nvGraphicFramePr>
        <p:xfrm>
          <a:off x="8461196" y="1106782"/>
          <a:ext cx="1665931" cy="1110621"/>
        </p:xfrm>
        <a:graphic>
          <a:graphicData uri="http://schemas.openxmlformats.org/drawingml/2006/chart">
            <c:chart xmlns:c="http://schemas.openxmlformats.org/drawingml/2006/chart" xmlns:r="http://schemas.openxmlformats.org/officeDocument/2006/relationships" r:id="rId6"/>
          </a:graphicData>
        </a:graphic>
      </p:graphicFrame>
      <p:sp>
        <p:nvSpPr>
          <p:cNvPr id="45" name="TextBox 44">
            <a:extLst>
              <a:ext uri="{FF2B5EF4-FFF2-40B4-BE49-F238E27FC236}">
                <a16:creationId xmlns:a16="http://schemas.microsoft.com/office/drawing/2014/main" id="{6E43A1D7-5744-270B-31B8-DD3EBAB550E4}"/>
              </a:ext>
            </a:extLst>
          </p:cNvPr>
          <p:cNvSpPr txBox="1"/>
          <p:nvPr/>
        </p:nvSpPr>
        <p:spPr>
          <a:xfrm>
            <a:off x="9739550" y="1281228"/>
            <a:ext cx="2005653" cy="8002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their health care providers coordinated very well with one another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70%</a:t>
            </a:r>
          </a:p>
        </p:txBody>
      </p:sp>
      <p:sp>
        <p:nvSpPr>
          <p:cNvPr id="46" name="Title 1">
            <a:extLst>
              <a:ext uri="{FF2B5EF4-FFF2-40B4-BE49-F238E27FC236}">
                <a16:creationId xmlns:a16="http://schemas.microsoft.com/office/drawing/2014/main" id="{FCA61264-03B0-8B7F-35B7-103763B91CA4}"/>
              </a:ext>
            </a:extLst>
          </p:cNvPr>
          <p:cNvSpPr txBox="1">
            <a:spLocks/>
          </p:cNvSpPr>
          <p:nvPr/>
        </p:nvSpPr>
        <p:spPr>
          <a:xfrm>
            <a:off x="8827192" y="1461003"/>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kumimoji="0" lang="en-US" sz="160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72%</a:t>
            </a:r>
          </a:p>
        </p:txBody>
      </p:sp>
      <p:graphicFrame>
        <p:nvGraphicFramePr>
          <p:cNvPr id="47" name="Chart 46">
            <a:extLst>
              <a:ext uri="{FF2B5EF4-FFF2-40B4-BE49-F238E27FC236}">
                <a16:creationId xmlns:a16="http://schemas.microsoft.com/office/drawing/2014/main" id="{63A77BAC-2F81-EAB5-AA48-9C49F1DA1C01}"/>
              </a:ext>
            </a:extLst>
          </p:cNvPr>
          <p:cNvGraphicFramePr/>
          <p:nvPr>
            <p:extLst>
              <p:ext uri="{D42A27DB-BD31-4B8C-83A1-F6EECF244321}">
                <p14:modId xmlns:p14="http://schemas.microsoft.com/office/powerpoint/2010/main" val="3899197480"/>
              </p:ext>
            </p:extLst>
          </p:nvPr>
        </p:nvGraphicFramePr>
        <p:xfrm>
          <a:off x="8461196" y="2465319"/>
          <a:ext cx="1665931" cy="1110621"/>
        </p:xfrm>
        <a:graphic>
          <a:graphicData uri="http://schemas.openxmlformats.org/drawingml/2006/chart">
            <c:chart xmlns:c="http://schemas.openxmlformats.org/drawingml/2006/chart" xmlns:r="http://schemas.openxmlformats.org/officeDocument/2006/relationships" r:id="rId7"/>
          </a:graphicData>
        </a:graphic>
      </p:graphicFrame>
      <p:sp>
        <p:nvSpPr>
          <p:cNvPr id="48" name="TextBox 47">
            <a:extLst>
              <a:ext uri="{FF2B5EF4-FFF2-40B4-BE49-F238E27FC236}">
                <a16:creationId xmlns:a16="http://schemas.microsoft.com/office/drawing/2014/main" id="{8CAF09C1-2EEF-0AD6-F2B7-57E1C4A62C81}"/>
              </a:ext>
            </a:extLst>
          </p:cNvPr>
          <p:cNvSpPr txBox="1"/>
          <p:nvPr/>
        </p:nvSpPr>
        <p:spPr>
          <a:xfrm>
            <a:off x="9739550" y="2639765"/>
            <a:ext cx="2005653" cy="8002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they are </a:t>
            </a:r>
            <a:b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b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very satisfied with their treatment and care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77%</a:t>
            </a:r>
          </a:p>
        </p:txBody>
      </p:sp>
      <p:sp>
        <p:nvSpPr>
          <p:cNvPr id="49" name="Title 1">
            <a:extLst>
              <a:ext uri="{FF2B5EF4-FFF2-40B4-BE49-F238E27FC236}">
                <a16:creationId xmlns:a16="http://schemas.microsoft.com/office/drawing/2014/main" id="{CEF1C688-6B2B-666A-C143-58E0A95878F7}"/>
              </a:ext>
            </a:extLst>
          </p:cNvPr>
          <p:cNvSpPr txBox="1">
            <a:spLocks/>
          </p:cNvSpPr>
          <p:nvPr/>
        </p:nvSpPr>
        <p:spPr>
          <a:xfrm>
            <a:off x="8827192" y="2819540"/>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kumimoji="0" lang="en-US" sz="1600" b="1"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j-ea"/>
                <a:cs typeface="Arial" panose="020B0604020202020204" pitchFamily="34" charset="0"/>
              </a:rPr>
              <a:t>77%</a:t>
            </a:r>
          </a:p>
        </p:txBody>
      </p:sp>
      <p:sp>
        <p:nvSpPr>
          <p:cNvPr id="50" name="Rounded Rectangle 49">
            <a:extLst>
              <a:ext uri="{FF2B5EF4-FFF2-40B4-BE49-F238E27FC236}">
                <a16:creationId xmlns:a16="http://schemas.microsoft.com/office/drawing/2014/main" id="{3B22606F-0B2C-40AB-9664-E638B168F446}"/>
              </a:ext>
            </a:extLst>
          </p:cNvPr>
          <p:cNvSpPr/>
          <p:nvPr/>
        </p:nvSpPr>
        <p:spPr>
          <a:xfrm>
            <a:off x="9580280" y="3804472"/>
            <a:ext cx="2306281"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9" name="Chart 8">
            <a:extLst>
              <a:ext uri="{FF2B5EF4-FFF2-40B4-BE49-F238E27FC236}">
                <a16:creationId xmlns:a16="http://schemas.microsoft.com/office/drawing/2014/main" id="{DFB741AA-C16E-1D74-C80B-D4B3892399FD}"/>
              </a:ext>
            </a:extLst>
          </p:cNvPr>
          <p:cNvGraphicFramePr/>
          <p:nvPr>
            <p:extLst>
              <p:ext uri="{D42A27DB-BD31-4B8C-83A1-F6EECF244321}">
                <p14:modId xmlns:p14="http://schemas.microsoft.com/office/powerpoint/2010/main" val="1229344881"/>
              </p:ext>
            </p:extLst>
          </p:nvPr>
        </p:nvGraphicFramePr>
        <p:xfrm>
          <a:off x="9813674" y="3808117"/>
          <a:ext cx="1835791" cy="1250814"/>
        </p:xfrm>
        <a:graphic>
          <a:graphicData uri="http://schemas.openxmlformats.org/drawingml/2006/chart">
            <c:chart xmlns:c="http://schemas.openxmlformats.org/drawingml/2006/chart" xmlns:r="http://schemas.openxmlformats.org/officeDocument/2006/relationships" r:id="rId8"/>
          </a:graphicData>
        </a:graphic>
      </p:graphicFrame>
      <p:sp>
        <p:nvSpPr>
          <p:cNvPr id="10" name="TextBox 9">
            <a:extLst>
              <a:ext uri="{FF2B5EF4-FFF2-40B4-BE49-F238E27FC236}">
                <a16:creationId xmlns:a16="http://schemas.microsoft.com/office/drawing/2014/main" id="{FA2235AA-5D5D-E6EF-C594-CA9BFF1093D0}"/>
              </a:ext>
            </a:extLst>
          </p:cNvPr>
          <p:cNvSpPr txBox="1"/>
          <p:nvPr/>
        </p:nvSpPr>
        <p:spPr>
          <a:xfrm>
            <a:off x="9728744" y="5038410"/>
            <a:ext cx="2005653" cy="98488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their health care providers </a:t>
            </a:r>
            <a:r>
              <a:rPr kumimoji="0" lang="en-US" sz="1200" b="0" i="1" u="none" strike="noStrike" kern="1200" cap="none" spc="0" normalizeH="0" baseline="0" noProof="0" dirty="0">
                <a:ln>
                  <a:noFill/>
                </a:ln>
                <a:solidFill>
                  <a:prstClr val="black"/>
                </a:solidFill>
                <a:effectLst/>
                <a:uLnTx/>
                <a:uFillTx/>
                <a:latin typeface="Arial" panose="020B0604020202020204"/>
                <a:ea typeface="+mn-ea"/>
                <a:cs typeface="+mn-cs"/>
              </a:rPr>
              <a:t>always</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lang="en-US" sz="1200" dirty="0">
                <a:solidFill>
                  <a:prstClr val="black"/>
                </a:solidFill>
                <a:latin typeface="Arial" panose="020B0604020202020204"/>
              </a:rPr>
              <a:t>listened to and respected their concerns</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a:t>
            </a:r>
            <a:r>
              <a:rPr lang="en-US" sz="1000" b="1" dirty="0">
                <a:solidFill>
                  <a:prstClr val="black"/>
                </a:solidFill>
                <a:latin typeface="Arial" panose="020B0604020202020204"/>
              </a:rPr>
              <a:t>69</a:t>
            </a: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a:t>
            </a:r>
          </a:p>
        </p:txBody>
      </p:sp>
      <p:sp>
        <p:nvSpPr>
          <p:cNvPr id="12" name="Title 1">
            <a:extLst>
              <a:ext uri="{FF2B5EF4-FFF2-40B4-BE49-F238E27FC236}">
                <a16:creationId xmlns:a16="http://schemas.microsoft.com/office/drawing/2014/main" id="{D79EB664-9B31-1840-67D9-1F947D729A2A}"/>
              </a:ext>
            </a:extLst>
          </p:cNvPr>
          <p:cNvSpPr txBox="1">
            <a:spLocks/>
          </p:cNvSpPr>
          <p:nvPr/>
        </p:nvSpPr>
        <p:spPr>
          <a:xfrm>
            <a:off x="10277662" y="4258712"/>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kumimoji="0" lang="en-US" sz="160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67%</a:t>
            </a:r>
          </a:p>
        </p:txBody>
      </p:sp>
    </p:spTree>
    <p:extLst>
      <p:ext uri="{BB962C8B-B14F-4D97-AF65-F5344CB8AC3E}">
        <p14:creationId xmlns:p14="http://schemas.microsoft.com/office/powerpoint/2010/main" val="9259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a:extLst>
              <a:ext uri="{FF2B5EF4-FFF2-40B4-BE49-F238E27FC236}">
                <a16:creationId xmlns:a16="http://schemas.microsoft.com/office/drawing/2014/main" id="{997C5F9F-8BF9-4A40-D668-D0E42E7F08D3}"/>
              </a:ext>
            </a:extLst>
          </p:cNvPr>
          <p:cNvSpPr/>
          <p:nvPr/>
        </p:nvSpPr>
        <p:spPr>
          <a:xfrm>
            <a:off x="344005" y="3868833"/>
            <a:ext cx="3105917"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2" name="Rounded Rectangle 51">
            <a:extLst>
              <a:ext uri="{FF2B5EF4-FFF2-40B4-BE49-F238E27FC236}">
                <a16:creationId xmlns:a16="http://schemas.microsoft.com/office/drawing/2014/main" id="{05150C85-A248-41FE-32C8-4AA6E46370DF}"/>
              </a:ext>
            </a:extLst>
          </p:cNvPr>
          <p:cNvSpPr/>
          <p:nvPr/>
        </p:nvSpPr>
        <p:spPr>
          <a:xfrm>
            <a:off x="3525888" y="3868833"/>
            <a:ext cx="3105917"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1" name="Rounded Rectangle 50">
            <a:extLst>
              <a:ext uri="{FF2B5EF4-FFF2-40B4-BE49-F238E27FC236}">
                <a16:creationId xmlns:a16="http://schemas.microsoft.com/office/drawing/2014/main" id="{2366BA79-0CDB-280E-D998-90CF7F6D7B0E}"/>
              </a:ext>
            </a:extLst>
          </p:cNvPr>
          <p:cNvSpPr/>
          <p:nvPr/>
        </p:nvSpPr>
        <p:spPr>
          <a:xfrm>
            <a:off x="6726869" y="3868833"/>
            <a:ext cx="2097644"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8" name="Rectangle 17">
            <a:extLst>
              <a:ext uri="{FF2B5EF4-FFF2-40B4-BE49-F238E27FC236}">
                <a16:creationId xmlns:a16="http://schemas.microsoft.com/office/drawing/2014/main" id="{5054C3C4-58F3-85E8-AEEB-DA5462CB0406}"/>
              </a:ext>
            </a:extLst>
          </p:cNvPr>
          <p:cNvSpPr/>
          <p:nvPr/>
        </p:nvSpPr>
        <p:spPr>
          <a:xfrm flipV="1">
            <a:off x="158771" y="0"/>
            <a:ext cx="391886" cy="1330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E914E534-0ED6-5FB1-075A-0F074EFC0BE5}"/>
              </a:ext>
            </a:extLst>
          </p:cNvPr>
          <p:cNvSpPr>
            <a:spLocks noGrp="1"/>
          </p:cNvSpPr>
          <p:nvPr>
            <p:ph type="title"/>
          </p:nvPr>
        </p:nvSpPr>
        <p:spPr>
          <a:xfrm>
            <a:off x="832478" y="209506"/>
            <a:ext cx="11333672" cy="695924"/>
          </a:xfrm>
        </p:spPr>
        <p:txBody>
          <a:bodyPr/>
          <a:lstStyle/>
          <a:p>
            <a:r>
              <a:rPr lang="en-US" dirty="0">
                <a:solidFill>
                  <a:schemeClr val="accent2"/>
                </a:solidFill>
              </a:rPr>
              <a:t>Patient Profile: LGBTQ+</a:t>
            </a:r>
          </a:p>
        </p:txBody>
      </p:sp>
      <p:pic>
        <p:nvPicPr>
          <p:cNvPr id="4" name="Picture 3">
            <a:extLst>
              <a:ext uri="{FF2B5EF4-FFF2-40B4-BE49-F238E27FC236}">
                <a16:creationId xmlns:a16="http://schemas.microsoft.com/office/drawing/2014/main" id="{9E8E9B4B-E514-25E1-7870-8DECDA1AC49C}"/>
              </a:ext>
            </a:extLst>
          </p:cNvPr>
          <p:cNvPicPr>
            <a:picLocks noChangeAspect="1"/>
          </p:cNvPicPr>
          <p:nvPr/>
        </p:nvPicPr>
        <p:blipFill>
          <a:blip r:embed="rId3"/>
          <a:srcRect/>
          <a:stretch/>
        </p:blipFill>
        <p:spPr>
          <a:xfrm>
            <a:off x="254977" y="101239"/>
            <a:ext cx="516131" cy="1246507"/>
          </a:xfrm>
          <a:prstGeom prst="rect">
            <a:avLst/>
          </a:prstGeom>
        </p:spPr>
      </p:pic>
      <p:sp>
        <p:nvSpPr>
          <p:cNvPr id="5" name="TextBox 4">
            <a:extLst>
              <a:ext uri="{FF2B5EF4-FFF2-40B4-BE49-F238E27FC236}">
                <a16:creationId xmlns:a16="http://schemas.microsoft.com/office/drawing/2014/main" id="{35FA760C-2EEE-05EF-F2FB-C9FB3B993B2C}"/>
              </a:ext>
            </a:extLst>
          </p:cNvPr>
          <p:cNvSpPr txBox="1"/>
          <p:nvPr/>
        </p:nvSpPr>
        <p:spPr>
          <a:xfrm>
            <a:off x="1505839" y="6553620"/>
            <a:ext cx="3105917"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Base: National LGBTQ+ Patients (n=63)</a:t>
            </a:r>
          </a:p>
        </p:txBody>
      </p:sp>
      <p:graphicFrame>
        <p:nvGraphicFramePr>
          <p:cNvPr id="7" name="Table 6">
            <a:extLst>
              <a:ext uri="{FF2B5EF4-FFF2-40B4-BE49-F238E27FC236}">
                <a16:creationId xmlns:a16="http://schemas.microsoft.com/office/drawing/2014/main" id="{3D93E5D7-FCB0-1D4C-4621-EC363093A25D}"/>
              </a:ext>
            </a:extLst>
          </p:cNvPr>
          <p:cNvGraphicFramePr>
            <a:graphicFrameLocks noGrp="1"/>
          </p:cNvGraphicFramePr>
          <p:nvPr>
            <p:extLst>
              <p:ext uri="{D42A27DB-BD31-4B8C-83A1-F6EECF244321}">
                <p14:modId xmlns:p14="http://schemas.microsoft.com/office/powerpoint/2010/main" val="4046496543"/>
              </p:ext>
            </p:extLst>
          </p:nvPr>
        </p:nvGraphicFramePr>
        <p:xfrm>
          <a:off x="439804" y="4045734"/>
          <a:ext cx="2940153" cy="1981200"/>
        </p:xfrm>
        <a:graphic>
          <a:graphicData uri="http://schemas.openxmlformats.org/drawingml/2006/table">
            <a:tbl>
              <a:tblPr firstRow="1" bandRow="1">
                <a:tableStyleId>{21E4AEA4-8DFA-4A89-87EB-49C32662AFE0}</a:tableStyleId>
              </a:tblPr>
              <a:tblGrid>
                <a:gridCol w="1344070">
                  <a:extLst>
                    <a:ext uri="{9D8B030D-6E8A-4147-A177-3AD203B41FA5}">
                      <a16:colId xmlns:a16="http://schemas.microsoft.com/office/drawing/2014/main" val="3978641415"/>
                    </a:ext>
                  </a:extLst>
                </a:gridCol>
                <a:gridCol w="1008052">
                  <a:extLst>
                    <a:ext uri="{9D8B030D-6E8A-4147-A177-3AD203B41FA5}">
                      <a16:colId xmlns:a16="http://schemas.microsoft.com/office/drawing/2014/main" val="1932861406"/>
                    </a:ext>
                  </a:extLst>
                </a:gridCol>
                <a:gridCol w="588031">
                  <a:extLst>
                    <a:ext uri="{9D8B030D-6E8A-4147-A177-3AD203B41FA5}">
                      <a16:colId xmlns:a16="http://schemas.microsoft.com/office/drawing/2014/main" val="4160944718"/>
                    </a:ext>
                  </a:extLst>
                </a:gridCol>
              </a:tblGrid>
              <a:tr h="457200">
                <a:tc>
                  <a:txBody>
                    <a:bodyPr/>
                    <a:lstStyle/>
                    <a:p>
                      <a:r>
                        <a:rPr lang="en-US" sz="900" dirty="0"/>
                        <a:t>Top 3 </a:t>
                      </a:r>
                      <a:br>
                        <a:rPr lang="en-US" sz="900" dirty="0"/>
                      </a:br>
                      <a:r>
                        <a:rPr lang="en-US" sz="900" dirty="0"/>
                        <a:t>Financial Impacts</a:t>
                      </a:r>
                    </a:p>
                  </a:txBody>
                  <a:tcPr marT="0" anchor="ctr">
                    <a:solidFill>
                      <a:schemeClr val="accent2"/>
                    </a:solidFill>
                  </a:tcPr>
                </a:tc>
                <a:tc>
                  <a:txBody>
                    <a:bodyPr/>
                    <a:lstStyle/>
                    <a:p>
                      <a:pPr algn="ctr"/>
                      <a:r>
                        <a:rPr lang="en-US" sz="900" dirty="0"/>
                        <a:t>LGBTQ+</a:t>
                      </a:r>
                    </a:p>
                  </a:txBody>
                  <a:tcPr marT="0" anchor="ctr">
                    <a:solidFill>
                      <a:schemeClr val="accent2"/>
                    </a:solidFill>
                  </a:tcPr>
                </a:tc>
                <a:tc>
                  <a:txBody>
                    <a:bodyPr/>
                    <a:lstStyle/>
                    <a:p>
                      <a:pPr algn="ctr"/>
                      <a:r>
                        <a:rPr lang="en-US" sz="900" dirty="0">
                          <a:solidFill>
                            <a:schemeClr val="accent2">
                              <a:lumMod val="75000"/>
                            </a:schemeClr>
                          </a:solidFill>
                        </a:rPr>
                        <a:t>Total</a:t>
                      </a:r>
                    </a:p>
                  </a:txBody>
                  <a:tcPr marT="0" anchor="ctr">
                    <a:solidFill>
                      <a:schemeClr val="accent2">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1000" b="0" i="0" u="none" strike="noStrike" dirty="0">
                          <a:solidFill>
                            <a:srgbClr val="000000"/>
                          </a:solidFill>
                          <a:effectLst/>
                          <a:latin typeface="+mn-lt"/>
                        </a:rPr>
                        <a:t>Applied for government financial assistance</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27%</a:t>
                      </a:r>
                      <a:endParaRPr lang="en-US" sz="1200" b="1" i="0" u="none" strike="noStrike" dirty="0">
                        <a:solidFill>
                          <a:schemeClr val="accent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14%</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1000" b="0" i="0" u="none" strike="noStrike" dirty="0">
                          <a:solidFill>
                            <a:srgbClr val="000000"/>
                          </a:solidFill>
                          <a:effectLst/>
                          <a:latin typeface="+mn-lt"/>
                        </a:rPr>
                        <a:t>Delayed a major life event</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22%</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11%</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1000" b="0" i="0" u="none" strike="noStrike" dirty="0">
                          <a:solidFill>
                            <a:srgbClr val="000000"/>
                          </a:solidFill>
                          <a:effectLst/>
                          <a:latin typeface="+mn-lt"/>
                        </a:rPr>
                        <a:t>Spent savings,</a:t>
                      </a:r>
                      <a:br>
                        <a:rPr lang="en-US" sz="1000" b="0" i="0" u="none" strike="noStrike" dirty="0">
                          <a:solidFill>
                            <a:srgbClr val="000000"/>
                          </a:solidFill>
                          <a:effectLst/>
                          <a:latin typeface="+mn-lt"/>
                        </a:rPr>
                      </a:br>
                      <a:r>
                        <a:rPr lang="en-US" sz="1000" b="0" i="0" u="none" strike="noStrike" dirty="0">
                          <a:solidFill>
                            <a:srgbClr val="000000"/>
                          </a:solidFill>
                          <a:effectLst/>
                          <a:latin typeface="+mn-lt"/>
                        </a:rPr>
                        <a:t>retirement money to cover living expenses</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u="none" strike="noStrike" dirty="0">
                          <a:solidFill>
                            <a:schemeClr val="tx1">
                              <a:lumMod val="75000"/>
                              <a:lumOff val="25000"/>
                            </a:schemeClr>
                          </a:solidFill>
                          <a:effectLst/>
                        </a:rPr>
                        <a:t>17%</a:t>
                      </a:r>
                      <a:endParaRPr lang="en-US" sz="1200" b="0" i="0" u="none" strike="noStrike" dirty="0">
                        <a:solidFill>
                          <a:schemeClr val="tx1">
                            <a:lumMod val="75000"/>
                            <a:lumOff val="25000"/>
                          </a:schemeClr>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17%</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graphicFrame>
        <p:nvGraphicFramePr>
          <p:cNvPr id="13" name="Table 12">
            <a:extLst>
              <a:ext uri="{FF2B5EF4-FFF2-40B4-BE49-F238E27FC236}">
                <a16:creationId xmlns:a16="http://schemas.microsoft.com/office/drawing/2014/main" id="{04E7C9D1-D184-83DD-4B08-808E57990759}"/>
              </a:ext>
            </a:extLst>
          </p:cNvPr>
          <p:cNvGraphicFramePr>
            <a:graphicFrameLocks noGrp="1"/>
          </p:cNvGraphicFramePr>
          <p:nvPr>
            <p:extLst>
              <p:ext uri="{D42A27DB-BD31-4B8C-83A1-F6EECF244321}">
                <p14:modId xmlns:p14="http://schemas.microsoft.com/office/powerpoint/2010/main" val="2779632430"/>
              </p:ext>
            </p:extLst>
          </p:nvPr>
        </p:nvGraphicFramePr>
        <p:xfrm>
          <a:off x="3620952" y="4045736"/>
          <a:ext cx="2940153" cy="1828800"/>
        </p:xfrm>
        <a:graphic>
          <a:graphicData uri="http://schemas.openxmlformats.org/drawingml/2006/table">
            <a:tbl>
              <a:tblPr firstRow="1" bandRow="1">
                <a:tableStyleId>{21E4AEA4-8DFA-4A89-87EB-49C32662AFE0}</a:tableStyleId>
              </a:tblPr>
              <a:tblGrid>
                <a:gridCol w="1344070">
                  <a:extLst>
                    <a:ext uri="{9D8B030D-6E8A-4147-A177-3AD203B41FA5}">
                      <a16:colId xmlns:a16="http://schemas.microsoft.com/office/drawing/2014/main" val="3978641415"/>
                    </a:ext>
                  </a:extLst>
                </a:gridCol>
                <a:gridCol w="1008052">
                  <a:extLst>
                    <a:ext uri="{9D8B030D-6E8A-4147-A177-3AD203B41FA5}">
                      <a16:colId xmlns:a16="http://schemas.microsoft.com/office/drawing/2014/main" val="1932861406"/>
                    </a:ext>
                  </a:extLst>
                </a:gridCol>
                <a:gridCol w="588031">
                  <a:extLst>
                    <a:ext uri="{9D8B030D-6E8A-4147-A177-3AD203B41FA5}">
                      <a16:colId xmlns:a16="http://schemas.microsoft.com/office/drawing/2014/main" val="604311468"/>
                    </a:ext>
                  </a:extLst>
                </a:gridCol>
              </a:tblGrid>
              <a:tr h="457200">
                <a:tc>
                  <a:txBody>
                    <a:bodyPr/>
                    <a:lstStyle/>
                    <a:p>
                      <a:r>
                        <a:rPr lang="en-US" sz="900" dirty="0"/>
                        <a:t>Top 3 </a:t>
                      </a:r>
                      <a:br>
                        <a:rPr lang="en-US" sz="900" dirty="0"/>
                      </a:br>
                      <a:r>
                        <a:rPr lang="en-US" sz="900" dirty="0"/>
                        <a:t>Employment Sacrifices</a:t>
                      </a:r>
                    </a:p>
                  </a:txBody>
                  <a:tcPr marT="0" anchor="ctr">
                    <a:solidFill>
                      <a:schemeClr val="accent2"/>
                    </a:solidFill>
                  </a:tcPr>
                </a:tc>
                <a:tc>
                  <a:txBody>
                    <a:bodyPr/>
                    <a:lstStyle/>
                    <a:p>
                      <a:pPr algn="ctr"/>
                      <a:r>
                        <a:rPr lang="en-US" sz="900" dirty="0"/>
                        <a:t>LGBTQ+</a:t>
                      </a:r>
                    </a:p>
                  </a:txBody>
                  <a:tcPr marT="0" anchor="ctr">
                    <a:solidFill>
                      <a:schemeClr val="accent2"/>
                    </a:solidFill>
                  </a:tcPr>
                </a:tc>
                <a:tc>
                  <a:txBody>
                    <a:bodyPr/>
                    <a:lstStyle/>
                    <a:p>
                      <a:pPr algn="ctr"/>
                      <a:r>
                        <a:rPr lang="en-US" sz="900" dirty="0">
                          <a:solidFill>
                            <a:schemeClr val="accent2">
                              <a:lumMod val="75000"/>
                            </a:schemeClr>
                          </a:solidFill>
                        </a:rPr>
                        <a:t>Total</a:t>
                      </a:r>
                    </a:p>
                  </a:txBody>
                  <a:tcPr marT="0" anchor="ctr">
                    <a:solidFill>
                      <a:schemeClr val="accent2">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1000" b="0" i="0" u="none" strike="noStrike" dirty="0">
                          <a:solidFill>
                            <a:srgbClr val="000000"/>
                          </a:solidFill>
                          <a:effectLst/>
                          <a:latin typeface="+mn-lt"/>
                        </a:rPr>
                        <a:t>Missed work</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rgbClr val="0070C0"/>
                          </a:solidFill>
                          <a:effectLst/>
                        </a:rPr>
                        <a:t>33%</a:t>
                      </a:r>
                      <a:endParaRPr lang="en-US" sz="1200" b="1" i="0" u="none" strike="noStrike" dirty="0">
                        <a:solidFill>
                          <a:srgbClr val="0070C0"/>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20%</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1000" b="0" i="0" u="none" strike="noStrike" dirty="0">
                          <a:solidFill>
                            <a:srgbClr val="000000"/>
                          </a:solidFill>
                          <a:effectLst/>
                          <a:latin typeface="+mn-lt"/>
                        </a:rPr>
                        <a:t>Worked fewer hours</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24%</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14%</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1000" b="0" i="0" u="none" strike="noStrike" dirty="0">
                          <a:solidFill>
                            <a:srgbClr val="000000"/>
                          </a:solidFill>
                          <a:effectLst/>
                          <a:latin typeface="+mn-lt"/>
                        </a:rPr>
                        <a:t>Lost salary or wages</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u="none" strike="noStrike" dirty="0">
                          <a:solidFill>
                            <a:schemeClr val="tx1">
                              <a:lumMod val="75000"/>
                              <a:lumOff val="25000"/>
                            </a:schemeClr>
                          </a:solidFill>
                          <a:effectLst/>
                        </a:rPr>
                        <a:t>17%</a:t>
                      </a:r>
                      <a:endParaRPr lang="en-US" sz="1200" b="0" i="0" u="none" strike="noStrike" dirty="0">
                        <a:solidFill>
                          <a:schemeClr val="tx1">
                            <a:lumMod val="75000"/>
                            <a:lumOff val="25000"/>
                          </a:schemeClr>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13%</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sp>
        <p:nvSpPr>
          <p:cNvPr id="17" name="Rectangle 16">
            <a:extLst>
              <a:ext uri="{FF2B5EF4-FFF2-40B4-BE49-F238E27FC236}">
                <a16:creationId xmlns:a16="http://schemas.microsoft.com/office/drawing/2014/main" id="{11009C3D-A60F-83C7-85B9-B51884B5E11E}"/>
              </a:ext>
            </a:extLst>
          </p:cNvPr>
          <p:cNvSpPr/>
          <p:nvPr/>
        </p:nvSpPr>
        <p:spPr>
          <a:xfrm>
            <a:off x="6817179" y="4010513"/>
            <a:ext cx="2023906" cy="2022770"/>
          </a:xfrm>
          <a:prstGeom prst="rect">
            <a:avLst/>
          </a:prstGeom>
          <a:noFill/>
          <a:ln w="19050">
            <a:noFill/>
          </a:ln>
        </p:spPr>
        <p:style>
          <a:lnRef idx="2">
            <a:schemeClr val="dk1"/>
          </a:lnRef>
          <a:fillRef idx="1">
            <a:schemeClr val="lt1"/>
          </a:fillRef>
          <a:effectRef idx="0">
            <a:schemeClr val="dk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Current State of </a:t>
            </a:r>
            <a:r>
              <a:rPr kumimoji="0" lang="en-US" sz="12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Emotional</a:t>
            </a: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Health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Excellent:</a:t>
            </a:r>
            <a:r>
              <a:rPr kumimoji="0" lang="en-US" sz="12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14%</a:t>
            </a:r>
            <a:r>
              <a:rPr kumimoji="0" lang="en-US" sz="900" b="0"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25%</a:t>
            </a:r>
            <a:endParaRPr kumimoji="0" lang="en-US" sz="900" b="1"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Good: </a:t>
            </a:r>
            <a:r>
              <a:rPr kumimoji="0" lang="en-US" sz="120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40%</a:t>
            </a:r>
            <a:r>
              <a:rPr kumimoji="0" lang="en-US" sz="900" b="1"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44%</a:t>
            </a: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Fair: </a:t>
            </a:r>
            <a:r>
              <a:rPr lang="en-US" sz="1200" dirty="0">
                <a:solidFill>
                  <a:schemeClr val="tx1">
                    <a:lumMod val="75000"/>
                    <a:lumOff val="25000"/>
                  </a:schemeClr>
                </a:solidFill>
                <a:latin typeface="Arial" panose="020B0604020202020204" pitchFamily="34" charset="0"/>
                <a:cs typeface="Arial" panose="020B0604020202020204" pitchFamily="34" charset="0"/>
              </a:rPr>
              <a:t>29</a:t>
            </a:r>
            <a:r>
              <a:rPr kumimoji="0" lang="en-US" sz="120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23%</a:t>
            </a: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Poor: </a:t>
            </a:r>
            <a:r>
              <a:rPr kumimoji="0" lang="en-US" sz="12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16%</a:t>
            </a:r>
            <a:r>
              <a:rPr kumimoji="0" lang="en-US" sz="900" b="1" i="0" u="none" strike="noStrike" kern="1200" cap="none" spc="0" normalizeH="0" baseline="0" noProof="0" dirty="0">
                <a:ln>
                  <a:noFill/>
                </a:ln>
                <a:solidFill>
                  <a:srgbClr val="0067B1"/>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8%</a:t>
            </a:r>
          </a:p>
        </p:txBody>
      </p:sp>
      <p:sp>
        <p:nvSpPr>
          <p:cNvPr id="19" name="Rounded Rectangle 18">
            <a:extLst>
              <a:ext uri="{FF2B5EF4-FFF2-40B4-BE49-F238E27FC236}">
                <a16:creationId xmlns:a16="http://schemas.microsoft.com/office/drawing/2014/main" id="{781A314C-327E-0698-419F-9E25A0A2298E}"/>
              </a:ext>
            </a:extLst>
          </p:cNvPr>
          <p:cNvSpPr/>
          <p:nvPr/>
        </p:nvSpPr>
        <p:spPr>
          <a:xfrm>
            <a:off x="361804" y="1046087"/>
            <a:ext cx="5069894"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8" name="Chart 7">
            <a:extLst>
              <a:ext uri="{FF2B5EF4-FFF2-40B4-BE49-F238E27FC236}">
                <a16:creationId xmlns:a16="http://schemas.microsoft.com/office/drawing/2014/main" id="{42812B17-6893-420F-E7CA-72398F8F276D}"/>
              </a:ext>
            </a:extLst>
          </p:cNvPr>
          <p:cNvGraphicFramePr/>
          <p:nvPr>
            <p:extLst>
              <p:ext uri="{D42A27DB-BD31-4B8C-83A1-F6EECF244321}">
                <p14:modId xmlns:p14="http://schemas.microsoft.com/office/powerpoint/2010/main" val="3435447013"/>
              </p:ext>
            </p:extLst>
          </p:nvPr>
        </p:nvGraphicFramePr>
        <p:xfrm>
          <a:off x="532335" y="1168719"/>
          <a:ext cx="5150298" cy="2733732"/>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a:extLst>
              <a:ext uri="{FF2B5EF4-FFF2-40B4-BE49-F238E27FC236}">
                <a16:creationId xmlns:a16="http://schemas.microsoft.com/office/drawing/2014/main" id="{E33C4396-4CFD-C19F-2CDE-CE759C73049D}"/>
              </a:ext>
            </a:extLst>
          </p:cNvPr>
          <p:cNvSpPr txBox="1"/>
          <p:nvPr/>
        </p:nvSpPr>
        <p:spPr>
          <a:xfrm>
            <a:off x="550657" y="1193858"/>
            <a:ext cx="200162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a:ea typeface="+mn-ea"/>
                <a:cs typeface="+mn-cs"/>
              </a:rPr>
              <a:t>Decision-Making</a:t>
            </a:r>
          </a:p>
        </p:txBody>
      </p:sp>
      <p:sp>
        <p:nvSpPr>
          <p:cNvPr id="24" name="TextBox 23">
            <a:extLst>
              <a:ext uri="{FF2B5EF4-FFF2-40B4-BE49-F238E27FC236}">
                <a16:creationId xmlns:a16="http://schemas.microsoft.com/office/drawing/2014/main" id="{AF0A1C8D-6EA3-A4AB-9371-5A65EFC9E643}"/>
              </a:ext>
            </a:extLst>
          </p:cNvPr>
          <p:cNvSpPr txBox="1"/>
          <p:nvPr/>
        </p:nvSpPr>
        <p:spPr>
          <a:xfrm>
            <a:off x="486005" y="1585088"/>
            <a:ext cx="2453800"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I rely/relied on the doctor to decide on treatment options and chose the best course of action.</a:t>
            </a:r>
          </a:p>
        </p:txBody>
      </p:sp>
      <p:sp>
        <p:nvSpPr>
          <p:cNvPr id="26" name="TextBox 25">
            <a:extLst>
              <a:ext uri="{FF2B5EF4-FFF2-40B4-BE49-F238E27FC236}">
                <a16:creationId xmlns:a16="http://schemas.microsoft.com/office/drawing/2014/main" id="{892A3358-2558-5F8C-C099-A2D9D6CD1BB8}"/>
              </a:ext>
            </a:extLst>
          </p:cNvPr>
          <p:cNvSpPr txBox="1"/>
          <p:nvPr/>
        </p:nvSpPr>
        <p:spPr>
          <a:xfrm>
            <a:off x="486005" y="2407134"/>
            <a:ext cx="2453800" cy="27699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Somewhere in the middle</a:t>
            </a:r>
          </a:p>
        </p:txBody>
      </p:sp>
      <p:sp>
        <p:nvSpPr>
          <p:cNvPr id="27" name="TextBox 26">
            <a:extLst>
              <a:ext uri="{FF2B5EF4-FFF2-40B4-BE49-F238E27FC236}">
                <a16:creationId xmlns:a16="http://schemas.microsoft.com/office/drawing/2014/main" id="{46135867-E093-ACFC-DB54-2F0F79E70DB4}"/>
              </a:ext>
            </a:extLst>
          </p:cNvPr>
          <p:cNvSpPr txBox="1"/>
          <p:nvPr/>
        </p:nvSpPr>
        <p:spPr>
          <a:xfrm>
            <a:off x="486005" y="2800938"/>
            <a:ext cx="2453800"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I am/was very involved in researching and deciding on the best treatment options for me.</a:t>
            </a:r>
          </a:p>
        </p:txBody>
      </p:sp>
      <p:sp>
        <p:nvSpPr>
          <p:cNvPr id="28" name="Rectangle 27">
            <a:extLst>
              <a:ext uri="{FF2B5EF4-FFF2-40B4-BE49-F238E27FC236}">
                <a16:creationId xmlns:a16="http://schemas.microsoft.com/office/drawing/2014/main" id="{C11B7DA4-E9A2-0F7B-F48A-DEA57DA84E8C}"/>
              </a:ext>
            </a:extLst>
          </p:cNvPr>
          <p:cNvSpPr/>
          <p:nvPr/>
        </p:nvSpPr>
        <p:spPr>
          <a:xfrm>
            <a:off x="3803743" y="1289638"/>
            <a:ext cx="121187" cy="12091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9" name="TextBox 28">
            <a:extLst>
              <a:ext uri="{FF2B5EF4-FFF2-40B4-BE49-F238E27FC236}">
                <a16:creationId xmlns:a16="http://schemas.microsoft.com/office/drawing/2014/main" id="{7F92EAC7-640F-E491-88D9-A43AA359D942}"/>
              </a:ext>
            </a:extLst>
          </p:cNvPr>
          <p:cNvSpPr txBox="1"/>
          <p:nvPr/>
        </p:nvSpPr>
        <p:spPr>
          <a:xfrm>
            <a:off x="3943657" y="1234681"/>
            <a:ext cx="441146"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Total</a:t>
            </a:r>
          </a:p>
        </p:txBody>
      </p:sp>
      <p:sp>
        <p:nvSpPr>
          <p:cNvPr id="30" name="Rectangle 29">
            <a:extLst>
              <a:ext uri="{FF2B5EF4-FFF2-40B4-BE49-F238E27FC236}">
                <a16:creationId xmlns:a16="http://schemas.microsoft.com/office/drawing/2014/main" id="{2F5DFB63-CC13-A0B0-EB42-66E4B4A03FBD}"/>
              </a:ext>
            </a:extLst>
          </p:cNvPr>
          <p:cNvSpPr/>
          <p:nvPr/>
        </p:nvSpPr>
        <p:spPr>
          <a:xfrm>
            <a:off x="3073838" y="1289638"/>
            <a:ext cx="121187" cy="1209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B0DA3E51-3FF3-E25D-579C-F6E7D6883BAA}"/>
              </a:ext>
            </a:extLst>
          </p:cNvPr>
          <p:cNvSpPr txBox="1"/>
          <p:nvPr/>
        </p:nvSpPr>
        <p:spPr>
          <a:xfrm>
            <a:off x="3153213" y="1234681"/>
            <a:ext cx="64312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LGBTQ+</a:t>
            </a:r>
          </a:p>
        </p:txBody>
      </p:sp>
      <p:cxnSp>
        <p:nvCxnSpPr>
          <p:cNvPr id="33" name="Straight Connector 32">
            <a:extLst>
              <a:ext uri="{FF2B5EF4-FFF2-40B4-BE49-F238E27FC236}">
                <a16:creationId xmlns:a16="http://schemas.microsoft.com/office/drawing/2014/main" id="{B8498493-1650-5897-08A2-FA5D933DCC81}"/>
              </a:ext>
            </a:extLst>
          </p:cNvPr>
          <p:cNvCxnSpPr/>
          <p:nvPr/>
        </p:nvCxnSpPr>
        <p:spPr>
          <a:xfrm>
            <a:off x="3036718" y="1593797"/>
            <a:ext cx="0" cy="1828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BE6ED042-8A34-9ACB-3F12-7BE8EDF352B4}"/>
              </a:ext>
            </a:extLst>
          </p:cNvPr>
          <p:cNvSpPr/>
          <p:nvPr/>
        </p:nvSpPr>
        <p:spPr>
          <a:xfrm>
            <a:off x="8931395" y="3566470"/>
            <a:ext cx="3105917" cy="281367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E00BA579-848E-7F67-4EA2-AEBE88FD4475}"/>
              </a:ext>
            </a:extLst>
          </p:cNvPr>
          <p:cNvSpPr txBox="1"/>
          <p:nvPr/>
        </p:nvSpPr>
        <p:spPr>
          <a:xfrm>
            <a:off x="5896103" y="2790581"/>
            <a:ext cx="5537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bg1"/>
                </a:solidFill>
                <a:effectLst/>
                <a:uLnTx/>
                <a:uFillTx/>
                <a:latin typeface="Arial" panose="020B0604020202020204"/>
                <a:ea typeface="+mn-ea"/>
                <a:cs typeface="+mn-cs"/>
              </a:rPr>
              <a:t>Total: 62%</a:t>
            </a:r>
          </a:p>
        </p:txBody>
      </p:sp>
      <p:sp>
        <p:nvSpPr>
          <p:cNvPr id="37" name="Rounded Rectangle 36">
            <a:extLst>
              <a:ext uri="{FF2B5EF4-FFF2-40B4-BE49-F238E27FC236}">
                <a16:creationId xmlns:a16="http://schemas.microsoft.com/office/drawing/2014/main" id="{035F3489-263F-E3DC-9753-A821F6290A6E}"/>
              </a:ext>
            </a:extLst>
          </p:cNvPr>
          <p:cNvSpPr/>
          <p:nvPr/>
        </p:nvSpPr>
        <p:spPr>
          <a:xfrm>
            <a:off x="5572310" y="1034896"/>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3" name="Rounded Rectangle 42">
            <a:extLst>
              <a:ext uri="{FF2B5EF4-FFF2-40B4-BE49-F238E27FC236}">
                <a16:creationId xmlns:a16="http://schemas.microsoft.com/office/drawing/2014/main" id="{743122D7-1D0F-27C3-13FB-CA0068231AEE}"/>
              </a:ext>
            </a:extLst>
          </p:cNvPr>
          <p:cNvSpPr/>
          <p:nvPr/>
        </p:nvSpPr>
        <p:spPr>
          <a:xfrm>
            <a:off x="5572310" y="2399908"/>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44" name="Chart 43">
            <a:extLst>
              <a:ext uri="{FF2B5EF4-FFF2-40B4-BE49-F238E27FC236}">
                <a16:creationId xmlns:a16="http://schemas.microsoft.com/office/drawing/2014/main" id="{08E9D684-9307-D0C3-A079-FEFE1D9EC5FE}"/>
              </a:ext>
            </a:extLst>
          </p:cNvPr>
          <p:cNvGraphicFramePr/>
          <p:nvPr>
            <p:extLst>
              <p:ext uri="{D42A27DB-BD31-4B8C-83A1-F6EECF244321}">
                <p14:modId xmlns:p14="http://schemas.microsoft.com/office/powerpoint/2010/main" val="820761392"/>
              </p:ext>
            </p:extLst>
          </p:nvPr>
        </p:nvGraphicFramePr>
        <p:xfrm>
          <a:off x="5336382" y="1116657"/>
          <a:ext cx="1665931" cy="1110621"/>
        </p:xfrm>
        <a:graphic>
          <a:graphicData uri="http://schemas.openxmlformats.org/drawingml/2006/chart">
            <c:chart xmlns:c="http://schemas.openxmlformats.org/drawingml/2006/chart" xmlns:r="http://schemas.openxmlformats.org/officeDocument/2006/relationships" r:id="rId5"/>
          </a:graphicData>
        </a:graphic>
      </p:graphicFrame>
      <p:sp>
        <p:nvSpPr>
          <p:cNvPr id="45" name="TextBox 44">
            <a:extLst>
              <a:ext uri="{FF2B5EF4-FFF2-40B4-BE49-F238E27FC236}">
                <a16:creationId xmlns:a16="http://schemas.microsoft.com/office/drawing/2014/main" id="{6E43A1D7-5744-270B-31B8-DD3EBAB550E4}"/>
              </a:ext>
            </a:extLst>
          </p:cNvPr>
          <p:cNvSpPr txBox="1"/>
          <p:nvPr/>
        </p:nvSpPr>
        <p:spPr>
          <a:xfrm>
            <a:off x="6614736" y="1291103"/>
            <a:ext cx="2005653" cy="8002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their health care providers coordinated very well with one another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70%</a:t>
            </a:r>
          </a:p>
        </p:txBody>
      </p:sp>
      <p:sp>
        <p:nvSpPr>
          <p:cNvPr id="46" name="Title 1">
            <a:extLst>
              <a:ext uri="{FF2B5EF4-FFF2-40B4-BE49-F238E27FC236}">
                <a16:creationId xmlns:a16="http://schemas.microsoft.com/office/drawing/2014/main" id="{FCA61264-03B0-8B7F-35B7-103763B91CA4}"/>
              </a:ext>
            </a:extLst>
          </p:cNvPr>
          <p:cNvSpPr txBox="1">
            <a:spLocks/>
          </p:cNvSpPr>
          <p:nvPr/>
        </p:nvSpPr>
        <p:spPr>
          <a:xfrm>
            <a:off x="5702378" y="1470878"/>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kumimoji="0" lang="en-US" sz="16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76%</a:t>
            </a:r>
          </a:p>
        </p:txBody>
      </p:sp>
      <p:graphicFrame>
        <p:nvGraphicFramePr>
          <p:cNvPr id="47" name="Chart 46">
            <a:extLst>
              <a:ext uri="{FF2B5EF4-FFF2-40B4-BE49-F238E27FC236}">
                <a16:creationId xmlns:a16="http://schemas.microsoft.com/office/drawing/2014/main" id="{63A77BAC-2F81-EAB5-AA48-9C49F1DA1C01}"/>
              </a:ext>
            </a:extLst>
          </p:cNvPr>
          <p:cNvGraphicFramePr/>
          <p:nvPr>
            <p:extLst>
              <p:ext uri="{D42A27DB-BD31-4B8C-83A1-F6EECF244321}">
                <p14:modId xmlns:p14="http://schemas.microsoft.com/office/powerpoint/2010/main" val="210985461"/>
              </p:ext>
            </p:extLst>
          </p:nvPr>
        </p:nvGraphicFramePr>
        <p:xfrm>
          <a:off x="5336382" y="2455849"/>
          <a:ext cx="1665931" cy="1110621"/>
        </p:xfrm>
        <a:graphic>
          <a:graphicData uri="http://schemas.openxmlformats.org/drawingml/2006/chart">
            <c:chart xmlns:c="http://schemas.openxmlformats.org/drawingml/2006/chart" xmlns:r="http://schemas.openxmlformats.org/officeDocument/2006/relationships" r:id="rId6"/>
          </a:graphicData>
        </a:graphic>
      </p:graphicFrame>
      <p:sp>
        <p:nvSpPr>
          <p:cNvPr id="48" name="TextBox 47">
            <a:extLst>
              <a:ext uri="{FF2B5EF4-FFF2-40B4-BE49-F238E27FC236}">
                <a16:creationId xmlns:a16="http://schemas.microsoft.com/office/drawing/2014/main" id="{8CAF09C1-2EEF-0AD6-F2B7-57E1C4A62C81}"/>
              </a:ext>
            </a:extLst>
          </p:cNvPr>
          <p:cNvSpPr txBox="1"/>
          <p:nvPr/>
        </p:nvSpPr>
        <p:spPr>
          <a:xfrm>
            <a:off x="6663348" y="2628781"/>
            <a:ext cx="2005653" cy="8002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they are </a:t>
            </a:r>
            <a:b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b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very satisfied with their treatment and care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77%</a:t>
            </a:r>
          </a:p>
        </p:txBody>
      </p:sp>
      <p:sp>
        <p:nvSpPr>
          <p:cNvPr id="49" name="Title 1">
            <a:extLst>
              <a:ext uri="{FF2B5EF4-FFF2-40B4-BE49-F238E27FC236}">
                <a16:creationId xmlns:a16="http://schemas.microsoft.com/office/drawing/2014/main" id="{CEF1C688-6B2B-666A-C143-58E0A95878F7}"/>
              </a:ext>
            </a:extLst>
          </p:cNvPr>
          <p:cNvSpPr txBox="1">
            <a:spLocks/>
          </p:cNvSpPr>
          <p:nvPr/>
        </p:nvSpPr>
        <p:spPr>
          <a:xfrm>
            <a:off x="5702378" y="2810070"/>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lang="en-US" sz="1600" b="0" dirty="0">
                <a:solidFill>
                  <a:schemeClr val="tx1"/>
                </a:solidFill>
                <a:latin typeface="Arial" panose="020B0604020202020204" pitchFamily="34" charset="0"/>
                <a:cs typeface="Arial" panose="020B0604020202020204" pitchFamily="34" charset="0"/>
              </a:rPr>
              <a:t>78</a:t>
            </a:r>
            <a:r>
              <a:rPr kumimoji="0" lang="en-US" sz="16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p>
        </p:txBody>
      </p:sp>
      <p:sp>
        <p:nvSpPr>
          <p:cNvPr id="50" name="Rounded Rectangle 49">
            <a:extLst>
              <a:ext uri="{FF2B5EF4-FFF2-40B4-BE49-F238E27FC236}">
                <a16:creationId xmlns:a16="http://schemas.microsoft.com/office/drawing/2014/main" id="{3B22606F-0B2C-40AB-9664-E638B168F446}"/>
              </a:ext>
            </a:extLst>
          </p:cNvPr>
          <p:cNvSpPr/>
          <p:nvPr/>
        </p:nvSpPr>
        <p:spPr>
          <a:xfrm>
            <a:off x="8997172" y="1188330"/>
            <a:ext cx="2306281"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9" name="Chart 8">
            <a:extLst>
              <a:ext uri="{FF2B5EF4-FFF2-40B4-BE49-F238E27FC236}">
                <a16:creationId xmlns:a16="http://schemas.microsoft.com/office/drawing/2014/main" id="{DFB741AA-C16E-1D74-C80B-D4B3892399FD}"/>
              </a:ext>
            </a:extLst>
          </p:cNvPr>
          <p:cNvGraphicFramePr/>
          <p:nvPr>
            <p:extLst>
              <p:ext uri="{D42A27DB-BD31-4B8C-83A1-F6EECF244321}">
                <p14:modId xmlns:p14="http://schemas.microsoft.com/office/powerpoint/2010/main" val="571640491"/>
              </p:ext>
            </p:extLst>
          </p:nvPr>
        </p:nvGraphicFramePr>
        <p:xfrm>
          <a:off x="9230566" y="1191975"/>
          <a:ext cx="1835791" cy="1250814"/>
        </p:xfrm>
        <a:graphic>
          <a:graphicData uri="http://schemas.openxmlformats.org/drawingml/2006/chart">
            <c:chart xmlns:c="http://schemas.openxmlformats.org/drawingml/2006/chart" xmlns:r="http://schemas.openxmlformats.org/officeDocument/2006/relationships" r:id="rId7"/>
          </a:graphicData>
        </a:graphic>
      </p:graphicFrame>
      <p:sp>
        <p:nvSpPr>
          <p:cNvPr id="10" name="TextBox 9">
            <a:extLst>
              <a:ext uri="{FF2B5EF4-FFF2-40B4-BE49-F238E27FC236}">
                <a16:creationId xmlns:a16="http://schemas.microsoft.com/office/drawing/2014/main" id="{FA2235AA-5D5D-E6EF-C594-CA9BFF1093D0}"/>
              </a:ext>
            </a:extLst>
          </p:cNvPr>
          <p:cNvSpPr txBox="1"/>
          <p:nvPr/>
        </p:nvSpPr>
        <p:spPr>
          <a:xfrm>
            <a:off x="9145636" y="2422268"/>
            <a:ext cx="2005653" cy="98488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their health care providers </a:t>
            </a:r>
            <a:r>
              <a:rPr kumimoji="0" lang="en-US" sz="1200" b="0" i="1" u="none" strike="noStrike" kern="1200" cap="none" spc="0" normalizeH="0" baseline="0" noProof="0" dirty="0">
                <a:ln>
                  <a:noFill/>
                </a:ln>
                <a:solidFill>
                  <a:prstClr val="black"/>
                </a:solidFill>
                <a:effectLst/>
                <a:uLnTx/>
                <a:uFillTx/>
                <a:latin typeface="Arial" panose="020B0604020202020204"/>
                <a:ea typeface="+mn-ea"/>
                <a:cs typeface="+mn-cs"/>
              </a:rPr>
              <a:t>always</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lang="en-US" sz="1200" dirty="0">
                <a:solidFill>
                  <a:prstClr val="black"/>
                </a:solidFill>
                <a:latin typeface="Arial" panose="020B0604020202020204"/>
              </a:rPr>
              <a:t>listened to and respected their concerns</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a:t>
            </a:r>
            <a:r>
              <a:rPr lang="en-US" sz="1000" b="1" dirty="0">
                <a:solidFill>
                  <a:prstClr val="black"/>
                </a:solidFill>
                <a:latin typeface="Arial" panose="020B0604020202020204"/>
              </a:rPr>
              <a:t>69</a:t>
            </a: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a:t>
            </a:r>
          </a:p>
        </p:txBody>
      </p:sp>
      <p:sp>
        <p:nvSpPr>
          <p:cNvPr id="12" name="Title 1">
            <a:extLst>
              <a:ext uri="{FF2B5EF4-FFF2-40B4-BE49-F238E27FC236}">
                <a16:creationId xmlns:a16="http://schemas.microsoft.com/office/drawing/2014/main" id="{D79EB664-9B31-1840-67D9-1F947D729A2A}"/>
              </a:ext>
            </a:extLst>
          </p:cNvPr>
          <p:cNvSpPr txBox="1">
            <a:spLocks/>
          </p:cNvSpPr>
          <p:nvPr/>
        </p:nvSpPr>
        <p:spPr>
          <a:xfrm>
            <a:off x="9694554" y="1642570"/>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lang="en-US" sz="1600" b="0" dirty="0">
                <a:solidFill>
                  <a:schemeClr val="tx1"/>
                </a:solidFill>
                <a:latin typeface="Arial" panose="020B0604020202020204" pitchFamily="34" charset="0"/>
                <a:cs typeface="Arial" panose="020B0604020202020204" pitchFamily="34" charset="0"/>
              </a:rPr>
              <a:t>63</a:t>
            </a:r>
            <a:r>
              <a:rPr kumimoji="0" lang="en-US" sz="16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p>
        </p:txBody>
      </p:sp>
      <p:sp>
        <p:nvSpPr>
          <p:cNvPr id="3" name="Rectangle 2">
            <a:extLst>
              <a:ext uri="{FF2B5EF4-FFF2-40B4-BE49-F238E27FC236}">
                <a16:creationId xmlns:a16="http://schemas.microsoft.com/office/drawing/2014/main" id="{5F8A9137-6A5E-A2F7-0F20-818CE9A2E02A}"/>
              </a:ext>
            </a:extLst>
          </p:cNvPr>
          <p:cNvSpPr/>
          <p:nvPr/>
        </p:nvSpPr>
        <p:spPr>
          <a:xfrm>
            <a:off x="9006896" y="3652551"/>
            <a:ext cx="3030416" cy="2251745"/>
          </a:xfrm>
          <a:prstGeom prst="rect">
            <a:avLst/>
          </a:prstGeom>
          <a:noFill/>
          <a:ln w="19050">
            <a:noFill/>
          </a:ln>
        </p:spPr>
        <p:style>
          <a:lnRef idx="2">
            <a:schemeClr val="dk1"/>
          </a:lnRef>
          <a:fillRef idx="1">
            <a:schemeClr val="lt1"/>
          </a:fillRef>
          <a:effectRef idx="0">
            <a:schemeClr val="dk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More on Mental Health</a:t>
            </a:r>
          </a:p>
          <a:p>
            <a:pPr marL="120650" lvl="0" indent="-120650">
              <a:spcBef>
                <a:spcPts val="600"/>
              </a:spcBef>
              <a:buFont typeface="Arial" panose="020B0604020202020204" pitchFamily="34" charset="0"/>
              <a:buChar char="•"/>
              <a:tabLst>
                <a:tab pos="1139825" algn="l"/>
              </a:tabLst>
              <a:defRPr/>
            </a:pPr>
            <a:r>
              <a:rPr lang="en-US" sz="1200" dirty="0">
                <a:solidFill>
                  <a:prstClr val="black"/>
                </a:solidFill>
                <a:latin typeface="Arial" panose="020B0604020202020204" pitchFamily="34" charset="0"/>
                <a:cs typeface="Arial" panose="020B0604020202020204" pitchFamily="34" charset="0"/>
              </a:rPr>
              <a:t>More likely to see a Psychologist or Psychiatrist during treatment:       LGBTQ </a:t>
            </a:r>
            <a:r>
              <a:rPr lang="en-US" sz="1200" b="1" dirty="0">
                <a:solidFill>
                  <a:srgbClr val="0070C0"/>
                </a:solidFill>
                <a:latin typeface="Arial" panose="020B0604020202020204" pitchFamily="34" charset="0"/>
                <a:cs typeface="Arial" panose="020B0604020202020204" pitchFamily="34" charset="0"/>
              </a:rPr>
              <a:t>17%</a:t>
            </a:r>
            <a:r>
              <a:rPr lang="en-US" sz="1200" dirty="0">
                <a:solidFill>
                  <a:prstClr val="black"/>
                </a:solidFill>
                <a:latin typeface="Arial" panose="020B0604020202020204" pitchFamily="34" charset="0"/>
                <a:cs typeface="Arial" panose="020B0604020202020204" pitchFamily="34" charset="0"/>
              </a:rPr>
              <a:t>, Total 9%</a:t>
            </a:r>
          </a:p>
          <a:p>
            <a:pPr marL="120650" lvl="0" indent="-120650">
              <a:spcBef>
                <a:spcPts val="600"/>
              </a:spcBef>
              <a:buFont typeface="Arial" panose="020B0604020202020204" pitchFamily="34" charset="0"/>
              <a:buChar char="•"/>
              <a:tabLst>
                <a:tab pos="1139825" algn="l"/>
              </a:tabLst>
              <a:defRPr/>
            </a:pPr>
            <a:r>
              <a:rPr lang="en-US" sz="1200" dirty="0">
                <a:solidFill>
                  <a:prstClr val="black"/>
                </a:solidFill>
                <a:latin typeface="Arial" panose="020B0604020202020204" pitchFamily="34" charset="0"/>
                <a:cs typeface="Arial" panose="020B0604020202020204" pitchFamily="34" charset="0"/>
              </a:rPr>
              <a:t>More likely to feel pressure to remain strong during treatment: LGBTQ </a:t>
            </a:r>
            <a:r>
              <a:rPr lang="en-US" sz="1200" b="1" dirty="0">
                <a:solidFill>
                  <a:srgbClr val="0070C0"/>
                </a:solidFill>
                <a:latin typeface="Arial" panose="020B0604020202020204" pitchFamily="34" charset="0"/>
                <a:cs typeface="Arial" panose="020B0604020202020204" pitchFamily="34" charset="0"/>
              </a:rPr>
              <a:t>40%</a:t>
            </a:r>
            <a:r>
              <a:rPr lang="en-US" sz="1200" dirty="0">
                <a:solidFill>
                  <a:prstClr val="black"/>
                </a:solidFill>
                <a:latin typeface="Arial" panose="020B0604020202020204" pitchFamily="34" charset="0"/>
                <a:cs typeface="Arial" panose="020B0604020202020204" pitchFamily="34" charset="0"/>
              </a:rPr>
              <a:t>, Total 25%</a:t>
            </a:r>
          </a:p>
          <a:p>
            <a:pPr marL="120650" lvl="0" indent="-120650">
              <a:spcBef>
                <a:spcPts val="600"/>
              </a:spcBef>
              <a:buFont typeface="Arial" panose="020B0604020202020204" pitchFamily="34" charset="0"/>
              <a:buChar char="•"/>
              <a:tabLst>
                <a:tab pos="1139825" algn="l"/>
              </a:tabLst>
              <a:defRPr/>
            </a:pPr>
            <a:r>
              <a:rPr lang="en-US" sz="1200" dirty="0">
                <a:solidFill>
                  <a:prstClr val="black"/>
                </a:solidFill>
                <a:latin typeface="Arial" panose="020B0604020202020204" pitchFamily="34" charset="0"/>
                <a:cs typeface="Arial" panose="020B0604020202020204" pitchFamily="34" charset="0"/>
              </a:rPr>
              <a:t>More likely to still be experiencing depression/anxiety after treatment: LGBTQ </a:t>
            </a:r>
            <a:r>
              <a:rPr lang="en-US" sz="1200" b="1" dirty="0">
                <a:solidFill>
                  <a:srgbClr val="0070C0"/>
                </a:solidFill>
                <a:latin typeface="Arial" panose="020B0604020202020204" pitchFamily="34" charset="0"/>
                <a:cs typeface="Arial" panose="020B0604020202020204" pitchFamily="34" charset="0"/>
              </a:rPr>
              <a:t>34%</a:t>
            </a:r>
            <a:r>
              <a:rPr lang="en-US" sz="1200" dirty="0">
                <a:solidFill>
                  <a:prstClr val="black"/>
                </a:solidFill>
                <a:latin typeface="Arial" panose="020B0604020202020204" pitchFamily="34" charset="0"/>
                <a:cs typeface="Arial" panose="020B0604020202020204" pitchFamily="34" charset="0"/>
              </a:rPr>
              <a:t>, Total 18%</a:t>
            </a:r>
          </a:p>
          <a:p>
            <a:pPr marL="120650" lvl="0" indent="-120650">
              <a:spcBef>
                <a:spcPts val="600"/>
              </a:spcBef>
              <a:buFont typeface="Arial" panose="020B0604020202020204" pitchFamily="34" charset="0"/>
              <a:buChar char="•"/>
              <a:tabLst>
                <a:tab pos="1139825" algn="l"/>
              </a:tabLst>
              <a:defRPr/>
            </a:pPr>
            <a:r>
              <a:rPr lang="en-US" sz="1200" dirty="0">
                <a:solidFill>
                  <a:prstClr val="black"/>
                </a:solidFill>
                <a:latin typeface="Arial" panose="020B0604020202020204" pitchFamily="34" charset="0"/>
                <a:cs typeface="Arial" panose="020B0604020202020204" pitchFamily="34" charset="0"/>
              </a:rPr>
              <a:t>More likely to discuss mental health post-treatment: LGBTQ </a:t>
            </a:r>
            <a:r>
              <a:rPr lang="en-US" sz="1200" b="1" dirty="0">
                <a:solidFill>
                  <a:srgbClr val="0070C0"/>
                </a:solidFill>
                <a:latin typeface="Arial" panose="020B0604020202020204" pitchFamily="34" charset="0"/>
                <a:cs typeface="Arial" panose="020B0604020202020204" pitchFamily="34" charset="0"/>
              </a:rPr>
              <a:t>36%</a:t>
            </a:r>
            <a:r>
              <a:rPr lang="en-US" sz="1200" dirty="0">
                <a:solidFill>
                  <a:prstClr val="black"/>
                </a:solidFill>
                <a:latin typeface="Arial" panose="020B0604020202020204" pitchFamily="34" charset="0"/>
                <a:cs typeface="Arial" panose="020B0604020202020204" pitchFamily="34" charset="0"/>
              </a:rPr>
              <a:t>, Total 21%</a:t>
            </a:r>
            <a:endParaRPr lang="en-US" sz="900" dirty="0">
              <a:solidFill>
                <a:prstClr val="black">
                  <a:lumMod val="75000"/>
                  <a:lumOff val="25000"/>
                </a:prstClr>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6872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54C3C4-58F3-85E8-AEEB-DA5462CB0406}"/>
              </a:ext>
            </a:extLst>
          </p:cNvPr>
          <p:cNvSpPr/>
          <p:nvPr/>
        </p:nvSpPr>
        <p:spPr>
          <a:xfrm flipV="1">
            <a:off x="158771" y="0"/>
            <a:ext cx="391886" cy="1330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pic>
        <p:nvPicPr>
          <p:cNvPr id="6" name="Picture 5">
            <a:extLst>
              <a:ext uri="{FF2B5EF4-FFF2-40B4-BE49-F238E27FC236}">
                <a16:creationId xmlns:a16="http://schemas.microsoft.com/office/drawing/2014/main" id="{0980FAB1-34D0-1DFA-B195-0B0E83C296B1}"/>
              </a:ext>
            </a:extLst>
          </p:cNvPr>
          <p:cNvPicPr>
            <a:picLocks noChangeAspect="1"/>
          </p:cNvPicPr>
          <p:nvPr/>
        </p:nvPicPr>
        <p:blipFill>
          <a:blip r:embed="rId3"/>
          <a:srcRect/>
          <a:stretch/>
        </p:blipFill>
        <p:spPr>
          <a:xfrm>
            <a:off x="339443" y="84241"/>
            <a:ext cx="478600" cy="1263505"/>
          </a:xfrm>
          <a:prstGeom prst="rect">
            <a:avLst/>
          </a:prstGeom>
        </p:spPr>
      </p:pic>
      <p:sp>
        <p:nvSpPr>
          <p:cNvPr id="54" name="Rounded Rectangle 53">
            <a:extLst>
              <a:ext uri="{FF2B5EF4-FFF2-40B4-BE49-F238E27FC236}">
                <a16:creationId xmlns:a16="http://schemas.microsoft.com/office/drawing/2014/main" id="{997C5F9F-8BF9-4A40-D668-D0E42E7F08D3}"/>
              </a:ext>
            </a:extLst>
          </p:cNvPr>
          <p:cNvSpPr/>
          <p:nvPr/>
        </p:nvSpPr>
        <p:spPr>
          <a:xfrm>
            <a:off x="361804"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2" name="Rounded Rectangle 51">
            <a:extLst>
              <a:ext uri="{FF2B5EF4-FFF2-40B4-BE49-F238E27FC236}">
                <a16:creationId xmlns:a16="http://schemas.microsoft.com/office/drawing/2014/main" id="{05150C85-A248-41FE-32C8-4AA6E46370DF}"/>
              </a:ext>
            </a:extLst>
          </p:cNvPr>
          <p:cNvSpPr/>
          <p:nvPr/>
        </p:nvSpPr>
        <p:spPr>
          <a:xfrm>
            <a:off x="3866606"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1" name="Rounded Rectangle 50">
            <a:extLst>
              <a:ext uri="{FF2B5EF4-FFF2-40B4-BE49-F238E27FC236}">
                <a16:creationId xmlns:a16="http://schemas.microsoft.com/office/drawing/2014/main" id="{2366BA79-0CDB-280E-D998-90CF7F6D7B0E}"/>
              </a:ext>
            </a:extLst>
          </p:cNvPr>
          <p:cNvSpPr/>
          <p:nvPr/>
        </p:nvSpPr>
        <p:spPr>
          <a:xfrm>
            <a:off x="7371287" y="3804472"/>
            <a:ext cx="2097644"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E914E534-0ED6-5FB1-075A-0F074EFC0BE5}"/>
              </a:ext>
            </a:extLst>
          </p:cNvPr>
          <p:cNvSpPr>
            <a:spLocks noGrp="1"/>
          </p:cNvSpPr>
          <p:nvPr>
            <p:ph type="title"/>
          </p:nvPr>
        </p:nvSpPr>
        <p:spPr>
          <a:xfrm>
            <a:off x="832478" y="209506"/>
            <a:ext cx="11333672" cy="695924"/>
          </a:xfrm>
        </p:spPr>
        <p:txBody>
          <a:bodyPr/>
          <a:lstStyle/>
          <a:p>
            <a:r>
              <a:rPr lang="en-US" dirty="0">
                <a:solidFill>
                  <a:srgbClr val="00B050"/>
                </a:solidFill>
              </a:rPr>
              <a:t>Patient Profile: Black Patients</a:t>
            </a:r>
          </a:p>
        </p:txBody>
      </p:sp>
      <p:sp>
        <p:nvSpPr>
          <p:cNvPr id="5" name="TextBox 4">
            <a:extLst>
              <a:ext uri="{FF2B5EF4-FFF2-40B4-BE49-F238E27FC236}">
                <a16:creationId xmlns:a16="http://schemas.microsoft.com/office/drawing/2014/main" id="{35FA760C-2EEE-05EF-F2FB-C9FB3B993B2C}"/>
              </a:ext>
            </a:extLst>
          </p:cNvPr>
          <p:cNvSpPr txBox="1"/>
          <p:nvPr/>
        </p:nvSpPr>
        <p:spPr>
          <a:xfrm>
            <a:off x="1505839" y="6553620"/>
            <a:ext cx="3105917"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Base: Black Patients (n=129)</a:t>
            </a:r>
          </a:p>
        </p:txBody>
      </p:sp>
      <p:graphicFrame>
        <p:nvGraphicFramePr>
          <p:cNvPr id="7" name="Table 6">
            <a:extLst>
              <a:ext uri="{FF2B5EF4-FFF2-40B4-BE49-F238E27FC236}">
                <a16:creationId xmlns:a16="http://schemas.microsoft.com/office/drawing/2014/main" id="{3D93E5D7-FCB0-1D4C-4621-EC363093A25D}"/>
              </a:ext>
            </a:extLst>
          </p:cNvPr>
          <p:cNvGraphicFramePr>
            <a:graphicFrameLocks noGrp="1"/>
          </p:cNvGraphicFramePr>
          <p:nvPr>
            <p:extLst>
              <p:ext uri="{D42A27DB-BD31-4B8C-83A1-F6EECF244321}">
                <p14:modId xmlns:p14="http://schemas.microsoft.com/office/powerpoint/2010/main" val="2655999829"/>
              </p:ext>
            </p:extLst>
          </p:nvPr>
        </p:nvGraphicFramePr>
        <p:xfrm>
          <a:off x="457603" y="3981373"/>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4160944718"/>
                    </a:ext>
                  </a:extLst>
                </a:gridCol>
              </a:tblGrid>
              <a:tr h="457200">
                <a:tc>
                  <a:txBody>
                    <a:bodyPr/>
                    <a:lstStyle/>
                    <a:p>
                      <a:r>
                        <a:rPr lang="en-US" sz="900" dirty="0"/>
                        <a:t>Top 3 </a:t>
                      </a:r>
                      <a:br>
                        <a:rPr lang="en-US" sz="900" dirty="0"/>
                      </a:br>
                      <a:r>
                        <a:rPr lang="en-US" sz="900" dirty="0"/>
                        <a:t>Financial Impacts</a:t>
                      </a:r>
                    </a:p>
                  </a:txBody>
                  <a:tcPr marT="0" anchor="ctr">
                    <a:solidFill>
                      <a:srgbClr val="00B050"/>
                    </a:solidFill>
                  </a:tcPr>
                </a:tc>
                <a:tc>
                  <a:txBody>
                    <a:bodyPr/>
                    <a:lstStyle/>
                    <a:p>
                      <a:pPr algn="ctr"/>
                      <a:r>
                        <a:rPr lang="en-US" sz="900" dirty="0"/>
                        <a:t>Black</a:t>
                      </a:r>
                    </a:p>
                  </a:txBody>
                  <a:tcPr marT="0" anchor="ctr">
                    <a:solidFill>
                      <a:srgbClr val="00B050"/>
                    </a:solidFill>
                  </a:tcPr>
                </a:tc>
                <a:tc>
                  <a:txBody>
                    <a:bodyPr/>
                    <a:lstStyle/>
                    <a:p>
                      <a:pPr algn="ctr"/>
                      <a:r>
                        <a:rPr lang="en-US" sz="900" dirty="0">
                          <a:solidFill>
                            <a:srgbClr val="1AAFA2"/>
                          </a:solidFill>
                        </a:rPr>
                        <a:t>Total</a:t>
                      </a:r>
                    </a:p>
                  </a:txBody>
                  <a:tcPr marT="0" anchor="ctr">
                    <a:solidFill>
                      <a:schemeClr val="accent6">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dirty="0">
                          <a:solidFill>
                            <a:srgbClr val="000000"/>
                          </a:solidFill>
                          <a:effectLst/>
                          <a:latin typeface="+mn-lt"/>
                        </a:rPr>
                        <a:t>Borrowed money from family or friends</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31%</a:t>
                      </a:r>
                      <a:endParaRPr lang="en-US" sz="1200" b="1" i="0" u="none" strike="noStrike" dirty="0">
                        <a:solidFill>
                          <a:schemeClr val="accent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13%</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Applied for government financial assistance</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28%</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14%</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Delayed a major life event</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1" u="none" strike="noStrike" dirty="0">
                          <a:solidFill>
                            <a:schemeClr val="accent1"/>
                          </a:solidFill>
                          <a:effectLst/>
                        </a:rPr>
                        <a:t>25%</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11%</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graphicFrame>
        <p:nvGraphicFramePr>
          <p:cNvPr id="13" name="Table 12">
            <a:extLst>
              <a:ext uri="{FF2B5EF4-FFF2-40B4-BE49-F238E27FC236}">
                <a16:creationId xmlns:a16="http://schemas.microsoft.com/office/drawing/2014/main" id="{04E7C9D1-D184-83DD-4B08-808E57990759}"/>
              </a:ext>
            </a:extLst>
          </p:cNvPr>
          <p:cNvGraphicFramePr>
            <a:graphicFrameLocks noGrp="1"/>
          </p:cNvGraphicFramePr>
          <p:nvPr>
            <p:extLst>
              <p:ext uri="{D42A27DB-BD31-4B8C-83A1-F6EECF244321}">
                <p14:modId xmlns:p14="http://schemas.microsoft.com/office/powerpoint/2010/main" val="208197474"/>
              </p:ext>
            </p:extLst>
          </p:nvPr>
        </p:nvGraphicFramePr>
        <p:xfrm>
          <a:off x="3961670" y="3981375"/>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604311468"/>
                    </a:ext>
                  </a:extLst>
                </a:gridCol>
              </a:tblGrid>
              <a:tr h="457200">
                <a:tc>
                  <a:txBody>
                    <a:bodyPr/>
                    <a:lstStyle/>
                    <a:p>
                      <a:r>
                        <a:rPr lang="en-US" sz="900" dirty="0"/>
                        <a:t>Top 3 </a:t>
                      </a:r>
                      <a:br>
                        <a:rPr lang="en-US" sz="900" dirty="0"/>
                      </a:br>
                      <a:r>
                        <a:rPr lang="en-US" sz="900" dirty="0"/>
                        <a:t>Employment Sacrifices</a:t>
                      </a:r>
                    </a:p>
                  </a:txBody>
                  <a:tcPr marT="0" anchor="ctr">
                    <a:solidFill>
                      <a:srgbClr val="00B050"/>
                    </a:solidFill>
                  </a:tcPr>
                </a:tc>
                <a:tc>
                  <a:txBody>
                    <a:bodyPr/>
                    <a:lstStyle/>
                    <a:p>
                      <a:pPr algn="ctr"/>
                      <a:r>
                        <a:rPr lang="en-US" sz="900" dirty="0"/>
                        <a:t>Black</a:t>
                      </a:r>
                    </a:p>
                  </a:txBody>
                  <a:tcPr marT="0" anchor="ctr">
                    <a:solidFill>
                      <a:srgbClr val="00B050"/>
                    </a:solidFill>
                  </a:tcPr>
                </a:tc>
                <a:tc>
                  <a:txBody>
                    <a:bodyPr/>
                    <a:lstStyle/>
                    <a:p>
                      <a:pPr algn="ctr"/>
                      <a:r>
                        <a:rPr lang="en-US" sz="900" dirty="0">
                          <a:solidFill>
                            <a:srgbClr val="1AAFA2"/>
                          </a:solidFill>
                        </a:rPr>
                        <a:t>Total</a:t>
                      </a:r>
                    </a:p>
                  </a:txBody>
                  <a:tcPr marT="0" anchor="ctr">
                    <a:solidFill>
                      <a:schemeClr val="accent6">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dirty="0">
                          <a:solidFill>
                            <a:srgbClr val="000000"/>
                          </a:solidFill>
                          <a:effectLst/>
                          <a:latin typeface="+mn-lt"/>
                        </a:rPr>
                        <a:t>Taken a leave of absence</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22%</a:t>
                      </a:r>
                      <a:endParaRPr lang="en-US" sz="1200" b="1" i="0" u="none" strike="noStrike" dirty="0">
                        <a:solidFill>
                          <a:schemeClr val="accent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10%</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Missed work</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u="none" strike="noStrike" dirty="0">
                          <a:solidFill>
                            <a:schemeClr val="tx1"/>
                          </a:solidFill>
                          <a:effectLst/>
                        </a:rPr>
                        <a:t>19%</a:t>
                      </a:r>
                      <a:endParaRPr lang="en-US" sz="1200" b="0" i="0" u="none" strike="noStrike" dirty="0">
                        <a:solidFill>
                          <a:schemeClr val="tx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20%</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Worked fewer hours</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u="none" strike="noStrike" dirty="0">
                          <a:solidFill>
                            <a:schemeClr val="tx1">
                              <a:lumMod val="75000"/>
                              <a:lumOff val="25000"/>
                            </a:schemeClr>
                          </a:solidFill>
                          <a:effectLst/>
                        </a:rPr>
                        <a:t>15%</a:t>
                      </a:r>
                      <a:endParaRPr lang="en-US" sz="1200" b="0" i="0" u="none" strike="noStrike" dirty="0">
                        <a:solidFill>
                          <a:schemeClr val="tx1">
                            <a:lumMod val="75000"/>
                            <a:lumOff val="25000"/>
                          </a:schemeClr>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14%</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sp>
        <p:nvSpPr>
          <p:cNvPr id="17" name="Rectangle 16">
            <a:extLst>
              <a:ext uri="{FF2B5EF4-FFF2-40B4-BE49-F238E27FC236}">
                <a16:creationId xmlns:a16="http://schemas.microsoft.com/office/drawing/2014/main" id="{11009C3D-A60F-83C7-85B9-B51884B5E11E}"/>
              </a:ext>
            </a:extLst>
          </p:cNvPr>
          <p:cNvSpPr/>
          <p:nvPr/>
        </p:nvSpPr>
        <p:spPr>
          <a:xfrm>
            <a:off x="7461597" y="3946152"/>
            <a:ext cx="2023906" cy="2022770"/>
          </a:xfrm>
          <a:prstGeom prst="rect">
            <a:avLst/>
          </a:prstGeom>
          <a:noFill/>
          <a:ln w="19050">
            <a:noFill/>
          </a:ln>
        </p:spPr>
        <p:style>
          <a:lnRef idx="2">
            <a:schemeClr val="dk1"/>
          </a:lnRef>
          <a:fillRef idx="1">
            <a:schemeClr val="lt1"/>
          </a:fillRef>
          <a:effectRef idx="0">
            <a:schemeClr val="dk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Current State of Health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Excellent: </a:t>
            </a:r>
            <a:r>
              <a:rPr kumimoji="0" lang="en-US" sz="120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8%</a:t>
            </a:r>
            <a:r>
              <a:rPr kumimoji="0" lang="en-US" sz="900" b="0"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8%</a:t>
            </a:r>
            <a:endParaRPr kumimoji="0" lang="en-US" sz="900" b="1"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Good: </a:t>
            </a:r>
            <a:r>
              <a:rPr kumimoji="0" lang="en-US" sz="12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33%</a:t>
            </a:r>
            <a:r>
              <a:rPr kumimoji="0" lang="en-US" sz="900" b="1"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49%</a:t>
            </a: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Fair: </a:t>
            </a:r>
            <a:r>
              <a:rPr lang="en-US" sz="1200" dirty="0">
                <a:solidFill>
                  <a:schemeClr val="tx1">
                    <a:lumMod val="75000"/>
                    <a:lumOff val="25000"/>
                  </a:schemeClr>
                </a:solidFill>
                <a:latin typeface="Arial" panose="020B0604020202020204" pitchFamily="34" charset="0"/>
                <a:cs typeface="Arial" panose="020B0604020202020204" pitchFamily="34" charset="0"/>
              </a:rPr>
              <a:t>3</a:t>
            </a:r>
            <a:r>
              <a:rPr kumimoji="0" lang="en-US" sz="120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6%</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34%</a:t>
            </a: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Poor: </a:t>
            </a:r>
            <a:r>
              <a:rPr kumimoji="0" lang="en-US" sz="1200" b="1" i="0" u="none" strike="noStrike" kern="1200" cap="none" spc="0" normalizeH="0" baseline="0" noProof="0" dirty="0">
                <a:ln>
                  <a:noFill/>
                </a:ln>
                <a:solidFill>
                  <a:schemeClr val="accent1"/>
                </a:solidFill>
                <a:effectLst/>
                <a:uLnTx/>
                <a:uFillTx/>
                <a:latin typeface="Arial" panose="020B0604020202020204" pitchFamily="34" charset="0"/>
                <a:ea typeface="+mn-ea"/>
                <a:cs typeface="Arial" panose="020B0604020202020204" pitchFamily="34" charset="0"/>
              </a:rPr>
              <a:t>22%</a:t>
            </a:r>
            <a:r>
              <a:rPr kumimoji="0" lang="en-US" sz="900" b="1" i="0" u="none" strike="noStrike" kern="1200" cap="none" spc="0" normalizeH="0" baseline="0" noProof="0" dirty="0">
                <a:ln>
                  <a:noFill/>
                </a:ln>
                <a:solidFill>
                  <a:srgbClr val="0067B1"/>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9%</a:t>
            </a:r>
          </a:p>
        </p:txBody>
      </p:sp>
      <p:sp>
        <p:nvSpPr>
          <p:cNvPr id="19" name="Rounded Rectangle 18">
            <a:extLst>
              <a:ext uri="{FF2B5EF4-FFF2-40B4-BE49-F238E27FC236}">
                <a16:creationId xmlns:a16="http://schemas.microsoft.com/office/drawing/2014/main" id="{781A314C-327E-0698-419F-9E25A0A2298E}"/>
              </a:ext>
            </a:extLst>
          </p:cNvPr>
          <p:cNvSpPr/>
          <p:nvPr/>
        </p:nvSpPr>
        <p:spPr>
          <a:xfrm>
            <a:off x="361804" y="1046087"/>
            <a:ext cx="5069894"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8" name="Chart 7">
            <a:extLst>
              <a:ext uri="{FF2B5EF4-FFF2-40B4-BE49-F238E27FC236}">
                <a16:creationId xmlns:a16="http://schemas.microsoft.com/office/drawing/2014/main" id="{42812B17-6893-420F-E7CA-72398F8F276D}"/>
              </a:ext>
            </a:extLst>
          </p:cNvPr>
          <p:cNvGraphicFramePr/>
          <p:nvPr>
            <p:extLst>
              <p:ext uri="{D42A27DB-BD31-4B8C-83A1-F6EECF244321}">
                <p14:modId xmlns:p14="http://schemas.microsoft.com/office/powerpoint/2010/main" val="1156513542"/>
              </p:ext>
            </p:extLst>
          </p:nvPr>
        </p:nvGraphicFramePr>
        <p:xfrm>
          <a:off x="532335" y="1168719"/>
          <a:ext cx="5150298" cy="2733732"/>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a:extLst>
              <a:ext uri="{FF2B5EF4-FFF2-40B4-BE49-F238E27FC236}">
                <a16:creationId xmlns:a16="http://schemas.microsoft.com/office/drawing/2014/main" id="{E33C4396-4CFD-C19F-2CDE-CE759C73049D}"/>
              </a:ext>
            </a:extLst>
          </p:cNvPr>
          <p:cNvSpPr txBox="1"/>
          <p:nvPr/>
        </p:nvSpPr>
        <p:spPr>
          <a:xfrm>
            <a:off x="550657" y="1193858"/>
            <a:ext cx="200162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a:ea typeface="+mn-ea"/>
                <a:cs typeface="+mn-cs"/>
              </a:rPr>
              <a:t>Decision-Making</a:t>
            </a:r>
          </a:p>
        </p:txBody>
      </p:sp>
      <p:sp>
        <p:nvSpPr>
          <p:cNvPr id="24" name="TextBox 23">
            <a:extLst>
              <a:ext uri="{FF2B5EF4-FFF2-40B4-BE49-F238E27FC236}">
                <a16:creationId xmlns:a16="http://schemas.microsoft.com/office/drawing/2014/main" id="{AF0A1C8D-6EA3-A4AB-9371-5A65EFC9E643}"/>
              </a:ext>
            </a:extLst>
          </p:cNvPr>
          <p:cNvSpPr txBox="1"/>
          <p:nvPr/>
        </p:nvSpPr>
        <p:spPr>
          <a:xfrm>
            <a:off x="486005" y="1585088"/>
            <a:ext cx="2453800"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I rely/relied on the doctor to decide on treatment options and chose the best course of action.</a:t>
            </a:r>
          </a:p>
        </p:txBody>
      </p:sp>
      <p:sp>
        <p:nvSpPr>
          <p:cNvPr id="26" name="TextBox 25">
            <a:extLst>
              <a:ext uri="{FF2B5EF4-FFF2-40B4-BE49-F238E27FC236}">
                <a16:creationId xmlns:a16="http://schemas.microsoft.com/office/drawing/2014/main" id="{892A3358-2558-5F8C-C099-A2D9D6CD1BB8}"/>
              </a:ext>
            </a:extLst>
          </p:cNvPr>
          <p:cNvSpPr txBox="1"/>
          <p:nvPr/>
        </p:nvSpPr>
        <p:spPr>
          <a:xfrm>
            <a:off x="486005" y="2407134"/>
            <a:ext cx="2453800" cy="27699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Somewhere in the middle</a:t>
            </a:r>
          </a:p>
        </p:txBody>
      </p:sp>
      <p:sp>
        <p:nvSpPr>
          <p:cNvPr id="27" name="TextBox 26">
            <a:extLst>
              <a:ext uri="{FF2B5EF4-FFF2-40B4-BE49-F238E27FC236}">
                <a16:creationId xmlns:a16="http://schemas.microsoft.com/office/drawing/2014/main" id="{46135867-E093-ACFC-DB54-2F0F79E70DB4}"/>
              </a:ext>
            </a:extLst>
          </p:cNvPr>
          <p:cNvSpPr txBox="1"/>
          <p:nvPr/>
        </p:nvSpPr>
        <p:spPr>
          <a:xfrm>
            <a:off x="486005" y="2800938"/>
            <a:ext cx="2453800"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I am/was very involved in researching and deciding on the best treatment options for me.</a:t>
            </a:r>
          </a:p>
        </p:txBody>
      </p:sp>
      <p:sp>
        <p:nvSpPr>
          <p:cNvPr id="28" name="Rectangle 27">
            <a:extLst>
              <a:ext uri="{FF2B5EF4-FFF2-40B4-BE49-F238E27FC236}">
                <a16:creationId xmlns:a16="http://schemas.microsoft.com/office/drawing/2014/main" id="{C11B7DA4-E9A2-0F7B-F48A-DEA57DA84E8C}"/>
              </a:ext>
            </a:extLst>
          </p:cNvPr>
          <p:cNvSpPr/>
          <p:nvPr/>
        </p:nvSpPr>
        <p:spPr>
          <a:xfrm>
            <a:off x="3803743" y="1289638"/>
            <a:ext cx="121187" cy="12091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9" name="TextBox 28">
            <a:extLst>
              <a:ext uri="{FF2B5EF4-FFF2-40B4-BE49-F238E27FC236}">
                <a16:creationId xmlns:a16="http://schemas.microsoft.com/office/drawing/2014/main" id="{7F92EAC7-640F-E491-88D9-A43AA359D942}"/>
              </a:ext>
            </a:extLst>
          </p:cNvPr>
          <p:cNvSpPr txBox="1"/>
          <p:nvPr/>
        </p:nvSpPr>
        <p:spPr>
          <a:xfrm>
            <a:off x="3943657" y="1234681"/>
            <a:ext cx="441146"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Total</a:t>
            </a:r>
          </a:p>
        </p:txBody>
      </p:sp>
      <p:sp>
        <p:nvSpPr>
          <p:cNvPr id="30" name="Rectangle 29">
            <a:extLst>
              <a:ext uri="{FF2B5EF4-FFF2-40B4-BE49-F238E27FC236}">
                <a16:creationId xmlns:a16="http://schemas.microsoft.com/office/drawing/2014/main" id="{2F5DFB63-CC13-A0B0-EB42-66E4B4A03FBD}"/>
              </a:ext>
            </a:extLst>
          </p:cNvPr>
          <p:cNvSpPr/>
          <p:nvPr/>
        </p:nvSpPr>
        <p:spPr>
          <a:xfrm>
            <a:off x="3073838" y="1289638"/>
            <a:ext cx="121187" cy="1209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B050"/>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B0DA3E51-3FF3-E25D-579C-F6E7D6883BAA}"/>
              </a:ext>
            </a:extLst>
          </p:cNvPr>
          <p:cNvSpPr txBox="1"/>
          <p:nvPr/>
        </p:nvSpPr>
        <p:spPr>
          <a:xfrm>
            <a:off x="3153213" y="1234681"/>
            <a:ext cx="466794"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Black</a:t>
            </a:r>
          </a:p>
        </p:txBody>
      </p:sp>
      <p:cxnSp>
        <p:nvCxnSpPr>
          <p:cNvPr id="33" name="Straight Connector 32">
            <a:extLst>
              <a:ext uri="{FF2B5EF4-FFF2-40B4-BE49-F238E27FC236}">
                <a16:creationId xmlns:a16="http://schemas.microsoft.com/office/drawing/2014/main" id="{B8498493-1650-5897-08A2-FA5D933DCC81}"/>
              </a:ext>
            </a:extLst>
          </p:cNvPr>
          <p:cNvCxnSpPr/>
          <p:nvPr/>
        </p:nvCxnSpPr>
        <p:spPr>
          <a:xfrm>
            <a:off x="3036718" y="1593797"/>
            <a:ext cx="0" cy="1828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BE6ED042-8A34-9ACB-3F12-7BE8EDF352B4}"/>
              </a:ext>
            </a:extLst>
          </p:cNvPr>
          <p:cNvSpPr/>
          <p:nvPr/>
        </p:nvSpPr>
        <p:spPr>
          <a:xfrm>
            <a:off x="5538550" y="1046087"/>
            <a:ext cx="3079579"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36" name="TextBox 35">
            <a:extLst>
              <a:ext uri="{FF2B5EF4-FFF2-40B4-BE49-F238E27FC236}">
                <a16:creationId xmlns:a16="http://schemas.microsoft.com/office/drawing/2014/main" id="{4E7D643D-BF68-2C67-CD10-B43A7B84AF82}"/>
              </a:ext>
            </a:extLst>
          </p:cNvPr>
          <p:cNvSpPr txBox="1"/>
          <p:nvPr/>
        </p:nvSpPr>
        <p:spPr>
          <a:xfrm>
            <a:off x="5706130" y="1193858"/>
            <a:ext cx="266129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solidFill>
                <a:latin typeface="+mn-lt"/>
                <a:ea typeface="+mn-ea"/>
                <a:cs typeface="+mn-cs"/>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How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informed </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do/did you feel about the potential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side effects </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from your cancer treatment?</a:t>
            </a:r>
          </a:p>
        </p:txBody>
      </p:sp>
      <p:graphicFrame>
        <p:nvGraphicFramePr>
          <p:cNvPr id="11" name="Chart 10">
            <a:extLst>
              <a:ext uri="{FF2B5EF4-FFF2-40B4-BE49-F238E27FC236}">
                <a16:creationId xmlns:a16="http://schemas.microsoft.com/office/drawing/2014/main" id="{0526618A-4CCC-7D09-5923-D988D7265C6B}"/>
              </a:ext>
            </a:extLst>
          </p:cNvPr>
          <p:cNvGraphicFramePr/>
          <p:nvPr>
            <p:extLst>
              <p:ext uri="{D42A27DB-BD31-4B8C-83A1-F6EECF244321}">
                <p14:modId xmlns:p14="http://schemas.microsoft.com/office/powerpoint/2010/main" val="3557405648"/>
              </p:ext>
            </p:extLst>
          </p:nvPr>
        </p:nvGraphicFramePr>
        <p:xfrm>
          <a:off x="5620551" y="893118"/>
          <a:ext cx="3041911" cy="2735222"/>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E00BA579-848E-7F67-4EA2-AEBE88FD4475}"/>
              </a:ext>
            </a:extLst>
          </p:cNvPr>
          <p:cNvSpPr txBox="1"/>
          <p:nvPr/>
        </p:nvSpPr>
        <p:spPr>
          <a:xfrm>
            <a:off x="5896103" y="2790581"/>
            <a:ext cx="5537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bg1"/>
                </a:solidFill>
                <a:effectLst/>
                <a:uLnTx/>
                <a:uFillTx/>
                <a:latin typeface="Arial" panose="020B0604020202020204"/>
                <a:ea typeface="+mn-ea"/>
                <a:cs typeface="+mn-cs"/>
              </a:rPr>
              <a:t>Total: 62%</a:t>
            </a:r>
          </a:p>
        </p:txBody>
      </p:sp>
      <p:sp>
        <p:nvSpPr>
          <p:cNvPr id="15" name="TextBox 14">
            <a:extLst>
              <a:ext uri="{FF2B5EF4-FFF2-40B4-BE49-F238E27FC236}">
                <a16:creationId xmlns:a16="http://schemas.microsoft.com/office/drawing/2014/main" id="{947520AB-4CA7-F441-1AB8-9E03BB139F28}"/>
              </a:ext>
            </a:extLst>
          </p:cNvPr>
          <p:cNvSpPr txBox="1"/>
          <p:nvPr/>
        </p:nvSpPr>
        <p:spPr>
          <a:xfrm>
            <a:off x="6817512" y="2804677"/>
            <a:ext cx="5537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a:ea typeface="+mn-ea"/>
                <a:cs typeface="+mn-cs"/>
              </a:rPr>
              <a:t>Total: 31%</a:t>
            </a:r>
          </a:p>
        </p:txBody>
      </p:sp>
      <p:sp>
        <p:nvSpPr>
          <p:cNvPr id="16" name="TextBox 15">
            <a:extLst>
              <a:ext uri="{FF2B5EF4-FFF2-40B4-BE49-F238E27FC236}">
                <a16:creationId xmlns:a16="http://schemas.microsoft.com/office/drawing/2014/main" id="{F9727794-4BC6-5508-8E2D-4C23DE5DFC64}"/>
              </a:ext>
            </a:extLst>
          </p:cNvPr>
          <p:cNvSpPr txBox="1"/>
          <p:nvPr/>
        </p:nvSpPr>
        <p:spPr>
          <a:xfrm>
            <a:off x="7719361" y="2409491"/>
            <a:ext cx="5537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a:ea typeface="+mn-ea"/>
                <a:cs typeface="+mn-cs"/>
              </a:rPr>
              <a:t>Total: 6%</a:t>
            </a:r>
          </a:p>
        </p:txBody>
      </p:sp>
      <p:sp>
        <p:nvSpPr>
          <p:cNvPr id="37" name="Rounded Rectangle 36">
            <a:extLst>
              <a:ext uri="{FF2B5EF4-FFF2-40B4-BE49-F238E27FC236}">
                <a16:creationId xmlns:a16="http://schemas.microsoft.com/office/drawing/2014/main" id="{035F3489-263F-E3DC-9753-A821F6290A6E}"/>
              </a:ext>
            </a:extLst>
          </p:cNvPr>
          <p:cNvSpPr/>
          <p:nvPr/>
        </p:nvSpPr>
        <p:spPr>
          <a:xfrm>
            <a:off x="8724981" y="1046087"/>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3" name="Rounded Rectangle 42">
            <a:extLst>
              <a:ext uri="{FF2B5EF4-FFF2-40B4-BE49-F238E27FC236}">
                <a16:creationId xmlns:a16="http://schemas.microsoft.com/office/drawing/2014/main" id="{743122D7-1D0F-27C3-13FB-CA0068231AEE}"/>
              </a:ext>
            </a:extLst>
          </p:cNvPr>
          <p:cNvSpPr/>
          <p:nvPr/>
        </p:nvSpPr>
        <p:spPr>
          <a:xfrm>
            <a:off x="8724981" y="2411099"/>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44" name="Chart 43">
            <a:extLst>
              <a:ext uri="{FF2B5EF4-FFF2-40B4-BE49-F238E27FC236}">
                <a16:creationId xmlns:a16="http://schemas.microsoft.com/office/drawing/2014/main" id="{08E9D684-9307-D0C3-A079-FEFE1D9EC5FE}"/>
              </a:ext>
            </a:extLst>
          </p:cNvPr>
          <p:cNvGraphicFramePr/>
          <p:nvPr>
            <p:extLst>
              <p:ext uri="{D42A27DB-BD31-4B8C-83A1-F6EECF244321}">
                <p14:modId xmlns:p14="http://schemas.microsoft.com/office/powerpoint/2010/main" val="2453402615"/>
              </p:ext>
            </p:extLst>
          </p:nvPr>
        </p:nvGraphicFramePr>
        <p:xfrm>
          <a:off x="8461196" y="1106782"/>
          <a:ext cx="1665931" cy="1110621"/>
        </p:xfrm>
        <a:graphic>
          <a:graphicData uri="http://schemas.openxmlformats.org/drawingml/2006/chart">
            <c:chart xmlns:c="http://schemas.openxmlformats.org/drawingml/2006/chart" xmlns:r="http://schemas.openxmlformats.org/officeDocument/2006/relationships" r:id="rId6"/>
          </a:graphicData>
        </a:graphic>
      </p:graphicFrame>
      <p:sp>
        <p:nvSpPr>
          <p:cNvPr id="45" name="TextBox 44">
            <a:extLst>
              <a:ext uri="{FF2B5EF4-FFF2-40B4-BE49-F238E27FC236}">
                <a16:creationId xmlns:a16="http://schemas.microsoft.com/office/drawing/2014/main" id="{6E43A1D7-5744-270B-31B8-DD3EBAB550E4}"/>
              </a:ext>
            </a:extLst>
          </p:cNvPr>
          <p:cNvSpPr txBox="1"/>
          <p:nvPr/>
        </p:nvSpPr>
        <p:spPr>
          <a:xfrm>
            <a:off x="9739550" y="1281228"/>
            <a:ext cx="2005653" cy="8002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their health care providers coordinated very well with one another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70%</a:t>
            </a:r>
          </a:p>
        </p:txBody>
      </p:sp>
      <p:sp>
        <p:nvSpPr>
          <p:cNvPr id="46" name="Title 1">
            <a:extLst>
              <a:ext uri="{FF2B5EF4-FFF2-40B4-BE49-F238E27FC236}">
                <a16:creationId xmlns:a16="http://schemas.microsoft.com/office/drawing/2014/main" id="{FCA61264-03B0-8B7F-35B7-103763B91CA4}"/>
              </a:ext>
            </a:extLst>
          </p:cNvPr>
          <p:cNvSpPr txBox="1">
            <a:spLocks/>
          </p:cNvSpPr>
          <p:nvPr/>
        </p:nvSpPr>
        <p:spPr>
          <a:xfrm>
            <a:off x="8827192" y="1461003"/>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kumimoji="0" lang="en-US" sz="160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70%</a:t>
            </a:r>
          </a:p>
        </p:txBody>
      </p:sp>
      <p:graphicFrame>
        <p:nvGraphicFramePr>
          <p:cNvPr id="47" name="Chart 46">
            <a:extLst>
              <a:ext uri="{FF2B5EF4-FFF2-40B4-BE49-F238E27FC236}">
                <a16:creationId xmlns:a16="http://schemas.microsoft.com/office/drawing/2014/main" id="{63A77BAC-2F81-EAB5-AA48-9C49F1DA1C01}"/>
              </a:ext>
            </a:extLst>
          </p:cNvPr>
          <p:cNvGraphicFramePr/>
          <p:nvPr>
            <p:extLst>
              <p:ext uri="{D42A27DB-BD31-4B8C-83A1-F6EECF244321}">
                <p14:modId xmlns:p14="http://schemas.microsoft.com/office/powerpoint/2010/main" val="4281630297"/>
              </p:ext>
            </p:extLst>
          </p:nvPr>
        </p:nvGraphicFramePr>
        <p:xfrm>
          <a:off x="8461196" y="2465319"/>
          <a:ext cx="1665931" cy="1110621"/>
        </p:xfrm>
        <a:graphic>
          <a:graphicData uri="http://schemas.openxmlformats.org/drawingml/2006/chart">
            <c:chart xmlns:c="http://schemas.openxmlformats.org/drawingml/2006/chart" xmlns:r="http://schemas.openxmlformats.org/officeDocument/2006/relationships" r:id="rId7"/>
          </a:graphicData>
        </a:graphic>
      </p:graphicFrame>
      <p:sp>
        <p:nvSpPr>
          <p:cNvPr id="48" name="TextBox 47">
            <a:extLst>
              <a:ext uri="{FF2B5EF4-FFF2-40B4-BE49-F238E27FC236}">
                <a16:creationId xmlns:a16="http://schemas.microsoft.com/office/drawing/2014/main" id="{8CAF09C1-2EEF-0AD6-F2B7-57E1C4A62C81}"/>
              </a:ext>
            </a:extLst>
          </p:cNvPr>
          <p:cNvSpPr txBox="1"/>
          <p:nvPr/>
        </p:nvSpPr>
        <p:spPr>
          <a:xfrm>
            <a:off x="9739550" y="2639765"/>
            <a:ext cx="2005653" cy="8002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they are </a:t>
            </a:r>
            <a:b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b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very satisfied with their treatment and care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77%</a:t>
            </a:r>
          </a:p>
        </p:txBody>
      </p:sp>
      <p:sp>
        <p:nvSpPr>
          <p:cNvPr id="49" name="Title 1">
            <a:extLst>
              <a:ext uri="{FF2B5EF4-FFF2-40B4-BE49-F238E27FC236}">
                <a16:creationId xmlns:a16="http://schemas.microsoft.com/office/drawing/2014/main" id="{CEF1C688-6B2B-666A-C143-58E0A95878F7}"/>
              </a:ext>
            </a:extLst>
          </p:cNvPr>
          <p:cNvSpPr txBox="1">
            <a:spLocks/>
          </p:cNvSpPr>
          <p:nvPr/>
        </p:nvSpPr>
        <p:spPr>
          <a:xfrm>
            <a:off x="8827192" y="2819540"/>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lang="en-US" sz="1600" dirty="0">
                <a:solidFill>
                  <a:srgbClr val="C00000"/>
                </a:solidFill>
                <a:latin typeface="Arial" panose="020B0604020202020204" pitchFamily="34" charset="0"/>
                <a:cs typeface="Arial" panose="020B0604020202020204" pitchFamily="34" charset="0"/>
              </a:rPr>
              <a:t>66</a:t>
            </a:r>
            <a:r>
              <a:rPr kumimoji="0" lang="en-US" sz="1600" b="1" i="0" u="none" strike="noStrike" kern="1200" cap="none" spc="0" normalizeH="0" baseline="0" noProof="0" dirty="0">
                <a:ln>
                  <a:noFill/>
                </a:ln>
                <a:solidFill>
                  <a:srgbClr val="C00000"/>
                </a:solidFill>
                <a:effectLst/>
                <a:uLnTx/>
                <a:uFillTx/>
                <a:latin typeface="Arial" panose="020B0604020202020204" pitchFamily="34" charset="0"/>
                <a:ea typeface="+mj-ea"/>
                <a:cs typeface="Arial" panose="020B0604020202020204" pitchFamily="34" charset="0"/>
              </a:rPr>
              <a:t>%</a:t>
            </a:r>
          </a:p>
        </p:txBody>
      </p:sp>
      <p:sp>
        <p:nvSpPr>
          <p:cNvPr id="50" name="Rounded Rectangle 49">
            <a:extLst>
              <a:ext uri="{FF2B5EF4-FFF2-40B4-BE49-F238E27FC236}">
                <a16:creationId xmlns:a16="http://schemas.microsoft.com/office/drawing/2014/main" id="{3B22606F-0B2C-40AB-9664-E638B168F446}"/>
              </a:ext>
            </a:extLst>
          </p:cNvPr>
          <p:cNvSpPr/>
          <p:nvPr/>
        </p:nvSpPr>
        <p:spPr>
          <a:xfrm>
            <a:off x="9580280" y="3804472"/>
            <a:ext cx="2306281"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9" name="Chart 8">
            <a:extLst>
              <a:ext uri="{FF2B5EF4-FFF2-40B4-BE49-F238E27FC236}">
                <a16:creationId xmlns:a16="http://schemas.microsoft.com/office/drawing/2014/main" id="{DFB741AA-C16E-1D74-C80B-D4B3892399FD}"/>
              </a:ext>
            </a:extLst>
          </p:cNvPr>
          <p:cNvGraphicFramePr/>
          <p:nvPr>
            <p:extLst>
              <p:ext uri="{D42A27DB-BD31-4B8C-83A1-F6EECF244321}">
                <p14:modId xmlns:p14="http://schemas.microsoft.com/office/powerpoint/2010/main" val="1061900580"/>
              </p:ext>
            </p:extLst>
          </p:nvPr>
        </p:nvGraphicFramePr>
        <p:xfrm>
          <a:off x="9813674" y="3808117"/>
          <a:ext cx="1835791" cy="1250814"/>
        </p:xfrm>
        <a:graphic>
          <a:graphicData uri="http://schemas.openxmlformats.org/drawingml/2006/chart">
            <c:chart xmlns:c="http://schemas.openxmlformats.org/drawingml/2006/chart" xmlns:r="http://schemas.openxmlformats.org/officeDocument/2006/relationships" r:id="rId8"/>
          </a:graphicData>
        </a:graphic>
      </p:graphicFrame>
      <p:sp>
        <p:nvSpPr>
          <p:cNvPr id="10" name="TextBox 9">
            <a:extLst>
              <a:ext uri="{FF2B5EF4-FFF2-40B4-BE49-F238E27FC236}">
                <a16:creationId xmlns:a16="http://schemas.microsoft.com/office/drawing/2014/main" id="{FA2235AA-5D5D-E6EF-C594-CA9BFF1093D0}"/>
              </a:ext>
            </a:extLst>
          </p:cNvPr>
          <p:cNvSpPr txBox="1"/>
          <p:nvPr/>
        </p:nvSpPr>
        <p:spPr>
          <a:xfrm>
            <a:off x="9728744" y="5038410"/>
            <a:ext cx="2005653" cy="98488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their health care providers </a:t>
            </a:r>
            <a:r>
              <a:rPr kumimoji="0" lang="en-US" sz="1200" b="0" i="1" u="none" strike="noStrike" kern="1200" cap="none" spc="0" normalizeH="0" baseline="0" noProof="0" dirty="0">
                <a:ln>
                  <a:noFill/>
                </a:ln>
                <a:solidFill>
                  <a:prstClr val="black"/>
                </a:solidFill>
                <a:effectLst/>
                <a:uLnTx/>
                <a:uFillTx/>
                <a:latin typeface="Arial" panose="020B0604020202020204"/>
                <a:ea typeface="+mn-ea"/>
                <a:cs typeface="+mn-cs"/>
              </a:rPr>
              <a:t>always</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lang="en-US" sz="1200" dirty="0">
                <a:solidFill>
                  <a:prstClr val="black"/>
                </a:solidFill>
                <a:latin typeface="Arial" panose="020B0604020202020204"/>
              </a:rPr>
              <a:t>listened to and respected their concerns</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a:t>
            </a:r>
            <a:r>
              <a:rPr lang="en-US" sz="1000" b="1" dirty="0">
                <a:solidFill>
                  <a:prstClr val="black"/>
                </a:solidFill>
                <a:latin typeface="Arial" panose="020B0604020202020204"/>
              </a:rPr>
              <a:t>69</a:t>
            </a: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a:t>
            </a:r>
          </a:p>
        </p:txBody>
      </p:sp>
      <p:sp>
        <p:nvSpPr>
          <p:cNvPr id="12" name="Title 1">
            <a:extLst>
              <a:ext uri="{FF2B5EF4-FFF2-40B4-BE49-F238E27FC236}">
                <a16:creationId xmlns:a16="http://schemas.microsoft.com/office/drawing/2014/main" id="{D79EB664-9B31-1840-67D9-1F947D729A2A}"/>
              </a:ext>
            </a:extLst>
          </p:cNvPr>
          <p:cNvSpPr txBox="1">
            <a:spLocks/>
          </p:cNvSpPr>
          <p:nvPr/>
        </p:nvSpPr>
        <p:spPr>
          <a:xfrm>
            <a:off x="10277662" y="4258712"/>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kumimoji="0" lang="en-US" sz="160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64%</a:t>
            </a:r>
          </a:p>
        </p:txBody>
      </p:sp>
    </p:spTree>
    <p:extLst>
      <p:ext uri="{BB962C8B-B14F-4D97-AF65-F5344CB8AC3E}">
        <p14:creationId xmlns:p14="http://schemas.microsoft.com/office/powerpoint/2010/main" val="493482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54C3C4-58F3-85E8-AEEB-DA5462CB0406}"/>
              </a:ext>
            </a:extLst>
          </p:cNvPr>
          <p:cNvSpPr/>
          <p:nvPr/>
        </p:nvSpPr>
        <p:spPr>
          <a:xfrm flipV="1">
            <a:off x="158771" y="0"/>
            <a:ext cx="391886" cy="1330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pic>
        <p:nvPicPr>
          <p:cNvPr id="3" name="Picture 2">
            <a:extLst>
              <a:ext uri="{FF2B5EF4-FFF2-40B4-BE49-F238E27FC236}">
                <a16:creationId xmlns:a16="http://schemas.microsoft.com/office/drawing/2014/main" id="{82A6927B-5EB4-E3CA-FAD4-CE593CE710B3}"/>
              </a:ext>
            </a:extLst>
          </p:cNvPr>
          <p:cNvPicPr>
            <a:picLocks noChangeAspect="1"/>
          </p:cNvPicPr>
          <p:nvPr/>
        </p:nvPicPr>
        <p:blipFill>
          <a:blip r:embed="rId3"/>
          <a:srcRect/>
          <a:stretch/>
        </p:blipFill>
        <p:spPr>
          <a:xfrm>
            <a:off x="269468" y="80537"/>
            <a:ext cx="541131" cy="1270911"/>
          </a:xfrm>
          <a:prstGeom prst="rect">
            <a:avLst/>
          </a:prstGeom>
        </p:spPr>
      </p:pic>
      <p:sp>
        <p:nvSpPr>
          <p:cNvPr id="54" name="Rounded Rectangle 53">
            <a:extLst>
              <a:ext uri="{FF2B5EF4-FFF2-40B4-BE49-F238E27FC236}">
                <a16:creationId xmlns:a16="http://schemas.microsoft.com/office/drawing/2014/main" id="{997C5F9F-8BF9-4A40-D668-D0E42E7F08D3}"/>
              </a:ext>
            </a:extLst>
          </p:cNvPr>
          <p:cNvSpPr/>
          <p:nvPr/>
        </p:nvSpPr>
        <p:spPr>
          <a:xfrm>
            <a:off x="361804"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2" name="Rounded Rectangle 51">
            <a:extLst>
              <a:ext uri="{FF2B5EF4-FFF2-40B4-BE49-F238E27FC236}">
                <a16:creationId xmlns:a16="http://schemas.microsoft.com/office/drawing/2014/main" id="{05150C85-A248-41FE-32C8-4AA6E46370DF}"/>
              </a:ext>
            </a:extLst>
          </p:cNvPr>
          <p:cNvSpPr/>
          <p:nvPr/>
        </p:nvSpPr>
        <p:spPr>
          <a:xfrm>
            <a:off x="3866606"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1" name="Rounded Rectangle 50">
            <a:extLst>
              <a:ext uri="{FF2B5EF4-FFF2-40B4-BE49-F238E27FC236}">
                <a16:creationId xmlns:a16="http://schemas.microsoft.com/office/drawing/2014/main" id="{2366BA79-0CDB-280E-D998-90CF7F6D7B0E}"/>
              </a:ext>
            </a:extLst>
          </p:cNvPr>
          <p:cNvSpPr/>
          <p:nvPr/>
        </p:nvSpPr>
        <p:spPr>
          <a:xfrm>
            <a:off x="7371287" y="3804472"/>
            <a:ext cx="2097644"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E914E534-0ED6-5FB1-075A-0F074EFC0BE5}"/>
              </a:ext>
            </a:extLst>
          </p:cNvPr>
          <p:cNvSpPr>
            <a:spLocks noGrp="1"/>
          </p:cNvSpPr>
          <p:nvPr>
            <p:ph type="title"/>
          </p:nvPr>
        </p:nvSpPr>
        <p:spPr>
          <a:xfrm>
            <a:off x="832478" y="209506"/>
            <a:ext cx="11333672" cy="695924"/>
          </a:xfrm>
        </p:spPr>
        <p:txBody>
          <a:bodyPr/>
          <a:lstStyle/>
          <a:p>
            <a:r>
              <a:rPr lang="en-US" dirty="0">
                <a:solidFill>
                  <a:srgbClr val="00B0F0"/>
                </a:solidFill>
              </a:rPr>
              <a:t>Patient Profile: Hispanic Patients</a:t>
            </a:r>
          </a:p>
        </p:txBody>
      </p:sp>
      <p:sp>
        <p:nvSpPr>
          <p:cNvPr id="5" name="TextBox 4">
            <a:extLst>
              <a:ext uri="{FF2B5EF4-FFF2-40B4-BE49-F238E27FC236}">
                <a16:creationId xmlns:a16="http://schemas.microsoft.com/office/drawing/2014/main" id="{35FA760C-2EEE-05EF-F2FB-C9FB3B993B2C}"/>
              </a:ext>
            </a:extLst>
          </p:cNvPr>
          <p:cNvSpPr txBox="1"/>
          <p:nvPr/>
        </p:nvSpPr>
        <p:spPr>
          <a:xfrm>
            <a:off x="1505839" y="6553620"/>
            <a:ext cx="3105917"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Base: Hispanic Patients (n=92)</a:t>
            </a:r>
          </a:p>
        </p:txBody>
      </p:sp>
      <p:graphicFrame>
        <p:nvGraphicFramePr>
          <p:cNvPr id="7" name="Table 6">
            <a:extLst>
              <a:ext uri="{FF2B5EF4-FFF2-40B4-BE49-F238E27FC236}">
                <a16:creationId xmlns:a16="http://schemas.microsoft.com/office/drawing/2014/main" id="{3D93E5D7-FCB0-1D4C-4621-EC363093A25D}"/>
              </a:ext>
            </a:extLst>
          </p:cNvPr>
          <p:cNvGraphicFramePr>
            <a:graphicFrameLocks noGrp="1"/>
          </p:cNvGraphicFramePr>
          <p:nvPr>
            <p:extLst>
              <p:ext uri="{D42A27DB-BD31-4B8C-83A1-F6EECF244321}">
                <p14:modId xmlns:p14="http://schemas.microsoft.com/office/powerpoint/2010/main" val="1405288025"/>
              </p:ext>
            </p:extLst>
          </p:nvPr>
        </p:nvGraphicFramePr>
        <p:xfrm>
          <a:off x="457603" y="3981373"/>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4160944718"/>
                    </a:ext>
                  </a:extLst>
                </a:gridCol>
              </a:tblGrid>
              <a:tr h="457200">
                <a:tc>
                  <a:txBody>
                    <a:bodyPr/>
                    <a:lstStyle/>
                    <a:p>
                      <a:r>
                        <a:rPr lang="en-US" sz="900" dirty="0"/>
                        <a:t>Top 3 </a:t>
                      </a:r>
                      <a:br>
                        <a:rPr lang="en-US" sz="900" dirty="0"/>
                      </a:br>
                      <a:r>
                        <a:rPr lang="en-US" sz="900" dirty="0"/>
                        <a:t>Financial Impacts</a:t>
                      </a:r>
                    </a:p>
                  </a:txBody>
                  <a:tcPr marT="0" anchor="ctr">
                    <a:solidFill>
                      <a:srgbClr val="00B0F0"/>
                    </a:solidFill>
                  </a:tcPr>
                </a:tc>
                <a:tc>
                  <a:txBody>
                    <a:bodyPr/>
                    <a:lstStyle/>
                    <a:p>
                      <a:pPr algn="ctr"/>
                      <a:r>
                        <a:rPr lang="en-US" sz="900" dirty="0"/>
                        <a:t>Hispanic</a:t>
                      </a:r>
                    </a:p>
                  </a:txBody>
                  <a:tcPr marT="0" anchor="ctr">
                    <a:solidFill>
                      <a:srgbClr val="00B0F0"/>
                    </a:solidFill>
                  </a:tcPr>
                </a:tc>
                <a:tc>
                  <a:txBody>
                    <a:bodyPr/>
                    <a:lstStyle/>
                    <a:p>
                      <a:pPr algn="ctr"/>
                      <a:r>
                        <a:rPr lang="en-US" sz="900" dirty="0">
                          <a:solidFill>
                            <a:schemeClr val="accent1">
                              <a:lumMod val="75000"/>
                            </a:schemeClr>
                          </a:solidFill>
                        </a:rPr>
                        <a:t>Total</a:t>
                      </a:r>
                    </a:p>
                  </a:txBody>
                  <a:tcPr marT="0" anchor="ctr">
                    <a:solidFill>
                      <a:schemeClr val="accent5">
                        <a:lumMod val="40000"/>
                        <a:lumOff val="6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dirty="0">
                          <a:solidFill>
                            <a:srgbClr val="000000"/>
                          </a:solidFill>
                          <a:effectLst/>
                          <a:latin typeface="+mn-lt"/>
                        </a:rPr>
                        <a:t>Spent savings/retirement money to cover your personal living expenses</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29%</a:t>
                      </a:r>
                      <a:endParaRPr lang="en-US" sz="1200" b="1" i="0" u="none" strike="noStrike" dirty="0">
                        <a:solidFill>
                          <a:schemeClr val="accent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17%</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Borrowed money from family or friends</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27%</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13%</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Delayed a major life event</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1" u="none" strike="noStrike" dirty="0">
                          <a:solidFill>
                            <a:schemeClr val="accent1"/>
                          </a:solidFill>
                          <a:effectLst/>
                        </a:rPr>
                        <a:t>27%</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11%</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graphicFrame>
        <p:nvGraphicFramePr>
          <p:cNvPr id="13" name="Table 12">
            <a:extLst>
              <a:ext uri="{FF2B5EF4-FFF2-40B4-BE49-F238E27FC236}">
                <a16:creationId xmlns:a16="http://schemas.microsoft.com/office/drawing/2014/main" id="{04E7C9D1-D184-83DD-4B08-808E57990759}"/>
              </a:ext>
            </a:extLst>
          </p:cNvPr>
          <p:cNvGraphicFramePr>
            <a:graphicFrameLocks noGrp="1"/>
          </p:cNvGraphicFramePr>
          <p:nvPr>
            <p:extLst>
              <p:ext uri="{D42A27DB-BD31-4B8C-83A1-F6EECF244321}">
                <p14:modId xmlns:p14="http://schemas.microsoft.com/office/powerpoint/2010/main" val="514042662"/>
              </p:ext>
            </p:extLst>
          </p:nvPr>
        </p:nvGraphicFramePr>
        <p:xfrm>
          <a:off x="3961670" y="3981375"/>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604311468"/>
                    </a:ext>
                  </a:extLst>
                </a:gridCol>
              </a:tblGrid>
              <a:tr h="457200">
                <a:tc>
                  <a:txBody>
                    <a:bodyPr/>
                    <a:lstStyle/>
                    <a:p>
                      <a:r>
                        <a:rPr lang="en-US" sz="900" dirty="0"/>
                        <a:t>Top 3 </a:t>
                      </a:r>
                      <a:br>
                        <a:rPr lang="en-US" sz="900" dirty="0"/>
                      </a:br>
                      <a:r>
                        <a:rPr lang="en-US" sz="900" dirty="0"/>
                        <a:t>Employment Sacrifices</a:t>
                      </a:r>
                    </a:p>
                  </a:txBody>
                  <a:tcPr marT="0" anchor="ctr">
                    <a:solidFill>
                      <a:srgbClr val="00B0F0"/>
                    </a:solidFill>
                  </a:tcPr>
                </a:tc>
                <a:tc>
                  <a:txBody>
                    <a:bodyPr/>
                    <a:lstStyle/>
                    <a:p>
                      <a:pPr algn="ctr"/>
                      <a:r>
                        <a:rPr lang="en-US" sz="900" dirty="0"/>
                        <a:t>Hispanic</a:t>
                      </a:r>
                    </a:p>
                  </a:txBody>
                  <a:tcPr marT="0" anchor="ctr">
                    <a:solidFill>
                      <a:srgbClr val="00B0F0"/>
                    </a:solidFill>
                  </a:tcPr>
                </a:tc>
                <a:tc>
                  <a:txBody>
                    <a:bodyPr/>
                    <a:lstStyle/>
                    <a:p>
                      <a:pPr algn="ctr"/>
                      <a:r>
                        <a:rPr lang="en-US" sz="900" dirty="0">
                          <a:solidFill>
                            <a:schemeClr val="accent1">
                              <a:lumMod val="75000"/>
                            </a:schemeClr>
                          </a:solidFill>
                        </a:rPr>
                        <a:t>Total</a:t>
                      </a:r>
                    </a:p>
                  </a:txBody>
                  <a:tcPr marT="0" anchor="ctr">
                    <a:solidFill>
                      <a:schemeClr val="accent5">
                        <a:lumMod val="40000"/>
                        <a:lumOff val="6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dirty="0">
                          <a:solidFill>
                            <a:srgbClr val="000000"/>
                          </a:solidFill>
                          <a:effectLst/>
                          <a:latin typeface="+mn-lt"/>
                        </a:rPr>
                        <a:t>Missed work</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u="none" strike="noStrike" dirty="0">
                          <a:solidFill>
                            <a:schemeClr val="tx1">
                              <a:lumMod val="75000"/>
                              <a:lumOff val="25000"/>
                            </a:schemeClr>
                          </a:solidFill>
                          <a:effectLst/>
                        </a:rPr>
                        <a:t>25%</a:t>
                      </a:r>
                      <a:endParaRPr lang="en-US" sz="1200" b="0" i="0" u="none" strike="noStrike" dirty="0">
                        <a:solidFill>
                          <a:schemeClr val="tx1">
                            <a:lumMod val="75000"/>
                            <a:lumOff val="25000"/>
                          </a:schemeClr>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20%</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Lost salary or wages</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u="none" strike="noStrike" dirty="0">
                          <a:solidFill>
                            <a:schemeClr val="tx1"/>
                          </a:solidFill>
                          <a:effectLst/>
                        </a:rPr>
                        <a:t>20%</a:t>
                      </a:r>
                      <a:endParaRPr lang="en-US" sz="1200" b="0" i="0" u="none" strike="noStrike" dirty="0">
                        <a:solidFill>
                          <a:schemeClr val="tx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13%</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Taken a leave of absence</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1" u="none" strike="noStrike" dirty="0">
                          <a:solidFill>
                            <a:schemeClr val="accent1"/>
                          </a:solidFill>
                          <a:effectLst/>
                        </a:rPr>
                        <a:t>18%</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10%</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sp>
        <p:nvSpPr>
          <p:cNvPr id="17" name="Rectangle 16">
            <a:extLst>
              <a:ext uri="{FF2B5EF4-FFF2-40B4-BE49-F238E27FC236}">
                <a16:creationId xmlns:a16="http://schemas.microsoft.com/office/drawing/2014/main" id="{11009C3D-A60F-83C7-85B9-B51884B5E11E}"/>
              </a:ext>
            </a:extLst>
          </p:cNvPr>
          <p:cNvSpPr/>
          <p:nvPr/>
        </p:nvSpPr>
        <p:spPr>
          <a:xfrm>
            <a:off x="7461597" y="3946152"/>
            <a:ext cx="2023906" cy="2022770"/>
          </a:xfrm>
          <a:prstGeom prst="rect">
            <a:avLst/>
          </a:prstGeom>
          <a:noFill/>
          <a:ln w="19050">
            <a:noFill/>
          </a:ln>
        </p:spPr>
        <p:style>
          <a:lnRef idx="2">
            <a:schemeClr val="dk1"/>
          </a:lnRef>
          <a:fillRef idx="1">
            <a:schemeClr val="lt1"/>
          </a:fillRef>
          <a:effectRef idx="0">
            <a:schemeClr val="dk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Current State of Health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Excellent: </a:t>
            </a:r>
            <a:r>
              <a:rPr kumimoji="0" lang="en-US" sz="120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7%</a:t>
            </a:r>
            <a:r>
              <a:rPr kumimoji="0" lang="en-US" sz="900" b="0"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8%</a:t>
            </a:r>
            <a:endParaRPr kumimoji="0" lang="en-US" sz="900" b="1"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Good: </a:t>
            </a:r>
            <a:r>
              <a:rPr kumimoji="0" lang="en-US" sz="1200" b="1" i="0"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36%</a:t>
            </a:r>
            <a:r>
              <a:rPr kumimoji="0" lang="en-US" sz="900" b="1"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49%</a:t>
            </a: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Fair: </a:t>
            </a:r>
            <a:r>
              <a:rPr lang="en-US" sz="1200" dirty="0">
                <a:solidFill>
                  <a:schemeClr val="tx1">
                    <a:lumMod val="75000"/>
                    <a:lumOff val="25000"/>
                  </a:schemeClr>
                </a:solidFill>
                <a:latin typeface="Arial" panose="020B0604020202020204" pitchFamily="34" charset="0"/>
                <a:cs typeface="Arial" panose="020B0604020202020204" pitchFamily="34" charset="0"/>
              </a:rPr>
              <a:t>3</a:t>
            </a:r>
            <a:r>
              <a:rPr kumimoji="0" lang="en-US" sz="120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5%</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34%</a:t>
            </a: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Poor: </a:t>
            </a:r>
            <a:r>
              <a:rPr kumimoji="0" lang="en-US" sz="1200" b="1" i="0" u="none" strike="noStrike" kern="1200" cap="none" spc="0" normalizeH="0" baseline="0" noProof="0" dirty="0">
                <a:ln>
                  <a:noFill/>
                </a:ln>
                <a:solidFill>
                  <a:schemeClr val="accent1"/>
                </a:solidFill>
                <a:effectLst/>
                <a:uLnTx/>
                <a:uFillTx/>
                <a:latin typeface="Arial" panose="020B0604020202020204" pitchFamily="34" charset="0"/>
                <a:ea typeface="+mn-ea"/>
                <a:cs typeface="Arial" panose="020B0604020202020204" pitchFamily="34" charset="0"/>
              </a:rPr>
              <a:t>22%</a:t>
            </a:r>
            <a:r>
              <a:rPr kumimoji="0" lang="en-US" sz="900" b="1" i="0" u="none" strike="noStrike" kern="1200" cap="none" spc="0" normalizeH="0" baseline="0" noProof="0" dirty="0">
                <a:ln>
                  <a:noFill/>
                </a:ln>
                <a:solidFill>
                  <a:srgbClr val="0067B1"/>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9%</a:t>
            </a:r>
          </a:p>
        </p:txBody>
      </p:sp>
      <p:sp>
        <p:nvSpPr>
          <p:cNvPr id="19" name="Rounded Rectangle 18">
            <a:extLst>
              <a:ext uri="{FF2B5EF4-FFF2-40B4-BE49-F238E27FC236}">
                <a16:creationId xmlns:a16="http://schemas.microsoft.com/office/drawing/2014/main" id="{781A314C-327E-0698-419F-9E25A0A2298E}"/>
              </a:ext>
            </a:extLst>
          </p:cNvPr>
          <p:cNvSpPr/>
          <p:nvPr/>
        </p:nvSpPr>
        <p:spPr>
          <a:xfrm>
            <a:off x="361804" y="1046087"/>
            <a:ext cx="5069894"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8" name="Chart 7">
            <a:extLst>
              <a:ext uri="{FF2B5EF4-FFF2-40B4-BE49-F238E27FC236}">
                <a16:creationId xmlns:a16="http://schemas.microsoft.com/office/drawing/2014/main" id="{42812B17-6893-420F-E7CA-72398F8F276D}"/>
              </a:ext>
            </a:extLst>
          </p:cNvPr>
          <p:cNvGraphicFramePr/>
          <p:nvPr>
            <p:extLst>
              <p:ext uri="{D42A27DB-BD31-4B8C-83A1-F6EECF244321}">
                <p14:modId xmlns:p14="http://schemas.microsoft.com/office/powerpoint/2010/main" val="482327153"/>
              </p:ext>
            </p:extLst>
          </p:nvPr>
        </p:nvGraphicFramePr>
        <p:xfrm>
          <a:off x="532335" y="1168719"/>
          <a:ext cx="5150298" cy="2733732"/>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a:extLst>
              <a:ext uri="{FF2B5EF4-FFF2-40B4-BE49-F238E27FC236}">
                <a16:creationId xmlns:a16="http://schemas.microsoft.com/office/drawing/2014/main" id="{E33C4396-4CFD-C19F-2CDE-CE759C73049D}"/>
              </a:ext>
            </a:extLst>
          </p:cNvPr>
          <p:cNvSpPr txBox="1"/>
          <p:nvPr/>
        </p:nvSpPr>
        <p:spPr>
          <a:xfrm>
            <a:off x="550657" y="1193858"/>
            <a:ext cx="200162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a:ea typeface="+mn-ea"/>
                <a:cs typeface="+mn-cs"/>
              </a:rPr>
              <a:t>Decision-Making</a:t>
            </a:r>
          </a:p>
        </p:txBody>
      </p:sp>
      <p:sp>
        <p:nvSpPr>
          <p:cNvPr id="24" name="TextBox 23">
            <a:extLst>
              <a:ext uri="{FF2B5EF4-FFF2-40B4-BE49-F238E27FC236}">
                <a16:creationId xmlns:a16="http://schemas.microsoft.com/office/drawing/2014/main" id="{AF0A1C8D-6EA3-A4AB-9371-5A65EFC9E643}"/>
              </a:ext>
            </a:extLst>
          </p:cNvPr>
          <p:cNvSpPr txBox="1"/>
          <p:nvPr/>
        </p:nvSpPr>
        <p:spPr>
          <a:xfrm>
            <a:off x="486005" y="1585088"/>
            <a:ext cx="2453800"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I rely/relied on the doctor to decide on treatment options and chose the best course of action.</a:t>
            </a:r>
          </a:p>
        </p:txBody>
      </p:sp>
      <p:sp>
        <p:nvSpPr>
          <p:cNvPr id="26" name="TextBox 25">
            <a:extLst>
              <a:ext uri="{FF2B5EF4-FFF2-40B4-BE49-F238E27FC236}">
                <a16:creationId xmlns:a16="http://schemas.microsoft.com/office/drawing/2014/main" id="{892A3358-2558-5F8C-C099-A2D9D6CD1BB8}"/>
              </a:ext>
            </a:extLst>
          </p:cNvPr>
          <p:cNvSpPr txBox="1"/>
          <p:nvPr/>
        </p:nvSpPr>
        <p:spPr>
          <a:xfrm>
            <a:off x="486005" y="2407134"/>
            <a:ext cx="2453800" cy="27699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Somewhere in the middle</a:t>
            </a:r>
          </a:p>
        </p:txBody>
      </p:sp>
      <p:sp>
        <p:nvSpPr>
          <p:cNvPr id="27" name="TextBox 26">
            <a:extLst>
              <a:ext uri="{FF2B5EF4-FFF2-40B4-BE49-F238E27FC236}">
                <a16:creationId xmlns:a16="http://schemas.microsoft.com/office/drawing/2014/main" id="{46135867-E093-ACFC-DB54-2F0F79E70DB4}"/>
              </a:ext>
            </a:extLst>
          </p:cNvPr>
          <p:cNvSpPr txBox="1"/>
          <p:nvPr/>
        </p:nvSpPr>
        <p:spPr>
          <a:xfrm>
            <a:off x="486005" y="2800938"/>
            <a:ext cx="2453800"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I am/was very involved in researching and deciding on the best treatment options for me.</a:t>
            </a:r>
          </a:p>
        </p:txBody>
      </p:sp>
      <p:sp>
        <p:nvSpPr>
          <p:cNvPr id="28" name="Rectangle 27">
            <a:extLst>
              <a:ext uri="{FF2B5EF4-FFF2-40B4-BE49-F238E27FC236}">
                <a16:creationId xmlns:a16="http://schemas.microsoft.com/office/drawing/2014/main" id="{C11B7DA4-E9A2-0F7B-F48A-DEA57DA84E8C}"/>
              </a:ext>
            </a:extLst>
          </p:cNvPr>
          <p:cNvSpPr/>
          <p:nvPr/>
        </p:nvSpPr>
        <p:spPr>
          <a:xfrm>
            <a:off x="3803743" y="1289638"/>
            <a:ext cx="121187" cy="120918"/>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9" name="TextBox 28">
            <a:extLst>
              <a:ext uri="{FF2B5EF4-FFF2-40B4-BE49-F238E27FC236}">
                <a16:creationId xmlns:a16="http://schemas.microsoft.com/office/drawing/2014/main" id="{7F92EAC7-640F-E491-88D9-A43AA359D942}"/>
              </a:ext>
            </a:extLst>
          </p:cNvPr>
          <p:cNvSpPr txBox="1"/>
          <p:nvPr/>
        </p:nvSpPr>
        <p:spPr>
          <a:xfrm>
            <a:off x="3943657" y="1234681"/>
            <a:ext cx="441146"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Total</a:t>
            </a:r>
          </a:p>
        </p:txBody>
      </p:sp>
      <p:sp>
        <p:nvSpPr>
          <p:cNvPr id="30" name="Rectangle 29">
            <a:extLst>
              <a:ext uri="{FF2B5EF4-FFF2-40B4-BE49-F238E27FC236}">
                <a16:creationId xmlns:a16="http://schemas.microsoft.com/office/drawing/2014/main" id="{2F5DFB63-CC13-A0B0-EB42-66E4B4A03FBD}"/>
              </a:ext>
            </a:extLst>
          </p:cNvPr>
          <p:cNvSpPr/>
          <p:nvPr/>
        </p:nvSpPr>
        <p:spPr>
          <a:xfrm>
            <a:off x="3073838" y="1289638"/>
            <a:ext cx="121187" cy="1209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B0DA3E51-3FF3-E25D-579C-F6E7D6883BAA}"/>
              </a:ext>
            </a:extLst>
          </p:cNvPr>
          <p:cNvSpPr txBox="1"/>
          <p:nvPr/>
        </p:nvSpPr>
        <p:spPr>
          <a:xfrm>
            <a:off x="3153213" y="1234681"/>
            <a:ext cx="62709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Hispanic</a:t>
            </a:r>
          </a:p>
        </p:txBody>
      </p:sp>
      <p:cxnSp>
        <p:nvCxnSpPr>
          <p:cNvPr id="33" name="Straight Connector 32">
            <a:extLst>
              <a:ext uri="{FF2B5EF4-FFF2-40B4-BE49-F238E27FC236}">
                <a16:creationId xmlns:a16="http://schemas.microsoft.com/office/drawing/2014/main" id="{B8498493-1650-5897-08A2-FA5D933DCC81}"/>
              </a:ext>
            </a:extLst>
          </p:cNvPr>
          <p:cNvCxnSpPr/>
          <p:nvPr/>
        </p:nvCxnSpPr>
        <p:spPr>
          <a:xfrm>
            <a:off x="3036718" y="1593797"/>
            <a:ext cx="0" cy="1828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BE6ED042-8A34-9ACB-3F12-7BE8EDF352B4}"/>
              </a:ext>
            </a:extLst>
          </p:cNvPr>
          <p:cNvSpPr/>
          <p:nvPr/>
        </p:nvSpPr>
        <p:spPr>
          <a:xfrm>
            <a:off x="5538550" y="1046087"/>
            <a:ext cx="3079579"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36" name="TextBox 35">
            <a:extLst>
              <a:ext uri="{FF2B5EF4-FFF2-40B4-BE49-F238E27FC236}">
                <a16:creationId xmlns:a16="http://schemas.microsoft.com/office/drawing/2014/main" id="{4E7D643D-BF68-2C67-CD10-B43A7B84AF82}"/>
              </a:ext>
            </a:extLst>
          </p:cNvPr>
          <p:cNvSpPr txBox="1"/>
          <p:nvPr/>
        </p:nvSpPr>
        <p:spPr>
          <a:xfrm>
            <a:off x="5706130" y="1193858"/>
            <a:ext cx="266129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solidFill>
                <a:latin typeface="+mn-lt"/>
                <a:ea typeface="+mn-ea"/>
                <a:cs typeface="+mn-cs"/>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How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informed </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do/did you feel about the potential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side effects </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from your cancer treatment?</a:t>
            </a:r>
          </a:p>
        </p:txBody>
      </p:sp>
      <p:graphicFrame>
        <p:nvGraphicFramePr>
          <p:cNvPr id="11" name="Chart 10">
            <a:extLst>
              <a:ext uri="{FF2B5EF4-FFF2-40B4-BE49-F238E27FC236}">
                <a16:creationId xmlns:a16="http://schemas.microsoft.com/office/drawing/2014/main" id="{0526618A-4CCC-7D09-5923-D988D7265C6B}"/>
              </a:ext>
            </a:extLst>
          </p:cNvPr>
          <p:cNvGraphicFramePr/>
          <p:nvPr>
            <p:extLst>
              <p:ext uri="{D42A27DB-BD31-4B8C-83A1-F6EECF244321}">
                <p14:modId xmlns:p14="http://schemas.microsoft.com/office/powerpoint/2010/main" val="3632331993"/>
              </p:ext>
            </p:extLst>
          </p:nvPr>
        </p:nvGraphicFramePr>
        <p:xfrm>
          <a:off x="5620551" y="893118"/>
          <a:ext cx="3041911" cy="2735222"/>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E00BA579-848E-7F67-4EA2-AEBE88FD4475}"/>
              </a:ext>
            </a:extLst>
          </p:cNvPr>
          <p:cNvSpPr txBox="1"/>
          <p:nvPr/>
        </p:nvSpPr>
        <p:spPr>
          <a:xfrm>
            <a:off x="5896103" y="2790581"/>
            <a:ext cx="5537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bg1"/>
                </a:solidFill>
                <a:effectLst/>
                <a:uLnTx/>
                <a:uFillTx/>
                <a:latin typeface="Arial" panose="020B0604020202020204"/>
                <a:ea typeface="+mn-ea"/>
                <a:cs typeface="+mn-cs"/>
              </a:rPr>
              <a:t>Total: 62%</a:t>
            </a:r>
          </a:p>
        </p:txBody>
      </p:sp>
      <p:sp>
        <p:nvSpPr>
          <p:cNvPr id="15" name="TextBox 14">
            <a:extLst>
              <a:ext uri="{FF2B5EF4-FFF2-40B4-BE49-F238E27FC236}">
                <a16:creationId xmlns:a16="http://schemas.microsoft.com/office/drawing/2014/main" id="{947520AB-4CA7-F441-1AB8-9E03BB139F28}"/>
              </a:ext>
            </a:extLst>
          </p:cNvPr>
          <p:cNvSpPr txBox="1"/>
          <p:nvPr/>
        </p:nvSpPr>
        <p:spPr>
          <a:xfrm>
            <a:off x="6817512" y="2804677"/>
            <a:ext cx="5537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a:ea typeface="+mn-ea"/>
                <a:cs typeface="+mn-cs"/>
              </a:rPr>
              <a:t>Total: 31%</a:t>
            </a:r>
          </a:p>
        </p:txBody>
      </p:sp>
      <p:sp>
        <p:nvSpPr>
          <p:cNvPr id="16" name="TextBox 15">
            <a:extLst>
              <a:ext uri="{FF2B5EF4-FFF2-40B4-BE49-F238E27FC236}">
                <a16:creationId xmlns:a16="http://schemas.microsoft.com/office/drawing/2014/main" id="{F9727794-4BC6-5508-8E2D-4C23DE5DFC64}"/>
              </a:ext>
            </a:extLst>
          </p:cNvPr>
          <p:cNvSpPr txBox="1"/>
          <p:nvPr/>
        </p:nvSpPr>
        <p:spPr>
          <a:xfrm>
            <a:off x="7719361" y="2419430"/>
            <a:ext cx="5537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a:ea typeface="+mn-ea"/>
                <a:cs typeface="+mn-cs"/>
              </a:rPr>
              <a:t>Total: 6%</a:t>
            </a:r>
          </a:p>
        </p:txBody>
      </p:sp>
      <p:sp>
        <p:nvSpPr>
          <p:cNvPr id="37" name="Rounded Rectangle 36">
            <a:extLst>
              <a:ext uri="{FF2B5EF4-FFF2-40B4-BE49-F238E27FC236}">
                <a16:creationId xmlns:a16="http://schemas.microsoft.com/office/drawing/2014/main" id="{035F3489-263F-E3DC-9753-A821F6290A6E}"/>
              </a:ext>
            </a:extLst>
          </p:cNvPr>
          <p:cNvSpPr/>
          <p:nvPr/>
        </p:nvSpPr>
        <p:spPr>
          <a:xfrm>
            <a:off x="8724981" y="1046087"/>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3" name="Rounded Rectangle 42">
            <a:extLst>
              <a:ext uri="{FF2B5EF4-FFF2-40B4-BE49-F238E27FC236}">
                <a16:creationId xmlns:a16="http://schemas.microsoft.com/office/drawing/2014/main" id="{743122D7-1D0F-27C3-13FB-CA0068231AEE}"/>
              </a:ext>
            </a:extLst>
          </p:cNvPr>
          <p:cNvSpPr/>
          <p:nvPr/>
        </p:nvSpPr>
        <p:spPr>
          <a:xfrm>
            <a:off x="8724981" y="2411099"/>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44" name="Chart 43">
            <a:extLst>
              <a:ext uri="{FF2B5EF4-FFF2-40B4-BE49-F238E27FC236}">
                <a16:creationId xmlns:a16="http://schemas.microsoft.com/office/drawing/2014/main" id="{08E9D684-9307-D0C3-A079-FEFE1D9EC5FE}"/>
              </a:ext>
            </a:extLst>
          </p:cNvPr>
          <p:cNvGraphicFramePr/>
          <p:nvPr>
            <p:extLst>
              <p:ext uri="{D42A27DB-BD31-4B8C-83A1-F6EECF244321}">
                <p14:modId xmlns:p14="http://schemas.microsoft.com/office/powerpoint/2010/main" val="57276563"/>
              </p:ext>
            </p:extLst>
          </p:nvPr>
        </p:nvGraphicFramePr>
        <p:xfrm>
          <a:off x="8461196" y="1106782"/>
          <a:ext cx="1665931" cy="1110621"/>
        </p:xfrm>
        <a:graphic>
          <a:graphicData uri="http://schemas.openxmlformats.org/drawingml/2006/chart">
            <c:chart xmlns:c="http://schemas.openxmlformats.org/drawingml/2006/chart" xmlns:r="http://schemas.openxmlformats.org/officeDocument/2006/relationships" r:id="rId6"/>
          </a:graphicData>
        </a:graphic>
      </p:graphicFrame>
      <p:sp>
        <p:nvSpPr>
          <p:cNvPr id="45" name="TextBox 44">
            <a:extLst>
              <a:ext uri="{FF2B5EF4-FFF2-40B4-BE49-F238E27FC236}">
                <a16:creationId xmlns:a16="http://schemas.microsoft.com/office/drawing/2014/main" id="{6E43A1D7-5744-270B-31B8-DD3EBAB550E4}"/>
              </a:ext>
            </a:extLst>
          </p:cNvPr>
          <p:cNvSpPr txBox="1"/>
          <p:nvPr/>
        </p:nvSpPr>
        <p:spPr>
          <a:xfrm>
            <a:off x="9739550" y="1281228"/>
            <a:ext cx="2005653" cy="8002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their health care providers coordinated very well with one another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70%</a:t>
            </a:r>
          </a:p>
        </p:txBody>
      </p:sp>
      <p:sp>
        <p:nvSpPr>
          <p:cNvPr id="46" name="Title 1">
            <a:extLst>
              <a:ext uri="{FF2B5EF4-FFF2-40B4-BE49-F238E27FC236}">
                <a16:creationId xmlns:a16="http://schemas.microsoft.com/office/drawing/2014/main" id="{FCA61264-03B0-8B7F-35B7-103763B91CA4}"/>
              </a:ext>
            </a:extLst>
          </p:cNvPr>
          <p:cNvSpPr txBox="1">
            <a:spLocks/>
          </p:cNvSpPr>
          <p:nvPr/>
        </p:nvSpPr>
        <p:spPr>
          <a:xfrm>
            <a:off x="8827192" y="1461003"/>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kumimoji="0" lang="en-US" sz="160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67%</a:t>
            </a:r>
          </a:p>
        </p:txBody>
      </p:sp>
      <p:graphicFrame>
        <p:nvGraphicFramePr>
          <p:cNvPr id="47" name="Chart 46">
            <a:extLst>
              <a:ext uri="{FF2B5EF4-FFF2-40B4-BE49-F238E27FC236}">
                <a16:creationId xmlns:a16="http://schemas.microsoft.com/office/drawing/2014/main" id="{63A77BAC-2F81-EAB5-AA48-9C49F1DA1C01}"/>
              </a:ext>
            </a:extLst>
          </p:cNvPr>
          <p:cNvGraphicFramePr/>
          <p:nvPr>
            <p:extLst>
              <p:ext uri="{D42A27DB-BD31-4B8C-83A1-F6EECF244321}">
                <p14:modId xmlns:p14="http://schemas.microsoft.com/office/powerpoint/2010/main" val="1767457304"/>
              </p:ext>
            </p:extLst>
          </p:nvPr>
        </p:nvGraphicFramePr>
        <p:xfrm>
          <a:off x="8461196" y="2465319"/>
          <a:ext cx="1665931" cy="1110621"/>
        </p:xfrm>
        <a:graphic>
          <a:graphicData uri="http://schemas.openxmlformats.org/drawingml/2006/chart">
            <c:chart xmlns:c="http://schemas.openxmlformats.org/drawingml/2006/chart" xmlns:r="http://schemas.openxmlformats.org/officeDocument/2006/relationships" r:id="rId7"/>
          </a:graphicData>
        </a:graphic>
      </p:graphicFrame>
      <p:sp>
        <p:nvSpPr>
          <p:cNvPr id="48" name="TextBox 47">
            <a:extLst>
              <a:ext uri="{FF2B5EF4-FFF2-40B4-BE49-F238E27FC236}">
                <a16:creationId xmlns:a16="http://schemas.microsoft.com/office/drawing/2014/main" id="{8CAF09C1-2EEF-0AD6-F2B7-57E1C4A62C81}"/>
              </a:ext>
            </a:extLst>
          </p:cNvPr>
          <p:cNvSpPr txBox="1"/>
          <p:nvPr/>
        </p:nvSpPr>
        <p:spPr>
          <a:xfrm>
            <a:off x="9739550" y="2639765"/>
            <a:ext cx="2005653" cy="8002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they are </a:t>
            </a:r>
            <a:b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b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very satisfied with their treatment and care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77%</a:t>
            </a:r>
          </a:p>
        </p:txBody>
      </p:sp>
      <p:sp>
        <p:nvSpPr>
          <p:cNvPr id="49" name="Title 1">
            <a:extLst>
              <a:ext uri="{FF2B5EF4-FFF2-40B4-BE49-F238E27FC236}">
                <a16:creationId xmlns:a16="http://schemas.microsoft.com/office/drawing/2014/main" id="{CEF1C688-6B2B-666A-C143-58E0A95878F7}"/>
              </a:ext>
            </a:extLst>
          </p:cNvPr>
          <p:cNvSpPr txBox="1">
            <a:spLocks/>
          </p:cNvSpPr>
          <p:nvPr/>
        </p:nvSpPr>
        <p:spPr>
          <a:xfrm>
            <a:off x="8827192" y="2819540"/>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lang="en-US" sz="1600" dirty="0">
                <a:solidFill>
                  <a:srgbClr val="C00000"/>
                </a:solidFill>
                <a:latin typeface="Arial" panose="020B0604020202020204" pitchFamily="34" charset="0"/>
                <a:cs typeface="Arial" panose="020B0604020202020204" pitchFamily="34" charset="0"/>
              </a:rPr>
              <a:t>59</a:t>
            </a:r>
            <a:r>
              <a:rPr kumimoji="0" lang="en-US" sz="1600" b="1" i="0" u="none" strike="noStrike" kern="1200" cap="none" spc="0" normalizeH="0" baseline="0" noProof="0" dirty="0">
                <a:ln>
                  <a:noFill/>
                </a:ln>
                <a:solidFill>
                  <a:srgbClr val="C00000"/>
                </a:solidFill>
                <a:effectLst/>
                <a:uLnTx/>
                <a:uFillTx/>
                <a:latin typeface="Arial" panose="020B0604020202020204" pitchFamily="34" charset="0"/>
                <a:ea typeface="+mj-ea"/>
                <a:cs typeface="Arial" panose="020B0604020202020204" pitchFamily="34" charset="0"/>
              </a:rPr>
              <a:t>%</a:t>
            </a:r>
          </a:p>
        </p:txBody>
      </p:sp>
      <p:sp>
        <p:nvSpPr>
          <p:cNvPr id="50" name="Rounded Rectangle 49">
            <a:extLst>
              <a:ext uri="{FF2B5EF4-FFF2-40B4-BE49-F238E27FC236}">
                <a16:creationId xmlns:a16="http://schemas.microsoft.com/office/drawing/2014/main" id="{3B22606F-0B2C-40AB-9664-E638B168F446}"/>
              </a:ext>
            </a:extLst>
          </p:cNvPr>
          <p:cNvSpPr/>
          <p:nvPr/>
        </p:nvSpPr>
        <p:spPr>
          <a:xfrm>
            <a:off x="9580280" y="3804472"/>
            <a:ext cx="2306281"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9" name="Chart 8">
            <a:extLst>
              <a:ext uri="{FF2B5EF4-FFF2-40B4-BE49-F238E27FC236}">
                <a16:creationId xmlns:a16="http://schemas.microsoft.com/office/drawing/2014/main" id="{DFB741AA-C16E-1D74-C80B-D4B3892399FD}"/>
              </a:ext>
            </a:extLst>
          </p:cNvPr>
          <p:cNvGraphicFramePr/>
          <p:nvPr>
            <p:extLst>
              <p:ext uri="{D42A27DB-BD31-4B8C-83A1-F6EECF244321}">
                <p14:modId xmlns:p14="http://schemas.microsoft.com/office/powerpoint/2010/main" val="2018255736"/>
              </p:ext>
            </p:extLst>
          </p:nvPr>
        </p:nvGraphicFramePr>
        <p:xfrm>
          <a:off x="9813674" y="3808117"/>
          <a:ext cx="1835791" cy="1250814"/>
        </p:xfrm>
        <a:graphic>
          <a:graphicData uri="http://schemas.openxmlformats.org/drawingml/2006/chart">
            <c:chart xmlns:c="http://schemas.openxmlformats.org/drawingml/2006/chart" xmlns:r="http://schemas.openxmlformats.org/officeDocument/2006/relationships" r:id="rId8"/>
          </a:graphicData>
        </a:graphic>
      </p:graphicFrame>
      <p:sp>
        <p:nvSpPr>
          <p:cNvPr id="10" name="TextBox 9">
            <a:extLst>
              <a:ext uri="{FF2B5EF4-FFF2-40B4-BE49-F238E27FC236}">
                <a16:creationId xmlns:a16="http://schemas.microsoft.com/office/drawing/2014/main" id="{FA2235AA-5D5D-E6EF-C594-CA9BFF1093D0}"/>
              </a:ext>
            </a:extLst>
          </p:cNvPr>
          <p:cNvSpPr txBox="1"/>
          <p:nvPr/>
        </p:nvSpPr>
        <p:spPr>
          <a:xfrm>
            <a:off x="9728744" y="5038410"/>
            <a:ext cx="2005653" cy="98488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their health care providers </a:t>
            </a:r>
            <a:r>
              <a:rPr kumimoji="0" lang="en-US" sz="1200" b="0" i="1" u="none" strike="noStrike" kern="1200" cap="none" spc="0" normalizeH="0" baseline="0" noProof="0" dirty="0">
                <a:ln>
                  <a:noFill/>
                </a:ln>
                <a:solidFill>
                  <a:prstClr val="black"/>
                </a:solidFill>
                <a:effectLst/>
                <a:uLnTx/>
                <a:uFillTx/>
                <a:latin typeface="Arial" panose="020B0604020202020204"/>
                <a:ea typeface="+mn-ea"/>
                <a:cs typeface="+mn-cs"/>
              </a:rPr>
              <a:t>always</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lang="en-US" sz="1200" dirty="0">
                <a:solidFill>
                  <a:prstClr val="black"/>
                </a:solidFill>
                <a:latin typeface="Arial" panose="020B0604020202020204"/>
              </a:rPr>
              <a:t>listened to and respected their concerns</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a:t>
            </a:r>
            <a:r>
              <a:rPr lang="en-US" sz="1000" b="1" dirty="0">
                <a:solidFill>
                  <a:prstClr val="black"/>
                </a:solidFill>
                <a:latin typeface="Arial" panose="020B0604020202020204"/>
              </a:rPr>
              <a:t>69</a:t>
            </a: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a:t>
            </a:r>
          </a:p>
        </p:txBody>
      </p:sp>
      <p:sp>
        <p:nvSpPr>
          <p:cNvPr id="12" name="Title 1">
            <a:extLst>
              <a:ext uri="{FF2B5EF4-FFF2-40B4-BE49-F238E27FC236}">
                <a16:creationId xmlns:a16="http://schemas.microsoft.com/office/drawing/2014/main" id="{D79EB664-9B31-1840-67D9-1F947D729A2A}"/>
              </a:ext>
            </a:extLst>
          </p:cNvPr>
          <p:cNvSpPr txBox="1">
            <a:spLocks/>
          </p:cNvSpPr>
          <p:nvPr/>
        </p:nvSpPr>
        <p:spPr>
          <a:xfrm>
            <a:off x="10277662" y="4258712"/>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lang="en-US" sz="1600" dirty="0">
                <a:solidFill>
                  <a:schemeClr val="tx1"/>
                </a:solidFill>
                <a:latin typeface="Arial" panose="020B0604020202020204" pitchFamily="34" charset="0"/>
                <a:cs typeface="Arial" panose="020B0604020202020204" pitchFamily="34" charset="0"/>
              </a:rPr>
              <a:t>62</a:t>
            </a:r>
            <a:r>
              <a:rPr kumimoji="0" lang="en-US" sz="160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p>
        </p:txBody>
      </p:sp>
    </p:spTree>
    <p:extLst>
      <p:ext uri="{BB962C8B-B14F-4D97-AF65-F5344CB8AC3E}">
        <p14:creationId xmlns:p14="http://schemas.microsoft.com/office/powerpoint/2010/main" val="1143657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54C3C4-58F3-85E8-AEEB-DA5462CB0406}"/>
              </a:ext>
            </a:extLst>
          </p:cNvPr>
          <p:cNvSpPr/>
          <p:nvPr/>
        </p:nvSpPr>
        <p:spPr>
          <a:xfrm flipV="1">
            <a:off x="158771" y="0"/>
            <a:ext cx="391886" cy="1330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pic>
        <p:nvPicPr>
          <p:cNvPr id="4" name="Picture 3">
            <a:extLst>
              <a:ext uri="{FF2B5EF4-FFF2-40B4-BE49-F238E27FC236}">
                <a16:creationId xmlns:a16="http://schemas.microsoft.com/office/drawing/2014/main" id="{D78EF4F0-AB25-D2BC-3C2E-25749C17FAA1}"/>
              </a:ext>
            </a:extLst>
          </p:cNvPr>
          <p:cNvPicPr>
            <a:picLocks noChangeAspect="1"/>
          </p:cNvPicPr>
          <p:nvPr/>
        </p:nvPicPr>
        <p:blipFill>
          <a:blip r:embed="rId3"/>
          <a:srcRect/>
          <a:stretch/>
        </p:blipFill>
        <p:spPr>
          <a:xfrm>
            <a:off x="327033" y="103951"/>
            <a:ext cx="509767" cy="1208335"/>
          </a:xfrm>
          <a:prstGeom prst="rect">
            <a:avLst/>
          </a:prstGeom>
        </p:spPr>
      </p:pic>
      <p:sp>
        <p:nvSpPr>
          <p:cNvPr id="54" name="Rounded Rectangle 53">
            <a:extLst>
              <a:ext uri="{FF2B5EF4-FFF2-40B4-BE49-F238E27FC236}">
                <a16:creationId xmlns:a16="http://schemas.microsoft.com/office/drawing/2014/main" id="{997C5F9F-8BF9-4A40-D668-D0E42E7F08D3}"/>
              </a:ext>
            </a:extLst>
          </p:cNvPr>
          <p:cNvSpPr/>
          <p:nvPr/>
        </p:nvSpPr>
        <p:spPr>
          <a:xfrm>
            <a:off x="361804"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2" name="Rounded Rectangle 51">
            <a:extLst>
              <a:ext uri="{FF2B5EF4-FFF2-40B4-BE49-F238E27FC236}">
                <a16:creationId xmlns:a16="http://schemas.microsoft.com/office/drawing/2014/main" id="{05150C85-A248-41FE-32C8-4AA6E46370DF}"/>
              </a:ext>
            </a:extLst>
          </p:cNvPr>
          <p:cNvSpPr/>
          <p:nvPr/>
        </p:nvSpPr>
        <p:spPr>
          <a:xfrm>
            <a:off x="3866606"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51" name="Rounded Rectangle 50">
            <a:extLst>
              <a:ext uri="{FF2B5EF4-FFF2-40B4-BE49-F238E27FC236}">
                <a16:creationId xmlns:a16="http://schemas.microsoft.com/office/drawing/2014/main" id="{2366BA79-0CDB-280E-D998-90CF7F6D7B0E}"/>
              </a:ext>
            </a:extLst>
          </p:cNvPr>
          <p:cNvSpPr/>
          <p:nvPr/>
        </p:nvSpPr>
        <p:spPr>
          <a:xfrm>
            <a:off x="7371287" y="3804472"/>
            <a:ext cx="2097644"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E914E534-0ED6-5FB1-075A-0F074EFC0BE5}"/>
              </a:ext>
            </a:extLst>
          </p:cNvPr>
          <p:cNvSpPr>
            <a:spLocks noGrp="1"/>
          </p:cNvSpPr>
          <p:nvPr>
            <p:ph type="title"/>
          </p:nvPr>
        </p:nvSpPr>
        <p:spPr>
          <a:xfrm>
            <a:off x="832478" y="209506"/>
            <a:ext cx="11333672" cy="695924"/>
          </a:xfrm>
        </p:spPr>
        <p:txBody>
          <a:bodyPr/>
          <a:lstStyle/>
          <a:p>
            <a:r>
              <a:rPr lang="en-US" dirty="0">
                <a:solidFill>
                  <a:srgbClr val="FFC000"/>
                </a:solidFill>
              </a:rPr>
              <a:t>Patient Profile: Younger Cohort (Age 18-39)</a:t>
            </a:r>
          </a:p>
        </p:txBody>
      </p:sp>
      <p:sp>
        <p:nvSpPr>
          <p:cNvPr id="5" name="TextBox 4">
            <a:extLst>
              <a:ext uri="{FF2B5EF4-FFF2-40B4-BE49-F238E27FC236}">
                <a16:creationId xmlns:a16="http://schemas.microsoft.com/office/drawing/2014/main" id="{35FA760C-2EEE-05EF-F2FB-C9FB3B993B2C}"/>
              </a:ext>
            </a:extLst>
          </p:cNvPr>
          <p:cNvSpPr txBox="1"/>
          <p:nvPr/>
        </p:nvSpPr>
        <p:spPr>
          <a:xfrm>
            <a:off x="1505839" y="6553620"/>
            <a:ext cx="3105917" cy="2000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mn-ea"/>
                <a:cs typeface="Arial" panose="020B0604020202020204" pitchFamily="34" charset="0"/>
              </a:rPr>
              <a:t>Base: Younger Patients, Age 18-39 (n=85)</a:t>
            </a:r>
          </a:p>
        </p:txBody>
      </p:sp>
      <p:graphicFrame>
        <p:nvGraphicFramePr>
          <p:cNvPr id="7" name="Table 6">
            <a:extLst>
              <a:ext uri="{FF2B5EF4-FFF2-40B4-BE49-F238E27FC236}">
                <a16:creationId xmlns:a16="http://schemas.microsoft.com/office/drawing/2014/main" id="{3D93E5D7-FCB0-1D4C-4621-EC363093A25D}"/>
              </a:ext>
            </a:extLst>
          </p:cNvPr>
          <p:cNvGraphicFramePr>
            <a:graphicFrameLocks noGrp="1"/>
          </p:cNvGraphicFramePr>
          <p:nvPr>
            <p:extLst>
              <p:ext uri="{D42A27DB-BD31-4B8C-83A1-F6EECF244321}">
                <p14:modId xmlns:p14="http://schemas.microsoft.com/office/powerpoint/2010/main" val="1492453536"/>
              </p:ext>
            </p:extLst>
          </p:nvPr>
        </p:nvGraphicFramePr>
        <p:xfrm>
          <a:off x="457603" y="3981373"/>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4160944718"/>
                    </a:ext>
                  </a:extLst>
                </a:gridCol>
              </a:tblGrid>
              <a:tr h="457200">
                <a:tc>
                  <a:txBody>
                    <a:bodyPr/>
                    <a:lstStyle/>
                    <a:p>
                      <a:r>
                        <a:rPr lang="en-US" sz="900" dirty="0"/>
                        <a:t>Top 3 </a:t>
                      </a:r>
                      <a:br>
                        <a:rPr lang="en-US" sz="900" dirty="0"/>
                      </a:br>
                      <a:r>
                        <a:rPr lang="en-US" sz="900" dirty="0"/>
                        <a:t>Financial Impacts</a:t>
                      </a:r>
                    </a:p>
                  </a:txBody>
                  <a:tcPr marT="0" anchor="ctr">
                    <a:solidFill>
                      <a:schemeClr val="accent4"/>
                    </a:solidFill>
                  </a:tcPr>
                </a:tc>
                <a:tc>
                  <a:txBody>
                    <a:bodyPr/>
                    <a:lstStyle/>
                    <a:p>
                      <a:pPr algn="ctr"/>
                      <a:r>
                        <a:rPr lang="en-US" sz="900" dirty="0"/>
                        <a:t>18-39</a:t>
                      </a:r>
                    </a:p>
                  </a:txBody>
                  <a:tcPr marT="0" anchor="ctr">
                    <a:solidFill>
                      <a:schemeClr val="accent4"/>
                    </a:solidFill>
                  </a:tcPr>
                </a:tc>
                <a:tc>
                  <a:txBody>
                    <a:bodyPr/>
                    <a:lstStyle/>
                    <a:p>
                      <a:pPr algn="ctr"/>
                      <a:r>
                        <a:rPr lang="en-US" sz="900" dirty="0">
                          <a:solidFill>
                            <a:schemeClr val="accent4">
                              <a:lumMod val="75000"/>
                            </a:schemeClr>
                          </a:solidFill>
                        </a:rPr>
                        <a:t>Total</a:t>
                      </a:r>
                    </a:p>
                  </a:txBody>
                  <a:tcPr marT="0" anchor="ctr">
                    <a:solidFill>
                      <a:schemeClr val="accent4">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dirty="0">
                          <a:solidFill>
                            <a:srgbClr val="000000"/>
                          </a:solidFill>
                          <a:effectLst/>
                          <a:latin typeface="+mn-lt"/>
                        </a:rPr>
                        <a:t>Applied for government financial assistance</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32%</a:t>
                      </a:r>
                      <a:endParaRPr lang="en-US" sz="1200" b="1" i="0" u="none" strike="noStrike" dirty="0">
                        <a:solidFill>
                          <a:schemeClr val="accent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14%</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Borrowed money from family or friends</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u="none" strike="noStrike" dirty="0">
                          <a:solidFill>
                            <a:schemeClr val="tx1"/>
                          </a:solidFill>
                          <a:effectLst/>
                        </a:rPr>
                        <a:t>31%</a:t>
                      </a:r>
                      <a:endParaRPr lang="en-US" sz="1200" b="0" i="0" u="none" strike="noStrike" dirty="0">
                        <a:solidFill>
                          <a:schemeClr val="tx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13%</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Delayed a major life event</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1" u="none" strike="noStrike" dirty="0">
                          <a:solidFill>
                            <a:schemeClr val="accent1"/>
                          </a:solidFill>
                          <a:effectLst/>
                        </a:rPr>
                        <a:t>28%</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11%</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graphicFrame>
        <p:nvGraphicFramePr>
          <p:cNvPr id="13" name="Table 12">
            <a:extLst>
              <a:ext uri="{FF2B5EF4-FFF2-40B4-BE49-F238E27FC236}">
                <a16:creationId xmlns:a16="http://schemas.microsoft.com/office/drawing/2014/main" id="{04E7C9D1-D184-83DD-4B08-808E57990759}"/>
              </a:ext>
            </a:extLst>
          </p:cNvPr>
          <p:cNvGraphicFramePr>
            <a:graphicFrameLocks noGrp="1"/>
          </p:cNvGraphicFramePr>
          <p:nvPr>
            <p:extLst>
              <p:ext uri="{D42A27DB-BD31-4B8C-83A1-F6EECF244321}">
                <p14:modId xmlns:p14="http://schemas.microsoft.com/office/powerpoint/2010/main" val="2913381712"/>
              </p:ext>
            </p:extLst>
          </p:nvPr>
        </p:nvGraphicFramePr>
        <p:xfrm>
          <a:off x="3961670" y="3981375"/>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604311468"/>
                    </a:ext>
                  </a:extLst>
                </a:gridCol>
              </a:tblGrid>
              <a:tr h="457200">
                <a:tc>
                  <a:txBody>
                    <a:bodyPr/>
                    <a:lstStyle/>
                    <a:p>
                      <a:r>
                        <a:rPr lang="en-US" sz="900" dirty="0"/>
                        <a:t>Top 3 </a:t>
                      </a:r>
                      <a:br>
                        <a:rPr lang="en-US" sz="900" dirty="0"/>
                      </a:br>
                      <a:r>
                        <a:rPr lang="en-US" sz="900" dirty="0"/>
                        <a:t>Employment Sacrifices</a:t>
                      </a:r>
                    </a:p>
                  </a:txBody>
                  <a:tcPr marT="0" anchor="ctr">
                    <a:solidFill>
                      <a:schemeClr val="accent4"/>
                    </a:solidFill>
                  </a:tcPr>
                </a:tc>
                <a:tc>
                  <a:txBody>
                    <a:bodyPr/>
                    <a:lstStyle/>
                    <a:p>
                      <a:pPr algn="ctr"/>
                      <a:r>
                        <a:rPr lang="en-US" sz="900" dirty="0"/>
                        <a:t>18-39</a:t>
                      </a:r>
                    </a:p>
                  </a:txBody>
                  <a:tcPr marT="0" anchor="ctr">
                    <a:solidFill>
                      <a:schemeClr val="accent4"/>
                    </a:solidFill>
                  </a:tcPr>
                </a:tc>
                <a:tc>
                  <a:txBody>
                    <a:bodyPr/>
                    <a:lstStyle/>
                    <a:p>
                      <a:pPr algn="ctr"/>
                      <a:r>
                        <a:rPr lang="en-US" sz="900" dirty="0">
                          <a:solidFill>
                            <a:schemeClr val="accent4">
                              <a:lumMod val="75000"/>
                            </a:schemeClr>
                          </a:solidFill>
                        </a:rPr>
                        <a:t>Total</a:t>
                      </a:r>
                    </a:p>
                  </a:txBody>
                  <a:tcPr marT="0" anchor="ctr">
                    <a:solidFill>
                      <a:schemeClr val="accent4">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dirty="0">
                          <a:solidFill>
                            <a:srgbClr val="000000"/>
                          </a:solidFill>
                          <a:effectLst/>
                          <a:latin typeface="+mn-lt"/>
                        </a:rPr>
                        <a:t>Missed work</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44%</a:t>
                      </a:r>
                      <a:endParaRPr lang="en-US" sz="1200" b="1" i="0" u="none" strike="noStrike" dirty="0">
                        <a:solidFill>
                          <a:schemeClr val="accent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20%</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Worked fewer hours</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36%</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14%</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Taken a leave of absence</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1" u="none" strike="noStrike" dirty="0">
                          <a:solidFill>
                            <a:schemeClr val="accent1"/>
                          </a:solidFill>
                          <a:effectLst/>
                        </a:rPr>
                        <a:t>26%</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10%</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sp>
        <p:nvSpPr>
          <p:cNvPr id="17" name="Rectangle 16">
            <a:extLst>
              <a:ext uri="{FF2B5EF4-FFF2-40B4-BE49-F238E27FC236}">
                <a16:creationId xmlns:a16="http://schemas.microsoft.com/office/drawing/2014/main" id="{11009C3D-A60F-83C7-85B9-B51884B5E11E}"/>
              </a:ext>
            </a:extLst>
          </p:cNvPr>
          <p:cNvSpPr/>
          <p:nvPr/>
        </p:nvSpPr>
        <p:spPr>
          <a:xfrm>
            <a:off x="7461597" y="3946152"/>
            <a:ext cx="2023906" cy="2022770"/>
          </a:xfrm>
          <a:prstGeom prst="rect">
            <a:avLst/>
          </a:prstGeom>
          <a:noFill/>
          <a:ln w="19050">
            <a:noFill/>
          </a:ln>
        </p:spPr>
        <p:style>
          <a:lnRef idx="2">
            <a:schemeClr val="dk1"/>
          </a:lnRef>
          <a:fillRef idx="1">
            <a:schemeClr val="lt1"/>
          </a:fillRef>
          <a:effectRef idx="0">
            <a:schemeClr val="dk1"/>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Current State of Health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Excellent: </a:t>
            </a:r>
            <a:r>
              <a:rPr kumimoji="0" lang="en-US" sz="120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6%</a:t>
            </a:r>
            <a:r>
              <a:rPr kumimoji="0" lang="en-US" sz="900" b="0"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8%</a:t>
            </a:r>
            <a:endParaRPr kumimoji="0" lang="en-US" sz="900" b="1"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Good: </a:t>
            </a:r>
            <a:r>
              <a:rPr kumimoji="0" lang="en-US" sz="120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38%</a:t>
            </a:r>
            <a:r>
              <a:rPr kumimoji="0" lang="en-US" sz="900" b="1" i="1" u="none" strike="noStrike" kern="1200" cap="none" spc="0" normalizeH="0" baseline="0" noProof="0" dirty="0">
                <a:ln>
                  <a:noFill/>
                </a:ln>
                <a:solidFill>
                  <a:srgbClr val="C00000"/>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49%</a:t>
            </a: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Fair: </a:t>
            </a:r>
            <a:r>
              <a:rPr lang="en-US" sz="1200" dirty="0">
                <a:solidFill>
                  <a:schemeClr val="tx1">
                    <a:lumMod val="75000"/>
                    <a:lumOff val="25000"/>
                  </a:schemeClr>
                </a:solidFill>
                <a:latin typeface="Arial" panose="020B0604020202020204" pitchFamily="34" charset="0"/>
                <a:cs typeface="Arial" panose="020B0604020202020204" pitchFamily="34" charset="0"/>
              </a:rPr>
              <a:t>4</a:t>
            </a:r>
            <a:r>
              <a:rPr kumimoji="0" lang="en-US" sz="120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1%</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34%</a:t>
            </a: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0650" marR="0" lvl="0" indent="-1206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Poor: </a:t>
            </a:r>
            <a:r>
              <a:rPr kumimoji="0" lang="en-US" sz="120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mn-ea"/>
                <a:cs typeface="Arial" panose="020B0604020202020204" pitchFamily="34" charset="0"/>
              </a:rPr>
              <a:t>12%</a:t>
            </a:r>
            <a:r>
              <a:rPr kumimoji="0" lang="en-US" sz="900" b="1" i="0" u="none" strike="noStrike" kern="1200" cap="none" spc="0" normalizeH="0" baseline="0" noProof="0" dirty="0">
                <a:ln>
                  <a:noFill/>
                </a:ln>
                <a:solidFill>
                  <a:srgbClr val="0067B1"/>
                </a:solidFill>
                <a:effectLst/>
                <a:uLnTx/>
                <a:uFillTx/>
                <a:latin typeface="Arial" panose="020B0604020202020204" pitchFamily="34" charset="0"/>
                <a:ea typeface="+mn-ea"/>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Total: 9%</a:t>
            </a:r>
          </a:p>
        </p:txBody>
      </p:sp>
      <p:sp>
        <p:nvSpPr>
          <p:cNvPr id="19" name="Rounded Rectangle 18">
            <a:extLst>
              <a:ext uri="{FF2B5EF4-FFF2-40B4-BE49-F238E27FC236}">
                <a16:creationId xmlns:a16="http://schemas.microsoft.com/office/drawing/2014/main" id="{781A314C-327E-0698-419F-9E25A0A2298E}"/>
              </a:ext>
            </a:extLst>
          </p:cNvPr>
          <p:cNvSpPr/>
          <p:nvPr/>
        </p:nvSpPr>
        <p:spPr>
          <a:xfrm>
            <a:off x="361804" y="1046087"/>
            <a:ext cx="5069894"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8" name="Chart 7">
            <a:extLst>
              <a:ext uri="{FF2B5EF4-FFF2-40B4-BE49-F238E27FC236}">
                <a16:creationId xmlns:a16="http://schemas.microsoft.com/office/drawing/2014/main" id="{42812B17-6893-420F-E7CA-72398F8F276D}"/>
              </a:ext>
            </a:extLst>
          </p:cNvPr>
          <p:cNvGraphicFramePr/>
          <p:nvPr>
            <p:extLst>
              <p:ext uri="{D42A27DB-BD31-4B8C-83A1-F6EECF244321}">
                <p14:modId xmlns:p14="http://schemas.microsoft.com/office/powerpoint/2010/main" val="1461574785"/>
              </p:ext>
            </p:extLst>
          </p:nvPr>
        </p:nvGraphicFramePr>
        <p:xfrm>
          <a:off x="532335" y="1168719"/>
          <a:ext cx="5150298" cy="2733732"/>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a:extLst>
              <a:ext uri="{FF2B5EF4-FFF2-40B4-BE49-F238E27FC236}">
                <a16:creationId xmlns:a16="http://schemas.microsoft.com/office/drawing/2014/main" id="{E33C4396-4CFD-C19F-2CDE-CE759C73049D}"/>
              </a:ext>
            </a:extLst>
          </p:cNvPr>
          <p:cNvSpPr txBox="1"/>
          <p:nvPr/>
        </p:nvSpPr>
        <p:spPr>
          <a:xfrm>
            <a:off x="550657" y="1193858"/>
            <a:ext cx="200162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a:ea typeface="+mn-ea"/>
                <a:cs typeface="+mn-cs"/>
              </a:rPr>
              <a:t>Decision-Making</a:t>
            </a:r>
          </a:p>
        </p:txBody>
      </p:sp>
      <p:sp>
        <p:nvSpPr>
          <p:cNvPr id="24" name="TextBox 23">
            <a:extLst>
              <a:ext uri="{FF2B5EF4-FFF2-40B4-BE49-F238E27FC236}">
                <a16:creationId xmlns:a16="http://schemas.microsoft.com/office/drawing/2014/main" id="{AF0A1C8D-6EA3-A4AB-9371-5A65EFC9E643}"/>
              </a:ext>
            </a:extLst>
          </p:cNvPr>
          <p:cNvSpPr txBox="1"/>
          <p:nvPr/>
        </p:nvSpPr>
        <p:spPr>
          <a:xfrm>
            <a:off x="486005" y="1585088"/>
            <a:ext cx="2453800"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I rely/relied on the doctor to decide on treatment options and chose the best course of action.</a:t>
            </a:r>
          </a:p>
        </p:txBody>
      </p:sp>
      <p:sp>
        <p:nvSpPr>
          <p:cNvPr id="26" name="TextBox 25">
            <a:extLst>
              <a:ext uri="{FF2B5EF4-FFF2-40B4-BE49-F238E27FC236}">
                <a16:creationId xmlns:a16="http://schemas.microsoft.com/office/drawing/2014/main" id="{892A3358-2558-5F8C-C099-A2D9D6CD1BB8}"/>
              </a:ext>
            </a:extLst>
          </p:cNvPr>
          <p:cNvSpPr txBox="1"/>
          <p:nvPr/>
        </p:nvSpPr>
        <p:spPr>
          <a:xfrm>
            <a:off x="486005" y="2407134"/>
            <a:ext cx="2453800" cy="276999"/>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Somewhere in the middle</a:t>
            </a:r>
          </a:p>
        </p:txBody>
      </p:sp>
      <p:sp>
        <p:nvSpPr>
          <p:cNvPr id="27" name="TextBox 26">
            <a:extLst>
              <a:ext uri="{FF2B5EF4-FFF2-40B4-BE49-F238E27FC236}">
                <a16:creationId xmlns:a16="http://schemas.microsoft.com/office/drawing/2014/main" id="{46135867-E093-ACFC-DB54-2F0F79E70DB4}"/>
              </a:ext>
            </a:extLst>
          </p:cNvPr>
          <p:cNvSpPr txBox="1"/>
          <p:nvPr/>
        </p:nvSpPr>
        <p:spPr>
          <a:xfrm>
            <a:off x="486005" y="2800938"/>
            <a:ext cx="2453800" cy="646331"/>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I am/was very involved in researching and deciding on the best treatment options for me.</a:t>
            </a:r>
          </a:p>
        </p:txBody>
      </p:sp>
      <p:sp>
        <p:nvSpPr>
          <p:cNvPr id="28" name="Rectangle 27">
            <a:extLst>
              <a:ext uri="{FF2B5EF4-FFF2-40B4-BE49-F238E27FC236}">
                <a16:creationId xmlns:a16="http://schemas.microsoft.com/office/drawing/2014/main" id="{C11B7DA4-E9A2-0F7B-F48A-DEA57DA84E8C}"/>
              </a:ext>
            </a:extLst>
          </p:cNvPr>
          <p:cNvSpPr/>
          <p:nvPr/>
        </p:nvSpPr>
        <p:spPr>
          <a:xfrm>
            <a:off x="3803743" y="1289638"/>
            <a:ext cx="121187" cy="12091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29" name="TextBox 28">
            <a:extLst>
              <a:ext uri="{FF2B5EF4-FFF2-40B4-BE49-F238E27FC236}">
                <a16:creationId xmlns:a16="http://schemas.microsoft.com/office/drawing/2014/main" id="{7F92EAC7-640F-E491-88D9-A43AA359D942}"/>
              </a:ext>
            </a:extLst>
          </p:cNvPr>
          <p:cNvSpPr txBox="1"/>
          <p:nvPr/>
        </p:nvSpPr>
        <p:spPr>
          <a:xfrm>
            <a:off x="3943657" y="1234681"/>
            <a:ext cx="441146"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Total</a:t>
            </a:r>
          </a:p>
        </p:txBody>
      </p:sp>
      <p:sp>
        <p:nvSpPr>
          <p:cNvPr id="30" name="Rectangle 29">
            <a:extLst>
              <a:ext uri="{FF2B5EF4-FFF2-40B4-BE49-F238E27FC236}">
                <a16:creationId xmlns:a16="http://schemas.microsoft.com/office/drawing/2014/main" id="{2F5DFB63-CC13-A0B0-EB42-66E4B4A03FBD}"/>
              </a:ext>
            </a:extLst>
          </p:cNvPr>
          <p:cNvSpPr/>
          <p:nvPr/>
        </p:nvSpPr>
        <p:spPr>
          <a:xfrm>
            <a:off x="3073838" y="1289638"/>
            <a:ext cx="121187" cy="12091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31" name="TextBox 30">
            <a:extLst>
              <a:ext uri="{FF2B5EF4-FFF2-40B4-BE49-F238E27FC236}">
                <a16:creationId xmlns:a16="http://schemas.microsoft.com/office/drawing/2014/main" id="{B0DA3E51-3FF3-E25D-579C-F6E7D6883BAA}"/>
              </a:ext>
            </a:extLst>
          </p:cNvPr>
          <p:cNvSpPr txBox="1"/>
          <p:nvPr/>
        </p:nvSpPr>
        <p:spPr>
          <a:xfrm>
            <a:off x="3153213" y="1234681"/>
            <a:ext cx="479618"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Arial" panose="020B0604020202020204"/>
                <a:ea typeface="+mn-ea"/>
                <a:cs typeface="+mn-cs"/>
              </a:rPr>
              <a:t>18-39</a:t>
            </a:r>
          </a:p>
        </p:txBody>
      </p:sp>
      <p:cxnSp>
        <p:nvCxnSpPr>
          <p:cNvPr id="33" name="Straight Connector 32">
            <a:extLst>
              <a:ext uri="{FF2B5EF4-FFF2-40B4-BE49-F238E27FC236}">
                <a16:creationId xmlns:a16="http://schemas.microsoft.com/office/drawing/2014/main" id="{B8498493-1650-5897-08A2-FA5D933DCC81}"/>
              </a:ext>
            </a:extLst>
          </p:cNvPr>
          <p:cNvCxnSpPr/>
          <p:nvPr/>
        </p:nvCxnSpPr>
        <p:spPr>
          <a:xfrm>
            <a:off x="3036718" y="1593797"/>
            <a:ext cx="0" cy="1828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BE6ED042-8A34-9ACB-3F12-7BE8EDF352B4}"/>
              </a:ext>
            </a:extLst>
          </p:cNvPr>
          <p:cNvSpPr/>
          <p:nvPr/>
        </p:nvSpPr>
        <p:spPr>
          <a:xfrm>
            <a:off x="5538550" y="1046087"/>
            <a:ext cx="3079579"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36" name="TextBox 35">
            <a:extLst>
              <a:ext uri="{FF2B5EF4-FFF2-40B4-BE49-F238E27FC236}">
                <a16:creationId xmlns:a16="http://schemas.microsoft.com/office/drawing/2014/main" id="{4E7D643D-BF68-2C67-CD10-B43A7B84AF82}"/>
              </a:ext>
            </a:extLst>
          </p:cNvPr>
          <p:cNvSpPr txBox="1"/>
          <p:nvPr/>
        </p:nvSpPr>
        <p:spPr>
          <a:xfrm>
            <a:off x="5706130" y="1193858"/>
            <a:ext cx="2661295"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solidFill>
                <a:latin typeface="+mn-lt"/>
                <a:ea typeface="+mn-ea"/>
                <a:cs typeface="+mn-cs"/>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How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informed </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do/did you feel about the potential </a:t>
            </a:r>
            <a:r>
              <a:rPr kumimoji="0" lang="en-US" sz="1200" b="1" i="0" u="none" strike="noStrike" kern="1200" cap="none" spc="0" normalizeH="0" baseline="0" noProof="0" dirty="0">
                <a:ln>
                  <a:noFill/>
                </a:ln>
                <a:solidFill>
                  <a:prstClr val="black"/>
                </a:solidFill>
                <a:effectLst/>
                <a:uLnTx/>
                <a:uFillTx/>
                <a:latin typeface="Arial" panose="020B0604020202020204"/>
                <a:ea typeface="+mn-ea"/>
                <a:cs typeface="+mn-cs"/>
              </a:rPr>
              <a:t>side effects </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from your cancer treatment?</a:t>
            </a:r>
          </a:p>
        </p:txBody>
      </p:sp>
      <p:graphicFrame>
        <p:nvGraphicFramePr>
          <p:cNvPr id="11" name="Chart 10">
            <a:extLst>
              <a:ext uri="{FF2B5EF4-FFF2-40B4-BE49-F238E27FC236}">
                <a16:creationId xmlns:a16="http://schemas.microsoft.com/office/drawing/2014/main" id="{0526618A-4CCC-7D09-5923-D988D7265C6B}"/>
              </a:ext>
            </a:extLst>
          </p:cNvPr>
          <p:cNvGraphicFramePr/>
          <p:nvPr>
            <p:extLst>
              <p:ext uri="{D42A27DB-BD31-4B8C-83A1-F6EECF244321}">
                <p14:modId xmlns:p14="http://schemas.microsoft.com/office/powerpoint/2010/main" val="3216832637"/>
              </p:ext>
            </p:extLst>
          </p:nvPr>
        </p:nvGraphicFramePr>
        <p:xfrm>
          <a:off x="5620551" y="893118"/>
          <a:ext cx="3041911" cy="2735222"/>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E00BA579-848E-7F67-4EA2-AEBE88FD4475}"/>
              </a:ext>
            </a:extLst>
          </p:cNvPr>
          <p:cNvSpPr txBox="1"/>
          <p:nvPr/>
        </p:nvSpPr>
        <p:spPr>
          <a:xfrm>
            <a:off x="5896103" y="2790581"/>
            <a:ext cx="5537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chemeClr val="bg1"/>
                </a:solidFill>
                <a:effectLst/>
                <a:uLnTx/>
                <a:uFillTx/>
                <a:latin typeface="Arial" panose="020B0604020202020204"/>
                <a:ea typeface="+mn-ea"/>
                <a:cs typeface="+mn-cs"/>
              </a:rPr>
              <a:t>Total: 62%</a:t>
            </a:r>
          </a:p>
        </p:txBody>
      </p:sp>
      <p:sp>
        <p:nvSpPr>
          <p:cNvPr id="15" name="TextBox 14">
            <a:extLst>
              <a:ext uri="{FF2B5EF4-FFF2-40B4-BE49-F238E27FC236}">
                <a16:creationId xmlns:a16="http://schemas.microsoft.com/office/drawing/2014/main" id="{947520AB-4CA7-F441-1AB8-9E03BB139F28}"/>
              </a:ext>
            </a:extLst>
          </p:cNvPr>
          <p:cNvSpPr txBox="1"/>
          <p:nvPr/>
        </p:nvSpPr>
        <p:spPr>
          <a:xfrm>
            <a:off x="6817512" y="2804677"/>
            <a:ext cx="5537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a:ea typeface="+mn-ea"/>
                <a:cs typeface="+mn-cs"/>
              </a:rPr>
              <a:t>Total: 31%</a:t>
            </a:r>
          </a:p>
        </p:txBody>
      </p:sp>
      <p:sp>
        <p:nvSpPr>
          <p:cNvPr id="16" name="TextBox 15">
            <a:extLst>
              <a:ext uri="{FF2B5EF4-FFF2-40B4-BE49-F238E27FC236}">
                <a16:creationId xmlns:a16="http://schemas.microsoft.com/office/drawing/2014/main" id="{F9727794-4BC6-5508-8E2D-4C23DE5DFC64}"/>
              </a:ext>
            </a:extLst>
          </p:cNvPr>
          <p:cNvSpPr txBox="1"/>
          <p:nvPr/>
        </p:nvSpPr>
        <p:spPr>
          <a:xfrm>
            <a:off x="7719361" y="2419430"/>
            <a:ext cx="5537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lumMod val="75000"/>
                    <a:lumOff val="25000"/>
                  </a:prstClr>
                </a:solidFill>
                <a:effectLst/>
                <a:uLnTx/>
                <a:uFillTx/>
                <a:latin typeface="Arial" panose="020B0604020202020204"/>
                <a:ea typeface="+mn-ea"/>
                <a:cs typeface="+mn-cs"/>
              </a:rPr>
              <a:t>Total: 6%</a:t>
            </a:r>
          </a:p>
        </p:txBody>
      </p:sp>
      <p:sp>
        <p:nvSpPr>
          <p:cNvPr id="37" name="Rounded Rectangle 36">
            <a:extLst>
              <a:ext uri="{FF2B5EF4-FFF2-40B4-BE49-F238E27FC236}">
                <a16:creationId xmlns:a16="http://schemas.microsoft.com/office/drawing/2014/main" id="{035F3489-263F-E3DC-9753-A821F6290A6E}"/>
              </a:ext>
            </a:extLst>
          </p:cNvPr>
          <p:cNvSpPr/>
          <p:nvPr/>
        </p:nvSpPr>
        <p:spPr>
          <a:xfrm>
            <a:off x="8724981" y="1046087"/>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43" name="Rounded Rectangle 42">
            <a:extLst>
              <a:ext uri="{FF2B5EF4-FFF2-40B4-BE49-F238E27FC236}">
                <a16:creationId xmlns:a16="http://schemas.microsoft.com/office/drawing/2014/main" id="{743122D7-1D0F-27C3-13FB-CA0068231AEE}"/>
              </a:ext>
            </a:extLst>
          </p:cNvPr>
          <p:cNvSpPr/>
          <p:nvPr/>
        </p:nvSpPr>
        <p:spPr>
          <a:xfrm>
            <a:off x="8724981" y="2411099"/>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44" name="Chart 43">
            <a:extLst>
              <a:ext uri="{FF2B5EF4-FFF2-40B4-BE49-F238E27FC236}">
                <a16:creationId xmlns:a16="http://schemas.microsoft.com/office/drawing/2014/main" id="{08E9D684-9307-D0C3-A079-FEFE1D9EC5FE}"/>
              </a:ext>
            </a:extLst>
          </p:cNvPr>
          <p:cNvGraphicFramePr/>
          <p:nvPr>
            <p:extLst>
              <p:ext uri="{D42A27DB-BD31-4B8C-83A1-F6EECF244321}">
                <p14:modId xmlns:p14="http://schemas.microsoft.com/office/powerpoint/2010/main" val="2672307218"/>
              </p:ext>
            </p:extLst>
          </p:nvPr>
        </p:nvGraphicFramePr>
        <p:xfrm>
          <a:off x="8461196" y="1106782"/>
          <a:ext cx="1665931" cy="1110621"/>
        </p:xfrm>
        <a:graphic>
          <a:graphicData uri="http://schemas.openxmlformats.org/drawingml/2006/chart">
            <c:chart xmlns:c="http://schemas.openxmlformats.org/drawingml/2006/chart" xmlns:r="http://schemas.openxmlformats.org/officeDocument/2006/relationships" r:id="rId6"/>
          </a:graphicData>
        </a:graphic>
      </p:graphicFrame>
      <p:sp>
        <p:nvSpPr>
          <p:cNvPr id="45" name="TextBox 44">
            <a:extLst>
              <a:ext uri="{FF2B5EF4-FFF2-40B4-BE49-F238E27FC236}">
                <a16:creationId xmlns:a16="http://schemas.microsoft.com/office/drawing/2014/main" id="{6E43A1D7-5744-270B-31B8-DD3EBAB550E4}"/>
              </a:ext>
            </a:extLst>
          </p:cNvPr>
          <p:cNvSpPr txBox="1"/>
          <p:nvPr/>
        </p:nvSpPr>
        <p:spPr>
          <a:xfrm>
            <a:off x="9739550" y="1281228"/>
            <a:ext cx="2005653" cy="8002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their health care providers coordinated very well with one another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70%</a:t>
            </a:r>
          </a:p>
        </p:txBody>
      </p:sp>
      <p:sp>
        <p:nvSpPr>
          <p:cNvPr id="46" name="Title 1">
            <a:extLst>
              <a:ext uri="{FF2B5EF4-FFF2-40B4-BE49-F238E27FC236}">
                <a16:creationId xmlns:a16="http://schemas.microsoft.com/office/drawing/2014/main" id="{FCA61264-03B0-8B7F-35B7-103763B91CA4}"/>
              </a:ext>
            </a:extLst>
          </p:cNvPr>
          <p:cNvSpPr txBox="1">
            <a:spLocks/>
          </p:cNvSpPr>
          <p:nvPr/>
        </p:nvSpPr>
        <p:spPr>
          <a:xfrm>
            <a:off x="8827192" y="1461003"/>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kumimoji="0" lang="en-US" sz="160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62%</a:t>
            </a:r>
          </a:p>
        </p:txBody>
      </p:sp>
      <p:graphicFrame>
        <p:nvGraphicFramePr>
          <p:cNvPr id="47" name="Chart 46">
            <a:extLst>
              <a:ext uri="{FF2B5EF4-FFF2-40B4-BE49-F238E27FC236}">
                <a16:creationId xmlns:a16="http://schemas.microsoft.com/office/drawing/2014/main" id="{63A77BAC-2F81-EAB5-AA48-9C49F1DA1C01}"/>
              </a:ext>
            </a:extLst>
          </p:cNvPr>
          <p:cNvGraphicFramePr/>
          <p:nvPr>
            <p:extLst>
              <p:ext uri="{D42A27DB-BD31-4B8C-83A1-F6EECF244321}">
                <p14:modId xmlns:p14="http://schemas.microsoft.com/office/powerpoint/2010/main" val="575551712"/>
              </p:ext>
            </p:extLst>
          </p:nvPr>
        </p:nvGraphicFramePr>
        <p:xfrm>
          <a:off x="8461196" y="2465319"/>
          <a:ext cx="1665931" cy="1110621"/>
        </p:xfrm>
        <a:graphic>
          <a:graphicData uri="http://schemas.openxmlformats.org/drawingml/2006/chart">
            <c:chart xmlns:c="http://schemas.openxmlformats.org/drawingml/2006/chart" xmlns:r="http://schemas.openxmlformats.org/officeDocument/2006/relationships" r:id="rId7"/>
          </a:graphicData>
        </a:graphic>
      </p:graphicFrame>
      <p:sp>
        <p:nvSpPr>
          <p:cNvPr id="48" name="TextBox 47">
            <a:extLst>
              <a:ext uri="{FF2B5EF4-FFF2-40B4-BE49-F238E27FC236}">
                <a16:creationId xmlns:a16="http://schemas.microsoft.com/office/drawing/2014/main" id="{8CAF09C1-2EEF-0AD6-F2B7-57E1C4A62C81}"/>
              </a:ext>
            </a:extLst>
          </p:cNvPr>
          <p:cNvSpPr txBox="1"/>
          <p:nvPr/>
        </p:nvSpPr>
        <p:spPr>
          <a:xfrm>
            <a:off x="9739550" y="2639765"/>
            <a:ext cx="2005653" cy="8002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they are </a:t>
            </a:r>
            <a:b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b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very satisfied with their treatment and care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77%</a:t>
            </a:r>
          </a:p>
        </p:txBody>
      </p:sp>
      <p:sp>
        <p:nvSpPr>
          <p:cNvPr id="49" name="Title 1">
            <a:extLst>
              <a:ext uri="{FF2B5EF4-FFF2-40B4-BE49-F238E27FC236}">
                <a16:creationId xmlns:a16="http://schemas.microsoft.com/office/drawing/2014/main" id="{CEF1C688-6B2B-666A-C143-58E0A95878F7}"/>
              </a:ext>
            </a:extLst>
          </p:cNvPr>
          <p:cNvSpPr txBox="1">
            <a:spLocks/>
          </p:cNvSpPr>
          <p:nvPr/>
        </p:nvSpPr>
        <p:spPr>
          <a:xfrm>
            <a:off x="8827192" y="2819540"/>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lang="en-US" sz="1600" dirty="0">
                <a:solidFill>
                  <a:schemeClr val="tx1"/>
                </a:solidFill>
                <a:latin typeface="Arial" panose="020B0604020202020204" pitchFamily="34" charset="0"/>
                <a:cs typeface="Arial" panose="020B0604020202020204" pitchFamily="34" charset="0"/>
              </a:rPr>
              <a:t>67</a:t>
            </a:r>
            <a:r>
              <a:rPr kumimoji="0" lang="en-US" sz="160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rPr>
              <a:t>%</a:t>
            </a:r>
          </a:p>
        </p:txBody>
      </p:sp>
      <p:sp>
        <p:nvSpPr>
          <p:cNvPr id="50" name="Rounded Rectangle 49">
            <a:extLst>
              <a:ext uri="{FF2B5EF4-FFF2-40B4-BE49-F238E27FC236}">
                <a16:creationId xmlns:a16="http://schemas.microsoft.com/office/drawing/2014/main" id="{3B22606F-0B2C-40AB-9664-E638B168F446}"/>
              </a:ext>
            </a:extLst>
          </p:cNvPr>
          <p:cNvSpPr/>
          <p:nvPr/>
        </p:nvSpPr>
        <p:spPr>
          <a:xfrm>
            <a:off x="9580280" y="3804472"/>
            <a:ext cx="2306281"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aphicFrame>
        <p:nvGraphicFramePr>
          <p:cNvPr id="9" name="Chart 8">
            <a:extLst>
              <a:ext uri="{FF2B5EF4-FFF2-40B4-BE49-F238E27FC236}">
                <a16:creationId xmlns:a16="http://schemas.microsoft.com/office/drawing/2014/main" id="{DFB741AA-C16E-1D74-C80B-D4B3892399FD}"/>
              </a:ext>
            </a:extLst>
          </p:cNvPr>
          <p:cNvGraphicFramePr/>
          <p:nvPr>
            <p:extLst>
              <p:ext uri="{D42A27DB-BD31-4B8C-83A1-F6EECF244321}">
                <p14:modId xmlns:p14="http://schemas.microsoft.com/office/powerpoint/2010/main" val="3280082687"/>
              </p:ext>
            </p:extLst>
          </p:nvPr>
        </p:nvGraphicFramePr>
        <p:xfrm>
          <a:off x="9813674" y="3808117"/>
          <a:ext cx="1835791" cy="1250814"/>
        </p:xfrm>
        <a:graphic>
          <a:graphicData uri="http://schemas.openxmlformats.org/drawingml/2006/chart">
            <c:chart xmlns:c="http://schemas.openxmlformats.org/drawingml/2006/chart" xmlns:r="http://schemas.openxmlformats.org/officeDocument/2006/relationships" r:id="rId8"/>
          </a:graphicData>
        </a:graphic>
      </p:graphicFrame>
      <p:sp>
        <p:nvSpPr>
          <p:cNvPr id="10" name="TextBox 9">
            <a:extLst>
              <a:ext uri="{FF2B5EF4-FFF2-40B4-BE49-F238E27FC236}">
                <a16:creationId xmlns:a16="http://schemas.microsoft.com/office/drawing/2014/main" id="{FA2235AA-5D5D-E6EF-C594-CA9BFF1093D0}"/>
              </a:ext>
            </a:extLst>
          </p:cNvPr>
          <p:cNvSpPr txBox="1"/>
          <p:nvPr/>
        </p:nvSpPr>
        <p:spPr>
          <a:xfrm>
            <a:off x="9728744" y="5038410"/>
            <a:ext cx="2005653" cy="98488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say their health care providers </a:t>
            </a:r>
            <a:r>
              <a:rPr kumimoji="0" lang="en-US" sz="1200" b="0" i="1" u="none" strike="noStrike" kern="1200" cap="none" spc="0" normalizeH="0" baseline="0" noProof="0" dirty="0">
                <a:ln>
                  <a:noFill/>
                </a:ln>
                <a:solidFill>
                  <a:prstClr val="black"/>
                </a:solidFill>
                <a:effectLst/>
                <a:uLnTx/>
                <a:uFillTx/>
                <a:latin typeface="Arial" panose="020B0604020202020204"/>
                <a:ea typeface="+mn-ea"/>
                <a:cs typeface="+mn-cs"/>
              </a:rPr>
              <a:t>always</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a:t>
            </a:r>
            <a:r>
              <a:rPr lang="en-US" sz="1200" dirty="0">
                <a:solidFill>
                  <a:prstClr val="black"/>
                </a:solidFill>
                <a:latin typeface="Arial" panose="020B0604020202020204"/>
              </a:rPr>
              <a:t>listened to and respected their concerns</a:t>
            </a:r>
            <a:endPar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Total: </a:t>
            </a:r>
            <a:r>
              <a:rPr lang="en-US" sz="1000" b="1" dirty="0">
                <a:solidFill>
                  <a:prstClr val="black"/>
                </a:solidFill>
                <a:latin typeface="Arial" panose="020B0604020202020204"/>
              </a:rPr>
              <a:t>69</a:t>
            </a:r>
            <a:r>
              <a:rPr kumimoji="0" lang="en-US" sz="1000" b="1" i="0" u="none" strike="noStrike" kern="1200" cap="none" spc="0" normalizeH="0" baseline="0" noProof="0" dirty="0">
                <a:ln>
                  <a:noFill/>
                </a:ln>
                <a:solidFill>
                  <a:prstClr val="black"/>
                </a:solidFill>
                <a:effectLst/>
                <a:uLnTx/>
                <a:uFillTx/>
                <a:latin typeface="Arial" panose="020B0604020202020204"/>
                <a:ea typeface="+mn-ea"/>
                <a:cs typeface="+mn-cs"/>
              </a:rPr>
              <a:t>%</a:t>
            </a:r>
          </a:p>
        </p:txBody>
      </p:sp>
      <p:sp>
        <p:nvSpPr>
          <p:cNvPr id="12" name="Title 1">
            <a:extLst>
              <a:ext uri="{FF2B5EF4-FFF2-40B4-BE49-F238E27FC236}">
                <a16:creationId xmlns:a16="http://schemas.microsoft.com/office/drawing/2014/main" id="{D79EB664-9B31-1840-67D9-1F947D729A2A}"/>
              </a:ext>
            </a:extLst>
          </p:cNvPr>
          <p:cNvSpPr txBox="1">
            <a:spLocks/>
          </p:cNvSpPr>
          <p:nvPr/>
        </p:nvSpPr>
        <p:spPr>
          <a:xfrm>
            <a:off x="10277662" y="4258712"/>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tab pos="5934075" algn="l"/>
              </a:tabLst>
              <a:defRPr/>
            </a:pPr>
            <a:r>
              <a:rPr lang="en-US" sz="1600" dirty="0">
                <a:solidFill>
                  <a:srgbClr val="C00000"/>
                </a:solidFill>
                <a:latin typeface="Arial" panose="020B0604020202020204" pitchFamily="34" charset="0"/>
                <a:cs typeface="Arial" panose="020B0604020202020204" pitchFamily="34" charset="0"/>
              </a:rPr>
              <a:t>51</a:t>
            </a:r>
            <a:r>
              <a:rPr kumimoji="0" lang="en-US" sz="1600" i="0" u="none" strike="noStrike" kern="1200" cap="none" spc="0" normalizeH="0" baseline="0" noProof="0" dirty="0">
                <a:ln>
                  <a:noFill/>
                </a:ln>
                <a:solidFill>
                  <a:srgbClr val="C00000"/>
                </a:solidFill>
                <a:effectLst/>
                <a:uLnTx/>
                <a:uFillTx/>
                <a:latin typeface="Arial" panose="020B0604020202020204" pitchFamily="34" charset="0"/>
                <a:ea typeface="+mj-ea"/>
                <a:cs typeface="Arial" panose="020B0604020202020204" pitchFamily="34" charset="0"/>
              </a:rPr>
              <a:t>%</a:t>
            </a:r>
          </a:p>
        </p:txBody>
      </p:sp>
    </p:spTree>
    <p:extLst>
      <p:ext uri="{BB962C8B-B14F-4D97-AF65-F5344CB8AC3E}">
        <p14:creationId xmlns:p14="http://schemas.microsoft.com/office/powerpoint/2010/main" val="2536503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59643-1E12-012E-710B-917418871203}"/>
              </a:ext>
            </a:extLst>
          </p:cNvPr>
          <p:cNvSpPr>
            <a:spLocks noGrp="1"/>
          </p:cNvSpPr>
          <p:nvPr>
            <p:ph type="title"/>
          </p:nvPr>
        </p:nvSpPr>
        <p:spPr/>
        <p:txBody>
          <a:bodyPr/>
          <a:lstStyle/>
          <a:p>
            <a:r>
              <a:rPr lang="en-US" dirty="0"/>
              <a:t>Caregiver Profile/Experiences </a:t>
            </a:r>
          </a:p>
        </p:txBody>
      </p:sp>
      <p:graphicFrame>
        <p:nvGraphicFramePr>
          <p:cNvPr id="13" name="Chart 12">
            <a:extLst>
              <a:ext uri="{FF2B5EF4-FFF2-40B4-BE49-F238E27FC236}">
                <a16:creationId xmlns:a16="http://schemas.microsoft.com/office/drawing/2014/main" id="{4B126C94-96D8-863B-1B84-166BA6C2EAB9}"/>
              </a:ext>
            </a:extLst>
          </p:cNvPr>
          <p:cNvGraphicFramePr/>
          <p:nvPr/>
        </p:nvGraphicFramePr>
        <p:xfrm>
          <a:off x="398253" y="1317416"/>
          <a:ext cx="2803829" cy="2184338"/>
        </p:xfrm>
        <a:graphic>
          <a:graphicData uri="http://schemas.openxmlformats.org/drawingml/2006/chart">
            <c:chart xmlns:c="http://schemas.openxmlformats.org/drawingml/2006/chart" xmlns:r="http://schemas.openxmlformats.org/officeDocument/2006/relationships" r:id="rId3"/>
          </a:graphicData>
        </a:graphic>
      </p:graphicFrame>
      <p:sp>
        <p:nvSpPr>
          <p:cNvPr id="17" name="Rectangle 16">
            <a:extLst>
              <a:ext uri="{FF2B5EF4-FFF2-40B4-BE49-F238E27FC236}">
                <a16:creationId xmlns:a16="http://schemas.microsoft.com/office/drawing/2014/main" id="{8856B5D8-9E1A-1D05-7AAD-43DC8AFACBF9}"/>
              </a:ext>
            </a:extLst>
          </p:cNvPr>
          <p:cNvSpPr/>
          <p:nvPr/>
        </p:nvSpPr>
        <p:spPr>
          <a:xfrm>
            <a:off x="3659133" y="1202395"/>
            <a:ext cx="8042741" cy="229936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1" name="Chart 20">
            <a:extLst>
              <a:ext uri="{FF2B5EF4-FFF2-40B4-BE49-F238E27FC236}">
                <a16:creationId xmlns:a16="http://schemas.microsoft.com/office/drawing/2014/main" id="{177269E0-8347-8C79-7E77-EF805AF04D36}"/>
              </a:ext>
            </a:extLst>
          </p:cNvPr>
          <p:cNvGraphicFramePr/>
          <p:nvPr/>
        </p:nvGraphicFramePr>
        <p:xfrm>
          <a:off x="4078014" y="1202395"/>
          <a:ext cx="7126014" cy="2299359"/>
        </p:xfrm>
        <a:graphic>
          <a:graphicData uri="http://schemas.openxmlformats.org/drawingml/2006/chart">
            <c:chart xmlns:c="http://schemas.openxmlformats.org/drawingml/2006/chart" xmlns:r="http://schemas.openxmlformats.org/officeDocument/2006/relationships" r:id="rId4"/>
          </a:graphicData>
        </a:graphic>
      </p:graphicFrame>
      <p:pic>
        <p:nvPicPr>
          <p:cNvPr id="25" name="Graphic 24" descr="Woman with solid fill">
            <a:extLst>
              <a:ext uri="{FF2B5EF4-FFF2-40B4-BE49-F238E27FC236}">
                <a16:creationId xmlns:a16="http://schemas.microsoft.com/office/drawing/2014/main" id="{E8DB1A33-3668-612B-A4E6-7D0158E67C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01583" y="2093255"/>
            <a:ext cx="914400" cy="914400"/>
          </a:xfrm>
          <a:prstGeom prst="rect">
            <a:avLst/>
          </a:prstGeom>
        </p:spPr>
      </p:pic>
      <p:pic>
        <p:nvPicPr>
          <p:cNvPr id="27" name="Graphic 26" descr="Group of men with solid fill">
            <a:extLst>
              <a:ext uri="{FF2B5EF4-FFF2-40B4-BE49-F238E27FC236}">
                <a16:creationId xmlns:a16="http://schemas.microsoft.com/office/drawing/2014/main" id="{520EA394-626F-999C-0573-72B244825D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68191" y="2577228"/>
            <a:ext cx="430427" cy="430427"/>
          </a:xfrm>
          <a:prstGeom prst="rect">
            <a:avLst/>
          </a:prstGeom>
        </p:spPr>
      </p:pic>
      <p:grpSp>
        <p:nvGrpSpPr>
          <p:cNvPr id="29" name="Group 28">
            <a:extLst>
              <a:ext uri="{FF2B5EF4-FFF2-40B4-BE49-F238E27FC236}">
                <a16:creationId xmlns:a16="http://schemas.microsoft.com/office/drawing/2014/main" id="{89E9DF42-2411-77E4-5C8E-325961176F84}"/>
              </a:ext>
            </a:extLst>
          </p:cNvPr>
          <p:cNvGrpSpPr/>
          <p:nvPr/>
        </p:nvGrpSpPr>
        <p:grpSpPr>
          <a:xfrm>
            <a:off x="6613859" y="2383809"/>
            <a:ext cx="880017" cy="602826"/>
            <a:chOff x="5215983" y="2970185"/>
            <a:chExt cx="1337217" cy="916015"/>
          </a:xfrm>
        </p:grpSpPr>
        <p:pic>
          <p:nvPicPr>
            <p:cNvPr id="23" name="Graphic 22" descr="Man with solid fill">
              <a:extLst>
                <a:ext uri="{FF2B5EF4-FFF2-40B4-BE49-F238E27FC236}">
                  <a16:creationId xmlns:a16="http://schemas.microsoft.com/office/drawing/2014/main" id="{AD516351-F5BC-A6C3-727A-F2D6CD4314E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38800" y="2971800"/>
              <a:ext cx="914400" cy="914400"/>
            </a:xfrm>
            <a:prstGeom prst="rect">
              <a:avLst/>
            </a:prstGeom>
          </p:spPr>
        </p:pic>
        <p:pic>
          <p:nvPicPr>
            <p:cNvPr id="28" name="Graphic 27" descr="Woman with solid fill">
              <a:extLst>
                <a:ext uri="{FF2B5EF4-FFF2-40B4-BE49-F238E27FC236}">
                  <a16:creationId xmlns:a16="http://schemas.microsoft.com/office/drawing/2014/main" id="{BCE63323-FAAC-35E3-0711-90F1BEB387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15983" y="2970185"/>
              <a:ext cx="914400" cy="914400"/>
            </a:xfrm>
            <a:prstGeom prst="rect">
              <a:avLst/>
            </a:prstGeom>
          </p:spPr>
        </p:pic>
      </p:grpSp>
      <p:sp>
        <p:nvSpPr>
          <p:cNvPr id="30" name="Rectangle 29">
            <a:extLst>
              <a:ext uri="{FF2B5EF4-FFF2-40B4-BE49-F238E27FC236}">
                <a16:creationId xmlns:a16="http://schemas.microsoft.com/office/drawing/2014/main" id="{C0E61AC8-BAE9-0945-9F40-D307BF5DC4DC}"/>
              </a:ext>
            </a:extLst>
          </p:cNvPr>
          <p:cNvSpPr/>
          <p:nvPr/>
        </p:nvSpPr>
        <p:spPr>
          <a:xfrm>
            <a:off x="398253" y="3915846"/>
            <a:ext cx="5507247" cy="2299360"/>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Chart 31">
            <a:extLst>
              <a:ext uri="{FF2B5EF4-FFF2-40B4-BE49-F238E27FC236}">
                <a16:creationId xmlns:a16="http://schemas.microsoft.com/office/drawing/2014/main" id="{38968BBD-0B8B-F95E-84E4-428F2D7B91BF}"/>
              </a:ext>
            </a:extLst>
          </p:cNvPr>
          <p:cNvGraphicFramePr/>
          <p:nvPr/>
        </p:nvGraphicFramePr>
        <p:xfrm>
          <a:off x="268014" y="4133682"/>
          <a:ext cx="5637486" cy="2079482"/>
        </p:xfrm>
        <a:graphic>
          <a:graphicData uri="http://schemas.openxmlformats.org/drawingml/2006/chart">
            <c:chart xmlns:c="http://schemas.openxmlformats.org/drawingml/2006/chart" xmlns:r="http://schemas.openxmlformats.org/officeDocument/2006/relationships" r:id="rId11"/>
          </a:graphicData>
        </a:graphic>
      </p:graphicFrame>
      <p:sp>
        <p:nvSpPr>
          <p:cNvPr id="34" name="TextBox 33">
            <a:extLst>
              <a:ext uri="{FF2B5EF4-FFF2-40B4-BE49-F238E27FC236}">
                <a16:creationId xmlns:a16="http://schemas.microsoft.com/office/drawing/2014/main" id="{322D0C86-511E-CBD7-4C91-090656B7B9A6}"/>
              </a:ext>
            </a:extLst>
          </p:cNvPr>
          <p:cNvSpPr txBox="1"/>
          <p:nvPr/>
        </p:nvSpPr>
        <p:spPr>
          <a:xfrm>
            <a:off x="843074" y="3962096"/>
            <a:ext cx="4617603" cy="307777"/>
          </a:xfrm>
          <a:prstGeom prst="rect">
            <a:avLst/>
          </a:prstGeom>
          <a:noFill/>
        </p:spPr>
        <p:txBody>
          <a:bodyPr wrap="square">
            <a:spAutoFit/>
          </a:bodyPr>
          <a:lstStyle/>
          <a:p>
            <a:pPr algn="ctr"/>
            <a:r>
              <a:rPr lang="en-US" sz="1400" dirty="0"/>
              <a:t>Is/was the person with cancer:</a:t>
            </a:r>
          </a:p>
        </p:txBody>
      </p:sp>
      <p:sp>
        <p:nvSpPr>
          <p:cNvPr id="36" name="TextBox 35">
            <a:extLst>
              <a:ext uri="{FF2B5EF4-FFF2-40B4-BE49-F238E27FC236}">
                <a16:creationId xmlns:a16="http://schemas.microsoft.com/office/drawing/2014/main" id="{8314986D-8BAC-421A-42A6-3D671B534437}"/>
              </a:ext>
            </a:extLst>
          </p:cNvPr>
          <p:cNvSpPr txBox="1"/>
          <p:nvPr/>
        </p:nvSpPr>
        <p:spPr>
          <a:xfrm>
            <a:off x="4417041" y="1226048"/>
            <a:ext cx="6526924" cy="307777"/>
          </a:xfrm>
          <a:prstGeom prst="rect">
            <a:avLst/>
          </a:prstGeom>
          <a:noFill/>
        </p:spPr>
        <p:txBody>
          <a:bodyPr wrap="square">
            <a:spAutoFit/>
          </a:bodyPr>
          <a:lstStyle/>
          <a:p>
            <a:pPr algn="ctr"/>
            <a:r>
              <a:rPr lang="en-US" sz="1400" dirty="0"/>
              <a:t>What is/was your role in caregiving for someone with cancer?</a:t>
            </a:r>
          </a:p>
        </p:txBody>
      </p:sp>
      <p:graphicFrame>
        <p:nvGraphicFramePr>
          <p:cNvPr id="37" name="Chart 36">
            <a:extLst>
              <a:ext uri="{FF2B5EF4-FFF2-40B4-BE49-F238E27FC236}">
                <a16:creationId xmlns:a16="http://schemas.microsoft.com/office/drawing/2014/main" id="{3175AEB4-69B6-DA67-A58F-586655B8F3D6}"/>
              </a:ext>
            </a:extLst>
          </p:cNvPr>
          <p:cNvGraphicFramePr/>
          <p:nvPr/>
        </p:nvGraphicFramePr>
        <p:xfrm>
          <a:off x="6035739" y="3767241"/>
          <a:ext cx="5042675" cy="2596570"/>
        </p:xfrm>
        <a:graphic>
          <a:graphicData uri="http://schemas.openxmlformats.org/drawingml/2006/chart">
            <c:chart xmlns:c="http://schemas.openxmlformats.org/drawingml/2006/chart" xmlns:r="http://schemas.openxmlformats.org/officeDocument/2006/relationships" r:id="rId12"/>
          </a:graphicData>
        </a:graphic>
      </p:graphicFrame>
      <p:sp>
        <p:nvSpPr>
          <p:cNvPr id="38" name="TextBox 37">
            <a:extLst>
              <a:ext uri="{FF2B5EF4-FFF2-40B4-BE49-F238E27FC236}">
                <a16:creationId xmlns:a16="http://schemas.microsoft.com/office/drawing/2014/main" id="{5EEEAFA8-2187-8A99-C8A1-76B69C329B44}"/>
              </a:ext>
            </a:extLst>
          </p:cNvPr>
          <p:cNvSpPr txBox="1"/>
          <p:nvPr/>
        </p:nvSpPr>
        <p:spPr>
          <a:xfrm>
            <a:off x="9991246" y="4475655"/>
            <a:ext cx="1905438" cy="769441"/>
          </a:xfrm>
          <a:prstGeom prst="rect">
            <a:avLst/>
          </a:prstGeom>
          <a:noFill/>
          <a:ln w="28575">
            <a:solidFill>
              <a:schemeClr val="accent6"/>
            </a:solidFill>
            <a:prstDash val="dash"/>
          </a:ln>
        </p:spPr>
        <p:txBody>
          <a:bodyPr wrap="square" rtlCol="0">
            <a:spAutoFit/>
          </a:bodyPr>
          <a:lstStyle/>
          <a:p>
            <a:pPr algn="ctr"/>
            <a:r>
              <a:rPr lang="en-US" sz="1600" dirty="0"/>
              <a:t>90% </a:t>
            </a:r>
            <a:r>
              <a:rPr lang="en-US" sz="1400" dirty="0"/>
              <a:t>attended all or most appointments with their loved one</a:t>
            </a:r>
          </a:p>
        </p:txBody>
      </p:sp>
      <p:sp>
        <p:nvSpPr>
          <p:cNvPr id="4" name="TextBox 3">
            <a:extLst>
              <a:ext uri="{FF2B5EF4-FFF2-40B4-BE49-F238E27FC236}">
                <a16:creationId xmlns:a16="http://schemas.microsoft.com/office/drawing/2014/main" id="{2E13AEAF-206E-4390-2562-5354E9E09B0E}"/>
              </a:ext>
            </a:extLst>
          </p:cNvPr>
          <p:cNvSpPr txBox="1"/>
          <p:nvPr/>
        </p:nvSpPr>
        <p:spPr>
          <a:xfrm>
            <a:off x="1501305" y="6525353"/>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Caregivers (n=506)</a:t>
            </a:r>
          </a:p>
        </p:txBody>
      </p:sp>
    </p:spTree>
    <p:extLst>
      <p:ext uri="{BB962C8B-B14F-4D97-AF65-F5344CB8AC3E}">
        <p14:creationId xmlns:p14="http://schemas.microsoft.com/office/powerpoint/2010/main" val="38104760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684B-8830-FC02-1FE8-9AB757B08F07}"/>
              </a:ext>
            </a:extLst>
          </p:cNvPr>
          <p:cNvSpPr>
            <a:spLocks noGrp="1"/>
          </p:cNvSpPr>
          <p:nvPr>
            <p:ph type="title"/>
          </p:nvPr>
        </p:nvSpPr>
        <p:spPr/>
        <p:txBody>
          <a:bodyPr/>
          <a:lstStyle/>
          <a:p>
            <a:r>
              <a:rPr lang="en-US" dirty="0"/>
              <a:t>Patient Profile: Delayed Going to the Doctor</a:t>
            </a:r>
          </a:p>
        </p:txBody>
      </p:sp>
      <p:grpSp>
        <p:nvGrpSpPr>
          <p:cNvPr id="11" name="Group 10">
            <a:extLst>
              <a:ext uri="{FF2B5EF4-FFF2-40B4-BE49-F238E27FC236}">
                <a16:creationId xmlns:a16="http://schemas.microsoft.com/office/drawing/2014/main" id="{73CA5D07-0FBD-F21C-001C-375675CF749E}"/>
              </a:ext>
            </a:extLst>
          </p:cNvPr>
          <p:cNvGrpSpPr/>
          <p:nvPr/>
        </p:nvGrpSpPr>
        <p:grpSpPr>
          <a:xfrm>
            <a:off x="920444" y="2403639"/>
            <a:ext cx="9957821" cy="3770667"/>
            <a:chOff x="782460" y="2403639"/>
            <a:chExt cx="9957821" cy="3770667"/>
          </a:xfrm>
        </p:grpSpPr>
        <p:sp>
          <p:nvSpPr>
            <p:cNvPr id="5" name="Rounded Rectangle 49">
              <a:extLst>
                <a:ext uri="{FF2B5EF4-FFF2-40B4-BE49-F238E27FC236}">
                  <a16:creationId xmlns:a16="http://schemas.microsoft.com/office/drawing/2014/main" id="{B74195F9-8356-6B88-D478-A96B0249952A}"/>
                </a:ext>
              </a:extLst>
            </p:cNvPr>
            <p:cNvSpPr/>
            <p:nvPr/>
          </p:nvSpPr>
          <p:spPr>
            <a:xfrm>
              <a:off x="782460" y="2403639"/>
              <a:ext cx="2306281" cy="1224776"/>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Arial" panose="020B0604020202020204"/>
                </a:rPr>
                <a:t>Gender: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a:rPr>
                <a:t>51% Male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rPr>
                <a:t>49% Female</a:t>
              </a:r>
            </a:p>
          </p:txBody>
        </p:sp>
        <p:sp>
          <p:nvSpPr>
            <p:cNvPr id="6" name="Rounded Rectangle 49">
              <a:extLst>
                <a:ext uri="{FF2B5EF4-FFF2-40B4-BE49-F238E27FC236}">
                  <a16:creationId xmlns:a16="http://schemas.microsoft.com/office/drawing/2014/main" id="{C92C2D0F-E325-897A-07F0-9D33D672DD76}"/>
                </a:ext>
              </a:extLst>
            </p:cNvPr>
            <p:cNvSpPr/>
            <p:nvPr/>
          </p:nvSpPr>
          <p:spPr>
            <a:xfrm>
              <a:off x="782460" y="3765055"/>
              <a:ext cx="2306281" cy="2340775"/>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Arial" panose="020B0604020202020204"/>
                </a:rPr>
                <a:t>Age: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1"/>
                  </a:solidFill>
                  <a:latin typeface="Arial" panose="020B0604020202020204"/>
                </a:rPr>
                <a:t>9% </a:t>
              </a:r>
              <a:r>
                <a:rPr lang="en-US" dirty="0">
                  <a:solidFill>
                    <a:schemeClr val="tx1"/>
                  </a:solidFill>
                  <a:latin typeface="Arial" panose="020B0604020202020204"/>
                </a:rPr>
                <a:t>18-34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Arial" panose="020B0604020202020204"/>
                  <a:ea typeface="+mn-ea"/>
                  <a:cs typeface="+mn-cs"/>
                </a:rPr>
                <a:t>20% </a:t>
              </a:r>
              <a:r>
                <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rPr>
                <a:t>35-49</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rPr>
                <a:t>34% 50-64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Arial" panose="020B0604020202020204"/>
                  <a:ea typeface="+mn-ea"/>
                  <a:cs typeface="+mn-cs"/>
                </a:rPr>
                <a:t>19% </a:t>
              </a:r>
              <a:r>
                <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rPr>
                <a:t>65-74</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a:rPr>
                <a:t>18% 75%</a:t>
              </a:r>
              <a:endPar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7" name="Rounded Rectangle 49">
              <a:extLst>
                <a:ext uri="{FF2B5EF4-FFF2-40B4-BE49-F238E27FC236}">
                  <a16:creationId xmlns:a16="http://schemas.microsoft.com/office/drawing/2014/main" id="{103E75E7-F8A9-F66F-78C4-330673FAD99B}"/>
                </a:ext>
              </a:extLst>
            </p:cNvPr>
            <p:cNvSpPr/>
            <p:nvPr/>
          </p:nvSpPr>
          <p:spPr>
            <a:xfrm>
              <a:off x="3244644" y="2403639"/>
              <a:ext cx="4542503" cy="179016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Arial" panose="020B0604020202020204"/>
                </a:rPr>
                <a:t>Race/Ethnicity: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rPr>
                <a:t>75% White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Arial" panose="020B0604020202020204"/>
                  <a:ea typeface="+mn-ea"/>
                  <a:cs typeface="+mn-cs"/>
                </a:rPr>
                <a:t>19% </a:t>
              </a:r>
              <a:r>
                <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rPr>
                <a:t>Black/African American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Arial" panose="020B0604020202020204"/>
                  <a:ea typeface="+mn-ea"/>
                  <a:cs typeface="+mn-cs"/>
                </a:rPr>
                <a:t>13% </a:t>
              </a:r>
              <a:r>
                <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rPr>
                <a:t>Hispanic</a:t>
              </a:r>
            </a:p>
          </p:txBody>
        </p:sp>
        <p:sp>
          <p:nvSpPr>
            <p:cNvPr id="8" name="Rounded Rectangle 49">
              <a:extLst>
                <a:ext uri="{FF2B5EF4-FFF2-40B4-BE49-F238E27FC236}">
                  <a16:creationId xmlns:a16="http://schemas.microsoft.com/office/drawing/2014/main" id="{8E04375D-C6F0-1EA8-BF75-2F83B2BC78D6}"/>
                </a:ext>
              </a:extLst>
            </p:cNvPr>
            <p:cNvSpPr/>
            <p:nvPr/>
          </p:nvSpPr>
          <p:spPr>
            <a:xfrm>
              <a:off x="7943050" y="2457017"/>
              <a:ext cx="2797231" cy="371728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Arial" panose="020B0604020202020204"/>
                </a:rPr>
                <a:t>Stage at Diagnosis: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tx1"/>
                </a:solidFill>
                <a:latin typeface="Arial" panose="020B060402020202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C00000"/>
                  </a:solidFill>
                  <a:latin typeface="Arial" panose="020B0604020202020204"/>
                </a:rPr>
                <a:t>19% </a:t>
              </a:r>
              <a:r>
                <a:rPr lang="en-US" dirty="0">
                  <a:solidFill>
                    <a:schemeClr val="tx1"/>
                  </a:solidFill>
                  <a:latin typeface="Arial" panose="020B0604020202020204"/>
                </a:rPr>
                <a:t>Stage 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Arial" panose="020B0604020202020204"/>
                </a:rPr>
                <a:t>24% Stage II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Arial" panose="020B060402020202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Arial" panose="020B0604020202020204"/>
                  <a:ea typeface="+mn-ea"/>
                  <a:cs typeface="+mn-cs"/>
                </a:rPr>
                <a:t>24% </a:t>
              </a:r>
              <a:r>
                <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rPr>
                <a:t>Stage III</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accent1"/>
                  </a:solidFill>
                  <a:latin typeface="Arial" panose="020B0604020202020204"/>
                </a:rPr>
                <a:t>13% </a:t>
              </a:r>
              <a:r>
                <a:rPr lang="en-US" dirty="0">
                  <a:solidFill>
                    <a:schemeClr val="tx1"/>
                  </a:solidFill>
                  <a:latin typeface="Arial" panose="020B0604020202020204"/>
                </a:rPr>
                <a:t>Stage IV</a:t>
              </a:r>
              <a:endPar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9" name="Rounded Rectangle 49">
              <a:extLst>
                <a:ext uri="{FF2B5EF4-FFF2-40B4-BE49-F238E27FC236}">
                  <a16:creationId xmlns:a16="http://schemas.microsoft.com/office/drawing/2014/main" id="{CBD3F588-8C34-5EDE-B4D0-FB0893C9021E}"/>
                </a:ext>
              </a:extLst>
            </p:cNvPr>
            <p:cNvSpPr/>
            <p:nvPr/>
          </p:nvSpPr>
          <p:spPr>
            <a:xfrm>
              <a:off x="3244644" y="4315661"/>
              <a:ext cx="4542502" cy="179016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Arial" panose="020B0604020202020204"/>
                </a:rPr>
                <a:t>Education: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1"/>
                  </a:solidFill>
                  <a:effectLst/>
                  <a:uLnTx/>
                  <a:uFillTx/>
                  <a:latin typeface="Arial" panose="020B0604020202020204"/>
                  <a:ea typeface="+mn-ea"/>
                  <a:cs typeface="+mn-cs"/>
                </a:rPr>
                <a:t>28% </a:t>
              </a:r>
              <a:r>
                <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rPr>
                <a:t>HS Degree or less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schemeClr val="tx1"/>
                  </a:solidFill>
                  <a:effectLst/>
                  <a:uLnTx/>
                  <a:uFillTx/>
                  <a:latin typeface="Arial" panose="020B0604020202020204"/>
                  <a:ea typeface="+mn-ea"/>
                  <a:cs typeface="+mn-cs"/>
                </a:rPr>
                <a:t>40% </a:t>
              </a:r>
              <a:r>
                <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rPr>
                <a:t>Some college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schemeClr val="tx1"/>
                  </a:solidFill>
                  <a:effectLst/>
                  <a:uLnTx/>
                  <a:uFillTx/>
                  <a:latin typeface="Arial" panose="020B0604020202020204"/>
                  <a:ea typeface="+mn-ea"/>
                  <a:cs typeface="+mn-cs"/>
                </a:rPr>
                <a:t>18% </a:t>
              </a:r>
              <a:r>
                <a:rPr lang="en-US" dirty="0">
                  <a:solidFill>
                    <a:schemeClr val="tx1"/>
                  </a:solidFill>
                  <a:latin typeface="Arial" panose="020B0604020202020204"/>
                </a:rPr>
                <a:t>Bachelor’s degree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Arial" panose="020B0604020202020204"/>
                  <a:ea typeface="+mn-ea"/>
                  <a:cs typeface="+mn-cs"/>
                </a:rPr>
                <a:t>14% </a:t>
              </a:r>
              <a:r>
                <a:rPr kumimoji="0" lang="en-US" sz="1800" b="0" i="0" u="none" strike="noStrike" kern="1200" cap="none" spc="0" normalizeH="0" baseline="0" noProof="0" dirty="0">
                  <a:ln>
                    <a:noFill/>
                  </a:ln>
                  <a:solidFill>
                    <a:schemeClr val="tx1"/>
                  </a:solidFill>
                  <a:effectLst/>
                  <a:uLnTx/>
                  <a:uFillTx/>
                  <a:latin typeface="Arial" panose="020B0604020202020204"/>
                  <a:ea typeface="+mn-ea"/>
                  <a:cs typeface="+mn-cs"/>
                </a:rPr>
                <a:t>Post-grad degree</a:t>
              </a:r>
            </a:p>
          </p:txBody>
        </p:sp>
      </p:grpSp>
      <p:sp>
        <p:nvSpPr>
          <p:cNvPr id="4" name="TextBox 3">
            <a:extLst>
              <a:ext uri="{FF2B5EF4-FFF2-40B4-BE49-F238E27FC236}">
                <a16:creationId xmlns:a16="http://schemas.microsoft.com/office/drawing/2014/main" id="{CCFC755F-33FF-CE5F-6F69-7CABC18B741A}"/>
              </a:ext>
            </a:extLst>
          </p:cNvPr>
          <p:cNvSpPr txBox="1"/>
          <p:nvPr/>
        </p:nvSpPr>
        <p:spPr>
          <a:xfrm>
            <a:off x="1563329" y="1081548"/>
            <a:ext cx="8672052" cy="923330"/>
          </a:xfrm>
          <a:prstGeom prst="wedgeRectCallout">
            <a:avLst>
              <a:gd name="adj1" fmla="val -5809"/>
              <a:gd name="adj2" fmla="val 103422"/>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Patients who said the following statement describe them “perfectly”:</a:t>
            </a:r>
          </a:p>
          <a:p>
            <a:pPr algn="ctr"/>
            <a:r>
              <a:rPr lang="en-US" b="1" dirty="0"/>
              <a:t>“I delayed going to the doctor for as long as possible before getting a </a:t>
            </a:r>
            <a:br>
              <a:rPr lang="en-US" b="1" dirty="0"/>
            </a:br>
            <a:r>
              <a:rPr lang="en-US" b="1" dirty="0"/>
              <a:t>cancer diagnosis”</a:t>
            </a:r>
          </a:p>
        </p:txBody>
      </p:sp>
    </p:spTree>
    <p:extLst>
      <p:ext uri="{BB962C8B-B14F-4D97-AF65-F5344CB8AC3E}">
        <p14:creationId xmlns:p14="http://schemas.microsoft.com/office/powerpoint/2010/main" val="2326174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85673B21-79EB-C515-1305-CAF99712DB0B}"/>
              </a:ext>
            </a:extLst>
          </p:cNvPr>
          <p:cNvGraphicFramePr/>
          <p:nvPr/>
        </p:nvGraphicFramePr>
        <p:xfrm>
          <a:off x="7004737" y="1726248"/>
          <a:ext cx="2091560" cy="13943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5AC07097-468E-75A2-501F-6D27C6FCC86F}"/>
              </a:ext>
            </a:extLst>
          </p:cNvPr>
          <p:cNvGraphicFramePr/>
          <p:nvPr/>
        </p:nvGraphicFramePr>
        <p:xfrm>
          <a:off x="7004737" y="3072044"/>
          <a:ext cx="2091560" cy="13943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530F068F-8679-FDE7-8855-E9EC4716A5A9}"/>
              </a:ext>
            </a:extLst>
          </p:cNvPr>
          <p:cNvGraphicFramePr/>
          <p:nvPr/>
        </p:nvGraphicFramePr>
        <p:xfrm>
          <a:off x="7004737" y="4417840"/>
          <a:ext cx="2091560" cy="1394373"/>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A704E8C9-1261-A8D1-E68E-90BA324E2B38}"/>
              </a:ext>
            </a:extLst>
          </p:cNvPr>
          <p:cNvSpPr>
            <a:spLocks noGrp="1"/>
          </p:cNvSpPr>
          <p:nvPr>
            <p:ph type="title"/>
          </p:nvPr>
        </p:nvSpPr>
        <p:spPr/>
        <p:txBody>
          <a:bodyPr/>
          <a:lstStyle/>
          <a:p>
            <a:r>
              <a:rPr lang="en-US" dirty="0"/>
              <a:t>Experiential Patient Segments</a:t>
            </a:r>
          </a:p>
        </p:txBody>
      </p:sp>
      <p:sp>
        <p:nvSpPr>
          <p:cNvPr id="3" name="Text Placeholder 2">
            <a:extLst>
              <a:ext uri="{FF2B5EF4-FFF2-40B4-BE49-F238E27FC236}">
                <a16:creationId xmlns:a16="http://schemas.microsoft.com/office/drawing/2014/main" id="{0B21054F-3251-3E48-A438-95E7EE61C1E2}"/>
              </a:ext>
            </a:extLst>
          </p:cNvPr>
          <p:cNvSpPr>
            <a:spLocks noGrp="1"/>
          </p:cNvSpPr>
          <p:nvPr>
            <p:ph type="body" sz="quarter" idx="10"/>
          </p:nvPr>
        </p:nvSpPr>
        <p:spPr>
          <a:xfrm>
            <a:off x="409267" y="803298"/>
            <a:ext cx="11292608" cy="679453"/>
          </a:xfrm>
        </p:spPr>
        <p:txBody>
          <a:bodyPr>
            <a:normAutofit/>
          </a:bodyPr>
          <a:lstStyle/>
          <a:p>
            <a:r>
              <a:rPr lang="en-US" dirty="0"/>
              <a:t>In 2022, we did a deep dive to try to better understand how different audiences experience the cancer journey. The percentage of Patients that had a positive experience increased by 4 points. </a:t>
            </a:r>
          </a:p>
        </p:txBody>
      </p:sp>
      <p:sp>
        <p:nvSpPr>
          <p:cNvPr id="5" name="Rounded Rectangle 4">
            <a:extLst>
              <a:ext uri="{FF2B5EF4-FFF2-40B4-BE49-F238E27FC236}">
                <a16:creationId xmlns:a16="http://schemas.microsoft.com/office/drawing/2014/main" id="{9DFFB5BD-55FE-33AB-CAA9-D896D79D5569}"/>
              </a:ext>
            </a:extLst>
          </p:cNvPr>
          <p:cNvSpPr/>
          <p:nvPr/>
        </p:nvSpPr>
        <p:spPr>
          <a:xfrm>
            <a:off x="1015230" y="1898839"/>
            <a:ext cx="5448194" cy="3720661"/>
          </a:xfrm>
          <a:prstGeom prst="roundRect">
            <a:avLst>
              <a:gd name="adj" fmla="val 4553"/>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365760" rtlCol="0" anchor="ctr"/>
          <a:lstStyle/>
          <a:p>
            <a:r>
              <a:rPr lang="en-US" b="1" dirty="0">
                <a:solidFill>
                  <a:schemeClr val="tx1"/>
                </a:solidFill>
              </a:rPr>
              <a:t>Methodology:</a:t>
            </a:r>
            <a:r>
              <a:rPr lang="en-US" sz="1600" b="1" dirty="0">
                <a:solidFill>
                  <a:schemeClr val="tx1"/>
                </a:solidFill>
              </a:rPr>
              <a:t> </a:t>
            </a:r>
          </a:p>
          <a:p>
            <a:r>
              <a:rPr lang="en-US" sz="1600" dirty="0">
                <a:solidFill>
                  <a:schemeClr val="tx1"/>
                </a:solidFill>
              </a:rPr>
              <a:t>Segmentation is an analytical tool used to sort people into exclusive groups, or clusters with similar attitudes and experiences. For this analysis, we looked at satisfaction across the different stages of the cancer journey:</a:t>
            </a:r>
          </a:p>
          <a:p>
            <a:endParaRPr lang="en-US" sz="1600" dirty="0">
              <a:solidFill>
                <a:schemeClr val="tx1"/>
              </a:solidFill>
            </a:endParaRPr>
          </a:p>
          <a:p>
            <a:pPr marL="171450" indent="-171450">
              <a:buFont typeface="Arial" panose="020B0604020202020204" pitchFamily="34" charset="0"/>
              <a:buChar char="•"/>
            </a:pPr>
            <a:r>
              <a:rPr lang="en-US" sz="1600" dirty="0">
                <a:solidFill>
                  <a:schemeClr val="tx1"/>
                </a:solidFill>
              </a:rPr>
              <a:t>Screening and risk assessment</a:t>
            </a:r>
          </a:p>
          <a:p>
            <a:pPr marL="171450" indent="-171450">
              <a:buFont typeface="Arial" panose="020B0604020202020204" pitchFamily="34" charset="0"/>
              <a:buChar char="•"/>
            </a:pPr>
            <a:r>
              <a:rPr lang="en-US" sz="1600" dirty="0">
                <a:solidFill>
                  <a:schemeClr val="tx1"/>
                </a:solidFill>
              </a:rPr>
              <a:t>Cancer diagnosis</a:t>
            </a:r>
          </a:p>
          <a:p>
            <a:pPr marL="171450" indent="-171450">
              <a:buFont typeface="Arial" panose="020B0604020202020204" pitchFamily="34" charset="0"/>
              <a:buChar char="•"/>
            </a:pPr>
            <a:r>
              <a:rPr lang="en-US" sz="1600" dirty="0">
                <a:solidFill>
                  <a:schemeClr val="tx1"/>
                </a:solidFill>
              </a:rPr>
              <a:t>Treatment decision making and selection</a:t>
            </a:r>
          </a:p>
          <a:p>
            <a:pPr marL="171450" indent="-171450">
              <a:buFont typeface="Arial" panose="020B0604020202020204" pitchFamily="34" charset="0"/>
              <a:buChar char="•"/>
            </a:pPr>
            <a:r>
              <a:rPr lang="en-US" sz="1600" dirty="0">
                <a:solidFill>
                  <a:schemeClr val="tx1"/>
                </a:solidFill>
              </a:rPr>
              <a:t>Treatment and care</a:t>
            </a:r>
          </a:p>
          <a:p>
            <a:pPr marL="171450" indent="-171450">
              <a:buFont typeface="Arial" panose="020B0604020202020204" pitchFamily="34" charset="0"/>
              <a:buChar char="•"/>
            </a:pPr>
            <a:r>
              <a:rPr lang="en-US" sz="1600" dirty="0">
                <a:solidFill>
                  <a:schemeClr val="tx1"/>
                </a:solidFill>
              </a:rPr>
              <a:t>Coordination of care</a:t>
            </a:r>
          </a:p>
          <a:p>
            <a:pPr marL="171450" indent="-171450">
              <a:buFont typeface="Arial" panose="020B0604020202020204" pitchFamily="34" charset="0"/>
              <a:buChar char="•"/>
            </a:pPr>
            <a:r>
              <a:rPr lang="en-US" sz="1600" dirty="0">
                <a:solidFill>
                  <a:schemeClr val="tx1"/>
                </a:solidFill>
              </a:rPr>
              <a:t>Post-treatment care</a:t>
            </a:r>
          </a:p>
        </p:txBody>
      </p:sp>
      <p:sp>
        <p:nvSpPr>
          <p:cNvPr id="8" name="Title 1">
            <a:extLst>
              <a:ext uri="{FF2B5EF4-FFF2-40B4-BE49-F238E27FC236}">
                <a16:creationId xmlns:a16="http://schemas.microsoft.com/office/drawing/2014/main" id="{AF316240-144B-8CA1-9A29-576ADF85C2DE}"/>
              </a:ext>
            </a:extLst>
          </p:cNvPr>
          <p:cNvSpPr txBox="1">
            <a:spLocks/>
          </p:cNvSpPr>
          <p:nvPr/>
        </p:nvSpPr>
        <p:spPr>
          <a:xfrm>
            <a:off x="7510871" y="4886011"/>
            <a:ext cx="1079293"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solidFill>
                  <a:srgbClr val="EE7E5E"/>
                </a:solidFill>
                <a:latin typeface="Arial" panose="020B0604020202020204" pitchFamily="34" charset="0"/>
                <a:cs typeface="Arial" panose="020B0604020202020204" pitchFamily="34" charset="0"/>
              </a:rPr>
              <a:t>5%</a:t>
            </a:r>
          </a:p>
        </p:txBody>
      </p:sp>
      <p:sp>
        <p:nvSpPr>
          <p:cNvPr id="7" name="Title 1">
            <a:extLst>
              <a:ext uri="{FF2B5EF4-FFF2-40B4-BE49-F238E27FC236}">
                <a16:creationId xmlns:a16="http://schemas.microsoft.com/office/drawing/2014/main" id="{3CE619A7-82D2-7BA3-D4B5-D16709CCDEBF}"/>
              </a:ext>
            </a:extLst>
          </p:cNvPr>
          <p:cNvSpPr txBox="1">
            <a:spLocks/>
          </p:cNvSpPr>
          <p:nvPr/>
        </p:nvSpPr>
        <p:spPr>
          <a:xfrm>
            <a:off x="7074778" y="3588792"/>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solidFill>
                  <a:srgbClr val="29B9EB"/>
                </a:solidFill>
                <a:latin typeface="Arial" panose="020B0604020202020204" pitchFamily="34" charset="0"/>
                <a:cs typeface="Arial" panose="020B0604020202020204" pitchFamily="34" charset="0"/>
              </a:rPr>
              <a:t>23%</a:t>
            </a:r>
          </a:p>
        </p:txBody>
      </p:sp>
      <p:sp>
        <p:nvSpPr>
          <p:cNvPr id="6" name="Title 1">
            <a:extLst>
              <a:ext uri="{FF2B5EF4-FFF2-40B4-BE49-F238E27FC236}">
                <a16:creationId xmlns:a16="http://schemas.microsoft.com/office/drawing/2014/main" id="{A82FBB46-44BF-23F8-168A-8EBAD750A56C}"/>
              </a:ext>
            </a:extLst>
          </p:cNvPr>
          <p:cNvSpPr txBox="1">
            <a:spLocks/>
          </p:cNvSpPr>
          <p:nvPr/>
        </p:nvSpPr>
        <p:spPr>
          <a:xfrm>
            <a:off x="7074778" y="2238218"/>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solidFill>
                  <a:srgbClr val="1AAFA2"/>
                </a:solidFill>
                <a:latin typeface="Arial" panose="020B0604020202020204" pitchFamily="34" charset="0"/>
                <a:cs typeface="Arial" panose="020B0604020202020204" pitchFamily="34" charset="0"/>
              </a:rPr>
              <a:t>72%</a:t>
            </a:r>
            <a:r>
              <a:rPr lang="en-US" sz="1400" b="0" dirty="0">
                <a:solidFill>
                  <a:srgbClr val="0067B1"/>
                </a:solidFill>
                <a:latin typeface="Calibri" panose="020F0502020204030204" pitchFamily="34" charset="0"/>
                <a:ea typeface="Gadugi" panose="020B0502040204020203" pitchFamily="34" charset="0"/>
                <a:cs typeface="Calibri" panose="020F0502020204030204" pitchFamily="34" charset="0"/>
              </a:rPr>
              <a:t>▲</a:t>
            </a:r>
            <a:endParaRPr lang="en-US" sz="2400" dirty="0">
              <a:solidFill>
                <a:srgbClr val="1AAFA2"/>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8D64E15B-9E11-F83B-556A-54A4184D8108}"/>
              </a:ext>
            </a:extLst>
          </p:cNvPr>
          <p:cNvSpPr txBox="1"/>
          <p:nvPr/>
        </p:nvSpPr>
        <p:spPr>
          <a:xfrm>
            <a:off x="8804492" y="2271597"/>
            <a:ext cx="2091560" cy="523220"/>
          </a:xfrm>
          <a:prstGeom prst="rect">
            <a:avLst/>
          </a:prstGeom>
          <a:noFill/>
        </p:spPr>
        <p:txBody>
          <a:bodyPr wrap="square">
            <a:spAutoFit/>
          </a:bodyPr>
          <a:lstStyle/>
          <a:p>
            <a:r>
              <a:rPr lang="en-US" sz="1600" dirty="0">
                <a:solidFill>
                  <a:schemeClr val="tx1"/>
                </a:solidFill>
              </a:rPr>
              <a:t>Positive Experience</a:t>
            </a:r>
          </a:p>
          <a:p>
            <a:r>
              <a:rPr lang="en-US" sz="1200" i="1" dirty="0"/>
              <a:t>+ 4 pts. from 2022</a:t>
            </a:r>
          </a:p>
        </p:txBody>
      </p:sp>
      <p:sp>
        <p:nvSpPr>
          <p:cNvPr id="19" name="TextBox 18">
            <a:extLst>
              <a:ext uri="{FF2B5EF4-FFF2-40B4-BE49-F238E27FC236}">
                <a16:creationId xmlns:a16="http://schemas.microsoft.com/office/drawing/2014/main" id="{F8132212-84D9-6C96-DE03-33F35991A938}"/>
              </a:ext>
            </a:extLst>
          </p:cNvPr>
          <p:cNvSpPr txBox="1"/>
          <p:nvPr/>
        </p:nvSpPr>
        <p:spPr>
          <a:xfrm>
            <a:off x="8804492" y="3588792"/>
            <a:ext cx="2091560" cy="523220"/>
          </a:xfrm>
          <a:prstGeom prst="rect">
            <a:avLst/>
          </a:prstGeom>
          <a:noFill/>
        </p:spPr>
        <p:txBody>
          <a:bodyPr wrap="square">
            <a:spAutoFit/>
          </a:bodyPr>
          <a:lstStyle/>
          <a:p>
            <a:r>
              <a:rPr lang="en-US" sz="1600" dirty="0">
                <a:solidFill>
                  <a:schemeClr val="tx1"/>
                </a:solidFill>
              </a:rPr>
              <a:t>Mixed Experience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a:ea typeface="+mn-ea"/>
                <a:cs typeface="+mn-cs"/>
              </a:rPr>
              <a:t>- 2 pts. from 2022</a:t>
            </a:r>
          </a:p>
        </p:txBody>
      </p:sp>
      <p:sp>
        <p:nvSpPr>
          <p:cNvPr id="20" name="TextBox 19">
            <a:extLst>
              <a:ext uri="{FF2B5EF4-FFF2-40B4-BE49-F238E27FC236}">
                <a16:creationId xmlns:a16="http://schemas.microsoft.com/office/drawing/2014/main" id="{EAAA20F6-1F6F-6650-64FA-3CDE4B363011}"/>
              </a:ext>
            </a:extLst>
          </p:cNvPr>
          <p:cNvSpPr txBox="1"/>
          <p:nvPr/>
        </p:nvSpPr>
        <p:spPr>
          <a:xfrm>
            <a:off x="8804491" y="4919390"/>
            <a:ext cx="2554389" cy="523220"/>
          </a:xfrm>
          <a:prstGeom prst="rect">
            <a:avLst/>
          </a:prstGeom>
          <a:noFill/>
        </p:spPr>
        <p:txBody>
          <a:bodyPr wrap="square">
            <a:spAutoFit/>
          </a:bodyPr>
          <a:lstStyle/>
          <a:p>
            <a:r>
              <a:rPr lang="en-US" sz="1600" dirty="0"/>
              <a:t>Negative</a:t>
            </a:r>
            <a:r>
              <a:rPr lang="en-US" sz="1600" dirty="0">
                <a:solidFill>
                  <a:schemeClr val="tx1"/>
                </a:solidFill>
              </a:rPr>
              <a:t> Experience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Arial" panose="020B0604020202020204"/>
                <a:ea typeface="+mn-ea"/>
                <a:cs typeface="+mn-cs"/>
              </a:rPr>
              <a:t>- 1 pt. from 2022</a:t>
            </a:r>
          </a:p>
        </p:txBody>
      </p:sp>
      <p:sp>
        <p:nvSpPr>
          <p:cNvPr id="9" name="TextBox 8">
            <a:extLst>
              <a:ext uri="{FF2B5EF4-FFF2-40B4-BE49-F238E27FC236}">
                <a16:creationId xmlns:a16="http://schemas.microsoft.com/office/drawing/2014/main" id="{60788FA4-B4BF-0E49-EBA0-9972BD4844A2}"/>
              </a:ext>
            </a:extLst>
          </p:cNvPr>
          <p:cNvSpPr txBox="1"/>
          <p:nvPr/>
        </p:nvSpPr>
        <p:spPr>
          <a:xfrm>
            <a:off x="1491819" y="6610344"/>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a:t>
            </a:r>
          </a:p>
        </p:txBody>
      </p:sp>
    </p:spTree>
    <p:extLst>
      <p:ext uri="{BB962C8B-B14F-4D97-AF65-F5344CB8AC3E}">
        <p14:creationId xmlns:p14="http://schemas.microsoft.com/office/powerpoint/2010/main" val="8232353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0892BB-3797-1EBD-29B0-3535CD8CB706}"/>
              </a:ext>
            </a:extLst>
          </p:cNvPr>
          <p:cNvSpPr>
            <a:spLocks noGrp="1"/>
          </p:cNvSpPr>
          <p:nvPr>
            <p:ph type="body" sz="quarter" idx="10"/>
          </p:nvPr>
        </p:nvSpPr>
        <p:spPr/>
        <p:txBody>
          <a:bodyPr>
            <a:normAutofit/>
          </a:bodyPr>
          <a:lstStyle/>
          <a:p>
            <a:r>
              <a:rPr lang="en-US" dirty="0"/>
              <a:t>Demographics for Positive and Negative Experiences are consistent with last year, while Mixed Experience saw a few significant changes.</a:t>
            </a:r>
          </a:p>
        </p:txBody>
      </p:sp>
      <p:sp>
        <p:nvSpPr>
          <p:cNvPr id="4" name="Title 1">
            <a:extLst>
              <a:ext uri="{FF2B5EF4-FFF2-40B4-BE49-F238E27FC236}">
                <a16:creationId xmlns:a16="http://schemas.microsoft.com/office/drawing/2014/main" id="{8BC454DC-BEA5-2793-1ADC-153E2EF5EBCA}"/>
              </a:ext>
            </a:extLst>
          </p:cNvPr>
          <p:cNvSpPr>
            <a:spLocks noGrp="1"/>
          </p:cNvSpPr>
          <p:nvPr>
            <p:ph type="title"/>
          </p:nvPr>
        </p:nvSpPr>
        <p:spPr>
          <a:xfrm>
            <a:off x="398253" y="209506"/>
            <a:ext cx="11333672" cy="695924"/>
          </a:xfrm>
        </p:spPr>
        <p:txBody>
          <a:bodyPr/>
          <a:lstStyle/>
          <a:p>
            <a:r>
              <a:rPr lang="en-US" dirty="0"/>
              <a:t>Audience Demographics</a:t>
            </a:r>
          </a:p>
        </p:txBody>
      </p:sp>
      <p:graphicFrame>
        <p:nvGraphicFramePr>
          <p:cNvPr id="5" name="Table 16">
            <a:extLst>
              <a:ext uri="{FF2B5EF4-FFF2-40B4-BE49-F238E27FC236}">
                <a16:creationId xmlns:a16="http://schemas.microsoft.com/office/drawing/2014/main" id="{16820875-841E-1949-ECF0-06E677D0EC1F}"/>
              </a:ext>
            </a:extLst>
          </p:cNvPr>
          <p:cNvGraphicFramePr>
            <a:graphicFrameLocks noGrp="1"/>
          </p:cNvGraphicFramePr>
          <p:nvPr>
            <p:extLst>
              <p:ext uri="{D42A27DB-BD31-4B8C-83A1-F6EECF244321}">
                <p14:modId xmlns:p14="http://schemas.microsoft.com/office/powerpoint/2010/main" val="276863398"/>
              </p:ext>
            </p:extLst>
          </p:nvPr>
        </p:nvGraphicFramePr>
        <p:xfrm>
          <a:off x="569651" y="1348712"/>
          <a:ext cx="9119294" cy="4556760"/>
        </p:xfrm>
        <a:graphic>
          <a:graphicData uri="http://schemas.openxmlformats.org/drawingml/2006/table">
            <a:tbl>
              <a:tblPr firstRow="1" bandRow="1">
                <a:tableStyleId>{073A0DAA-6AF3-43AB-8588-CEC1D06C72B9}</a:tableStyleId>
              </a:tblPr>
              <a:tblGrid>
                <a:gridCol w="1397252">
                  <a:extLst>
                    <a:ext uri="{9D8B030D-6E8A-4147-A177-3AD203B41FA5}">
                      <a16:colId xmlns:a16="http://schemas.microsoft.com/office/drawing/2014/main" val="2020909345"/>
                    </a:ext>
                  </a:extLst>
                </a:gridCol>
                <a:gridCol w="1288244">
                  <a:extLst>
                    <a:ext uri="{9D8B030D-6E8A-4147-A177-3AD203B41FA5}">
                      <a16:colId xmlns:a16="http://schemas.microsoft.com/office/drawing/2014/main" val="3070257813"/>
                    </a:ext>
                  </a:extLst>
                </a:gridCol>
                <a:gridCol w="1288244">
                  <a:extLst>
                    <a:ext uri="{9D8B030D-6E8A-4147-A177-3AD203B41FA5}">
                      <a16:colId xmlns:a16="http://schemas.microsoft.com/office/drawing/2014/main" val="3937810632"/>
                    </a:ext>
                  </a:extLst>
                </a:gridCol>
                <a:gridCol w="1281877">
                  <a:extLst>
                    <a:ext uri="{9D8B030D-6E8A-4147-A177-3AD203B41FA5}">
                      <a16:colId xmlns:a16="http://schemas.microsoft.com/office/drawing/2014/main" val="185074524"/>
                    </a:ext>
                  </a:extLst>
                </a:gridCol>
                <a:gridCol w="1290899">
                  <a:extLst>
                    <a:ext uri="{9D8B030D-6E8A-4147-A177-3AD203B41FA5}">
                      <a16:colId xmlns:a16="http://schemas.microsoft.com/office/drawing/2014/main" val="1968461323"/>
                    </a:ext>
                  </a:extLst>
                </a:gridCol>
                <a:gridCol w="1286389">
                  <a:extLst>
                    <a:ext uri="{9D8B030D-6E8A-4147-A177-3AD203B41FA5}">
                      <a16:colId xmlns:a16="http://schemas.microsoft.com/office/drawing/2014/main" val="3388492972"/>
                    </a:ext>
                  </a:extLst>
                </a:gridCol>
                <a:gridCol w="1286389">
                  <a:extLst>
                    <a:ext uri="{9D8B030D-6E8A-4147-A177-3AD203B41FA5}">
                      <a16:colId xmlns:a16="http://schemas.microsoft.com/office/drawing/2014/main" val="1830486631"/>
                    </a:ext>
                  </a:extLst>
                </a:gridCol>
              </a:tblGrid>
              <a:tr h="165825">
                <a:tc>
                  <a:txBody>
                    <a:bodyPr/>
                    <a:lstStyle/>
                    <a:p>
                      <a:endParaRPr lang="en-US"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200" dirty="0"/>
                        <a:t>Positive Experience</a:t>
                      </a:r>
                    </a:p>
                  </a:txBody>
                  <a:tcPr anchor="ctr">
                    <a:lnL w="635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1AAFA2"/>
                    </a:solidFill>
                  </a:tcPr>
                </a:tc>
                <a:tc hMerge="1">
                  <a:txBody>
                    <a:bodyPr/>
                    <a:lstStyle/>
                    <a:p>
                      <a:endParaRPr lang="en-US"/>
                    </a:p>
                  </a:txBody>
                  <a:tcPr/>
                </a:tc>
                <a:tc gridSpan="2">
                  <a:txBody>
                    <a:bodyPr/>
                    <a:lstStyle/>
                    <a:p>
                      <a:pPr algn="ctr"/>
                      <a:r>
                        <a:rPr lang="en-US" sz="1200" dirty="0"/>
                        <a:t>Mixed Experience</a:t>
                      </a:r>
                    </a:p>
                  </a:txBody>
                  <a:tcPr anchor="ctr">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9B9EB"/>
                    </a:solidFill>
                  </a:tcPr>
                </a:tc>
                <a:tc hMerge="1">
                  <a:txBody>
                    <a:bodyPr/>
                    <a:lstStyle/>
                    <a:p>
                      <a:endParaRPr lang="en-US"/>
                    </a:p>
                  </a:txBody>
                  <a:tcPr>
                    <a:lnL w="6350" cap="flat" cmpd="sng" algn="ctr">
                      <a:solidFill>
                        <a:schemeClr val="bg1">
                          <a:lumMod val="75000"/>
                        </a:schemeClr>
                      </a:solidFill>
                      <a:prstDash val="solid"/>
                      <a:round/>
                      <a:headEnd type="none" w="med" len="med"/>
                      <a:tailEnd type="none" w="med" len="med"/>
                    </a:lnL>
                  </a:tcPr>
                </a:tc>
                <a:tc gridSpan="2">
                  <a:txBody>
                    <a:bodyPr/>
                    <a:lstStyle/>
                    <a:p>
                      <a:pPr algn="ctr"/>
                      <a:r>
                        <a:rPr lang="en-US" sz="1200" dirty="0"/>
                        <a:t>Negative Experience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E7E5E"/>
                    </a:solidFill>
                  </a:tcPr>
                </a:tc>
                <a:tc hMerge="1">
                  <a:txBody>
                    <a:bodyPr/>
                    <a:lstStyle/>
                    <a:p>
                      <a:pPr algn="ctr"/>
                      <a:endParaRPr lang="en-US" sz="1200"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174781"/>
                    </a:solidFill>
                  </a:tcPr>
                </a:tc>
                <a:extLst>
                  <a:ext uri="{0D108BD9-81ED-4DB2-BD59-A6C34878D82A}">
                    <a16:rowId xmlns:a16="http://schemas.microsoft.com/office/drawing/2014/main" val="2946677208"/>
                  </a:ext>
                </a:extLst>
              </a:tr>
              <a:tr h="124369">
                <a:tc>
                  <a:txBody>
                    <a:bodyPr/>
                    <a:lstStyle/>
                    <a:p>
                      <a:r>
                        <a:rPr lang="en-US" sz="1200" b="1" dirty="0">
                          <a:solidFill>
                            <a:schemeClr val="tx1"/>
                          </a:solidFill>
                        </a:rPr>
                        <a:t>Gender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solidFill>
                            <a:schemeClr val="tx1"/>
                          </a:solidFill>
                        </a:rPr>
                        <a:t>50%  female</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solidFill>
                            <a:schemeClr val="tx1"/>
                          </a:solidFill>
                        </a:rPr>
                        <a:t>50%  male</a:t>
                      </a: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solidFill>
                            <a:schemeClr val="tx1"/>
                          </a:solidFill>
                        </a:rPr>
                        <a:t>53%  female </a:t>
                      </a: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chemeClr val="tx1"/>
                          </a:solidFill>
                        </a:rPr>
                        <a:t>47%  male</a:t>
                      </a:r>
                      <a:endParaRPr lang="en-US" dirty="0"/>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solidFill>
                            <a:schemeClr val="tx1"/>
                          </a:solidFill>
                        </a:rPr>
                        <a:t>59%  female </a:t>
                      </a: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chemeClr val="tx1"/>
                          </a:solidFill>
                        </a:rPr>
                        <a:t>41%  male</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440328"/>
                  </a:ext>
                </a:extLst>
              </a:tr>
              <a:tr h="269466">
                <a:tc>
                  <a:txBody>
                    <a:bodyPr/>
                    <a:lstStyle/>
                    <a:p>
                      <a:r>
                        <a:rPr lang="en-US" sz="1200" b="1" dirty="0"/>
                        <a:t>Race/Ethnicity</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spcBef>
                          <a:spcPts val="0"/>
                        </a:spcBef>
                        <a:spcAft>
                          <a:spcPts val="0"/>
                        </a:spcAft>
                      </a:pPr>
                      <a:r>
                        <a:rPr lang="en-US" sz="1100" b="1" dirty="0">
                          <a:solidFill>
                            <a:srgbClr val="0067B1"/>
                          </a:solidFill>
                        </a:rPr>
                        <a:t>84%</a:t>
                      </a:r>
                      <a:r>
                        <a:rPr lang="en-US" sz="1100" dirty="0">
                          <a:solidFill>
                            <a:srgbClr val="0067B1"/>
                          </a:solidFill>
                        </a:rPr>
                        <a:t>  </a:t>
                      </a:r>
                      <a:r>
                        <a:rPr lang="en-US" sz="1100" dirty="0"/>
                        <a:t>White     </a:t>
                      </a:r>
                    </a:p>
                    <a:p>
                      <a:pPr>
                        <a:spcBef>
                          <a:spcPts val="0"/>
                        </a:spcBef>
                        <a:spcAft>
                          <a:spcPts val="0"/>
                        </a:spcAft>
                      </a:pPr>
                      <a:r>
                        <a:rPr lang="en-US" sz="1100" b="0" dirty="0">
                          <a:solidFill>
                            <a:schemeClr val="tx1"/>
                          </a:solidFill>
                        </a:rPr>
                        <a:t>8%    Black    </a:t>
                      </a:r>
                    </a:p>
                    <a:p>
                      <a:pPr>
                        <a:spcBef>
                          <a:spcPts val="0"/>
                        </a:spcBef>
                        <a:spcAft>
                          <a:spcPts val="0"/>
                        </a:spcAft>
                      </a:pPr>
                      <a:r>
                        <a:rPr lang="en-US" sz="1100" b="0" dirty="0">
                          <a:solidFill>
                            <a:schemeClr val="tx1"/>
                          </a:solidFill>
                        </a:rPr>
                        <a:t>6%    Hispanic</a:t>
                      </a:r>
                    </a:p>
                  </a:txBody>
                  <a:tcPr anchor="ctr">
                    <a:lnL w="635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spcBef>
                          <a:spcPts val="0"/>
                        </a:spcBef>
                        <a:spcAft>
                          <a:spcPts val="0"/>
                        </a:spcAft>
                      </a:pPr>
                      <a:endParaRPr lang="en-US" sz="11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US" sz="1100" b="1" dirty="0">
                          <a:solidFill>
                            <a:srgbClr val="C00000"/>
                          </a:solidFill>
                        </a:rPr>
                        <a:t>74%</a:t>
                      </a:r>
                      <a:r>
                        <a:rPr lang="en-US" sz="1100" dirty="0">
                          <a:solidFill>
                            <a:srgbClr val="FFC000"/>
                          </a:solidFill>
                        </a:rPr>
                        <a:t>  </a:t>
                      </a:r>
                      <a:r>
                        <a:rPr lang="en-US" sz="1100" dirty="0"/>
                        <a:t>White</a:t>
                      </a:r>
                    </a:p>
                    <a:p>
                      <a:r>
                        <a:rPr lang="en-US" sz="1100" b="1" dirty="0">
                          <a:solidFill>
                            <a:schemeClr val="accent1"/>
                          </a:solidFill>
                        </a:rPr>
                        <a:t>14%  </a:t>
                      </a:r>
                      <a:r>
                        <a:rPr lang="en-US" sz="1100" dirty="0"/>
                        <a:t>Black</a:t>
                      </a:r>
                    </a:p>
                    <a:p>
                      <a:r>
                        <a:rPr lang="en-US" sz="1100" b="1" dirty="0">
                          <a:solidFill>
                            <a:srgbClr val="0067B1"/>
                          </a:solidFill>
                        </a:rPr>
                        <a:t>9%</a:t>
                      </a:r>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r>
                        <a:rPr lang="en-US" sz="1100" b="1" dirty="0">
                          <a:solidFill>
                            <a:srgbClr val="29B9EB"/>
                          </a:solidFill>
                        </a:rPr>
                        <a:t>  </a:t>
                      </a:r>
                      <a:r>
                        <a:rPr lang="en-US" sz="1100" b="0" dirty="0">
                          <a:solidFill>
                            <a:schemeClr val="tx1"/>
                          </a:solidFill>
                        </a:rPr>
                        <a:t>Hispanic</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tcPr>
                </a:tc>
                <a:tc gridSpan="2">
                  <a:txBody>
                    <a:bodyPr/>
                    <a:lstStyle/>
                    <a:p>
                      <a:r>
                        <a:rPr lang="en-US" sz="1100" b="1" dirty="0">
                          <a:solidFill>
                            <a:srgbClr val="C00000"/>
                          </a:solidFill>
                        </a:rPr>
                        <a:t>74%</a:t>
                      </a:r>
                      <a:r>
                        <a:rPr lang="en-US" sz="1100" dirty="0">
                          <a:solidFill>
                            <a:srgbClr val="FFC000"/>
                          </a:solidFill>
                        </a:rPr>
                        <a:t>  </a:t>
                      </a:r>
                      <a:r>
                        <a:rPr lang="en-US" sz="1100" dirty="0"/>
                        <a:t>White</a:t>
                      </a:r>
                    </a:p>
                    <a:p>
                      <a:r>
                        <a:rPr lang="en-US" sz="1100" b="0" dirty="0">
                          <a:solidFill>
                            <a:schemeClr val="tx1"/>
                          </a:solidFill>
                        </a:rPr>
                        <a:t>15%  </a:t>
                      </a:r>
                      <a:r>
                        <a:rPr lang="en-US" sz="1100" dirty="0"/>
                        <a:t>Black</a:t>
                      </a:r>
                    </a:p>
                    <a:p>
                      <a:r>
                        <a:rPr lang="en-US" sz="1100" b="1" dirty="0">
                          <a:solidFill>
                            <a:schemeClr val="accent1"/>
                          </a:solidFill>
                        </a:rPr>
                        <a:t>18%  </a:t>
                      </a:r>
                      <a:r>
                        <a:rPr lang="en-US" sz="1100" b="0" dirty="0">
                          <a:solidFill>
                            <a:schemeClr val="tx1"/>
                          </a:solidFill>
                        </a:rPr>
                        <a:t>Hispanic</a:t>
                      </a:r>
                    </a:p>
                  </a:txBody>
                  <a:tcPr anchor="ctr">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699094"/>
                  </a:ext>
                </a:extLst>
              </a:tr>
              <a:tr h="304013">
                <a:tc>
                  <a:txBody>
                    <a:bodyPr/>
                    <a:lstStyle/>
                    <a:p>
                      <a:r>
                        <a:rPr lang="en-US" sz="1200" b="1" dirty="0"/>
                        <a:t>Age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43%  </a:t>
                      </a:r>
                      <a:r>
                        <a:rPr lang="en-US" sz="1100" dirty="0"/>
                        <a:t>under 65</a:t>
                      </a:r>
                    </a:p>
                    <a:p>
                      <a:pPr marL="0" indent="0">
                        <a:spcBef>
                          <a:spcPts val="0"/>
                        </a:spcBef>
                        <a:spcAft>
                          <a:spcPts val="0"/>
                        </a:spcAft>
                        <a:tabLst>
                          <a:tab pos="219075" algn="l"/>
                        </a:tabLst>
                      </a:pPr>
                      <a:endParaRPr lang="en-US" sz="900" dirty="0"/>
                    </a:p>
                    <a:p>
                      <a:pPr marL="0" indent="0">
                        <a:spcBef>
                          <a:spcPts val="0"/>
                        </a:spcBef>
                        <a:spcAft>
                          <a:spcPts val="0"/>
                        </a:spcAft>
                        <a:tabLst>
                          <a:tab pos="219075" algn="l"/>
                        </a:tabLst>
                      </a:pPr>
                      <a:r>
                        <a:rPr lang="en-US" sz="900" b="1" dirty="0">
                          <a:solidFill>
                            <a:srgbClr val="C00000"/>
                          </a:solidFill>
                        </a:rPr>
                        <a:t>7%      </a:t>
                      </a:r>
                      <a:r>
                        <a:rPr lang="en-US" sz="900" dirty="0"/>
                        <a:t>18-44</a:t>
                      </a:r>
                      <a:br>
                        <a:rPr lang="en-US" sz="900" dirty="0"/>
                      </a:br>
                      <a:r>
                        <a:rPr lang="en-US" sz="900" dirty="0"/>
                        <a:t>36%    45-64</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spcBef>
                          <a:spcPts val="0"/>
                        </a:spcBef>
                        <a:spcAft>
                          <a:spcPts val="0"/>
                        </a:spcAft>
                        <a:tabLst>
                          <a:tab pos="219075" algn="l"/>
                        </a:tabLst>
                      </a:pPr>
                      <a:r>
                        <a:rPr lang="en-US" sz="1100" b="1" dirty="0">
                          <a:solidFill>
                            <a:schemeClr val="accent1"/>
                          </a:solidFill>
                        </a:rPr>
                        <a:t>56%  </a:t>
                      </a:r>
                      <a:r>
                        <a:rPr lang="en-US" sz="1100" dirty="0"/>
                        <a:t>65+</a:t>
                      </a:r>
                    </a:p>
                    <a:p>
                      <a:pPr marL="0" indent="0">
                        <a:spcBef>
                          <a:spcPts val="0"/>
                        </a:spcBef>
                        <a:spcAft>
                          <a:spcPts val="0"/>
                        </a:spcAft>
                        <a:tabLst>
                          <a:tab pos="219075" algn="l"/>
                        </a:tabLst>
                      </a:pPr>
                      <a:br>
                        <a:rPr lang="en-US" sz="900" dirty="0"/>
                      </a:br>
                      <a:br>
                        <a:rPr lang="en-US" sz="900" dirty="0"/>
                      </a:br>
                      <a:endParaRPr lang="en-US" sz="900" dirty="0"/>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219075" algn="l"/>
                        </a:tabLst>
                        <a:defRPr/>
                      </a:pPr>
                      <a:r>
                        <a:rPr lang="en-US" sz="1100" b="0" dirty="0">
                          <a:solidFill>
                            <a:schemeClr val="tx1"/>
                          </a:solidFill>
                        </a:rPr>
                        <a:t>58%  </a:t>
                      </a:r>
                      <a:r>
                        <a:rPr lang="en-US" sz="1100" dirty="0"/>
                        <a:t>under 65</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indent="0">
                        <a:spcBef>
                          <a:spcPts val="0"/>
                        </a:spcBef>
                        <a:spcAft>
                          <a:spcPts val="0"/>
                        </a:spcAft>
                        <a:tabLst>
                          <a:tab pos="219075" algn="l"/>
                        </a:tabLst>
                      </a:pPr>
                      <a:endParaRPr lang="en-US" sz="900" dirty="0"/>
                    </a:p>
                    <a:p>
                      <a:pPr marL="0" indent="0">
                        <a:spcBef>
                          <a:spcPts val="0"/>
                        </a:spcBef>
                        <a:spcAft>
                          <a:spcPts val="0"/>
                        </a:spcAft>
                        <a:tabLst>
                          <a:tab pos="219075" algn="l"/>
                        </a:tabLst>
                      </a:pPr>
                      <a:r>
                        <a:rPr lang="en-US" sz="900" dirty="0"/>
                        <a:t>18%    18-44</a:t>
                      </a:r>
                      <a:br>
                        <a:rPr lang="en-US" sz="900" dirty="0"/>
                      </a:br>
                      <a:r>
                        <a:rPr lang="en-US" sz="900" b="0" dirty="0">
                          <a:solidFill>
                            <a:schemeClr val="tx1"/>
                          </a:solidFill>
                        </a:rPr>
                        <a:t>40%</a:t>
                      </a:r>
                      <a:r>
                        <a:rPr lang="en-US" sz="900" dirty="0">
                          <a:solidFill>
                            <a:srgbClr val="C00000"/>
                          </a:solidFill>
                          <a:latin typeface="Calibri" panose="020F0502020204030204" pitchFamily="34" charset="0"/>
                          <a:ea typeface="Gadugi" panose="020B0502040204020203" pitchFamily="34" charset="0"/>
                          <a:cs typeface="Calibri" panose="020F0502020204030204" pitchFamily="34" charset="0"/>
                        </a:rPr>
                        <a:t>▼</a:t>
                      </a:r>
                      <a:r>
                        <a:rPr lang="en-US" sz="900" b="0" dirty="0">
                          <a:solidFill>
                            <a:schemeClr val="tx1"/>
                          </a:solidFill>
                        </a:rPr>
                        <a:t>    </a:t>
                      </a:r>
                      <a:r>
                        <a:rPr lang="en-US" sz="900" dirty="0"/>
                        <a:t>45-64</a:t>
                      </a: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219075" algn="l"/>
                        </a:tabLst>
                        <a:defRPr/>
                      </a:pPr>
                      <a:r>
                        <a:rPr lang="en-US" sz="1100" b="1" dirty="0">
                          <a:solidFill>
                            <a:srgbClr val="C00000"/>
                          </a:solidFill>
                        </a:rPr>
                        <a:t>42%</a:t>
                      </a:r>
                      <a:r>
                        <a:rPr lang="en-US" sz="1100" b="0" dirty="0">
                          <a:solidFill>
                            <a:srgbClr val="0067B1"/>
                          </a:solidFill>
                          <a:latin typeface="Calibri" panose="020F0502020204030204" pitchFamily="34" charset="0"/>
                          <a:ea typeface="Gadugi" panose="020B0502040204020203" pitchFamily="34" charset="0"/>
                          <a:cs typeface="Calibri" panose="020F0502020204030204" pitchFamily="34" charset="0"/>
                        </a:rPr>
                        <a:t>▲</a:t>
                      </a:r>
                      <a:r>
                        <a:rPr lang="en-US" sz="1100" b="1" dirty="0">
                          <a:solidFill>
                            <a:srgbClr val="C00000"/>
                          </a:solidFill>
                        </a:rPr>
                        <a:t>  </a:t>
                      </a:r>
                      <a:r>
                        <a:rPr lang="en-US" sz="1100" dirty="0"/>
                        <a:t>65+</a:t>
                      </a:r>
                    </a:p>
                    <a:p>
                      <a:pPr marL="0" indent="0">
                        <a:spcBef>
                          <a:spcPts val="0"/>
                        </a:spcBef>
                        <a:spcAft>
                          <a:spcPts val="0"/>
                        </a:spcAft>
                        <a:tabLst>
                          <a:tab pos="219075" algn="l"/>
                        </a:tabLst>
                      </a:pPr>
                      <a:br>
                        <a:rPr lang="en-US" sz="900" dirty="0"/>
                      </a:br>
                      <a:endParaRPr lang="en-US" dirty="0"/>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219075" algn="l"/>
                        </a:tabLst>
                        <a:defRPr/>
                      </a:pPr>
                      <a:r>
                        <a:rPr lang="en-US" sz="1100" b="0" dirty="0">
                          <a:solidFill>
                            <a:schemeClr val="tx1"/>
                          </a:solidFill>
                        </a:rPr>
                        <a:t>49%  under 65</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p>
                      <a:pPr marL="0" indent="0">
                        <a:spcBef>
                          <a:spcPts val="0"/>
                        </a:spcBef>
                        <a:spcAft>
                          <a:spcPts val="0"/>
                        </a:spcAft>
                        <a:tabLst>
                          <a:tab pos="219075" algn="l"/>
                        </a:tabLst>
                      </a:pPr>
                      <a:endParaRPr lang="en-US" sz="900" b="1" dirty="0">
                        <a:solidFill>
                          <a:srgbClr val="0070C0"/>
                        </a:solidFill>
                      </a:endParaRPr>
                    </a:p>
                    <a:p>
                      <a:pPr marL="0" indent="0">
                        <a:spcBef>
                          <a:spcPts val="0"/>
                        </a:spcBef>
                        <a:spcAft>
                          <a:spcPts val="0"/>
                        </a:spcAft>
                        <a:tabLst>
                          <a:tab pos="219075" algn="l"/>
                        </a:tabLst>
                      </a:pPr>
                      <a:r>
                        <a:rPr lang="en-US" sz="900" b="0" dirty="0">
                          <a:solidFill>
                            <a:schemeClr val="tx1"/>
                          </a:solidFill>
                        </a:rPr>
                        <a:t>18%    </a:t>
                      </a:r>
                      <a:r>
                        <a:rPr lang="en-US" sz="900" dirty="0"/>
                        <a:t>18-44</a:t>
                      </a:r>
                      <a:br>
                        <a:rPr lang="en-US" sz="900" dirty="0"/>
                      </a:br>
                      <a:r>
                        <a:rPr lang="en-US" sz="900" b="0" dirty="0">
                          <a:solidFill>
                            <a:schemeClr val="tx1"/>
                          </a:solidFill>
                        </a:rPr>
                        <a:t>31%    </a:t>
                      </a:r>
                      <a:r>
                        <a:rPr lang="en-US" sz="900" dirty="0"/>
                        <a:t>45-64</a:t>
                      </a:r>
                      <a:endParaRPr lang="en-US" sz="900" b="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219075" algn="l"/>
                        </a:tabLst>
                        <a:defRPr/>
                      </a:pPr>
                      <a:r>
                        <a:rPr lang="en-US" sz="1100" b="0" dirty="0">
                          <a:solidFill>
                            <a:schemeClr val="tx1"/>
                          </a:solidFill>
                        </a:rPr>
                        <a:t>50%  </a:t>
                      </a:r>
                      <a:r>
                        <a:rPr lang="en-US" sz="1100" dirty="0"/>
                        <a:t>65+</a:t>
                      </a:r>
                    </a:p>
                    <a:p>
                      <a:pPr marL="0" indent="0">
                        <a:spcBef>
                          <a:spcPts val="0"/>
                        </a:spcBef>
                        <a:spcAft>
                          <a:spcPts val="0"/>
                        </a:spcAft>
                        <a:tabLst>
                          <a:tab pos="219075" algn="l"/>
                        </a:tabLst>
                      </a:pPr>
                      <a:br>
                        <a:rPr lang="en-US" sz="900" dirty="0"/>
                      </a:b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1262"/>
                  </a:ext>
                </a:extLst>
              </a:tr>
              <a:tr h="124369">
                <a:tc>
                  <a:txBody>
                    <a:bodyPr/>
                    <a:lstStyle/>
                    <a:p>
                      <a:r>
                        <a:rPr lang="en-US" sz="1200" b="1" dirty="0"/>
                        <a:t>Education</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53%  no college</a:t>
                      </a:r>
                      <a:endParaRPr lang="en-US" sz="1100" b="1" dirty="0">
                        <a:solidFill>
                          <a:schemeClr val="accent1"/>
                        </a:solidFill>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47%  college</a:t>
                      </a:r>
                      <a:endParaRPr lang="en-US" sz="1100" b="1" dirty="0">
                        <a:solidFill>
                          <a:schemeClr val="accent1"/>
                        </a:solidFill>
                      </a:endParaRP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57%</a:t>
                      </a:r>
                      <a:r>
                        <a:rPr lang="en-US" sz="1100" b="0" dirty="0">
                          <a:solidFill>
                            <a:srgbClr val="0067B1"/>
                          </a:solidFill>
                          <a:latin typeface="Calibri" panose="020F0502020204030204" pitchFamily="34" charset="0"/>
                          <a:ea typeface="Gadugi" panose="020B0502040204020203" pitchFamily="34" charset="0"/>
                          <a:cs typeface="Calibri" panose="020F0502020204030204" pitchFamily="34" charset="0"/>
                        </a:rPr>
                        <a:t>▲</a:t>
                      </a:r>
                      <a:r>
                        <a:rPr lang="en-US" sz="1100" dirty="0"/>
                        <a:t> no college</a:t>
                      </a:r>
                      <a:endParaRPr lang="en-US" sz="1100" b="1" dirty="0">
                        <a:solidFill>
                          <a:schemeClr val="accent1"/>
                        </a:solidFill>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t>43%</a:t>
                      </a:r>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r>
                        <a:rPr lang="en-US" sz="1100" dirty="0"/>
                        <a:t> college</a:t>
                      </a:r>
                      <a:endParaRPr lang="en-US" dirty="0"/>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57%  </a:t>
                      </a:r>
                      <a:r>
                        <a:rPr lang="en-US" sz="1100" dirty="0"/>
                        <a:t>no college</a:t>
                      </a:r>
                      <a:endParaRPr lang="en-US" sz="1100" b="1" dirty="0">
                        <a:solidFill>
                          <a:schemeClr val="accent1"/>
                        </a:solidFill>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0" dirty="0">
                          <a:solidFill>
                            <a:schemeClr val="tx1"/>
                          </a:solidFill>
                        </a:rPr>
                        <a:t>43%  </a:t>
                      </a:r>
                      <a:r>
                        <a:rPr lang="en-US" sz="1100" dirty="0"/>
                        <a:t>college</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7598508"/>
                  </a:ext>
                </a:extLst>
              </a:tr>
              <a:tr h="124369">
                <a:tc>
                  <a:txBody>
                    <a:bodyPr/>
                    <a:lstStyle/>
                    <a:p>
                      <a:r>
                        <a:rPr lang="en-US" sz="1200" b="1" dirty="0"/>
                        <a:t>Income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35%  below $50K</a:t>
                      </a:r>
                    </a:p>
                  </a:txBody>
                  <a:tcPr anchor="ctr">
                    <a:lnL w="635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42%</a:t>
                      </a:r>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r>
                        <a:rPr lang="en-US" sz="1100" dirty="0"/>
                        <a:t>  below $50K</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44%  </a:t>
                      </a:r>
                      <a:r>
                        <a:rPr lang="en-US" sz="1100" dirty="0"/>
                        <a:t>below $50K</a:t>
                      </a:r>
                    </a:p>
                  </a:txBody>
                  <a:tcPr anchor="ctr">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2461171"/>
                  </a:ext>
                </a:extLst>
              </a:tr>
              <a:tr h="207282">
                <a:tc>
                  <a:txBody>
                    <a:bodyPr/>
                    <a:lstStyle/>
                    <a:p>
                      <a:r>
                        <a:rPr lang="en-US" sz="1200" b="1" dirty="0"/>
                        <a:t>Financial Impact</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spcBef>
                          <a:spcPts val="0"/>
                        </a:spcBef>
                        <a:spcAft>
                          <a:spcPts val="0"/>
                        </a:spcAft>
                      </a:pPr>
                      <a:r>
                        <a:rPr lang="en-US" sz="1100" b="1" dirty="0">
                          <a:solidFill>
                            <a:srgbClr val="C00000"/>
                          </a:solidFill>
                        </a:rPr>
                        <a:t>36%</a:t>
                      </a:r>
                      <a:r>
                        <a:rPr lang="en-US" sz="1100" dirty="0">
                          <a:solidFill>
                            <a:schemeClr val="accent4"/>
                          </a:solidFill>
                        </a:rPr>
                        <a:t>  </a:t>
                      </a:r>
                      <a:r>
                        <a:rPr lang="en-US" sz="1100" dirty="0"/>
                        <a:t>Impacted financially</a:t>
                      </a:r>
                    </a:p>
                  </a:txBody>
                  <a:tcPr anchor="ctr">
                    <a:lnL w="635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spcBef>
                          <a:spcPts val="0"/>
                        </a:spcBef>
                        <a:spcAft>
                          <a:spcPts val="0"/>
                        </a:spcAft>
                      </a:pPr>
                      <a:r>
                        <a:rPr lang="en-US" sz="1100" dirty="0"/>
                        <a:t>59%  impacted financially</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solidFill>
                        <a:schemeClr val="bg1">
                          <a:lumMod val="75000"/>
                        </a:schemeClr>
                      </a:solidFill>
                      <a:prstDash val="solid"/>
                      <a:round/>
                      <a:headEnd type="none" w="med" len="med"/>
                      <a:tailEnd type="none" w="med" len="med"/>
                    </a:lnL>
                  </a:tcPr>
                </a:tc>
                <a:tc gridSpan="2">
                  <a:txBody>
                    <a:bodyPr/>
                    <a:lstStyle/>
                    <a:p>
                      <a:pPr>
                        <a:spcBef>
                          <a:spcPts val="0"/>
                        </a:spcBef>
                        <a:spcAft>
                          <a:spcPts val="0"/>
                        </a:spcAft>
                      </a:pPr>
                      <a:r>
                        <a:rPr lang="en-US" sz="1100" b="1" dirty="0">
                          <a:solidFill>
                            <a:schemeClr val="accent1"/>
                          </a:solidFill>
                        </a:rPr>
                        <a:t>74%  </a:t>
                      </a:r>
                      <a:r>
                        <a:rPr lang="en-US" sz="1100" dirty="0"/>
                        <a:t>impacted financially</a:t>
                      </a:r>
                    </a:p>
                  </a:txBody>
                  <a:tcPr anchor="ctr">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622123"/>
                  </a:ext>
                </a:extLst>
              </a:tr>
              <a:tr h="207282">
                <a:tc>
                  <a:txBody>
                    <a:bodyPr/>
                    <a:lstStyle/>
                    <a:p>
                      <a:r>
                        <a:rPr lang="en-US" sz="1200" b="1" dirty="0"/>
                        <a:t>Employment Sacrifices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spcBef>
                          <a:spcPts val="0"/>
                        </a:spcBef>
                        <a:spcAft>
                          <a:spcPts val="0"/>
                        </a:spcAft>
                      </a:pPr>
                      <a:r>
                        <a:rPr lang="en-US" sz="1100" b="1" dirty="0">
                          <a:solidFill>
                            <a:srgbClr val="C00000"/>
                          </a:solidFill>
                        </a:rPr>
                        <a:t>46%</a:t>
                      </a:r>
                      <a:r>
                        <a:rPr lang="en-US" sz="1100" b="1" dirty="0">
                          <a:solidFill>
                            <a:schemeClr val="accent4"/>
                          </a:solidFill>
                        </a:rPr>
                        <a:t>  </a:t>
                      </a:r>
                      <a:r>
                        <a:rPr lang="en-US" sz="1100" dirty="0"/>
                        <a:t>made sacrifices</a:t>
                      </a:r>
                    </a:p>
                  </a:txBody>
                  <a:tcPr anchor="ctr">
                    <a:lnL w="635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spcBef>
                          <a:spcPts val="0"/>
                        </a:spcBef>
                        <a:spcAft>
                          <a:spcPts val="0"/>
                        </a:spcAft>
                      </a:pPr>
                      <a:r>
                        <a:rPr lang="en-US" sz="1100" b="0" dirty="0">
                          <a:solidFill>
                            <a:schemeClr val="tx1"/>
                          </a:solidFill>
                        </a:rPr>
                        <a:t>63%  </a:t>
                      </a:r>
                      <a:r>
                        <a:rPr lang="en-US" sz="1100" dirty="0"/>
                        <a:t>made sacrifices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solidFill>
                        <a:schemeClr val="bg1">
                          <a:lumMod val="75000"/>
                        </a:schemeClr>
                      </a:solidFill>
                      <a:prstDash val="solid"/>
                      <a:round/>
                      <a:headEnd type="none" w="med" len="med"/>
                      <a:tailEnd type="none" w="med" len="med"/>
                    </a:lnL>
                  </a:tcPr>
                </a:tc>
                <a:tc gridSpan="2">
                  <a:txBody>
                    <a:bodyPr/>
                    <a:lstStyle/>
                    <a:p>
                      <a:pPr>
                        <a:spcBef>
                          <a:spcPts val="0"/>
                        </a:spcBef>
                        <a:spcAft>
                          <a:spcPts val="0"/>
                        </a:spcAft>
                      </a:pPr>
                      <a:r>
                        <a:rPr lang="en-US" sz="1100" b="0" dirty="0">
                          <a:solidFill>
                            <a:schemeClr val="tx1"/>
                          </a:solidFill>
                        </a:rPr>
                        <a:t>65%</a:t>
                      </a:r>
                      <a:r>
                        <a:rPr lang="en-US" sz="1100" dirty="0">
                          <a:solidFill>
                            <a:srgbClr val="29B9EB"/>
                          </a:solidFill>
                        </a:rPr>
                        <a:t>  </a:t>
                      </a:r>
                      <a:r>
                        <a:rPr lang="en-US" sz="1100" dirty="0"/>
                        <a:t>made sacrifices</a:t>
                      </a:r>
                    </a:p>
                  </a:txBody>
                  <a:tcPr anchor="ctr">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466437"/>
                  </a:ext>
                </a:extLst>
              </a:tr>
              <a:tr h="207282">
                <a:tc>
                  <a:txBody>
                    <a:bodyPr/>
                    <a:lstStyle/>
                    <a:p>
                      <a:r>
                        <a:rPr lang="en-US" sz="1200" b="1" dirty="0"/>
                        <a:t>Treatment Status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b="1" dirty="0">
                          <a:solidFill>
                            <a:srgbClr val="0067B1"/>
                          </a:solidFill>
                        </a:rPr>
                        <a:t>82%</a:t>
                      </a:r>
                      <a:r>
                        <a:rPr lang="en-US" sz="1000" b="0" dirty="0">
                          <a:solidFill>
                            <a:srgbClr val="0067B1"/>
                          </a:solidFill>
                          <a:latin typeface="Calibri" panose="020F0502020204030204" pitchFamily="34" charset="0"/>
                          <a:ea typeface="Gadugi" panose="020B0502040204020203" pitchFamily="34" charset="0"/>
                          <a:cs typeface="Calibri" panose="020F0502020204030204" pitchFamily="34" charset="0"/>
                        </a:rPr>
                        <a:t>▲</a:t>
                      </a:r>
                      <a:r>
                        <a:rPr lang="en-US" sz="1000" dirty="0">
                          <a:solidFill>
                            <a:srgbClr val="29B9EB"/>
                          </a:solidFill>
                        </a:rPr>
                        <a:t> </a:t>
                      </a:r>
                      <a:r>
                        <a:rPr lang="en-US" sz="1100" dirty="0"/>
                        <a:t>completed</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00000"/>
                          </a:solidFill>
                          <a:effectLst/>
                          <a:uLnTx/>
                          <a:uFillTx/>
                          <a:latin typeface="+mn-lt"/>
                          <a:ea typeface="+mn-ea"/>
                          <a:cs typeface="+mn-cs"/>
                        </a:rPr>
                        <a:t>18%</a:t>
                      </a:r>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r>
                        <a:rPr kumimoji="0" lang="en-US" sz="1100" b="0" i="0" u="none" strike="noStrike" kern="1200" cap="none" spc="0" normalizeH="0" baseline="0" noProof="0" dirty="0">
                          <a:ln>
                            <a:noFill/>
                          </a:ln>
                          <a:solidFill>
                            <a:srgbClr val="FFD334"/>
                          </a:solidFill>
                          <a:effectLst/>
                          <a:uLnTx/>
                          <a:uFillTx/>
                          <a:latin typeface="+mn-lt"/>
                          <a:ea typeface="+mn-ea"/>
                          <a:cs typeface="+mn-cs"/>
                        </a:rPr>
                        <a:t>  </a:t>
                      </a:r>
                      <a:r>
                        <a:rPr kumimoji="0" lang="en-US" sz="1100" b="0" i="0" u="none" strike="noStrike" kern="1200" cap="none" spc="0" normalizeH="0" baseline="0" noProof="0" dirty="0">
                          <a:ln>
                            <a:noFill/>
                          </a:ln>
                          <a:solidFill>
                            <a:prstClr val="black"/>
                          </a:solidFill>
                          <a:effectLst/>
                          <a:uLnTx/>
                          <a:uFillTx/>
                          <a:latin typeface="+mn-lt"/>
                          <a:ea typeface="+mn-ea"/>
                          <a:cs typeface="+mn-cs"/>
                        </a:rPr>
                        <a:t>still in</a:t>
                      </a: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C00000"/>
                          </a:solidFill>
                        </a:rPr>
                        <a:t>68%</a:t>
                      </a:r>
                      <a:r>
                        <a:rPr lang="en-US" sz="1100" b="1" dirty="0">
                          <a:solidFill>
                            <a:srgbClr val="FFD334"/>
                          </a:solidFill>
                        </a:rPr>
                        <a:t> </a:t>
                      </a:r>
                      <a:r>
                        <a:rPr lang="en-US" sz="1100" dirty="0">
                          <a:solidFill>
                            <a:srgbClr val="FFD334"/>
                          </a:solidFill>
                        </a:rPr>
                        <a:t> </a:t>
                      </a:r>
                      <a:r>
                        <a:rPr lang="en-US" sz="1100" dirty="0"/>
                        <a:t>completed</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rPr>
                        <a:t>32%  </a:t>
                      </a:r>
                      <a:r>
                        <a:rPr lang="en-US" sz="1100" dirty="0"/>
                        <a:t>still in</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C00000"/>
                          </a:solidFill>
                        </a:rPr>
                        <a:t>60%</a:t>
                      </a:r>
                      <a:r>
                        <a:rPr lang="en-US" sz="1100" b="1" dirty="0">
                          <a:solidFill>
                            <a:srgbClr val="FFD334"/>
                          </a:solidFill>
                        </a:rPr>
                        <a:t> </a:t>
                      </a:r>
                      <a:r>
                        <a:rPr lang="en-US" sz="1100" dirty="0">
                          <a:solidFill>
                            <a:srgbClr val="FFD334"/>
                          </a:solidFill>
                        </a:rPr>
                        <a:t> </a:t>
                      </a:r>
                      <a:r>
                        <a:rPr lang="en-US" sz="1100" dirty="0"/>
                        <a:t>completed</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1"/>
                          </a:solidFill>
                        </a:rPr>
                        <a:t>40%  </a:t>
                      </a:r>
                      <a:r>
                        <a:rPr lang="en-US" sz="1100" dirty="0"/>
                        <a:t>still in</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5412021"/>
                  </a:ext>
                </a:extLst>
              </a:tr>
              <a:tr h="207282">
                <a:tc>
                  <a:txBody>
                    <a:bodyPr/>
                    <a:lstStyle/>
                    <a:p>
                      <a:r>
                        <a:rPr lang="en-US" sz="1200" b="1" dirty="0"/>
                        <a:t>Stage at Diagnosis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b="0" dirty="0">
                          <a:solidFill>
                            <a:schemeClr val="tx1"/>
                          </a:solidFill>
                        </a:rPr>
                        <a:t>37%  </a:t>
                      </a:r>
                      <a:r>
                        <a:rPr lang="en-US" sz="1100" dirty="0"/>
                        <a:t>Stage I</a:t>
                      </a:r>
                    </a:p>
                    <a:p>
                      <a:pPr>
                        <a:spcBef>
                          <a:spcPts val="0"/>
                        </a:spcBef>
                        <a:spcAft>
                          <a:spcPts val="0"/>
                        </a:spcAft>
                      </a:pPr>
                      <a:r>
                        <a:rPr lang="en-US" sz="1100" dirty="0"/>
                        <a:t>20%  Stage II</a:t>
                      </a:r>
                      <a:endParaRPr lang="en-US" sz="1100" dirty="0">
                        <a:solidFill>
                          <a:srgbClr val="FFD334"/>
                        </a:solidFill>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t>14%  Stage III</a:t>
                      </a:r>
                      <a:endParaRPr lang="en-US" sz="1100" dirty="0">
                        <a:solidFill>
                          <a:srgbClr val="C00000"/>
                        </a:solidFill>
                      </a:endParaRPr>
                    </a:p>
                    <a:p>
                      <a:pPr>
                        <a:spcBef>
                          <a:spcPts val="0"/>
                        </a:spcBef>
                        <a:spcAft>
                          <a:spcPts val="0"/>
                        </a:spcAft>
                      </a:pPr>
                      <a:r>
                        <a:rPr lang="en-US" sz="1100" b="0" dirty="0">
                          <a:solidFill>
                            <a:schemeClr val="tx1"/>
                          </a:solidFill>
                        </a:rPr>
                        <a:t>7%    </a:t>
                      </a:r>
                      <a:r>
                        <a:rPr lang="en-US" sz="1100" dirty="0"/>
                        <a:t>Stage IV</a:t>
                      </a:r>
                      <a:endParaRPr lang="en-US" sz="1100" dirty="0">
                        <a:solidFill>
                          <a:srgbClr val="FFD334"/>
                        </a:solidFill>
                      </a:endParaRP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kern="1200" dirty="0">
                          <a:solidFill>
                            <a:schemeClr val="dk1"/>
                          </a:solidFill>
                          <a:latin typeface="+mn-lt"/>
                          <a:ea typeface="+mn-ea"/>
                          <a:cs typeface="+mn-cs"/>
                        </a:rPr>
                        <a:t>31%</a:t>
                      </a:r>
                      <a:r>
                        <a:rPr lang="en-US" sz="1100" b="0" dirty="0">
                          <a:solidFill>
                            <a:srgbClr val="0067B1"/>
                          </a:solidFill>
                          <a:latin typeface="Calibri" panose="020F0502020204030204" pitchFamily="34" charset="0"/>
                          <a:ea typeface="Gadugi" panose="020B0502040204020203" pitchFamily="34" charset="0"/>
                          <a:cs typeface="Calibri" panose="020F0502020204030204" pitchFamily="34" charset="0"/>
                        </a:rPr>
                        <a:t>▲</a:t>
                      </a:r>
                      <a:r>
                        <a:rPr lang="en-US" sz="1100" b="0" kern="1200" dirty="0">
                          <a:solidFill>
                            <a:schemeClr val="dk1"/>
                          </a:solidFill>
                          <a:latin typeface="+mn-lt"/>
                          <a:ea typeface="+mn-ea"/>
                          <a:cs typeface="+mn-cs"/>
                        </a:rPr>
                        <a:t> </a:t>
                      </a:r>
                      <a:r>
                        <a:rPr lang="en-US" sz="1100" kern="1200" dirty="0">
                          <a:solidFill>
                            <a:schemeClr val="dk1"/>
                          </a:solidFill>
                          <a:latin typeface="+mn-lt"/>
                          <a:ea typeface="+mn-ea"/>
                          <a:cs typeface="+mn-cs"/>
                        </a:rPr>
                        <a:t>Stage I</a:t>
                      </a:r>
                      <a:endParaRPr lang="en-US" sz="1100" dirty="0"/>
                    </a:p>
                    <a:p>
                      <a:pPr>
                        <a:spcBef>
                          <a:spcPts val="0"/>
                        </a:spcBef>
                        <a:spcAft>
                          <a:spcPts val="0"/>
                        </a:spcAft>
                      </a:pPr>
                      <a:r>
                        <a:rPr lang="en-US" sz="1100" dirty="0"/>
                        <a:t>23%    Stage II</a:t>
                      </a:r>
                      <a:endParaRPr lang="en-US" sz="1100" dirty="0">
                        <a:solidFill>
                          <a:srgbClr val="FFD334"/>
                        </a:solidFill>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t>14%      </a:t>
                      </a:r>
                      <a:r>
                        <a:rPr lang="en-US" sz="1100" kern="1200" dirty="0">
                          <a:solidFill>
                            <a:schemeClr val="dk1"/>
                          </a:solidFill>
                          <a:latin typeface="+mn-lt"/>
                          <a:ea typeface="+mn-ea"/>
                          <a:cs typeface="+mn-cs"/>
                        </a:rPr>
                        <a:t>Stage III</a:t>
                      </a:r>
                    </a:p>
                    <a:p>
                      <a:pPr>
                        <a:spcBef>
                          <a:spcPts val="0"/>
                        </a:spcBef>
                        <a:spcAft>
                          <a:spcPts val="0"/>
                        </a:spcAft>
                      </a:pPr>
                      <a:r>
                        <a:rPr lang="en-US" sz="1100" kern="1200" dirty="0">
                          <a:solidFill>
                            <a:schemeClr val="dk1"/>
                          </a:solidFill>
                          <a:latin typeface="+mn-lt"/>
                          <a:ea typeface="+mn-ea"/>
                          <a:cs typeface="+mn-cs"/>
                        </a:rPr>
                        <a:t>10%</a:t>
                      </a:r>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r>
                        <a:rPr lang="en-US" sz="1100" kern="1200" dirty="0">
                          <a:solidFill>
                            <a:schemeClr val="dk1"/>
                          </a:solidFill>
                          <a:latin typeface="+mn-lt"/>
                          <a:ea typeface="+mn-ea"/>
                          <a:cs typeface="+mn-cs"/>
                        </a:rPr>
                        <a:t>  Stage </a:t>
                      </a:r>
                      <a:r>
                        <a:rPr lang="en-US" sz="1100" dirty="0"/>
                        <a:t>IV</a:t>
                      </a:r>
                      <a:endParaRPr lang="en-US" sz="1100" dirty="0">
                        <a:solidFill>
                          <a:srgbClr val="FFD334"/>
                        </a:solidFill>
                      </a:endParaRP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b="1" kern="1200" dirty="0">
                          <a:solidFill>
                            <a:srgbClr val="C00000"/>
                          </a:solidFill>
                          <a:latin typeface="+mn-lt"/>
                          <a:ea typeface="+mn-ea"/>
                          <a:cs typeface="+mn-cs"/>
                        </a:rPr>
                        <a:t>15%</a:t>
                      </a:r>
                      <a:r>
                        <a:rPr lang="en-US" sz="1100" kern="1200" dirty="0">
                          <a:solidFill>
                            <a:schemeClr val="dk1"/>
                          </a:solidFill>
                          <a:latin typeface="+mn-lt"/>
                          <a:ea typeface="+mn-ea"/>
                          <a:cs typeface="+mn-cs"/>
                        </a:rPr>
                        <a:t>  Stage </a:t>
                      </a:r>
                      <a:r>
                        <a:rPr lang="en-US" sz="1100" dirty="0"/>
                        <a:t>I</a:t>
                      </a:r>
                    </a:p>
                    <a:p>
                      <a:pPr>
                        <a:spcBef>
                          <a:spcPts val="0"/>
                        </a:spcBef>
                        <a:spcAft>
                          <a:spcPts val="0"/>
                        </a:spcAft>
                      </a:pPr>
                      <a:r>
                        <a:rPr lang="en-US" sz="1100" dirty="0"/>
                        <a:t>18%  Stage II</a:t>
                      </a:r>
                      <a:endParaRPr lang="en-US" sz="1100" dirty="0">
                        <a:solidFill>
                          <a:srgbClr val="FFD334"/>
                        </a:solidFill>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b="1" dirty="0">
                          <a:solidFill>
                            <a:schemeClr val="accent1"/>
                          </a:solidFill>
                        </a:rPr>
                        <a:t>25%</a:t>
                      </a:r>
                      <a:r>
                        <a:rPr lang="en-US" sz="1100" dirty="0"/>
                        <a:t>  </a:t>
                      </a:r>
                      <a:r>
                        <a:rPr lang="en-US" sz="1100" kern="1200" dirty="0">
                          <a:solidFill>
                            <a:schemeClr val="dk1"/>
                          </a:solidFill>
                          <a:latin typeface="+mn-lt"/>
                          <a:ea typeface="+mn-ea"/>
                          <a:cs typeface="+mn-cs"/>
                        </a:rPr>
                        <a:t>Stage III</a:t>
                      </a:r>
                    </a:p>
                    <a:p>
                      <a:pPr>
                        <a:spcBef>
                          <a:spcPts val="0"/>
                        </a:spcBef>
                        <a:spcAft>
                          <a:spcPts val="0"/>
                        </a:spcAft>
                      </a:pPr>
                      <a:r>
                        <a:rPr lang="en-US" sz="1100" kern="1200" dirty="0">
                          <a:solidFill>
                            <a:schemeClr val="dk1"/>
                          </a:solidFill>
                          <a:latin typeface="+mn-lt"/>
                          <a:ea typeface="+mn-ea"/>
                          <a:cs typeface="+mn-cs"/>
                        </a:rPr>
                        <a:t>13%  Stage </a:t>
                      </a:r>
                      <a:r>
                        <a:rPr lang="en-US" sz="1100" dirty="0"/>
                        <a:t>IV</a:t>
                      </a:r>
                      <a:endParaRPr lang="en-US" sz="1100" dirty="0">
                        <a:solidFill>
                          <a:srgbClr val="FFD334"/>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7537777"/>
                  </a:ext>
                </a:extLst>
              </a:tr>
              <a:tr h="207282">
                <a:tc>
                  <a:txBody>
                    <a:bodyPr/>
                    <a:lstStyle/>
                    <a:p>
                      <a:r>
                        <a:rPr lang="en-US" sz="1200" b="1" dirty="0"/>
                        <a:t>Current Health Status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0067B1"/>
                          </a:solidFill>
                        </a:rPr>
                        <a:t>9%</a:t>
                      </a:r>
                      <a:r>
                        <a:rPr lang="en-US" sz="1100" b="1" dirty="0">
                          <a:solidFill>
                            <a:srgbClr val="29B9EB"/>
                          </a:solidFill>
                        </a:rPr>
                        <a:t>  </a:t>
                      </a:r>
                      <a:r>
                        <a:rPr lang="en-US" sz="1100" dirty="0"/>
                        <a:t>Excellent</a:t>
                      </a:r>
                      <a:endParaRPr lang="en-US" sz="1100" b="1" dirty="0">
                        <a:solidFill>
                          <a:srgbClr val="29B9EB"/>
                        </a:solidFill>
                      </a:endParaRPr>
                    </a:p>
                    <a:p>
                      <a:pPr>
                        <a:spcBef>
                          <a:spcPts val="0"/>
                        </a:spcBef>
                        <a:spcAft>
                          <a:spcPts val="0"/>
                        </a:spcAft>
                      </a:pPr>
                      <a:r>
                        <a:rPr lang="en-US" sz="1100" b="1" dirty="0">
                          <a:solidFill>
                            <a:srgbClr val="0067B1"/>
                          </a:solidFill>
                        </a:rPr>
                        <a:t>53%</a:t>
                      </a:r>
                      <a:r>
                        <a:rPr lang="en-US" sz="1100" b="1" dirty="0">
                          <a:solidFill>
                            <a:srgbClr val="29B9EB"/>
                          </a:solidFill>
                        </a:rPr>
                        <a:t>  </a:t>
                      </a:r>
                      <a:r>
                        <a:rPr lang="en-US" sz="1100" dirty="0"/>
                        <a:t>Good</a:t>
                      </a:r>
                      <a:endParaRPr lang="en-US" sz="1100" b="1" dirty="0">
                        <a:solidFill>
                          <a:srgbClr val="FFD334"/>
                        </a:solidFill>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b="1" dirty="0">
                          <a:solidFill>
                            <a:srgbClr val="C00000"/>
                          </a:solidFill>
                        </a:rPr>
                        <a:t>31%  </a:t>
                      </a:r>
                      <a:r>
                        <a:rPr lang="en-US" sz="1100" dirty="0"/>
                        <a:t>Fair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C00000"/>
                          </a:solidFill>
                        </a:rPr>
                        <a:t>6%</a:t>
                      </a:r>
                      <a:r>
                        <a:rPr lang="en-US" sz="1100" b="1" dirty="0">
                          <a:solidFill>
                            <a:srgbClr val="FFD334"/>
                          </a:solidFill>
                        </a:rPr>
                        <a:t>    </a:t>
                      </a:r>
                      <a:r>
                        <a:rPr lang="en-US" sz="1100" dirty="0"/>
                        <a:t>Poor</a:t>
                      </a:r>
                      <a:endParaRPr lang="en-US" sz="1100" b="1" dirty="0">
                        <a:solidFill>
                          <a:srgbClr val="FFD334"/>
                        </a:solidFill>
                      </a:endParaRP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5%    Excellent</a:t>
                      </a:r>
                    </a:p>
                    <a:p>
                      <a:pPr>
                        <a:spcBef>
                          <a:spcPts val="0"/>
                        </a:spcBef>
                        <a:spcAft>
                          <a:spcPts val="0"/>
                        </a:spcAft>
                      </a:pPr>
                      <a:r>
                        <a:rPr lang="en-US" sz="1100" b="0" dirty="0">
                          <a:solidFill>
                            <a:schemeClr val="tx1"/>
                          </a:solidFill>
                        </a:rPr>
                        <a:t>42%  Good</a:t>
                      </a: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b="0" dirty="0">
                          <a:solidFill>
                            <a:schemeClr val="tx1"/>
                          </a:solidFill>
                        </a:rPr>
                        <a:t>39%  Fair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14%  Poor</a:t>
                      </a: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0%</a:t>
                      </a:r>
                      <a:r>
                        <a:rPr lang="en-US" sz="1100" dirty="0">
                          <a:solidFill>
                            <a:srgbClr val="C00000"/>
                          </a:solidFill>
                          <a:latin typeface="Calibri" panose="020F0502020204030204" pitchFamily="34" charset="0"/>
                          <a:ea typeface="Gadugi" panose="020B0502040204020203" pitchFamily="34" charset="0"/>
                          <a:cs typeface="Calibri" panose="020F0502020204030204" pitchFamily="34" charset="0"/>
                        </a:rPr>
                        <a:t>▼</a:t>
                      </a:r>
                      <a:r>
                        <a:rPr lang="en-US" sz="1100" b="0" dirty="0">
                          <a:solidFill>
                            <a:schemeClr val="tx1"/>
                          </a:solidFill>
                        </a:rPr>
                        <a:t> Excellent</a:t>
                      </a:r>
                    </a:p>
                    <a:p>
                      <a:pPr>
                        <a:spcBef>
                          <a:spcPts val="0"/>
                        </a:spcBef>
                        <a:spcAft>
                          <a:spcPts val="0"/>
                        </a:spcAft>
                      </a:pPr>
                      <a:r>
                        <a:rPr lang="en-US" sz="1100" b="1" dirty="0">
                          <a:solidFill>
                            <a:srgbClr val="C00000"/>
                          </a:solidFill>
                        </a:rPr>
                        <a:t>24%</a:t>
                      </a:r>
                      <a:r>
                        <a:rPr lang="en-US" sz="1100" b="0" dirty="0">
                          <a:solidFill>
                            <a:schemeClr val="tx1"/>
                          </a:solidFill>
                        </a:rPr>
                        <a:t>  Good</a:t>
                      </a: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b="0" dirty="0">
                          <a:solidFill>
                            <a:schemeClr val="tx1"/>
                          </a:solidFill>
                        </a:rPr>
                        <a:t>50%  Fair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0067B1"/>
                          </a:solidFill>
                        </a:rPr>
                        <a:t>26%</a:t>
                      </a:r>
                      <a:r>
                        <a:rPr lang="en-US" sz="1100" b="1" dirty="0">
                          <a:solidFill>
                            <a:srgbClr val="29B9EB"/>
                          </a:solidFill>
                        </a:rPr>
                        <a:t>  </a:t>
                      </a:r>
                      <a:r>
                        <a:rPr lang="en-US" sz="1100" b="0" dirty="0">
                          <a:solidFill>
                            <a:schemeClr val="tx1"/>
                          </a:solidFill>
                        </a:rPr>
                        <a:t>Poor</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59"/>
                  </a:ext>
                </a:extLst>
              </a:tr>
            </a:tbl>
          </a:graphicData>
        </a:graphic>
      </p:graphicFrame>
      <p:grpSp>
        <p:nvGrpSpPr>
          <p:cNvPr id="2" name="Group 1">
            <a:extLst>
              <a:ext uri="{FF2B5EF4-FFF2-40B4-BE49-F238E27FC236}">
                <a16:creationId xmlns:a16="http://schemas.microsoft.com/office/drawing/2014/main" id="{A5215DBB-6429-2A18-1A18-5E738D1211B0}"/>
              </a:ext>
            </a:extLst>
          </p:cNvPr>
          <p:cNvGrpSpPr/>
          <p:nvPr/>
        </p:nvGrpSpPr>
        <p:grpSpPr>
          <a:xfrm>
            <a:off x="9892145" y="1548335"/>
            <a:ext cx="1913572" cy="4067002"/>
            <a:chOff x="9223129" y="1787236"/>
            <a:chExt cx="2416334" cy="3394364"/>
          </a:xfrm>
        </p:grpSpPr>
        <p:sp>
          <p:nvSpPr>
            <p:cNvPr id="6" name="TextBox 5">
              <a:extLst>
                <a:ext uri="{FF2B5EF4-FFF2-40B4-BE49-F238E27FC236}">
                  <a16:creationId xmlns:a16="http://schemas.microsoft.com/office/drawing/2014/main" id="{1EB6D227-FAD0-DF06-EAE5-3ED0FCBD7DCB}"/>
                </a:ext>
              </a:extLst>
            </p:cNvPr>
            <p:cNvSpPr txBox="1"/>
            <p:nvPr/>
          </p:nvSpPr>
          <p:spPr>
            <a:xfrm>
              <a:off x="9401822" y="3558790"/>
              <a:ext cx="1965064" cy="1384995"/>
            </a:xfrm>
            <a:prstGeom prst="rect">
              <a:avLst/>
            </a:prstGeom>
            <a:noFill/>
          </p:spPr>
          <p:txBody>
            <a:bodyPr wrap="square" rtlCol="0">
              <a:spAutoFit/>
            </a:bodyPr>
            <a:lstStyle/>
            <a:p>
              <a:r>
                <a:rPr lang="en-US" sz="1400" dirty="0"/>
                <a:t>As well as:</a:t>
              </a:r>
            </a:p>
            <a:p>
              <a:pPr marL="171450" indent="-171450">
                <a:buFont typeface="Arial" panose="020B0604020202020204" pitchFamily="34" charset="0"/>
                <a:buChar char="•"/>
              </a:pPr>
              <a:r>
                <a:rPr lang="en-US" sz="1400" dirty="0"/>
                <a:t>Time/memory – those in treatment more negative</a:t>
              </a:r>
            </a:p>
            <a:p>
              <a:pPr marL="171450" indent="-171450">
                <a:buFont typeface="Arial" panose="020B0604020202020204" pitchFamily="34" charset="0"/>
                <a:buChar char="•"/>
              </a:pPr>
              <a:r>
                <a:rPr lang="en-US" sz="1400" dirty="0"/>
                <a:t>Stage of diagnosis</a:t>
              </a:r>
            </a:p>
            <a:p>
              <a:pPr marL="171450" indent="-171450">
                <a:buFont typeface="Arial" panose="020B0604020202020204" pitchFamily="34" charset="0"/>
                <a:buChar char="•"/>
              </a:pPr>
              <a:r>
                <a:rPr lang="en-US" sz="1400" dirty="0"/>
                <a:t>Current health</a:t>
              </a:r>
            </a:p>
          </p:txBody>
        </p:sp>
        <p:sp>
          <p:nvSpPr>
            <p:cNvPr id="7" name="Rounded Rectangle 2">
              <a:extLst>
                <a:ext uri="{FF2B5EF4-FFF2-40B4-BE49-F238E27FC236}">
                  <a16:creationId xmlns:a16="http://schemas.microsoft.com/office/drawing/2014/main" id="{E0003C2F-8921-FEA5-BE86-EBBE3F31936E}"/>
                </a:ext>
              </a:extLst>
            </p:cNvPr>
            <p:cNvSpPr/>
            <p:nvPr/>
          </p:nvSpPr>
          <p:spPr>
            <a:xfrm>
              <a:off x="9223129" y="1787236"/>
              <a:ext cx="2416334" cy="3394364"/>
            </a:xfrm>
            <a:prstGeom prst="roundRect">
              <a:avLst>
                <a:gd name="adj" fmla="val 6077"/>
              </a:avLst>
            </a:prstGeom>
            <a:solidFill>
              <a:srgbClr val="EE7E5E">
                <a:alpha val="20000"/>
              </a:srgbClr>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064E7007-7517-1B56-3524-3ED986A93CA1}"/>
                </a:ext>
              </a:extLst>
            </p:cNvPr>
            <p:cNvSpPr txBox="1"/>
            <p:nvPr/>
          </p:nvSpPr>
          <p:spPr>
            <a:xfrm>
              <a:off x="9401822" y="1930896"/>
              <a:ext cx="2058947" cy="1384995"/>
            </a:xfrm>
            <a:prstGeom prst="rect">
              <a:avLst/>
            </a:prstGeom>
            <a:noFill/>
          </p:spPr>
          <p:txBody>
            <a:bodyPr wrap="square" rtlCol="0">
              <a:spAutoFit/>
            </a:bodyPr>
            <a:lstStyle/>
            <a:p>
              <a:r>
                <a:rPr lang="en-US" sz="1400" dirty="0"/>
                <a:t>As seen across studies, groups who have a less positive experience:</a:t>
              </a:r>
            </a:p>
            <a:p>
              <a:pPr marL="171450" indent="-171450">
                <a:buFont typeface="Arial" panose="020B0604020202020204" pitchFamily="34" charset="0"/>
                <a:buChar char="•"/>
              </a:pPr>
              <a:r>
                <a:rPr lang="en-US" sz="1400" dirty="0"/>
                <a:t>More female</a:t>
              </a:r>
            </a:p>
            <a:p>
              <a:pPr marL="171450" indent="-171450">
                <a:buFont typeface="Arial" panose="020B0604020202020204" pitchFamily="34" charset="0"/>
                <a:buChar char="•"/>
              </a:pPr>
              <a:r>
                <a:rPr lang="en-US" sz="1400" dirty="0"/>
                <a:t>POC</a:t>
              </a:r>
            </a:p>
            <a:p>
              <a:pPr marL="171450" indent="-171450">
                <a:buFont typeface="Arial" panose="020B0604020202020204" pitchFamily="34" charset="0"/>
                <a:buChar char="•"/>
              </a:pPr>
              <a:r>
                <a:rPr lang="en-US" sz="1400" dirty="0"/>
                <a:t>Younger</a:t>
              </a:r>
            </a:p>
          </p:txBody>
        </p:sp>
      </p:grpSp>
      <p:sp>
        <p:nvSpPr>
          <p:cNvPr id="9" name="TextBox 8">
            <a:extLst>
              <a:ext uri="{FF2B5EF4-FFF2-40B4-BE49-F238E27FC236}">
                <a16:creationId xmlns:a16="http://schemas.microsoft.com/office/drawing/2014/main" id="{58BD0B31-CA63-1B02-898D-0E4720A93846}"/>
              </a:ext>
            </a:extLst>
          </p:cNvPr>
          <p:cNvSpPr txBox="1"/>
          <p:nvPr/>
        </p:nvSpPr>
        <p:spPr>
          <a:xfrm>
            <a:off x="1491819" y="6610344"/>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a:t>
            </a:r>
          </a:p>
        </p:txBody>
      </p:sp>
    </p:spTree>
    <p:extLst>
      <p:ext uri="{BB962C8B-B14F-4D97-AF65-F5344CB8AC3E}">
        <p14:creationId xmlns:p14="http://schemas.microsoft.com/office/powerpoint/2010/main" val="210655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BFD6-3CE2-0A1F-AAF6-B867B10C6263}"/>
              </a:ext>
            </a:extLst>
          </p:cNvPr>
          <p:cNvSpPr>
            <a:spLocks noGrp="1"/>
          </p:cNvSpPr>
          <p:nvPr>
            <p:ph type="title"/>
          </p:nvPr>
        </p:nvSpPr>
        <p:spPr/>
        <p:txBody>
          <a:bodyPr/>
          <a:lstStyle/>
          <a:p>
            <a:r>
              <a:rPr lang="en-US" dirty="0"/>
              <a:t>Key Findings</a:t>
            </a:r>
          </a:p>
        </p:txBody>
      </p:sp>
      <p:sp>
        <p:nvSpPr>
          <p:cNvPr id="14" name="Rounded Rectangle 13">
            <a:extLst>
              <a:ext uri="{FF2B5EF4-FFF2-40B4-BE49-F238E27FC236}">
                <a16:creationId xmlns:a16="http://schemas.microsoft.com/office/drawing/2014/main" id="{718524CD-4D27-FEE3-FBDB-C448C6E71EB1}"/>
              </a:ext>
            </a:extLst>
          </p:cNvPr>
          <p:cNvSpPr/>
          <p:nvPr/>
        </p:nvSpPr>
        <p:spPr>
          <a:xfrm>
            <a:off x="2245156" y="1139506"/>
            <a:ext cx="3693805" cy="513594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a:extLst>
              <a:ext uri="{FF2B5EF4-FFF2-40B4-BE49-F238E27FC236}">
                <a16:creationId xmlns:a16="http://schemas.microsoft.com/office/drawing/2014/main" id="{C2FCE175-2A8C-89FB-FF95-0A62AA3C396B}"/>
              </a:ext>
            </a:extLst>
          </p:cNvPr>
          <p:cNvSpPr/>
          <p:nvPr/>
        </p:nvSpPr>
        <p:spPr>
          <a:xfrm>
            <a:off x="6096000" y="1139506"/>
            <a:ext cx="3693805" cy="513594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F4B5098F-27B9-7EBC-BDC8-5399E3EA68E0}"/>
              </a:ext>
            </a:extLst>
          </p:cNvPr>
          <p:cNvSpPr txBox="1"/>
          <p:nvPr/>
        </p:nvSpPr>
        <p:spPr>
          <a:xfrm>
            <a:off x="2269625" y="1894340"/>
            <a:ext cx="3080657" cy="369332"/>
          </a:xfrm>
          <a:prstGeom prst="rect">
            <a:avLst/>
          </a:prstGeom>
          <a:noFill/>
        </p:spPr>
        <p:txBody>
          <a:bodyPr wrap="square">
            <a:spAutoFit/>
          </a:bodyPr>
          <a:lstStyle/>
          <a:p>
            <a:pPr lvl="0"/>
            <a:r>
              <a:rPr lang="en-US" b="1" dirty="0">
                <a:solidFill>
                  <a:srgbClr val="0067B1"/>
                </a:solidFill>
              </a:rPr>
              <a:t>Working with Cancer</a:t>
            </a:r>
          </a:p>
        </p:txBody>
      </p:sp>
      <p:sp>
        <p:nvSpPr>
          <p:cNvPr id="9" name="TextBox 8">
            <a:extLst>
              <a:ext uri="{FF2B5EF4-FFF2-40B4-BE49-F238E27FC236}">
                <a16:creationId xmlns:a16="http://schemas.microsoft.com/office/drawing/2014/main" id="{D7A96FDF-9D69-637E-A403-1E703CFD1E6F}"/>
              </a:ext>
            </a:extLst>
          </p:cNvPr>
          <p:cNvSpPr txBox="1"/>
          <p:nvPr/>
        </p:nvSpPr>
        <p:spPr>
          <a:xfrm>
            <a:off x="2315427" y="2370436"/>
            <a:ext cx="3553261" cy="3754874"/>
          </a:xfrm>
          <a:prstGeom prst="rect">
            <a:avLst/>
          </a:prstGeom>
          <a:noFill/>
        </p:spPr>
        <p:txBody>
          <a:bodyPr wrap="square">
            <a:spAutoFit/>
          </a:bodyPr>
          <a:lstStyle/>
          <a:p>
            <a:pPr lvl="0"/>
            <a:r>
              <a:rPr lang="en-US" sz="1400" dirty="0">
                <a:effectLst/>
                <a:ea typeface="Calibri" panose="020F0502020204030204" pitchFamily="34" charset="0"/>
                <a:cs typeface="Times New Roman" panose="02020603050405020304" pitchFamily="18" charset="0"/>
              </a:rPr>
              <a:t>Large numbers of Patients and Caregivers who worked during cancer treatment experienced some type of problem, the most common: missing work, working fewer hours, and loss of salary/wages. Most say their productivity was impacted, though this is more pronounced among Caregivers – who are also more likely to say they were stressed and distracted on the job. </a:t>
            </a:r>
          </a:p>
          <a:p>
            <a:pPr lvl="0"/>
            <a:endParaRPr lang="en-US" sz="1400" dirty="0">
              <a:ea typeface="Calibri" panose="020F0502020204030204" pitchFamily="34" charset="0"/>
              <a:cs typeface="Times New Roman" panose="02020603050405020304" pitchFamily="18" charset="0"/>
            </a:endParaRPr>
          </a:p>
          <a:p>
            <a:pPr lvl="0"/>
            <a:r>
              <a:rPr lang="en-US" sz="1400" dirty="0">
                <a:effectLst/>
                <a:ea typeface="Calibri" panose="020F0502020204030204" pitchFamily="34" charset="0"/>
                <a:cs typeface="Times New Roman" panose="02020603050405020304" pitchFamily="18" charset="0"/>
              </a:rPr>
              <a:t>Many Patients wanted to continue working during this time, because it got their mind off the disease, and they appreciate the support of co-workers. Those who were diagnosed early/Stage I are less likely to report impacts on their job.</a:t>
            </a:r>
            <a:endParaRPr lang="en-US" sz="1400" dirty="0"/>
          </a:p>
        </p:txBody>
      </p:sp>
      <p:sp>
        <p:nvSpPr>
          <p:cNvPr id="10" name="TextBox 9">
            <a:extLst>
              <a:ext uri="{FF2B5EF4-FFF2-40B4-BE49-F238E27FC236}">
                <a16:creationId xmlns:a16="http://schemas.microsoft.com/office/drawing/2014/main" id="{CB59C155-B2DB-AC0F-73BD-A7BF01048C50}"/>
              </a:ext>
            </a:extLst>
          </p:cNvPr>
          <p:cNvSpPr txBox="1"/>
          <p:nvPr/>
        </p:nvSpPr>
        <p:spPr>
          <a:xfrm>
            <a:off x="6166589" y="1894340"/>
            <a:ext cx="3623216" cy="369332"/>
          </a:xfrm>
          <a:prstGeom prst="rect">
            <a:avLst/>
          </a:prstGeom>
          <a:noFill/>
        </p:spPr>
        <p:txBody>
          <a:bodyPr wrap="square">
            <a:spAutoFit/>
          </a:bodyPr>
          <a:lstStyle/>
          <a:p>
            <a:pPr lvl="0"/>
            <a:r>
              <a:rPr lang="en-US" b="1" dirty="0">
                <a:solidFill>
                  <a:srgbClr val="EE7E5E"/>
                </a:solidFill>
              </a:rPr>
              <a:t>Integrative Oncology</a:t>
            </a:r>
          </a:p>
        </p:txBody>
      </p:sp>
      <p:sp>
        <p:nvSpPr>
          <p:cNvPr id="11" name="TextBox 10">
            <a:extLst>
              <a:ext uri="{FF2B5EF4-FFF2-40B4-BE49-F238E27FC236}">
                <a16:creationId xmlns:a16="http://schemas.microsoft.com/office/drawing/2014/main" id="{A8220E34-4D92-1973-3AC4-EC5D0803757E}"/>
              </a:ext>
            </a:extLst>
          </p:cNvPr>
          <p:cNvSpPr txBox="1"/>
          <p:nvPr/>
        </p:nvSpPr>
        <p:spPr>
          <a:xfrm>
            <a:off x="6236545" y="2529231"/>
            <a:ext cx="3352800" cy="2893100"/>
          </a:xfrm>
          <a:prstGeom prst="rect">
            <a:avLst/>
          </a:prstGeom>
          <a:noFill/>
        </p:spPr>
        <p:txBody>
          <a:bodyPr wrap="square">
            <a:spAutoFit/>
          </a:bodyPr>
          <a:lstStyle/>
          <a:p>
            <a:pPr lvl="0"/>
            <a:r>
              <a:rPr lang="en-US" sz="1400" dirty="0">
                <a:effectLst/>
                <a:ea typeface="Calibri" panose="020F0502020204030204" pitchFamily="34" charset="0"/>
                <a:cs typeface="Times New Roman" panose="02020603050405020304" pitchFamily="18" charset="0"/>
              </a:rPr>
              <a:t>Six-in-10 Patients report using some form of integrative care during their cancer journey, particularly women, younger Patients, Black and Hispanic Patients, and those who are connected to NCCS. The most common forms are spiritual practices, exercise, and dietary supplements. Those who practice these cite the desire to focus on wellbeing, and/or cope with mental health issues resulting from their cancer. The biggest barrier to integrative oncology is awareness.</a:t>
            </a:r>
            <a:endParaRPr lang="en-US" sz="1400" dirty="0"/>
          </a:p>
        </p:txBody>
      </p:sp>
      <p:pic>
        <p:nvPicPr>
          <p:cNvPr id="17" name="Picture 16">
            <a:extLst>
              <a:ext uri="{FF2B5EF4-FFF2-40B4-BE49-F238E27FC236}">
                <a16:creationId xmlns:a16="http://schemas.microsoft.com/office/drawing/2014/main" id="{686BB698-8333-3160-F792-FD9C15C399C7}"/>
              </a:ext>
            </a:extLst>
          </p:cNvPr>
          <p:cNvPicPr>
            <a:picLocks noChangeAspect="1"/>
          </p:cNvPicPr>
          <p:nvPr/>
        </p:nvPicPr>
        <p:blipFill>
          <a:blip r:embed="rId3"/>
          <a:srcRect/>
          <a:stretch/>
        </p:blipFill>
        <p:spPr>
          <a:xfrm>
            <a:off x="8910020" y="1403257"/>
            <a:ext cx="660275" cy="660275"/>
          </a:xfrm>
          <a:prstGeom prst="rect">
            <a:avLst/>
          </a:prstGeom>
        </p:spPr>
      </p:pic>
      <p:pic>
        <p:nvPicPr>
          <p:cNvPr id="4" name="Picture 3" descr="Icon&#10;&#10;Description automatically generated">
            <a:extLst>
              <a:ext uri="{FF2B5EF4-FFF2-40B4-BE49-F238E27FC236}">
                <a16:creationId xmlns:a16="http://schemas.microsoft.com/office/drawing/2014/main" id="{48FAA082-EC3B-6BF6-DC54-284EBE0C1EE0}"/>
              </a:ext>
            </a:extLst>
          </p:cNvPr>
          <p:cNvPicPr>
            <a:picLocks noChangeAspect="1"/>
          </p:cNvPicPr>
          <p:nvPr/>
        </p:nvPicPr>
        <p:blipFill>
          <a:blip r:embed="rId4"/>
          <a:stretch>
            <a:fillRect/>
          </a:stretch>
        </p:blipFill>
        <p:spPr>
          <a:xfrm>
            <a:off x="4966477" y="1325120"/>
            <a:ext cx="816547" cy="816547"/>
          </a:xfrm>
          <a:prstGeom prst="rect">
            <a:avLst/>
          </a:prstGeom>
          <a:ln>
            <a:noFill/>
          </a:ln>
          <a:effectLst/>
        </p:spPr>
      </p:pic>
    </p:spTree>
    <p:extLst>
      <p:ext uri="{BB962C8B-B14F-4D97-AF65-F5344CB8AC3E}">
        <p14:creationId xmlns:p14="http://schemas.microsoft.com/office/powerpoint/2010/main" val="792507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3"/>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6C6B2-109A-F04B-8639-359C574E47BB}" type="slidenum">
              <a:rPr kumimoji="0" lang="en-US" sz="9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9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1759565" y="2004588"/>
            <a:ext cx="8672870" cy="240065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FFD334"/>
                </a:solidFill>
                <a:effectLst/>
                <a:uLnTx/>
                <a:uFillTx/>
                <a:latin typeface="Arial" panose="020B0604020202020204" pitchFamily="34" charset="0"/>
                <a:ea typeface="+mn-ea"/>
                <a:cs typeface="Arial" panose="020B0604020202020204" pitchFamily="34" charset="0"/>
              </a:rPr>
              <a:t>Appendix B: </a:t>
            </a:r>
            <a:br>
              <a:rPr kumimoji="0" lang="en-US" sz="5000" b="1" i="0" u="none" strike="noStrike" kern="1200" cap="none" spc="0" normalizeH="0" baseline="0" noProof="0" dirty="0">
                <a:ln>
                  <a:noFill/>
                </a:ln>
                <a:solidFill>
                  <a:srgbClr val="FFD334"/>
                </a:solidFill>
                <a:effectLst/>
                <a:uLnTx/>
                <a:uFillTx/>
                <a:latin typeface="Arial" panose="020B0604020202020204" pitchFamily="34" charset="0"/>
                <a:ea typeface="+mn-ea"/>
                <a:cs typeface="Arial" panose="020B0604020202020204" pitchFamily="34" charset="0"/>
              </a:rPr>
            </a:br>
            <a:r>
              <a:rPr kumimoji="0" lang="en-US" sz="5000" b="1" i="0" u="none" strike="noStrike" kern="1200" cap="none" spc="0" normalizeH="0" baseline="0" noProof="0" dirty="0">
                <a:ln>
                  <a:noFill/>
                </a:ln>
                <a:solidFill>
                  <a:srgbClr val="FFD334"/>
                </a:solidFill>
                <a:effectLst/>
                <a:uLnTx/>
                <a:uFillTx/>
                <a:latin typeface="Arial" panose="020B0604020202020204" pitchFamily="34" charset="0"/>
                <a:ea typeface="+mn-ea"/>
                <a:cs typeface="Arial" panose="020B0604020202020204" pitchFamily="34" charset="0"/>
              </a:rPr>
              <a:t>Additional Questions</a:t>
            </a:r>
            <a:br>
              <a:rPr kumimoji="0" lang="en-US" sz="5000" b="1" i="0" u="none" strike="noStrike" kern="1200" cap="none" spc="0" normalizeH="0" baseline="0" noProof="0" dirty="0">
                <a:ln>
                  <a:noFill/>
                </a:ln>
                <a:solidFill>
                  <a:srgbClr val="FFD334"/>
                </a:solidFill>
                <a:effectLst/>
                <a:uLnTx/>
                <a:uFillTx/>
                <a:latin typeface="Arial" panose="020B0604020202020204" pitchFamily="34" charset="0"/>
                <a:ea typeface="+mn-ea"/>
                <a:cs typeface="Arial" panose="020B0604020202020204" pitchFamily="34" charset="0"/>
              </a:rPr>
            </a:br>
            <a:r>
              <a:rPr kumimoji="0" lang="en-US" sz="5000" b="1" i="0" u="none" strike="noStrike" kern="1200" cap="none" spc="0" normalizeH="0" baseline="0" noProof="0" dirty="0">
                <a:ln>
                  <a:noFill/>
                </a:ln>
                <a:solidFill>
                  <a:srgbClr val="FFD334"/>
                </a:solidFill>
                <a:effectLst/>
                <a:uLnTx/>
                <a:uFillTx/>
                <a:latin typeface="Arial" panose="020B0604020202020204" pitchFamily="34" charset="0"/>
                <a:ea typeface="+mn-ea"/>
                <a:cs typeface="Arial" panose="020B0604020202020204" pitchFamily="34" charset="0"/>
              </a:rPr>
              <a:t>Not Included in Main Report</a:t>
            </a: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4"/>
          <a:stretch>
            <a:fillRect/>
          </a:stretch>
        </p:blipFill>
        <p:spPr>
          <a:xfrm>
            <a:off x="11186031" y="6398080"/>
            <a:ext cx="835013" cy="356616"/>
          </a:xfrm>
          <a:prstGeom prst="rect">
            <a:avLst/>
          </a:prstGeom>
        </p:spPr>
      </p:pic>
    </p:spTree>
    <p:extLst>
      <p:ext uri="{BB962C8B-B14F-4D97-AF65-F5344CB8AC3E}">
        <p14:creationId xmlns:p14="http://schemas.microsoft.com/office/powerpoint/2010/main" val="24097342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0A5C33-6CCB-8C02-AD32-51B9F9A40D14}"/>
              </a:ext>
            </a:extLst>
          </p:cNvPr>
          <p:cNvSpPr>
            <a:spLocks noGrp="1"/>
          </p:cNvSpPr>
          <p:nvPr>
            <p:ph type="title"/>
          </p:nvPr>
        </p:nvSpPr>
        <p:spPr/>
        <p:txBody>
          <a:bodyPr/>
          <a:lstStyle/>
          <a:p>
            <a:r>
              <a:rPr lang="en-US" dirty="0"/>
              <a:t>Treatment Decision-making Priorities</a:t>
            </a:r>
          </a:p>
        </p:txBody>
      </p:sp>
      <p:sp>
        <p:nvSpPr>
          <p:cNvPr id="2" name="Text Placeholder 1">
            <a:extLst>
              <a:ext uri="{FF2B5EF4-FFF2-40B4-BE49-F238E27FC236}">
                <a16:creationId xmlns:a16="http://schemas.microsoft.com/office/drawing/2014/main" id="{4405F5E5-6B6E-B27F-5621-A9554C6E00AC}"/>
              </a:ext>
            </a:extLst>
          </p:cNvPr>
          <p:cNvSpPr>
            <a:spLocks noGrp="1"/>
          </p:cNvSpPr>
          <p:nvPr>
            <p:ph type="body" sz="quarter" idx="10"/>
          </p:nvPr>
        </p:nvSpPr>
        <p:spPr>
          <a:xfrm>
            <a:off x="409267" y="760963"/>
            <a:ext cx="11292608" cy="456159"/>
          </a:xfrm>
        </p:spPr>
        <p:txBody>
          <a:bodyPr>
            <a:normAutofit/>
          </a:bodyPr>
          <a:lstStyle/>
          <a:p>
            <a:r>
              <a:rPr lang="en-US" dirty="0"/>
              <a:t>Doctor’s recommendations are more important, while clinical trial data and whether they can continue working are less important. </a:t>
            </a:r>
          </a:p>
        </p:txBody>
      </p:sp>
      <p:graphicFrame>
        <p:nvGraphicFramePr>
          <p:cNvPr id="7" name="Table 7">
            <a:extLst>
              <a:ext uri="{FF2B5EF4-FFF2-40B4-BE49-F238E27FC236}">
                <a16:creationId xmlns:a16="http://schemas.microsoft.com/office/drawing/2014/main" id="{CEC02EC8-7110-B2E4-98F9-D4C3D70B69E0}"/>
              </a:ext>
            </a:extLst>
          </p:cNvPr>
          <p:cNvGraphicFramePr>
            <a:graphicFrameLocks noGrp="1"/>
          </p:cNvGraphicFramePr>
          <p:nvPr>
            <p:extLst>
              <p:ext uri="{D42A27DB-BD31-4B8C-83A1-F6EECF244321}">
                <p14:modId xmlns:p14="http://schemas.microsoft.com/office/powerpoint/2010/main" val="2244174849"/>
              </p:ext>
            </p:extLst>
          </p:nvPr>
        </p:nvGraphicFramePr>
        <p:xfrm>
          <a:off x="469551" y="1515783"/>
          <a:ext cx="11191075" cy="4888012"/>
        </p:xfrm>
        <a:graphic>
          <a:graphicData uri="http://schemas.openxmlformats.org/drawingml/2006/table">
            <a:tbl>
              <a:tblPr firstRow="1" bandRow="1">
                <a:tableStyleId>{F2DE63D5-997A-4646-A377-4702673A728D}</a:tableStyleId>
              </a:tblPr>
              <a:tblGrid>
                <a:gridCol w="905639">
                  <a:extLst>
                    <a:ext uri="{9D8B030D-6E8A-4147-A177-3AD203B41FA5}">
                      <a16:colId xmlns:a16="http://schemas.microsoft.com/office/drawing/2014/main" val="3092045114"/>
                    </a:ext>
                  </a:extLst>
                </a:gridCol>
                <a:gridCol w="734674">
                  <a:extLst>
                    <a:ext uri="{9D8B030D-6E8A-4147-A177-3AD203B41FA5}">
                      <a16:colId xmlns:a16="http://schemas.microsoft.com/office/drawing/2014/main" val="1261981122"/>
                    </a:ext>
                  </a:extLst>
                </a:gridCol>
                <a:gridCol w="734674">
                  <a:extLst>
                    <a:ext uri="{9D8B030D-6E8A-4147-A177-3AD203B41FA5}">
                      <a16:colId xmlns:a16="http://schemas.microsoft.com/office/drawing/2014/main" val="3831938950"/>
                    </a:ext>
                  </a:extLst>
                </a:gridCol>
                <a:gridCol w="734674">
                  <a:extLst>
                    <a:ext uri="{9D8B030D-6E8A-4147-A177-3AD203B41FA5}">
                      <a16:colId xmlns:a16="http://schemas.microsoft.com/office/drawing/2014/main" val="3275723316"/>
                    </a:ext>
                  </a:extLst>
                </a:gridCol>
                <a:gridCol w="734674">
                  <a:extLst>
                    <a:ext uri="{9D8B030D-6E8A-4147-A177-3AD203B41FA5}">
                      <a16:colId xmlns:a16="http://schemas.microsoft.com/office/drawing/2014/main" val="3268105285"/>
                    </a:ext>
                  </a:extLst>
                </a:gridCol>
                <a:gridCol w="734674">
                  <a:extLst>
                    <a:ext uri="{9D8B030D-6E8A-4147-A177-3AD203B41FA5}">
                      <a16:colId xmlns:a16="http://schemas.microsoft.com/office/drawing/2014/main" val="3486754794"/>
                    </a:ext>
                  </a:extLst>
                </a:gridCol>
                <a:gridCol w="734674">
                  <a:extLst>
                    <a:ext uri="{9D8B030D-6E8A-4147-A177-3AD203B41FA5}">
                      <a16:colId xmlns:a16="http://schemas.microsoft.com/office/drawing/2014/main" val="3695259416"/>
                    </a:ext>
                  </a:extLst>
                </a:gridCol>
                <a:gridCol w="734674">
                  <a:extLst>
                    <a:ext uri="{9D8B030D-6E8A-4147-A177-3AD203B41FA5}">
                      <a16:colId xmlns:a16="http://schemas.microsoft.com/office/drawing/2014/main" val="592621041"/>
                    </a:ext>
                  </a:extLst>
                </a:gridCol>
                <a:gridCol w="734674">
                  <a:extLst>
                    <a:ext uri="{9D8B030D-6E8A-4147-A177-3AD203B41FA5}">
                      <a16:colId xmlns:a16="http://schemas.microsoft.com/office/drawing/2014/main" val="64443237"/>
                    </a:ext>
                  </a:extLst>
                </a:gridCol>
                <a:gridCol w="734674">
                  <a:extLst>
                    <a:ext uri="{9D8B030D-6E8A-4147-A177-3AD203B41FA5}">
                      <a16:colId xmlns:a16="http://schemas.microsoft.com/office/drawing/2014/main" val="602925626"/>
                    </a:ext>
                  </a:extLst>
                </a:gridCol>
                <a:gridCol w="734674">
                  <a:extLst>
                    <a:ext uri="{9D8B030D-6E8A-4147-A177-3AD203B41FA5}">
                      <a16:colId xmlns:a16="http://schemas.microsoft.com/office/drawing/2014/main" val="840583735"/>
                    </a:ext>
                  </a:extLst>
                </a:gridCol>
                <a:gridCol w="734674">
                  <a:extLst>
                    <a:ext uri="{9D8B030D-6E8A-4147-A177-3AD203B41FA5}">
                      <a16:colId xmlns:a16="http://schemas.microsoft.com/office/drawing/2014/main" val="3497682405"/>
                    </a:ext>
                  </a:extLst>
                </a:gridCol>
                <a:gridCol w="734674">
                  <a:extLst>
                    <a:ext uri="{9D8B030D-6E8A-4147-A177-3AD203B41FA5}">
                      <a16:colId xmlns:a16="http://schemas.microsoft.com/office/drawing/2014/main" val="2175652253"/>
                    </a:ext>
                  </a:extLst>
                </a:gridCol>
                <a:gridCol w="734674">
                  <a:extLst>
                    <a:ext uri="{9D8B030D-6E8A-4147-A177-3AD203B41FA5}">
                      <a16:colId xmlns:a16="http://schemas.microsoft.com/office/drawing/2014/main" val="3279766980"/>
                    </a:ext>
                  </a:extLst>
                </a:gridCol>
                <a:gridCol w="734674">
                  <a:extLst>
                    <a:ext uri="{9D8B030D-6E8A-4147-A177-3AD203B41FA5}">
                      <a16:colId xmlns:a16="http://schemas.microsoft.com/office/drawing/2014/main" val="4082638098"/>
                    </a:ext>
                  </a:extLst>
                </a:gridCol>
              </a:tblGrid>
              <a:tr h="442793">
                <a:tc>
                  <a:txBody>
                    <a:bodyPr/>
                    <a:lstStyle/>
                    <a:p>
                      <a:endParaRPr lang="en-US" sz="1200" dirty="0"/>
                    </a:p>
                  </a:txBody>
                  <a:tcPr>
                    <a:lnL w="6350" cap="flat" cmpd="sng" algn="ctr">
                      <a:solidFill>
                        <a:schemeClr val="accent3"/>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gridSpan="2">
                  <a:txBody>
                    <a:bodyPr/>
                    <a:lstStyle/>
                    <a:p>
                      <a:pPr algn="ctr"/>
                      <a:r>
                        <a:rPr lang="en-US" sz="1100" dirty="0"/>
                        <a:t>Doctor’s recommendations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sz="1200" dirty="0"/>
                    </a:p>
                  </a:txBody>
                  <a:tcPr/>
                </a:tc>
                <a:tc gridSpan="2">
                  <a:txBody>
                    <a:bodyPr/>
                    <a:lstStyle/>
                    <a:p>
                      <a:pPr algn="ctr" fontAlgn="t"/>
                      <a:r>
                        <a:rPr lang="en-US" sz="1100" u="none" strike="noStrike" dirty="0">
                          <a:effectLst/>
                        </a:rPr>
                        <a:t>Likelihood that the treatment will work </a:t>
                      </a:r>
                      <a:endParaRPr lang="en-US" sz="1100" b="1" i="0" u="none" strike="noStrike" dirty="0">
                        <a:solidFill>
                          <a:srgbClr val="000000"/>
                        </a:solidFill>
                        <a:effectLst/>
                        <a:latin typeface="Arial" panose="020B0604020202020204" pitchFamily="34" charset="0"/>
                      </a:endParaRPr>
                    </a:p>
                  </a:txBody>
                  <a:tcPr anchor="ctr">
                    <a:lnL w="38100" cap="flat" cmpd="sng" algn="ctr">
                      <a:solidFill>
                        <a:schemeClr val="tx1"/>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hMerge="1">
                  <a:txBody>
                    <a:bodyPr/>
                    <a:lstStyle/>
                    <a:p>
                      <a:pPr algn="ctr"/>
                      <a:endParaRPr lang="en-US" sz="120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u="none" strike="noStrike" dirty="0">
                          <a:effectLst/>
                        </a:rPr>
                        <a:t>How I/your loved one will feel during treatment </a:t>
                      </a:r>
                      <a:endParaRPr lang="en-US" sz="1100" b="1" i="0" u="none" strike="noStrike" dirty="0">
                        <a:solidFill>
                          <a:srgbClr val="000000"/>
                        </a:solidFill>
                        <a:effectLst/>
                        <a:latin typeface="Arial" panose="020B0604020202020204" pitchFamily="34" charset="0"/>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hMerge="1">
                  <a:txBody>
                    <a:bodyPr/>
                    <a:lstStyle/>
                    <a:p>
                      <a:pPr algn="ctr"/>
                      <a:endParaRPr lang="en-US" sz="120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u="none" strike="noStrike" dirty="0">
                          <a:effectLst/>
                        </a:rPr>
                        <a:t>Real-world data from people who have taken the treatment </a:t>
                      </a:r>
                      <a:endParaRPr lang="en-US" sz="1100" b="1" i="0" u="none" strike="noStrike" dirty="0">
                        <a:solidFill>
                          <a:srgbClr val="000000"/>
                        </a:solidFill>
                        <a:effectLst/>
                        <a:latin typeface="Arial" panose="020B0604020202020204" pitchFamily="34" charset="0"/>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hMerge="1">
                  <a:txBody>
                    <a:bodyPr/>
                    <a:lstStyle/>
                    <a:p>
                      <a:pPr algn="ctr"/>
                      <a:endParaRPr lang="en-US" sz="120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u="none" strike="noStrike" dirty="0">
                          <a:effectLst/>
                        </a:rPr>
                        <a:t>Whether I/your loved one will be able to continue daily activities</a:t>
                      </a:r>
                      <a:endParaRPr lang="en-US" sz="1100" b="1" i="0" u="none" strike="noStrike" dirty="0">
                        <a:solidFill>
                          <a:srgbClr val="000000"/>
                        </a:solidFill>
                        <a:effectLst/>
                        <a:latin typeface="Arial" panose="020B0604020202020204" pitchFamily="34" charset="0"/>
                      </a:endParaRPr>
                    </a:p>
                  </a:txBody>
                  <a:tcPr anchor="ctr">
                    <a:lnL w="6350" cap="flat" cmpd="sng" algn="ctr">
                      <a:solidFill>
                        <a:schemeClr val="accent3"/>
                      </a:solidFill>
                      <a:prstDash val="solid"/>
                      <a:round/>
                      <a:headEnd type="none" w="med" len="med"/>
                      <a:tailEnd type="none" w="med" len="med"/>
                    </a:lnL>
                    <a:lnR w="6350" cap="flat" cmpd="sng" algn="ctr">
                      <a:solidFill>
                        <a:schemeClr val="accent3"/>
                      </a:solidFill>
                      <a:prstDash val="solid"/>
                      <a:round/>
                      <a:headEnd type="none" w="med" len="med"/>
                      <a:tailEnd type="none" w="med" len="med"/>
                    </a:lnR>
                  </a:tcPr>
                </a:tc>
                <a:tc hMerge="1">
                  <a:txBody>
                    <a:bodyPr/>
                    <a:lstStyle/>
                    <a:p>
                      <a:pPr algn="ctr"/>
                      <a:endParaRPr lang="en-US" sz="120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u="none" strike="noStrike" dirty="0">
                          <a:effectLst/>
                        </a:rPr>
                        <a:t>Whether I/your loved one will be able to continue working</a:t>
                      </a:r>
                      <a:endParaRPr lang="en-US" sz="1100" b="1" i="0" u="none" strike="noStrike" dirty="0">
                        <a:solidFill>
                          <a:srgbClr val="000000"/>
                        </a:solidFill>
                        <a:effectLst/>
                        <a:latin typeface="Arial" panose="020B0604020202020204" pitchFamily="34" charset="0"/>
                      </a:endParaRPr>
                    </a:p>
                  </a:txBody>
                  <a:tcPr anchor="ctr">
                    <a:lnL w="6350" cap="flat" cmpd="sng" algn="ctr">
                      <a:solidFill>
                        <a:schemeClr val="accent3"/>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pPr algn="ctr"/>
                      <a:endParaRPr lang="en-US" sz="1200" dirty="0"/>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u="none" strike="noStrike" dirty="0">
                          <a:effectLst/>
                        </a:rPr>
                        <a:t>Clinical trial data from people who have taken the treatment </a:t>
                      </a:r>
                      <a:endParaRPr lang="en-US" sz="1100" b="1" i="0" u="none" strike="noStrike" dirty="0">
                        <a:solidFill>
                          <a:srgbClr val="000000"/>
                        </a:solidFill>
                        <a:effectLst/>
                        <a:latin typeface="Arial" panose="020B0604020202020204" pitchFamily="34"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pPr algn="ctr"/>
                      <a:endParaRPr lang="en-US" sz="1200" dirty="0"/>
                    </a:p>
                  </a:txBody>
                  <a:tcPr anchor="ctr"/>
                </a:tc>
                <a:extLst>
                  <a:ext uri="{0D108BD9-81ED-4DB2-BD59-A6C34878D82A}">
                    <a16:rowId xmlns:a16="http://schemas.microsoft.com/office/drawing/2014/main" val="1536649869"/>
                  </a:ext>
                </a:extLst>
              </a:tr>
              <a:tr h="174105">
                <a:tc>
                  <a:txBody>
                    <a:bodyPr/>
                    <a:lstStyle/>
                    <a:p>
                      <a:endParaRPr lang="en-US" sz="1200" dirty="0"/>
                    </a:p>
                  </a:txBody>
                  <a:tcPr>
                    <a:lnL w="6350" cap="flat" cmpd="sng" algn="ctr">
                      <a:solidFill>
                        <a:schemeClr val="accent3"/>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a:r>
                        <a:rPr lang="en-US" sz="900" b="1" dirty="0">
                          <a:solidFill>
                            <a:schemeClr val="bg1"/>
                          </a:solidFill>
                        </a:rPr>
                        <a:t>Patient</a:t>
                      </a:r>
                    </a:p>
                  </a:txBody>
                  <a:tcPr anchor="ctr">
                    <a:lnL w="38100" cap="flat" cmpd="sng" algn="ctr">
                      <a:solidFill>
                        <a:schemeClr val="tx1"/>
                      </a:solidFill>
                      <a:prstDash val="solid"/>
                      <a:round/>
                      <a:headEnd type="none" w="med" len="med"/>
                      <a:tailEnd type="none" w="med" len="med"/>
                    </a:lnL>
                    <a:solidFill>
                      <a:schemeClr val="accent1"/>
                    </a:solidFill>
                  </a:tcPr>
                </a:tc>
                <a:tc>
                  <a:txBody>
                    <a:bodyPr/>
                    <a:lstStyle/>
                    <a:p>
                      <a:pPr algn="ctr"/>
                      <a:r>
                        <a:rPr lang="en-US" sz="900" b="1" dirty="0">
                          <a:solidFill>
                            <a:schemeClr val="bg1"/>
                          </a:solidFill>
                        </a:rPr>
                        <a:t>Caregiver</a:t>
                      </a:r>
                    </a:p>
                  </a:txBody>
                  <a:tcPr anchor="ctr">
                    <a:lnR w="38100" cap="flat" cmpd="sng" algn="ctr">
                      <a:solidFill>
                        <a:schemeClr val="tx1"/>
                      </a:solidFill>
                      <a:prstDash val="solid"/>
                      <a:round/>
                      <a:headEnd type="none" w="med" len="med"/>
                      <a:tailEnd type="none" w="med" len="med"/>
                    </a:lnR>
                    <a:solidFill>
                      <a:schemeClr val="accent6"/>
                    </a:solidFill>
                  </a:tcPr>
                </a:tc>
                <a:tc>
                  <a:txBody>
                    <a:bodyPr/>
                    <a:lstStyle/>
                    <a:p>
                      <a:pPr marL="0" algn="ctr" defTabSz="914400" rtl="0" eaLnBrk="1" latinLnBrk="0" hangingPunct="1"/>
                      <a:r>
                        <a:rPr lang="en-US" sz="900" b="1" kern="1200" dirty="0">
                          <a:solidFill>
                            <a:schemeClr val="bg1"/>
                          </a:solidFill>
                          <a:latin typeface="+mn-lt"/>
                          <a:ea typeface="+mn-ea"/>
                          <a:cs typeface="+mn-cs"/>
                        </a:rPr>
                        <a:t>Patient</a:t>
                      </a:r>
                    </a:p>
                  </a:txBody>
                  <a:tcPr anchor="ctr">
                    <a:lnL w="38100" cap="flat" cmpd="sng" algn="ctr">
                      <a:solidFill>
                        <a:schemeClr val="tx1"/>
                      </a:solidFill>
                      <a:prstDash val="solid"/>
                      <a:round/>
                      <a:headEnd type="none" w="med" len="med"/>
                      <a:tailEnd type="none" w="med" len="med"/>
                    </a:lnL>
                    <a:solidFill>
                      <a:schemeClr val="accent1"/>
                    </a:solidFill>
                  </a:tcPr>
                </a:tc>
                <a:tc>
                  <a:txBody>
                    <a:bodyPr/>
                    <a:lstStyle/>
                    <a:p>
                      <a:pPr marL="0" algn="ctr" defTabSz="914400" rtl="0" eaLnBrk="1" latinLnBrk="0" hangingPunct="1"/>
                      <a:r>
                        <a:rPr lang="en-US" sz="900" b="1" kern="1200" dirty="0">
                          <a:solidFill>
                            <a:schemeClr val="bg1"/>
                          </a:solidFill>
                          <a:latin typeface="+mn-lt"/>
                          <a:ea typeface="+mn-ea"/>
                          <a:cs typeface="+mn-cs"/>
                        </a:rPr>
                        <a:t>Caregiver</a:t>
                      </a:r>
                    </a:p>
                  </a:txBody>
                  <a:tcPr anchor="ctr">
                    <a:lnR w="6350" cap="flat" cmpd="sng" algn="ctr">
                      <a:solidFill>
                        <a:schemeClr val="accent3"/>
                      </a:solidFill>
                      <a:prstDash val="solid"/>
                      <a:round/>
                      <a:headEnd type="none" w="med" len="med"/>
                      <a:tailEnd type="none" w="med" len="med"/>
                    </a:lnR>
                    <a:solidFill>
                      <a:schemeClr val="accent6"/>
                    </a:solidFill>
                  </a:tcPr>
                </a:tc>
                <a:tc>
                  <a:txBody>
                    <a:bodyPr/>
                    <a:lstStyle/>
                    <a:p>
                      <a:pPr algn="ctr"/>
                      <a:r>
                        <a:rPr lang="en-US" sz="900" b="1" dirty="0">
                          <a:solidFill>
                            <a:schemeClr val="bg1"/>
                          </a:solidFill>
                        </a:rPr>
                        <a:t>Patient</a:t>
                      </a:r>
                    </a:p>
                  </a:txBody>
                  <a:tcPr anchor="ctr">
                    <a:lnL w="6350" cap="flat" cmpd="sng" algn="ctr">
                      <a:solidFill>
                        <a:schemeClr val="accent3"/>
                      </a:solidFill>
                      <a:prstDash val="solid"/>
                      <a:round/>
                      <a:headEnd type="none" w="med" len="med"/>
                      <a:tailEnd type="none" w="med" len="med"/>
                    </a:lnL>
                    <a:solidFill>
                      <a:schemeClr val="accent1"/>
                    </a:solidFill>
                  </a:tcPr>
                </a:tc>
                <a:tc>
                  <a:txBody>
                    <a:bodyPr/>
                    <a:lstStyle/>
                    <a:p>
                      <a:pPr algn="ctr"/>
                      <a:r>
                        <a:rPr lang="en-US" sz="900" b="1" dirty="0">
                          <a:solidFill>
                            <a:schemeClr val="bg1"/>
                          </a:solidFill>
                        </a:rPr>
                        <a:t>Caregiver</a:t>
                      </a:r>
                    </a:p>
                  </a:txBody>
                  <a:tcPr anchor="ctr">
                    <a:lnR w="6350" cap="flat" cmpd="sng" algn="ctr">
                      <a:solidFill>
                        <a:schemeClr val="accent3"/>
                      </a:solidFill>
                      <a:prstDash val="solid"/>
                      <a:round/>
                      <a:headEnd type="none" w="med" len="med"/>
                      <a:tailEnd type="none" w="med" len="med"/>
                    </a:lnR>
                    <a:solidFill>
                      <a:schemeClr val="accent6"/>
                    </a:solidFill>
                  </a:tcPr>
                </a:tc>
                <a:tc>
                  <a:txBody>
                    <a:bodyPr/>
                    <a:lstStyle/>
                    <a:p>
                      <a:pPr algn="ctr"/>
                      <a:r>
                        <a:rPr lang="en-US" sz="900" b="1" dirty="0">
                          <a:solidFill>
                            <a:schemeClr val="bg1"/>
                          </a:solidFill>
                        </a:rPr>
                        <a:t>Patient</a:t>
                      </a:r>
                    </a:p>
                  </a:txBody>
                  <a:tcPr anchor="ctr">
                    <a:lnL w="6350" cap="flat" cmpd="sng" algn="ctr">
                      <a:solidFill>
                        <a:schemeClr val="accent3"/>
                      </a:solidFill>
                      <a:prstDash val="solid"/>
                      <a:round/>
                      <a:headEnd type="none" w="med" len="med"/>
                      <a:tailEnd type="none" w="med" len="med"/>
                    </a:lnL>
                    <a:solidFill>
                      <a:schemeClr val="accent1"/>
                    </a:solidFill>
                  </a:tcPr>
                </a:tc>
                <a:tc>
                  <a:txBody>
                    <a:bodyPr/>
                    <a:lstStyle/>
                    <a:p>
                      <a:pPr algn="ctr"/>
                      <a:r>
                        <a:rPr lang="en-US" sz="900" b="1" dirty="0">
                          <a:solidFill>
                            <a:schemeClr val="bg1"/>
                          </a:solidFill>
                        </a:rPr>
                        <a:t>Caregiver</a:t>
                      </a:r>
                    </a:p>
                  </a:txBody>
                  <a:tcPr anchor="ctr">
                    <a:lnR w="6350" cap="flat" cmpd="sng" algn="ctr">
                      <a:solidFill>
                        <a:schemeClr val="accent3"/>
                      </a:solidFill>
                      <a:prstDash val="solid"/>
                      <a:round/>
                      <a:headEnd type="none" w="med" len="med"/>
                      <a:tailEnd type="none" w="med" len="med"/>
                    </a:lnR>
                    <a:solidFill>
                      <a:schemeClr val="accent6"/>
                    </a:solidFill>
                  </a:tcPr>
                </a:tc>
                <a:tc>
                  <a:txBody>
                    <a:bodyPr/>
                    <a:lstStyle/>
                    <a:p>
                      <a:pPr algn="ctr"/>
                      <a:r>
                        <a:rPr lang="en-US" sz="900" b="1" dirty="0">
                          <a:solidFill>
                            <a:schemeClr val="bg1"/>
                          </a:solidFill>
                        </a:rPr>
                        <a:t>Patient</a:t>
                      </a:r>
                    </a:p>
                  </a:txBody>
                  <a:tcPr anchor="ctr">
                    <a:lnL w="6350" cap="flat" cmpd="sng" algn="ctr">
                      <a:solidFill>
                        <a:schemeClr val="accent3"/>
                      </a:solidFill>
                      <a:prstDash val="solid"/>
                      <a:round/>
                      <a:headEnd type="none" w="med" len="med"/>
                      <a:tailEnd type="none" w="med" len="med"/>
                    </a:lnL>
                    <a:solidFill>
                      <a:schemeClr val="accent1"/>
                    </a:solidFill>
                  </a:tcPr>
                </a:tc>
                <a:tc>
                  <a:txBody>
                    <a:bodyPr/>
                    <a:lstStyle/>
                    <a:p>
                      <a:pPr algn="ctr"/>
                      <a:r>
                        <a:rPr lang="en-US" sz="900" b="1" dirty="0">
                          <a:solidFill>
                            <a:schemeClr val="bg1"/>
                          </a:solidFill>
                        </a:rPr>
                        <a:t>Caregiver</a:t>
                      </a:r>
                    </a:p>
                  </a:txBody>
                  <a:tcPr anchor="ctr">
                    <a:lnR w="6350" cap="flat" cmpd="sng" algn="ctr">
                      <a:solidFill>
                        <a:schemeClr val="accent3"/>
                      </a:solidFill>
                      <a:prstDash val="solid"/>
                      <a:round/>
                      <a:headEnd type="none" w="med" len="med"/>
                      <a:tailEnd type="none" w="med" len="med"/>
                    </a:lnR>
                    <a:solidFill>
                      <a:schemeClr val="accent6"/>
                    </a:solidFill>
                  </a:tcPr>
                </a:tc>
                <a:tc>
                  <a:txBody>
                    <a:bodyPr/>
                    <a:lstStyle/>
                    <a:p>
                      <a:pPr algn="ctr"/>
                      <a:r>
                        <a:rPr lang="en-US" sz="900" b="1" dirty="0">
                          <a:solidFill>
                            <a:schemeClr val="bg1"/>
                          </a:solidFill>
                        </a:rPr>
                        <a:t>Patient</a:t>
                      </a:r>
                    </a:p>
                  </a:txBody>
                  <a:tcPr anchor="ctr">
                    <a:lnL w="6350" cap="flat" cmpd="sng" algn="ctr">
                      <a:solidFill>
                        <a:schemeClr val="accent3"/>
                      </a:solidFill>
                      <a:prstDash val="solid"/>
                      <a:round/>
                      <a:headEnd type="none" w="med" len="med"/>
                      <a:tailEnd type="none" w="med" len="med"/>
                    </a:lnL>
                    <a:solidFill>
                      <a:schemeClr val="accent1"/>
                    </a:solidFill>
                  </a:tcPr>
                </a:tc>
                <a:tc>
                  <a:txBody>
                    <a:bodyPr/>
                    <a:lstStyle/>
                    <a:p>
                      <a:pPr algn="ctr"/>
                      <a:r>
                        <a:rPr lang="en-US" sz="900" b="1" dirty="0">
                          <a:solidFill>
                            <a:schemeClr val="bg1"/>
                          </a:solidFill>
                        </a:rPr>
                        <a:t>Caregiver</a:t>
                      </a:r>
                    </a:p>
                  </a:txBody>
                  <a:tcPr anchor="ctr">
                    <a:lnR w="38100" cap="flat" cmpd="sng" algn="ctr">
                      <a:solidFill>
                        <a:schemeClr val="tx1"/>
                      </a:solidFill>
                      <a:prstDash val="solid"/>
                      <a:round/>
                      <a:headEnd type="none" w="med" len="med"/>
                      <a:tailEnd type="none" w="med" len="med"/>
                    </a:lnR>
                    <a:solidFill>
                      <a:schemeClr val="accent6"/>
                    </a:solidFill>
                  </a:tcPr>
                </a:tc>
                <a:tc>
                  <a:txBody>
                    <a:bodyPr/>
                    <a:lstStyle/>
                    <a:p>
                      <a:pPr algn="ctr"/>
                      <a:r>
                        <a:rPr lang="en-US" sz="900" b="1" dirty="0">
                          <a:solidFill>
                            <a:schemeClr val="bg1"/>
                          </a:solidFill>
                        </a:rPr>
                        <a:t>Patient</a:t>
                      </a:r>
                    </a:p>
                  </a:txBody>
                  <a:tcPr anchor="ctr">
                    <a:lnL w="38100" cap="flat" cmpd="sng" algn="ctr">
                      <a:solidFill>
                        <a:schemeClr val="tx1"/>
                      </a:solidFill>
                      <a:prstDash val="solid"/>
                      <a:round/>
                      <a:headEnd type="none" w="med" len="med"/>
                      <a:tailEnd type="none" w="med" len="med"/>
                    </a:lnL>
                    <a:solidFill>
                      <a:schemeClr val="accent1"/>
                    </a:solidFill>
                  </a:tcPr>
                </a:tc>
                <a:tc>
                  <a:txBody>
                    <a:bodyPr/>
                    <a:lstStyle/>
                    <a:p>
                      <a:pPr algn="ctr"/>
                      <a:r>
                        <a:rPr lang="en-US" sz="900" b="1" dirty="0">
                          <a:solidFill>
                            <a:schemeClr val="bg1"/>
                          </a:solidFill>
                        </a:rPr>
                        <a:t>Caregiver</a:t>
                      </a:r>
                    </a:p>
                  </a:txBody>
                  <a:tcPr anchor="ctr">
                    <a:lnR w="38100" cap="flat" cmpd="sng" algn="ctr">
                      <a:solidFill>
                        <a:schemeClr val="tx1"/>
                      </a:solidFill>
                      <a:prstDash val="solid"/>
                      <a:round/>
                      <a:headEnd type="none" w="med" len="med"/>
                      <a:tailEnd type="none" w="med" len="med"/>
                    </a:lnR>
                    <a:solidFill>
                      <a:schemeClr val="accent6"/>
                    </a:solidFill>
                  </a:tcPr>
                </a:tc>
                <a:extLst>
                  <a:ext uri="{0D108BD9-81ED-4DB2-BD59-A6C34878D82A}">
                    <a16:rowId xmlns:a16="http://schemas.microsoft.com/office/drawing/2014/main" val="2909705397"/>
                  </a:ext>
                </a:extLst>
              </a:tr>
              <a:tr h="545909">
                <a:tc>
                  <a:txBody>
                    <a:bodyPr/>
                    <a:lstStyle/>
                    <a:p>
                      <a:pPr algn="r"/>
                      <a:r>
                        <a:rPr lang="en-US" sz="1200" dirty="0"/>
                        <a:t>1 – Most important</a:t>
                      </a:r>
                    </a:p>
                  </a:txBody>
                  <a:tcPr anchor="ctr">
                    <a:lnL w="6350" cap="flat" cmpd="sng" algn="ctr">
                      <a:solidFill>
                        <a:schemeClr val="accent3"/>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fontAlgn="b"/>
                      <a:r>
                        <a:rPr lang="en-US" sz="1200" b="1" u="none" strike="noStrike" dirty="0">
                          <a:solidFill>
                            <a:schemeClr val="accent1"/>
                          </a:solidFill>
                          <a:effectLst/>
                        </a:rPr>
                        <a:t>53%</a:t>
                      </a:r>
                      <a:endParaRPr lang="en-US" sz="1200" b="1" i="0" u="none" strike="noStrike" dirty="0">
                        <a:solidFill>
                          <a:schemeClr val="accent1"/>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34%</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28%</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31%</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5%</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1" u="none" strike="noStrike" dirty="0">
                          <a:solidFill>
                            <a:schemeClr val="accent1"/>
                          </a:solidFill>
                          <a:effectLst/>
                        </a:rPr>
                        <a:t>18%</a:t>
                      </a:r>
                      <a:endParaRPr lang="en-US" sz="1200" b="1" i="0" u="none" strike="noStrike" dirty="0">
                        <a:solidFill>
                          <a:schemeClr val="accent1"/>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5%</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5%</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1" u="none" strike="noStrike" dirty="0">
                          <a:solidFill>
                            <a:schemeClr val="accent1"/>
                          </a:solidFill>
                          <a:effectLst/>
                        </a:rPr>
                        <a:t>7%</a:t>
                      </a:r>
                      <a:endParaRPr lang="en-US" sz="1200" b="1" i="0" u="none" strike="noStrike" dirty="0">
                        <a:solidFill>
                          <a:schemeClr val="accent1"/>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2%</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2%</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13705626"/>
                  </a:ext>
                </a:extLst>
              </a:tr>
              <a:tr h="442793">
                <a:tc>
                  <a:txBody>
                    <a:bodyPr/>
                    <a:lstStyle/>
                    <a:p>
                      <a:pPr algn="r"/>
                      <a:r>
                        <a:rPr lang="en-US" sz="1200" dirty="0"/>
                        <a:t>2</a:t>
                      </a:r>
                    </a:p>
                  </a:txBody>
                  <a:tcPr anchor="ctr">
                    <a:lnL w="6350" cap="flat" cmpd="sng" algn="ctr">
                      <a:solidFill>
                        <a:schemeClr val="accent3"/>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22%</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20%</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1" u="none" strike="noStrike" dirty="0">
                          <a:solidFill>
                            <a:schemeClr val="accent1"/>
                          </a:solidFill>
                          <a:effectLst/>
                        </a:rPr>
                        <a:t>38%</a:t>
                      </a:r>
                      <a:endParaRPr lang="en-US" sz="1200" b="1" i="0" u="none" strike="noStrike" dirty="0">
                        <a:solidFill>
                          <a:schemeClr val="accent1"/>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28%</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11%</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1" u="none" strike="noStrike" dirty="0">
                          <a:solidFill>
                            <a:schemeClr val="accent1"/>
                          </a:solidFill>
                          <a:effectLst/>
                        </a:rPr>
                        <a:t>23%</a:t>
                      </a:r>
                      <a:endParaRPr lang="en-US" sz="1200" b="1" i="0" u="none" strike="noStrike" dirty="0">
                        <a:solidFill>
                          <a:schemeClr val="accent1"/>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10%</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8%</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7%</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9%</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5%</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7%</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6%</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88600714"/>
                  </a:ext>
                </a:extLst>
              </a:tr>
              <a:tr h="442793">
                <a:tc>
                  <a:txBody>
                    <a:bodyPr/>
                    <a:lstStyle/>
                    <a:p>
                      <a:pPr algn="r"/>
                      <a:r>
                        <a:rPr lang="en-US" sz="1200" dirty="0"/>
                        <a:t>3</a:t>
                      </a:r>
                    </a:p>
                  </a:txBody>
                  <a:tcPr anchor="ctr">
                    <a:lnL w="6350" cap="flat" cmpd="sng" algn="ctr">
                      <a:solidFill>
                        <a:schemeClr val="accent3"/>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10%</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1" u="none" strike="noStrike" dirty="0">
                          <a:solidFill>
                            <a:schemeClr val="accent1"/>
                          </a:solidFill>
                          <a:effectLst/>
                        </a:rPr>
                        <a:t>16%</a:t>
                      </a:r>
                      <a:endParaRPr lang="en-US" sz="1200" b="1" i="0" u="none" strike="noStrike" dirty="0">
                        <a:solidFill>
                          <a:schemeClr val="accent1"/>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15%</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13%</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23%</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24%</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1" u="none" strike="noStrike" dirty="0">
                          <a:solidFill>
                            <a:schemeClr val="accent1"/>
                          </a:solidFill>
                          <a:effectLst/>
                        </a:rPr>
                        <a:t>19%</a:t>
                      </a:r>
                      <a:endParaRPr lang="en-US" sz="1200" b="1" i="0" u="none" strike="noStrike" dirty="0">
                        <a:solidFill>
                          <a:schemeClr val="accent1"/>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15%</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14%</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14%</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8%</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7%</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12%</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11%</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81270177"/>
                  </a:ext>
                </a:extLst>
              </a:tr>
              <a:tr h="442793">
                <a:tc>
                  <a:txBody>
                    <a:bodyPr/>
                    <a:lstStyle/>
                    <a:p>
                      <a:pPr algn="r"/>
                      <a:r>
                        <a:rPr lang="en-US" sz="1200" dirty="0"/>
                        <a:t>4</a:t>
                      </a:r>
                    </a:p>
                  </a:txBody>
                  <a:tcPr anchor="ctr">
                    <a:lnL w="6350" cap="flat" cmpd="sng" algn="ctr">
                      <a:solidFill>
                        <a:schemeClr val="accent3"/>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7%</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1" u="none" strike="noStrike" dirty="0">
                          <a:solidFill>
                            <a:schemeClr val="accent1"/>
                          </a:solidFill>
                          <a:effectLst/>
                        </a:rPr>
                        <a:t>11%</a:t>
                      </a:r>
                      <a:endParaRPr lang="en-US" sz="1200" b="1" i="0" u="none" strike="noStrike" dirty="0">
                        <a:solidFill>
                          <a:schemeClr val="accent1"/>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8%</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10%</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1" u="none" strike="noStrike" dirty="0">
                          <a:solidFill>
                            <a:schemeClr val="accent1"/>
                          </a:solidFill>
                          <a:effectLst/>
                        </a:rPr>
                        <a:t>20%</a:t>
                      </a:r>
                      <a:endParaRPr lang="en-US" sz="1200" b="1" i="0" u="none" strike="noStrike" dirty="0">
                        <a:solidFill>
                          <a:schemeClr val="accent1"/>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16%</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17%</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16%</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22%</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1" u="none" strike="noStrike" dirty="0">
                          <a:solidFill>
                            <a:schemeClr val="accent1"/>
                          </a:solidFill>
                          <a:effectLst/>
                        </a:rPr>
                        <a:t>27%</a:t>
                      </a:r>
                      <a:endParaRPr lang="en-US" sz="1200" b="1" i="0" u="none" strike="noStrike" dirty="0">
                        <a:solidFill>
                          <a:schemeClr val="accent1"/>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1" u="none" strike="noStrike" dirty="0">
                          <a:solidFill>
                            <a:schemeClr val="accent1"/>
                          </a:solidFill>
                          <a:effectLst/>
                        </a:rPr>
                        <a:t>14%</a:t>
                      </a:r>
                      <a:endParaRPr lang="en-US" sz="1200" b="1" i="0" u="none" strike="noStrike" dirty="0">
                        <a:solidFill>
                          <a:schemeClr val="accent1"/>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9%</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13%</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11%</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34918689"/>
                  </a:ext>
                </a:extLst>
              </a:tr>
              <a:tr h="442793">
                <a:tc>
                  <a:txBody>
                    <a:bodyPr/>
                    <a:lstStyle/>
                    <a:p>
                      <a:pPr algn="r"/>
                      <a:r>
                        <a:rPr lang="en-US" sz="1200" dirty="0"/>
                        <a:t>5</a:t>
                      </a:r>
                    </a:p>
                  </a:txBody>
                  <a:tcPr anchor="ctr">
                    <a:lnL w="6350" cap="flat" cmpd="sng" algn="ctr">
                      <a:solidFill>
                        <a:schemeClr val="accent3"/>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1" u="none" strike="noStrike" dirty="0">
                          <a:solidFill>
                            <a:schemeClr val="accent1"/>
                          </a:solidFill>
                          <a:effectLst/>
                        </a:rPr>
                        <a:t>8%</a:t>
                      </a:r>
                      <a:endParaRPr lang="en-US" sz="1200" b="1" i="0" u="none" strike="noStrike" dirty="0">
                        <a:solidFill>
                          <a:schemeClr val="accent1"/>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5%</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7%</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1" u="none" strike="noStrike" dirty="0">
                          <a:solidFill>
                            <a:schemeClr val="accent1"/>
                          </a:solidFill>
                          <a:effectLst/>
                        </a:rPr>
                        <a:t>18%</a:t>
                      </a:r>
                      <a:endParaRPr lang="en-US" sz="1200" b="1" i="0" u="none" strike="noStrike" dirty="0">
                        <a:solidFill>
                          <a:schemeClr val="accent1"/>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9%</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16%</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1" u="none" strike="noStrike" dirty="0">
                          <a:solidFill>
                            <a:schemeClr val="accent1"/>
                          </a:solidFill>
                          <a:effectLst/>
                        </a:rPr>
                        <a:t>25%</a:t>
                      </a:r>
                      <a:endParaRPr lang="en-US" sz="1200" b="1" i="0" u="none" strike="noStrike" dirty="0">
                        <a:solidFill>
                          <a:schemeClr val="accent1"/>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22%</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20%</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1" u="none" strike="noStrike" dirty="0">
                          <a:solidFill>
                            <a:schemeClr val="accent1"/>
                          </a:solidFill>
                          <a:effectLst/>
                        </a:rPr>
                        <a:t>19%</a:t>
                      </a:r>
                      <a:endParaRPr lang="en-US" sz="1200" b="1" i="0" u="none" strike="noStrike" dirty="0">
                        <a:solidFill>
                          <a:schemeClr val="accent1"/>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13%</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15%</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19%</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43342367"/>
                  </a:ext>
                </a:extLst>
              </a:tr>
              <a:tr h="442793">
                <a:tc>
                  <a:txBody>
                    <a:bodyPr/>
                    <a:lstStyle/>
                    <a:p>
                      <a:pPr algn="r"/>
                      <a:r>
                        <a:rPr lang="en-US" sz="1200" dirty="0"/>
                        <a:t>6</a:t>
                      </a:r>
                    </a:p>
                  </a:txBody>
                  <a:tcPr anchor="ctr">
                    <a:lnL w="6350" cap="flat" cmpd="sng" algn="ctr">
                      <a:solidFill>
                        <a:schemeClr val="accent3"/>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1" u="none" strike="noStrike" dirty="0">
                          <a:solidFill>
                            <a:schemeClr val="accent1"/>
                          </a:solidFill>
                          <a:effectLst/>
                        </a:rPr>
                        <a:t>6%</a:t>
                      </a:r>
                      <a:endParaRPr lang="en-US" sz="1200" b="1" i="0" u="none" strike="noStrike" dirty="0">
                        <a:solidFill>
                          <a:schemeClr val="accent1"/>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1" u="none" strike="noStrike" dirty="0">
                          <a:solidFill>
                            <a:schemeClr val="accent1"/>
                          </a:solidFill>
                          <a:effectLst/>
                        </a:rPr>
                        <a:t>7%</a:t>
                      </a:r>
                      <a:endParaRPr lang="en-US" sz="1200" b="1" i="0" u="none" strike="noStrike" dirty="0">
                        <a:solidFill>
                          <a:schemeClr val="accent1"/>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1" u="none" strike="noStrike" dirty="0">
                          <a:solidFill>
                            <a:schemeClr val="accent1"/>
                          </a:solidFill>
                          <a:effectLst/>
                        </a:rPr>
                        <a:t>12%</a:t>
                      </a:r>
                      <a:endParaRPr lang="en-US" sz="1200" b="1" i="0" u="none" strike="noStrike" dirty="0">
                        <a:solidFill>
                          <a:schemeClr val="accent1"/>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5%</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20%</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18%</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1" u="none" strike="noStrike" dirty="0">
                          <a:solidFill>
                            <a:schemeClr val="accent1"/>
                          </a:solidFill>
                          <a:effectLst/>
                        </a:rPr>
                        <a:t>20%</a:t>
                      </a:r>
                      <a:endParaRPr lang="en-US" sz="1200" b="1" i="0" u="none" strike="noStrike" dirty="0">
                        <a:solidFill>
                          <a:schemeClr val="accent1"/>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14%</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22%</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20%</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20%</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1" u="none" strike="noStrike" dirty="0">
                          <a:solidFill>
                            <a:schemeClr val="accent1"/>
                          </a:solidFill>
                          <a:effectLst/>
                        </a:rPr>
                        <a:t>29%</a:t>
                      </a:r>
                      <a:endParaRPr lang="en-US" sz="1200" b="1" i="0" u="none" strike="noStrike" dirty="0">
                        <a:solidFill>
                          <a:schemeClr val="accent1"/>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4744571"/>
                  </a:ext>
                </a:extLst>
              </a:tr>
              <a:tr h="545909">
                <a:tc>
                  <a:txBody>
                    <a:bodyPr/>
                    <a:lstStyle/>
                    <a:p>
                      <a:pPr algn="r"/>
                      <a:r>
                        <a:rPr lang="en-US" sz="1200" dirty="0"/>
                        <a:t>7 – Least important</a:t>
                      </a:r>
                    </a:p>
                  </a:txBody>
                  <a:tcPr anchor="ctr">
                    <a:lnL w="6350" cap="flat" cmpd="sng" algn="ctr">
                      <a:solidFill>
                        <a:schemeClr val="accent3"/>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1%</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1" u="none" strike="noStrike" dirty="0">
                          <a:solidFill>
                            <a:schemeClr val="accent1"/>
                          </a:solidFill>
                          <a:effectLst/>
                        </a:rPr>
                        <a:t>4%</a:t>
                      </a:r>
                      <a:endParaRPr lang="en-US" sz="1200" b="1" i="0" u="none" strike="noStrike" dirty="0">
                        <a:solidFill>
                          <a:schemeClr val="accent1"/>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3%</a:t>
                      </a:r>
                      <a:endParaRPr lang="en-US" sz="12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4%</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1" u="none" strike="noStrike" dirty="0">
                          <a:solidFill>
                            <a:schemeClr val="accent1"/>
                          </a:solidFill>
                          <a:effectLst/>
                        </a:rPr>
                        <a:t>10%</a:t>
                      </a:r>
                      <a:endParaRPr lang="en-US" sz="1200" b="1" i="0" u="none" strike="noStrike" dirty="0">
                        <a:solidFill>
                          <a:schemeClr val="accent1"/>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5%</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13%</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13%</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11%</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9%</a:t>
                      </a:r>
                      <a:endParaRPr lang="en-US" sz="12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200" b="0" u="none" strike="noStrike" dirty="0">
                          <a:solidFill>
                            <a:srgbClr val="000000"/>
                          </a:solidFill>
                          <a:effectLst/>
                        </a:rPr>
                        <a:t>29%</a:t>
                      </a:r>
                      <a:endParaRPr lang="en-US" sz="12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200" b="1" u="none" strike="noStrike" dirty="0">
                          <a:solidFill>
                            <a:schemeClr val="accent1"/>
                          </a:solidFill>
                          <a:effectLst/>
                        </a:rPr>
                        <a:t>44%</a:t>
                      </a:r>
                      <a:endParaRPr lang="en-US" sz="1200" b="1" i="0" u="none" strike="noStrike" dirty="0">
                        <a:solidFill>
                          <a:schemeClr val="accent1"/>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200" b="1" u="none" strike="noStrike" dirty="0">
                          <a:solidFill>
                            <a:schemeClr val="accent1"/>
                          </a:solidFill>
                          <a:effectLst/>
                        </a:rPr>
                        <a:t>32%</a:t>
                      </a:r>
                      <a:endParaRPr lang="en-US" sz="1200" b="1" i="0" u="none" strike="noStrike" dirty="0">
                        <a:solidFill>
                          <a:schemeClr val="accent1"/>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200" b="0" u="none" strike="noStrike" dirty="0">
                          <a:solidFill>
                            <a:srgbClr val="000000"/>
                          </a:solidFill>
                          <a:effectLst/>
                        </a:rPr>
                        <a:t>22%</a:t>
                      </a:r>
                      <a:endParaRPr lang="en-US" sz="12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61246594"/>
                  </a:ext>
                </a:extLst>
              </a:tr>
              <a:tr h="545909">
                <a:tc>
                  <a:txBody>
                    <a:bodyPr/>
                    <a:lstStyle/>
                    <a:p>
                      <a:pPr algn="r"/>
                      <a:r>
                        <a:rPr lang="en-US" sz="1050" dirty="0"/>
                        <a:t>Average rating</a:t>
                      </a:r>
                    </a:p>
                  </a:txBody>
                  <a:tcPr anchor="ctr">
                    <a:lnL w="6350" cap="flat" cmpd="sng" algn="ctr">
                      <a:solidFill>
                        <a:schemeClr val="accent3"/>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a:txBody>
                    <a:bodyPr/>
                    <a:lstStyle/>
                    <a:p>
                      <a:pPr algn="ctr" fontAlgn="b"/>
                      <a:r>
                        <a:rPr lang="en-US" sz="1000" b="0" u="none" strike="noStrike" dirty="0">
                          <a:solidFill>
                            <a:srgbClr val="000000"/>
                          </a:solidFill>
                          <a:effectLst/>
                        </a:rPr>
                        <a:t>2.01</a:t>
                      </a:r>
                      <a:endParaRPr lang="en-US" sz="10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fontAlgn="b"/>
                      <a:r>
                        <a:rPr lang="en-US" sz="1000" b="0" u="none" strike="noStrike" dirty="0">
                          <a:solidFill>
                            <a:srgbClr val="000000"/>
                          </a:solidFill>
                          <a:effectLst/>
                        </a:rPr>
                        <a:t>2.71</a:t>
                      </a:r>
                      <a:endParaRPr lang="en-US" sz="10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fontAlgn="b"/>
                      <a:r>
                        <a:rPr lang="en-US" sz="1000" b="0" u="none" strike="noStrike" dirty="0">
                          <a:solidFill>
                            <a:srgbClr val="000000"/>
                          </a:solidFill>
                          <a:effectLst/>
                        </a:rPr>
                        <a:t>2.46</a:t>
                      </a:r>
                      <a:endParaRPr lang="en-US" sz="10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tcPr>
                </a:tc>
                <a:tc>
                  <a:txBody>
                    <a:bodyPr/>
                    <a:lstStyle/>
                    <a:p>
                      <a:pPr algn="ctr" fontAlgn="b"/>
                      <a:r>
                        <a:rPr lang="en-US" sz="1000" b="0" u="none" strike="noStrike" dirty="0">
                          <a:solidFill>
                            <a:srgbClr val="000000"/>
                          </a:solidFill>
                          <a:effectLst/>
                        </a:rPr>
                        <a:t>2.71</a:t>
                      </a:r>
                      <a:endParaRPr lang="en-US" sz="10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000" b="0" u="none" strike="noStrike" dirty="0">
                          <a:solidFill>
                            <a:srgbClr val="000000"/>
                          </a:solidFill>
                          <a:effectLst/>
                        </a:rPr>
                        <a:t>4.13</a:t>
                      </a:r>
                      <a:endParaRPr lang="en-US" sz="10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000" b="0" u="none" strike="noStrike" dirty="0">
                          <a:solidFill>
                            <a:srgbClr val="000000"/>
                          </a:solidFill>
                          <a:effectLst/>
                        </a:rPr>
                        <a:t>3.09</a:t>
                      </a:r>
                      <a:endParaRPr lang="en-US" sz="10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000" b="0" u="none" strike="noStrike" dirty="0">
                          <a:solidFill>
                            <a:srgbClr val="000000"/>
                          </a:solidFill>
                          <a:effectLst/>
                        </a:rPr>
                        <a:t>4.41</a:t>
                      </a:r>
                      <a:endParaRPr lang="en-US" sz="10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000" b="0" u="none" strike="noStrike" dirty="0">
                          <a:solidFill>
                            <a:srgbClr val="000000"/>
                          </a:solidFill>
                          <a:effectLst/>
                        </a:rPr>
                        <a:t>4.53</a:t>
                      </a:r>
                      <a:endParaRPr lang="en-US" sz="10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000" b="0" u="none" strike="noStrike" dirty="0">
                          <a:solidFill>
                            <a:srgbClr val="000000"/>
                          </a:solidFill>
                          <a:effectLst/>
                        </a:rPr>
                        <a:t>4.57</a:t>
                      </a:r>
                      <a:endParaRPr lang="en-US" sz="10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000" b="0" u="none" strike="noStrike" dirty="0">
                          <a:solidFill>
                            <a:srgbClr val="000000"/>
                          </a:solidFill>
                          <a:effectLst/>
                        </a:rPr>
                        <a:t>4.21</a:t>
                      </a:r>
                      <a:endParaRPr lang="en-US" sz="1000" b="0" i="0" u="none" strike="noStrike" dirty="0">
                        <a:solidFill>
                          <a:srgbClr val="000000"/>
                        </a:solidFill>
                        <a:effectLst/>
                        <a:latin typeface="Arial" panose="020B0604020202020204" pitchFamily="34" charset="0"/>
                      </a:endParaRPr>
                    </a:p>
                  </a:txBody>
                  <a:tcPr marL="6350" marR="6350" marT="6350" marB="0" anchor="ctr">
                    <a:lnR w="6350" cap="flat" cmpd="sng" algn="ctr">
                      <a:solidFill>
                        <a:schemeClr val="accent3"/>
                      </a:solidFill>
                      <a:prstDash val="solid"/>
                      <a:round/>
                      <a:headEnd type="none" w="med" len="med"/>
                      <a:tailEnd type="none" w="med" len="med"/>
                    </a:lnR>
                  </a:tcPr>
                </a:tc>
                <a:tc>
                  <a:txBody>
                    <a:bodyPr/>
                    <a:lstStyle/>
                    <a:p>
                      <a:pPr algn="ctr" fontAlgn="b"/>
                      <a:r>
                        <a:rPr lang="en-US" sz="1000" b="0" u="none" strike="noStrike" dirty="0">
                          <a:solidFill>
                            <a:srgbClr val="000000"/>
                          </a:solidFill>
                          <a:effectLst/>
                        </a:rPr>
                        <a:t>5.23</a:t>
                      </a:r>
                      <a:endParaRPr lang="en-US" sz="1000" b="0" i="0" u="none" strike="noStrike" dirty="0">
                        <a:solidFill>
                          <a:srgbClr val="000000"/>
                        </a:solidFill>
                        <a:effectLst/>
                        <a:latin typeface="Arial" panose="020B0604020202020204" pitchFamily="34" charset="0"/>
                      </a:endParaRPr>
                    </a:p>
                  </a:txBody>
                  <a:tcPr marL="6350" marR="6350" marT="6350" marB="0" anchor="ctr">
                    <a:lnL w="6350" cap="flat" cmpd="sng" algn="ctr">
                      <a:solidFill>
                        <a:schemeClr val="accent3"/>
                      </a:solidFill>
                      <a:prstDash val="solid"/>
                      <a:round/>
                      <a:headEnd type="none" w="med" len="med"/>
                      <a:tailEnd type="none" w="med" len="med"/>
                    </a:lnL>
                  </a:tcPr>
                </a:tc>
                <a:tc>
                  <a:txBody>
                    <a:bodyPr/>
                    <a:lstStyle/>
                    <a:p>
                      <a:pPr algn="ctr" fontAlgn="b"/>
                      <a:r>
                        <a:rPr lang="en-US" sz="1000" b="0" u="none" strike="noStrike" dirty="0">
                          <a:solidFill>
                            <a:srgbClr val="000000"/>
                          </a:solidFill>
                          <a:effectLst/>
                        </a:rPr>
                        <a:t>5.60</a:t>
                      </a:r>
                      <a:endParaRPr lang="en-US" sz="10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tcPr>
                </a:tc>
                <a:tc>
                  <a:txBody>
                    <a:bodyPr/>
                    <a:lstStyle/>
                    <a:p>
                      <a:pPr algn="ctr" fontAlgn="b"/>
                      <a:r>
                        <a:rPr lang="en-US" sz="1000" b="0" u="none" strike="noStrike" dirty="0">
                          <a:solidFill>
                            <a:srgbClr val="000000"/>
                          </a:solidFill>
                          <a:effectLst/>
                        </a:rPr>
                        <a:t>5.19</a:t>
                      </a:r>
                      <a:endParaRPr lang="en-US" sz="1000" b="0" i="0" u="none" strike="noStrike" dirty="0">
                        <a:solidFill>
                          <a:srgbClr val="000000"/>
                        </a:solidFill>
                        <a:effectLst/>
                        <a:latin typeface="Arial" panose="020B0604020202020204" pitchFamily="34" charset="0"/>
                      </a:endParaRPr>
                    </a:p>
                  </a:txBody>
                  <a:tcPr marL="6350" marR="6350" marT="6350" marB="0"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fontAlgn="b"/>
                      <a:r>
                        <a:rPr lang="en-US" sz="1000" b="0" u="none" strike="noStrike" dirty="0">
                          <a:solidFill>
                            <a:srgbClr val="000000"/>
                          </a:solidFill>
                          <a:effectLst/>
                        </a:rPr>
                        <a:t>5.13</a:t>
                      </a:r>
                      <a:endParaRPr lang="en-US" sz="1000" b="0" i="0" u="none" strike="noStrike" dirty="0">
                        <a:solidFill>
                          <a:srgbClr val="000000"/>
                        </a:solidFill>
                        <a:effectLst/>
                        <a:latin typeface="Arial" panose="020B0604020202020204" pitchFamily="34" charset="0"/>
                      </a:endParaRPr>
                    </a:p>
                  </a:txBody>
                  <a:tcPr marL="6350" marR="6350" marT="6350" marB="0"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27787"/>
                  </a:ext>
                </a:extLst>
              </a:tr>
            </a:tbl>
          </a:graphicData>
        </a:graphic>
      </p:graphicFrame>
      <p:sp>
        <p:nvSpPr>
          <p:cNvPr id="3" name="TextBox 2">
            <a:extLst>
              <a:ext uri="{FF2B5EF4-FFF2-40B4-BE49-F238E27FC236}">
                <a16:creationId xmlns:a16="http://schemas.microsoft.com/office/drawing/2014/main" id="{9CA2E2E7-3330-CB10-C569-1B56004E80EF}"/>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a:t>
            </a:r>
          </a:p>
        </p:txBody>
      </p:sp>
      <p:grpSp>
        <p:nvGrpSpPr>
          <p:cNvPr id="5" name="Group 4">
            <a:extLst>
              <a:ext uri="{FF2B5EF4-FFF2-40B4-BE49-F238E27FC236}">
                <a16:creationId xmlns:a16="http://schemas.microsoft.com/office/drawing/2014/main" id="{02266FE3-EC0D-7162-D127-FCE7416CD9F4}"/>
              </a:ext>
            </a:extLst>
          </p:cNvPr>
          <p:cNvGrpSpPr/>
          <p:nvPr/>
        </p:nvGrpSpPr>
        <p:grpSpPr>
          <a:xfrm>
            <a:off x="1905442" y="1101222"/>
            <a:ext cx="460295" cy="460295"/>
            <a:chOff x="-1332486" y="1504028"/>
            <a:chExt cx="576532" cy="576532"/>
          </a:xfrm>
          <a:effectLst>
            <a:outerShdw blurRad="50800" dist="38100" dir="8100000" algn="tr" rotWithShape="0">
              <a:prstClr val="black">
                <a:alpha val="40000"/>
              </a:prstClr>
            </a:outerShdw>
          </a:effectLst>
        </p:grpSpPr>
        <p:sp>
          <p:nvSpPr>
            <p:cNvPr id="4" name="Rectangle: Rounded Corners 3">
              <a:extLst>
                <a:ext uri="{FF2B5EF4-FFF2-40B4-BE49-F238E27FC236}">
                  <a16:creationId xmlns:a16="http://schemas.microsoft.com/office/drawing/2014/main" id="{DC742D13-35D0-3F38-F01F-862730940D22}"/>
                </a:ext>
              </a:extLst>
            </p:cNvPr>
            <p:cNvSpPr/>
            <p:nvPr/>
          </p:nvSpPr>
          <p:spPr>
            <a:xfrm>
              <a:off x="-1332486" y="1504028"/>
              <a:ext cx="576532" cy="576532"/>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9" name="Graphic 8" descr="Doctor female with solid fill">
              <a:extLst>
                <a:ext uri="{FF2B5EF4-FFF2-40B4-BE49-F238E27FC236}">
                  <a16:creationId xmlns:a16="http://schemas.microsoft.com/office/drawing/2014/main" id="{F6A21FA2-FF8F-8854-32B6-8A10B27322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2486" y="1504029"/>
              <a:ext cx="576531" cy="576531"/>
            </a:xfrm>
            <a:prstGeom prst="rect">
              <a:avLst/>
            </a:prstGeom>
          </p:spPr>
        </p:pic>
      </p:grpSp>
      <p:grpSp>
        <p:nvGrpSpPr>
          <p:cNvPr id="14" name="Group 13">
            <a:extLst>
              <a:ext uri="{FF2B5EF4-FFF2-40B4-BE49-F238E27FC236}">
                <a16:creationId xmlns:a16="http://schemas.microsoft.com/office/drawing/2014/main" id="{85390AB7-C615-8BB0-1304-84DE4CB2DB77}"/>
              </a:ext>
            </a:extLst>
          </p:cNvPr>
          <p:cNvGrpSpPr/>
          <p:nvPr/>
        </p:nvGrpSpPr>
        <p:grpSpPr>
          <a:xfrm>
            <a:off x="3324073" y="1107971"/>
            <a:ext cx="463920" cy="460296"/>
            <a:chOff x="2804254" y="985983"/>
            <a:chExt cx="463920" cy="460296"/>
          </a:xfrm>
          <a:effectLst>
            <a:outerShdw blurRad="50800" dist="38100" dir="8100000" algn="tr" rotWithShape="0">
              <a:prstClr val="black">
                <a:alpha val="40000"/>
              </a:prstClr>
            </a:outerShdw>
          </a:effectLst>
        </p:grpSpPr>
        <p:sp>
          <p:nvSpPr>
            <p:cNvPr id="10" name="Rectangle: Rounded Corners 9">
              <a:extLst>
                <a:ext uri="{FF2B5EF4-FFF2-40B4-BE49-F238E27FC236}">
                  <a16:creationId xmlns:a16="http://schemas.microsoft.com/office/drawing/2014/main" id="{09690976-0EC6-E3A6-E9CB-B92D553ADB5C}"/>
                </a:ext>
              </a:extLst>
            </p:cNvPr>
            <p:cNvSpPr/>
            <p:nvPr/>
          </p:nvSpPr>
          <p:spPr>
            <a:xfrm>
              <a:off x="2807879" y="985984"/>
              <a:ext cx="460295" cy="460295"/>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29" name="Graphic 28" descr="Medicine with solid fill">
              <a:extLst>
                <a:ext uri="{FF2B5EF4-FFF2-40B4-BE49-F238E27FC236}">
                  <a16:creationId xmlns:a16="http://schemas.microsoft.com/office/drawing/2014/main" id="{F9E66265-8956-608C-0D01-C659B2C7A4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04254" y="985983"/>
              <a:ext cx="460295" cy="460295"/>
            </a:xfrm>
            <a:prstGeom prst="rect">
              <a:avLst/>
            </a:prstGeom>
          </p:spPr>
        </p:pic>
      </p:grpSp>
      <p:grpSp>
        <p:nvGrpSpPr>
          <p:cNvPr id="19" name="Group 18">
            <a:extLst>
              <a:ext uri="{FF2B5EF4-FFF2-40B4-BE49-F238E27FC236}">
                <a16:creationId xmlns:a16="http://schemas.microsoft.com/office/drawing/2014/main" id="{FB3E4329-8DD9-E9D7-3BFB-5514776349B4}"/>
              </a:ext>
            </a:extLst>
          </p:cNvPr>
          <p:cNvGrpSpPr/>
          <p:nvPr/>
        </p:nvGrpSpPr>
        <p:grpSpPr>
          <a:xfrm>
            <a:off x="4846481" y="1101537"/>
            <a:ext cx="463920" cy="466730"/>
            <a:chOff x="4272187" y="1144471"/>
            <a:chExt cx="463920" cy="466730"/>
          </a:xfrm>
          <a:effectLst>
            <a:outerShdw blurRad="50800" dist="38100" dir="8100000" algn="tr" rotWithShape="0">
              <a:prstClr val="black">
                <a:alpha val="40000"/>
              </a:prstClr>
            </a:outerShdw>
          </a:effectLst>
        </p:grpSpPr>
        <p:sp>
          <p:nvSpPr>
            <p:cNvPr id="16" name="Rectangle: Rounded Corners 15">
              <a:extLst>
                <a:ext uri="{FF2B5EF4-FFF2-40B4-BE49-F238E27FC236}">
                  <a16:creationId xmlns:a16="http://schemas.microsoft.com/office/drawing/2014/main" id="{DE4F8D96-386C-6448-DDBB-D55D20CEC6D0}"/>
                </a:ext>
              </a:extLst>
            </p:cNvPr>
            <p:cNvSpPr/>
            <p:nvPr/>
          </p:nvSpPr>
          <p:spPr>
            <a:xfrm>
              <a:off x="4275812" y="1150906"/>
              <a:ext cx="460295" cy="460295"/>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27" name="Graphic 26" descr="Care with solid fill">
              <a:extLst>
                <a:ext uri="{FF2B5EF4-FFF2-40B4-BE49-F238E27FC236}">
                  <a16:creationId xmlns:a16="http://schemas.microsoft.com/office/drawing/2014/main" id="{303903C1-9187-8216-6B6F-0E679D32296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72187" y="1144471"/>
              <a:ext cx="460295" cy="460295"/>
            </a:xfrm>
            <a:prstGeom prst="rect">
              <a:avLst/>
            </a:prstGeom>
          </p:spPr>
        </p:pic>
      </p:grpSp>
      <p:grpSp>
        <p:nvGrpSpPr>
          <p:cNvPr id="24" name="Group 23">
            <a:extLst>
              <a:ext uri="{FF2B5EF4-FFF2-40B4-BE49-F238E27FC236}">
                <a16:creationId xmlns:a16="http://schemas.microsoft.com/office/drawing/2014/main" id="{561BBFEC-85E8-B7EA-F45C-54EF217DB4C3}"/>
              </a:ext>
            </a:extLst>
          </p:cNvPr>
          <p:cNvGrpSpPr/>
          <p:nvPr/>
        </p:nvGrpSpPr>
        <p:grpSpPr>
          <a:xfrm>
            <a:off x="6265738" y="1101223"/>
            <a:ext cx="460295" cy="467044"/>
            <a:chOff x="5649318" y="1051830"/>
            <a:chExt cx="460295" cy="467044"/>
          </a:xfrm>
          <a:effectLst>
            <a:outerShdw blurRad="50800" dist="38100" dir="8100000" algn="tr" rotWithShape="0">
              <a:prstClr val="black">
                <a:alpha val="40000"/>
              </a:prstClr>
            </a:outerShdw>
          </a:effectLst>
        </p:grpSpPr>
        <p:sp>
          <p:nvSpPr>
            <p:cNvPr id="21" name="Rectangle: Rounded Corners 20">
              <a:extLst>
                <a:ext uri="{FF2B5EF4-FFF2-40B4-BE49-F238E27FC236}">
                  <a16:creationId xmlns:a16="http://schemas.microsoft.com/office/drawing/2014/main" id="{06C956B6-6B6E-17D5-6C18-F517C54EFE6A}"/>
                </a:ext>
              </a:extLst>
            </p:cNvPr>
            <p:cNvSpPr/>
            <p:nvPr/>
          </p:nvSpPr>
          <p:spPr>
            <a:xfrm>
              <a:off x="5649318" y="1051830"/>
              <a:ext cx="460295" cy="460295"/>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B9E304E5-3A52-49EF-1D4A-6D16A7EC829D}"/>
                </a:ext>
              </a:extLst>
            </p:cNvPr>
            <p:cNvGrpSpPr/>
            <p:nvPr/>
          </p:nvGrpSpPr>
          <p:grpSpPr>
            <a:xfrm>
              <a:off x="5652943" y="1071278"/>
              <a:ext cx="430395" cy="447596"/>
              <a:chOff x="6158876" y="834937"/>
              <a:chExt cx="651163" cy="677188"/>
            </a:xfrm>
            <a:solidFill>
              <a:schemeClr val="bg1"/>
            </a:solidFill>
          </p:grpSpPr>
          <p:pic>
            <p:nvPicPr>
              <p:cNvPr id="23" name="Graphic 22" descr="Globe with solid fill">
                <a:extLst>
                  <a:ext uri="{FF2B5EF4-FFF2-40B4-BE49-F238E27FC236}">
                    <a16:creationId xmlns:a16="http://schemas.microsoft.com/office/drawing/2014/main" id="{3C84A8AF-1E18-A226-D71D-692B721FE31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35296" y="834937"/>
                <a:ext cx="227064" cy="227064"/>
              </a:xfrm>
              <a:prstGeom prst="rect">
                <a:avLst/>
              </a:prstGeom>
            </p:spPr>
          </p:pic>
          <p:pic>
            <p:nvPicPr>
              <p:cNvPr id="25" name="Graphic 24" descr="Bar chart with solid fill">
                <a:extLst>
                  <a:ext uri="{FF2B5EF4-FFF2-40B4-BE49-F238E27FC236}">
                    <a16:creationId xmlns:a16="http://schemas.microsoft.com/office/drawing/2014/main" id="{78209760-ECA5-7691-5707-8829C7CB20D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58876" y="860962"/>
                <a:ext cx="651163" cy="651163"/>
              </a:xfrm>
              <a:prstGeom prst="rect">
                <a:avLst/>
              </a:prstGeom>
            </p:spPr>
          </p:pic>
        </p:grpSp>
      </p:grpSp>
      <p:grpSp>
        <p:nvGrpSpPr>
          <p:cNvPr id="41" name="Group 40">
            <a:extLst>
              <a:ext uri="{FF2B5EF4-FFF2-40B4-BE49-F238E27FC236}">
                <a16:creationId xmlns:a16="http://schemas.microsoft.com/office/drawing/2014/main" id="{260116BD-DFB9-9FE3-76E1-D1ECDEACF98F}"/>
              </a:ext>
            </a:extLst>
          </p:cNvPr>
          <p:cNvGrpSpPr/>
          <p:nvPr/>
        </p:nvGrpSpPr>
        <p:grpSpPr>
          <a:xfrm>
            <a:off x="7745493" y="1101222"/>
            <a:ext cx="460296" cy="470834"/>
            <a:chOff x="7212866" y="1024910"/>
            <a:chExt cx="460296" cy="470834"/>
          </a:xfrm>
          <a:effectLst>
            <a:outerShdw blurRad="50800" dist="38100" dir="8100000" algn="tr" rotWithShape="0">
              <a:prstClr val="black">
                <a:alpha val="40000"/>
              </a:prstClr>
            </a:outerShdw>
          </a:effectLst>
        </p:grpSpPr>
        <p:sp>
          <p:nvSpPr>
            <p:cNvPr id="37" name="Rectangle: Rounded Corners 36">
              <a:extLst>
                <a:ext uri="{FF2B5EF4-FFF2-40B4-BE49-F238E27FC236}">
                  <a16:creationId xmlns:a16="http://schemas.microsoft.com/office/drawing/2014/main" id="{92DEB169-3ED1-E1E9-96D0-EB75BA3B2C3F}"/>
                </a:ext>
              </a:extLst>
            </p:cNvPr>
            <p:cNvSpPr/>
            <p:nvPr/>
          </p:nvSpPr>
          <p:spPr>
            <a:xfrm>
              <a:off x="7212867" y="1024910"/>
              <a:ext cx="460295" cy="460295"/>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13" name="Graphic 12" descr="Shopping cart with solid fill">
              <a:extLst>
                <a:ext uri="{FF2B5EF4-FFF2-40B4-BE49-F238E27FC236}">
                  <a16:creationId xmlns:a16="http://schemas.microsoft.com/office/drawing/2014/main" id="{369F1782-6605-41B0-7BF3-C70A2817673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12866" y="1035449"/>
              <a:ext cx="460295" cy="460295"/>
            </a:xfrm>
            <a:prstGeom prst="rect">
              <a:avLst/>
            </a:prstGeom>
          </p:spPr>
        </p:pic>
      </p:grpSp>
      <p:grpSp>
        <p:nvGrpSpPr>
          <p:cNvPr id="45" name="Group 44">
            <a:extLst>
              <a:ext uri="{FF2B5EF4-FFF2-40B4-BE49-F238E27FC236}">
                <a16:creationId xmlns:a16="http://schemas.microsoft.com/office/drawing/2014/main" id="{BF89A055-EA8F-BAA4-5AAF-BE5BE2C8F353}"/>
              </a:ext>
            </a:extLst>
          </p:cNvPr>
          <p:cNvGrpSpPr/>
          <p:nvPr/>
        </p:nvGrpSpPr>
        <p:grpSpPr>
          <a:xfrm>
            <a:off x="9236951" y="1103019"/>
            <a:ext cx="463715" cy="463705"/>
            <a:chOff x="8869769" y="764499"/>
            <a:chExt cx="463715" cy="463705"/>
          </a:xfrm>
          <a:effectLst>
            <a:outerShdw blurRad="50800" dist="38100" dir="8100000" algn="tr" rotWithShape="0">
              <a:prstClr val="black">
                <a:alpha val="40000"/>
              </a:prstClr>
            </a:outerShdw>
          </a:effectLst>
        </p:grpSpPr>
        <p:sp>
          <p:nvSpPr>
            <p:cNvPr id="43" name="Rectangle: Rounded Corners 42">
              <a:extLst>
                <a:ext uri="{FF2B5EF4-FFF2-40B4-BE49-F238E27FC236}">
                  <a16:creationId xmlns:a16="http://schemas.microsoft.com/office/drawing/2014/main" id="{216E7327-1E24-D97E-12FC-58E11E71A31C}"/>
                </a:ext>
              </a:extLst>
            </p:cNvPr>
            <p:cNvSpPr/>
            <p:nvPr/>
          </p:nvSpPr>
          <p:spPr>
            <a:xfrm>
              <a:off x="8873189" y="767909"/>
              <a:ext cx="460295" cy="460295"/>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11" name="Graphic 10" descr="Briefcase with solid fill">
              <a:extLst>
                <a:ext uri="{FF2B5EF4-FFF2-40B4-BE49-F238E27FC236}">
                  <a16:creationId xmlns:a16="http://schemas.microsoft.com/office/drawing/2014/main" id="{E5AC2309-18FF-89AE-BD4A-5CDE08ABF61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869769" y="764499"/>
              <a:ext cx="460295" cy="460295"/>
            </a:xfrm>
            <a:prstGeom prst="rect">
              <a:avLst/>
            </a:prstGeom>
          </p:spPr>
        </p:pic>
      </p:grpSp>
      <p:grpSp>
        <p:nvGrpSpPr>
          <p:cNvPr id="49" name="Group 48">
            <a:extLst>
              <a:ext uri="{FF2B5EF4-FFF2-40B4-BE49-F238E27FC236}">
                <a16:creationId xmlns:a16="http://schemas.microsoft.com/office/drawing/2014/main" id="{7E871E78-3028-75B3-B3DB-8F54C592838D}"/>
              </a:ext>
            </a:extLst>
          </p:cNvPr>
          <p:cNvGrpSpPr/>
          <p:nvPr/>
        </p:nvGrpSpPr>
        <p:grpSpPr>
          <a:xfrm>
            <a:off x="10657258" y="1101222"/>
            <a:ext cx="463716" cy="478952"/>
            <a:chOff x="10262253" y="832473"/>
            <a:chExt cx="463716" cy="478952"/>
          </a:xfrm>
          <a:effectLst>
            <a:outerShdw blurRad="50800" dist="38100" dir="8100000" algn="tr" rotWithShape="0">
              <a:prstClr val="black">
                <a:alpha val="40000"/>
              </a:prstClr>
            </a:outerShdw>
          </a:effectLst>
        </p:grpSpPr>
        <p:sp>
          <p:nvSpPr>
            <p:cNvPr id="47" name="Rectangle: Rounded Corners 46">
              <a:extLst>
                <a:ext uri="{FF2B5EF4-FFF2-40B4-BE49-F238E27FC236}">
                  <a16:creationId xmlns:a16="http://schemas.microsoft.com/office/drawing/2014/main" id="{97877885-F15A-8166-9427-1D7C898A2B42}"/>
                </a:ext>
              </a:extLst>
            </p:cNvPr>
            <p:cNvSpPr/>
            <p:nvPr/>
          </p:nvSpPr>
          <p:spPr>
            <a:xfrm>
              <a:off x="10265674" y="832473"/>
              <a:ext cx="460295" cy="460295"/>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34B93FD8-4865-9347-04AF-380BCD4DDB6B}"/>
                </a:ext>
              </a:extLst>
            </p:cNvPr>
            <p:cNvGrpSpPr/>
            <p:nvPr/>
          </p:nvGrpSpPr>
          <p:grpSpPr>
            <a:xfrm>
              <a:off x="10262253" y="851131"/>
              <a:ext cx="460294" cy="460294"/>
              <a:chOff x="10618635" y="867711"/>
              <a:chExt cx="651163" cy="651163"/>
            </a:xfrm>
            <a:solidFill>
              <a:schemeClr val="bg1"/>
            </a:solidFill>
          </p:grpSpPr>
          <p:pic>
            <p:nvPicPr>
              <p:cNvPr id="17" name="Graphic 16" descr="Footprints with solid fill">
                <a:extLst>
                  <a:ext uri="{FF2B5EF4-FFF2-40B4-BE49-F238E27FC236}">
                    <a16:creationId xmlns:a16="http://schemas.microsoft.com/office/drawing/2014/main" id="{08500002-3B3D-732D-E684-A19F904D689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991299" y="876291"/>
                <a:ext cx="237072" cy="237072"/>
              </a:xfrm>
              <a:prstGeom prst="rect">
                <a:avLst/>
              </a:prstGeom>
            </p:spPr>
          </p:pic>
          <p:pic>
            <p:nvPicPr>
              <p:cNvPr id="30" name="Graphic 29" descr="Bar chart with solid fill">
                <a:extLst>
                  <a:ext uri="{FF2B5EF4-FFF2-40B4-BE49-F238E27FC236}">
                    <a16:creationId xmlns:a16="http://schemas.microsoft.com/office/drawing/2014/main" id="{CB2CFC72-D8EB-7A60-EAF5-8DD4378D7E1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618635" y="867711"/>
                <a:ext cx="651163" cy="651163"/>
              </a:xfrm>
              <a:prstGeom prst="rect">
                <a:avLst/>
              </a:prstGeom>
            </p:spPr>
          </p:pic>
        </p:grpSp>
      </p:grpSp>
    </p:spTree>
    <p:extLst>
      <p:ext uri="{BB962C8B-B14F-4D97-AF65-F5344CB8AC3E}">
        <p14:creationId xmlns:p14="http://schemas.microsoft.com/office/powerpoint/2010/main" val="9176573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4E54-2361-64BB-2BD7-AFB06AF44485}"/>
              </a:ext>
            </a:extLst>
          </p:cNvPr>
          <p:cNvSpPr>
            <a:spLocks noGrp="1"/>
          </p:cNvSpPr>
          <p:nvPr>
            <p:ph type="title"/>
          </p:nvPr>
        </p:nvSpPr>
        <p:spPr>
          <a:xfrm>
            <a:off x="330317" y="143566"/>
            <a:ext cx="11333672" cy="695924"/>
          </a:xfrm>
        </p:spPr>
        <p:txBody>
          <a:bodyPr/>
          <a:lstStyle/>
          <a:p>
            <a:r>
              <a:rPr lang="en-US" dirty="0"/>
              <a:t>Job Impacts (among total sample)</a:t>
            </a:r>
          </a:p>
        </p:txBody>
      </p:sp>
      <p:graphicFrame>
        <p:nvGraphicFramePr>
          <p:cNvPr id="5" name="Table 4">
            <a:extLst>
              <a:ext uri="{FF2B5EF4-FFF2-40B4-BE49-F238E27FC236}">
                <a16:creationId xmlns:a16="http://schemas.microsoft.com/office/drawing/2014/main" id="{8929B10B-D787-78EE-7AE8-09390882243B}"/>
              </a:ext>
            </a:extLst>
          </p:cNvPr>
          <p:cNvGraphicFramePr>
            <a:graphicFrameLocks noGrp="1"/>
          </p:cNvGraphicFramePr>
          <p:nvPr>
            <p:extLst>
              <p:ext uri="{D42A27DB-BD31-4B8C-83A1-F6EECF244321}">
                <p14:modId xmlns:p14="http://schemas.microsoft.com/office/powerpoint/2010/main" val="1283233255"/>
              </p:ext>
            </p:extLst>
          </p:nvPr>
        </p:nvGraphicFramePr>
        <p:xfrm>
          <a:off x="330317" y="1315821"/>
          <a:ext cx="5370643" cy="5197691"/>
        </p:xfrm>
        <a:graphic>
          <a:graphicData uri="http://schemas.openxmlformats.org/drawingml/2006/table">
            <a:tbl>
              <a:tblPr firstRow="1" bandRow="1">
                <a:tableStyleId>{F5AB1C69-6EDB-4FF4-983F-18BD219EF322}</a:tableStyleId>
              </a:tblPr>
              <a:tblGrid>
                <a:gridCol w="3656116">
                  <a:extLst>
                    <a:ext uri="{9D8B030D-6E8A-4147-A177-3AD203B41FA5}">
                      <a16:colId xmlns:a16="http://schemas.microsoft.com/office/drawing/2014/main" val="649053883"/>
                    </a:ext>
                  </a:extLst>
                </a:gridCol>
                <a:gridCol w="813860">
                  <a:extLst>
                    <a:ext uri="{9D8B030D-6E8A-4147-A177-3AD203B41FA5}">
                      <a16:colId xmlns:a16="http://schemas.microsoft.com/office/drawing/2014/main" val="3833363524"/>
                    </a:ext>
                  </a:extLst>
                </a:gridCol>
                <a:gridCol w="900667">
                  <a:extLst>
                    <a:ext uri="{9D8B030D-6E8A-4147-A177-3AD203B41FA5}">
                      <a16:colId xmlns:a16="http://schemas.microsoft.com/office/drawing/2014/main" val="3993856338"/>
                    </a:ext>
                  </a:extLst>
                </a:gridCol>
              </a:tblGrid>
              <a:tr h="138739">
                <a:tc>
                  <a:txBody>
                    <a:bodyPr/>
                    <a:lstStyle/>
                    <a:p>
                      <a:pPr algn="l" fontAlgn="ctr"/>
                      <a:endParaRPr lang="en-US" sz="900" b="0" i="0" u="none" strike="noStrike" dirty="0">
                        <a:solidFill>
                          <a:srgbClr val="000000"/>
                        </a:solidFill>
                        <a:effectLst/>
                        <a:latin typeface="Arial" panose="020B0604020202020204" pitchFamily="34" charset="0"/>
                      </a:endParaRPr>
                    </a:p>
                  </a:txBody>
                  <a:tcPr marL="8320" marR="8320" marT="8320" marB="0" anchor="ctr">
                    <a:noFill/>
                  </a:tcPr>
                </a:tc>
                <a:tc>
                  <a:txBody>
                    <a:bodyPr/>
                    <a:lstStyle/>
                    <a:p>
                      <a:pPr algn="ctr" fontAlgn="b"/>
                      <a:r>
                        <a:rPr lang="en-US" sz="1050" b="1" i="0" u="none" strike="noStrike" dirty="0">
                          <a:solidFill>
                            <a:schemeClr val="bg1"/>
                          </a:solidFill>
                          <a:effectLst/>
                          <a:latin typeface="Arial" panose="020B0604020202020204" pitchFamily="34" charset="0"/>
                        </a:rPr>
                        <a:t>Panel Patients</a:t>
                      </a:r>
                    </a:p>
                  </a:txBody>
                  <a:tcPr marL="8320" marR="8320" marT="8320" marB="0" anchor="b">
                    <a:solidFill>
                      <a:schemeClr val="accent1"/>
                    </a:solidFill>
                  </a:tcPr>
                </a:tc>
                <a:tc>
                  <a:txBody>
                    <a:bodyPr/>
                    <a:lstStyle/>
                    <a:p>
                      <a:pPr algn="ctr" fontAlgn="b"/>
                      <a:r>
                        <a:rPr lang="en-US" sz="1050" b="1" i="0" u="none" strike="noStrike" dirty="0">
                          <a:solidFill>
                            <a:schemeClr val="bg1"/>
                          </a:solidFill>
                          <a:effectLst/>
                          <a:latin typeface="Arial" panose="020B0604020202020204" pitchFamily="34" charset="0"/>
                        </a:rPr>
                        <a:t>Panel Caregivers</a:t>
                      </a:r>
                    </a:p>
                  </a:txBody>
                  <a:tcPr marL="8320" marR="8320" marT="8320" marB="0" anchor="b">
                    <a:solidFill>
                      <a:schemeClr val="accent6"/>
                    </a:solidFill>
                  </a:tcPr>
                </a:tc>
                <a:extLst>
                  <a:ext uri="{0D108BD9-81ED-4DB2-BD59-A6C34878D82A}">
                    <a16:rowId xmlns:a16="http://schemas.microsoft.com/office/drawing/2014/main" val="2272182103"/>
                  </a:ext>
                </a:extLst>
              </a:tr>
              <a:tr h="53370">
                <a:tc>
                  <a:txBody>
                    <a:bodyPr/>
                    <a:lstStyle/>
                    <a:p>
                      <a:pPr algn="l" fontAlgn="ctr"/>
                      <a:r>
                        <a:rPr lang="en-US" sz="1100" b="1" i="1" u="none" strike="noStrike" dirty="0">
                          <a:solidFill>
                            <a:srgbClr val="000000"/>
                          </a:solidFill>
                          <a:effectLst/>
                          <a:latin typeface="Arial" panose="020B0604020202020204" pitchFamily="34" charset="0"/>
                        </a:rPr>
                        <a:t>Mean experienced</a:t>
                      </a:r>
                    </a:p>
                  </a:txBody>
                  <a:tcPr marL="9525" marR="9525" marT="9525" marB="0" anchor="ctr"/>
                </a:tc>
                <a:tc>
                  <a:txBody>
                    <a:bodyPr/>
                    <a:lstStyle/>
                    <a:p>
                      <a:pPr algn="ctr" fontAlgn="b"/>
                      <a:r>
                        <a:rPr lang="en-US" sz="1100" b="1" i="1" u="none" strike="noStrike" dirty="0">
                          <a:solidFill>
                            <a:schemeClr val="tx1"/>
                          </a:solidFill>
                          <a:effectLst/>
                          <a:latin typeface="+mn-lt"/>
                        </a:rPr>
                        <a:t>2.6</a:t>
                      </a:r>
                    </a:p>
                  </a:txBody>
                  <a:tcPr marL="9525" marR="9525" marT="9525" marB="0" anchor="ctr"/>
                </a:tc>
                <a:tc>
                  <a:txBody>
                    <a:bodyPr/>
                    <a:lstStyle/>
                    <a:p>
                      <a:pPr algn="ctr" fontAlgn="b"/>
                      <a:r>
                        <a:rPr lang="en-US" sz="1100" b="1" i="1" u="none" strike="noStrike" dirty="0">
                          <a:solidFill>
                            <a:schemeClr val="tx1"/>
                          </a:solidFill>
                          <a:effectLst/>
                          <a:latin typeface="+mn-lt"/>
                        </a:rPr>
                        <a:t>2.8</a:t>
                      </a:r>
                    </a:p>
                  </a:txBody>
                  <a:tcPr marL="9525" marR="9525" marT="9525" marB="0" anchor="ctr"/>
                </a:tc>
                <a:extLst>
                  <a:ext uri="{0D108BD9-81ED-4DB2-BD59-A6C34878D82A}">
                    <a16:rowId xmlns:a16="http://schemas.microsoft.com/office/drawing/2014/main" val="2123639731"/>
                  </a:ext>
                </a:extLst>
              </a:tr>
              <a:tr h="53370">
                <a:tc>
                  <a:txBody>
                    <a:bodyPr/>
                    <a:lstStyle/>
                    <a:p>
                      <a:pPr algn="l" fontAlgn="ctr"/>
                      <a:r>
                        <a:rPr lang="en-US" sz="1100" b="1" u="none" strike="noStrike" dirty="0">
                          <a:solidFill>
                            <a:srgbClr val="000000"/>
                          </a:solidFill>
                          <a:effectLst/>
                        </a:rPr>
                        <a:t>Left job</a:t>
                      </a:r>
                      <a:endParaRPr lang="en-US" sz="1100" b="1" i="1"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1100" b="1" u="none" strike="noStrike" dirty="0">
                          <a:solidFill>
                            <a:schemeClr val="tx1"/>
                          </a:solidFill>
                          <a:effectLst/>
                          <a:latin typeface="+mn-lt"/>
                        </a:rPr>
                        <a:t>16%</a:t>
                      </a:r>
                      <a:endParaRPr lang="en-US" sz="1100" b="1" i="1" u="none" strike="noStrike" dirty="0">
                        <a:solidFill>
                          <a:schemeClr val="tx1"/>
                        </a:solidFill>
                        <a:effectLst/>
                        <a:latin typeface="+mn-lt"/>
                      </a:endParaRPr>
                    </a:p>
                  </a:txBody>
                  <a:tcPr marL="9525" marR="9525" marT="9525" marB="0" anchor="ctr"/>
                </a:tc>
                <a:tc>
                  <a:txBody>
                    <a:bodyPr/>
                    <a:lstStyle/>
                    <a:p>
                      <a:pPr algn="ctr" fontAlgn="b"/>
                      <a:r>
                        <a:rPr lang="en-US" sz="1100" b="1" u="none" strike="noStrike" dirty="0">
                          <a:solidFill>
                            <a:schemeClr val="accent1"/>
                          </a:solidFill>
                          <a:effectLst/>
                          <a:latin typeface="+mn-lt"/>
                        </a:rPr>
                        <a:t>21%</a:t>
                      </a:r>
                      <a:endParaRPr lang="en-US" sz="1100" b="1" i="1" u="none" strike="noStrike" dirty="0">
                        <a:solidFill>
                          <a:schemeClr val="accent1"/>
                        </a:solidFill>
                        <a:effectLst/>
                        <a:latin typeface="+mn-lt"/>
                      </a:endParaRPr>
                    </a:p>
                  </a:txBody>
                  <a:tcPr marL="9525" marR="9525" marT="9525" marB="0" anchor="ctr"/>
                </a:tc>
                <a:extLst>
                  <a:ext uri="{0D108BD9-81ED-4DB2-BD59-A6C34878D82A}">
                    <a16:rowId xmlns:a16="http://schemas.microsoft.com/office/drawing/2014/main" val="3142547117"/>
                  </a:ext>
                </a:extLst>
              </a:tr>
              <a:tr h="53370">
                <a:tc>
                  <a:txBody>
                    <a:bodyPr/>
                    <a:lstStyle/>
                    <a:p>
                      <a:pPr algn="l" fontAlgn="ctr"/>
                      <a:r>
                        <a:rPr lang="en-US" sz="1100" b="1" u="none" strike="noStrike" dirty="0">
                          <a:solidFill>
                            <a:srgbClr val="000000"/>
                          </a:solidFill>
                          <a:effectLst/>
                        </a:rPr>
                        <a:t>Missed work/fewer hours</a:t>
                      </a:r>
                      <a:endParaRPr lang="en-US" sz="1100" b="1" i="1"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US" sz="1100" b="1" u="none" strike="noStrike" dirty="0">
                          <a:solidFill>
                            <a:schemeClr val="tx1"/>
                          </a:solidFill>
                          <a:effectLst/>
                          <a:latin typeface="+mn-lt"/>
                        </a:rPr>
                        <a:t>26%</a:t>
                      </a:r>
                      <a:endParaRPr lang="en-US" sz="1100" b="1" i="1" u="none" strike="noStrike" dirty="0">
                        <a:solidFill>
                          <a:schemeClr val="tx1"/>
                        </a:solidFill>
                        <a:effectLst/>
                        <a:latin typeface="+mn-lt"/>
                      </a:endParaRPr>
                    </a:p>
                  </a:txBody>
                  <a:tcPr marL="9525" marR="9525" marT="9525" marB="0" anchor="ctr"/>
                </a:tc>
                <a:tc>
                  <a:txBody>
                    <a:bodyPr/>
                    <a:lstStyle/>
                    <a:p>
                      <a:pPr algn="ctr" fontAlgn="b"/>
                      <a:r>
                        <a:rPr lang="en-US" sz="1100" b="1" u="none" strike="noStrike" dirty="0">
                          <a:solidFill>
                            <a:schemeClr val="accent1"/>
                          </a:solidFill>
                          <a:effectLst/>
                          <a:latin typeface="+mn-lt"/>
                        </a:rPr>
                        <a:t>37%</a:t>
                      </a:r>
                      <a:endParaRPr lang="en-US" sz="1100" b="1" i="1" u="none" strike="noStrike" dirty="0">
                        <a:solidFill>
                          <a:schemeClr val="tx1"/>
                        </a:solidFill>
                        <a:effectLst/>
                        <a:latin typeface="+mn-lt"/>
                      </a:endParaRPr>
                    </a:p>
                  </a:txBody>
                  <a:tcPr marL="9525" marR="9525" marT="9525" marB="0" anchor="ctr"/>
                </a:tc>
                <a:extLst>
                  <a:ext uri="{0D108BD9-81ED-4DB2-BD59-A6C34878D82A}">
                    <a16:rowId xmlns:a16="http://schemas.microsoft.com/office/drawing/2014/main" val="1661344227"/>
                  </a:ext>
                </a:extLst>
              </a:tr>
              <a:tr h="53370">
                <a:tc>
                  <a:txBody>
                    <a:bodyPr/>
                    <a:lstStyle/>
                    <a:p>
                      <a:pPr algn="l" fontAlgn="ctr"/>
                      <a:r>
                        <a:rPr lang="en-US" sz="1100" b="1" i="1" u="none" strike="noStrike" dirty="0">
                          <a:solidFill>
                            <a:srgbClr val="000000"/>
                          </a:solidFill>
                          <a:effectLst/>
                          <a:latin typeface="Arial" panose="020B0604020202020204" pitchFamily="34" charset="0"/>
                        </a:rPr>
                        <a:t>Average number of hours missed in typical week</a:t>
                      </a:r>
                    </a:p>
                  </a:txBody>
                  <a:tcPr marL="9525" marR="9525" marT="9525" marB="0" anchor="ctr"/>
                </a:tc>
                <a:tc>
                  <a:txBody>
                    <a:bodyPr/>
                    <a:lstStyle/>
                    <a:p>
                      <a:pPr algn="ctr" fontAlgn="b"/>
                      <a:r>
                        <a:rPr lang="en-US" sz="1100" b="1" i="1" u="none" strike="noStrike" dirty="0">
                          <a:solidFill>
                            <a:schemeClr val="accent1"/>
                          </a:solidFill>
                          <a:effectLst/>
                          <a:latin typeface="+mn-lt"/>
                        </a:rPr>
                        <a:t>19.56</a:t>
                      </a:r>
                      <a:endParaRPr lang="en-US" sz="1100" b="1" i="1" u="none" strike="noStrike" dirty="0">
                        <a:solidFill>
                          <a:schemeClr val="tx1"/>
                        </a:solidFill>
                        <a:effectLst/>
                        <a:latin typeface="+mn-lt"/>
                      </a:endParaRPr>
                    </a:p>
                  </a:txBody>
                  <a:tcPr marL="9525" marR="9525" marT="9525" marB="0" anchor="ctr"/>
                </a:tc>
                <a:tc>
                  <a:txBody>
                    <a:bodyPr/>
                    <a:lstStyle/>
                    <a:p>
                      <a:pPr algn="ctr" fontAlgn="b"/>
                      <a:r>
                        <a:rPr lang="en-US" sz="1100" b="1" i="1" u="none" strike="noStrike" dirty="0">
                          <a:solidFill>
                            <a:schemeClr val="tx1"/>
                          </a:solidFill>
                          <a:effectLst/>
                          <a:latin typeface="+mn-lt"/>
                        </a:rPr>
                        <a:t>15.14</a:t>
                      </a:r>
                    </a:p>
                  </a:txBody>
                  <a:tcPr marL="9525" marR="9525" marT="9525" marB="0" anchor="ctr"/>
                </a:tc>
                <a:extLst>
                  <a:ext uri="{0D108BD9-81ED-4DB2-BD59-A6C34878D82A}">
                    <a16:rowId xmlns:a16="http://schemas.microsoft.com/office/drawing/2014/main" val="2826491276"/>
                  </a:ext>
                </a:extLst>
              </a:tr>
              <a:tr h="57427">
                <a:tc>
                  <a:txBody>
                    <a:bodyPr/>
                    <a:lstStyle/>
                    <a:p>
                      <a:pPr algn="l" fontAlgn="ctr"/>
                      <a:r>
                        <a:rPr lang="en-US" sz="1050" u="none" strike="noStrike" dirty="0">
                          <a:effectLst/>
                        </a:rPr>
                        <a:t>Missed work</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20%</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b="1" u="none" strike="noStrike" dirty="0">
                          <a:solidFill>
                            <a:schemeClr val="accent1"/>
                          </a:solidFill>
                          <a:effectLst/>
                          <a:latin typeface="+mn-lt"/>
                        </a:rPr>
                        <a:t>27%</a:t>
                      </a:r>
                      <a:endParaRPr lang="en-US" sz="1050" b="1" i="0" u="none" strike="noStrike" dirty="0">
                        <a:solidFill>
                          <a:schemeClr val="accent1"/>
                        </a:solidFill>
                        <a:effectLst/>
                        <a:latin typeface="+mn-lt"/>
                      </a:endParaRPr>
                    </a:p>
                  </a:txBody>
                  <a:tcPr marL="8320" marR="8320" marT="8320" marB="0" anchor="ctr"/>
                </a:tc>
                <a:extLst>
                  <a:ext uri="{0D108BD9-81ED-4DB2-BD59-A6C34878D82A}">
                    <a16:rowId xmlns:a16="http://schemas.microsoft.com/office/drawing/2014/main" val="590191305"/>
                  </a:ext>
                </a:extLst>
              </a:tr>
              <a:tr h="43825">
                <a:tc>
                  <a:txBody>
                    <a:bodyPr/>
                    <a:lstStyle/>
                    <a:p>
                      <a:pPr algn="l" fontAlgn="ctr"/>
                      <a:r>
                        <a:rPr lang="en-US" sz="1050" u="none" strike="noStrike" dirty="0">
                          <a:effectLst/>
                        </a:rPr>
                        <a:t>Worked fewer hours</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14%</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b="1" u="none" strike="noStrike" dirty="0">
                          <a:solidFill>
                            <a:schemeClr val="accent1"/>
                          </a:solidFill>
                          <a:effectLst/>
                          <a:latin typeface="+mn-lt"/>
                        </a:rPr>
                        <a:t>23%</a:t>
                      </a:r>
                      <a:endParaRPr lang="en-US" sz="1050" b="1" i="0" u="none" strike="noStrike" dirty="0">
                        <a:solidFill>
                          <a:schemeClr val="accent1"/>
                        </a:solidFill>
                        <a:effectLst/>
                        <a:latin typeface="+mn-lt"/>
                      </a:endParaRPr>
                    </a:p>
                  </a:txBody>
                  <a:tcPr marL="8320" marR="8320" marT="8320" marB="0" anchor="ctr"/>
                </a:tc>
                <a:extLst>
                  <a:ext uri="{0D108BD9-81ED-4DB2-BD59-A6C34878D82A}">
                    <a16:rowId xmlns:a16="http://schemas.microsoft.com/office/drawing/2014/main" val="3314396709"/>
                  </a:ext>
                </a:extLst>
              </a:tr>
              <a:tr h="43825">
                <a:tc>
                  <a:txBody>
                    <a:bodyPr/>
                    <a:lstStyle/>
                    <a:p>
                      <a:pPr algn="l" fontAlgn="ctr"/>
                      <a:r>
                        <a:rPr lang="en-US" sz="1050" u="none" strike="noStrike" dirty="0">
                          <a:effectLst/>
                        </a:rPr>
                        <a:t>Lost salary or wages</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13%</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b="1" u="none" strike="noStrike" dirty="0">
                          <a:solidFill>
                            <a:schemeClr val="accent1"/>
                          </a:solidFill>
                          <a:effectLst/>
                          <a:latin typeface="+mn-lt"/>
                        </a:rPr>
                        <a:t>22%</a:t>
                      </a:r>
                      <a:endParaRPr lang="en-US" sz="1050" b="1" i="0" u="none" strike="noStrike" dirty="0">
                        <a:solidFill>
                          <a:schemeClr val="accent1"/>
                        </a:solidFill>
                        <a:effectLst/>
                        <a:latin typeface="+mn-lt"/>
                      </a:endParaRPr>
                    </a:p>
                  </a:txBody>
                  <a:tcPr marL="8320" marR="8320" marT="8320" marB="0" anchor="ctr"/>
                </a:tc>
                <a:extLst>
                  <a:ext uri="{0D108BD9-81ED-4DB2-BD59-A6C34878D82A}">
                    <a16:rowId xmlns:a16="http://schemas.microsoft.com/office/drawing/2014/main" val="26075911"/>
                  </a:ext>
                </a:extLst>
              </a:tr>
              <a:tr h="43825">
                <a:tc>
                  <a:txBody>
                    <a:bodyPr/>
                    <a:lstStyle/>
                    <a:p>
                      <a:pPr algn="l" fontAlgn="ctr"/>
                      <a:r>
                        <a:rPr lang="en-US" sz="1050" u="none" strike="noStrike" dirty="0">
                          <a:effectLst/>
                        </a:rPr>
                        <a:t>Taken a leave of absence</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10%</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b="1" u="none" strike="noStrike" dirty="0">
                          <a:solidFill>
                            <a:schemeClr val="accent1"/>
                          </a:solidFill>
                          <a:effectLst/>
                          <a:latin typeface="+mn-lt"/>
                        </a:rPr>
                        <a:t>14%</a:t>
                      </a:r>
                      <a:endParaRPr lang="en-US" sz="1050" b="1" i="0" u="none" strike="noStrike" dirty="0">
                        <a:solidFill>
                          <a:schemeClr val="accent1"/>
                        </a:solidFill>
                        <a:effectLst/>
                        <a:latin typeface="+mn-lt"/>
                      </a:endParaRPr>
                    </a:p>
                  </a:txBody>
                  <a:tcPr marL="8320" marR="8320" marT="8320" marB="0" anchor="ctr"/>
                </a:tc>
                <a:extLst>
                  <a:ext uri="{0D108BD9-81ED-4DB2-BD59-A6C34878D82A}">
                    <a16:rowId xmlns:a16="http://schemas.microsoft.com/office/drawing/2014/main" val="2711701882"/>
                  </a:ext>
                </a:extLst>
              </a:tr>
              <a:tr h="43825">
                <a:tc>
                  <a:txBody>
                    <a:bodyPr/>
                    <a:lstStyle/>
                    <a:p>
                      <a:pPr algn="l" fontAlgn="ctr"/>
                      <a:r>
                        <a:rPr lang="en-US" sz="1050" u="none" strike="noStrike" dirty="0">
                          <a:effectLst/>
                        </a:rPr>
                        <a:t>Gone on short-term disability</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b="1" u="none" strike="noStrike" dirty="0">
                          <a:solidFill>
                            <a:schemeClr val="accent1"/>
                          </a:solidFill>
                          <a:effectLst/>
                          <a:latin typeface="+mn-lt"/>
                        </a:rPr>
                        <a:t>9%</a:t>
                      </a:r>
                      <a:endParaRPr lang="en-US" sz="1050" b="1" i="0" u="none" strike="noStrike" dirty="0">
                        <a:solidFill>
                          <a:schemeClr val="accent1"/>
                        </a:solidFill>
                        <a:effectLst/>
                        <a:latin typeface="+mn-lt"/>
                      </a:endParaRPr>
                    </a:p>
                  </a:txBody>
                  <a:tcPr marL="8320" marR="8320" marT="8320" marB="0" anchor="ctr"/>
                </a:tc>
                <a:tc>
                  <a:txBody>
                    <a:bodyPr/>
                    <a:lstStyle/>
                    <a:p>
                      <a:pPr algn="ctr" fontAlgn="b"/>
                      <a:r>
                        <a:rPr lang="en-US" sz="1050" u="none" strike="noStrike" dirty="0">
                          <a:solidFill>
                            <a:schemeClr val="tx1"/>
                          </a:solidFill>
                          <a:effectLst/>
                          <a:latin typeface="+mn-lt"/>
                        </a:rPr>
                        <a:t>2%</a:t>
                      </a:r>
                      <a:endParaRPr lang="en-US" sz="1050" b="0" i="0" u="none" strike="noStrike" dirty="0">
                        <a:solidFill>
                          <a:schemeClr val="tx1"/>
                        </a:solidFill>
                        <a:effectLst/>
                        <a:latin typeface="+mn-lt"/>
                      </a:endParaRPr>
                    </a:p>
                  </a:txBody>
                  <a:tcPr marL="8320" marR="8320" marT="8320" marB="0" anchor="ctr"/>
                </a:tc>
                <a:extLst>
                  <a:ext uri="{0D108BD9-81ED-4DB2-BD59-A6C34878D82A}">
                    <a16:rowId xmlns:a16="http://schemas.microsoft.com/office/drawing/2014/main" val="3962444241"/>
                  </a:ext>
                </a:extLst>
              </a:tr>
              <a:tr h="43825">
                <a:tc>
                  <a:txBody>
                    <a:bodyPr/>
                    <a:lstStyle/>
                    <a:p>
                      <a:pPr algn="l" fontAlgn="ctr"/>
                      <a:r>
                        <a:rPr lang="en-US" sz="1050" u="none" strike="noStrike" dirty="0">
                          <a:effectLst/>
                        </a:rPr>
                        <a:t>Taken early retirement</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b="1" u="none" strike="noStrike" dirty="0">
                          <a:solidFill>
                            <a:schemeClr val="accent1"/>
                          </a:solidFill>
                          <a:effectLst/>
                          <a:latin typeface="+mn-lt"/>
                        </a:rPr>
                        <a:t>8%</a:t>
                      </a:r>
                      <a:endParaRPr lang="en-US" sz="1050" b="1" i="0" u="none" strike="noStrike" dirty="0">
                        <a:solidFill>
                          <a:schemeClr val="accent1"/>
                        </a:solidFill>
                        <a:effectLst/>
                        <a:latin typeface="+mn-lt"/>
                      </a:endParaRPr>
                    </a:p>
                  </a:txBody>
                  <a:tcPr marL="8320" marR="8320" marT="8320" marB="0" anchor="ctr"/>
                </a:tc>
                <a:tc>
                  <a:txBody>
                    <a:bodyPr/>
                    <a:lstStyle/>
                    <a:p>
                      <a:pPr algn="ctr" fontAlgn="b"/>
                      <a:r>
                        <a:rPr lang="en-US" sz="1050" u="none" strike="noStrike" dirty="0">
                          <a:solidFill>
                            <a:schemeClr val="tx1"/>
                          </a:solidFill>
                          <a:effectLst/>
                          <a:latin typeface="+mn-lt"/>
                        </a:rPr>
                        <a:t>5%</a:t>
                      </a:r>
                      <a:endParaRPr lang="en-US" sz="1050" b="0" i="0" u="none" strike="noStrike" dirty="0">
                        <a:solidFill>
                          <a:schemeClr val="tx1"/>
                        </a:solidFill>
                        <a:effectLst/>
                        <a:latin typeface="+mn-lt"/>
                      </a:endParaRPr>
                    </a:p>
                  </a:txBody>
                  <a:tcPr marL="8320" marR="8320" marT="8320" marB="0" anchor="ctr"/>
                </a:tc>
                <a:extLst>
                  <a:ext uri="{0D108BD9-81ED-4DB2-BD59-A6C34878D82A}">
                    <a16:rowId xmlns:a16="http://schemas.microsoft.com/office/drawing/2014/main" val="586554791"/>
                  </a:ext>
                </a:extLst>
              </a:tr>
              <a:tr h="43825">
                <a:tc>
                  <a:txBody>
                    <a:bodyPr/>
                    <a:lstStyle/>
                    <a:p>
                      <a:pPr algn="l" fontAlgn="ctr"/>
                      <a:r>
                        <a:rPr lang="en-US" sz="1050" u="none" strike="noStrike" dirty="0">
                          <a:effectLst/>
                        </a:rPr>
                        <a:t>Felt that your work suffered</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8%</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b="1" u="none" strike="noStrike" dirty="0">
                          <a:solidFill>
                            <a:schemeClr val="accent1"/>
                          </a:solidFill>
                          <a:effectLst/>
                          <a:latin typeface="+mn-lt"/>
                        </a:rPr>
                        <a:t>16%</a:t>
                      </a:r>
                      <a:endParaRPr lang="en-US" sz="1050" b="1" i="0" u="none" strike="noStrike" dirty="0">
                        <a:solidFill>
                          <a:schemeClr val="accent1"/>
                        </a:solidFill>
                        <a:effectLst/>
                        <a:latin typeface="+mn-lt"/>
                      </a:endParaRPr>
                    </a:p>
                  </a:txBody>
                  <a:tcPr marL="8320" marR="8320" marT="8320" marB="0" anchor="ctr"/>
                </a:tc>
                <a:extLst>
                  <a:ext uri="{0D108BD9-81ED-4DB2-BD59-A6C34878D82A}">
                    <a16:rowId xmlns:a16="http://schemas.microsoft.com/office/drawing/2014/main" val="351879606"/>
                  </a:ext>
                </a:extLst>
              </a:tr>
              <a:tr h="43825">
                <a:tc>
                  <a:txBody>
                    <a:bodyPr/>
                    <a:lstStyle/>
                    <a:p>
                      <a:pPr algn="l" fontAlgn="ctr"/>
                      <a:r>
                        <a:rPr lang="en-US" sz="1050" u="none" strike="noStrike" dirty="0">
                          <a:effectLst/>
                        </a:rPr>
                        <a:t>Taken family medical leave (offered by job) </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8%</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u="none" strike="noStrike" dirty="0">
                          <a:solidFill>
                            <a:schemeClr val="tx1"/>
                          </a:solidFill>
                          <a:effectLst/>
                          <a:latin typeface="+mn-lt"/>
                        </a:rPr>
                        <a:t>11%</a:t>
                      </a:r>
                      <a:endParaRPr lang="en-US" sz="1050" b="0" i="0" u="none" strike="noStrike" dirty="0">
                        <a:solidFill>
                          <a:schemeClr val="tx1"/>
                        </a:solidFill>
                        <a:effectLst/>
                        <a:latin typeface="+mn-lt"/>
                      </a:endParaRPr>
                    </a:p>
                  </a:txBody>
                  <a:tcPr marL="8320" marR="8320" marT="8320" marB="0" anchor="ctr"/>
                </a:tc>
                <a:extLst>
                  <a:ext uri="{0D108BD9-81ED-4DB2-BD59-A6C34878D82A}">
                    <a16:rowId xmlns:a16="http://schemas.microsoft.com/office/drawing/2014/main" val="1367456192"/>
                  </a:ext>
                </a:extLst>
              </a:tr>
              <a:tr h="43825">
                <a:tc>
                  <a:txBody>
                    <a:bodyPr/>
                    <a:lstStyle/>
                    <a:p>
                      <a:pPr algn="l" fontAlgn="ctr"/>
                      <a:r>
                        <a:rPr lang="en-US" sz="1050" u="none" strike="noStrike" dirty="0">
                          <a:effectLst/>
                        </a:rPr>
                        <a:t>Worked remotely/worked from home</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8%</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b="1" u="none" strike="noStrike" dirty="0">
                          <a:solidFill>
                            <a:schemeClr val="accent1"/>
                          </a:solidFill>
                          <a:effectLst/>
                          <a:latin typeface="+mn-lt"/>
                        </a:rPr>
                        <a:t>15%</a:t>
                      </a:r>
                      <a:endParaRPr lang="en-US" sz="1050" b="1" i="0" u="none" strike="noStrike" dirty="0">
                        <a:solidFill>
                          <a:schemeClr val="accent1"/>
                        </a:solidFill>
                        <a:effectLst/>
                        <a:latin typeface="+mn-lt"/>
                      </a:endParaRPr>
                    </a:p>
                  </a:txBody>
                  <a:tcPr marL="8320" marR="8320" marT="8320" marB="0" anchor="ctr"/>
                </a:tc>
                <a:extLst>
                  <a:ext uri="{0D108BD9-81ED-4DB2-BD59-A6C34878D82A}">
                    <a16:rowId xmlns:a16="http://schemas.microsoft.com/office/drawing/2014/main" val="2886455047"/>
                  </a:ext>
                </a:extLst>
              </a:tr>
              <a:tr h="43825">
                <a:tc>
                  <a:txBody>
                    <a:bodyPr/>
                    <a:lstStyle/>
                    <a:p>
                      <a:pPr algn="l" fontAlgn="ctr"/>
                      <a:r>
                        <a:rPr lang="en-US" sz="1050" u="none" strike="noStrike" dirty="0">
                          <a:effectLst/>
                        </a:rPr>
                        <a:t>Quit your job</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6%</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u="none" strike="noStrike" dirty="0">
                          <a:solidFill>
                            <a:schemeClr val="tx1"/>
                          </a:solidFill>
                          <a:effectLst/>
                          <a:latin typeface="+mn-lt"/>
                        </a:rPr>
                        <a:t>7%</a:t>
                      </a:r>
                      <a:endParaRPr lang="en-US" sz="1050" b="0" i="0" u="none" strike="noStrike" dirty="0">
                        <a:solidFill>
                          <a:schemeClr val="tx1"/>
                        </a:solidFill>
                        <a:effectLst/>
                        <a:latin typeface="+mn-lt"/>
                      </a:endParaRPr>
                    </a:p>
                  </a:txBody>
                  <a:tcPr marL="8320" marR="8320" marT="8320" marB="0" anchor="ctr"/>
                </a:tc>
                <a:extLst>
                  <a:ext uri="{0D108BD9-81ED-4DB2-BD59-A6C34878D82A}">
                    <a16:rowId xmlns:a16="http://schemas.microsoft.com/office/drawing/2014/main" val="4071621335"/>
                  </a:ext>
                </a:extLst>
              </a:tr>
              <a:tr h="167781">
                <a:tc>
                  <a:txBody>
                    <a:bodyPr/>
                    <a:lstStyle/>
                    <a:p>
                      <a:pPr algn="l" fontAlgn="ctr"/>
                      <a:r>
                        <a:rPr lang="en-US" sz="1050" u="none" strike="noStrike" dirty="0">
                          <a:effectLst/>
                        </a:rPr>
                        <a:t>Not been able to find a job with enough flexibility to accommodate your health needs / Not been able to find a job with enough flexibility to accommodate your loved one’s health needs</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5%</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b="1" u="none" strike="noStrike" dirty="0">
                          <a:solidFill>
                            <a:schemeClr val="accent1"/>
                          </a:solidFill>
                          <a:effectLst/>
                          <a:latin typeface="+mn-lt"/>
                        </a:rPr>
                        <a:t>8%</a:t>
                      </a:r>
                      <a:endParaRPr lang="en-US" sz="1050" b="1" i="0" u="none" strike="noStrike" dirty="0">
                        <a:solidFill>
                          <a:schemeClr val="accent1"/>
                        </a:solidFill>
                        <a:effectLst/>
                        <a:latin typeface="+mn-lt"/>
                      </a:endParaRPr>
                    </a:p>
                  </a:txBody>
                  <a:tcPr marL="8320" marR="8320" marT="8320" marB="0" anchor="ctr"/>
                </a:tc>
                <a:extLst>
                  <a:ext uri="{0D108BD9-81ED-4DB2-BD59-A6C34878D82A}">
                    <a16:rowId xmlns:a16="http://schemas.microsoft.com/office/drawing/2014/main" val="189326282"/>
                  </a:ext>
                </a:extLst>
              </a:tr>
              <a:tr h="43825">
                <a:tc>
                  <a:txBody>
                    <a:bodyPr/>
                    <a:lstStyle/>
                    <a:p>
                      <a:pPr algn="l" fontAlgn="ctr"/>
                      <a:r>
                        <a:rPr lang="en-US" sz="1050" u="none" strike="noStrike" dirty="0">
                          <a:effectLst/>
                        </a:rPr>
                        <a:t>Been let go or fired</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4%</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b="1" u="none" strike="noStrike" dirty="0">
                          <a:solidFill>
                            <a:schemeClr val="accent1"/>
                          </a:solidFill>
                          <a:effectLst/>
                          <a:latin typeface="+mn-lt"/>
                        </a:rPr>
                        <a:t>6%</a:t>
                      </a:r>
                      <a:endParaRPr lang="en-US" sz="1050" b="1" i="0" u="none" strike="noStrike" dirty="0">
                        <a:solidFill>
                          <a:schemeClr val="accent1"/>
                        </a:solidFill>
                        <a:effectLst/>
                        <a:latin typeface="+mn-lt"/>
                      </a:endParaRPr>
                    </a:p>
                  </a:txBody>
                  <a:tcPr marL="8320" marR="8320" marT="8320" marB="0" anchor="ctr"/>
                </a:tc>
                <a:extLst>
                  <a:ext uri="{0D108BD9-81ED-4DB2-BD59-A6C34878D82A}">
                    <a16:rowId xmlns:a16="http://schemas.microsoft.com/office/drawing/2014/main" val="1810617961"/>
                  </a:ext>
                </a:extLst>
              </a:tr>
              <a:tr h="43825">
                <a:tc>
                  <a:txBody>
                    <a:bodyPr/>
                    <a:lstStyle/>
                    <a:p>
                      <a:pPr algn="l" fontAlgn="ctr"/>
                      <a:r>
                        <a:rPr lang="en-US" sz="1050" u="none" strike="noStrike" dirty="0">
                          <a:effectLst/>
                        </a:rPr>
                        <a:t>Felt your supervisor treated you badly</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4%</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u="none" strike="noStrike" dirty="0">
                          <a:solidFill>
                            <a:schemeClr val="tx1"/>
                          </a:solidFill>
                          <a:effectLst/>
                          <a:latin typeface="+mn-lt"/>
                        </a:rPr>
                        <a:t>5%</a:t>
                      </a:r>
                      <a:endParaRPr lang="en-US" sz="1050" b="0" i="0" u="none" strike="noStrike" dirty="0">
                        <a:solidFill>
                          <a:schemeClr val="tx1"/>
                        </a:solidFill>
                        <a:effectLst/>
                        <a:latin typeface="+mn-lt"/>
                      </a:endParaRPr>
                    </a:p>
                  </a:txBody>
                  <a:tcPr marL="8320" marR="8320" marT="8320" marB="0" anchor="ctr"/>
                </a:tc>
                <a:extLst>
                  <a:ext uri="{0D108BD9-81ED-4DB2-BD59-A6C34878D82A}">
                    <a16:rowId xmlns:a16="http://schemas.microsoft.com/office/drawing/2014/main" val="138560880"/>
                  </a:ext>
                </a:extLst>
              </a:tr>
              <a:tr h="213038">
                <a:tc>
                  <a:txBody>
                    <a:bodyPr/>
                    <a:lstStyle/>
                    <a:p>
                      <a:pPr algn="l" fontAlgn="ctr"/>
                      <a:r>
                        <a:rPr lang="en-US" sz="1050" u="none" strike="noStrike" dirty="0">
                          <a:effectLst/>
                        </a:rPr>
                        <a:t>Not received the federal and/or employer disability insurance you needed / Not received the federal and/or employer disability insurance your loved one needed</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3%</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u="none" strike="noStrike" dirty="0">
                          <a:solidFill>
                            <a:schemeClr val="tx1"/>
                          </a:solidFill>
                          <a:effectLst/>
                          <a:latin typeface="+mn-lt"/>
                        </a:rPr>
                        <a:t>3%</a:t>
                      </a:r>
                      <a:endParaRPr lang="en-US" sz="1050" b="0" i="0" u="none" strike="noStrike" dirty="0">
                        <a:solidFill>
                          <a:schemeClr val="tx1"/>
                        </a:solidFill>
                        <a:effectLst/>
                        <a:latin typeface="+mn-lt"/>
                      </a:endParaRPr>
                    </a:p>
                  </a:txBody>
                  <a:tcPr marL="8320" marR="8320" marT="8320" marB="0" anchor="ctr"/>
                </a:tc>
                <a:extLst>
                  <a:ext uri="{0D108BD9-81ED-4DB2-BD59-A6C34878D82A}">
                    <a16:rowId xmlns:a16="http://schemas.microsoft.com/office/drawing/2014/main" val="1225969723"/>
                  </a:ext>
                </a:extLst>
              </a:tr>
              <a:tr h="170431">
                <a:tc>
                  <a:txBody>
                    <a:bodyPr/>
                    <a:lstStyle/>
                    <a:p>
                      <a:pPr algn="l" fontAlgn="ctr"/>
                      <a:r>
                        <a:rPr lang="en-US" sz="1050" u="none" strike="noStrike" dirty="0">
                          <a:effectLst/>
                        </a:rPr>
                        <a:t>Changed jobs or employers</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3%</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b="1" u="none" strike="noStrike" dirty="0">
                          <a:solidFill>
                            <a:schemeClr val="accent1"/>
                          </a:solidFill>
                          <a:effectLst/>
                          <a:latin typeface="+mn-lt"/>
                        </a:rPr>
                        <a:t>5%</a:t>
                      </a:r>
                      <a:endParaRPr lang="en-US" sz="1050" b="1" i="0" u="none" strike="noStrike" dirty="0">
                        <a:solidFill>
                          <a:schemeClr val="accent1"/>
                        </a:solidFill>
                        <a:effectLst/>
                        <a:latin typeface="+mn-lt"/>
                      </a:endParaRPr>
                    </a:p>
                  </a:txBody>
                  <a:tcPr marL="8320" marR="8320" marT="8320" marB="0" anchor="ctr"/>
                </a:tc>
                <a:extLst>
                  <a:ext uri="{0D108BD9-81ED-4DB2-BD59-A6C34878D82A}">
                    <a16:rowId xmlns:a16="http://schemas.microsoft.com/office/drawing/2014/main" val="3284330648"/>
                  </a:ext>
                </a:extLst>
              </a:tr>
              <a:tr h="85144">
                <a:tc>
                  <a:txBody>
                    <a:bodyPr/>
                    <a:lstStyle/>
                    <a:p>
                      <a:pPr algn="l" fontAlgn="ctr"/>
                      <a:r>
                        <a:rPr lang="en-US" sz="1050" u="none" strike="noStrike" dirty="0">
                          <a:effectLst/>
                        </a:rPr>
                        <a:t>Missed school or delayed your education / Missed school or delayed your education</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3%</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b="1" u="none" strike="noStrike" dirty="0">
                          <a:solidFill>
                            <a:schemeClr val="accent1"/>
                          </a:solidFill>
                          <a:effectLst/>
                          <a:latin typeface="+mn-lt"/>
                        </a:rPr>
                        <a:t>5%</a:t>
                      </a:r>
                      <a:endParaRPr lang="en-US" sz="1050" b="1" i="0" u="none" strike="noStrike" dirty="0">
                        <a:solidFill>
                          <a:schemeClr val="accent1"/>
                        </a:solidFill>
                        <a:effectLst/>
                        <a:latin typeface="+mn-lt"/>
                      </a:endParaRPr>
                    </a:p>
                  </a:txBody>
                  <a:tcPr marL="8320" marR="8320" marT="8320" marB="0" anchor="ctr"/>
                </a:tc>
                <a:extLst>
                  <a:ext uri="{0D108BD9-81ED-4DB2-BD59-A6C34878D82A}">
                    <a16:rowId xmlns:a16="http://schemas.microsoft.com/office/drawing/2014/main" val="1505745607"/>
                  </a:ext>
                </a:extLst>
              </a:tr>
              <a:tr h="85216">
                <a:tc>
                  <a:txBody>
                    <a:bodyPr/>
                    <a:lstStyle/>
                    <a:p>
                      <a:pPr algn="l" fontAlgn="ctr"/>
                      <a:r>
                        <a:rPr lang="en-US" sz="1050" u="none" strike="noStrike" dirty="0">
                          <a:effectLst/>
                        </a:rPr>
                        <a:t>Felt your co-workers treated you badly</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2%</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u="none" strike="noStrike" dirty="0">
                          <a:solidFill>
                            <a:schemeClr val="tx1"/>
                          </a:solidFill>
                          <a:effectLst/>
                          <a:latin typeface="+mn-lt"/>
                        </a:rPr>
                        <a:t>4%</a:t>
                      </a:r>
                      <a:endParaRPr lang="en-US" sz="1050" b="0" i="0" u="none" strike="noStrike" dirty="0">
                        <a:solidFill>
                          <a:schemeClr val="tx1"/>
                        </a:solidFill>
                        <a:effectLst/>
                        <a:latin typeface="+mn-lt"/>
                      </a:endParaRPr>
                    </a:p>
                  </a:txBody>
                  <a:tcPr marL="8320" marR="8320" marT="8320" marB="0" anchor="ctr"/>
                </a:tc>
                <a:extLst>
                  <a:ext uri="{0D108BD9-81ED-4DB2-BD59-A6C34878D82A}">
                    <a16:rowId xmlns:a16="http://schemas.microsoft.com/office/drawing/2014/main" val="3219605630"/>
                  </a:ext>
                </a:extLst>
              </a:tr>
              <a:tr h="43825">
                <a:tc>
                  <a:txBody>
                    <a:bodyPr/>
                    <a:lstStyle/>
                    <a:p>
                      <a:pPr algn="l" fontAlgn="ctr"/>
                      <a:r>
                        <a:rPr lang="en-US" sz="1050" u="none" strike="noStrike" dirty="0">
                          <a:effectLst/>
                        </a:rPr>
                        <a:t>Turned down a job or promotion</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u="none" strike="noStrike" dirty="0">
                          <a:solidFill>
                            <a:schemeClr val="tx1"/>
                          </a:solidFill>
                          <a:effectLst/>
                          <a:latin typeface="+mn-lt"/>
                        </a:rPr>
                        <a:t>2%</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b="1" u="none" strike="noStrike" dirty="0">
                          <a:solidFill>
                            <a:schemeClr val="accent1"/>
                          </a:solidFill>
                          <a:effectLst/>
                          <a:latin typeface="+mn-lt"/>
                        </a:rPr>
                        <a:t>8%</a:t>
                      </a:r>
                      <a:endParaRPr lang="en-US" sz="1050" b="1" i="0" u="none" strike="noStrike" dirty="0">
                        <a:solidFill>
                          <a:schemeClr val="accent1"/>
                        </a:solidFill>
                        <a:effectLst/>
                        <a:latin typeface="+mn-lt"/>
                      </a:endParaRPr>
                    </a:p>
                  </a:txBody>
                  <a:tcPr marL="8320" marR="8320" marT="8320" marB="0" anchor="ctr"/>
                </a:tc>
                <a:extLst>
                  <a:ext uri="{0D108BD9-81ED-4DB2-BD59-A6C34878D82A}">
                    <a16:rowId xmlns:a16="http://schemas.microsoft.com/office/drawing/2014/main" val="954957671"/>
                  </a:ext>
                </a:extLst>
              </a:tr>
              <a:tr h="43825">
                <a:tc>
                  <a:txBody>
                    <a:bodyPr/>
                    <a:lstStyle/>
                    <a:p>
                      <a:pPr algn="l" fontAlgn="ctr"/>
                      <a:r>
                        <a:rPr lang="en-US" sz="1050" u="none" strike="noStrike" dirty="0">
                          <a:effectLst/>
                        </a:rPr>
                        <a:t>None of these</a:t>
                      </a:r>
                      <a:endParaRPr lang="en-US" sz="1050" b="0" i="0" u="none" strike="noStrike" dirty="0">
                        <a:solidFill>
                          <a:srgbClr val="000000"/>
                        </a:solidFill>
                        <a:effectLst/>
                        <a:latin typeface="Arial" panose="020B0604020202020204" pitchFamily="34" charset="0"/>
                      </a:endParaRPr>
                    </a:p>
                  </a:txBody>
                  <a:tcPr marL="8320" marR="8320" marT="8320" marB="0" anchor="ctr"/>
                </a:tc>
                <a:tc>
                  <a:txBody>
                    <a:bodyPr/>
                    <a:lstStyle/>
                    <a:p>
                      <a:pPr algn="ctr" fontAlgn="b"/>
                      <a:r>
                        <a:rPr lang="en-US" sz="1050" b="1" u="none" strike="noStrike" dirty="0">
                          <a:solidFill>
                            <a:schemeClr val="accent1"/>
                          </a:solidFill>
                          <a:effectLst/>
                          <a:latin typeface="+mn-lt"/>
                        </a:rPr>
                        <a:t>49%</a:t>
                      </a:r>
                      <a:endParaRPr lang="en-US" sz="1050" b="0" i="0" u="none" strike="noStrike" dirty="0">
                        <a:solidFill>
                          <a:schemeClr val="tx1"/>
                        </a:solidFill>
                        <a:effectLst/>
                        <a:latin typeface="+mn-lt"/>
                      </a:endParaRPr>
                    </a:p>
                  </a:txBody>
                  <a:tcPr marL="8320" marR="8320" marT="8320" marB="0" anchor="ctr"/>
                </a:tc>
                <a:tc>
                  <a:txBody>
                    <a:bodyPr/>
                    <a:lstStyle/>
                    <a:p>
                      <a:pPr algn="ctr" fontAlgn="b"/>
                      <a:r>
                        <a:rPr lang="en-US" sz="1050" u="none" strike="noStrike" dirty="0">
                          <a:solidFill>
                            <a:schemeClr val="tx1"/>
                          </a:solidFill>
                          <a:effectLst/>
                          <a:latin typeface="+mn-lt"/>
                        </a:rPr>
                        <a:t>33%</a:t>
                      </a:r>
                      <a:endParaRPr lang="en-US" sz="1050" b="0" i="0" u="none" strike="noStrike" dirty="0">
                        <a:solidFill>
                          <a:schemeClr val="tx1"/>
                        </a:solidFill>
                        <a:effectLst/>
                        <a:latin typeface="+mn-lt"/>
                      </a:endParaRPr>
                    </a:p>
                  </a:txBody>
                  <a:tcPr marL="8320" marR="8320" marT="8320" marB="0" anchor="ctr"/>
                </a:tc>
                <a:extLst>
                  <a:ext uri="{0D108BD9-81ED-4DB2-BD59-A6C34878D82A}">
                    <a16:rowId xmlns:a16="http://schemas.microsoft.com/office/drawing/2014/main" val="1129977878"/>
                  </a:ext>
                </a:extLst>
              </a:tr>
            </a:tbl>
          </a:graphicData>
        </a:graphic>
      </p:graphicFrame>
      <p:graphicFrame>
        <p:nvGraphicFramePr>
          <p:cNvPr id="7" name="Table 6">
            <a:extLst>
              <a:ext uri="{FF2B5EF4-FFF2-40B4-BE49-F238E27FC236}">
                <a16:creationId xmlns:a16="http://schemas.microsoft.com/office/drawing/2014/main" id="{54A84297-5DA4-6B5B-934B-CC4DC628A655}"/>
              </a:ext>
            </a:extLst>
          </p:cNvPr>
          <p:cNvGraphicFramePr>
            <a:graphicFrameLocks noGrp="1"/>
          </p:cNvGraphicFramePr>
          <p:nvPr>
            <p:extLst>
              <p:ext uri="{D42A27DB-BD31-4B8C-83A1-F6EECF244321}">
                <p14:modId xmlns:p14="http://schemas.microsoft.com/office/powerpoint/2010/main" val="2226393017"/>
              </p:ext>
            </p:extLst>
          </p:nvPr>
        </p:nvGraphicFramePr>
        <p:xfrm>
          <a:off x="5958538" y="1231445"/>
          <a:ext cx="2822783" cy="5272237"/>
        </p:xfrm>
        <a:graphic>
          <a:graphicData uri="http://schemas.openxmlformats.org/drawingml/2006/table">
            <a:tbl>
              <a:tblPr firstRow="1" bandRow="1">
                <a:tableStyleId>{5C22544A-7EE6-4342-B048-85BDC9FD1C3A}</a:tableStyleId>
              </a:tblPr>
              <a:tblGrid>
                <a:gridCol w="687367">
                  <a:extLst>
                    <a:ext uri="{9D8B030D-6E8A-4147-A177-3AD203B41FA5}">
                      <a16:colId xmlns:a16="http://schemas.microsoft.com/office/drawing/2014/main" val="3833363524"/>
                    </a:ext>
                  </a:extLst>
                </a:gridCol>
                <a:gridCol w="687367">
                  <a:extLst>
                    <a:ext uri="{9D8B030D-6E8A-4147-A177-3AD203B41FA5}">
                      <a16:colId xmlns:a16="http://schemas.microsoft.com/office/drawing/2014/main" val="2989707301"/>
                    </a:ext>
                  </a:extLst>
                </a:gridCol>
                <a:gridCol w="687367">
                  <a:extLst>
                    <a:ext uri="{9D8B030D-6E8A-4147-A177-3AD203B41FA5}">
                      <a16:colId xmlns:a16="http://schemas.microsoft.com/office/drawing/2014/main" val="1293166763"/>
                    </a:ext>
                  </a:extLst>
                </a:gridCol>
                <a:gridCol w="760682">
                  <a:extLst>
                    <a:ext uri="{9D8B030D-6E8A-4147-A177-3AD203B41FA5}">
                      <a16:colId xmlns:a16="http://schemas.microsoft.com/office/drawing/2014/main" val="3993856338"/>
                    </a:ext>
                  </a:extLst>
                </a:gridCol>
              </a:tblGrid>
              <a:tr h="420497">
                <a:tc>
                  <a:txBody>
                    <a:bodyPr/>
                    <a:lstStyle/>
                    <a:p>
                      <a:pPr algn="ctr" fontAlgn="ctr"/>
                      <a:r>
                        <a:rPr lang="en-US" sz="900" u="none" strike="noStrike" dirty="0">
                          <a:effectLst/>
                        </a:rPr>
                        <a:t>Stage I Patient</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Stage II Patient</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Stage III Patient</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Stage IV Patient</a:t>
                      </a:r>
                      <a:endParaRPr lang="en-US" sz="9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2272182103"/>
                  </a:ext>
                </a:extLst>
              </a:tr>
              <a:tr h="169852">
                <a:tc>
                  <a:txBody>
                    <a:bodyPr/>
                    <a:lstStyle/>
                    <a:p>
                      <a:pPr algn="ctr" fontAlgn="b"/>
                      <a:r>
                        <a:rPr lang="en-US" sz="1050" b="1" i="1" u="none" strike="noStrike" dirty="0">
                          <a:solidFill>
                            <a:srgbClr val="000000"/>
                          </a:solidFill>
                          <a:effectLst/>
                          <a:latin typeface="Arial" panose="020B0604020202020204" pitchFamily="34" charset="0"/>
                        </a:rPr>
                        <a:t>2.22</a:t>
                      </a:r>
                    </a:p>
                  </a:txBody>
                  <a:tcPr marL="9525" marR="9525" marT="9525" marB="0" anchor="ctr"/>
                </a:tc>
                <a:tc>
                  <a:txBody>
                    <a:bodyPr/>
                    <a:lstStyle/>
                    <a:p>
                      <a:pPr algn="ctr" fontAlgn="b"/>
                      <a:r>
                        <a:rPr lang="en-US" sz="1050" b="1" i="1" u="none" strike="noStrike" dirty="0">
                          <a:solidFill>
                            <a:srgbClr val="000000"/>
                          </a:solidFill>
                          <a:effectLst/>
                          <a:latin typeface="Arial" panose="020B0604020202020204" pitchFamily="34" charset="0"/>
                        </a:rPr>
                        <a:t>2.65</a:t>
                      </a:r>
                    </a:p>
                  </a:txBody>
                  <a:tcPr marL="9525" marR="9525" marT="9525" marB="0" anchor="ctr"/>
                </a:tc>
                <a:tc>
                  <a:txBody>
                    <a:bodyPr/>
                    <a:lstStyle/>
                    <a:p>
                      <a:pPr algn="ctr" fontAlgn="b"/>
                      <a:r>
                        <a:rPr lang="en-US" sz="1050" b="1" i="1" u="none" strike="noStrike" dirty="0">
                          <a:solidFill>
                            <a:srgbClr val="000000"/>
                          </a:solidFill>
                          <a:effectLst/>
                          <a:latin typeface="Arial" panose="020B0604020202020204" pitchFamily="34" charset="0"/>
                        </a:rPr>
                        <a:t>2.47</a:t>
                      </a:r>
                    </a:p>
                  </a:txBody>
                  <a:tcPr marL="9525" marR="9525" marT="9525" marB="0" anchor="ctr"/>
                </a:tc>
                <a:tc>
                  <a:txBody>
                    <a:bodyPr/>
                    <a:lstStyle/>
                    <a:p>
                      <a:pPr algn="ctr" fontAlgn="b"/>
                      <a:r>
                        <a:rPr lang="en-US" sz="1050" b="1" i="1" u="none" strike="noStrike" dirty="0">
                          <a:solidFill>
                            <a:srgbClr val="000000"/>
                          </a:solidFill>
                          <a:effectLst/>
                          <a:latin typeface="Arial" panose="020B0604020202020204" pitchFamily="34" charset="0"/>
                        </a:rPr>
                        <a:t>3.03</a:t>
                      </a:r>
                    </a:p>
                  </a:txBody>
                  <a:tcPr marL="9525" marR="9525" marT="9525" marB="0" anchor="ctr"/>
                </a:tc>
                <a:extLst>
                  <a:ext uri="{0D108BD9-81ED-4DB2-BD59-A6C34878D82A}">
                    <a16:rowId xmlns:a16="http://schemas.microsoft.com/office/drawing/2014/main" val="2123639731"/>
                  </a:ext>
                </a:extLst>
              </a:tr>
              <a:tr h="169852">
                <a:tc>
                  <a:txBody>
                    <a:bodyPr/>
                    <a:lstStyle/>
                    <a:p>
                      <a:pPr algn="ctr" fontAlgn="b"/>
                      <a:r>
                        <a:rPr lang="en-US" sz="1050" b="0" i="0" u="none" strike="noStrike" dirty="0">
                          <a:solidFill>
                            <a:srgbClr val="000000"/>
                          </a:solidFill>
                          <a:effectLst/>
                          <a:latin typeface="Arial" panose="020B0604020202020204" pitchFamily="34" charset="0"/>
                        </a:rPr>
                        <a:t>13%</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21%</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21%</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25%</a:t>
                      </a:r>
                    </a:p>
                  </a:txBody>
                  <a:tcPr marL="9525" marR="9525" marT="9525" marB="0" anchor="ctr"/>
                </a:tc>
                <a:extLst>
                  <a:ext uri="{0D108BD9-81ED-4DB2-BD59-A6C34878D82A}">
                    <a16:rowId xmlns:a16="http://schemas.microsoft.com/office/drawing/2014/main" val="3142547117"/>
                  </a:ext>
                </a:extLst>
              </a:tr>
              <a:tr h="169852">
                <a:tc>
                  <a:txBody>
                    <a:bodyPr/>
                    <a:lstStyle/>
                    <a:p>
                      <a:pPr algn="ctr" fontAlgn="b"/>
                      <a:r>
                        <a:rPr lang="en-US" sz="1050" b="0" i="0" u="none" strike="noStrike" dirty="0">
                          <a:solidFill>
                            <a:srgbClr val="000000"/>
                          </a:solidFill>
                          <a:effectLst/>
                          <a:latin typeface="Arial" panose="020B0604020202020204" pitchFamily="34" charset="0"/>
                        </a:rPr>
                        <a:t>24%</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31%</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25%</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34%</a:t>
                      </a:r>
                    </a:p>
                  </a:txBody>
                  <a:tcPr marL="9525" marR="9525" marT="9525" marB="0" anchor="ctr"/>
                </a:tc>
                <a:extLst>
                  <a:ext uri="{0D108BD9-81ED-4DB2-BD59-A6C34878D82A}">
                    <a16:rowId xmlns:a16="http://schemas.microsoft.com/office/drawing/2014/main" val="1661344227"/>
                  </a:ext>
                </a:extLst>
              </a:tr>
              <a:tr h="169852">
                <a:tc>
                  <a:txBody>
                    <a:bodyPr/>
                    <a:lstStyle/>
                    <a:p>
                      <a:pPr algn="ctr" fontAlgn="b"/>
                      <a:r>
                        <a:rPr lang="en-US" sz="1050" b="1" i="0" u="none" strike="noStrike" dirty="0">
                          <a:solidFill>
                            <a:srgbClr val="000000"/>
                          </a:solidFill>
                          <a:effectLst/>
                          <a:latin typeface="Arial" panose="020B0604020202020204" pitchFamily="34" charset="0"/>
                        </a:rPr>
                        <a:t>17.17</a:t>
                      </a:r>
                    </a:p>
                  </a:txBody>
                  <a:tcPr marL="9525" marR="9525" marT="9525" marB="0" anchor="ctr"/>
                </a:tc>
                <a:tc>
                  <a:txBody>
                    <a:bodyPr/>
                    <a:lstStyle/>
                    <a:p>
                      <a:pPr algn="ctr" fontAlgn="b"/>
                      <a:r>
                        <a:rPr lang="en-US" sz="1050" b="1" i="0" u="none" strike="noStrike" dirty="0">
                          <a:solidFill>
                            <a:srgbClr val="000000"/>
                          </a:solidFill>
                          <a:effectLst/>
                          <a:latin typeface="Arial" panose="020B0604020202020204" pitchFamily="34" charset="0"/>
                        </a:rPr>
                        <a:t>17.19</a:t>
                      </a:r>
                    </a:p>
                  </a:txBody>
                  <a:tcPr marL="9525" marR="9525" marT="9525" marB="0" anchor="ctr"/>
                </a:tc>
                <a:tc>
                  <a:txBody>
                    <a:bodyPr/>
                    <a:lstStyle/>
                    <a:p>
                      <a:pPr algn="ctr" fontAlgn="b"/>
                      <a:r>
                        <a:rPr lang="en-US" sz="1050" b="1" i="0" u="none" strike="noStrike" dirty="0">
                          <a:solidFill>
                            <a:srgbClr val="000000"/>
                          </a:solidFill>
                          <a:effectLst/>
                          <a:latin typeface="Arial" panose="020B0604020202020204" pitchFamily="34" charset="0"/>
                        </a:rPr>
                        <a:t>23.13</a:t>
                      </a:r>
                    </a:p>
                  </a:txBody>
                  <a:tcPr marL="9525" marR="9525" marT="9525" marB="0" anchor="ctr"/>
                </a:tc>
                <a:tc>
                  <a:txBody>
                    <a:bodyPr/>
                    <a:lstStyle/>
                    <a:p>
                      <a:pPr algn="ctr" fontAlgn="b"/>
                      <a:r>
                        <a:rPr lang="en-US" sz="1050" b="1" i="0" u="none" strike="noStrike" dirty="0">
                          <a:solidFill>
                            <a:srgbClr val="000000"/>
                          </a:solidFill>
                          <a:effectLst/>
                          <a:latin typeface="Arial" panose="020B0604020202020204" pitchFamily="34" charset="0"/>
                        </a:rPr>
                        <a:t>21.84</a:t>
                      </a:r>
                    </a:p>
                  </a:txBody>
                  <a:tcPr marL="9525" marR="9525" marT="9525" marB="0" anchor="ctr"/>
                </a:tc>
                <a:extLst>
                  <a:ext uri="{0D108BD9-81ED-4DB2-BD59-A6C34878D82A}">
                    <a16:rowId xmlns:a16="http://schemas.microsoft.com/office/drawing/2014/main" val="2826491276"/>
                  </a:ext>
                </a:extLst>
              </a:tr>
              <a:tr h="169852">
                <a:tc>
                  <a:txBody>
                    <a:bodyPr/>
                    <a:lstStyle/>
                    <a:p>
                      <a:pPr algn="ctr" fontAlgn="b"/>
                      <a:r>
                        <a:rPr lang="en-US" sz="1050" b="0" i="0" u="none" strike="noStrike" dirty="0">
                          <a:solidFill>
                            <a:srgbClr val="000000"/>
                          </a:solidFill>
                          <a:effectLst/>
                          <a:latin typeface="Arial" panose="020B0604020202020204" pitchFamily="34" charset="0"/>
                        </a:rPr>
                        <a:t>19%</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22%</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19%</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24%</a:t>
                      </a:r>
                    </a:p>
                  </a:txBody>
                  <a:tcPr marL="9525" marR="9525" marT="9525" marB="0" anchor="ctr"/>
                </a:tc>
                <a:extLst>
                  <a:ext uri="{0D108BD9-81ED-4DB2-BD59-A6C34878D82A}">
                    <a16:rowId xmlns:a16="http://schemas.microsoft.com/office/drawing/2014/main" val="590191305"/>
                  </a:ext>
                </a:extLst>
              </a:tr>
              <a:tr h="169852">
                <a:tc>
                  <a:txBody>
                    <a:bodyPr/>
                    <a:lstStyle/>
                    <a:p>
                      <a:pPr algn="ctr" fontAlgn="b"/>
                      <a:r>
                        <a:rPr lang="en-US" sz="1050" b="1" i="0" u="none" strike="noStrike" dirty="0">
                          <a:solidFill>
                            <a:srgbClr val="C00000"/>
                          </a:solidFill>
                          <a:effectLst/>
                          <a:latin typeface="Arial" panose="020B0604020202020204" pitchFamily="34" charset="0"/>
                        </a:rPr>
                        <a:t>11%</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20%</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15%</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19%</a:t>
                      </a:r>
                    </a:p>
                  </a:txBody>
                  <a:tcPr marL="9525" marR="9525" marT="9525" marB="0" anchor="ctr"/>
                </a:tc>
                <a:extLst>
                  <a:ext uri="{0D108BD9-81ED-4DB2-BD59-A6C34878D82A}">
                    <a16:rowId xmlns:a16="http://schemas.microsoft.com/office/drawing/2014/main" val="3314396709"/>
                  </a:ext>
                </a:extLst>
              </a:tr>
              <a:tr h="169852">
                <a:tc>
                  <a:txBody>
                    <a:bodyPr/>
                    <a:lstStyle/>
                    <a:p>
                      <a:pPr algn="ctr" fontAlgn="b"/>
                      <a:r>
                        <a:rPr lang="en-US" sz="1050" b="0" i="0" u="none" strike="noStrike" dirty="0">
                          <a:solidFill>
                            <a:srgbClr val="000000"/>
                          </a:solidFill>
                          <a:effectLst/>
                          <a:latin typeface="Arial" panose="020B0604020202020204" pitchFamily="34" charset="0"/>
                        </a:rPr>
                        <a:t>11%</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14%</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14%</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19%</a:t>
                      </a:r>
                    </a:p>
                  </a:txBody>
                  <a:tcPr marL="9525" marR="9525" marT="9525" marB="0" anchor="ctr"/>
                </a:tc>
                <a:extLst>
                  <a:ext uri="{0D108BD9-81ED-4DB2-BD59-A6C34878D82A}">
                    <a16:rowId xmlns:a16="http://schemas.microsoft.com/office/drawing/2014/main" val="26075911"/>
                  </a:ext>
                </a:extLst>
              </a:tr>
              <a:tr h="55667">
                <a:tc>
                  <a:txBody>
                    <a:bodyPr/>
                    <a:lstStyle/>
                    <a:p>
                      <a:pPr algn="ctr" fontAlgn="b"/>
                      <a:r>
                        <a:rPr lang="en-US" sz="1050" b="1" i="0" u="none" strike="noStrike" dirty="0">
                          <a:solidFill>
                            <a:srgbClr val="C00000"/>
                          </a:solidFill>
                          <a:effectLst/>
                          <a:latin typeface="Arial" panose="020B0604020202020204" pitchFamily="34" charset="0"/>
                        </a:rPr>
                        <a:t>8%</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13%</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12%</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14%</a:t>
                      </a:r>
                    </a:p>
                  </a:txBody>
                  <a:tcPr marL="9525" marR="9525" marT="9525" marB="0" anchor="ctr"/>
                </a:tc>
                <a:extLst>
                  <a:ext uri="{0D108BD9-81ED-4DB2-BD59-A6C34878D82A}">
                    <a16:rowId xmlns:a16="http://schemas.microsoft.com/office/drawing/2014/main" val="2711701882"/>
                  </a:ext>
                </a:extLst>
              </a:tr>
              <a:tr h="169852">
                <a:tc>
                  <a:txBody>
                    <a:bodyPr/>
                    <a:lstStyle/>
                    <a:p>
                      <a:pPr algn="ctr" fontAlgn="b"/>
                      <a:r>
                        <a:rPr lang="en-US" sz="1050" b="1" i="0" u="none" strike="noStrike" dirty="0">
                          <a:solidFill>
                            <a:srgbClr val="C00000"/>
                          </a:solidFill>
                          <a:effectLst/>
                          <a:latin typeface="Arial" panose="020B0604020202020204" pitchFamily="34" charset="0"/>
                        </a:rPr>
                        <a:t>5%</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11%</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13%</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13%</a:t>
                      </a:r>
                    </a:p>
                  </a:txBody>
                  <a:tcPr marL="9525" marR="9525" marT="9525" marB="0" anchor="ctr"/>
                </a:tc>
                <a:extLst>
                  <a:ext uri="{0D108BD9-81ED-4DB2-BD59-A6C34878D82A}">
                    <a16:rowId xmlns:a16="http://schemas.microsoft.com/office/drawing/2014/main" val="3962444241"/>
                  </a:ext>
                </a:extLst>
              </a:tr>
              <a:tr h="169852">
                <a:tc>
                  <a:txBody>
                    <a:bodyPr/>
                    <a:lstStyle/>
                    <a:p>
                      <a:pPr algn="ctr" fontAlgn="b"/>
                      <a:r>
                        <a:rPr lang="en-US" sz="1050" b="1" i="0" u="none" strike="noStrike" dirty="0">
                          <a:solidFill>
                            <a:srgbClr val="C00000"/>
                          </a:solidFill>
                          <a:effectLst/>
                          <a:latin typeface="Arial" panose="020B0604020202020204" pitchFamily="34" charset="0"/>
                        </a:rPr>
                        <a:t>5%</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11%</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13%</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18%</a:t>
                      </a:r>
                    </a:p>
                  </a:txBody>
                  <a:tcPr marL="9525" marR="9525" marT="9525" marB="0" anchor="ctr"/>
                </a:tc>
                <a:extLst>
                  <a:ext uri="{0D108BD9-81ED-4DB2-BD59-A6C34878D82A}">
                    <a16:rowId xmlns:a16="http://schemas.microsoft.com/office/drawing/2014/main" val="586554791"/>
                  </a:ext>
                </a:extLst>
              </a:tr>
              <a:tr h="169852">
                <a:tc>
                  <a:txBody>
                    <a:bodyPr/>
                    <a:lstStyle/>
                    <a:p>
                      <a:pPr algn="ctr" fontAlgn="b"/>
                      <a:r>
                        <a:rPr lang="en-US" sz="1050" b="1" i="0" u="none" strike="noStrike" dirty="0">
                          <a:solidFill>
                            <a:srgbClr val="C00000"/>
                          </a:solidFill>
                          <a:effectLst/>
                          <a:latin typeface="Arial" panose="020B0604020202020204" pitchFamily="34" charset="0"/>
                        </a:rPr>
                        <a:t>6%</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11%</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8%</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12%</a:t>
                      </a:r>
                    </a:p>
                  </a:txBody>
                  <a:tcPr marL="9525" marR="9525" marT="9525" marB="0" anchor="ctr"/>
                </a:tc>
                <a:extLst>
                  <a:ext uri="{0D108BD9-81ED-4DB2-BD59-A6C34878D82A}">
                    <a16:rowId xmlns:a16="http://schemas.microsoft.com/office/drawing/2014/main" val="351879606"/>
                  </a:ext>
                </a:extLst>
              </a:tr>
              <a:tr h="169852">
                <a:tc>
                  <a:txBody>
                    <a:bodyPr/>
                    <a:lstStyle/>
                    <a:p>
                      <a:pPr algn="ctr" fontAlgn="b"/>
                      <a:r>
                        <a:rPr lang="en-US" sz="1050" b="1" i="0" u="none" strike="noStrike" dirty="0">
                          <a:solidFill>
                            <a:srgbClr val="C00000"/>
                          </a:solidFill>
                          <a:effectLst/>
                          <a:latin typeface="Arial" panose="020B0604020202020204" pitchFamily="34" charset="0"/>
                        </a:rPr>
                        <a:t>6%</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11%</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10%</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9%</a:t>
                      </a:r>
                    </a:p>
                  </a:txBody>
                  <a:tcPr marL="9525" marR="9525" marT="9525" marB="0" anchor="ctr"/>
                </a:tc>
                <a:extLst>
                  <a:ext uri="{0D108BD9-81ED-4DB2-BD59-A6C34878D82A}">
                    <a16:rowId xmlns:a16="http://schemas.microsoft.com/office/drawing/2014/main" val="1367456192"/>
                  </a:ext>
                </a:extLst>
              </a:tr>
              <a:tr h="169852">
                <a:tc>
                  <a:txBody>
                    <a:bodyPr/>
                    <a:lstStyle/>
                    <a:p>
                      <a:pPr algn="ctr" fontAlgn="b"/>
                      <a:r>
                        <a:rPr lang="en-US" sz="1050" b="0" i="0" u="none" strike="noStrike" dirty="0">
                          <a:solidFill>
                            <a:srgbClr val="000000"/>
                          </a:solidFill>
                          <a:effectLst/>
                          <a:latin typeface="Arial" panose="020B0604020202020204" pitchFamily="34" charset="0"/>
                        </a:rPr>
                        <a:t>5%</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13%</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7%</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13%</a:t>
                      </a:r>
                    </a:p>
                  </a:txBody>
                  <a:tcPr marL="9525" marR="9525" marT="9525" marB="0" anchor="ctr"/>
                </a:tc>
                <a:extLst>
                  <a:ext uri="{0D108BD9-81ED-4DB2-BD59-A6C34878D82A}">
                    <a16:rowId xmlns:a16="http://schemas.microsoft.com/office/drawing/2014/main" val="2886455047"/>
                  </a:ext>
                </a:extLst>
              </a:tr>
              <a:tr h="169852">
                <a:tc>
                  <a:txBody>
                    <a:bodyPr/>
                    <a:lstStyle/>
                    <a:p>
                      <a:pPr algn="ctr" fontAlgn="b"/>
                      <a:r>
                        <a:rPr lang="en-US" sz="1050" b="1" i="0" u="none" strike="noStrike" dirty="0">
                          <a:solidFill>
                            <a:srgbClr val="C00000"/>
                          </a:solidFill>
                          <a:effectLst/>
                          <a:latin typeface="Arial" panose="020B0604020202020204" pitchFamily="34" charset="0"/>
                        </a:rPr>
                        <a:t>4%</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6%</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9%</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11%</a:t>
                      </a:r>
                    </a:p>
                  </a:txBody>
                  <a:tcPr marL="9525" marR="9525" marT="9525" marB="0" anchor="ctr"/>
                </a:tc>
                <a:extLst>
                  <a:ext uri="{0D108BD9-81ED-4DB2-BD59-A6C34878D82A}">
                    <a16:rowId xmlns:a16="http://schemas.microsoft.com/office/drawing/2014/main" val="4071621335"/>
                  </a:ext>
                </a:extLst>
              </a:tr>
              <a:tr h="655557">
                <a:tc>
                  <a:txBody>
                    <a:bodyPr/>
                    <a:lstStyle/>
                    <a:p>
                      <a:pPr algn="ctr" fontAlgn="b"/>
                      <a:r>
                        <a:rPr lang="en-US" sz="1050" b="1" i="0" u="none" strike="noStrike" dirty="0">
                          <a:solidFill>
                            <a:srgbClr val="C00000"/>
                          </a:solidFill>
                          <a:effectLst/>
                          <a:latin typeface="Arial" panose="020B0604020202020204" pitchFamily="34" charset="0"/>
                        </a:rPr>
                        <a:t>3%</a:t>
                      </a:r>
                    </a:p>
                  </a:txBody>
                  <a:tcPr marL="9525" marR="9525" marT="9525" marB="0" anchor="ctr"/>
                </a:tc>
                <a:tc>
                  <a:txBody>
                    <a:bodyPr/>
                    <a:lstStyle/>
                    <a:p>
                      <a:pPr algn="ctr" fontAlgn="b"/>
                      <a:r>
                        <a:rPr lang="en-US" sz="1050" b="1" i="0" u="none" strike="noStrike" dirty="0">
                          <a:solidFill>
                            <a:srgbClr val="C00000"/>
                          </a:solidFill>
                          <a:effectLst/>
                          <a:latin typeface="Arial" panose="020B0604020202020204" pitchFamily="34" charset="0"/>
                        </a:rPr>
                        <a:t>4%</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7%</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10%</a:t>
                      </a:r>
                    </a:p>
                  </a:txBody>
                  <a:tcPr marL="9525" marR="9525" marT="9525" marB="0" anchor="ctr"/>
                </a:tc>
                <a:extLst>
                  <a:ext uri="{0D108BD9-81ED-4DB2-BD59-A6C34878D82A}">
                    <a16:rowId xmlns:a16="http://schemas.microsoft.com/office/drawing/2014/main" val="189326282"/>
                  </a:ext>
                </a:extLst>
              </a:tr>
              <a:tr h="169852">
                <a:tc>
                  <a:txBody>
                    <a:bodyPr/>
                    <a:lstStyle/>
                    <a:p>
                      <a:pPr algn="ctr" fontAlgn="b"/>
                      <a:r>
                        <a:rPr lang="en-US" sz="1050" b="1" i="0" u="none" strike="noStrike" dirty="0">
                          <a:solidFill>
                            <a:srgbClr val="C00000"/>
                          </a:solidFill>
                          <a:effectLst/>
                          <a:latin typeface="Arial" panose="020B0604020202020204" pitchFamily="34" charset="0"/>
                        </a:rPr>
                        <a:t>2%</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3%</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5%</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8%</a:t>
                      </a:r>
                    </a:p>
                  </a:txBody>
                  <a:tcPr marL="9525" marR="9525" marT="9525" marB="0" anchor="ctr"/>
                </a:tc>
                <a:extLst>
                  <a:ext uri="{0D108BD9-81ED-4DB2-BD59-A6C34878D82A}">
                    <a16:rowId xmlns:a16="http://schemas.microsoft.com/office/drawing/2014/main" val="1810617961"/>
                  </a:ext>
                </a:extLst>
              </a:tr>
              <a:tr h="169852">
                <a:tc>
                  <a:txBody>
                    <a:bodyPr/>
                    <a:lstStyle/>
                    <a:p>
                      <a:pPr algn="ctr" fontAlgn="b"/>
                      <a:r>
                        <a:rPr lang="en-US" sz="1050" b="0" i="0" u="none" strike="noStrike" dirty="0">
                          <a:solidFill>
                            <a:srgbClr val="000000"/>
                          </a:solidFill>
                          <a:effectLst/>
                          <a:latin typeface="Arial" panose="020B0604020202020204" pitchFamily="34" charset="0"/>
                        </a:rPr>
                        <a:t>2%</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4%</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4%</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6%</a:t>
                      </a:r>
                    </a:p>
                  </a:txBody>
                  <a:tcPr marL="9525" marR="9525" marT="9525" marB="0" anchor="ctr"/>
                </a:tc>
                <a:extLst>
                  <a:ext uri="{0D108BD9-81ED-4DB2-BD59-A6C34878D82A}">
                    <a16:rowId xmlns:a16="http://schemas.microsoft.com/office/drawing/2014/main" val="138560880"/>
                  </a:ext>
                </a:extLst>
              </a:tr>
              <a:tr h="492379">
                <a:tc>
                  <a:txBody>
                    <a:bodyPr/>
                    <a:lstStyle/>
                    <a:p>
                      <a:pPr algn="ctr" fontAlgn="b"/>
                      <a:r>
                        <a:rPr lang="en-US" sz="1050" b="1" i="0" u="none" strike="noStrike" dirty="0">
                          <a:solidFill>
                            <a:srgbClr val="C00000"/>
                          </a:solidFill>
                          <a:effectLst/>
                          <a:latin typeface="Arial" panose="020B0604020202020204" pitchFamily="34" charset="0"/>
                        </a:rPr>
                        <a:t>2%</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4%</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4%</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10%</a:t>
                      </a:r>
                    </a:p>
                  </a:txBody>
                  <a:tcPr marL="9525" marR="9525" marT="9525" marB="0" anchor="ctr"/>
                </a:tc>
                <a:extLst>
                  <a:ext uri="{0D108BD9-81ED-4DB2-BD59-A6C34878D82A}">
                    <a16:rowId xmlns:a16="http://schemas.microsoft.com/office/drawing/2014/main" val="1225969723"/>
                  </a:ext>
                </a:extLst>
              </a:tr>
              <a:tr h="169852">
                <a:tc>
                  <a:txBody>
                    <a:bodyPr/>
                    <a:lstStyle/>
                    <a:p>
                      <a:pPr algn="ctr" fontAlgn="b"/>
                      <a:r>
                        <a:rPr lang="en-US" sz="1050" b="0" i="0" u="none" strike="noStrike" dirty="0">
                          <a:solidFill>
                            <a:srgbClr val="000000"/>
                          </a:solidFill>
                          <a:effectLst/>
                          <a:latin typeface="Arial" panose="020B0604020202020204" pitchFamily="34" charset="0"/>
                        </a:rPr>
                        <a:t>2%</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4%</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4%</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3284330648"/>
                  </a:ext>
                </a:extLst>
              </a:tr>
              <a:tr h="307071">
                <a:tc>
                  <a:txBody>
                    <a:bodyPr/>
                    <a:lstStyle/>
                    <a:p>
                      <a:pPr algn="ctr" fontAlgn="b"/>
                      <a:r>
                        <a:rPr lang="en-US" sz="1050" b="0" i="0" u="none" strike="noStrike" dirty="0">
                          <a:solidFill>
                            <a:srgbClr val="000000"/>
                          </a:solidFill>
                          <a:effectLst/>
                          <a:latin typeface="Arial" panose="020B0604020202020204" pitchFamily="34" charset="0"/>
                        </a:rPr>
                        <a:t>2%</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5%</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3%</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4%</a:t>
                      </a:r>
                    </a:p>
                  </a:txBody>
                  <a:tcPr marL="9525" marR="9525" marT="9525" marB="0" anchor="ctr"/>
                </a:tc>
                <a:extLst>
                  <a:ext uri="{0D108BD9-81ED-4DB2-BD59-A6C34878D82A}">
                    <a16:rowId xmlns:a16="http://schemas.microsoft.com/office/drawing/2014/main" val="1505745607"/>
                  </a:ext>
                </a:extLst>
              </a:tr>
              <a:tr h="169852">
                <a:tc>
                  <a:txBody>
                    <a:bodyPr/>
                    <a:lstStyle/>
                    <a:p>
                      <a:pPr algn="ctr" fontAlgn="b"/>
                      <a:r>
                        <a:rPr lang="en-US" sz="1050" b="1" i="0" u="none" strike="noStrike" dirty="0">
                          <a:solidFill>
                            <a:srgbClr val="C00000"/>
                          </a:solidFill>
                          <a:effectLst/>
                          <a:latin typeface="Arial" panose="020B0604020202020204" pitchFamily="34" charset="0"/>
                        </a:rPr>
                        <a:t>2%</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3%</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2%</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6%</a:t>
                      </a:r>
                    </a:p>
                  </a:txBody>
                  <a:tcPr marL="9525" marR="9525" marT="9525" marB="0" anchor="ctr"/>
                </a:tc>
                <a:extLst>
                  <a:ext uri="{0D108BD9-81ED-4DB2-BD59-A6C34878D82A}">
                    <a16:rowId xmlns:a16="http://schemas.microsoft.com/office/drawing/2014/main" val="3219605630"/>
                  </a:ext>
                </a:extLst>
              </a:tr>
              <a:tr h="169852">
                <a:tc>
                  <a:txBody>
                    <a:bodyPr/>
                    <a:lstStyle/>
                    <a:p>
                      <a:pPr algn="ctr" fontAlgn="b"/>
                      <a:r>
                        <a:rPr lang="en-US" sz="1050" b="0" i="0" u="none" strike="noStrike" dirty="0">
                          <a:solidFill>
                            <a:srgbClr val="000000"/>
                          </a:solidFill>
                          <a:effectLst/>
                          <a:latin typeface="Arial" panose="020B0604020202020204" pitchFamily="34" charset="0"/>
                        </a:rPr>
                        <a:t>3%</a:t>
                      </a:r>
                    </a:p>
                  </a:txBody>
                  <a:tcPr marL="9525" marR="9525" marT="9525" marB="0" anchor="ctr"/>
                </a:tc>
                <a:tc>
                  <a:txBody>
                    <a:bodyPr/>
                    <a:lstStyle/>
                    <a:p>
                      <a:pPr algn="ctr" fontAlgn="b"/>
                      <a:r>
                        <a:rPr lang="en-US" sz="1050" b="1" i="0" u="none" strike="noStrike" dirty="0">
                          <a:solidFill>
                            <a:srgbClr val="C00000"/>
                          </a:solidFill>
                          <a:effectLst/>
                          <a:latin typeface="Arial" panose="020B0604020202020204" pitchFamily="34" charset="0"/>
                        </a:rPr>
                        <a:t>2%</a:t>
                      </a:r>
                    </a:p>
                  </a:txBody>
                  <a:tcPr marL="9525" marR="9525" marT="9525" marB="0" anchor="ctr"/>
                </a:tc>
                <a:tc>
                  <a:txBody>
                    <a:bodyPr/>
                    <a:lstStyle/>
                    <a:p>
                      <a:pPr algn="ctr" fontAlgn="b"/>
                      <a:r>
                        <a:rPr lang="en-US" sz="1050" b="1" i="0" u="none" strike="noStrike" dirty="0">
                          <a:solidFill>
                            <a:srgbClr val="C00000"/>
                          </a:solidFill>
                          <a:effectLst/>
                          <a:latin typeface="Arial" panose="020B0604020202020204" pitchFamily="34" charset="0"/>
                        </a:rPr>
                        <a:t>1%</a:t>
                      </a:r>
                    </a:p>
                  </a:txBody>
                  <a:tcPr marL="9525" marR="9525" marT="9525" marB="0" anchor="ctr"/>
                </a:tc>
                <a:tc>
                  <a:txBody>
                    <a:bodyPr/>
                    <a:lstStyle/>
                    <a:p>
                      <a:pPr algn="ctr" fontAlgn="b"/>
                      <a:r>
                        <a:rPr lang="en-US" sz="1050" b="1" i="0" u="none" strike="noStrike" dirty="0">
                          <a:solidFill>
                            <a:schemeClr val="accent1"/>
                          </a:solidFill>
                          <a:effectLst/>
                          <a:latin typeface="Arial" panose="020B0604020202020204" pitchFamily="34" charset="0"/>
                        </a:rPr>
                        <a:t>6%</a:t>
                      </a:r>
                    </a:p>
                  </a:txBody>
                  <a:tcPr marL="9525" marR="9525" marT="9525" marB="0" anchor="ctr"/>
                </a:tc>
                <a:extLst>
                  <a:ext uri="{0D108BD9-81ED-4DB2-BD59-A6C34878D82A}">
                    <a16:rowId xmlns:a16="http://schemas.microsoft.com/office/drawing/2014/main" val="954957671"/>
                  </a:ext>
                </a:extLst>
              </a:tr>
              <a:tr h="169852">
                <a:tc>
                  <a:txBody>
                    <a:bodyPr/>
                    <a:lstStyle/>
                    <a:p>
                      <a:pPr algn="ctr" fontAlgn="b"/>
                      <a:r>
                        <a:rPr lang="en-US" sz="1050" b="0" i="0" u="none" strike="noStrike" dirty="0">
                          <a:solidFill>
                            <a:srgbClr val="000000"/>
                          </a:solidFill>
                          <a:effectLst/>
                          <a:latin typeface="Arial" panose="020B0604020202020204" pitchFamily="34" charset="0"/>
                        </a:rPr>
                        <a:t>57%</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40%</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40%</a:t>
                      </a:r>
                    </a:p>
                  </a:txBody>
                  <a:tcPr marL="9525" marR="9525" marT="9525" marB="0" anchor="ctr"/>
                </a:tc>
                <a:tc>
                  <a:txBody>
                    <a:bodyPr/>
                    <a:lstStyle/>
                    <a:p>
                      <a:pPr algn="ctr" fontAlgn="b"/>
                      <a:r>
                        <a:rPr lang="en-US" sz="1050" b="0" i="0" u="none" strike="noStrike" dirty="0">
                          <a:solidFill>
                            <a:srgbClr val="000000"/>
                          </a:solidFill>
                          <a:effectLst/>
                          <a:latin typeface="Arial" panose="020B0604020202020204" pitchFamily="34" charset="0"/>
                        </a:rPr>
                        <a:t>32%</a:t>
                      </a:r>
                    </a:p>
                  </a:txBody>
                  <a:tcPr marL="9525" marR="9525" marT="9525" marB="0" anchor="ctr"/>
                </a:tc>
                <a:extLst>
                  <a:ext uri="{0D108BD9-81ED-4DB2-BD59-A6C34878D82A}">
                    <a16:rowId xmlns:a16="http://schemas.microsoft.com/office/drawing/2014/main" val="1129977878"/>
                  </a:ext>
                </a:extLst>
              </a:tr>
            </a:tbl>
          </a:graphicData>
        </a:graphic>
      </p:graphicFrame>
      <p:sp>
        <p:nvSpPr>
          <p:cNvPr id="3" name="Text Placeholder 2">
            <a:extLst>
              <a:ext uri="{FF2B5EF4-FFF2-40B4-BE49-F238E27FC236}">
                <a16:creationId xmlns:a16="http://schemas.microsoft.com/office/drawing/2014/main" id="{0DB0BDB4-C4DC-60B1-AE6B-AC3DBD5D755C}"/>
              </a:ext>
            </a:extLst>
          </p:cNvPr>
          <p:cNvSpPr>
            <a:spLocks noGrp="1"/>
          </p:cNvSpPr>
          <p:nvPr>
            <p:ph type="body" sz="quarter" idx="10"/>
          </p:nvPr>
        </p:nvSpPr>
        <p:spPr>
          <a:xfrm>
            <a:off x="418785" y="720293"/>
            <a:ext cx="11527682" cy="695924"/>
          </a:xfrm>
        </p:spPr>
        <p:txBody>
          <a:bodyPr>
            <a:normAutofit/>
          </a:bodyPr>
          <a:lstStyle/>
          <a:p>
            <a:r>
              <a:rPr lang="en-US" dirty="0"/>
              <a:t>Stage I Patients and their Caregivers are less likely to have experienced job impacts.</a:t>
            </a:r>
            <a:br>
              <a:rPr lang="en-US" dirty="0"/>
            </a:br>
            <a:endParaRPr lang="en-US" dirty="0"/>
          </a:p>
        </p:txBody>
      </p:sp>
      <p:graphicFrame>
        <p:nvGraphicFramePr>
          <p:cNvPr id="4" name="Table 3">
            <a:extLst>
              <a:ext uri="{FF2B5EF4-FFF2-40B4-BE49-F238E27FC236}">
                <a16:creationId xmlns:a16="http://schemas.microsoft.com/office/drawing/2014/main" id="{1F97A7DA-2449-55A3-6C68-FF49E33F7C37}"/>
              </a:ext>
            </a:extLst>
          </p:cNvPr>
          <p:cNvGraphicFramePr>
            <a:graphicFrameLocks noGrp="1"/>
          </p:cNvGraphicFramePr>
          <p:nvPr>
            <p:extLst>
              <p:ext uri="{D42A27DB-BD31-4B8C-83A1-F6EECF244321}">
                <p14:modId xmlns:p14="http://schemas.microsoft.com/office/powerpoint/2010/main" val="2907178755"/>
              </p:ext>
            </p:extLst>
          </p:nvPr>
        </p:nvGraphicFramePr>
        <p:xfrm>
          <a:off x="9038900" y="1231445"/>
          <a:ext cx="2822783" cy="5282068"/>
        </p:xfrm>
        <a:graphic>
          <a:graphicData uri="http://schemas.openxmlformats.org/drawingml/2006/table">
            <a:tbl>
              <a:tblPr bandRow="1">
                <a:tableStyleId>{93296810-A885-4BE3-A3E7-6D5BEEA58F35}</a:tableStyleId>
              </a:tblPr>
              <a:tblGrid>
                <a:gridCol w="687367">
                  <a:extLst>
                    <a:ext uri="{9D8B030D-6E8A-4147-A177-3AD203B41FA5}">
                      <a16:colId xmlns:a16="http://schemas.microsoft.com/office/drawing/2014/main" val="3833363524"/>
                    </a:ext>
                  </a:extLst>
                </a:gridCol>
                <a:gridCol w="687367">
                  <a:extLst>
                    <a:ext uri="{9D8B030D-6E8A-4147-A177-3AD203B41FA5}">
                      <a16:colId xmlns:a16="http://schemas.microsoft.com/office/drawing/2014/main" val="2989707301"/>
                    </a:ext>
                  </a:extLst>
                </a:gridCol>
                <a:gridCol w="687367">
                  <a:extLst>
                    <a:ext uri="{9D8B030D-6E8A-4147-A177-3AD203B41FA5}">
                      <a16:colId xmlns:a16="http://schemas.microsoft.com/office/drawing/2014/main" val="1293166763"/>
                    </a:ext>
                  </a:extLst>
                </a:gridCol>
                <a:gridCol w="760682">
                  <a:extLst>
                    <a:ext uri="{9D8B030D-6E8A-4147-A177-3AD203B41FA5}">
                      <a16:colId xmlns:a16="http://schemas.microsoft.com/office/drawing/2014/main" val="3993856338"/>
                    </a:ext>
                  </a:extLst>
                </a:gridCol>
              </a:tblGrid>
              <a:tr h="421891">
                <a:tc>
                  <a:txBody>
                    <a:bodyPr/>
                    <a:lstStyle/>
                    <a:p>
                      <a:pPr algn="ctr" fontAlgn="ctr"/>
                      <a:r>
                        <a:rPr lang="en-US" sz="900" b="1" u="none" strike="noStrike" dirty="0">
                          <a:effectLst/>
                        </a:rPr>
                        <a:t>Patient is Stage I</a:t>
                      </a:r>
                      <a:endParaRPr lang="en-US" sz="900" b="1"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b="1" u="none" strike="noStrike" dirty="0">
                          <a:effectLst/>
                        </a:rPr>
                        <a:t>Patient is Stage II</a:t>
                      </a:r>
                      <a:endParaRPr lang="en-US" sz="900" b="1"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b="1" u="none" strike="noStrike" dirty="0">
                          <a:effectLst/>
                        </a:rPr>
                        <a:t>Patient is Stage III</a:t>
                      </a:r>
                      <a:endParaRPr lang="en-US" sz="900" b="1"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b="1" u="none" strike="noStrike" dirty="0">
                          <a:effectLst/>
                        </a:rPr>
                        <a:t>Patient is Stage IV</a:t>
                      </a:r>
                      <a:endParaRPr lang="en-US" sz="900" b="1"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2272182103"/>
                  </a:ext>
                </a:extLst>
              </a:tr>
              <a:tr h="170415">
                <a:tc>
                  <a:txBody>
                    <a:bodyPr/>
                    <a:lstStyle/>
                    <a:p>
                      <a:pPr algn="ctr" fontAlgn="b"/>
                      <a:r>
                        <a:rPr lang="en-US" sz="1050" b="1" i="1" u="none" strike="noStrike" dirty="0">
                          <a:solidFill>
                            <a:srgbClr val="C00000"/>
                          </a:solidFill>
                          <a:effectLst/>
                          <a:latin typeface="Arial" panose="020B0604020202020204" pitchFamily="34" charset="0"/>
                        </a:rPr>
                        <a:t>2.39</a:t>
                      </a:r>
                    </a:p>
                  </a:txBody>
                  <a:tcPr marL="9525" marR="9525" marT="9525" marB="0" anchor="b"/>
                </a:tc>
                <a:tc>
                  <a:txBody>
                    <a:bodyPr/>
                    <a:lstStyle/>
                    <a:p>
                      <a:pPr algn="ctr" fontAlgn="b"/>
                      <a:r>
                        <a:rPr lang="en-US" sz="1050" b="1" i="1" u="none" strike="noStrike" dirty="0">
                          <a:solidFill>
                            <a:srgbClr val="000000"/>
                          </a:solidFill>
                          <a:effectLst/>
                          <a:latin typeface="Arial" panose="020B0604020202020204" pitchFamily="34" charset="0"/>
                        </a:rPr>
                        <a:t>2.99</a:t>
                      </a:r>
                    </a:p>
                  </a:txBody>
                  <a:tcPr marL="9525" marR="9525" marT="9525" marB="0" anchor="b"/>
                </a:tc>
                <a:tc>
                  <a:txBody>
                    <a:bodyPr/>
                    <a:lstStyle/>
                    <a:p>
                      <a:pPr algn="ctr" fontAlgn="b"/>
                      <a:r>
                        <a:rPr lang="en-US" sz="1050" b="1" i="1" u="none" strike="noStrike" dirty="0">
                          <a:solidFill>
                            <a:srgbClr val="000000"/>
                          </a:solidFill>
                          <a:effectLst/>
                          <a:latin typeface="Arial" panose="020B0604020202020204" pitchFamily="34" charset="0"/>
                        </a:rPr>
                        <a:t>2.82</a:t>
                      </a:r>
                    </a:p>
                  </a:txBody>
                  <a:tcPr marL="9525" marR="9525" marT="9525" marB="0" anchor="b"/>
                </a:tc>
                <a:tc>
                  <a:txBody>
                    <a:bodyPr/>
                    <a:lstStyle/>
                    <a:p>
                      <a:pPr algn="ctr" fontAlgn="b"/>
                      <a:r>
                        <a:rPr lang="en-US" sz="1050" b="1" i="1" u="none" strike="noStrike" dirty="0">
                          <a:solidFill>
                            <a:srgbClr val="000000"/>
                          </a:solidFill>
                          <a:effectLst/>
                          <a:latin typeface="Arial" panose="020B0604020202020204" pitchFamily="34" charset="0"/>
                        </a:rPr>
                        <a:t>2.97</a:t>
                      </a:r>
                    </a:p>
                  </a:txBody>
                  <a:tcPr marL="9525" marR="9525" marT="9525" marB="0" anchor="b"/>
                </a:tc>
                <a:extLst>
                  <a:ext uri="{0D108BD9-81ED-4DB2-BD59-A6C34878D82A}">
                    <a16:rowId xmlns:a16="http://schemas.microsoft.com/office/drawing/2014/main" val="2123639731"/>
                  </a:ext>
                </a:extLst>
              </a:tr>
              <a:tr h="170415">
                <a:tc>
                  <a:txBody>
                    <a:bodyPr/>
                    <a:lstStyle/>
                    <a:p>
                      <a:pPr algn="ctr" fontAlgn="b"/>
                      <a:r>
                        <a:rPr lang="en-US" sz="1050" b="1" i="0" u="none" strike="noStrike" dirty="0">
                          <a:solidFill>
                            <a:srgbClr val="C00000"/>
                          </a:solidFill>
                          <a:effectLst/>
                          <a:latin typeface="Arial" panose="020B0604020202020204" pitchFamily="34" charset="0"/>
                        </a:rPr>
                        <a:t>12%</a:t>
                      </a:r>
                    </a:p>
                  </a:txBody>
                  <a:tcPr marL="9525" marR="9525" marT="9525" marB="0" anchor="b"/>
                </a:tc>
                <a:tc>
                  <a:txBody>
                    <a:bodyPr/>
                    <a:lstStyle/>
                    <a:p>
                      <a:pPr algn="ctr" fontAlgn="b"/>
                      <a:r>
                        <a:rPr lang="en-US" sz="1050" b="1" i="0" u="none" strike="noStrike" dirty="0">
                          <a:solidFill>
                            <a:schemeClr val="accent1"/>
                          </a:solidFill>
                          <a:effectLst/>
                          <a:latin typeface="Arial" panose="020B0604020202020204" pitchFamily="34" charset="0"/>
                        </a:rPr>
                        <a:t>27%</a:t>
                      </a:r>
                    </a:p>
                  </a:txBody>
                  <a:tcPr marL="9525" marR="9525" marT="9525" marB="0" anchor="b"/>
                </a:tc>
                <a:tc>
                  <a:txBody>
                    <a:bodyPr/>
                    <a:lstStyle/>
                    <a:p>
                      <a:pPr algn="ctr" fontAlgn="b"/>
                      <a:r>
                        <a:rPr lang="en-US" sz="1050" b="1" i="0" u="none" strike="noStrike" dirty="0">
                          <a:solidFill>
                            <a:srgbClr val="000000"/>
                          </a:solidFill>
                          <a:effectLst/>
                          <a:latin typeface="Arial" panose="020B0604020202020204" pitchFamily="34" charset="0"/>
                        </a:rPr>
                        <a:t>20%</a:t>
                      </a:r>
                    </a:p>
                  </a:txBody>
                  <a:tcPr marL="9525" marR="9525" marT="9525" marB="0" anchor="b"/>
                </a:tc>
                <a:tc>
                  <a:txBody>
                    <a:bodyPr/>
                    <a:lstStyle/>
                    <a:p>
                      <a:pPr algn="ctr" fontAlgn="b"/>
                      <a:r>
                        <a:rPr lang="en-US" sz="1050" b="1" i="0" u="none" strike="noStrike" dirty="0">
                          <a:solidFill>
                            <a:schemeClr val="accent1"/>
                          </a:solidFill>
                          <a:effectLst/>
                          <a:latin typeface="Arial" panose="020B0604020202020204" pitchFamily="34" charset="0"/>
                        </a:rPr>
                        <a:t>28%</a:t>
                      </a:r>
                    </a:p>
                  </a:txBody>
                  <a:tcPr marL="9525" marR="9525" marT="9525" marB="0" anchor="b"/>
                </a:tc>
                <a:extLst>
                  <a:ext uri="{0D108BD9-81ED-4DB2-BD59-A6C34878D82A}">
                    <a16:rowId xmlns:a16="http://schemas.microsoft.com/office/drawing/2014/main" val="3142547117"/>
                  </a:ext>
                </a:extLst>
              </a:tr>
              <a:tr h="170415">
                <a:tc>
                  <a:txBody>
                    <a:bodyPr/>
                    <a:lstStyle/>
                    <a:p>
                      <a:pPr algn="ctr" fontAlgn="b"/>
                      <a:r>
                        <a:rPr lang="en-US" sz="1050" b="1" i="0" u="none" strike="noStrike" dirty="0">
                          <a:solidFill>
                            <a:srgbClr val="C00000"/>
                          </a:solidFill>
                          <a:effectLst/>
                          <a:latin typeface="Arial" panose="020B0604020202020204" pitchFamily="34" charset="0"/>
                        </a:rPr>
                        <a:t>29%</a:t>
                      </a:r>
                    </a:p>
                  </a:txBody>
                  <a:tcPr marL="9525" marR="9525" marT="9525" marB="0" anchor="b"/>
                </a:tc>
                <a:tc>
                  <a:txBody>
                    <a:bodyPr/>
                    <a:lstStyle/>
                    <a:p>
                      <a:pPr algn="ctr" fontAlgn="b"/>
                      <a:r>
                        <a:rPr lang="en-US" sz="1050" b="1" i="0" u="none" strike="noStrike" dirty="0">
                          <a:solidFill>
                            <a:schemeClr val="accent1"/>
                          </a:solidFill>
                          <a:effectLst/>
                          <a:latin typeface="Arial" panose="020B0604020202020204" pitchFamily="34" charset="0"/>
                        </a:rPr>
                        <a:t>49%</a:t>
                      </a:r>
                    </a:p>
                  </a:txBody>
                  <a:tcPr marL="9525" marR="9525" marT="9525" marB="0" anchor="b"/>
                </a:tc>
                <a:tc>
                  <a:txBody>
                    <a:bodyPr/>
                    <a:lstStyle/>
                    <a:p>
                      <a:pPr algn="ctr" fontAlgn="b"/>
                      <a:r>
                        <a:rPr lang="en-US" sz="1050" b="1" i="0" u="none" strike="noStrike" dirty="0">
                          <a:solidFill>
                            <a:schemeClr val="accent1"/>
                          </a:solidFill>
                          <a:effectLst/>
                          <a:latin typeface="Arial" panose="020B0604020202020204" pitchFamily="34" charset="0"/>
                        </a:rPr>
                        <a:t>44%</a:t>
                      </a:r>
                    </a:p>
                  </a:txBody>
                  <a:tcPr marL="9525" marR="9525" marT="9525" marB="0" anchor="b"/>
                </a:tc>
                <a:tc>
                  <a:txBody>
                    <a:bodyPr/>
                    <a:lstStyle/>
                    <a:p>
                      <a:pPr algn="ctr" fontAlgn="b"/>
                      <a:r>
                        <a:rPr lang="en-US" sz="1050" b="1" i="0" u="none" strike="noStrike" dirty="0">
                          <a:solidFill>
                            <a:srgbClr val="C00000"/>
                          </a:solidFill>
                          <a:effectLst/>
                          <a:latin typeface="Arial" panose="020B0604020202020204" pitchFamily="34" charset="0"/>
                        </a:rPr>
                        <a:t>30%</a:t>
                      </a:r>
                    </a:p>
                  </a:txBody>
                  <a:tcPr marL="9525" marR="9525" marT="9525" marB="0" anchor="b"/>
                </a:tc>
                <a:extLst>
                  <a:ext uri="{0D108BD9-81ED-4DB2-BD59-A6C34878D82A}">
                    <a16:rowId xmlns:a16="http://schemas.microsoft.com/office/drawing/2014/main" val="1661344227"/>
                  </a:ext>
                </a:extLst>
              </a:tr>
              <a:tr h="170415">
                <a:tc gridSpan="4">
                  <a:txBody>
                    <a:bodyPr/>
                    <a:lstStyle/>
                    <a:p>
                      <a:pPr algn="ctr" fontAlgn="b"/>
                      <a:r>
                        <a:rPr lang="en-US" sz="1000" b="0" i="1" u="none" strike="noStrike" dirty="0">
                          <a:solidFill>
                            <a:srgbClr val="000000"/>
                          </a:solidFill>
                          <a:effectLst/>
                          <a:latin typeface="Arial" panose="020B0604020202020204" pitchFamily="34" charset="0"/>
                        </a:rPr>
                        <a:t>N size too small </a:t>
                      </a:r>
                    </a:p>
                  </a:txBody>
                  <a:tcPr marL="9525" marR="9525" marT="9525" marB="0" anchor="b"/>
                </a:tc>
                <a:tc hMerge="1">
                  <a:txBody>
                    <a:bodyPr/>
                    <a:lstStyle/>
                    <a:p>
                      <a:pPr algn="ctr" fontAlgn="b"/>
                      <a:r>
                        <a:rPr lang="en-US" sz="1000" b="0" i="0" u="none" strike="noStrike" dirty="0">
                          <a:solidFill>
                            <a:srgbClr val="000000"/>
                          </a:solidFill>
                          <a:effectLst/>
                          <a:latin typeface="Arial" panose="020B0604020202020204" pitchFamily="34" charset="0"/>
                        </a:rPr>
                        <a:t>12.82</a:t>
                      </a:r>
                    </a:p>
                  </a:txBody>
                  <a:tcPr marL="9525" marR="9525" marT="9525" marB="0" anchor="b"/>
                </a:tc>
                <a:tc hMerge="1">
                  <a:txBody>
                    <a:bodyPr/>
                    <a:lstStyle/>
                    <a:p>
                      <a:pPr algn="ctr" fontAlgn="b"/>
                      <a:r>
                        <a:rPr lang="en-US" sz="1000" b="0" i="0" u="none" strike="noStrike" dirty="0">
                          <a:solidFill>
                            <a:srgbClr val="000000"/>
                          </a:solidFill>
                          <a:effectLst/>
                          <a:latin typeface="Arial" panose="020B0604020202020204" pitchFamily="34" charset="0"/>
                        </a:rPr>
                        <a:t>16.57</a:t>
                      </a:r>
                    </a:p>
                  </a:txBody>
                  <a:tcPr marL="9525" marR="9525" marT="9525" marB="0" anchor="b"/>
                </a:tc>
                <a:tc hMerge="1">
                  <a:txBody>
                    <a:bodyPr/>
                    <a:lstStyle/>
                    <a:p>
                      <a:pPr algn="ctr" fontAlgn="b"/>
                      <a:r>
                        <a:rPr lang="en-US" sz="1000" b="0" i="0" u="none" strike="noStrike" dirty="0">
                          <a:solidFill>
                            <a:srgbClr val="000000"/>
                          </a:solidFill>
                          <a:effectLst/>
                          <a:latin typeface="Arial" panose="020B0604020202020204" pitchFamily="34" charset="0"/>
                        </a:rPr>
                        <a:t>16.37</a:t>
                      </a:r>
                    </a:p>
                  </a:txBody>
                  <a:tcPr marL="9525" marR="9525" marT="9525" marB="0" anchor="b"/>
                </a:tc>
                <a:extLst>
                  <a:ext uri="{0D108BD9-81ED-4DB2-BD59-A6C34878D82A}">
                    <a16:rowId xmlns:a16="http://schemas.microsoft.com/office/drawing/2014/main" val="2826491276"/>
                  </a:ext>
                </a:extLst>
              </a:tr>
              <a:tr h="170415">
                <a:tc>
                  <a:txBody>
                    <a:bodyPr/>
                    <a:lstStyle/>
                    <a:p>
                      <a:pPr algn="ctr" fontAlgn="b"/>
                      <a:r>
                        <a:rPr lang="en-US" sz="1000" b="1" i="0" u="none" strike="noStrike" dirty="0">
                          <a:solidFill>
                            <a:srgbClr val="C00000"/>
                          </a:solidFill>
                          <a:effectLst/>
                          <a:latin typeface="Arial" panose="020B0604020202020204" pitchFamily="34" charset="0"/>
                        </a:rPr>
                        <a:t>24%</a:t>
                      </a:r>
                    </a:p>
                  </a:txBody>
                  <a:tcPr marL="9525" marR="9525" marT="9525" marB="0" anchor="b"/>
                </a:tc>
                <a:tc>
                  <a:txBody>
                    <a:bodyPr/>
                    <a:lstStyle/>
                    <a:p>
                      <a:pPr algn="ctr" fontAlgn="b"/>
                      <a:r>
                        <a:rPr lang="en-US" sz="1000" b="1" i="0" u="none" strike="noStrike" dirty="0">
                          <a:solidFill>
                            <a:schemeClr val="accent1"/>
                          </a:solidFill>
                          <a:effectLst/>
                          <a:latin typeface="Arial" panose="020B0604020202020204" pitchFamily="34" charset="0"/>
                        </a:rPr>
                        <a:t>39%</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28%</a:t>
                      </a:r>
                    </a:p>
                  </a:txBody>
                  <a:tcPr marL="9525" marR="9525" marT="9525" marB="0" anchor="b"/>
                </a:tc>
                <a:tc>
                  <a:txBody>
                    <a:bodyPr/>
                    <a:lstStyle/>
                    <a:p>
                      <a:pPr algn="ctr" fontAlgn="b"/>
                      <a:r>
                        <a:rPr lang="en-US" sz="1000" b="1" i="0" u="none" strike="noStrike" dirty="0">
                          <a:solidFill>
                            <a:srgbClr val="C00000"/>
                          </a:solidFill>
                          <a:effectLst/>
                          <a:latin typeface="Arial" panose="020B0604020202020204" pitchFamily="34" charset="0"/>
                        </a:rPr>
                        <a:t>24%</a:t>
                      </a:r>
                    </a:p>
                  </a:txBody>
                  <a:tcPr marL="9525" marR="9525" marT="9525" marB="0" anchor="b"/>
                </a:tc>
                <a:extLst>
                  <a:ext uri="{0D108BD9-81ED-4DB2-BD59-A6C34878D82A}">
                    <a16:rowId xmlns:a16="http://schemas.microsoft.com/office/drawing/2014/main" val="590191305"/>
                  </a:ext>
                </a:extLst>
              </a:tr>
              <a:tr h="170415">
                <a:tc>
                  <a:txBody>
                    <a:bodyPr/>
                    <a:lstStyle/>
                    <a:p>
                      <a:pPr algn="ctr" fontAlgn="b"/>
                      <a:r>
                        <a:rPr lang="en-US" sz="1000" b="0" i="0" u="none" strike="noStrike" dirty="0">
                          <a:solidFill>
                            <a:srgbClr val="000000"/>
                          </a:solidFill>
                          <a:effectLst/>
                          <a:latin typeface="Arial" panose="020B0604020202020204" pitchFamily="34" charset="0"/>
                        </a:rPr>
                        <a:t>21%</a:t>
                      </a:r>
                    </a:p>
                  </a:txBody>
                  <a:tcPr marL="9525" marR="9525" marT="9525" marB="0" anchor="b"/>
                </a:tc>
                <a:tc>
                  <a:txBody>
                    <a:bodyPr/>
                    <a:lstStyle/>
                    <a:p>
                      <a:pPr algn="ctr" fontAlgn="b"/>
                      <a:r>
                        <a:rPr lang="en-US" sz="1000" b="1" i="0" u="none" strike="noStrike" dirty="0">
                          <a:solidFill>
                            <a:schemeClr val="accent1"/>
                          </a:solidFill>
                          <a:effectLst/>
                          <a:latin typeface="Arial" panose="020B0604020202020204" pitchFamily="34" charset="0"/>
                        </a:rPr>
                        <a:t>30%</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28%</a:t>
                      </a:r>
                    </a:p>
                  </a:txBody>
                  <a:tcPr marL="9525" marR="9525" marT="9525" marB="0" anchor="b"/>
                </a:tc>
                <a:tc>
                  <a:txBody>
                    <a:bodyPr/>
                    <a:lstStyle/>
                    <a:p>
                      <a:pPr algn="ctr" fontAlgn="b"/>
                      <a:r>
                        <a:rPr lang="en-US" sz="1000" b="1" i="0" u="none" strike="noStrike" dirty="0">
                          <a:solidFill>
                            <a:srgbClr val="C00000"/>
                          </a:solidFill>
                          <a:effectLst/>
                          <a:latin typeface="Arial" panose="020B0604020202020204" pitchFamily="34" charset="0"/>
                        </a:rPr>
                        <a:t>18%</a:t>
                      </a:r>
                    </a:p>
                  </a:txBody>
                  <a:tcPr marL="9525" marR="9525" marT="9525" marB="0" anchor="b"/>
                </a:tc>
                <a:extLst>
                  <a:ext uri="{0D108BD9-81ED-4DB2-BD59-A6C34878D82A}">
                    <a16:rowId xmlns:a16="http://schemas.microsoft.com/office/drawing/2014/main" val="3314396709"/>
                  </a:ext>
                </a:extLst>
              </a:tr>
              <a:tr h="170415">
                <a:tc>
                  <a:txBody>
                    <a:bodyPr/>
                    <a:lstStyle/>
                    <a:p>
                      <a:pPr algn="ctr" fontAlgn="b"/>
                      <a:r>
                        <a:rPr lang="en-US" sz="1000" b="1" i="0" u="none" strike="noStrike" dirty="0">
                          <a:solidFill>
                            <a:srgbClr val="C00000"/>
                          </a:solidFill>
                          <a:effectLst/>
                          <a:latin typeface="Arial" panose="020B0604020202020204" pitchFamily="34" charset="0"/>
                        </a:rPr>
                        <a:t>19%</a:t>
                      </a:r>
                    </a:p>
                  </a:txBody>
                  <a:tcPr marL="9525" marR="9525" marT="9525" marB="0" anchor="b"/>
                </a:tc>
                <a:tc>
                  <a:txBody>
                    <a:bodyPr/>
                    <a:lstStyle/>
                    <a:p>
                      <a:pPr algn="ctr" fontAlgn="b"/>
                      <a:r>
                        <a:rPr lang="en-US" sz="1000" b="1" i="0" u="none" strike="noStrike" dirty="0">
                          <a:solidFill>
                            <a:schemeClr val="accent1"/>
                          </a:solidFill>
                          <a:effectLst/>
                          <a:latin typeface="Arial" panose="020B0604020202020204" pitchFamily="34" charset="0"/>
                        </a:rPr>
                        <a:t>32%</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25%</a:t>
                      </a:r>
                    </a:p>
                  </a:txBody>
                  <a:tcPr marL="9525" marR="9525" marT="9525" marB="0" anchor="b"/>
                </a:tc>
                <a:tc>
                  <a:txBody>
                    <a:bodyPr/>
                    <a:lstStyle/>
                    <a:p>
                      <a:pPr algn="ctr" fontAlgn="b"/>
                      <a:r>
                        <a:rPr lang="en-US" sz="1000" b="1" i="0" u="none" strike="noStrike" dirty="0">
                          <a:solidFill>
                            <a:srgbClr val="C00000"/>
                          </a:solidFill>
                          <a:effectLst/>
                          <a:latin typeface="Arial" panose="020B0604020202020204" pitchFamily="34" charset="0"/>
                        </a:rPr>
                        <a:t>15%</a:t>
                      </a:r>
                    </a:p>
                  </a:txBody>
                  <a:tcPr marL="9525" marR="9525" marT="9525" marB="0" anchor="b"/>
                </a:tc>
                <a:extLst>
                  <a:ext uri="{0D108BD9-81ED-4DB2-BD59-A6C34878D82A}">
                    <a16:rowId xmlns:a16="http://schemas.microsoft.com/office/drawing/2014/main" val="26075911"/>
                  </a:ext>
                </a:extLst>
              </a:tr>
              <a:tr h="162462">
                <a:tc>
                  <a:txBody>
                    <a:bodyPr/>
                    <a:lstStyle/>
                    <a:p>
                      <a:pPr algn="ctr" fontAlgn="b"/>
                      <a:r>
                        <a:rPr lang="en-US" sz="1000" b="1" i="0" u="none" strike="noStrike" dirty="0">
                          <a:solidFill>
                            <a:srgbClr val="C00000"/>
                          </a:solidFill>
                          <a:effectLst/>
                          <a:latin typeface="Arial" panose="020B0604020202020204" pitchFamily="34" charset="0"/>
                        </a:rPr>
                        <a:t>6%</a:t>
                      </a:r>
                    </a:p>
                  </a:txBody>
                  <a:tcPr marL="9525" marR="9525" marT="9525" marB="0" anchor="b"/>
                </a:tc>
                <a:tc>
                  <a:txBody>
                    <a:bodyPr/>
                    <a:lstStyle/>
                    <a:p>
                      <a:pPr algn="ctr" fontAlgn="b"/>
                      <a:r>
                        <a:rPr lang="en-US" sz="1000" b="1" i="0" u="none" strike="noStrike" dirty="0">
                          <a:solidFill>
                            <a:schemeClr val="accent1"/>
                          </a:solidFill>
                          <a:effectLst/>
                          <a:latin typeface="Arial" panose="020B0604020202020204" pitchFamily="34" charset="0"/>
                        </a:rPr>
                        <a:t>18%</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12%</a:t>
                      </a:r>
                    </a:p>
                  </a:txBody>
                  <a:tcPr marL="9525" marR="9525" marT="9525" marB="0" anchor="b"/>
                </a:tc>
                <a:tc>
                  <a:txBody>
                    <a:bodyPr/>
                    <a:lstStyle/>
                    <a:p>
                      <a:pPr algn="ctr" fontAlgn="b"/>
                      <a:r>
                        <a:rPr lang="en-US" sz="1000" b="1" i="0" u="none" strike="noStrike" dirty="0">
                          <a:solidFill>
                            <a:schemeClr val="accent1"/>
                          </a:solidFill>
                          <a:effectLst/>
                          <a:latin typeface="Arial" panose="020B0604020202020204" pitchFamily="34" charset="0"/>
                        </a:rPr>
                        <a:t>17%</a:t>
                      </a:r>
                    </a:p>
                  </a:txBody>
                  <a:tcPr marL="9525" marR="9525" marT="9525" marB="0" anchor="b"/>
                </a:tc>
                <a:extLst>
                  <a:ext uri="{0D108BD9-81ED-4DB2-BD59-A6C34878D82A}">
                    <a16:rowId xmlns:a16="http://schemas.microsoft.com/office/drawing/2014/main" val="2711701882"/>
                  </a:ext>
                </a:extLst>
              </a:tr>
              <a:tr h="170415">
                <a:tc>
                  <a:txBody>
                    <a:bodyPr/>
                    <a:lstStyle/>
                    <a:p>
                      <a:pPr algn="ctr" fontAlgn="b"/>
                      <a:r>
                        <a:rPr lang="en-US" sz="1000" b="0" i="0" u="none" strike="noStrike" dirty="0">
                          <a:solidFill>
                            <a:srgbClr val="000000"/>
                          </a:solidFill>
                          <a:effectLst/>
                          <a:latin typeface="Arial" panose="020B0604020202020204" pitchFamily="34" charset="0"/>
                        </a:rPr>
                        <a:t>4%</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1%</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3%</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3%</a:t>
                      </a:r>
                    </a:p>
                  </a:txBody>
                  <a:tcPr marL="9525" marR="9525" marT="9525" marB="0" anchor="b"/>
                </a:tc>
                <a:extLst>
                  <a:ext uri="{0D108BD9-81ED-4DB2-BD59-A6C34878D82A}">
                    <a16:rowId xmlns:a16="http://schemas.microsoft.com/office/drawing/2014/main" val="3962444241"/>
                  </a:ext>
                </a:extLst>
              </a:tr>
              <a:tr h="170415">
                <a:tc>
                  <a:txBody>
                    <a:bodyPr/>
                    <a:lstStyle/>
                    <a:p>
                      <a:pPr algn="ctr" fontAlgn="b"/>
                      <a:r>
                        <a:rPr lang="en-US" sz="1000" b="0" i="0" u="none" strike="noStrike" dirty="0">
                          <a:solidFill>
                            <a:srgbClr val="000000"/>
                          </a:solidFill>
                          <a:effectLst/>
                          <a:latin typeface="Arial" panose="020B0604020202020204" pitchFamily="34" charset="0"/>
                        </a:rPr>
                        <a:t>6%</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3%</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4%</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8%</a:t>
                      </a:r>
                    </a:p>
                  </a:txBody>
                  <a:tcPr marL="9525" marR="9525" marT="9525" marB="0" anchor="b"/>
                </a:tc>
                <a:extLst>
                  <a:ext uri="{0D108BD9-81ED-4DB2-BD59-A6C34878D82A}">
                    <a16:rowId xmlns:a16="http://schemas.microsoft.com/office/drawing/2014/main" val="586554791"/>
                  </a:ext>
                </a:extLst>
              </a:tr>
              <a:tr h="170415">
                <a:tc>
                  <a:txBody>
                    <a:bodyPr/>
                    <a:lstStyle/>
                    <a:p>
                      <a:pPr algn="ctr" fontAlgn="b"/>
                      <a:r>
                        <a:rPr lang="en-US" sz="1000" b="0" i="0" u="none" strike="noStrike" dirty="0">
                          <a:solidFill>
                            <a:srgbClr val="000000"/>
                          </a:solidFill>
                          <a:effectLst/>
                          <a:latin typeface="Arial" panose="020B0604020202020204" pitchFamily="34" charset="0"/>
                        </a:rPr>
                        <a:t>17%</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19%</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17%</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17%</a:t>
                      </a:r>
                    </a:p>
                  </a:txBody>
                  <a:tcPr marL="9525" marR="9525" marT="9525" marB="0" anchor="b"/>
                </a:tc>
                <a:extLst>
                  <a:ext uri="{0D108BD9-81ED-4DB2-BD59-A6C34878D82A}">
                    <a16:rowId xmlns:a16="http://schemas.microsoft.com/office/drawing/2014/main" val="351879606"/>
                  </a:ext>
                </a:extLst>
              </a:tr>
              <a:tr h="170415">
                <a:tc>
                  <a:txBody>
                    <a:bodyPr/>
                    <a:lstStyle/>
                    <a:p>
                      <a:pPr algn="ctr" fontAlgn="b"/>
                      <a:r>
                        <a:rPr lang="en-US" sz="1000" b="1" i="0" u="none" strike="noStrike" dirty="0">
                          <a:solidFill>
                            <a:srgbClr val="C00000"/>
                          </a:solidFill>
                          <a:effectLst/>
                          <a:latin typeface="Arial" panose="020B0604020202020204" pitchFamily="34" charset="0"/>
                        </a:rPr>
                        <a:t>4%</a:t>
                      </a:r>
                    </a:p>
                  </a:txBody>
                  <a:tcPr marL="9525" marR="9525" marT="9525" marB="0" anchor="b"/>
                </a:tc>
                <a:tc>
                  <a:txBody>
                    <a:bodyPr/>
                    <a:lstStyle/>
                    <a:p>
                      <a:pPr algn="ctr" fontAlgn="b"/>
                      <a:r>
                        <a:rPr lang="en-US" sz="1000" b="1" i="0" u="none" strike="noStrike" dirty="0">
                          <a:solidFill>
                            <a:schemeClr val="accent1"/>
                          </a:solidFill>
                          <a:effectLst/>
                          <a:latin typeface="Arial" panose="020B0604020202020204" pitchFamily="34" charset="0"/>
                        </a:rPr>
                        <a:t>12%</a:t>
                      </a:r>
                    </a:p>
                  </a:txBody>
                  <a:tcPr marL="9525" marR="9525" marT="9525" marB="0" anchor="b"/>
                </a:tc>
                <a:tc>
                  <a:txBody>
                    <a:bodyPr/>
                    <a:lstStyle/>
                    <a:p>
                      <a:pPr algn="ctr" fontAlgn="b"/>
                      <a:r>
                        <a:rPr lang="en-US" sz="1000" b="1" i="0" u="none" strike="noStrike" dirty="0">
                          <a:solidFill>
                            <a:schemeClr val="accent1"/>
                          </a:solidFill>
                          <a:effectLst/>
                          <a:latin typeface="Arial" panose="020B0604020202020204" pitchFamily="34" charset="0"/>
                        </a:rPr>
                        <a:t>16%</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9%</a:t>
                      </a:r>
                    </a:p>
                  </a:txBody>
                  <a:tcPr marL="9525" marR="9525" marT="9525" marB="0" anchor="b"/>
                </a:tc>
                <a:extLst>
                  <a:ext uri="{0D108BD9-81ED-4DB2-BD59-A6C34878D82A}">
                    <a16:rowId xmlns:a16="http://schemas.microsoft.com/office/drawing/2014/main" val="1367456192"/>
                  </a:ext>
                </a:extLst>
              </a:tr>
              <a:tr h="170415">
                <a:tc>
                  <a:txBody>
                    <a:bodyPr/>
                    <a:lstStyle/>
                    <a:p>
                      <a:pPr algn="ctr" fontAlgn="b"/>
                      <a:r>
                        <a:rPr lang="en-US" sz="1000" b="0" i="0" u="none" strike="noStrike" dirty="0">
                          <a:solidFill>
                            <a:srgbClr val="000000"/>
                          </a:solidFill>
                          <a:effectLst/>
                          <a:latin typeface="Arial" panose="020B0604020202020204" pitchFamily="34" charset="0"/>
                        </a:rPr>
                        <a:t>14%</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24%</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15%</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14%</a:t>
                      </a:r>
                    </a:p>
                  </a:txBody>
                  <a:tcPr marL="9525" marR="9525" marT="9525" marB="0" anchor="b"/>
                </a:tc>
                <a:extLst>
                  <a:ext uri="{0D108BD9-81ED-4DB2-BD59-A6C34878D82A}">
                    <a16:rowId xmlns:a16="http://schemas.microsoft.com/office/drawing/2014/main" val="2886455047"/>
                  </a:ext>
                </a:extLst>
              </a:tr>
              <a:tr h="170415">
                <a:tc>
                  <a:txBody>
                    <a:bodyPr/>
                    <a:lstStyle/>
                    <a:p>
                      <a:pPr algn="ctr" fontAlgn="b"/>
                      <a:r>
                        <a:rPr lang="en-US" sz="1000" b="1" i="0" u="none" strike="noStrike" dirty="0">
                          <a:solidFill>
                            <a:srgbClr val="C00000"/>
                          </a:solidFill>
                          <a:effectLst/>
                          <a:latin typeface="Arial" panose="020B0604020202020204" pitchFamily="34" charset="0"/>
                        </a:rPr>
                        <a:t>3%</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7%</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9%</a:t>
                      </a:r>
                    </a:p>
                  </a:txBody>
                  <a:tcPr marL="9525" marR="9525" marT="9525" marB="0" anchor="b"/>
                </a:tc>
                <a:tc>
                  <a:txBody>
                    <a:bodyPr/>
                    <a:lstStyle/>
                    <a:p>
                      <a:pPr algn="ctr" fontAlgn="b"/>
                      <a:r>
                        <a:rPr lang="en-US" sz="1000" b="1" i="0" u="none" strike="noStrike" dirty="0">
                          <a:solidFill>
                            <a:schemeClr val="accent1"/>
                          </a:solidFill>
                          <a:effectLst/>
                          <a:latin typeface="Arial" panose="020B0604020202020204" pitchFamily="34" charset="0"/>
                        </a:rPr>
                        <a:t>10%</a:t>
                      </a:r>
                    </a:p>
                  </a:txBody>
                  <a:tcPr marL="9525" marR="9525" marT="9525" marB="0" anchor="b"/>
                </a:tc>
                <a:extLst>
                  <a:ext uri="{0D108BD9-81ED-4DB2-BD59-A6C34878D82A}">
                    <a16:rowId xmlns:a16="http://schemas.microsoft.com/office/drawing/2014/main" val="4071621335"/>
                  </a:ext>
                </a:extLst>
              </a:tr>
              <a:tr h="657730">
                <a:tc>
                  <a:txBody>
                    <a:bodyPr/>
                    <a:lstStyle/>
                    <a:p>
                      <a:pPr algn="ctr" fontAlgn="b"/>
                      <a:r>
                        <a:rPr lang="en-US" sz="1000" b="0" i="0" u="none" strike="noStrike" dirty="0">
                          <a:solidFill>
                            <a:srgbClr val="000000"/>
                          </a:solidFill>
                          <a:effectLst/>
                          <a:latin typeface="Arial" panose="020B0604020202020204" pitchFamily="34" charset="0"/>
                        </a:rPr>
                        <a:t>9%</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8%</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10%</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8%</a:t>
                      </a:r>
                    </a:p>
                  </a:txBody>
                  <a:tcPr marL="9525" marR="9525" marT="9525" marB="0" anchor="b"/>
                </a:tc>
                <a:extLst>
                  <a:ext uri="{0D108BD9-81ED-4DB2-BD59-A6C34878D82A}">
                    <a16:rowId xmlns:a16="http://schemas.microsoft.com/office/drawing/2014/main" val="189326282"/>
                  </a:ext>
                </a:extLst>
              </a:tr>
              <a:tr h="170415">
                <a:tc>
                  <a:txBody>
                    <a:bodyPr/>
                    <a:lstStyle/>
                    <a:p>
                      <a:pPr algn="ctr" fontAlgn="b"/>
                      <a:r>
                        <a:rPr lang="en-US" sz="1000" b="1" i="0" u="none" strike="noStrike" dirty="0">
                          <a:solidFill>
                            <a:srgbClr val="C00000"/>
                          </a:solidFill>
                          <a:effectLst/>
                          <a:latin typeface="Arial" panose="020B0604020202020204" pitchFamily="34" charset="0"/>
                        </a:rPr>
                        <a:t>1%</a:t>
                      </a:r>
                    </a:p>
                  </a:txBody>
                  <a:tcPr marL="9525" marR="9525" marT="9525" marB="0" anchor="b"/>
                </a:tc>
                <a:tc>
                  <a:txBody>
                    <a:bodyPr/>
                    <a:lstStyle/>
                    <a:p>
                      <a:pPr algn="ctr" fontAlgn="b"/>
                      <a:r>
                        <a:rPr lang="en-US" sz="1000" b="1" i="0" u="none" strike="noStrike" dirty="0">
                          <a:solidFill>
                            <a:schemeClr val="accent1"/>
                          </a:solidFill>
                          <a:effectLst/>
                          <a:latin typeface="Arial" panose="020B0604020202020204" pitchFamily="34" charset="0"/>
                        </a:rPr>
                        <a:t>10%</a:t>
                      </a:r>
                    </a:p>
                  </a:txBody>
                  <a:tcPr marL="9525" marR="9525" marT="9525" marB="0" anchor="b"/>
                </a:tc>
                <a:tc>
                  <a:txBody>
                    <a:bodyPr/>
                    <a:lstStyle/>
                    <a:p>
                      <a:pPr algn="ctr" fontAlgn="b"/>
                      <a:r>
                        <a:rPr lang="en-US" sz="1000" b="1" i="0" u="none" strike="noStrike" dirty="0">
                          <a:solidFill>
                            <a:schemeClr val="accent1"/>
                          </a:solidFill>
                          <a:effectLst/>
                          <a:latin typeface="Arial" panose="020B0604020202020204" pitchFamily="34" charset="0"/>
                        </a:rPr>
                        <a:t>8%</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7%</a:t>
                      </a:r>
                    </a:p>
                  </a:txBody>
                  <a:tcPr marL="9525" marR="9525" marT="9525" marB="0" anchor="b"/>
                </a:tc>
                <a:extLst>
                  <a:ext uri="{0D108BD9-81ED-4DB2-BD59-A6C34878D82A}">
                    <a16:rowId xmlns:a16="http://schemas.microsoft.com/office/drawing/2014/main" val="1810617961"/>
                  </a:ext>
                </a:extLst>
              </a:tr>
              <a:tr h="170415">
                <a:tc>
                  <a:txBody>
                    <a:bodyPr/>
                    <a:lstStyle/>
                    <a:p>
                      <a:pPr algn="ctr" fontAlgn="b"/>
                      <a:r>
                        <a:rPr lang="en-US" sz="1000" b="0" i="0" u="none" strike="noStrike" dirty="0">
                          <a:solidFill>
                            <a:srgbClr val="000000"/>
                          </a:solidFill>
                          <a:effectLst/>
                          <a:latin typeface="Arial" panose="020B0604020202020204" pitchFamily="34" charset="0"/>
                        </a:rPr>
                        <a:t>3%</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4%</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6%</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9%</a:t>
                      </a:r>
                    </a:p>
                  </a:txBody>
                  <a:tcPr marL="9525" marR="9525" marT="9525" marB="0" anchor="b"/>
                </a:tc>
                <a:extLst>
                  <a:ext uri="{0D108BD9-81ED-4DB2-BD59-A6C34878D82A}">
                    <a16:rowId xmlns:a16="http://schemas.microsoft.com/office/drawing/2014/main" val="138560880"/>
                  </a:ext>
                </a:extLst>
              </a:tr>
              <a:tr h="494011">
                <a:tc>
                  <a:txBody>
                    <a:bodyPr/>
                    <a:lstStyle/>
                    <a:p>
                      <a:pPr algn="ctr" fontAlgn="b"/>
                      <a:r>
                        <a:rPr lang="en-US" sz="1000" b="0" i="0" u="none" strike="noStrike" dirty="0">
                          <a:solidFill>
                            <a:srgbClr val="000000"/>
                          </a:solidFill>
                          <a:effectLst/>
                          <a:latin typeface="Arial" panose="020B0604020202020204" pitchFamily="34" charset="0"/>
                        </a:rPr>
                        <a:t>4%</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3%</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4%</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4%</a:t>
                      </a:r>
                    </a:p>
                  </a:txBody>
                  <a:tcPr marL="9525" marR="9525" marT="9525" marB="0" anchor="b"/>
                </a:tc>
                <a:extLst>
                  <a:ext uri="{0D108BD9-81ED-4DB2-BD59-A6C34878D82A}">
                    <a16:rowId xmlns:a16="http://schemas.microsoft.com/office/drawing/2014/main" val="1225969723"/>
                  </a:ext>
                </a:extLst>
              </a:tr>
              <a:tr h="170415">
                <a:tc>
                  <a:txBody>
                    <a:bodyPr/>
                    <a:lstStyle/>
                    <a:p>
                      <a:pPr algn="ctr" fontAlgn="b"/>
                      <a:r>
                        <a:rPr lang="en-US" sz="1000" b="0" i="0" u="none" strike="noStrike" dirty="0">
                          <a:solidFill>
                            <a:srgbClr val="000000"/>
                          </a:solidFill>
                          <a:effectLst/>
                          <a:latin typeface="Arial" panose="020B0604020202020204" pitchFamily="34" charset="0"/>
                        </a:rPr>
                        <a:t>5%</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10%</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4%</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4%</a:t>
                      </a:r>
                    </a:p>
                  </a:txBody>
                  <a:tcPr marL="9525" marR="9525" marT="9525" marB="0" anchor="b"/>
                </a:tc>
                <a:extLst>
                  <a:ext uri="{0D108BD9-81ED-4DB2-BD59-A6C34878D82A}">
                    <a16:rowId xmlns:a16="http://schemas.microsoft.com/office/drawing/2014/main" val="3284330648"/>
                  </a:ext>
                </a:extLst>
              </a:tr>
              <a:tr h="308089">
                <a:tc>
                  <a:txBody>
                    <a:bodyPr/>
                    <a:lstStyle/>
                    <a:p>
                      <a:pPr algn="ctr" fontAlgn="b"/>
                      <a:r>
                        <a:rPr lang="en-US" sz="1000" b="0" i="0" u="none" strike="noStrike" dirty="0">
                          <a:solidFill>
                            <a:srgbClr val="000000"/>
                          </a:solidFill>
                          <a:effectLst/>
                          <a:latin typeface="Arial" panose="020B0604020202020204" pitchFamily="34" charset="0"/>
                        </a:rPr>
                        <a:t>5%</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7%</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3%</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6%</a:t>
                      </a:r>
                    </a:p>
                  </a:txBody>
                  <a:tcPr marL="9525" marR="9525" marT="9525" marB="0" anchor="b"/>
                </a:tc>
                <a:extLst>
                  <a:ext uri="{0D108BD9-81ED-4DB2-BD59-A6C34878D82A}">
                    <a16:rowId xmlns:a16="http://schemas.microsoft.com/office/drawing/2014/main" val="1505745607"/>
                  </a:ext>
                </a:extLst>
              </a:tr>
              <a:tr h="170415">
                <a:tc>
                  <a:txBody>
                    <a:bodyPr/>
                    <a:lstStyle/>
                    <a:p>
                      <a:pPr algn="ctr" fontAlgn="b"/>
                      <a:r>
                        <a:rPr lang="en-US" sz="1000" b="0" i="0" u="none" strike="noStrike" dirty="0">
                          <a:solidFill>
                            <a:srgbClr val="000000"/>
                          </a:solidFill>
                          <a:effectLst/>
                          <a:latin typeface="Arial" panose="020B0604020202020204" pitchFamily="34" charset="0"/>
                        </a:rPr>
                        <a:t>1%</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4%</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5%</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4%</a:t>
                      </a:r>
                    </a:p>
                  </a:txBody>
                  <a:tcPr marL="9525" marR="9525" marT="9525" marB="0" anchor="b"/>
                </a:tc>
                <a:extLst>
                  <a:ext uri="{0D108BD9-81ED-4DB2-BD59-A6C34878D82A}">
                    <a16:rowId xmlns:a16="http://schemas.microsoft.com/office/drawing/2014/main" val="3219605630"/>
                  </a:ext>
                </a:extLst>
              </a:tr>
              <a:tr h="170415">
                <a:tc>
                  <a:txBody>
                    <a:bodyPr/>
                    <a:lstStyle/>
                    <a:p>
                      <a:pPr algn="ctr" fontAlgn="b"/>
                      <a:r>
                        <a:rPr lang="en-US" sz="1000" b="1" i="0" u="none" strike="noStrike" dirty="0">
                          <a:solidFill>
                            <a:srgbClr val="C00000"/>
                          </a:solidFill>
                          <a:effectLst/>
                          <a:latin typeface="Arial" panose="020B0604020202020204" pitchFamily="34" charset="0"/>
                        </a:rPr>
                        <a:t>4%</a:t>
                      </a:r>
                    </a:p>
                  </a:txBody>
                  <a:tcPr marL="9525" marR="9525" marT="9525" marB="0" anchor="b"/>
                </a:tc>
                <a:tc>
                  <a:txBody>
                    <a:bodyPr/>
                    <a:lstStyle/>
                    <a:p>
                      <a:pPr algn="ctr" fontAlgn="b"/>
                      <a:r>
                        <a:rPr lang="en-US" sz="1000" b="0" i="0" u="none" strike="noStrike" dirty="0">
                          <a:solidFill>
                            <a:srgbClr val="000000"/>
                          </a:solidFill>
                          <a:effectLst/>
                          <a:latin typeface="Arial" panose="020B0604020202020204" pitchFamily="34" charset="0"/>
                        </a:rPr>
                        <a:t>11%</a:t>
                      </a:r>
                    </a:p>
                  </a:txBody>
                  <a:tcPr marL="9525" marR="9525" marT="9525" marB="0" anchor="b"/>
                </a:tc>
                <a:tc>
                  <a:txBody>
                    <a:bodyPr/>
                    <a:lstStyle/>
                    <a:p>
                      <a:pPr algn="ctr" fontAlgn="b"/>
                      <a:r>
                        <a:rPr lang="en-US" sz="1000" b="1" i="0" u="none" strike="noStrike" dirty="0">
                          <a:solidFill>
                            <a:schemeClr val="accent1"/>
                          </a:solidFill>
                          <a:effectLst/>
                          <a:latin typeface="Arial" panose="020B0604020202020204" pitchFamily="34" charset="0"/>
                        </a:rPr>
                        <a:t>13%</a:t>
                      </a:r>
                    </a:p>
                  </a:txBody>
                  <a:tcPr marL="9525" marR="9525" marT="9525" marB="0" anchor="b"/>
                </a:tc>
                <a:tc>
                  <a:txBody>
                    <a:bodyPr/>
                    <a:lstStyle/>
                    <a:p>
                      <a:pPr algn="ctr" fontAlgn="b"/>
                      <a:r>
                        <a:rPr lang="en-US" sz="1000" b="1" i="0" u="none" strike="noStrike" dirty="0">
                          <a:solidFill>
                            <a:srgbClr val="C00000"/>
                          </a:solidFill>
                          <a:effectLst/>
                          <a:latin typeface="Arial" panose="020B0604020202020204" pitchFamily="34" charset="0"/>
                        </a:rPr>
                        <a:t>5%</a:t>
                      </a:r>
                    </a:p>
                  </a:txBody>
                  <a:tcPr marL="9525" marR="9525" marT="9525" marB="0" anchor="b"/>
                </a:tc>
                <a:extLst>
                  <a:ext uri="{0D108BD9-81ED-4DB2-BD59-A6C34878D82A}">
                    <a16:rowId xmlns:a16="http://schemas.microsoft.com/office/drawing/2014/main" val="954957671"/>
                  </a:ext>
                </a:extLst>
              </a:tr>
              <a:tr h="170415">
                <a:tc>
                  <a:txBody>
                    <a:bodyPr/>
                    <a:lstStyle/>
                    <a:p>
                      <a:pPr algn="ctr" fontAlgn="b"/>
                      <a:r>
                        <a:rPr lang="en-US" sz="1000" b="1" i="0" u="none" strike="noStrike" dirty="0">
                          <a:solidFill>
                            <a:schemeClr val="accent1"/>
                          </a:solidFill>
                          <a:effectLst/>
                          <a:latin typeface="Arial" panose="020B0604020202020204" pitchFamily="34" charset="0"/>
                        </a:rPr>
                        <a:t>37%</a:t>
                      </a:r>
                    </a:p>
                  </a:txBody>
                  <a:tcPr marL="9525" marR="9525" marT="9525" marB="0" anchor="b"/>
                </a:tc>
                <a:tc>
                  <a:txBody>
                    <a:bodyPr/>
                    <a:lstStyle/>
                    <a:p>
                      <a:pPr algn="ctr" fontAlgn="b"/>
                      <a:r>
                        <a:rPr lang="en-US" sz="1000" b="1" i="0" u="none" strike="noStrike" dirty="0">
                          <a:solidFill>
                            <a:srgbClr val="C00000"/>
                          </a:solidFill>
                          <a:effectLst/>
                          <a:latin typeface="Arial" panose="020B0604020202020204" pitchFamily="34" charset="0"/>
                        </a:rPr>
                        <a:t>19%</a:t>
                      </a:r>
                    </a:p>
                  </a:txBody>
                  <a:tcPr marL="9525" marR="9525" marT="9525" marB="0" anchor="b"/>
                </a:tc>
                <a:tc>
                  <a:txBody>
                    <a:bodyPr/>
                    <a:lstStyle/>
                    <a:p>
                      <a:pPr algn="ctr" fontAlgn="b"/>
                      <a:r>
                        <a:rPr lang="en-US" sz="1000" b="1" i="0" u="none" strike="noStrike" dirty="0">
                          <a:solidFill>
                            <a:srgbClr val="C00000"/>
                          </a:solidFill>
                          <a:effectLst/>
                          <a:latin typeface="Arial" panose="020B0604020202020204" pitchFamily="34" charset="0"/>
                        </a:rPr>
                        <a:t>25%</a:t>
                      </a:r>
                    </a:p>
                  </a:txBody>
                  <a:tcPr marL="9525" marR="9525" marT="9525" marB="0" anchor="b"/>
                </a:tc>
                <a:tc>
                  <a:txBody>
                    <a:bodyPr/>
                    <a:lstStyle/>
                    <a:p>
                      <a:pPr algn="ctr" fontAlgn="b"/>
                      <a:r>
                        <a:rPr lang="en-US" sz="1000" b="1" i="0" u="none" strike="noStrike" dirty="0">
                          <a:solidFill>
                            <a:schemeClr val="accent1"/>
                          </a:solidFill>
                          <a:effectLst/>
                          <a:latin typeface="Arial" panose="020B0604020202020204" pitchFamily="34" charset="0"/>
                        </a:rPr>
                        <a:t>39%</a:t>
                      </a:r>
                    </a:p>
                  </a:txBody>
                  <a:tcPr marL="9525" marR="9525" marT="9525" marB="0" anchor="b"/>
                </a:tc>
                <a:extLst>
                  <a:ext uri="{0D108BD9-81ED-4DB2-BD59-A6C34878D82A}">
                    <a16:rowId xmlns:a16="http://schemas.microsoft.com/office/drawing/2014/main" val="1129977878"/>
                  </a:ext>
                </a:extLst>
              </a:tr>
            </a:tbl>
          </a:graphicData>
        </a:graphic>
      </p:graphicFrame>
      <p:sp>
        <p:nvSpPr>
          <p:cNvPr id="6" name="TextBox 5">
            <a:extLst>
              <a:ext uri="{FF2B5EF4-FFF2-40B4-BE49-F238E27FC236}">
                <a16:creationId xmlns:a16="http://schemas.microsoft.com/office/drawing/2014/main" id="{7CC41F6E-B1E5-1C99-4E7B-C85D4E069E6E}"/>
              </a:ext>
            </a:extLst>
          </p:cNvPr>
          <p:cNvSpPr txBox="1"/>
          <p:nvPr/>
        </p:nvSpPr>
        <p:spPr>
          <a:xfrm>
            <a:off x="1525360" y="6591669"/>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a:t>
            </a:r>
          </a:p>
        </p:txBody>
      </p:sp>
    </p:spTree>
    <p:extLst>
      <p:ext uri="{BB962C8B-B14F-4D97-AF65-F5344CB8AC3E}">
        <p14:creationId xmlns:p14="http://schemas.microsoft.com/office/powerpoint/2010/main" val="17420205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28C29-3D21-2C32-16CE-4D3CB438F9D8}"/>
              </a:ext>
            </a:extLst>
          </p:cNvPr>
          <p:cNvSpPr>
            <a:spLocks noGrp="1"/>
          </p:cNvSpPr>
          <p:nvPr>
            <p:ph type="title"/>
          </p:nvPr>
        </p:nvSpPr>
        <p:spPr/>
        <p:txBody>
          <a:bodyPr/>
          <a:lstStyle/>
          <a:p>
            <a:r>
              <a:rPr lang="en-US" dirty="0"/>
              <a:t>Positive or Neutral Impacts on Work Experience</a:t>
            </a:r>
          </a:p>
        </p:txBody>
      </p:sp>
      <p:sp>
        <p:nvSpPr>
          <p:cNvPr id="3" name="Text Placeholder 2">
            <a:extLst>
              <a:ext uri="{FF2B5EF4-FFF2-40B4-BE49-F238E27FC236}">
                <a16:creationId xmlns:a16="http://schemas.microsoft.com/office/drawing/2014/main" id="{B3C558C6-C161-005B-B1DE-6373B40678D1}"/>
              </a:ext>
            </a:extLst>
          </p:cNvPr>
          <p:cNvSpPr>
            <a:spLocks noGrp="1"/>
          </p:cNvSpPr>
          <p:nvPr>
            <p:ph type="body" sz="quarter" idx="10"/>
          </p:nvPr>
        </p:nvSpPr>
        <p:spPr>
          <a:xfrm>
            <a:off x="409267" y="774913"/>
            <a:ext cx="11292608" cy="724309"/>
          </a:xfrm>
        </p:spPr>
        <p:txBody>
          <a:bodyPr>
            <a:normAutofit/>
          </a:bodyPr>
          <a:lstStyle/>
          <a:p>
            <a:pPr>
              <a:spcBef>
                <a:spcPts val="400"/>
              </a:spcBef>
            </a:pPr>
            <a:r>
              <a:rPr lang="en-US" dirty="0"/>
              <a:t>Majorities of Patients and Caregivers report colleagues being sympathetic, work helping them stay motivated, keeping their mind off cancer. </a:t>
            </a:r>
          </a:p>
          <a:p>
            <a:pPr>
              <a:spcBef>
                <a:spcPts val="400"/>
              </a:spcBef>
            </a:pPr>
            <a:r>
              <a:rPr lang="en-US" dirty="0"/>
              <a:t>Stage I Patients are more likely to say they had the energy to focus and finish their work.</a:t>
            </a:r>
          </a:p>
        </p:txBody>
      </p:sp>
      <p:graphicFrame>
        <p:nvGraphicFramePr>
          <p:cNvPr id="8" name="Chart 7">
            <a:extLst>
              <a:ext uri="{FF2B5EF4-FFF2-40B4-BE49-F238E27FC236}">
                <a16:creationId xmlns:a16="http://schemas.microsoft.com/office/drawing/2014/main" id="{DD3E8825-BD54-4664-38B9-BC1D2F1A6D11}"/>
              </a:ext>
            </a:extLst>
          </p:cNvPr>
          <p:cNvGraphicFramePr/>
          <p:nvPr/>
        </p:nvGraphicFramePr>
        <p:xfrm>
          <a:off x="379217" y="1710675"/>
          <a:ext cx="6660561" cy="50284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45D9C17C-E2A0-0118-FFD3-2818969BF610}"/>
              </a:ext>
            </a:extLst>
          </p:cNvPr>
          <p:cNvGraphicFramePr>
            <a:graphicFrameLocks noGrp="1"/>
          </p:cNvGraphicFramePr>
          <p:nvPr/>
        </p:nvGraphicFramePr>
        <p:xfrm>
          <a:off x="7069827" y="1419407"/>
          <a:ext cx="2311240" cy="4912567"/>
        </p:xfrm>
        <a:graphic>
          <a:graphicData uri="http://schemas.openxmlformats.org/drawingml/2006/table">
            <a:tbl>
              <a:tblPr firstRow="1" bandRow="1">
                <a:tableStyleId>{5C22544A-7EE6-4342-B048-85BDC9FD1C3A}</a:tableStyleId>
              </a:tblPr>
              <a:tblGrid>
                <a:gridCol w="577810">
                  <a:extLst>
                    <a:ext uri="{9D8B030D-6E8A-4147-A177-3AD203B41FA5}">
                      <a16:colId xmlns:a16="http://schemas.microsoft.com/office/drawing/2014/main" val="1531736555"/>
                    </a:ext>
                  </a:extLst>
                </a:gridCol>
                <a:gridCol w="577810">
                  <a:extLst>
                    <a:ext uri="{9D8B030D-6E8A-4147-A177-3AD203B41FA5}">
                      <a16:colId xmlns:a16="http://schemas.microsoft.com/office/drawing/2014/main" val="2472009886"/>
                    </a:ext>
                  </a:extLst>
                </a:gridCol>
                <a:gridCol w="577810">
                  <a:extLst>
                    <a:ext uri="{9D8B030D-6E8A-4147-A177-3AD203B41FA5}">
                      <a16:colId xmlns:a16="http://schemas.microsoft.com/office/drawing/2014/main" val="3333925509"/>
                    </a:ext>
                  </a:extLst>
                </a:gridCol>
                <a:gridCol w="577810">
                  <a:extLst>
                    <a:ext uri="{9D8B030D-6E8A-4147-A177-3AD203B41FA5}">
                      <a16:colId xmlns:a16="http://schemas.microsoft.com/office/drawing/2014/main" val="2492789802"/>
                    </a:ext>
                  </a:extLst>
                </a:gridCol>
              </a:tblGrid>
              <a:tr h="412589">
                <a:tc>
                  <a:txBody>
                    <a:bodyPr/>
                    <a:lstStyle/>
                    <a:p>
                      <a:pPr algn="ctr" fontAlgn="ctr"/>
                      <a:r>
                        <a:rPr lang="en-US" sz="900" u="none" strike="noStrike" dirty="0">
                          <a:effectLst/>
                        </a:rPr>
                        <a:t>Stage I Patient</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Stage II Patient</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Stage III Patient</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Stage IV Patient</a:t>
                      </a:r>
                      <a:endParaRPr lang="en-US" sz="9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1544794241"/>
                  </a:ext>
                </a:extLst>
              </a:tr>
              <a:tr h="642854">
                <a:tc>
                  <a:txBody>
                    <a:bodyPr/>
                    <a:lstStyle/>
                    <a:p>
                      <a:pPr algn="ctr" fontAlgn="b"/>
                      <a:r>
                        <a:rPr lang="en-US" sz="1200" u="none" strike="noStrike" dirty="0">
                          <a:effectLst/>
                        </a:rPr>
                        <a:t>74%</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80%</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75%</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71%</a:t>
                      </a:r>
                      <a:endParaRPr lang="en-US" sz="12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3831505916"/>
                  </a:ext>
                </a:extLst>
              </a:tr>
              <a:tr h="642854">
                <a:tc>
                  <a:txBody>
                    <a:bodyPr/>
                    <a:lstStyle/>
                    <a:p>
                      <a:pPr algn="ctr" fontAlgn="b"/>
                      <a:r>
                        <a:rPr lang="en-US" sz="1200" u="none" strike="noStrike" dirty="0">
                          <a:effectLst/>
                        </a:rPr>
                        <a:t>77%</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76%</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67%</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71%</a:t>
                      </a:r>
                      <a:endParaRPr lang="en-US" sz="12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863539889"/>
                  </a:ext>
                </a:extLst>
              </a:tr>
              <a:tr h="642854">
                <a:tc>
                  <a:txBody>
                    <a:bodyPr/>
                    <a:lstStyle/>
                    <a:p>
                      <a:pPr algn="ctr" fontAlgn="b"/>
                      <a:r>
                        <a:rPr lang="en-US" sz="1200" b="1" u="none" strike="noStrike" dirty="0">
                          <a:solidFill>
                            <a:schemeClr val="accent1"/>
                          </a:solidFill>
                          <a:effectLst/>
                        </a:rPr>
                        <a:t>81%</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73%</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rgbClr val="C00000"/>
                          </a:solidFill>
                          <a:effectLst/>
                        </a:rPr>
                        <a:t>63%</a:t>
                      </a:r>
                      <a:endParaRPr lang="en-US" sz="1200" b="1" dirty="0">
                        <a:solidFill>
                          <a:srgbClr val="C00000"/>
                        </a:solidFill>
                      </a:endParaRPr>
                    </a:p>
                  </a:txBody>
                  <a:tcPr marL="8257" marR="8257" marT="8257" marB="0" anchor="ctr"/>
                </a:tc>
                <a:tc>
                  <a:txBody>
                    <a:bodyPr/>
                    <a:lstStyle/>
                    <a:p>
                      <a:pPr algn="ctr" fontAlgn="b"/>
                      <a:r>
                        <a:rPr lang="en-US" sz="1200" u="none" strike="noStrike" dirty="0">
                          <a:effectLst/>
                        </a:rPr>
                        <a:t>71%</a:t>
                      </a:r>
                      <a:endParaRPr lang="en-US" sz="12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3283618837"/>
                  </a:ext>
                </a:extLst>
              </a:tr>
              <a:tr h="642854">
                <a:tc>
                  <a:txBody>
                    <a:bodyPr/>
                    <a:lstStyle/>
                    <a:p>
                      <a:pPr algn="ctr" fontAlgn="b"/>
                      <a:r>
                        <a:rPr lang="en-US" sz="1200" b="1" u="none" strike="noStrike" dirty="0">
                          <a:solidFill>
                            <a:schemeClr val="accent1"/>
                          </a:solidFill>
                          <a:effectLst/>
                        </a:rPr>
                        <a:t>78%</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chemeClr val="accent1"/>
                          </a:solidFill>
                          <a:effectLst/>
                        </a:rPr>
                        <a:t>72%</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64%</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rgbClr val="C00000"/>
                          </a:solidFill>
                          <a:effectLst/>
                        </a:rPr>
                        <a:t>55%</a:t>
                      </a:r>
                      <a:endParaRPr lang="en-US" sz="1200" b="1" i="0" u="none" strike="noStrike" dirty="0">
                        <a:solidFill>
                          <a:srgbClr val="C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759337303"/>
                  </a:ext>
                </a:extLst>
              </a:tr>
              <a:tr h="642854">
                <a:tc>
                  <a:txBody>
                    <a:bodyPr/>
                    <a:lstStyle/>
                    <a:p>
                      <a:pPr algn="ctr" fontAlgn="b"/>
                      <a:r>
                        <a:rPr lang="en-US" sz="1200" b="1" u="none" strike="noStrike" dirty="0">
                          <a:solidFill>
                            <a:schemeClr val="accent1"/>
                          </a:solidFill>
                          <a:effectLst/>
                        </a:rPr>
                        <a:t>76%</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chemeClr val="accent1"/>
                          </a:solidFill>
                          <a:effectLst/>
                        </a:rPr>
                        <a:t>66%</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55%</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rgbClr val="C00000"/>
                          </a:solidFill>
                          <a:effectLst/>
                        </a:rPr>
                        <a:t>48%</a:t>
                      </a:r>
                      <a:endParaRPr lang="en-US" sz="1200" b="1" i="0" u="none" strike="noStrike" dirty="0">
                        <a:solidFill>
                          <a:srgbClr val="C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994823661"/>
                  </a:ext>
                </a:extLst>
              </a:tr>
              <a:tr h="642854">
                <a:tc>
                  <a:txBody>
                    <a:bodyPr/>
                    <a:lstStyle/>
                    <a:p>
                      <a:pPr algn="ctr" fontAlgn="b"/>
                      <a:r>
                        <a:rPr lang="en-US" sz="1200" b="1" u="none" strike="noStrike" dirty="0">
                          <a:solidFill>
                            <a:srgbClr val="C00000"/>
                          </a:solidFill>
                          <a:effectLst/>
                        </a:rPr>
                        <a:t>60%</a:t>
                      </a:r>
                      <a:endParaRPr lang="en-US" sz="1200" b="1" i="0" u="none" strike="noStrike" dirty="0">
                        <a:solidFill>
                          <a:srgbClr val="C00000"/>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chemeClr val="accent1"/>
                          </a:solidFill>
                          <a:effectLst/>
                        </a:rPr>
                        <a:t>72%</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rgbClr val="C00000"/>
                          </a:solidFill>
                          <a:effectLst/>
                        </a:rPr>
                        <a:t>55%</a:t>
                      </a:r>
                      <a:endParaRPr lang="en-US" sz="1200" b="1" i="0" u="none" strike="noStrike" dirty="0">
                        <a:solidFill>
                          <a:srgbClr val="C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67%</a:t>
                      </a:r>
                      <a:endParaRPr lang="en-US" sz="12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860164791"/>
                  </a:ext>
                </a:extLst>
              </a:tr>
              <a:tr h="642854">
                <a:tc>
                  <a:txBody>
                    <a:bodyPr/>
                    <a:lstStyle/>
                    <a:p>
                      <a:pPr algn="ctr" fontAlgn="b"/>
                      <a:r>
                        <a:rPr lang="en-US" sz="1200" b="1" u="none" strike="noStrike" dirty="0">
                          <a:solidFill>
                            <a:srgbClr val="C00000"/>
                          </a:solidFill>
                          <a:effectLst/>
                        </a:rPr>
                        <a:t>50%</a:t>
                      </a:r>
                      <a:endParaRPr lang="en-US" sz="1200" b="1" i="0" u="none" strike="noStrike" dirty="0">
                        <a:solidFill>
                          <a:srgbClr val="C00000"/>
                        </a:solidFill>
                        <a:effectLst/>
                        <a:latin typeface="Arial" panose="020B0604020202020204" pitchFamily="34" charset="0"/>
                      </a:endParaRPr>
                    </a:p>
                  </a:txBody>
                  <a:tcPr marL="8257" marR="8257" marT="8257" marB="0" anchor="ctr"/>
                </a:tc>
                <a:tc>
                  <a:txBody>
                    <a:bodyPr/>
                    <a:lstStyle/>
                    <a:p>
                      <a:pPr algn="ctr" fontAlgn="b"/>
                      <a:r>
                        <a:rPr lang="en-US" sz="1200" b="1" u="none" strike="noStrike" dirty="0">
                          <a:solidFill>
                            <a:schemeClr val="accent1"/>
                          </a:solidFill>
                          <a:effectLst/>
                        </a:rPr>
                        <a:t>61%</a:t>
                      </a:r>
                      <a:endParaRPr lang="en-US" sz="1200" b="1" i="0" u="none" strike="noStrike" dirty="0">
                        <a:solidFill>
                          <a:schemeClr val="accent1"/>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48%</a:t>
                      </a:r>
                      <a:endParaRPr lang="en-US" sz="12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b"/>
                      <a:r>
                        <a:rPr lang="en-US" sz="1200" u="none" strike="noStrike" dirty="0">
                          <a:effectLst/>
                        </a:rPr>
                        <a:t>48%</a:t>
                      </a:r>
                      <a:endParaRPr lang="en-US" sz="12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1922686506"/>
                  </a:ext>
                </a:extLst>
              </a:tr>
            </a:tbl>
          </a:graphicData>
        </a:graphic>
      </p:graphicFrame>
      <p:graphicFrame>
        <p:nvGraphicFramePr>
          <p:cNvPr id="4" name="Table 3">
            <a:extLst>
              <a:ext uri="{FF2B5EF4-FFF2-40B4-BE49-F238E27FC236}">
                <a16:creationId xmlns:a16="http://schemas.microsoft.com/office/drawing/2014/main" id="{D57C94D7-1DED-E195-8AAA-60251B0A3830}"/>
              </a:ext>
            </a:extLst>
          </p:cNvPr>
          <p:cNvGraphicFramePr>
            <a:graphicFrameLocks noGrp="1"/>
          </p:cNvGraphicFramePr>
          <p:nvPr/>
        </p:nvGraphicFramePr>
        <p:xfrm>
          <a:off x="9555888" y="1419407"/>
          <a:ext cx="2311240" cy="4912567"/>
        </p:xfrm>
        <a:graphic>
          <a:graphicData uri="http://schemas.openxmlformats.org/drawingml/2006/table">
            <a:tbl>
              <a:tblPr firstRow="1" bandRow="1">
                <a:tableStyleId>{93296810-A885-4BE3-A3E7-6D5BEEA58F35}</a:tableStyleId>
              </a:tblPr>
              <a:tblGrid>
                <a:gridCol w="577810">
                  <a:extLst>
                    <a:ext uri="{9D8B030D-6E8A-4147-A177-3AD203B41FA5}">
                      <a16:colId xmlns:a16="http://schemas.microsoft.com/office/drawing/2014/main" val="1531736555"/>
                    </a:ext>
                  </a:extLst>
                </a:gridCol>
                <a:gridCol w="577810">
                  <a:extLst>
                    <a:ext uri="{9D8B030D-6E8A-4147-A177-3AD203B41FA5}">
                      <a16:colId xmlns:a16="http://schemas.microsoft.com/office/drawing/2014/main" val="2472009886"/>
                    </a:ext>
                  </a:extLst>
                </a:gridCol>
                <a:gridCol w="577810">
                  <a:extLst>
                    <a:ext uri="{9D8B030D-6E8A-4147-A177-3AD203B41FA5}">
                      <a16:colId xmlns:a16="http://schemas.microsoft.com/office/drawing/2014/main" val="3333925509"/>
                    </a:ext>
                  </a:extLst>
                </a:gridCol>
                <a:gridCol w="577810">
                  <a:extLst>
                    <a:ext uri="{9D8B030D-6E8A-4147-A177-3AD203B41FA5}">
                      <a16:colId xmlns:a16="http://schemas.microsoft.com/office/drawing/2014/main" val="2492789802"/>
                    </a:ext>
                  </a:extLst>
                </a:gridCol>
              </a:tblGrid>
              <a:tr h="382062">
                <a:tc>
                  <a:txBody>
                    <a:bodyPr/>
                    <a:lstStyle/>
                    <a:p>
                      <a:pPr algn="ctr" fontAlgn="ctr"/>
                      <a:r>
                        <a:rPr lang="en-US" sz="900" u="none" strike="noStrike" dirty="0">
                          <a:effectLst/>
                        </a:rPr>
                        <a:t>Patient is Stage I</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Patient is Stage II</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Patient is Stage III</a:t>
                      </a:r>
                      <a:endParaRPr lang="en-US" sz="900" b="0" i="0" u="none" strike="noStrike" dirty="0">
                        <a:solidFill>
                          <a:srgbClr val="000000"/>
                        </a:solidFill>
                        <a:effectLst/>
                        <a:latin typeface="Arial" panose="020B0604020202020204" pitchFamily="34" charset="0"/>
                      </a:endParaRPr>
                    </a:p>
                  </a:txBody>
                  <a:tcPr marL="8257" marR="8257" marT="8257" marB="0" anchor="ctr"/>
                </a:tc>
                <a:tc>
                  <a:txBody>
                    <a:bodyPr/>
                    <a:lstStyle/>
                    <a:p>
                      <a:pPr algn="ctr" fontAlgn="ctr"/>
                      <a:r>
                        <a:rPr lang="en-US" sz="900" u="none" strike="noStrike" dirty="0">
                          <a:effectLst/>
                        </a:rPr>
                        <a:t>Patient is Stage IV</a:t>
                      </a:r>
                      <a:endParaRPr lang="en-US" sz="900" b="0" i="0" u="none" strike="noStrike" dirty="0">
                        <a:solidFill>
                          <a:srgbClr val="000000"/>
                        </a:solidFill>
                        <a:effectLst/>
                        <a:latin typeface="Arial" panose="020B0604020202020204" pitchFamily="34" charset="0"/>
                      </a:endParaRPr>
                    </a:p>
                  </a:txBody>
                  <a:tcPr marL="8257" marR="8257" marT="8257" marB="0" anchor="ctr"/>
                </a:tc>
                <a:extLst>
                  <a:ext uri="{0D108BD9-81ED-4DB2-BD59-A6C34878D82A}">
                    <a16:rowId xmlns:a16="http://schemas.microsoft.com/office/drawing/2014/main" val="1544794241"/>
                  </a:ext>
                </a:extLst>
              </a:tr>
              <a:tr h="647215">
                <a:tc>
                  <a:txBody>
                    <a:bodyPr/>
                    <a:lstStyle/>
                    <a:p>
                      <a:pPr algn="ctr" fontAlgn="b"/>
                      <a:r>
                        <a:rPr lang="en-US" sz="1200" b="1" i="0" u="none" strike="noStrike" dirty="0">
                          <a:solidFill>
                            <a:schemeClr val="accent1"/>
                          </a:solidFill>
                          <a:effectLst/>
                          <a:latin typeface="Arial" panose="020B0604020202020204" pitchFamily="34" charset="0"/>
                        </a:rPr>
                        <a:t>85%</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77%</a:t>
                      </a:r>
                    </a:p>
                  </a:txBody>
                  <a:tcPr marL="9525" marR="9525" marT="9525" marB="0" anchor="ctr"/>
                </a:tc>
                <a:tc>
                  <a:txBody>
                    <a:bodyPr/>
                    <a:lstStyle/>
                    <a:p>
                      <a:pPr algn="ctr" fontAlgn="b"/>
                      <a:r>
                        <a:rPr lang="en-US" sz="1200" b="1" i="0" u="none" strike="noStrike" dirty="0">
                          <a:solidFill>
                            <a:srgbClr val="C00000"/>
                          </a:solidFill>
                          <a:effectLst/>
                          <a:latin typeface="Arial" panose="020B0604020202020204" pitchFamily="34" charset="0"/>
                        </a:rPr>
                        <a:t>62%</a:t>
                      </a:r>
                    </a:p>
                  </a:txBody>
                  <a:tcPr marL="9525" marR="9525" marT="9525" marB="0" anchor="ctr"/>
                </a:tc>
                <a:tc>
                  <a:txBody>
                    <a:bodyPr/>
                    <a:lstStyle/>
                    <a:p>
                      <a:pPr algn="ctr" fontAlgn="b"/>
                      <a:r>
                        <a:rPr lang="en-US" sz="1200" b="1" i="0" u="none" strike="noStrike" dirty="0">
                          <a:solidFill>
                            <a:srgbClr val="C00000"/>
                          </a:solidFill>
                          <a:effectLst/>
                          <a:latin typeface="Arial" panose="020B0604020202020204" pitchFamily="34" charset="0"/>
                        </a:rPr>
                        <a:t>64%</a:t>
                      </a:r>
                    </a:p>
                  </a:txBody>
                  <a:tcPr marL="9525" marR="9525" marT="9525" marB="0" anchor="ctr"/>
                </a:tc>
                <a:extLst>
                  <a:ext uri="{0D108BD9-81ED-4DB2-BD59-A6C34878D82A}">
                    <a16:rowId xmlns:a16="http://schemas.microsoft.com/office/drawing/2014/main" val="3831505916"/>
                  </a:ext>
                </a:extLst>
              </a:tr>
              <a:tr h="647215">
                <a:tc>
                  <a:txBody>
                    <a:bodyPr/>
                    <a:lstStyle/>
                    <a:p>
                      <a:pPr algn="ctr" fontAlgn="b"/>
                      <a:r>
                        <a:rPr lang="en-US" sz="1200" b="0" i="0" u="none" strike="noStrike" dirty="0">
                          <a:solidFill>
                            <a:srgbClr val="000000"/>
                          </a:solidFill>
                          <a:effectLst/>
                          <a:latin typeface="Arial" panose="020B0604020202020204" pitchFamily="34" charset="0"/>
                        </a:rPr>
                        <a:t>79%</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72%</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65%</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68%</a:t>
                      </a:r>
                    </a:p>
                  </a:txBody>
                  <a:tcPr marL="9525" marR="9525" marT="9525" marB="0" anchor="ctr"/>
                </a:tc>
                <a:extLst>
                  <a:ext uri="{0D108BD9-81ED-4DB2-BD59-A6C34878D82A}">
                    <a16:rowId xmlns:a16="http://schemas.microsoft.com/office/drawing/2014/main" val="863539889"/>
                  </a:ext>
                </a:extLst>
              </a:tr>
              <a:tr h="647215">
                <a:tc>
                  <a:txBody>
                    <a:bodyPr/>
                    <a:lstStyle/>
                    <a:p>
                      <a:pPr algn="ctr" fontAlgn="b"/>
                      <a:r>
                        <a:rPr lang="en-US" sz="1200" b="1" i="0" u="none" strike="noStrike" dirty="0">
                          <a:solidFill>
                            <a:schemeClr val="accent1"/>
                          </a:solidFill>
                          <a:effectLst/>
                          <a:latin typeface="Arial" panose="020B0604020202020204" pitchFamily="34" charset="0"/>
                        </a:rPr>
                        <a:t>87%</a:t>
                      </a:r>
                    </a:p>
                  </a:txBody>
                  <a:tcPr marL="9525" marR="9525" marT="9525" marB="0" anchor="ctr"/>
                </a:tc>
                <a:tc>
                  <a:txBody>
                    <a:bodyPr/>
                    <a:lstStyle/>
                    <a:p>
                      <a:pPr algn="ctr" fontAlgn="b"/>
                      <a:r>
                        <a:rPr lang="en-US" sz="1200" b="1" i="0" u="none" strike="noStrike" dirty="0">
                          <a:solidFill>
                            <a:srgbClr val="C00000"/>
                          </a:solidFill>
                          <a:effectLst/>
                          <a:latin typeface="Arial" panose="020B0604020202020204" pitchFamily="34" charset="0"/>
                        </a:rPr>
                        <a:t>69%</a:t>
                      </a:r>
                    </a:p>
                  </a:txBody>
                  <a:tcPr marL="9525" marR="9525" marT="9525" marB="0" anchor="ctr"/>
                </a:tc>
                <a:tc>
                  <a:txBody>
                    <a:bodyPr/>
                    <a:lstStyle/>
                    <a:p>
                      <a:pPr algn="ctr" fontAlgn="b"/>
                      <a:r>
                        <a:rPr lang="en-US" sz="1200" b="1" i="0" u="none" strike="noStrike" dirty="0">
                          <a:solidFill>
                            <a:srgbClr val="C00000"/>
                          </a:solidFill>
                          <a:effectLst/>
                          <a:latin typeface="Arial" panose="020B0604020202020204" pitchFamily="34" charset="0"/>
                        </a:rPr>
                        <a:t>64%</a:t>
                      </a:r>
                    </a:p>
                  </a:txBody>
                  <a:tcPr marL="9525" marR="9525" marT="9525" marB="0" anchor="ctr"/>
                </a:tc>
                <a:tc>
                  <a:txBody>
                    <a:bodyPr/>
                    <a:lstStyle/>
                    <a:p>
                      <a:pPr algn="ctr" fontAlgn="b"/>
                      <a:r>
                        <a:rPr lang="en-US" sz="1200" b="1" i="0" u="none" strike="noStrike" dirty="0">
                          <a:solidFill>
                            <a:srgbClr val="C00000"/>
                          </a:solidFill>
                          <a:effectLst/>
                          <a:latin typeface="Arial" panose="020B0604020202020204" pitchFamily="34" charset="0"/>
                        </a:rPr>
                        <a:t>67%</a:t>
                      </a:r>
                    </a:p>
                  </a:txBody>
                  <a:tcPr marL="9525" marR="9525" marT="9525" marB="0" anchor="ctr"/>
                </a:tc>
                <a:extLst>
                  <a:ext uri="{0D108BD9-81ED-4DB2-BD59-A6C34878D82A}">
                    <a16:rowId xmlns:a16="http://schemas.microsoft.com/office/drawing/2014/main" val="3283618837"/>
                  </a:ext>
                </a:extLst>
              </a:tr>
              <a:tr h="647215">
                <a:tc>
                  <a:txBody>
                    <a:bodyPr/>
                    <a:lstStyle/>
                    <a:p>
                      <a:pPr algn="ctr" fontAlgn="b"/>
                      <a:r>
                        <a:rPr lang="en-US" sz="1200" b="0" i="0" u="none" strike="noStrike" dirty="0">
                          <a:solidFill>
                            <a:srgbClr val="000000"/>
                          </a:solidFill>
                          <a:effectLst/>
                          <a:latin typeface="Arial" panose="020B0604020202020204" pitchFamily="34" charset="0"/>
                        </a:rPr>
                        <a:t>67%</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54%</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53%</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55%</a:t>
                      </a:r>
                    </a:p>
                  </a:txBody>
                  <a:tcPr marL="9525" marR="9525" marT="9525" marB="0" anchor="ctr"/>
                </a:tc>
                <a:extLst>
                  <a:ext uri="{0D108BD9-81ED-4DB2-BD59-A6C34878D82A}">
                    <a16:rowId xmlns:a16="http://schemas.microsoft.com/office/drawing/2014/main" val="759337303"/>
                  </a:ext>
                </a:extLst>
              </a:tr>
              <a:tr h="647215">
                <a:tc>
                  <a:txBody>
                    <a:bodyPr/>
                    <a:lstStyle/>
                    <a:p>
                      <a:pPr algn="ctr" fontAlgn="b"/>
                      <a:r>
                        <a:rPr lang="en-US" sz="1200" b="0" i="0" u="none" strike="noStrike" dirty="0">
                          <a:solidFill>
                            <a:srgbClr val="000000"/>
                          </a:solidFill>
                          <a:effectLst/>
                          <a:latin typeface="Arial" panose="020B0604020202020204" pitchFamily="34" charset="0"/>
                        </a:rPr>
                        <a:t>63%</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60%</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57%</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58%</a:t>
                      </a:r>
                    </a:p>
                  </a:txBody>
                  <a:tcPr marL="9525" marR="9525" marT="9525" marB="0" anchor="ctr"/>
                </a:tc>
                <a:extLst>
                  <a:ext uri="{0D108BD9-81ED-4DB2-BD59-A6C34878D82A}">
                    <a16:rowId xmlns:a16="http://schemas.microsoft.com/office/drawing/2014/main" val="994823661"/>
                  </a:ext>
                </a:extLst>
              </a:tr>
              <a:tr h="647215">
                <a:tc>
                  <a:txBody>
                    <a:bodyPr/>
                    <a:lstStyle/>
                    <a:p>
                      <a:pPr algn="ctr" fontAlgn="b"/>
                      <a:r>
                        <a:rPr lang="en-US" sz="1200" b="0" i="0" u="none" strike="noStrike" dirty="0">
                          <a:solidFill>
                            <a:srgbClr val="000000"/>
                          </a:solidFill>
                          <a:effectLst/>
                          <a:latin typeface="Arial" panose="020B0604020202020204" pitchFamily="34" charset="0"/>
                        </a:rPr>
                        <a:t>73%</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60%</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64%</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68%</a:t>
                      </a:r>
                    </a:p>
                  </a:txBody>
                  <a:tcPr marL="9525" marR="9525" marT="9525" marB="0" anchor="ctr"/>
                </a:tc>
                <a:extLst>
                  <a:ext uri="{0D108BD9-81ED-4DB2-BD59-A6C34878D82A}">
                    <a16:rowId xmlns:a16="http://schemas.microsoft.com/office/drawing/2014/main" val="860164791"/>
                  </a:ext>
                </a:extLst>
              </a:tr>
              <a:tr h="647215">
                <a:tc>
                  <a:txBody>
                    <a:bodyPr/>
                    <a:lstStyle/>
                    <a:p>
                      <a:pPr algn="ctr" fontAlgn="b"/>
                      <a:r>
                        <a:rPr lang="en-US" sz="1200" b="1" i="0" u="none" strike="noStrike" dirty="0">
                          <a:solidFill>
                            <a:schemeClr val="accent1"/>
                          </a:solidFill>
                          <a:effectLst/>
                          <a:latin typeface="Arial" panose="020B0604020202020204" pitchFamily="34" charset="0"/>
                        </a:rPr>
                        <a:t>69%</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58%</a:t>
                      </a:r>
                    </a:p>
                  </a:txBody>
                  <a:tcPr marL="9525" marR="9525" marT="9525" marB="0" anchor="ctr"/>
                </a:tc>
                <a:tc>
                  <a:txBody>
                    <a:bodyPr/>
                    <a:lstStyle/>
                    <a:p>
                      <a:pPr algn="ctr" fontAlgn="b"/>
                      <a:r>
                        <a:rPr lang="en-US" sz="1200" b="0" i="0" u="none" strike="noStrike" dirty="0">
                          <a:solidFill>
                            <a:srgbClr val="000000"/>
                          </a:solidFill>
                          <a:effectLst/>
                          <a:latin typeface="Arial" panose="020B0604020202020204" pitchFamily="34" charset="0"/>
                        </a:rPr>
                        <a:t>54%</a:t>
                      </a:r>
                    </a:p>
                  </a:txBody>
                  <a:tcPr marL="9525" marR="9525" marT="9525" marB="0" anchor="ctr"/>
                </a:tc>
                <a:tc>
                  <a:txBody>
                    <a:bodyPr/>
                    <a:lstStyle/>
                    <a:p>
                      <a:pPr algn="ctr" fontAlgn="b"/>
                      <a:r>
                        <a:rPr lang="en-US" sz="1200" b="1" i="0" u="none" strike="noStrike" dirty="0">
                          <a:solidFill>
                            <a:srgbClr val="C00000"/>
                          </a:solidFill>
                          <a:effectLst/>
                          <a:latin typeface="Arial" panose="020B0604020202020204" pitchFamily="34" charset="0"/>
                        </a:rPr>
                        <a:t>50%</a:t>
                      </a:r>
                    </a:p>
                  </a:txBody>
                  <a:tcPr marL="9525" marR="9525" marT="9525" marB="0" anchor="ctr"/>
                </a:tc>
                <a:extLst>
                  <a:ext uri="{0D108BD9-81ED-4DB2-BD59-A6C34878D82A}">
                    <a16:rowId xmlns:a16="http://schemas.microsoft.com/office/drawing/2014/main" val="1922686506"/>
                  </a:ext>
                </a:extLst>
              </a:tr>
            </a:tbl>
          </a:graphicData>
        </a:graphic>
      </p:graphicFrame>
      <p:sp>
        <p:nvSpPr>
          <p:cNvPr id="7" name="TextBox 6">
            <a:extLst>
              <a:ext uri="{FF2B5EF4-FFF2-40B4-BE49-F238E27FC236}">
                <a16:creationId xmlns:a16="http://schemas.microsoft.com/office/drawing/2014/main" id="{CD303A66-6DBA-03DA-DD8D-1892CBDE9975}"/>
              </a:ext>
            </a:extLst>
          </p:cNvPr>
          <p:cNvSpPr txBox="1"/>
          <p:nvPr/>
        </p:nvSpPr>
        <p:spPr>
          <a:xfrm>
            <a:off x="1026405" y="1419407"/>
            <a:ext cx="6096000" cy="369332"/>
          </a:xfrm>
          <a:prstGeom prst="rect">
            <a:avLst/>
          </a:prstGeom>
          <a:noFill/>
        </p:spPr>
        <p:txBody>
          <a:bodyPr wrap="square">
            <a:spAutoFit/>
          </a:bodyPr>
          <a:lstStyle/>
          <a:p>
            <a:pPr algn="ctr" rtl="0">
              <a:defRPr sz="1600" b="0" i="0" u="none" strike="noStrike" kern="1200" spc="0" baseline="0">
                <a:solidFill>
                  <a:prstClr val="black">
                    <a:lumMod val="65000"/>
                    <a:lumOff val="35000"/>
                  </a:prstClr>
                </a:solidFill>
                <a:latin typeface="+mn-lt"/>
                <a:ea typeface="+mn-ea"/>
                <a:cs typeface="+mn-cs"/>
              </a:defRPr>
            </a:pPr>
            <a:r>
              <a:rPr lang="en-US" sz="1800" b="0" i="0" u="none" strike="noStrike" kern="1200" spc="0" baseline="0" dirty="0">
                <a:solidFill>
                  <a:prstClr val="black">
                    <a:lumMod val="65000"/>
                    <a:lumOff val="35000"/>
                  </a:prstClr>
                </a:solidFill>
              </a:rPr>
              <a:t>% Agreement with each Statement</a:t>
            </a:r>
            <a:endParaRPr lang="en-US" sz="1800" b="0" dirty="0"/>
          </a:p>
        </p:txBody>
      </p:sp>
      <p:sp>
        <p:nvSpPr>
          <p:cNvPr id="10" name="TextBox 9">
            <a:extLst>
              <a:ext uri="{FF2B5EF4-FFF2-40B4-BE49-F238E27FC236}">
                <a16:creationId xmlns:a16="http://schemas.microsoft.com/office/drawing/2014/main" id="{2C3DB38C-F15B-68D4-4DC1-8A8D0A2FE5A0}"/>
              </a:ext>
            </a:extLst>
          </p:cNvPr>
          <p:cNvSpPr txBox="1"/>
          <p:nvPr/>
        </p:nvSpPr>
        <p:spPr>
          <a:xfrm>
            <a:off x="3007571" y="6637655"/>
            <a:ext cx="6096000" cy="215444"/>
          </a:xfrm>
          <a:prstGeom prst="rect">
            <a:avLst/>
          </a:prstGeom>
          <a:noFill/>
        </p:spPr>
        <p:txBody>
          <a:bodyPr wrap="square">
            <a:spAutoFit/>
          </a:bodyPr>
          <a:lstStyle/>
          <a:p>
            <a:r>
              <a:rPr lang="en-US" sz="800" dirty="0">
                <a:solidFill>
                  <a:schemeClr val="bg1">
                    <a:lumMod val="50000"/>
                  </a:schemeClr>
                </a:solidFill>
                <a:latin typeface="Arial" panose="020B0604020202020204" pitchFamily="34" charset="0"/>
                <a:cs typeface="Arial" panose="020B0604020202020204" pitchFamily="34" charset="0"/>
              </a:rPr>
              <a:t>Source=(Asked among those who worked during treatment) National Patients (n=610); National Caregivers (n=316); </a:t>
            </a:r>
            <a:endParaRPr lang="en-US" dirty="0"/>
          </a:p>
        </p:txBody>
      </p:sp>
      <p:cxnSp>
        <p:nvCxnSpPr>
          <p:cNvPr id="6" name="Straight Connector 5">
            <a:extLst>
              <a:ext uri="{FF2B5EF4-FFF2-40B4-BE49-F238E27FC236}">
                <a16:creationId xmlns:a16="http://schemas.microsoft.com/office/drawing/2014/main" id="{8FE88BB7-6417-7067-7A42-777B179D7BED}"/>
              </a:ext>
            </a:extLst>
          </p:cNvPr>
          <p:cNvCxnSpPr/>
          <p:nvPr/>
        </p:nvCxnSpPr>
        <p:spPr>
          <a:xfrm>
            <a:off x="698090" y="3106992"/>
            <a:ext cx="11169038"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F265214D-F2A8-BD53-82D8-F5929E379FD9}"/>
              </a:ext>
            </a:extLst>
          </p:cNvPr>
          <p:cNvCxnSpPr/>
          <p:nvPr/>
        </p:nvCxnSpPr>
        <p:spPr>
          <a:xfrm>
            <a:off x="698090" y="5029199"/>
            <a:ext cx="11169038"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74602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AA56-2960-5613-C8F9-E3C779841C2A}"/>
              </a:ext>
            </a:extLst>
          </p:cNvPr>
          <p:cNvSpPr>
            <a:spLocks noGrp="1"/>
          </p:cNvSpPr>
          <p:nvPr>
            <p:ph type="title"/>
          </p:nvPr>
        </p:nvSpPr>
        <p:spPr/>
        <p:txBody>
          <a:bodyPr/>
          <a:lstStyle/>
          <a:p>
            <a:r>
              <a:rPr lang="en-US" dirty="0"/>
              <a:t>Cancer Care Plan</a:t>
            </a:r>
          </a:p>
        </p:txBody>
      </p:sp>
      <p:sp>
        <p:nvSpPr>
          <p:cNvPr id="3" name="Text Placeholder 2">
            <a:extLst>
              <a:ext uri="{FF2B5EF4-FFF2-40B4-BE49-F238E27FC236}">
                <a16:creationId xmlns:a16="http://schemas.microsoft.com/office/drawing/2014/main" id="{F6EED4CF-2E61-1BA9-4CE0-BAD158F96998}"/>
              </a:ext>
            </a:extLst>
          </p:cNvPr>
          <p:cNvSpPr>
            <a:spLocks noGrp="1"/>
          </p:cNvSpPr>
          <p:nvPr>
            <p:ph type="body" sz="quarter" idx="10"/>
          </p:nvPr>
        </p:nvSpPr>
        <p:spPr/>
        <p:txBody>
          <a:bodyPr>
            <a:normAutofit fontScale="92500"/>
          </a:bodyPr>
          <a:lstStyle/>
          <a:p>
            <a:r>
              <a:rPr lang="en-US" dirty="0"/>
              <a:t>Patients currently in treatment are more likely to say their health care team provided a care plan, while those who completed are more unsure.</a:t>
            </a:r>
          </a:p>
        </p:txBody>
      </p:sp>
      <p:sp>
        <p:nvSpPr>
          <p:cNvPr id="20" name="TextBox 19">
            <a:extLst>
              <a:ext uri="{FF2B5EF4-FFF2-40B4-BE49-F238E27FC236}">
                <a16:creationId xmlns:a16="http://schemas.microsoft.com/office/drawing/2014/main" id="{69A8DE73-A187-0F28-DF0F-4679610A38E2}"/>
              </a:ext>
            </a:extLst>
          </p:cNvPr>
          <p:cNvSpPr txBox="1"/>
          <p:nvPr/>
        </p:nvSpPr>
        <p:spPr>
          <a:xfrm>
            <a:off x="2059833" y="1400399"/>
            <a:ext cx="7991475" cy="646331"/>
          </a:xfrm>
          <a:prstGeom prst="rect">
            <a:avLst/>
          </a:prstGeom>
          <a:noFill/>
        </p:spPr>
        <p:txBody>
          <a:bodyPr wrap="square">
            <a:spAutoFit/>
          </a:bodyPr>
          <a:lstStyle/>
          <a:p>
            <a:pPr algn="ctr"/>
            <a:r>
              <a:rPr lang="en-US" b="1" dirty="0"/>
              <a:t>Did the health care team provide a care plan that helps/helped you understand what to expect?</a:t>
            </a:r>
          </a:p>
        </p:txBody>
      </p:sp>
      <p:sp>
        <p:nvSpPr>
          <p:cNvPr id="4" name="TextBox 3">
            <a:extLst>
              <a:ext uri="{FF2B5EF4-FFF2-40B4-BE49-F238E27FC236}">
                <a16:creationId xmlns:a16="http://schemas.microsoft.com/office/drawing/2014/main" id="{9060E605-3339-080D-2829-1055450C6699}"/>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a:t>
            </a:r>
          </a:p>
        </p:txBody>
      </p:sp>
      <p:graphicFrame>
        <p:nvGraphicFramePr>
          <p:cNvPr id="13" name="Table 18">
            <a:extLst>
              <a:ext uri="{FF2B5EF4-FFF2-40B4-BE49-F238E27FC236}">
                <a16:creationId xmlns:a16="http://schemas.microsoft.com/office/drawing/2014/main" id="{515EA5EA-82EB-FA26-9B05-6BCE73B1B7DE}"/>
              </a:ext>
            </a:extLst>
          </p:cNvPr>
          <p:cNvGraphicFramePr>
            <a:graphicFrameLocks noGrp="1"/>
          </p:cNvGraphicFramePr>
          <p:nvPr>
            <p:extLst>
              <p:ext uri="{D42A27DB-BD31-4B8C-83A1-F6EECF244321}">
                <p14:modId xmlns:p14="http://schemas.microsoft.com/office/powerpoint/2010/main" val="489746819"/>
              </p:ext>
            </p:extLst>
          </p:nvPr>
        </p:nvGraphicFramePr>
        <p:xfrm>
          <a:off x="823650" y="2354327"/>
          <a:ext cx="10544700" cy="3057993"/>
        </p:xfrm>
        <a:graphic>
          <a:graphicData uri="http://schemas.openxmlformats.org/drawingml/2006/table">
            <a:tbl>
              <a:tblPr firstRow="1" bandRow="1">
                <a:tableStyleId>{5C22544A-7EE6-4342-B048-85BDC9FD1C3A}</a:tableStyleId>
              </a:tblPr>
              <a:tblGrid>
                <a:gridCol w="1257918">
                  <a:extLst>
                    <a:ext uri="{9D8B030D-6E8A-4147-A177-3AD203B41FA5}">
                      <a16:colId xmlns:a16="http://schemas.microsoft.com/office/drawing/2014/main" val="1451135277"/>
                    </a:ext>
                  </a:extLst>
                </a:gridCol>
                <a:gridCol w="1257918">
                  <a:extLst>
                    <a:ext uri="{9D8B030D-6E8A-4147-A177-3AD203B41FA5}">
                      <a16:colId xmlns:a16="http://schemas.microsoft.com/office/drawing/2014/main" val="3657223720"/>
                    </a:ext>
                  </a:extLst>
                </a:gridCol>
                <a:gridCol w="248390">
                  <a:extLst>
                    <a:ext uri="{9D8B030D-6E8A-4147-A177-3AD203B41FA5}">
                      <a16:colId xmlns:a16="http://schemas.microsoft.com/office/drawing/2014/main" val="4213588568"/>
                    </a:ext>
                  </a:extLst>
                </a:gridCol>
                <a:gridCol w="1254062">
                  <a:extLst>
                    <a:ext uri="{9D8B030D-6E8A-4147-A177-3AD203B41FA5}">
                      <a16:colId xmlns:a16="http://schemas.microsoft.com/office/drawing/2014/main" val="1637714982"/>
                    </a:ext>
                  </a:extLst>
                </a:gridCol>
                <a:gridCol w="1254062">
                  <a:extLst>
                    <a:ext uri="{9D8B030D-6E8A-4147-A177-3AD203B41FA5}">
                      <a16:colId xmlns:a16="http://schemas.microsoft.com/office/drawing/2014/main" val="55201568"/>
                    </a:ext>
                  </a:extLst>
                </a:gridCol>
                <a:gridCol w="1254062">
                  <a:extLst>
                    <a:ext uri="{9D8B030D-6E8A-4147-A177-3AD203B41FA5}">
                      <a16:colId xmlns:a16="http://schemas.microsoft.com/office/drawing/2014/main" val="47948436"/>
                    </a:ext>
                  </a:extLst>
                </a:gridCol>
                <a:gridCol w="1254062">
                  <a:extLst>
                    <a:ext uri="{9D8B030D-6E8A-4147-A177-3AD203B41FA5}">
                      <a16:colId xmlns:a16="http://schemas.microsoft.com/office/drawing/2014/main" val="3808502293"/>
                    </a:ext>
                  </a:extLst>
                </a:gridCol>
                <a:gridCol w="248390">
                  <a:extLst>
                    <a:ext uri="{9D8B030D-6E8A-4147-A177-3AD203B41FA5}">
                      <a16:colId xmlns:a16="http://schemas.microsoft.com/office/drawing/2014/main" val="919817004"/>
                    </a:ext>
                  </a:extLst>
                </a:gridCol>
                <a:gridCol w="1257918">
                  <a:extLst>
                    <a:ext uri="{9D8B030D-6E8A-4147-A177-3AD203B41FA5}">
                      <a16:colId xmlns:a16="http://schemas.microsoft.com/office/drawing/2014/main" val="1563444537"/>
                    </a:ext>
                  </a:extLst>
                </a:gridCol>
                <a:gridCol w="1257918">
                  <a:extLst>
                    <a:ext uri="{9D8B030D-6E8A-4147-A177-3AD203B41FA5}">
                      <a16:colId xmlns:a16="http://schemas.microsoft.com/office/drawing/2014/main" val="1478347985"/>
                    </a:ext>
                  </a:extLst>
                </a:gridCol>
              </a:tblGrid>
              <a:tr h="410445">
                <a:tc>
                  <a:txBody>
                    <a:bodyPr/>
                    <a:lstStyle/>
                    <a:p>
                      <a:endParaRPr lang="en-US"/>
                    </a:p>
                  </a:txBody>
                  <a:tcPr/>
                </a:tc>
                <a:tc>
                  <a:txBody>
                    <a:bodyPr/>
                    <a:lstStyle/>
                    <a:p>
                      <a:pPr algn="ctr"/>
                      <a:r>
                        <a:rPr lang="en-US" sz="1600" dirty="0"/>
                        <a:t>Total</a:t>
                      </a:r>
                    </a:p>
                  </a:txBody>
                  <a:tcPr anchor="ctr"/>
                </a:tc>
                <a:tc>
                  <a:txBody>
                    <a:bodyPr/>
                    <a:lstStyle/>
                    <a:p>
                      <a:pPr algn="ctr"/>
                      <a:endParaRPr lang="en-US" sz="1600" dirty="0"/>
                    </a:p>
                  </a:txBody>
                  <a:tcPr anchor="ctr">
                    <a:solidFill>
                      <a:schemeClr val="bg1"/>
                    </a:solidFill>
                  </a:tcPr>
                </a:tc>
                <a:tc>
                  <a:txBody>
                    <a:bodyPr/>
                    <a:lstStyle/>
                    <a:p>
                      <a:pPr algn="ctr"/>
                      <a:r>
                        <a:rPr lang="en-US" sz="1600" dirty="0"/>
                        <a:t>Stage I</a:t>
                      </a:r>
                    </a:p>
                  </a:txBody>
                  <a:tcPr anchor="ctr"/>
                </a:tc>
                <a:tc>
                  <a:txBody>
                    <a:bodyPr/>
                    <a:lstStyle/>
                    <a:p>
                      <a:pPr algn="ctr"/>
                      <a:r>
                        <a:rPr lang="en-US" sz="1600" dirty="0"/>
                        <a:t>Stage II</a:t>
                      </a:r>
                    </a:p>
                  </a:txBody>
                  <a:tcPr anchor="ctr"/>
                </a:tc>
                <a:tc>
                  <a:txBody>
                    <a:bodyPr/>
                    <a:lstStyle/>
                    <a:p>
                      <a:pPr algn="ctr"/>
                      <a:r>
                        <a:rPr lang="en-US" sz="1600" dirty="0"/>
                        <a:t>Stage III</a:t>
                      </a:r>
                    </a:p>
                  </a:txBody>
                  <a:tcPr anchor="ctr"/>
                </a:tc>
                <a:tc>
                  <a:txBody>
                    <a:bodyPr/>
                    <a:lstStyle/>
                    <a:p>
                      <a:pPr algn="ctr"/>
                      <a:r>
                        <a:rPr lang="en-US" sz="1600" dirty="0"/>
                        <a:t>Stage IV</a:t>
                      </a:r>
                    </a:p>
                  </a:txBody>
                  <a:tcPr anchor="ctr"/>
                </a:tc>
                <a:tc>
                  <a:txBody>
                    <a:bodyPr/>
                    <a:lstStyle/>
                    <a:p>
                      <a:pPr algn="ctr"/>
                      <a:endParaRPr lang="en-US" sz="1600" dirty="0"/>
                    </a:p>
                  </a:txBody>
                  <a:tcPr anchor="ctr">
                    <a:solidFill>
                      <a:schemeClr val="bg1"/>
                    </a:solidFill>
                  </a:tcPr>
                </a:tc>
                <a:tc>
                  <a:txBody>
                    <a:bodyPr/>
                    <a:lstStyle/>
                    <a:p>
                      <a:pPr algn="ctr"/>
                      <a:r>
                        <a:rPr lang="en-US" sz="1600" dirty="0"/>
                        <a:t>Completed Treatment</a:t>
                      </a:r>
                    </a:p>
                  </a:txBody>
                  <a:tcPr anchor="ctr"/>
                </a:tc>
                <a:tc>
                  <a:txBody>
                    <a:bodyPr/>
                    <a:lstStyle/>
                    <a:p>
                      <a:pPr algn="ctr"/>
                      <a:r>
                        <a:rPr lang="en-US" sz="1600" dirty="0"/>
                        <a:t>In Treatment</a:t>
                      </a:r>
                    </a:p>
                  </a:txBody>
                  <a:tcPr anchor="ctr"/>
                </a:tc>
                <a:extLst>
                  <a:ext uri="{0D108BD9-81ED-4DB2-BD59-A6C34878D82A}">
                    <a16:rowId xmlns:a16="http://schemas.microsoft.com/office/drawing/2014/main" val="2757211206"/>
                  </a:ext>
                </a:extLst>
              </a:tr>
              <a:tr h="826291">
                <a:tc>
                  <a:txBody>
                    <a:bodyPr/>
                    <a:lstStyle/>
                    <a:p>
                      <a:pPr algn="ctr"/>
                      <a:r>
                        <a:rPr lang="en-US" dirty="0"/>
                        <a:t>Yes</a:t>
                      </a:r>
                    </a:p>
                  </a:txBody>
                  <a:tcPr anchor="ctr"/>
                </a:tc>
                <a:tc>
                  <a:txBody>
                    <a:bodyPr/>
                    <a:lstStyle/>
                    <a:p>
                      <a:pPr algn="ctr"/>
                      <a:r>
                        <a:rPr lang="en-US" sz="1600" dirty="0"/>
                        <a:t>80%</a:t>
                      </a:r>
                    </a:p>
                  </a:txBody>
                  <a:tcPr anchor="ctr"/>
                </a:tc>
                <a:tc>
                  <a:txBody>
                    <a:bodyPr/>
                    <a:lstStyle/>
                    <a:p>
                      <a:pPr algn="ctr"/>
                      <a:endParaRPr lang="en-US" dirty="0"/>
                    </a:p>
                  </a:txBody>
                  <a:tcPr anchor="ctr">
                    <a:solidFill>
                      <a:schemeClr val="bg1"/>
                    </a:solidFill>
                  </a:tcPr>
                </a:tc>
                <a:tc>
                  <a:txBody>
                    <a:bodyPr/>
                    <a:lstStyle/>
                    <a:p>
                      <a:pPr algn="ctr" fontAlgn="b"/>
                      <a:r>
                        <a:rPr lang="en-US" sz="1600" b="0" i="0" u="none" strike="noStrike" dirty="0">
                          <a:solidFill>
                            <a:srgbClr val="000000"/>
                          </a:solidFill>
                          <a:effectLst/>
                          <a:latin typeface="Arial" panose="020B0604020202020204" pitchFamily="34" charset="0"/>
                        </a:rPr>
                        <a:t>83%</a:t>
                      </a:r>
                    </a:p>
                  </a:txBody>
                  <a:tcPr marL="9525" marR="9525" marT="9525" marB="0" anchor="ctr"/>
                </a:tc>
                <a:tc>
                  <a:txBody>
                    <a:bodyPr/>
                    <a:lstStyle/>
                    <a:p>
                      <a:pPr algn="ctr" fontAlgn="b"/>
                      <a:r>
                        <a:rPr lang="en-US" sz="1600" b="0" i="0" u="none" strike="noStrike">
                          <a:solidFill>
                            <a:srgbClr val="000000"/>
                          </a:solidFill>
                          <a:effectLst/>
                          <a:latin typeface="Arial" panose="020B0604020202020204" pitchFamily="34" charset="0"/>
                        </a:rPr>
                        <a:t>82%</a:t>
                      </a:r>
                    </a:p>
                  </a:txBody>
                  <a:tcPr marL="9525" marR="9525" marT="9525" marB="0" anchor="ctr"/>
                </a:tc>
                <a:tc>
                  <a:txBody>
                    <a:bodyPr/>
                    <a:lstStyle/>
                    <a:p>
                      <a:pPr algn="ctr" fontAlgn="b"/>
                      <a:r>
                        <a:rPr lang="en-US" sz="1600" b="0" i="0" u="none" strike="noStrike">
                          <a:solidFill>
                            <a:srgbClr val="000000"/>
                          </a:solidFill>
                          <a:effectLst/>
                          <a:latin typeface="Arial" panose="020B0604020202020204" pitchFamily="34" charset="0"/>
                        </a:rPr>
                        <a:t>75%</a:t>
                      </a:r>
                    </a:p>
                  </a:txBody>
                  <a:tcPr marL="9525" marR="9525" marT="9525" marB="0" anchor="ctr"/>
                </a:tc>
                <a:tc>
                  <a:txBody>
                    <a:bodyPr/>
                    <a:lstStyle/>
                    <a:p>
                      <a:pPr algn="ctr" fontAlgn="b"/>
                      <a:r>
                        <a:rPr lang="en-US" sz="1600" b="0" i="0" u="none" strike="noStrike" dirty="0">
                          <a:solidFill>
                            <a:srgbClr val="000000"/>
                          </a:solidFill>
                          <a:effectLst/>
                          <a:latin typeface="Arial" panose="020B0604020202020204" pitchFamily="34" charset="0"/>
                        </a:rPr>
                        <a:t>80%</a:t>
                      </a:r>
                    </a:p>
                  </a:txBody>
                  <a:tcPr marL="9525" marR="9525" marT="9525" marB="0" anchor="ctr"/>
                </a:tc>
                <a:tc>
                  <a:txBody>
                    <a:bodyPr/>
                    <a:lstStyle/>
                    <a:p>
                      <a:pPr algn="ctr"/>
                      <a:endParaRPr lang="en-US" dirty="0"/>
                    </a:p>
                  </a:txBody>
                  <a:tcPr anchor="ctr">
                    <a:solidFill>
                      <a:schemeClr val="bg1"/>
                    </a:solidFill>
                  </a:tcPr>
                </a:tc>
                <a:tc>
                  <a:txBody>
                    <a:bodyPr/>
                    <a:lstStyle/>
                    <a:p>
                      <a:pPr algn="ctr" fontAlgn="b"/>
                      <a:r>
                        <a:rPr lang="en-US" sz="1600" b="1" i="0" u="none" strike="noStrike" dirty="0">
                          <a:solidFill>
                            <a:srgbClr val="C00000"/>
                          </a:solidFill>
                          <a:effectLst/>
                          <a:latin typeface="Arial" panose="020B0604020202020204" pitchFamily="34" charset="0"/>
                        </a:rPr>
                        <a:t>78%</a:t>
                      </a:r>
                    </a:p>
                  </a:txBody>
                  <a:tcPr marL="9525" marR="9525" marT="9525" marB="0" anchor="ctr"/>
                </a:tc>
                <a:tc>
                  <a:txBody>
                    <a:bodyPr/>
                    <a:lstStyle/>
                    <a:p>
                      <a:pPr algn="ctr" fontAlgn="b"/>
                      <a:r>
                        <a:rPr lang="en-US" sz="1600" b="1" i="0" u="none" strike="noStrike" dirty="0">
                          <a:solidFill>
                            <a:schemeClr val="accent1"/>
                          </a:solidFill>
                          <a:effectLst/>
                          <a:latin typeface="Arial" panose="020B0604020202020204" pitchFamily="34" charset="0"/>
                        </a:rPr>
                        <a:t>85%</a:t>
                      </a:r>
                    </a:p>
                  </a:txBody>
                  <a:tcPr marL="9525" marR="9525" marT="9525" marB="0" anchor="ctr"/>
                </a:tc>
                <a:extLst>
                  <a:ext uri="{0D108BD9-81ED-4DB2-BD59-A6C34878D82A}">
                    <a16:rowId xmlns:a16="http://schemas.microsoft.com/office/drawing/2014/main" val="1800660316"/>
                  </a:ext>
                </a:extLst>
              </a:tr>
              <a:tr h="826291">
                <a:tc>
                  <a:txBody>
                    <a:bodyPr/>
                    <a:lstStyle/>
                    <a:p>
                      <a:pPr algn="ctr"/>
                      <a:r>
                        <a:rPr lang="en-US" dirty="0"/>
                        <a:t>No</a:t>
                      </a:r>
                    </a:p>
                  </a:txBody>
                  <a:tcPr anchor="ctr"/>
                </a:tc>
                <a:tc>
                  <a:txBody>
                    <a:bodyPr/>
                    <a:lstStyle/>
                    <a:p>
                      <a:pPr algn="ctr"/>
                      <a:r>
                        <a:rPr lang="en-US" sz="1600" dirty="0"/>
                        <a:t>13%</a:t>
                      </a:r>
                    </a:p>
                  </a:txBody>
                  <a:tcPr anchor="ctr"/>
                </a:tc>
                <a:tc>
                  <a:txBody>
                    <a:bodyPr/>
                    <a:lstStyle/>
                    <a:p>
                      <a:pPr algn="ctr"/>
                      <a:endParaRPr lang="en-US" dirty="0"/>
                    </a:p>
                  </a:txBody>
                  <a:tcPr anchor="ctr">
                    <a:solidFill>
                      <a:schemeClr val="bg1"/>
                    </a:solidFill>
                  </a:tcPr>
                </a:tc>
                <a:tc>
                  <a:txBody>
                    <a:bodyPr/>
                    <a:lstStyle/>
                    <a:p>
                      <a:pPr algn="ctr" fontAlgn="b"/>
                      <a:r>
                        <a:rPr lang="en-US" sz="1600" b="1" i="0" u="none" strike="noStrike" dirty="0">
                          <a:solidFill>
                            <a:srgbClr val="C00000"/>
                          </a:solidFill>
                          <a:effectLst/>
                          <a:latin typeface="Arial" panose="020B0604020202020204" pitchFamily="34" charset="0"/>
                        </a:rPr>
                        <a:t>11%</a:t>
                      </a:r>
                    </a:p>
                  </a:txBody>
                  <a:tcPr marL="9525" marR="9525" marT="9525" marB="0" anchor="ctr"/>
                </a:tc>
                <a:tc>
                  <a:txBody>
                    <a:bodyPr/>
                    <a:lstStyle/>
                    <a:p>
                      <a:pPr algn="ctr" fontAlgn="b"/>
                      <a:r>
                        <a:rPr lang="en-US" sz="1600" b="1" i="0" u="none" strike="noStrike" dirty="0">
                          <a:solidFill>
                            <a:srgbClr val="C00000"/>
                          </a:solidFill>
                          <a:effectLst/>
                          <a:latin typeface="Arial" panose="020B0604020202020204" pitchFamily="34" charset="0"/>
                        </a:rPr>
                        <a:t>9%</a:t>
                      </a:r>
                    </a:p>
                  </a:txBody>
                  <a:tcPr marL="9525" marR="9525" marT="9525" marB="0" anchor="ctr"/>
                </a:tc>
                <a:tc>
                  <a:txBody>
                    <a:bodyPr/>
                    <a:lstStyle/>
                    <a:p>
                      <a:pPr algn="ctr" fontAlgn="b"/>
                      <a:r>
                        <a:rPr lang="en-US" sz="1600" b="1" i="0" u="none" strike="noStrike" dirty="0">
                          <a:solidFill>
                            <a:schemeClr val="accent1"/>
                          </a:solidFill>
                          <a:effectLst/>
                          <a:latin typeface="Arial" panose="020B0604020202020204" pitchFamily="34" charset="0"/>
                        </a:rPr>
                        <a:t>20%</a:t>
                      </a:r>
                    </a:p>
                  </a:txBody>
                  <a:tcPr marL="9525" marR="9525" marT="9525" marB="0" anchor="ctr"/>
                </a:tc>
                <a:tc>
                  <a:txBody>
                    <a:bodyPr/>
                    <a:lstStyle/>
                    <a:p>
                      <a:pPr algn="ctr" fontAlgn="b"/>
                      <a:r>
                        <a:rPr lang="en-US" sz="1600" b="0" i="0" u="none" strike="noStrike" dirty="0">
                          <a:solidFill>
                            <a:srgbClr val="000000"/>
                          </a:solidFill>
                          <a:effectLst/>
                          <a:latin typeface="Arial" panose="020B0604020202020204" pitchFamily="34" charset="0"/>
                        </a:rPr>
                        <a:t>15%</a:t>
                      </a:r>
                    </a:p>
                  </a:txBody>
                  <a:tcPr marL="9525" marR="9525" marT="9525" marB="0" anchor="ctr"/>
                </a:tc>
                <a:tc>
                  <a:txBody>
                    <a:bodyPr/>
                    <a:lstStyle/>
                    <a:p>
                      <a:pPr algn="ctr"/>
                      <a:endParaRPr lang="en-US" dirty="0"/>
                    </a:p>
                  </a:txBody>
                  <a:tcPr anchor="ctr">
                    <a:solidFill>
                      <a:schemeClr val="bg1"/>
                    </a:solidFill>
                  </a:tcPr>
                </a:tc>
                <a:tc>
                  <a:txBody>
                    <a:bodyPr/>
                    <a:lstStyle/>
                    <a:p>
                      <a:pPr algn="ctr" fontAlgn="b"/>
                      <a:r>
                        <a:rPr lang="en-US" sz="1600" b="0" i="0" u="none" strike="noStrike" dirty="0">
                          <a:solidFill>
                            <a:srgbClr val="000000"/>
                          </a:solidFill>
                          <a:effectLst/>
                          <a:latin typeface="Arial" panose="020B0604020202020204" pitchFamily="34" charset="0"/>
                        </a:rPr>
                        <a:t>13%</a:t>
                      </a:r>
                    </a:p>
                  </a:txBody>
                  <a:tcPr marL="9525" marR="9525" marT="9525" marB="0" anchor="ctr"/>
                </a:tc>
                <a:tc>
                  <a:txBody>
                    <a:bodyPr/>
                    <a:lstStyle/>
                    <a:p>
                      <a:pPr algn="ctr" fontAlgn="b"/>
                      <a:r>
                        <a:rPr lang="en-US" sz="1600" b="0" i="0" u="none" strike="noStrike" dirty="0">
                          <a:solidFill>
                            <a:srgbClr val="000000"/>
                          </a:solidFill>
                          <a:effectLst/>
                          <a:latin typeface="Arial" panose="020B0604020202020204" pitchFamily="34" charset="0"/>
                        </a:rPr>
                        <a:t>12%</a:t>
                      </a:r>
                    </a:p>
                  </a:txBody>
                  <a:tcPr marL="9525" marR="9525" marT="9525" marB="0" anchor="ctr"/>
                </a:tc>
                <a:extLst>
                  <a:ext uri="{0D108BD9-81ED-4DB2-BD59-A6C34878D82A}">
                    <a16:rowId xmlns:a16="http://schemas.microsoft.com/office/drawing/2014/main" val="339055010"/>
                  </a:ext>
                </a:extLst>
              </a:tr>
              <a:tr h="826291">
                <a:tc>
                  <a:txBody>
                    <a:bodyPr/>
                    <a:lstStyle/>
                    <a:p>
                      <a:pPr algn="ctr"/>
                      <a:r>
                        <a:rPr lang="en-US" dirty="0"/>
                        <a:t>Not sure</a:t>
                      </a:r>
                    </a:p>
                  </a:txBody>
                  <a:tcPr anchor="ctr"/>
                </a:tc>
                <a:tc>
                  <a:txBody>
                    <a:bodyPr/>
                    <a:lstStyle/>
                    <a:p>
                      <a:pPr algn="ctr"/>
                      <a:r>
                        <a:rPr lang="en-US" sz="1600" dirty="0"/>
                        <a:t>8%</a:t>
                      </a:r>
                    </a:p>
                  </a:txBody>
                  <a:tcPr anchor="ctr"/>
                </a:tc>
                <a:tc>
                  <a:txBody>
                    <a:bodyPr/>
                    <a:lstStyle/>
                    <a:p>
                      <a:pPr algn="ctr"/>
                      <a:endParaRPr lang="en-US" dirty="0"/>
                    </a:p>
                  </a:txBody>
                  <a:tcPr anchor="ctr">
                    <a:solidFill>
                      <a:schemeClr val="bg1"/>
                    </a:solidFill>
                  </a:tcPr>
                </a:tc>
                <a:tc>
                  <a:txBody>
                    <a:bodyPr/>
                    <a:lstStyle/>
                    <a:p>
                      <a:pPr algn="ctr" fontAlgn="b"/>
                      <a:r>
                        <a:rPr lang="en-US" sz="1600" b="0" i="0" u="none" strike="noStrike" dirty="0">
                          <a:solidFill>
                            <a:srgbClr val="000000"/>
                          </a:solidFill>
                          <a:effectLst/>
                          <a:latin typeface="Arial" panose="020B0604020202020204" pitchFamily="34" charset="0"/>
                        </a:rPr>
                        <a:t>6%</a:t>
                      </a:r>
                    </a:p>
                  </a:txBody>
                  <a:tcPr marL="9525" marR="9525" marT="9525" marB="0" anchor="ctr"/>
                </a:tc>
                <a:tc>
                  <a:txBody>
                    <a:bodyPr/>
                    <a:lstStyle/>
                    <a:p>
                      <a:pPr algn="ctr" fontAlgn="b"/>
                      <a:r>
                        <a:rPr lang="en-US" sz="1600" b="0" i="0" u="none" strike="noStrike">
                          <a:solidFill>
                            <a:srgbClr val="000000"/>
                          </a:solidFill>
                          <a:effectLst/>
                          <a:latin typeface="Arial" panose="020B0604020202020204" pitchFamily="34" charset="0"/>
                        </a:rPr>
                        <a:t>9%</a:t>
                      </a:r>
                    </a:p>
                  </a:txBody>
                  <a:tcPr marL="9525" marR="9525" marT="9525" marB="0" anchor="ctr"/>
                </a:tc>
                <a:tc>
                  <a:txBody>
                    <a:bodyPr/>
                    <a:lstStyle/>
                    <a:p>
                      <a:pPr algn="ctr" fontAlgn="b"/>
                      <a:r>
                        <a:rPr lang="en-US" sz="1600" b="0" i="0" u="none" strike="noStrike">
                          <a:solidFill>
                            <a:srgbClr val="000000"/>
                          </a:solidFill>
                          <a:effectLst/>
                          <a:latin typeface="Arial" panose="020B0604020202020204" pitchFamily="34" charset="0"/>
                        </a:rPr>
                        <a:t>5%</a:t>
                      </a:r>
                    </a:p>
                  </a:txBody>
                  <a:tcPr marL="9525" marR="9525" marT="9525" marB="0" anchor="ctr"/>
                </a:tc>
                <a:tc>
                  <a:txBody>
                    <a:bodyPr/>
                    <a:lstStyle/>
                    <a:p>
                      <a:pPr algn="ctr" fontAlgn="b"/>
                      <a:r>
                        <a:rPr lang="en-US" sz="1600" b="0" i="0" u="none" strike="noStrike" dirty="0">
                          <a:solidFill>
                            <a:srgbClr val="000000"/>
                          </a:solidFill>
                          <a:effectLst/>
                          <a:latin typeface="Arial" panose="020B0604020202020204" pitchFamily="34" charset="0"/>
                        </a:rPr>
                        <a:t>5%</a:t>
                      </a:r>
                    </a:p>
                  </a:txBody>
                  <a:tcPr marL="9525" marR="9525" marT="9525" marB="0" anchor="ctr"/>
                </a:tc>
                <a:tc>
                  <a:txBody>
                    <a:bodyPr/>
                    <a:lstStyle/>
                    <a:p>
                      <a:pPr algn="ctr"/>
                      <a:endParaRPr lang="en-US" dirty="0"/>
                    </a:p>
                  </a:txBody>
                  <a:tcPr anchor="ctr">
                    <a:solidFill>
                      <a:schemeClr val="bg1"/>
                    </a:solidFill>
                  </a:tcPr>
                </a:tc>
                <a:tc>
                  <a:txBody>
                    <a:bodyPr/>
                    <a:lstStyle/>
                    <a:p>
                      <a:pPr algn="ctr" fontAlgn="b"/>
                      <a:r>
                        <a:rPr lang="en-US" sz="1600" b="1" i="0" u="none" strike="noStrike" dirty="0">
                          <a:solidFill>
                            <a:schemeClr val="accent1"/>
                          </a:solidFill>
                          <a:effectLst/>
                          <a:latin typeface="Arial" panose="020B0604020202020204" pitchFamily="34" charset="0"/>
                        </a:rPr>
                        <a:t>9%</a:t>
                      </a:r>
                    </a:p>
                  </a:txBody>
                  <a:tcPr marL="9525" marR="9525" marT="9525" marB="0" anchor="ctr"/>
                </a:tc>
                <a:tc>
                  <a:txBody>
                    <a:bodyPr/>
                    <a:lstStyle/>
                    <a:p>
                      <a:pPr algn="ctr" fontAlgn="b"/>
                      <a:r>
                        <a:rPr lang="en-US" sz="1600" b="1" i="0" u="none" strike="noStrike" dirty="0">
                          <a:solidFill>
                            <a:srgbClr val="C00000"/>
                          </a:solidFill>
                          <a:effectLst/>
                          <a:latin typeface="Arial" panose="020B0604020202020204" pitchFamily="34" charset="0"/>
                        </a:rPr>
                        <a:t>3%</a:t>
                      </a:r>
                    </a:p>
                  </a:txBody>
                  <a:tcPr marL="9525" marR="9525" marT="9525" marB="0" anchor="ctr"/>
                </a:tc>
                <a:extLst>
                  <a:ext uri="{0D108BD9-81ED-4DB2-BD59-A6C34878D82A}">
                    <a16:rowId xmlns:a16="http://schemas.microsoft.com/office/drawing/2014/main" val="2290424186"/>
                  </a:ext>
                </a:extLst>
              </a:tr>
            </a:tbl>
          </a:graphicData>
        </a:graphic>
      </p:graphicFrame>
    </p:spTree>
    <p:extLst>
      <p:ext uri="{BB962C8B-B14F-4D97-AF65-F5344CB8AC3E}">
        <p14:creationId xmlns:p14="http://schemas.microsoft.com/office/powerpoint/2010/main" val="7597381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E9AAC-A726-9109-08BB-610C7552ACCE}"/>
              </a:ext>
            </a:extLst>
          </p:cNvPr>
          <p:cNvSpPr>
            <a:spLocks noGrp="1"/>
          </p:cNvSpPr>
          <p:nvPr>
            <p:ph type="title"/>
          </p:nvPr>
        </p:nvSpPr>
        <p:spPr/>
        <p:txBody>
          <a:bodyPr/>
          <a:lstStyle/>
          <a:p>
            <a:r>
              <a:rPr lang="en-US" dirty="0"/>
              <a:t>Healthcare Providers Visited and Helpfulness</a:t>
            </a:r>
          </a:p>
        </p:txBody>
      </p:sp>
      <p:sp>
        <p:nvSpPr>
          <p:cNvPr id="4" name="TextBox 3">
            <a:extLst>
              <a:ext uri="{FF2B5EF4-FFF2-40B4-BE49-F238E27FC236}">
                <a16:creationId xmlns:a16="http://schemas.microsoft.com/office/drawing/2014/main" id="{0FDEF136-FD80-302C-C369-29B1CAA3D851}"/>
              </a:ext>
            </a:extLst>
          </p:cNvPr>
          <p:cNvSpPr txBox="1"/>
          <p:nvPr/>
        </p:nvSpPr>
        <p:spPr>
          <a:xfrm>
            <a:off x="176010" y="6648494"/>
            <a:ext cx="5714317"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a:t>
            </a:r>
          </a:p>
        </p:txBody>
      </p:sp>
      <p:graphicFrame>
        <p:nvGraphicFramePr>
          <p:cNvPr id="5" name="Table 5">
            <a:extLst>
              <a:ext uri="{FF2B5EF4-FFF2-40B4-BE49-F238E27FC236}">
                <a16:creationId xmlns:a16="http://schemas.microsoft.com/office/drawing/2014/main" id="{A51F4E17-1724-D0EE-DAC5-0E986DB8F0D4}"/>
              </a:ext>
            </a:extLst>
          </p:cNvPr>
          <p:cNvGraphicFramePr>
            <a:graphicFrameLocks noGrp="1"/>
          </p:cNvGraphicFramePr>
          <p:nvPr>
            <p:extLst>
              <p:ext uri="{D42A27DB-BD31-4B8C-83A1-F6EECF244321}">
                <p14:modId xmlns:p14="http://schemas.microsoft.com/office/powerpoint/2010/main" val="2607241070"/>
              </p:ext>
            </p:extLst>
          </p:nvPr>
        </p:nvGraphicFramePr>
        <p:xfrm>
          <a:off x="2078181" y="1009694"/>
          <a:ext cx="8417931" cy="5638800"/>
        </p:xfrm>
        <a:graphic>
          <a:graphicData uri="http://schemas.openxmlformats.org/drawingml/2006/table">
            <a:tbl>
              <a:tblPr firstRow="1" bandRow="1">
                <a:tableStyleId>{5C22544A-7EE6-4342-B048-85BDC9FD1C3A}</a:tableStyleId>
              </a:tblPr>
              <a:tblGrid>
                <a:gridCol w="1847273">
                  <a:extLst>
                    <a:ext uri="{9D8B030D-6E8A-4147-A177-3AD203B41FA5}">
                      <a16:colId xmlns:a16="http://schemas.microsoft.com/office/drawing/2014/main" val="3529243297"/>
                    </a:ext>
                  </a:extLst>
                </a:gridCol>
                <a:gridCol w="2558474">
                  <a:extLst>
                    <a:ext uri="{9D8B030D-6E8A-4147-A177-3AD203B41FA5}">
                      <a16:colId xmlns:a16="http://schemas.microsoft.com/office/drawing/2014/main" val="535881050"/>
                    </a:ext>
                  </a:extLst>
                </a:gridCol>
                <a:gridCol w="208280">
                  <a:extLst>
                    <a:ext uri="{9D8B030D-6E8A-4147-A177-3AD203B41FA5}">
                      <a16:colId xmlns:a16="http://schemas.microsoft.com/office/drawing/2014/main" val="1591518239"/>
                    </a:ext>
                  </a:extLst>
                </a:gridCol>
                <a:gridCol w="1901952">
                  <a:extLst>
                    <a:ext uri="{9D8B030D-6E8A-4147-A177-3AD203B41FA5}">
                      <a16:colId xmlns:a16="http://schemas.microsoft.com/office/drawing/2014/main" val="1616608966"/>
                    </a:ext>
                  </a:extLst>
                </a:gridCol>
                <a:gridCol w="1901952">
                  <a:extLst>
                    <a:ext uri="{9D8B030D-6E8A-4147-A177-3AD203B41FA5}">
                      <a16:colId xmlns:a16="http://schemas.microsoft.com/office/drawing/2014/main" val="895268247"/>
                    </a:ext>
                  </a:extLst>
                </a:gridCol>
              </a:tblGrid>
              <a:tr h="245351">
                <a:tc>
                  <a:txBody>
                    <a:bodyPr/>
                    <a:lstStyle/>
                    <a:p>
                      <a:endParaRPr lang="en-US" sz="1200" dirty="0"/>
                    </a:p>
                  </a:txBody>
                  <a:tcPr/>
                </a:tc>
                <a:tc>
                  <a:txBody>
                    <a:bodyPr/>
                    <a:lstStyle/>
                    <a:p>
                      <a:pPr algn="ctr"/>
                      <a:r>
                        <a:rPr lang="en-US" sz="1200" dirty="0"/>
                        <a:t>Patient Seeing</a:t>
                      </a:r>
                    </a:p>
                  </a:txBody>
                  <a:tcPr/>
                </a:tc>
                <a:tc>
                  <a:txBody>
                    <a:bodyPr/>
                    <a:lstStyle/>
                    <a:p>
                      <a:endParaRPr lang="en-US" sz="1200" dirty="0"/>
                    </a:p>
                  </a:txBody>
                  <a:tcPr>
                    <a:solidFill>
                      <a:schemeClr val="bg1"/>
                    </a:solidFill>
                  </a:tcPr>
                </a:tc>
                <a:tc>
                  <a:txBody>
                    <a:bodyPr/>
                    <a:lstStyle/>
                    <a:p>
                      <a:pPr algn="ctr"/>
                      <a:r>
                        <a:rPr lang="en-US" sz="1200" dirty="0"/>
                        <a:t>Patient Very Helpful</a:t>
                      </a:r>
                    </a:p>
                  </a:txBody>
                  <a:tcPr/>
                </a:tc>
                <a:tc>
                  <a:txBody>
                    <a:bodyPr/>
                    <a:lstStyle/>
                    <a:p>
                      <a:pPr algn="ctr"/>
                      <a:r>
                        <a:rPr lang="en-US" sz="1200" dirty="0"/>
                        <a:t>Caregiver Very Helpful</a:t>
                      </a:r>
                    </a:p>
                  </a:txBody>
                  <a:tcPr>
                    <a:solidFill>
                      <a:schemeClr val="accent6"/>
                    </a:solidFill>
                  </a:tcPr>
                </a:tc>
                <a:extLst>
                  <a:ext uri="{0D108BD9-81ED-4DB2-BD59-A6C34878D82A}">
                    <a16:rowId xmlns:a16="http://schemas.microsoft.com/office/drawing/2014/main" val="2741641338"/>
                  </a:ext>
                </a:extLst>
              </a:tr>
              <a:tr h="218090">
                <a:tc>
                  <a:txBody>
                    <a:bodyPr/>
                    <a:lstStyle/>
                    <a:p>
                      <a:pPr algn="l" fontAlgn="ctr"/>
                      <a:r>
                        <a:rPr lang="en-US" sz="1000" b="0" i="0" u="none" strike="noStrike" dirty="0">
                          <a:solidFill>
                            <a:srgbClr val="000000"/>
                          </a:solidFill>
                          <a:effectLst/>
                          <a:latin typeface="Arial" panose="020B0604020202020204" pitchFamily="34" charset="0"/>
                        </a:rPr>
                        <a:t>Oncologist</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71%</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86%</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82%</a:t>
                      </a:r>
                    </a:p>
                  </a:txBody>
                  <a:tcPr marL="9525" marR="9525" marT="9525" marB="0" anchor="ctr">
                    <a:solidFill>
                      <a:srgbClr val="D5E3CF"/>
                    </a:solidFill>
                  </a:tcPr>
                </a:tc>
                <a:extLst>
                  <a:ext uri="{0D108BD9-81ED-4DB2-BD59-A6C34878D82A}">
                    <a16:rowId xmlns:a16="http://schemas.microsoft.com/office/drawing/2014/main" val="1783253633"/>
                  </a:ext>
                </a:extLst>
              </a:tr>
              <a:tr h="218090">
                <a:tc>
                  <a:txBody>
                    <a:bodyPr/>
                    <a:lstStyle/>
                    <a:p>
                      <a:pPr algn="l" fontAlgn="ctr"/>
                      <a:r>
                        <a:rPr lang="en-US" sz="1000" b="0" i="0" u="none" strike="noStrike">
                          <a:solidFill>
                            <a:srgbClr val="000000"/>
                          </a:solidFill>
                          <a:effectLst/>
                          <a:latin typeface="Arial" panose="020B0604020202020204" pitchFamily="34" charset="0"/>
                        </a:rPr>
                        <a:t>Surgeon</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60%</a:t>
                      </a:r>
                    </a:p>
                  </a:txBody>
                  <a:tcPr marL="9525" marR="9525" marT="9525" marB="0" anchor="ctr"/>
                </a:tc>
                <a:tc>
                  <a:txBody>
                    <a:bodyPr/>
                    <a:lstStyle/>
                    <a:p>
                      <a:endParaRPr lang="en-US" sz="1000"/>
                    </a:p>
                  </a:txBody>
                  <a:tcPr>
                    <a:solidFill>
                      <a:schemeClr val="bg1"/>
                    </a:solidFill>
                  </a:tcPr>
                </a:tc>
                <a:tc>
                  <a:txBody>
                    <a:bodyPr/>
                    <a:lstStyle/>
                    <a:p>
                      <a:pPr algn="ctr" fontAlgn="b"/>
                      <a:r>
                        <a:rPr lang="en-US" sz="1000" b="1" i="0" u="none" strike="noStrike" dirty="0">
                          <a:solidFill>
                            <a:schemeClr val="accent1"/>
                          </a:solidFill>
                          <a:effectLst/>
                          <a:latin typeface="Arial" panose="020B0604020202020204" pitchFamily="34" charset="0"/>
                        </a:rPr>
                        <a:t>88%</a:t>
                      </a:r>
                    </a:p>
                  </a:txBody>
                  <a:tcPr marL="9525" marR="9525" marT="9525" marB="0" anchor="ctr"/>
                </a:tc>
                <a:tc>
                  <a:txBody>
                    <a:bodyPr/>
                    <a:lstStyle/>
                    <a:p>
                      <a:pPr algn="ctr" fontAlgn="b"/>
                      <a:r>
                        <a:rPr lang="en-US" sz="1000" b="1" i="0" u="none" strike="noStrike" dirty="0">
                          <a:solidFill>
                            <a:srgbClr val="C00000"/>
                          </a:solidFill>
                          <a:effectLst/>
                          <a:latin typeface="Arial" panose="020B0604020202020204" pitchFamily="34" charset="0"/>
                        </a:rPr>
                        <a:t>76%</a:t>
                      </a:r>
                    </a:p>
                  </a:txBody>
                  <a:tcPr marL="9525" marR="9525" marT="9525" marB="0" anchor="ctr">
                    <a:solidFill>
                      <a:srgbClr val="EBF1E9"/>
                    </a:solidFill>
                  </a:tcPr>
                </a:tc>
                <a:extLst>
                  <a:ext uri="{0D108BD9-81ED-4DB2-BD59-A6C34878D82A}">
                    <a16:rowId xmlns:a16="http://schemas.microsoft.com/office/drawing/2014/main" val="3042282046"/>
                  </a:ext>
                </a:extLst>
              </a:tr>
              <a:tr h="218090">
                <a:tc>
                  <a:txBody>
                    <a:bodyPr/>
                    <a:lstStyle/>
                    <a:p>
                      <a:pPr algn="l" fontAlgn="ctr"/>
                      <a:r>
                        <a:rPr lang="en-US" sz="1000" b="0" i="0" u="none" strike="noStrike">
                          <a:solidFill>
                            <a:srgbClr val="000000"/>
                          </a:solidFill>
                          <a:effectLst/>
                          <a:latin typeface="Arial" panose="020B0604020202020204" pitchFamily="34" charset="0"/>
                        </a:rPr>
                        <a:t>Primary care physician</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54%</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66%</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61%</a:t>
                      </a:r>
                    </a:p>
                  </a:txBody>
                  <a:tcPr marL="9525" marR="9525" marT="9525" marB="0" anchor="ctr">
                    <a:solidFill>
                      <a:srgbClr val="D5E3CF"/>
                    </a:solidFill>
                  </a:tcPr>
                </a:tc>
                <a:extLst>
                  <a:ext uri="{0D108BD9-81ED-4DB2-BD59-A6C34878D82A}">
                    <a16:rowId xmlns:a16="http://schemas.microsoft.com/office/drawing/2014/main" val="1731205354"/>
                  </a:ext>
                </a:extLst>
              </a:tr>
              <a:tr h="218090">
                <a:tc>
                  <a:txBody>
                    <a:bodyPr/>
                    <a:lstStyle/>
                    <a:p>
                      <a:pPr algn="l" fontAlgn="ctr"/>
                      <a:r>
                        <a:rPr lang="en-US" sz="1000" b="0" i="0" u="none" strike="noStrike">
                          <a:solidFill>
                            <a:srgbClr val="000000"/>
                          </a:solidFill>
                          <a:effectLst/>
                          <a:latin typeface="Arial" panose="020B0604020202020204" pitchFamily="34" charset="0"/>
                        </a:rPr>
                        <a:t>Radiation oncologist</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48%</a:t>
                      </a:r>
                    </a:p>
                  </a:txBody>
                  <a:tcPr marL="9525" marR="9525" marT="9525" marB="0" anchor="ctr"/>
                </a:tc>
                <a:tc>
                  <a:txBody>
                    <a:bodyPr/>
                    <a:lstStyle/>
                    <a:p>
                      <a:endParaRPr lang="en-US" sz="1000"/>
                    </a:p>
                  </a:txBody>
                  <a:tcPr>
                    <a:solidFill>
                      <a:schemeClr val="bg1"/>
                    </a:solidFill>
                  </a:tcPr>
                </a:tc>
                <a:tc>
                  <a:txBody>
                    <a:bodyPr/>
                    <a:lstStyle/>
                    <a:p>
                      <a:pPr algn="ctr" fontAlgn="b"/>
                      <a:r>
                        <a:rPr lang="en-US" sz="1000" b="1" i="0" u="none" strike="noStrike" dirty="0">
                          <a:solidFill>
                            <a:schemeClr val="accent1"/>
                          </a:solidFill>
                          <a:effectLst/>
                          <a:latin typeface="Arial" panose="020B0604020202020204" pitchFamily="34" charset="0"/>
                        </a:rPr>
                        <a:t>83%</a:t>
                      </a:r>
                    </a:p>
                  </a:txBody>
                  <a:tcPr marL="9525" marR="9525" marT="9525" marB="0" anchor="ctr"/>
                </a:tc>
                <a:tc>
                  <a:txBody>
                    <a:bodyPr/>
                    <a:lstStyle/>
                    <a:p>
                      <a:pPr algn="ctr" fontAlgn="b"/>
                      <a:r>
                        <a:rPr lang="en-US" sz="1000" b="1" i="0" u="none" strike="noStrike" dirty="0">
                          <a:solidFill>
                            <a:srgbClr val="C00000"/>
                          </a:solidFill>
                          <a:effectLst/>
                          <a:latin typeface="Arial" panose="020B0604020202020204" pitchFamily="34" charset="0"/>
                        </a:rPr>
                        <a:t>74%</a:t>
                      </a:r>
                    </a:p>
                  </a:txBody>
                  <a:tcPr marL="9525" marR="9525" marT="9525" marB="0" anchor="ctr">
                    <a:solidFill>
                      <a:srgbClr val="EBF1E9"/>
                    </a:solidFill>
                  </a:tcPr>
                </a:tc>
                <a:extLst>
                  <a:ext uri="{0D108BD9-81ED-4DB2-BD59-A6C34878D82A}">
                    <a16:rowId xmlns:a16="http://schemas.microsoft.com/office/drawing/2014/main" val="3161316182"/>
                  </a:ext>
                </a:extLst>
              </a:tr>
              <a:tr h="218090">
                <a:tc>
                  <a:txBody>
                    <a:bodyPr/>
                    <a:lstStyle/>
                    <a:p>
                      <a:pPr algn="l" fontAlgn="ctr"/>
                      <a:r>
                        <a:rPr lang="en-US" sz="1000" b="0" i="0" u="none" strike="noStrike">
                          <a:solidFill>
                            <a:srgbClr val="000000"/>
                          </a:solidFill>
                          <a:effectLst/>
                          <a:latin typeface="Arial" panose="020B0604020202020204" pitchFamily="34" charset="0"/>
                        </a:rPr>
                        <a:t>Nurse/Nurse practitioner </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34%</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81%</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78%</a:t>
                      </a:r>
                    </a:p>
                  </a:txBody>
                  <a:tcPr marL="9525" marR="9525" marT="9525" marB="0" anchor="ctr">
                    <a:solidFill>
                      <a:srgbClr val="D5E3CF"/>
                    </a:solidFill>
                  </a:tcPr>
                </a:tc>
                <a:extLst>
                  <a:ext uri="{0D108BD9-81ED-4DB2-BD59-A6C34878D82A}">
                    <a16:rowId xmlns:a16="http://schemas.microsoft.com/office/drawing/2014/main" val="1277015088"/>
                  </a:ext>
                </a:extLst>
              </a:tr>
              <a:tr h="218090">
                <a:tc>
                  <a:txBody>
                    <a:bodyPr/>
                    <a:lstStyle/>
                    <a:p>
                      <a:pPr algn="l" fontAlgn="ctr"/>
                      <a:r>
                        <a:rPr lang="en-US" sz="1000" b="0" i="0" u="none" strike="noStrike">
                          <a:solidFill>
                            <a:srgbClr val="000000"/>
                          </a:solidFill>
                          <a:effectLst/>
                          <a:latin typeface="Arial" panose="020B0604020202020204" pitchFamily="34" charset="0"/>
                        </a:rPr>
                        <a:t>Pharmacist</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19%</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54%</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60%</a:t>
                      </a:r>
                    </a:p>
                  </a:txBody>
                  <a:tcPr marL="9525" marR="9525" marT="9525" marB="0" anchor="ctr">
                    <a:solidFill>
                      <a:srgbClr val="EBF1E9"/>
                    </a:solidFill>
                  </a:tcPr>
                </a:tc>
                <a:extLst>
                  <a:ext uri="{0D108BD9-81ED-4DB2-BD59-A6C34878D82A}">
                    <a16:rowId xmlns:a16="http://schemas.microsoft.com/office/drawing/2014/main" val="1016067078"/>
                  </a:ext>
                </a:extLst>
              </a:tr>
              <a:tr h="218090">
                <a:tc>
                  <a:txBody>
                    <a:bodyPr/>
                    <a:lstStyle/>
                    <a:p>
                      <a:pPr algn="l" fontAlgn="ctr"/>
                      <a:r>
                        <a:rPr lang="en-US" sz="1000" b="0" i="0" u="none" strike="noStrike">
                          <a:solidFill>
                            <a:srgbClr val="000000"/>
                          </a:solidFill>
                          <a:effectLst/>
                          <a:latin typeface="Arial" panose="020B0604020202020204" pitchFamily="34" charset="0"/>
                        </a:rPr>
                        <a:t>Nutritionist/dietician</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13%</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49%</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46%</a:t>
                      </a:r>
                    </a:p>
                  </a:txBody>
                  <a:tcPr marL="9525" marR="9525" marT="9525" marB="0" anchor="ctr">
                    <a:solidFill>
                      <a:srgbClr val="D5E3CF"/>
                    </a:solidFill>
                  </a:tcPr>
                </a:tc>
                <a:extLst>
                  <a:ext uri="{0D108BD9-81ED-4DB2-BD59-A6C34878D82A}">
                    <a16:rowId xmlns:a16="http://schemas.microsoft.com/office/drawing/2014/main" val="3112416724"/>
                  </a:ext>
                </a:extLst>
              </a:tr>
              <a:tr h="218090">
                <a:tc>
                  <a:txBody>
                    <a:bodyPr/>
                    <a:lstStyle/>
                    <a:p>
                      <a:pPr algn="l" fontAlgn="ctr"/>
                      <a:r>
                        <a:rPr lang="en-US" sz="1000" b="0" i="0" u="none" strike="noStrike">
                          <a:solidFill>
                            <a:srgbClr val="000000"/>
                          </a:solidFill>
                          <a:effectLst/>
                          <a:latin typeface="Arial" panose="020B0604020202020204" pitchFamily="34" charset="0"/>
                        </a:rPr>
                        <a:t>Care coordinator</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11%</a:t>
                      </a:r>
                    </a:p>
                  </a:txBody>
                  <a:tcPr marL="9525" marR="9525" marT="9525" marB="0" anchor="ctr"/>
                </a:tc>
                <a:tc>
                  <a:txBody>
                    <a:bodyPr/>
                    <a:lstStyle/>
                    <a:p>
                      <a:endParaRPr lang="en-US" sz="100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64%</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63%</a:t>
                      </a:r>
                    </a:p>
                  </a:txBody>
                  <a:tcPr marL="9525" marR="9525" marT="9525" marB="0" anchor="ctr">
                    <a:solidFill>
                      <a:srgbClr val="EBF1E9"/>
                    </a:solidFill>
                  </a:tcPr>
                </a:tc>
                <a:extLst>
                  <a:ext uri="{0D108BD9-81ED-4DB2-BD59-A6C34878D82A}">
                    <a16:rowId xmlns:a16="http://schemas.microsoft.com/office/drawing/2014/main" val="2441494346"/>
                  </a:ext>
                </a:extLst>
              </a:tr>
              <a:tr h="218090">
                <a:tc>
                  <a:txBody>
                    <a:bodyPr/>
                    <a:lstStyle/>
                    <a:p>
                      <a:pPr algn="l" fontAlgn="ctr"/>
                      <a:r>
                        <a:rPr lang="en-US" sz="1000" b="0" i="0" u="none" strike="noStrike">
                          <a:solidFill>
                            <a:srgbClr val="000000"/>
                          </a:solidFill>
                          <a:effectLst/>
                          <a:latin typeface="Arial" panose="020B0604020202020204" pitchFamily="34" charset="0"/>
                        </a:rPr>
                        <a:t>Patient navigator</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11%</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71%</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69%</a:t>
                      </a:r>
                    </a:p>
                  </a:txBody>
                  <a:tcPr marL="9525" marR="9525" marT="9525" marB="0" anchor="ctr">
                    <a:solidFill>
                      <a:srgbClr val="D5E3CF"/>
                    </a:solidFill>
                  </a:tcPr>
                </a:tc>
                <a:extLst>
                  <a:ext uri="{0D108BD9-81ED-4DB2-BD59-A6C34878D82A}">
                    <a16:rowId xmlns:a16="http://schemas.microsoft.com/office/drawing/2014/main" val="2210030593"/>
                  </a:ext>
                </a:extLst>
              </a:tr>
              <a:tr h="218090">
                <a:tc>
                  <a:txBody>
                    <a:bodyPr/>
                    <a:lstStyle/>
                    <a:p>
                      <a:pPr algn="l" fontAlgn="ctr"/>
                      <a:r>
                        <a:rPr lang="en-US" sz="1000" b="0" i="0" u="none" strike="noStrike">
                          <a:solidFill>
                            <a:srgbClr val="000000"/>
                          </a:solidFill>
                          <a:effectLst/>
                          <a:latin typeface="Arial" panose="020B0604020202020204" pitchFamily="34" charset="0"/>
                        </a:rPr>
                        <a:t>Cardiologist</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10%</a:t>
                      </a:r>
                    </a:p>
                  </a:txBody>
                  <a:tcPr marL="9525" marR="9525" marT="9525" marB="0" anchor="ctr"/>
                </a:tc>
                <a:tc>
                  <a:txBody>
                    <a:bodyPr/>
                    <a:lstStyle/>
                    <a:p>
                      <a:endParaRPr lang="en-US" sz="100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62%</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63%</a:t>
                      </a:r>
                    </a:p>
                  </a:txBody>
                  <a:tcPr marL="9525" marR="9525" marT="9525" marB="0" anchor="ctr">
                    <a:solidFill>
                      <a:srgbClr val="EBF1E9"/>
                    </a:solidFill>
                  </a:tcPr>
                </a:tc>
                <a:extLst>
                  <a:ext uri="{0D108BD9-81ED-4DB2-BD59-A6C34878D82A}">
                    <a16:rowId xmlns:a16="http://schemas.microsoft.com/office/drawing/2014/main" val="3758179872"/>
                  </a:ext>
                </a:extLst>
              </a:tr>
              <a:tr h="218090">
                <a:tc>
                  <a:txBody>
                    <a:bodyPr/>
                    <a:lstStyle/>
                    <a:p>
                      <a:pPr algn="l" fontAlgn="ctr"/>
                      <a:r>
                        <a:rPr lang="en-US" sz="1000" b="0" i="0" u="none" strike="noStrike">
                          <a:solidFill>
                            <a:srgbClr val="000000"/>
                          </a:solidFill>
                          <a:effectLst/>
                          <a:latin typeface="Arial" panose="020B0604020202020204" pitchFamily="34" charset="0"/>
                        </a:rPr>
                        <a:t>Hematologist</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10%</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78%</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74%</a:t>
                      </a:r>
                    </a:p>
                  </a:txBody>
                  <a:tcPr marL="9525" marR="9525" marT="9525" marB="0" anchor="ctr">
                    <a:solidFill>
                      <a:srgbClr val="D5E3CF"/>
                    </a:solidFill>
                  </a:tcPr>
                </a:tc>
                <a:extLst>
                  <a:ext uri="{0D108BD9-81ED-4DB2-BD59-A6C34878D82A}">
                    <a16:rowId xmlns:a16="http://schemas.microsoft.com/office/drawing/2014/main" val="2124162623"/>
                  </a:ext>
                </a:extLst>
              </a:tr>
              <a:tr h="218090">
                <a:tc>
                  <a:txBody>
                    <a:bodyPr/>
                    <a:lstStyle/>
                    <a:p>
                      <a:pPr algn="l" fontAlgn="ctr"/>
                      <a:r>
                        <a:rPr lang="en-US" sz="1000" b="0" i="0" u="none" strike="noStrike">
                          <a:solidFill>
                            <a:srgbClr val="000000"/>
                          </a:solidFill>
                          <a:effectLst/>
                          <a:latin typeface="Arial" panose="020B0604020202020204" pitchFamily="34" charset="0"/>
                        </a:rPr>
                        <a:t>Pain specialist</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10%</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68%</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62%</a:t>
                      </a:r>
                    </a:p>
                  </a:txBody>
                  <a:tcPr marL="9525" marR="9525" marT="9525" marB="0" anchor="ctr">
                    <a:solidFill>
                      <a:srgbClr val="EBF1E9"/>
                    </a:solidFill>
                  </a:tcPr>
                </a:tc>
                <a:extLst>
                  <a:ext uri="{0D108BD9-81ED-4DB2-BD59-A6C34878D82A}">
                    <a16:rowId xmlns:a16="http://schemas.microsoft.com/office/drawing/2014/main" val="3393744858"/>
                  </a:ext>
                </a:extLst>
              </a:tr>
              <a:tr h="218090">
                <a:tc>
                  <a:txBody>
                    <a:bodyPr/>
                    <a:lstStyle/>
                    <a:p>
                      <a:pPr algn="l" fontAlgn="ctr"/>
                      <a:r>
                        <a:rPr lang="en-US" sz="1000" b="0" i="0" u="none" strike="noStrike">
                          <a:solidFill>
                            <a:srgbClr val="000000"/>
                          </a:solidFill>
                          <a:effectLst/>
                          <a:latin typeface="Arial" panose="020B0604020202020204" pitchFamily="34" charset="0"/>
                        </a:rPr>
                        <a:t>Social worker</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9%</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55%</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46%</a:t>
                      </a:r>
                    </a:p>
                  </a:txBody>
                  <a:tcPr marL="9525" marR="9525" marT="9525" marB="0" anchor="ctr">
                    <a:solidFill>
                      <a:srgbClr val="D5E3CF"/>
                    </a:solidFill>
                  </a:tcPr>
                </a:tc>
                <a:extLst>
                  <a:ext uri="{0D108BD9-81ED-4DB2-BD59-A6C34878D82A}">
                    <a16:rowId xmlns:a16="http://schemas.microsoft.com/office/drawing/2014/main" val="2839452547"/>
                  </a:ext>
                </a:extLst>
              </a:tr>
              <a:tr h="218090">
                <a:tc>
                  <a:txBody>
                    <a:bodyPr/>
                    <a:lstStyle/>
                    <a:p>
                      <a:pPr algn="l" fontAlgn="ctr"/>
                      <a:r>
                        <a:rPr lang="en-US" sz="1000" b="0" i="0" u="none" strike="noStrike">
                          <a:solidFill>
                            <a:srgbClr val="000000"/>
                          </a:solidFill>
                          <a:effectLst/>
                          <a:latin typeface="Arial" panose="020B0604020202020204" pitchFamily="34" charset="0"/>
                        </a:rPr>
                        <a:t>Physical therapist</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9%</a:t>
                      </a:r>
                    </a:p>
                  </a:txBody>
                  <a:tcPr marL="9525" marR="9525" marT="9525" marB="0" anchor="ctr"/>
                </a:tc>
                <a:tc>
                  <a:txBody>
                    <a:bodyPr/>
                    <a:lstStyle/>
                    <a:p>
                      <a:endParaRPr lang="en-US" sz="100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68%</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56%</a:t>
                      </a:r>
                    </a:p>
                  </a:txBody>
                  <a:tcPr marL="9525" marR="9525" marT="9525" marB="0" anchor="ctr">
                    <a:solidFill>
                      <a:srgbClr val="EBF1E9"/>
                    </a:solidFill>
                  </a:tcPr>
                </a:tc>
                <a:extLst>
                  <a:ext uri="{0D108BD9-81ED-4DB2-BD59-A6C34878D82A}">
                    <a16:rowId xmlns:a16="http://schemas.microsoft.com/office/drawing/2014/main" val="2289539800"/>
                  </a:ext>
                </a:extLst>
              </a:tr>
              <a:tr h="218090">
                <a:tc>
                  <a:txBody>
                    <a:bodyPr/>
                    <a:lstStyle/>
                    <a:p>
                      <a:pPr algn="l" fontAlgn="ctr"/>
                      <a:r>
                        <a:rPr lang="en-US" sz="1000" b="0" i="0" u="none" strike="noStrike">
                          <a:solidFill>
                            <a:srgbClr val="000000"/>
                          </a:solidFill>
                          <a:effectLst/>
                          <a:latin typeface="Arial" panose="020B0604020202020204" pitchFamily="34" charset="0"/>
                        </a:rPr>
                        <a:t>Psychologist or Psychiatrist</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9%</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63%</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60%</a:t>
                      </a:r>
                    </a:p>
                  </a:txBody>
                  <a:tcPr marL="9525" marR="9525" marT="9525" marB="0" anchor="ctr">
                    <a:solidFill>
                      <a:srgbClr val="D5E3CF"/>
                    </a:solidFill>
                  </a:tcPr>
                </a:tc>
                <a:extLst>
                  <a:ext uri="{0D108BD9-81ED-4DB2-BD59-A6C34878D82A}">
                    <a16:rowId xmlns:a16="http://schemas.microsoft.com/office/drawing/2014/main" val="876549095"/>
                  </a:ext>
                </a:extLst>
              </a:tr>
              <a:tr h="218090">
                <a:tc>
                  <a:txBody>
                    <a:bodyPr/>
                    <a:lstStyle/>
                    <a:p>
                      <a:pPr algn="l" fontAlgn="ctr"/>
                      <a:r>
                        <a:rPr lang="en-US" sz="1000" b="0" i="0" u="none" strike="noStrike">
                          <a:solidFill>
                            <a:srgbClr val="000000"/>
                          </a:solidFill>
                          <a:effectLst/>
                          <a:latin typeface="Arial" panose="020B0604020202020204" pitchFamily="34" charset="0"/>
                        </a:rPr>
                        <a:t>Home health aide</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5%</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62%</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62%</a:t>
                      </a:r>
                    </a:p>
                  </a:txBody>
                  <a:tcPr marL="9525" marR="9525" marT="9525" marB="0" anchor="ctr">
                    <a:solidFill>
                      <a:srgbClr val="EBF1E9"/>
                    </a:solidFill>
                  </a:tcPr>
                </a:tc>
                <a:extLst>
                  <a:ext uri="{0D108BD9-81ED-4DB2-BD59-A6C34878D82A}">
                    <a16:rowId xmlns:a16="http://schemas.microsoft.com/office/drawing/2014/main" val="82604978"/>
                  </a:ext>
                </a:extLst>
              </a:tr>
              <a:tr h="218090">
                <a:tc>
                  <a:txBody>
                    <a:bodyPr/>
                    <a:lstStyle/>
                    <a:p>
                      <a:pPr algn="l" fontAlgn="ctr"/>
                      <a:r>
                        <a:rPr lang="en-US" sz="1000" b="0" i="0" u="none" strike="noStrike">
                          <a:solidFill>
                            <a:srgbClr val="000000"/>
                          </a:solidFill>
                          <a:effectLst/>
                          <a:latin typeface="Arial" panose="020B0604020202020204" pitchFamily="34" charset="0"/>
                        </a:rPr>
                        <a:t>Rehabilitation specialist</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5%</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1" i="0" u="none" strike="noStrike" dirty="0">
                          <a:solidFill>
                            <a:srgbClr val="C00000"/>
                          </a:solidFill>
                          <a:effectLst/>
                          <a:latin typeface="Arial" panose="020B0604020202020204" pitchFamily="34" charset="0"/>
                        </a:rPr>
                        <a:t>48%</a:t>
                      </a:r>
                    </a:p>
                  </a:txBody>
                  <a:tcPr marL="9525" marR="9525" marT="9525" marB="0" anchor="ctr"/>
                </a:tc>
                <a:tc>
                  <a:txBody>
                    <a:bodyPr/>
                    <a:lstStyle/>
                    <a:p>
                      <a:pPr algn="ctr" fontAlgn="b"/>
                      <a:r>
                        <a:rPr lang="en-US" sz="1000" b="1" i="0" u="none" strike="noStrike" dirty="0">
                          <a:solidFill>
                            <a:schemeClr val="accent1"/>
                          </a:solidFill>
                          <a:effectLst/>
                          <a:latin typeface="Arial" panose="020B0604020202020204" pitchFamily="34" charset="0"/>
                        </a:rPr>
                        <a:t>67%</a:t>
                      </a:r>
                    </a:p>
                  </a:txBody>
                  <a:tcPr marL="9525" marR="9525" marT="9525" marB="0" anchor="ctr">
                    <a:solidFill>
                      <a:srgbClr val="D5E3CF"/>
                    </a:solidFill>
                  </a:tcPr>
                </a:tc>
                <a:extLst>
                  <a:ext uri="{0D108BD9-81ED-4DB2-BD59-A6C34878D82A}">
                    <a16:rowId xmlns:a16="http://schemas.microsoft.com/office/drawing/2014/main" val="36499740"/>
                  </a:ext>
                </a:extLst>
              </a:tr>
              <a:tr h="218090">
                <a:tc>
                  <a:txBody>
                    <a:bodyPr/>
                    <a:lstStyle/>
                    <a:p>
                      <a:pPr algn="l" fontAlgn="ctr"/>
                      <a:r>
                        <a:rPr lang="en-US" sz="1000" b="0" i="0" u="none" strike="noStrike">
                          <a:solidFill>
                            <a:srgbClr val="000000"/>
                          </a:solidFill>
                          <a:effectLst/>
                          <a:latin typeface="Arial" panose="020B0604020202020204" pitchFamily="34" charset="0"/>
                        </a:rPr>
                        <a:t>Palliative care</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4%</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60%</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63%</a:t>
                      </a:r>
                    </a:p>
                  </a:txBody>
                  <a:tcPr marL="9525" marR="9525" marT="9525" marB="0" anchor="ctr">
                    <a:solidFill>
                      <a:srgbClr val="EBF1E9"/>
                    </a:solidFill>
                  </a:tcPr>
                </a:tc>
                <a:extLst>
                  <a:ext uri="{0D108BD9-81ED-4DB2-BD59-A6C34878D82A}">
                    <a16:rowId xmlns:a16="http://schemas.microsoft.com/office/drawing/2014/main" val="2539548852"/>
                  </a:ext>
                </a:extLst>
              </a:tr>
              <a:tr h="218090">
                <a:tc>
                  <a:txBody>
                    <a:bodyPr/>
                    <a:lstStyle/>
                    <a:p>
                      <a:pPr algn="l" fontAlgn="ctr"/>
                      <a:r>
                        <a:rPr lang="en-US" sz="1000" b="0" i="0" u="none" strike="noStrike">
                          <a:solidFill>
                            <a:srgbClr val="000000"/>
                          </a:solidFill>
                          <a:effectLst/>
                          <a:latin typeface="Arial" panose="020B0604020202020204" pitchFamily="34" charset="0"/>
                        </a:rPr>
                        <a:t>Occupational therapist</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4%</a:t>
                      </a:r>
                    </a:p>
                  </a:txBody>
                  <a:tcPr marL="9525" marR="9525" marT="9525" marB="0" anchor="ctr"/>
                </a:tc>
                <a:tc>
                  <a:txBody>
                    <a:bodyPr/>
                    <a:lstStyle/>
                    <a:p>
                      <a:endParaRPr lang="en-US" sz="1000" dirty="0"/>
                    </a:p>
                  </a:txBody>
                  <a:tcPr>
                    <a:solidFill>
                      <a:schemeClr val="bg1"/>
                    </a:solidFill>
                  </a:tcPr>
                </a:tc>
                <a:tc>
                  <a:txBody>
                    <a:bodyPr/>
                    <a:lstStyle/>
                    <a:p>
                      <a:pPr algn="ctr" fontAlgn="b"/>
                      <a:r>
                        <a:rPr lang="en-US" sz="1000" b="0" i="0" u="none" strike="noStrike" dirty="0">
                          <a:solidFill>
                            <a:srgbClr val="000000"/>
                          </a:solidFill>
                          <a:effectLst/>
                          <a:latin typeface="Arial" panose="020B0604020202020204" pitchFamily="34" charset="0"/>
                        </a:rPr>
                        <a:t>59%</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51%</a:t>
                      </a:r>
                    </a:p>
                  </a:txBody>
                  <a:tcPr marL="9525" marR="9525" marT="9525" marB="0" anchor="ctr">
                    <a:solidFill>
                      <a:srgbClr val="D5E3CF"/>
                    </a:solidFill>
                  </a:tcPr>
                </a:tc>
                <a:extLst>
                  <a:ext uri="{0D108BD9-81ED-4DB2-BD59-A6C34878D82A}">
                    <a16:rowId xmlns:a16="http://schemas.microsoft.com/office/drawing/2014/main" val="1587174057"/>
                  </a:ext>
                </a:extLst>
              </a:tr>
              <a:tr h="218090">
                <a:tc>
                  <a:txBody>
                    <a:bodyPr/>
                    <a:lstStyle/>
                    <a:p>
                      <a:pPr algn="l" fontAlgn="ctr"/>
                      <a:r>
                        <a:rPr lang="en-US" sz="1000" b="0" i="0" u="none" strike="noStrike">
                          <a:solidFill>
                            <a:srgbClr val="000000"/>
                          </a:solidFill>
                          <a:effectLst/>
                          <a:latin typeface="Arial" panose="020B0604020202020204" pitchFamily="34" charset="0"/>
                        </a:rPr>
                        <a:t>Speech therapist</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2%</a:t>
                      </a:r>
                    </a:p>
                  </a:txBody>
                  <a:tcPr marL="9525" marR="9525" marT="9525" marB="0" anchor="ctr"/>
                </a:tc>
                <a:tc>
                  <a:txBody>
                    <a:bodyPr/>
                    <a:lstStyle/>
                    <a:p>
                      <a:endParaRPr lang="en-US" sz="1000" dirty="0"/>
                    </a:p>
                  </a:txBody>
                  <a:tcPr>
                    <a:solidFill>
                      <a:schemeClr val="bg1"/>
                    </a:solidFill>
                  </a:tcPr>
                </a:tc>
                <a:tc rowSpan="3" gridSpan="2">
                  <a:txBody>
                    <a:bodyPr/>
                    <a:lstStyle/>
                    <a:p>
                      <a:pPr algn="ctr"/>
                      <a:r>
                        <a:rPr lang="en-US" sz="1000" i="1" dirty="0"/>
                        <a:t>N sizes too small</a:t>
                      </a:r>
                    </a:p>
                  </a:txBody>
                  <a:tcPr anchor="ctr"/>
                </a:tc>
                <a:tc rowSpan="3" hMerge="1">
                  <a:txBody>
                    <a:bodyPr/>
                    <a:lstStyle/>
                    <a:p>
                      <a:endParaRPr lang="en-US" sz="1000" dirty="0"/>
                    </a:p>
                  </a:txBody>
                  <a:tcPr>
                    <a:solidFill>
                      <a:srgbClr val="EBF1E9"/>
                    </a:solidFill>
                  </a:tcPr>
                </a:tc>
                <a:extLst>
                  <a:ext uri="{0D108BD9-81ED-4DB2-BD59-A6C34878D82A}">
                    <a16:rowId xmlns:a16="http://schemas.microsoft.com/office/drawing/2014/main" val="1584318611"/>
                  </a:ext>
                </a:extLst>
              </a:tr>
              <a:tr h="218090">
                <a:tc>
                  <a:txBody>
                    <a:bodyPr/>
                    <a:lstStyle/>
                    <a:p>
                      <a:pPr algn="l" fontAlgn="ctr"/>
                      <a:r>
                        <a:rPr lang="en-US" sz="1000" b="0" i="0" u="none" strike="noStrike">
                          <a:solidFill>
                            <a:srgbClr val="000000"/>
                          </a:solidFill>
                          <a:effectLst/>
                          <a:latin typeface="Arial" panose="020B0604020202020204" pitchFamily="34" charset="0"/>
                        </a:rPr>
                        <a:t>Audiologist</a:t>
                      </a:r>
                    </a:p>
                  </a:txBody>
                  <a:tcPr marL="9525" marR="9525" marT="9525" marB="0" anchor="ctr"/>
                </a:tc>
                <a:tc>
                  <a:txBody>
                    <a:bodyPr/>
                    <a:lstStyle/>
                    <a:p>
                      <a:pPr algn="ctr" fontAlgn="b"/>
                      <a:r>
                        <a:rPr lang="en-US" sz="1000" b="0" i="0" u="none" strike="noStrike">
                          <a:solidFill>
                            <a:srgbClr val="000000"/>
                          </a:solidFill>
                          <a:effectLst/>
                          <a:latin typeface="Arial" panose="020B0604020202020204" pitchFamily="34" charset="0"/>
                        </a:rPr>
                        <a:t>2%</a:t>
                      </a:r>
                    </a:p>
                  </a:txBody>
                  <a:tcPr marL="9525" marR="9525" marT="9525" marB="0" anchor="ctr"/>
                </a:tc>
                <a:tc>
                  <a:txBody>
                    <a:bodyPr/>
                    <a:lstStyle/>
                    <a:p>
                      <a:endParaRPr lang="en-US" sz="1000" dirty="0"/>
                    </a:p>
                  </a:txBody>
                  <a:tcPr>
                    <a:solidFill>
                      <a:schemeClr val="bg1"/>
                    </a:solidFill>
                  </a:tcPr>
                </a:tc>
                <a:tc gridSpan="2" vMerge="1">
                  <a:txBody>
                    <a:bodyPr/>
                    <a:lstStyle/>
                    <a:p>
                      <a:endParaRPr lang="en-US" sz="1000"/>
                    </a:p>
                  </a:txBody>
                  <a:tcPr/>
                </a:tc>
                <a:tc hMerge="1" vMerge="1">
                  <a:txBody>
                    <a:bodyPr/>
                    <a:lstStyle/>
                    <a:p>
                      <a:endParaRPr lang="en-US" sz="1000" dirty="0"/>
                    </a:p>
                  </a:txBody>
                  <a:tcPr>
                    <a:solidFill>
                      <a:srgbClr val="D5E3CF"/>
                    </a:solidFill>
                  </a:tcPr>
                </a:tc>
                <a:extLst>
                  <a:ext uri="{0D108BD9-81ED-4DB2-BD59-A6C34878D82A}">
                    <a16:rowId xmlns:a16="http://schemas.microsoft.com/office/drawing/2014/main" val="2209123572"/>
                  </a:ext>
                </a:extLst>
              </a:tr>
              <a:tr h="218090">
                <a:tc>
                  <a:txBody>
                    <a:bodyPr/>
                    <a:lstStyle/>
                    <a:p>
                      <a:pPr algn="l" fontAlgn="ctr"/>
                      <a:r>
                        <a:rPr lang="en-US" sz="1000" b="0" i="0" u="none" strike="noStrike" dirty="0">
                          <a:solidFill>
                            <a:srgbClr val="000000"/>
                          </a:solidFill>
                          <a:effectLst/>
                          <a:latin typeface="Arial" panose="020B0604020202020204" pitchFamily="34" charset="0"/>
                        </a:rPr>
                        <a:t>Fertility specialist</a:t>
                      </a:r>
                    </a:p>
                  </a:txBody>
                  <a:tcPr marL="9525" marR="9525" marT="9525" marB="0" anchor="ctr"/>
                </a:tc>
                <a:tc>
                  <a:txBody>
                    <a:bodyPr/>
                    <a:lstStyle/>
                    <a:p>
                      <a:pPr algn="ctr" fontAlgn="b"/>
                      <a:r>
                        <a:rPr lang="en-US" sz="1000" b="0" i="0" u="none" strike="noStrike" dirty="0">
                          <a:solidFill>
                            <a:srgbClr val="000000"/>
                          </a:solidFill>
                          <a:effectLst/>
                          <a:latin typeface="Arial" panose="020B0604020202020204" pitchFamily="34" charset="0"/>
                        </a:rPr>
                        <a:t>1%</a:t>
                      </a:r>
                    </a:p>
                  </a:txBody>
                  <a:tcPr marL="9525" marR="9525" marT="9525" marB="0" anchor="ctr"/>
                </a:tc>
                <a:tc>
                  <a:txBody>
                    <a:bodyPr/>
                    <a:lstStyle/>
                    <a:p>
                      <a:endParaRPr lang="en-US" sz="1000" dirty="0"/>
                    </a:p>
                  </a:txBody>
                  <a:tcPr>
                    <a:solidFill>
                      <a:schemeClr val="bg1"/>
                    </a:solidFill>
                  </a:tcPr>
                </a:tc>
                <a:tc gridSpan="2" vMerge="1">
                  <a:txBody>
                    <a:bodyPr/>
                    <a:lstStyle/>
                    <a:p>
                      <a:endParaRPr lang="en-US" sz="1000"/>
                    </a:p>
                  </a:txBody>
                  <a:tcPr/>
                </a:tc>
                <a:tc hMerge="1" vMerge="1">
                  <a:txBody>
                    <a:bodyPr/>
                    <a:lstStyle/>
                    <a:p>
                      <a:endParaRPr lang="en-US" sz="1000" dirty="0"/>
                    </a:p>
                  </a:txBody>
                  <a:tcPr>
                    <a:solidFill>
                      <a:srgbClr val="EBF1E9"/>
                    </a:solidFill>
                  </a:tcPr>
                </a:tc>
                <a:extLst>
                  <a:ext uri="{0D108BD9-81ED-4DB2-BD59-A6C34878D82A}">
                    <a16:rowId xmlns:a16="http://schemas.microsoft.com/office/drawing/2014/main" val="3671032261"/>
                  </a:ext>
                </a:extLst>
              </a:tr>
            </a:tbl>
          </a:graphicData>
        </a:graphic>
      </p:graphicFrame>
    </p:spTree>
    <p:extLst>
      <p:ext uri="{BB962C8B-B14F-4D97-AF65-F5344CB8AC3E}">
        <p14:creationId xmlns:p14="http://schemas.microsoft.com/office/powerpoint/2010/main" val="170684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AED62287-7BD5-1F9D-3D86-3162606E64E1}"/>
              </a:ext>
            </a:extLst>
          </p:cNvPr>
          <p:cNvGraphicFramePr>
            <a:graphicFrameLocks noGrp="1"/>
          </p:cNvGraphicFramePr>
          <p:nvPr>
            <p:extLst>
              <p:ext uri="{D42A27DB-BD31-4B8C-83A1-F6EECF244321}">
                <p14:modId xmlns:p14="http://schemas.microsoft.com/office/powerpoint/2010/main" val="3504406201"/>
              </p:ext>
            </p:extLst>
          </p:nvPr>
        </p:nvGraphicFramePr>
        <p:xfrm>
          <a:off x="1099127" y="2111860"/>
          <a:ext cx="9829767" cy="4522662"/>
        </p:xfrm>
        <a:graphic>
          <a:graphicData uri="http://schemas.openxmlformats.org/drawingml/2006/table">
            <a:tbl>
              <a:tblPr bandRow="1">
                <a:tableStyleId>{BDBED569-4797-4DF1-A0F4-6AAB3CD982D8}</a:tableStyleId>
              </a:tblPr>
              <a:tblGrid>
                <a:gridCol w="6973455">
                  <a:extLst>
                    <a:ext uri="{9D8B030D-6E8A-4147-A177-3AD203B41FA5}">
                      <a16:colId xmlns:a16="http://schemas.microsoft.com/office/drawing/2014/main" val="1914046168"/>
                    </a:ext>
                  </a:extLst>
                </a:gridCol>
                <a:gridCol w="1428156">
                  <a:extLst>
                    <a:ext uri="{9D8B030D-6E8A-4147-A177-3AD203B41FA5}">
                      <a16:colId xmlns:a16="http://schemas.microsoft.com/office/drawing/2014/main" val="507434703"/>
                    </a:ext>
                  </a:extLst>
                </a:gridCol>
                <a:gridCol w="1428156">
                  <a:extLst>
                    <a:ext uri="{9D8B030D-6E8A-4147-A177-3AD203B41FA5}">
                      <a16:colId xmlns:a16="http://schemas.microsoft.com/office/drawing/2014/main" val="1953030490"/>
                    </a:ext>
                  </a:extLst>
                </a:gridCol>
              </a:tblGrid>
              <a:tr h="259185">
                <a:tc>
                  <a:txBody>
                    <a:bodyPr/>
                    <a:lstStyle/>
                    <a:p>
                      <a:endParaRPr lang="en-US" sz="14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a:solidFill>
                            <a:srgbClr val="C00000"/>
                          </a:solidFill>
                        </a:rPr>
                        <a:t>54%</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a:solidFill>
                            <a:schemeClr val="accent1"/>
                          </a:solidFill>
                        </a:rPr>
                        <a:t>76%</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55051623"/>
                  </a:ext>
                </a:extLst>
              </a:tr>
              <a:tr h="233266">
                <a:tc>
                  <a:txBody>
                    <a:bodyPr/>
                    <a:lstStyle/>
                    <a:p>
                      <a:endParaRPr lang="en-US" sz="11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37%</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36%</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82876133"/>
                  </a:ext>
                </a:extLst>
              </a:tr>
              <a:tr h="177414">
                <a:tc>
                  <a:txBody>
                    <a:bodyPr/>
                    <a:lstStyle/>
                    <a:p>
                      <a:endParaRPr lang="en-US" sz="11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a:solidFill>
                            <a:srgbClr val="C00000"/>
                          </a:solidFill>
                        </a:rPr>
                        <a:t>25%</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a:solidFill>
                            <a:schemeClr val="accent1"/>
                          </a:solidFill>
                        </a:rPr>
                        <a:t>30%</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79318873"/>
                  </a:ext>
                </a:extLst>
              </a:tr>
              <a:tr h="233266">
                <a:tc>
                  <a:txBody>
                    <a:bodyPr/>
                    <a:lstStyle/>
                    <a:p>
                      <a:endParaRPr lang="en-US" sz="11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24%</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23%</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62626720"/>
                  </a:ext>
                </a:extLst>
              </a:tr>
              <a:tr h="233266">
                <a:tc>
                  <a:txBody>
                    <a:bodyPr/>
                    <a:lstStyle/>
                    <a:p>
                      <a:endParaRPr lang="en-US" sz="11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21%</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20%</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59220522"/>
                  </a:ext>
                </a:extLst>
              </a:tr>
              <a:tr h="233266">
                <a:tc>
                  <a:txBody>
                    <a:bodyPr/>
                    <a:lstStyle/>
                    <a:p>
                      <a:endParaRPr lang="en-US" sz="11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18%</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22%</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59759282"/>
                  </a:ext>
                </a:extLst>
              </a:tr>
              <a:tr h="270702">
                <a:tc>
                  <a:txBody>
                    <a:bodyPr/>
                    <a:lstStyle/>
                    <a:p>
                      <a:endParaRPr lang="en-US" sz="11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15%</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13%</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9683714"/>
                  </a:ext>
                </a:extLst>
              </a:tr>
              <a:tr h="233266">
                <a:tc>
                  <a:txBody>
                    <a:bodyPr/>
                    <a:lstStyle/>
                    <a:p>
                      <a:endParaRPr lang="en-US" sz="11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a:solidFill>
                            <a:srgbClr val="C00000"/>
                          </a:solidFill>
                        </a:rPr>
                        <a:t>9%</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a:solidFill>
                            <a:schemeClr val="accent1"/>
                          </a:solidFill>
                        </a:rPr>
                        <a:t>16%</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42323471"/>
                  </a:ext>
                </a:extLst>
              </a:tr>
              <a:tr h="276629">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a:solidFill>
                            <a:srgbClr val="C00000"/>
                          </a:solidFill>
                        </a:rPr>
                        <a:t>5%</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a:solidFill>
                            <a:schemeClr val="accent1"/>
                          </a:solidFill>
                        </a:rPr>
                        <a:t>13%</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6696548"/>
                  </a:ext>
                </a:extLst>
              </a:tr>
              <a:tr h="233266">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7%</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8%</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55651408"/>
                  </a:ext>
                </a:extLst>
              </a:tr>
              <a:tr h="233266">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5%</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6%</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41035996"/>
                  </a:ext>
                </a:extLst>
              </a:tr>
              <a:tr h="233266">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7%</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4%</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16612342"/>
                  </a:ext>
                </a:extLst>
              </a:tr>
              <a:tr h="301519">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3%</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2%</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26968278"/>
                  </a:ext>
                </a:extLst>
              </a:tr>
              <a:tr h="233266">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1%</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1%</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83751764"/>
                  </a:ext>
                </a:extLst>
              </a:tr>
              <a:tr h="260052">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0%</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0%</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52705"/>
                  </a:ext>
                </a:extLst>
              </a:tr>
              <a:tr h="230909">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0%</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dirty="0"/>
                        <a:t>1%</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37219076"/>
                  </a:ext>
                </a:extLst>
              </a:tr>
              <a:tr h="233266">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a:solidFill>
                            <a:schemeClr val="accent1"/>
                          </a:solidFill>
                        </a:rPr>
                        <a:t>17%</a:t>
                      </a:r>
                    </a:p>
                  </a:txBody>
                  <a:tcPr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100" b="1" dirty="0">
                          <a:solidFill>
                            <a:srgbClr val="C00000"/>
                          </a:solidFill>
                        </a:rPr>
                        <a:t>8%</a:t>
                      </a:r>
                    </a:p>
                  </a:txBody>
                  <a:tcPr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6474214"/>
                  </a:ext>
                </a:extLst>
              </a:tr>
            </a:tbl>
          </a:graphicData>
        </a:graphic>
      </p:graphicFrame>
      <p:sp>
        <p:nvSpPr>
          <p:cNvPr id="2" name="Title 1">
            <a:extLst>
              <a:ext uri="{FF2B5EF4-FFF2-40B4-BE49-F238E27FC236}">
                <a16:creationId xmlns:a16="http://schemas.microsoft.com/office/drawing/2014/main" id="{6544CA5E-6D95-7675-7FAB-375F34F5C268}"/>
              </a:ext>
            </a:extLst>
          </p:cNvPr>
          <p:cNvSpPr>
            <a:spLocks noGrp="1"/>
          </p:cNvSpPr>
          <p:nvPr>
            <p:ph type="title"/>
          </p:nvPr>
        </p:nvSpPr>
        <p:spPr/>
        <p:txBody>
          <a:bodyPr/>
          <a:lstStyle/>
          <a:p>
            <a:r>
              <a:rPr lang="en-US" dirty="0"/>
              <a:t>Post-Treatment Experiences</a:t>
            </a:r>
          </a:p>
        </p:txBody>
      </p:sp>
      <p:sp>
        <p:nvSpPr>
          <p:cNvPr id="3" name="Text Placeholder 2">
            <a:extLst>
              <a:ext uri="{FF2B5EF4-FFF2-40B4-BE49-F238E27FC236}">
                <a16:creationId xmlns:a16="http://schemas.microsoft.com/office/drawing/2014/main" id="{63A8D2CC-E13E-AAAD-FD6F-9642EC62575A}"/>
              </a:ext>
            </a:extLst>
          </p:cNvPr>
          <p:cNvSpPr>
            <a:spLocks noGrp="1"/>
          </p:cNvSpPr>
          <p:nvPr>
            <p:ph type="body" sz="quarter" idx="10"/>
          </p:nvPr>
        </p:nvSpPr>
        <p:spPr/>
        <p:txBody>
          <a:bodyPr>
            <a:normAutofit fontScale="92500" lnSpcReduction="10000"/>
          </a:bodyPr>
          <a:lstStyle/>
          <a:p>
            <a:r>
              <a:rPr lang="en-US" dirty="0"/>
              <a:t>Those that continue to see their Oncologist during post-treatment care are more likely to discuss follow-tests, quality of life, support groups, and a care plan than those who see their primary care providers. </a:t>
            </a:r>
          </a:p>
        </p:txBody>
      </p:sp>
      <p:graphicFrame>
        <p:nvGraphicFramePr>
          <p:cNvPr id="4" name="Chart 3">
            <a:extLst>
              <a:ext uri="{FF2B5EF4-FFF2-40B4-BE49-F238E27FC236}">
                <a16:creationId xmlns:a16="http://schemas.microsoft.com/office/drawing/2014/main" id="{531565AD-AB04-2FE0-D90B-96D85499FA62}"/>
              </a:ext>
            </a:extLst>
          </p:cNvPr>
          <p:cNvGraphicFramePr/>
          <p:nvPr>
            <p:extLst>
              <p:ext uri="{D42A27DB-BD31-4B8C-83A1-F6EECF244321}">
                <p14:modId xmlns:p14="http://schemas.microsoft.com/office/powerpoint/2010/main" val="614713517"/>
              </p:ext>
            </p:extLst>
          </p:nvPr>
        </p:nvGraphicFramePr>
        <p:xfrm>
          <a:off x="231479" y="1937496"/>
          <a:ext cx="7210425" cy="492050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3FE0CB1-D14D-531D-C471-FC5C06CC8044}"/>
              </a:ext>
            </a:extLst>
          </p:cNvPr>
          <p:cNvSpPr txBox="1"/>
          <p:nvPr/>
        </p:nvSpPr>
        <p:spPr>
          <a:xfrm>
            <a:off x="1033408" y="1591639"/>
            <a:ext cx="5838447" cy="523220"/>
          </a:xfrm>
          <a:prstGeom prst="rect">
            <a:avLst/>
          </a:prstGeom>
          <a:noFill/>
        </p:spPr>
        <p:txBody>
          <a:bodyPr wrap="square">
            <a:spAutoFit/>
          </a:bodyPr>
          <a:lstStyle/>
          <a:p>
            <a:r>
              <a:rPr lang="en-US" sz="1400" b="1" dirty="0"/>
              <a:t>Which topics do your HCPs discuss with you regularly during your post-treatment care? </a:t>
            </a:r>
            <a:endParaRPr lang="en-US" sz="1400" i="1" dirty="0"/>
          </a:p>
        </p:txBody>
      </p:sp>
      <p:sp>
        <p:nvSpPr>
          <p:cNvPr id="7" name="TextBox 6">
            <a:extLst>
              <a:ext uri="{FF2B5EF4-FFF2-40B4-BE49-F238E27FC236}">
                <a16:creationId xmlns:a16="http://schemas.microsoft.com/office/drawing/2014/main" id="{EB79D6AC-E01E-2904-BEBB-691FCA88EB2A}"/>
              </a:ext>
            </a:extLst>
          </p:cNvPr>
          <p:cNvSpPr txBox="1"/>
          <p:nvPr/>
        </p:nvSpPr>
        <p:spPr>
          <a:xfrm>
            <a:off x="8488529" y="1783607"/>
            <a:ext cx="569101" cy="307777"/>
          </a:xfrm>
          <a:prstGeom prst="rect">
            <a:avLst/>
          </a:prstGeom>
          <a:noFill/>
        </p:spPr>
        <p:txBody>
          <a:bodyPr wrap="square">
            <a:spAutoFit/>
          </a:bodyPr>
          <a:lstStyle/>
          <a:p>
            <a:pPr algn="ctr"/>
            <a:r>
              <a:rPr lang="en-US" sz="1400" b="1" dirty="0"/>
              <a:t>PCP</a:t>
            </a:r>
            <a:endParaRPr lang="en-US" sz="1400" i="1" dirty="0"/>
          </a:p>
        </p:txBody>
      </p:sp>
      <p:sp>
        <p:nvSpPr>
          <p:cNvPr id="8" name="TextBox 7">
            <a:extLst>
              <a:ext uri="{FF2B5EF4-FFF2-40B4-BE49-F238E27FC236}">
                <a16:creationId xmlns:a16="http://schemas.microsoft.com/office/drawing/2014/main" id="{344A5866-1467-399A-9DCA-ADF462E31286}"/>
              </a:ext>
            </a:extLst>
          </p:cNvPr>
          <p:cNvSpPr txBox="1"/>
          <p:nvPr/>
        </p:nvSpPr>
        <p:spPr>
          <a:xfrm>
            <a:off x="9627679" y="1789214"/>
            <a:ext cx="1151158" cy="307777"/>
          </a:xfrm>
          <a:prstGeom prst="rect">
            <a:avLst/>
          </a:prstGeom>
          <a:noFill/>
        </p:spPr>
        <p:txBody>
          <a:bodyPr wrap="square">
            <a:spAutoFit/>
          </a:bodyPr>
          <a:lstStyle/>
          <a:p>
            <a:pPr algn="ctr"/>
            <a:r>
              <a:rPr lang="en-US" sz="1400" b="1" dirty="0"/>
              <a:t>Oncologist</a:t>
            </a:r>
            <a:endParaRPr lang="en-US" sz="1400" i="1" dirty="0"/>
          </a:p>
        </p:txBody>
      </p:sp>
      <p:sp>
        <p:nvSpPr>
          <p:cNvPr id="9" name="TextBox 8">
            <a:extLst>
              <a:ext uri="{FF2B5EF4-FFF2-40B4-BE49-F238E27FC236}">
                <a16:creationId xmlns:a16="http://schemas.microsoft.com/office/drawing/2014/main" id="{F68B0B33-A08E-7A84-97D9-E7F2E9DF69FB}"/>
              </a:ext>
            </a:extLst>
          </p:cNvPr>
          <p:cNvSpPr txBox="1"/>
          <p:nvPr/>
        </p:nvSpPr>
        <p:spPr>
          <a:xfrm>
            <a:off x="176010" y="6648494"/>
            <a:ext cx="5714317"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Source= National Patients (n=1303)</a:t>
            </a:r>
          </a:p>
        </p:txBody>
      </p:sp>
    </p:spTree>
    <p:extLst>
      <p:ext uri="{BB962C8B-B14F-4D97-AF65-F5344CB8AC3E}">
        <p14:creationId xmlns:p14="http://schemas.microsoft.com/office/powerpoint/2010/main" val="187651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4"/>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C6C6B2-109A-F04B-8639-359C574E47BB}" type="slidenum">
              <a:rPr kumimoji="0" lang="en-US" sz="9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4385135" y="2186567"/>
            <a:ext cx="5854239"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000" b="1" i="0" u="none" strike="noStrike" kern="1200" cap="none" spc="0" normalizeH="0" baseline="0" noProof="0" dirty="0">
                <a:ln>
                  <a:noFill/>
                </a:ln>
                <a:solidFill>
                  <a:srgbClr val="FFD334"/>
                </a:solidFill>
                <a:effectLst/>
                <a:uLnTx/>
                <a:uFillTx/>
                <a:latin typeface="Arial" panose="020B0604020202020204" pitchFamily="34" charset="0"/>
                <a:ea typeface="+mn-ea"/>
                <a:cs typeface="Arial" panose="020B0604020202020204" pitchFamily="34" charset="0"/>
              </a:rPr>
              <a:t>Patient and Caregiver Mindset</a:t>
            </a:r>
            <a:endParaRPr kumimoji="0" lang="en-US" sz="5000" i="0" u="none" strike="noStrike" kern="1200" cap="none" spc="0" normalizeH="0" baseline="0" noProof="0" dirty="0">
              <a:ln>
                <a:noFill/>
              </a:ln>
              <a:solidFill>
                <a:srgbClr val="FFD334"/>
              </a:solidFill>
              <a:effectLst/>
              <a:uLnTx/>
              <a:uFillTx/>
              <a:latin typeface="Arial" panose="020B0604020202020204" pitchFamily="34" charset="0"/>
              <a:ea typeface="+mn-ea"/>
              <a:cs typeface="Arial" panose="020B0604020202020204" pitchFamily="34" charset="0"/>
            </a:endParaRP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5"/>
          <a:stretch>
            <a:fillRect/>
          </a:stretch>
        </p:blipFill>
        <p:spPr>
          <a:xfrm>
            <a:off x="11186031" y="6398080"/>
            <a:ext cx="835013" cy="356616"/>
          </a:xfrm>
          <a:prstGeom prst="rect">
            <a:avLst/>
          </a:prstGeom>
        </p:spPr>
      </p:pic>
      <p:pic>
        <p:nvPicPr>
          <p:cNvPr id="2" name="Picture 1">
            <a:extLst>
              <a:ext uri="{FF2B5EF4-FFF2-40B4-BE49-F238E27FC236}">
                <a16:creationId xmlns:a16="http://schemas.microsoft.com/office/drawing/2014/main" id="{2D1A04BA-C300-E8EC-1AA3-25767C04DC8E}"/>
              </a:ext>
            </a:extLst>
          </p:cNvPr>
          <p:cNvPicPr>
            <a:picLocks noChangeAspect="1"/>
          </p:cNvPicPr>
          <p:nvPr/>
        </p:nvPicPr>
        <p:blipFill>
          <a:blip r:embed="rId6"/>
          <a:srcRect/>
          <a:stretch/>
        </p:blipFill>
        <p:spPr>
          <a:xfrm>
            <a:off x="1483442" y="1644818"/>
            <a:ext cx="2488483" cy="2714713"/>
          </a:xfrm>
          <a:prstGeom prst="rect">
            <a:avLst/>
          </a:prstGeom>
        </p:spPr>
      </p:pic>
    </p:spTree>
    <p:extLst>
      <p:ext uri="{BB962C8B-B14F-4D97-AF65-F5344CB8AC3E}">
        <p14:creationId xmlns:p14="http://schemas.microsoft.com/office/powerpoint/2010/main" val="162266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EC419AB-6EEA-577C-3B20-D36B9B67FEAD}"/>
              </a:ext>
            </a:extLst>
          </p:cNvPr>
          <p:cNvGraphicFramePr>
            <a:graphicFrameLocks noGrp="1"/>
          </p:cNvGraphicFramePr>
          <p:nvPr>
            <p:extLst>
              <p:ext uri="{D42A27DB-BD31-4B8C-83A1-F6EECF244321}">
                <p14:modId xmlns:p14="http://schemas.microsoft.com/office/powerpoint/2010/main" val="33933674"/>
              </p:ext>
            </p:extLst>
          </p:nvPr>
        </p:nvGraphicFramePr>
        <p:xfrm>
          <a:off x="1118777" y="1357600"/>
          <a:ext cx="10045707" cy="5159343"/>
        </p:xfrm>
        <a:graphic>
          <a:graphicData uri="http://schemas.openxmlformats.org/drawingml/2006/table">
            <a:tbl>
              <a:tblPr firstRow="1" firstCol="1" bandRow="1">
                <a:tableStyleId>{69012ECD-51FC-41F1-AA8D-1B2483CD663E}</a:tableStyleId>
              </a:tblPr>
              <a:tblGrid>
                <a:gridCol w="5315811">
                  <a:extLst>
                    <a:ext uri="{9D8B030D-6E8A-4147-A177-3AD203B41FA5}">
                      <a16:colId xmlns:a16="http://schemas.microsoft.com/office/drawing/2014/main" val="2412625883"/>
                    </a:ext>
                  </a:extLst>
                </a:gridCol>
                <a:gridCol w="1576632">
                  <a:extLst>
                    <a:ext uri="{9D8B030D-6E8A-4147-A177-3AD203B41FA5}">
                      <a16:colId xmlns:a16="http://schemas.microsoft.com/office/drawing/2014/main" val="3081423314"/>
                    </a:ext>
                  </a:extLst>
                </a:gridCol>
                <a:gridCol w="1576632">
                  <a:extLst>
                    <a:ext uri="{9D8B030D-6E8A-4147-A177-3AD203B41FA5}">
                      <a16:colId xmlns:a16="http://schemas.microsoft.com/office/drawing/2014/main" val="1720148719"/>
                    </a:ext>
                  </a:extLst>
                </a:gridCol>
                <a:gridCol w="1576632">
                  <a:extLst>
                    <a:ext uri="{9D8B030D-6E8A-4147-A177-3AD203B41FA5}">
                      <a16:colId xmlns:a16="http://schemas.microsoft.com/office/drawing/2014/main" val="1903730568"/>
                    </a:ext>
                  </a:extLst>
                </a:gridCol>
              </a:tblGrid>
              <a:tr h="0">
                <a:tc>
                  <a:txBody>
                    <a:bodyPr/>
                    <a:lstStyle/>
                    <a:p>
                      <a:pPr marL="0" marR="0">
                        <a:lnSpc>
                          <a:spcPct val="107000"/>
                        </a:lnSpc>
                        <a:spcBef>
                          <a:spcPts val="0"/>
                        </a:spcBef>
                        <a:spcAft>
                          <a:spcPts val="0"/>
                        </a:spcAft>
                      </a:pPr>
                      <a:r>
                        <a:rPr lang="en-US" sz="1100" kern="0" dirty="0">
                          <a:effectLst/>
                        </a:rPr>
                        <a:t>% Describes perfectly</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100" kern="0" dirty="0">
                          <a:effectLst/>
                        </a:rPr>
                        <a:t>National Patients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100" kern="0" dirty="0">
                          <a:effectLst/>
                        </a:rPr>
                        <a:t>National Caregivers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lnR w="635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100" kern="100" dirty="0">
                          <a:solidFill>
                            <a:schemeClr val="tx1"/>
                          </a:solidFill>
                          <a:effectLst/>
                          <a:latin typeface="+mn-lt"/>
                          <a:ea typeface="Calibri" panose="020F0502020204030204" pitchFamily="34" charset="0"/>
                          <a:cs typeface="Times New Roman" panose="02020603050405020304" pitchFamily="18" charset="0"/>
                        </a:rPr>
                        <a:t>NCCS Connected Patients</a:t>
                      </a:r>
                    </a:p>
                  </a:txBody>
                  <a:tcPr marL="77216" marR="77216" marT="0" marB="0" anchor="ctr">
                    <a:lnL w="6350" cap="flat" cmpd="sng" algn="ctr">
                      <a:solidFill>
                        <a:schemeClr val="accent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523420852"/>
                  </a:ext>
                </a:extLst>
              </a:tr>
              <a:tr h="470597">
                <a:tc>
                  <a:txBody>
                    <a:bodyPr/>
                    <a:lstStyle/>
                    <a:p>
                      <a:pPr marL="0" marR="0">
                        <a:lnSpc>
                          <a:spcPct val="107000"/>
                        </a:lnSpc>
                        <a:spcBef>
                          <a:spcPts val="0"/>
                        </a:spcBef>
                        <a:spcAft>
                          <a:spcPts val="0"/>
                        </a:spcAft>
                      </a:pPr>
                      <a:r>
                        <a:rPr lang="en-US" sz="1200" b="0" kern="0" dirty="0">
                          <a:effectLst/>
                        </a:rPr>
                        <a:t>My focus is/was getting rid of the cancer no matter what</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b="1" kern="0" dirty="0">
                          <a:solidFill>
                            <a:srgbClr val="0070C0"/>
                          </a:solidFill>
                          <a:effectLst/>
                        </a:rPr>
                        <a:t>77%</a:t>
                      </a:r>
                      <a:r>
                        <a:rPr lang="en-US" sz="1800" b="0" dirty="0">
                          <a:solidFill>
                            <a:srgbClr val="0067B1"/>
                          </a:solidFill>
                          <a:latin typeface="Calibri" panose="020F0502020204030204" pitchFamily="34" charset="0"/>
                          <a:ea typeface="Gadugi" panose="020B0502040204020203" pitchFamily="34" charset="0"/>
                          <a:cs typeface="Calibri" panose="020F0502020204030204" pitchFamily="34" charset="0"/>
                        </a:rPr>
                        <a:t>▲</a:t>
                      </a:r>
                      <a:endPar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kern="0" dirty="0">
                          <a:effectLst/>
                        </a:rPr>
                        <a:t>67%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lnR w="635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600" b="1" kern="100" dirty="0">
                          <a:solidFill>
                            <a:srgbClr val="C00000"/>
                          </a:solidFill>
                          <a:effectLst/>
                          <a:latin typeface="+mn-lt"/>
                          <a:ea typeface="Calibri" panose="020F0502020204030204" pitchFamily="34" charset="0"/>
                          <a:cs typeface="Times New Roman" panose="02020603050405020304" pitchFamily="18" charset="0"/>
                        </a:rPr>
                        <a:t>63%</a:t>
                      </a:r>
                    </a:p>
                  </a:txBody>
                  <a:tcPr marL="77216" marR="77216" marT="0" marB="0" anchor="ctr">
                    <a:lnL w="6350" cap="flat" cmpd="sng" algn="ctr">
                      <a:solidFill>
                        <a:schemeClr val="accent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4960874"/>
                  </a:ext>
                </a:extLst>
              </a:tr>
              <a:tr h="470597">
                <a:tc>
                  <a:txBody>
                    <a:bodyPr/>
                    <a:lstStyle/>
                    <a:p>
                      <a:pPr marL="0" marR="0">
                        <a:lnSpc>
                          <a:spcPct val="107000"/>
                        </a:lnSpc>
                        <a:spcBef>
                          <a:spcPts val="0"/>
                        </a:spcBef>
                        <a:spcAft>
                          <a:spcPts val="0"/>
                        </a:spcAft>
                      </a:pPr>
                      <a:r>
                        <a:rPr lang="en-US" sz="1200" b="0" kern="0" dirty="0">
                          <a:effectLst/>
                        </a:rPr>
                        <a:t>My focus is/was on maintaining my/my loved one’s quality of life as much as possible</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kern="0" dirty="0">
                          <a:effectLst/>
                        </a:rPr>
                        <a:t>74%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b="1" kern="0" dirty="0">
                          <a:solidFill>
                            <a:srgbClr val="0070C0"/>
                          </a:solidFill>
                          <a:effectLst/>
                        </a:rPr>
                        <a:t>87%</a:t>
                      </a:r>
                      <a:endPar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lnR w="635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600" b="1" kern="100" dirty="0">
                          <a:solidFill>
                            <a:srgbClr val="C00000"/>
                          </a:solidFill>
                          <a:effectLst/>
                          <a:latin typeface="+mn-lt"/>
                          <a:ea typeface="Calibri" panose="020F0502020204030204" pitchFamily="34" charset="0"/>
                          <a:cs typeface="Times New Roman" panose="02020603050405020304" pitchFamily="18" charset="0"/>
                        </a:rPr>
                        <a:t>67%</a:t>
                      </a:r>
                    </a:p>
                  </a:txBody>
                  <a:tcPr marL="77216" marR="77216" marT="0" marB="0" anchor="ctr">
                    <a:lnL w="6350" cap="flat" cmpd="sng" algn="ctr">
                      <a:solidFill>
                        <a:schemeClr val="accent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7381830"/>
                  </a:ext>
                </a:extLst>
              </a:tr>
              <a:tr h="470597">
                <a:tc>
                  <a:txBody>
                    <a:bodyPr/>
                    <a:lstStyle/>
                    <a:p>
                      <a:pPr marL="0" marR="0">
                        <a:lnSpc>
                          <a:spcPct val="107000"/>
                        </a:lnSpc>
                        <a:spcBef>
                          <a:spcPts val="0"/>
                        </a:spcBef>
                        <a:spcAft>
                          <a:spcPts val="0"/>
                        </a:spcAft>
                      </a:pPr>
                      <a:r>
                        <a:rPr lang="en-US" sz="1200" b="0" kern="0" dirty="0">
                          <a:effectLst/>
                        </a:rPr>
                        <a:t>The health care team is/was critical in helping me through my/my loved one’s treatment</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b="1" kern="0" dirty="0">
                          <a:solidFill>
                            <a:srgbClr val="0070C0"/>
                          </a:solidFill>
                          <a:effectLst/>
                        </a:rPr>
                        <a:t>71%</a:t>
                      </a:r>
                      <a:r>
                        <a:rPr lang="en-US" sz="1800" b="0" dirty="0">
                          <a:solidFill>
                            <a:srgbClr val="0067B1"/>
                          </a:solidFill>
                          <a:latin typeface="Calibri" panose="020F0502020204030204" pitchFamily="34" charset="0"/>
                          <a:ea typeface="Gadugi" panose="020B0502040204020203" pitchFamily="34" charset="0"/>
                          <a:cs typeface="Calibri" panose="020F0502020204030204" pitchFamily="34" charset="0"/>
                        </a:rPr>
                        <a:t>▲</a:t>
                      </a:r>
                      <a:endPar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kern="0" dirty="0">
                          <a:effectLst/>
                        </a:rPr>
                        <a:t>64%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lnR w="635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600" b="1" kern="100" dirty="0">
                          <a:solidFill>
                            <a:srgbClr val="C00000"/>
                          </a:solidFill>
                          <a:effectLst/>
                          <a:latin typeface="+mn-lt"/>
                          <a:ea typeface="Calibri" panose="020F0502020204030204" pitchFamily="34" charset="0"/>
                          <a:cs typeface="Times New Roman" panose="02020603050405020304" pitchFamily="18" charset="0"/>
                        </a:rPr>
                        <a:t>65%</a:t>
                      </a:r>
                    </a:p>
                  </a:txBody>
                  <a:tcPr marL="77216" marR="77216" marT="0" marB="0" anchor="ctr">
                    <a:lnL w="6350" cap="flat" cmpd="sng" algn="ctr">
                      <a:solidFill>
                        <a:schemeClr val="accent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947230639"/>
                  </a:ext>
                </a:extLst>
              </a:tr>
              <a:tr h="470597">
                <a:tc>
                  <a:txBody>
                    <a:bodyPr/>
                    <a:lstStyle/>
                    <a:p>
                      <a:pPr marL="0" marR="0">
                        <a:lnSpc>
                          <a:spcPct val="107000"/>
                        </a:lnSpc>
                        <a:spcBef>
                          <a:spcPts val="0"/>
                        </a:spcBef>
                        <a:spcAft>
                          <a:spcPts val="0"/>
                        </a:spcAft>
                      </a:pPr>
                      <a:r>
                        <a:rPr lang="en-US" sz="1200" b="0" kern="0" dirty="0">
                          <a:effectLst/>
                        </a:rPr>
                        <a:t>I want/wanted to find out all I can/could about my/my loved one’s cancer diagnosis and treatment options</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kern="0" dirty="0">
                          <a:effectLst/>
                        </a:rPr>
                        <a:t>58%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b="1" kern="0" dirty="0">
                          <a:solidFill>
                            <a:srgbClr val="0070C0"/>
                          </a:solidFill>
                          <a:effectLst/>
                        </a:rPr>
                        <a:t>72%</a:t>
                      </a:r>
                      <a:endPar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lnR w="635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600" b="1" kern="100" dirty="0">
                          <a:solidFill>
                            <a:schemeClr val="accent1"/>
                          </a:solidFill>
                          <a:effectLst/>
                          <a:latin typeface="+mn-lt"/>
                          <a:ea typeface="Calibri" panose="020F0502020204030204" pitchFamily="34" charset="0"/>
                          <a:cs typeface="Times New Roman" panose="02020603050405020304" pitchFamily="18" charset="0"/>
                        </a:rPr>
                        <a:t>68%</a:t>
                      </a:r>
                    </a:p>
                  </a:txBody>
                  <a:tcPr marL="77216" marR="77216" marT="0" marB="0" anchor="ctr">
                    <a:lnL w="6350" cap="flat" cmpd="sng" algn="ctr">
                      <a:solidFill>
                        <a:schemeClr val="accent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73408514"/>
                  </a:ext>
                </a:extLst>
              </a:tr>
              <a:tr h="470597">
                <a:tc>
                  <a:txBody>
                    <a:bodyPr/>
                    <a:lstStyle/>
                    <a:p>
                      <a:pPr marL="0" marR="0">
                        <a:lnSpc>
                          <a:spcPct val="107000"/>
                        </a:lnSpc>
                        <a:spcBef>
                          <a:spcPts val="0"/>
                        </a:spcBef>
                        <a:spcAft>
                          <a:spcPts val="0"/>
                        </a:spcAft>
                      </a:pPr>
                      <a:r>
                        <a:rPr lang="en-US" sz="1200" b="0" kern="0" dirty="0">
                          <a:effectLst/>
                        </a:rPr>
                        <a:t>My friends and family are/were critical in helping me through treatment/my loved one’s treatment</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b="1" kern="0" dirty="0">
                          <a:solidFill>
                            <a:srgbClr val="0070C0"/>
                          </a:solidFill>
                          <a:effectLst/>
                        </a:rPr>
                        <a:t>53%</a:t>
                      </a:r>
                      <a:endPar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kern="0" dirty="0">
                          <a:effectLst/>
                        </a:rPr>
                        <a:t>47%</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lnR w="635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600" b="0" kern="100" dirty="0">
                          <a:solidFill>
                            <a:schemeClr val="tx1"/>
                          </a:solidFill>
                          <a:effectLst/>
                          <a:latin typeface="+mn-lt"/>
                          <a:ea typeface="Calibri" panose="020F0502020204030204" pitchFamily="34" charset="0"/>
                          <a:cs typeface="Times New Roman" panose="02020603050405020304" pitchFamily="18" charset="0"/>
                        </a:rPr>
                        <a:t>56%</a:t>
                      </a:r>
                    </a:p>
                  </a:txBody>
                  <a:tcPr marL="77216" marR="77216" marT="0" marB="0" anchor="ctr">
                    <a:lnL w="6350" cap="flat" cmpd="sng" algn="ctr">
                      <a:solidFill>
                        <a:schemeClr val="accent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279859816"/>
                  </a:ext>
                </a:extLst>
              </a:tr>
              <a:tr h="470597">
                <a:tc>
                  <a:txBody>
                    <a:bodyPr/>
                    <a:lstStyle/>
                    <a:p>
                      <a:pPr marL="0" marR="0">
                        <a:lnSpc>
                          <a:spcPct val="107000"/>
                        </a:lnSpc>
                        <a:spcBef>
                          <a:spcPts val="0"/>
                        </a:spcBef>
                        <a:spcAft>
                          <a:spcPts val="0"/>
                        </a:spcAft>
                      </a:pPr>
                      <a:r>
                        <a:rPr lang="en-US" sz="1200" b="0" kern="0" dirty="0">
                          <a:effectLst/>
                        </a:rPr>
                        <a:t>My faith is/was critical in helping me through treatment/my loved one’s treatment</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kern="0" dirty="0">
                          <a:effectLst/>
                        </a:rPr>
                        <a:t>43%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b="1" kern="0" dirty="0">
                          <a:solidFill>
                            <a:srgbClr val="0070C0"/>
                          </a:solidFill>
                          <a:effectLst/>
                        </a:rPr>
                        <a:t>49%</a:t>
                      </a:r>
                      <a:endPar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lnR w="635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600" b="0" kern="100" dirty="0">
                          <a:solidFill>
                            <a:schemeClr val="tx1"/>
                          </a:solidFill>
                          <a:effectLst/>
                          <a:latin typeface="+mn-lt"/>
                          <a:ea typeface="Calibri" panose="020F0502020204030204" pitchFamily="34" charset="0"/>
                          <a:cs typeface="Times New Roman" panose="02020603050405020304" pitchFamily="18" charset="0"/>
                        </a:rPr>
                        <a:t>40%</a:t>
                      </a:r>
                    </a:p>
                  </a:txBody>
                  <a:tcPr marL="77216" marR="77216" marT="0" marB="0" anchor="ctr">
                    <a:lnL w="6350" cap="flat" cmpd="sng" algn="ctr">
                      <a:solidFill>
                        <a:schemeClr val="accent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252392507"/>
                  </a:ext>
                </a:extLst>
              </a:tr>
              <a:tr h="470597">
                <a:tc>
                  <a:txBody>
                    <a:bodyPr/>
                    <a:lstStyle/>
                    <a:p>
                      <a:pPr marL="0" marR="0">
                        <a:lnSpc>
                          <a:spcPct val="107000"/>
                        </a:lnSpc>
                        <a:spcBef>
                          <a:spcPts val="0"/>
                        </a:spcBef>
                        <a:spcAft>
                          <a:spcPts val="0"/>
                        </a:spcAft>
                      </a:pPr>
                      <a:r>
                        <a:rPr lang="en-US" sz="1200" b="0" kern="0" dirty="0">
                          <a:effectLst/>
                        </a:rPr>
                        <a:t>I feel/felt a lot of pressure from others to remain strong during treatment/my loved one’s treatment</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kern="0" dirty="0">
                          <a:effectLst/>
                        </a:rPr>
                        <a:t>25%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b="1" kern="0" dirty="0">
                          <a:solidFill>
                            <a:srgbClr val="0070C0"/>
                          </a:solidFill>
                          <a:effectLst/>
                        </a:rPr>
                        <a:t>43%</a:t>
                      </a:r>
                      <a:endPar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lnR w="635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600" b="1" kern="100" dirty="0">
                          <a:solidFill>
                            <a:schemeClr val="accent1"/>
                          </a:solidFill>
                          <a:effectLst/>
                          <a:latin typeface="+mn-lt"/>
                          <a:ea typeface="Calibri" panose="020F0502020204030204" pitchFamily="34" charset="0"/>
                          <a:cs typeface="Times New Roman" panose="02020603050405020304" pitchFamily="18" charset="0"/>
                        </a:rPr>
                        <a:t>33%</a:t>
                      </a:r>
                    </a:p>
                  </a:txBody>
                  <a:tcPr marL="77216" marR="77216" marT="0" marB="0" anchor="ctr">
                    <a:lnL w="6350" cap="flat" cmpd="sng" algn="ctr">
                      <a:solidFill>
                        <a:schemeClr val="accent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250268736"/>
                  </a:ext>
                </a:extLst>
              </a:tr>
              <a:tr h="289106">
                <a:tc>
                  <a:txBody>
                    <a:bodyPr/>
                    <a:lstStyle/>
                    <a:p>
                      <a:pPr marL="0" marR="0">
                        <a:lnSpc>
                          <a:spcPct val="107000"/>
                        </a:lnSpc>
                        <a:spcBef>
                          <a:spcPts val="0"/>
                        </a:spcBef>
                        <a:spcAft>
                          <a:spcPts val="0"/>
                        </a:spcAft>
                      </a:pPr>
                      <a:r>
                        <a:rPr lang="en-US" sz="1200" b="0" kern="0" dirty="0">
                          <a:effectLst/>
                        </a:rPr>
                        <a:t>I feel/felt uncomfortable telling people that I have/had cancer </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kern="0" dirty="0">
                          <a:effectLst/>
                        </a:rPr>
                        <a:t>18%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kern="0" dirty="0">
                          <a:effectLst/>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lnR w="635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600" b="0" kern="100" dirty="0">
                          <a:solidFill>
                            <a:schemeClr val="tx1"/>
                          </a:solidFill>
                          <a:effectLst/>
                          <a:latin typeface="+mn-lt"/>
                          <a:ea typeface="Calibri" panose="020F0502020204030204" pitchFamily="34" charset="0"/>
                          <a:cs typeface="Times New Roman" panose="02020603050405020304" pitchFamily="18" charset="0"/>
                        </a:rPr>
                        <a:t>22%</a:t>
                      </a:r>
                    </a:p>
                  </a:txBody>
                  <a:tcPr marL="77216" marR="77216" marT="0" marB="0" anchor="ctr">
                    <a:lnL w="6350" cap="flat" cmpd="sng" algn="ctr">
                      <a:solidFill>
                        <a:schemeClr val="accent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089125936"/>
                  </a:ext>
                </a:extLst>
              </a:tr>
              <a:tr h="470597">
                <a:tc>
                  <a:txBody>
                    <a:bodyPr/>
                    <a:lstStyle/>
                    <a:p>
                      <a:pPr marL="0" marR="0">
                        <a:lnSpc>
                          <a:spcPct val="107000"/>
                        </a:lnSpc>
                        <a:spcBef>
                          <a:spcPts val="0"/>
                        </a:spcBef>
                        <a:spcAft>
                          <a:spcPts val="0"/>
                        </a:spcAft>
                      </a:pPr>
                      <a:r>
                        <a:rPr lang="en-US" sz="1200" b="0" kern="0" dirty="0">
                          <a:effectLst/>
                        </a:rPr>
                        <a:t>I/My loved one tried to ignore symptoms for as long as possible before getting a cancer diagnosis</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kern="0" dirty="0">
                          <a:effectLst/>
                        </a:rPr>
                        <a:t>10%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b="1" kern="0" dirty="0">
                          <a:solidFill>
                            <a:srgbClr val="0070C0"/>
                          </a:solidFill>
                          <a:effectLst/>
                        </a:rPr>
                        <a:t>26%</a:t>
                      </a:r>
                      <a:endPar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lnR w="635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600" b="0" kern="100" dirty="0">
                          <a:solidFill>
                            <a:schemeClr val="tx1"/>
                          </a:solidFill>
                          <a:effectLst/>
                          <a:latin typeface="+mn-lt"/>
                          <a:ea typeface="Calibri" panose="020F0502020204030204" pitchFamily="34" charset="0"/>
                          <a:cs typeface="Times New Roman" panose="02020603050405020304" pitchFamily="18" charset="0"/>
                        </a:rPr>
                        <a:t>13%</a:t>
                      </a:r>
                    </a:p>
                  </a:txBody>
                  <a:tcPr marL="77216" marR="77216" marT="0" marB="0" anchor="ctr">
                    <a:lnL w="6350" cap="flat" cmpd="sng" algn="ctr">
                      <a:solidFill>
                        <a:schemeClr val="accent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530143030"/>
                  </a:ext>
                </a:extLst>
              </a:tr>
              <a:tr h="289106">
                <a:tc>
                  <a:txBody>
                    <a:bodyPr/>
                    <a:lstStyle/>
                    <a:p>
                      <a:pPr marL="0" marR="0">
                        <a:lnSpc>
                          <a:spcPct val="107000"/>
                        </a:lnSpc>
                        <a:spcBef>
                          <a:spcPts val="0"/>
                        </a:spcBef>
                        <a:spcAft>
                          <a:spcPts val="0"/>
                        </a:spcAft>
                      </a:pPr>
                      <a:r>
                        <a:rPr lang="en-US" sz="1200" b="0" kern="0" dirty="0">
                          <a:effectLst/>
                        </a:rPr>
                        <a:t>I do not/didn’t want to think or read about cancer </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kern="0" dirty="0">
                          <a:effectLst/>
                        </a:rPr>
                        <a:t>9%</a:t>
                      </a:r>
                      <a:r>
                        <a:rPr lang="en-US" sz="1800" dirty="0">
                          <a:solidFill>
                            <a:srgbClr val="C00000"/>
                          </a:solidFill>
                          <a:latin typeface="Calibri" panose="020F0502020204030204" pitchFamily="34" charset="0"/>
                          <a:ea typeface="Gadugi" panose="020B0502040204020203" pitchFamily="34" charset="0"/>
                          <a:cs typeface="Calibri" panose="020F0502020204030204" pitchFamily="34"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b="1" kern="0" dirty="0">
                          <a:solidFill>
                            <a:srgbClr val="0070C0"/>
                          </a:solidFill>
                          <a:effectLst/>
                        </a:rPr>
                        <a:t>13%</a:t>
                      </a:r>
                      <a:endPar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lnR w="635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600" b="0" kern="100" dirty="0">
                          <a:solidFill>
                            <a:schemeClr val="tx1"/>
                          </a:solidFill>
                          <a:effectLst/>
                          <a:latin typeface="+mn-lt"/>
                          <a:ea typeface="Calibri" panose="020F0502020204030204" pitchFamily="34" charset="0"/>
                          <a:cs typeface="Times New Roman" panose="02020603050405020304" pitchFamily="18" charset="0"/>
                        </a:rPr>
                        <a:t>8%</a:t>
                      </a:r>
                    </a:p>
                  </a:txBody>
                  <a:tcPr marL="77216" marR="77216" marT="0" marB="0" anchor="ctr">
                    <a:lnL w="6350" cap="flat" cmpd="sng" algn="ctr">
                      <a:solidFill>
                        <a:schemeClr val="accent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21252403"/>
                  </a:ext>
                </a:extLst>
              </a:tr>
              <a:tr h="470597">
                <a:tc>
                  <a:txBody>
                    <a:bodyPr/>
                    <a:lstStyle/>
                    <a:p>
                      <a:pPr marL="0" marR="0">
                        <a:lnSpc>
                          <a:spcPct val="107000"/>
                        </a:lnSpc>
                        <a:spcBef>
                          <a:spcPts val="0"/>
                        </a:spcBef>
                        <a:spcAft>
                          <a:spcPts val="0"/>
                        </a:spcAft>
                      </a:pPr>
                      <a:r>
                        <a:rPr lang="en-US" sz="1200" b="0" kern="0" dirty="0">
                          <a:effectLst/>
                        </a:rPr>
                        <a:t>I/My loved one delayed going to the doctor for as long as possible before getting a cancer diagnosis</a:t>
                      </a:r>
                      <a:endParaRPr lang="en-US"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kern="0" dirty="0">
                          <a:effectLst/>
                        </a:rPr>
                        <a:t>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tc>
                <a:tc>
                  <a:txBody>
                    <a:bodyPr/>
                    <a:lstStyle/>
                    <a:p>
                      <a:pPr marL="0" marR="0" algn="ctr">
                        <a:lnSpc>
                          <a:spcPct val="107000"/>
                        </a:lnSpc>
                        <a:spcBef>
                          <a:spcPts val="0"/>
                        </a:spcBef>
                        <a:spcAft>
                          <a:spcPts val="0"/>
                        </a:spcAft>
                      </a:pPr>
                      <a:r>
                        <a:rPr lang="en-US" sz="1600" b="1" kern="0" dirty="0">
                          <a:solidFill>
                            <a:srgbClr val="0070C0"/>
                          </a:solidFill>
                          <a:effectLst/>
                        </a:rPr>
                        <a:t>21%</a:t>
                      </a:r>
                      <a:endParaRPr lang="en-US" sz="18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77216" marR="77216" marT="0" marB="0" anchor="ctr">
                    <a:lnR w="6350"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0"/>
                        </a:spcAft>
                      </a:pPr>
                      <a:r>
                        <a:rPr lang="en-US" sz="1600" b="0" kern="100" dirty="0">
                          <a:solidFill>
                            <a:schemeClr val="tx1"/>
                          </a:solidFill>
                          <a:effectLst/>
                          <a:latin typeface="+mn-lt"/>
                          <a:ea typeface="Calibri" panose="020F0502020204030204" pitchFamily="34" charset="0"/>
                          <a:cs typeface="Times New Roman" panose="02020603050405020304" pitchFamily="18" charset="0"/>
                        </a:rPr>
                        <a:t>11%</a:t>
                      </a:r>
                    </a:p>
                  </a:txBody>
                  <a:tcPr marL="77216" marR="77216" marT="0" marB="0" anchor="ctr">
                    <a:lnL w="6350" cap="flat" cmpd="sng" algn="ctr">
                      <a:solidFill>
                        <a:schemeClr val="accent1"/>
                      </a:solidFill>
                      <a:prstDash val="solid"/>
                      <a:round/>
                      <a:headEnd type="none" w="med" len="med"/>
                      <a:tailEnd type="none" w="med" len="med"/>
                    </a:lnL>
                    <a:lnR w="6350" cap="flat" cmpd="sng" algn="ctr">
                      <a:noFill/>
                      <a:prstDash val="solid"/>
                      <a:miter lim="800000"/>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75616832"/>
                  </a:ext>
                </a:extLst>
              </a:tr>
            </a:tbl>
          </a:graphicData>
        </a:graphic>
      </p:graphicFrame>
      <p:sp>
        <p:nvSpPr>
          <p:cNvPr id="7" name="Title 6">
            <a:extLst>
              <a:ext uri="{FF2B5EF4-FFF2-40B4-BE49-F238E27FC236}">
                <a16:creationId xmlns:a16="http://schemas.microsoft.com/office/drawing/2014/main" id="{C7AF1354-4B8F-DA20-93F8-2563212022C8}"/>
              </a:ext>
            </a:extLst>
          </p:cNvPr>
          <p:cNvSpPr>
            <a:spLocks noGrp="1"/>
          </p:cNvSpPr>
          <p:nvPr>
            <p:ph type="title"/>
          </p:nvPr>
        </p:nvSpPr>
        <p:spPr/>
        <p:txBody>
          <a:bodyPr/>
          <a:lstStyle/>
          <a:p>
            <a:r>
              <a:rPr lang="en-US" dirty="0"/>
              <a:t>Patient vs. Caregiver Mindset</a:t>
            </a:r>
          </a:p>
        </p:txBody>
      </p:sp>
      <p:sp>
        <p:nvSpPr>
          <p:cNvPr id="5" name="Text Placeholder 2">
            <a:extLst>
              <a:ext uri="{FF2B5EF4-FFF2-40B4-BE49-F238E27FC236}">
                <a16:creationId xmlns:a16="http://schemas.microsoft.com/office/drawing/2014/main" id="{780E9672-F677-BD88-8673-404BF4D46DA8}"/>
              </a:ext>
            </a:extLst>
          </p:cNvPr>
          <p:cNvSpPr>
            <a:spLocks noGrp="1"/>
          </p:cNvSpPr>
          <p:nvPr>
            <p:ph type="body" sz="quarter" idx="10"/>
          </p:nvPr>
        </p:nvSpPr>
        <p:spPr>
          <a:xfrm>
            <a:off x="460075" y="763161"/>
            <a:ext cx="11333672" cy="594439"/>
          </a:xfrm>
        </p:spPr>
        <p:txBody>
          <a:bodyPr>
            <a:normAutofit/>
          </a:bodyPr>
          <a:lstStyle/>
          <a:p>
            <a:pPr>
              <a:spcBef>
                <a:spcPts val="400"/>
              </a:spcBef>
            </a:pPr>
            <a:r>
              <a:rPr lang="en-US" dirty="0"/>
              <a:t>Patient’s more focused on eradicating cancer no matter what, Caregivers on maintaining their loved one’s quality of life. </a:t>
            </a:r>
          </a:p>
          <a:p>
            <a:pPr>
              <a:spcBef>
                <a:spcPts val="400"/>
              </a:spcBef>
            </a:pPr>
            <a:r>
              <a:rPr lang="en-US" dirty="0"/>
              <a:t>Caregivers are more likely to say they felt pressure to remain strong during treatment, less likely to say they had a support network.</a:t>
            </a:r>
          </a:p>
        </p:txBody>
      </p:sp>
      <p:sp>
        <p:nvSpPr>
          <p:cNvPr id="2" name="TextBox 1">
            <a:extLst>
              <a:ext uri="{FF2B5EF4-FFF2-40B4-BE49-F238E27FC236}">
                <a16:creationId xmlns:a16="http://schemas.microsoft.com/office/drawing/2014/main" id="{947BB5BC-48C9-F144-E678-C2DB4DF7E46E}"/>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 NCCS Connected Patients (n=507)</a:t>
            </a:r>
          </a:p>
        </p:txBody>
      </p:sp>
    </p:spTree>
    <p:extLst>
      <p:ext uri="{BB962C8B-B14F-4D97-AF65-F5344CB8AC3E}">
        <p14:creationId xmlns:p14="http://schemas.microsoft.com/office/powerpoint/2010/main" val="1925431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25">
            <a:extLst>
              <a:ext uri="{FF2B5EF4-FFF2-40B4-BE49-F238E27FC236}">
                <a16:creationId xmlns:a16="http://schemas.microsoft.com/office/drawing/2014/main" id="{78B596DB-32D6-14EB-9428-A3C2FA7A6569}"/>
              </a:ext>
            </a:extLst>
          </p:cNvPr>
          <p:cNvGraphicFramePr>
            <a:graphicFrameLocks noGrp="1"/>
          </p:cNvGraphicFramePr>
          <p:nvPr>
            <p:extLst>
              <p:ext uri="{D42A27DB-BD31-4B8C-83A1-F6EECF244321}">
                <p14:modId xmlns:p14="http://schemas.microsoft.com/office/powerpoint/2010/main" val="3432178293"/>
              </p:ext>
            </p:extLst>
          </p:nvPr>
        </p:nvGraphicFramePr>
        <p:xfrm>
          <a:off x="1272342" y="1693985"/>
          <a:ext cx="9949838" cy="4011787"/>
        </p:xfrm>
        <a:graphic>
          <a:graphicData uri="http://schemas.openxmlformats.org/drawingml/2006/table">
            <a:tbl>
              <a:tblPr bandRow="1">
                <a:tableStyleId>{5C22544A-7EE6-4342-B048-85BDC9FD1C3A}</a:tableStyleId>
              </a:tblPr>
              <a:tblGrid>
                <a:gridCol w="4029830">
                  <a:extLst>
                    <a:ext uri="{9D8B030D-6E8A-4147-A177-3AD203B41FA5}">
                      <a16:colId xmlns:a16="http://schemas.microsoft.com/office/drawing/2014/main" val="870667998"/>
                    </a:ext>
                  </a:extLst>
                </a:gridCol>
                <a:gridCol w="986668">
                  <a:extLst>
                    <a:ext uri="{9D8B030D-6E8A-4147-A177-3AD203B41FA5}">
                      <a16:colId xmlns:a16="http://schemas.microsoft.com/office/drawing/2014/main" val="1634885874"/>
                    </a:ext>
                  </a:extLst>
                </a:gridCol>
                <a:gridCol w="986668">
                  <a:extLst>
                    <a:ext uri="{9D8B030D-6E8A-4147-A177-3AD203B41FA5}">
                      <a16:colId xmlns:a16="http://schemas.microsoft.com/office/drawing/2014/main" val="904512284"/>
                    </a:ext>
                  </a:extLst>
                </a:gridCol>
                <a:gridCol w="986668">
                  <a:extLst>
                    <a:ext uri="{9D8B030D-6E8A-4147-A177-3AD203B41FA5}">
                      <a16:colId xmlns:a16="http://schemas.microsoft.com/office/drawing/2014/main" val="2500900907"/>
                    </a:ext>
                  </a:extLst>
                </a:gridCol>
                <a:gridCol w="986668">
                  <a:extLst>
                    <a:ext uri="{9D8B030D-6E8A-4147-A177-3AD203B41FA5}">
                      <a16:colId xmlns:a16="http://schemas.microsoft.com/office/drawing/2014/main" val="1871030726"/>
                    </a:ext>
                  </a:extLst>
                </a:gridCol>
                <a:gridCol w="986668">
                  <a:extLst>
                    <a:ext uri="{9D8B030D-6E8A-4147-A177-3AD203B41FA5}">
                      <a16:colId xmlns:a16="http://schemas.microsoft.com/office/drawing/2014/main" val="3614770515"/>
                    </a:ext>
                  </a:extLst>
                </a:gridCol>
                <a:gridCol w="986668">
                  <a:extLst>
                    <a:ext uri="{9D8B030D-6E8A-4147-A177-3AD203B41FA5}">
                      <a16:colId xmlns:a16="http://schemas.microsoft.com/office/drawing/2014/main" val="2944080981"/>
                    </a:ext>
                  </a:extLst>
                </a:gridCol>
              </a:tblGrid>
              <a:tr h="695988">
                <a:tc>
                  <a:txBody>
                    <a:bodyPr/>
                    <a:lstStyle/>
                    <a:p>
                      <a:pPr algn="r"/>
                      <a:endParaRPr lang="en-US" sz="1400" b="1" dirty="0">
                        <a:solidFill>
                          <a:schemeClr val="tx1"/>
                        </a:solidFill>
                        <a:latin typeface="+mn-lt"/>
                      </a:endParaRPr>
                    </a:p>
                  </a:txBody>
                  <a:tcPr anchor="ctr">
                    <a:lnB w="6350" cap="flat" cmpd="sng" algn="ctr">
                      <a:noFill/>
                      <a:prstDash val="solid"/>
                      <a:round/>
                      <a:headEnd type="none" w="med" len="med"/>
                      <a:tailEnd type="none" w="med" len="med"/>
                    </a:lnB>
                    <a:noFill/>
                  </a:tcPr>
                </a:tc>
                <a:tc>
                  <a:txBody>
                    <a:bodyPr/>
                    <a:lstStyle/>
                    <a:p>
                      <a:pPr algn="ctr"/>
                      <a:r>
                        <a:rPr lang="en-US" sz="1400" b="1" dirty="0">
                          <a:solidFill>
                            <a:schemeClr val="tx1"/>
                          </a:solidFill>
                          <a:latin typeface="+mn-lt"/>
                        </a:rPr>
                        <a:t>2020</a:t>
                      </a:r>
                    </a:p>
                  </a:txBody>
                  <a:tcPr anchor="b">
                    <a:lnB w="6350" cap="flat" cmpd="sng" algn="ctr">
                      <a:noFill/>
                      <a:prstDash val="solid"/>
                      <a:round/>
                      <a:headEnd type="none" w="med" len="med"/>
                      <a:tailEnd type="none" w="med" len="med"/>
                    </a:lnB>
                    <a:noFill/>
                  </a:tcPr>
                </a:tc>
                <a:tc>
                  <a:txBody>
                    <a:bodyPr/>
                    <a:lstStyle/>
                    <a:p>
                      <a:pPr algn="ctr"/>
                      <a:r>
                        <a:rPr lang="en-US" sz="1400" b="1" dirty="0">
                          <a:solidFill>
                            <a:schemeClr val="tx1"/>
                          </a:solidFill>
                          <a:latin typeface="+mn-lt"/>
                        </a:rPr>
                        <a:t>2021</a:t>
                      </a:r>
                    </a:p>
                  </a:txBody>
                  <a:tcPr anchor="b">
                    <a:lnB w="6350" cap="flat" cmpd="sng" algn="ctr">
                      <a:noFill/>
                      <a:prstDash val="solid"/>
                      <a:round/>
                      <a:headEnd type="none" w="med" len="med"/>
                      <a:tailEnd type="none" w="med" len="med"/>
                    </a:lnB>
                    <a:noFill/>
                  </a:tcPr>
                </a:tc>
                <a:tc>
                  <a:txBody>
                    <a:bodyPr/>
                    <a:lstStyle/>
                    <a:p>
                      <a:pPr algn="ctr"/>
                      <a:r>
                        <a:rPr kumimoji="0" lang="en-US" sz="1400" b="1" i="0" u="none" strike="noStrike" kern="1200" cap="none" spc="0" normalizeH="0" baseline="0" noProof="0" dirty="0">
                          <a:ln>
                            <a:noFill/>
                          </a:ln>
                          <a:solidFill>
                            <a:schemeClr val="tx1"/>
                          </a:solidFill>
                          <a:effectLst/>
                          <a:uLnTx/>
                          <a:uFillTx/>
                          <a:latin typeface="+mn-lt"/>
                          <a:ea typeface="+mn-ea"/>
                          <a:cs typeface="+mn-cs"/>
                        </a:rPr>
                        <a:t>2022</a:t>
                      </a:r>
                      <a:endParaRPr lang="en-US" sz="1400" b="1" dirty="0">
                        <a:solidFill>
                          <a:schemeClr val="tx1"/>
                        </a:solidFill>
                        <a:latin typeface="+mn-lt"/>
                      </a:endParaRPr>
                    </a:p>
                  </a:txBody>
                  <a:tcPr anchor="b">
                    <a:lnR w="12700" cap="flat" cmpd="sng" algn="ctr">
                      <a:noFill/>
                      <a:prstDash val="solid"/>
                      <a:round/>
                      <a:headEnd type="none" w="med" len="med"/>
                      <a:tailEnd type="none" w="med" len="med"/>
                    </a:lnR>
                    <a:lnB w="6350"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mn-lt"/>
                        </a:rPr>
                        <a:t>2023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rPr>
                        <a:t>Caregiver 2023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NCCS Connected Patients</a:t>
                      </a:r>
                      <a:endParaRPr lang="en-US" sz="1400" b="0" dirty="0">
                        <a:solidFill>
                          <a:schemeClr val="tx1"/>
                        </a:solidFill>
                        <a:latin typeface="+mn-lt"/>
                      </a:endParaRPr>
                    </a:p>
                  </a:txBody>
                  <a:tcPr anchor="b">
                    <a:lnL w="12700" cap="flat" cmpd="sng" algn="ctr">
                      <a:no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72447226"/>
                  </a:ext>
                </a:extLst>
              </a:tr>
              <a:tr h="1195230">
                <a:tc>
                  <a:txBody>
                    <a:bodyPr/>
                    <a:lstStyle/>
                    <a:p>
                      <a:pPr marL="1547813" indent="0">
                        <a:tabLst/>
                      </a:pPr>
                      <a:r>
                        <a:rPr lang="en-US" sz="1400" b="0" dirty="0"/>
                        <a:t>I rely/relied on the doctor </a:t>
                      </a:r>
                      <a:br>
                        <a:rPr lang="en-US" sz="1400" b="0" dirty="0"/>
                      </a:br>
                      <a:r>
                        <a:rPr lang="en-US" sz="1400" b="0" dirty="0"/>
                        <a:t>to decide on treatment options and chose the </a:t>
                      </a:r>
                      <a:br>
                        <a:rPr lang="en-US" sz="1400" b="0" dirty="0"/>
                      </a:br>
                      <a:r>
                        <a:rPr lang="en-US" sz="1400" b="0" dirty="0"/>
                        <a:t>best course of action.</a:t>
                      </a:r>
                    </a:p>
                  </a:txBody>
                  <a:tcPr anchor="ctr">
                    <a:lnT w="6350" cap="flat" cmpd="sng" algn="ctr">
                      <a:no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r>
                        <a:rPr lang="en-US" sz="1200" b="0" dirty="0">
                          <a:solidFill>
                            <a:schemeClr val="tx1"/>
                          </a:solidFill>
                          <a:latin typeface="+mn-lt"/>
                        </a:rPr>
                        <a:t>61%</a:t>
                      </a:r>
                    </a:p>
                  </a:txBody>
                  <a:tcPr anchor="ctr">
                    <a:lnT w="6350" cap="flat" cmpd="sng" algn="ctr">
                      <a:no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r>
                        <a:rPr lang="en-US" sz="1200" b="0" dirty="0">
                          <a:solidFill>
                            <a:schemeClr val="tx1"/>
                          </a:solidFill>
                          <a:latin typeface="+mn-lt"/>
                        </a:rPr>
                        <a:t>44%</a:t>
                      </a:r>
                      <a:endParaRPr lang="en-US" sz="1200" b="0" dirty="0">
                        <a:solidFill>
                          <a:srgbClr val="C00000"/>
                        </a:solidFill>
                        <a:latin typeface="+mn-lt"/>
                      </a:endParaRPr>
                    </a:p>
                  </a:txBody>
                  <a:tcPr anchor="ctr">
                    <a:lnT w="6350" cap="flat" cmpd="sng" algn="ctr">
                      <a:no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r>
                        <a:rPr lang="en-US" sz="1200" b="0" dirty="0">
                          <a:solidFill>
                            <a:schemeClr val="tx1"/>
                          </a:solidFill>
                          <a:latin typeface="+mn-lt"/>
                        </a:rPr>
                        <a:t>47%</a:t>
                      </a:r>
                    </a:p>
                  </a:txBody>
                  <a:tcPr anchor="ctr">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r>
                        <a:rPr lang="en-US" sz="1800" b="1" dirty="0">
                          <a:solidFill>
                            <a:schemeClr val="accent1"/>
                          </a:solidFill>
                          <a:latin typeface="+mn-lt"/>
                        </a:rPr>
                        <a:t>53%</a:t>
                      </a:r>
                      <a:r>
                        <a:rPr lang="en-US" sz="1800" b="0" dirty="0">
                          <a:solidFill>
                            <a:srgbClr val="0067B1"/>
                          </a:solidFill>
                          <a:latin typeface="Calibri" panose="020F0502020204030204" pitchFamily="34" charset="0"/>
                          <a:ea typeface="Gadugi" panose="020B0502040204020203" pitchFamily="34" charset="0"/>
                          <a:cs typeface="Calibri" panose="020F0502020204030204" pitchFamily="34" charset="0"/>
                        </a:rPr>
                        <a:t>▲</a:t>
                      </a:r>
                      <a:endParaRPr lang="en-US" sz="18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dirty="0">
                          <a:solidFill>
                            <a:srgbClr val="C00000"/>
                          </a:solidFill>
                          <a:latin typeface="+mn-lt"/>
                        </a:rPr>
                        <a:t>42%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800" b="1" dirty="0">
                          <a:solidFill>
                            <a:srgbClr val="C00000"/>
                          </a:solidFill>
                          <a:latin typeface="+mn-lt"/>
                        </a:rPr>
                        <a:t>31%</a:t>
                      </a:r>
                    </a:p>
                  </a:txBody>
                  <a:tcPr anchor="ctr">
                    <a:lnL w="12700" cap="flat" cmpd="sng" algn="ctr">
                      <a:no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561331507"/>
                  </a:ext>
                </a:extLst>
              </a:tr>
              <a:tr h="925339">
                <a:tc>
                  <a:txBody>
                    <a:bodyPr/>
                    <a:lstStyle/>
                    <a:p>
                      <a:pPr marL="1547813" indent="0">
                        <a:tabLst/>
                      </a:pPr>
                      <a:r>
                        <a:rPr lang="en-US" sz="1400" b="0" dirty="0"/>
                        <a:t>Somewhere in the middle</a:t>
                      </a:r>
                    </a:p>
                  </a:txBody>
                  <a:tcPr anchor="ct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r>
                        <a:rPr lang="en-US" sz="1200" b="0" dirty="0">
                          <a:solidFill>
                            <a:schemeClr val="tx1"/>
                          </a:solidFill>
                          <a:latin typeface="+mn-lt"/>
                        </a:rPr>
                        <a:t>18%</a:t>
                      </a:r>
                    </a:p>
                  </a:txBody>
                  <a:tcPr anchor="ct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r>
                        <a:rPr lang="en-US" sz="1200" b="0" dirty="0">
                          <a:solidFill>
                            <a:schemeClr val="tx1"/>
                          </a:solidFill>
                          <a:latin typeface="+mn-lt"/>
                        </a:rPr>
                        <a:t>22%</a:t>
                      </a:r>
                    </a:p>
                  </a:txBody>
                  <a:tcPr anchor="ct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r>
                        <a:rPr lang="en-US" sz="1200" b="0" dirty="0">
                          <a:solidFill>
                            <a:schemeClr val="tx1"/>
                          </a:solidFill>
                          <a:latin typeface="+mn-lt"/>
                        </a:rPr>
                        <a:t>26%</a:t>
                      </a:r>
                      <a:endParaRPr lang="en-US" sz="1200" b="0" dirty="0">
                        <a:solidFill>
                          <a:srgbClr val="0067B1"/>
                        </a:solidFill>
                        <a:latin typeface="+mn-lt"/>
                      </a:endParaRPr>
                    </a:p>
                  </a:txBody>
                  <a:tcPr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a:txBody>
                    <a:bodyPr/>
                    <a:lstStyle/>
                    <a:p>
                      <a:pPr algn="ctr"/>
                      <a:r>
                        <a:rPr lang="en-US" sz="1800" b="1" dirty="0">
                          <a:solidFill>
                            <a:schemeClr val="tx1"/>
                          </a:solidFill>
                          <a:latin typeface="+mn-lt"/>
                        </a:rPr>
                        <a:t>22%</a:t>
                      </a:r>
                      <a:r>
                        <a:rPr lang="en-US" sz="1800" dirty="0">
                          <a:solidFill>
                            <a:srgbClr val="C00000"/>
                          </a:solidFill>
                          <a:latin typeface="Calibri" panose="020F0502020204030204" pitchFamily="34" charset="0"/>
                          <a:ea typeface="Gadugi" panose="020B0502040204020203" pitchFamily="34" charset="0"/>
                          <a:cs typeface="Calibri" panose="020F0502020204030204" pitchFamily="34" charset="0"/>
                        </a:rPr>
                        <a:t>▼</a:t>
                      </a:r>
                      <a:endParaRPr lang="en-US" sz="1800" b="1"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dirty="0">
                          <a:solidFill>
                            <a:schemeClr val="tx1"/>
                          </a:solidFill>
                          <a:latin typeface="+mn-lt"/>
                        </a:rPr>
                        <a:t>19%</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800" b="0" dirty="0">
                          <a:solidFill>
                            <a:schemeClr val="tx1"/>
                          </a:solidFill>
                          <a:latin typeface="+mn-lt"/>
                        </a:rPr>
                        <a:t>29%</a:t>
                      </a:r>
                    </a:p>
                  </a:txBody>
                  <a:tcPr anchor="ctr">
                    <a:lnL w="12700" cap="flat" cmpd="sng" algn="ctr">
                      <a:no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463538389"/>
                  </a:ext>
                </a:extLst>
              </a:tr>
              <a:tr h="1195230">
                <a:tc>
                  <a:txBody>
                    <a:bodyPr/>
                    <a:lstStyle/>
                    <a:p>
                      <a:pPr marL="1547813" indent="0">
                        <a:tabLst/>
                      </a:pPr>
                      <a:r>
                        <a:rPr lang="en-US" sz="1400" b="0" dirty="0"/>
                        <a:t>I am/was very involved in researching and deciding </a:t>
                      </a:r>
                      <a:br>
                        <a:rPr lang="en-US" sz="1400" b="0" dirty="0"/>
                      </a:br>
                      <a:r>
                        <a:rPr lang="en-US" sz="1400" b="0" dirty="0"/>
                        <a:t>on the best treatment </a:t>
                      </a:r>
                      <a:br>
                        <a:rPr lang="en-US" sz="1400" b="0" dirty="0"/>
                      </a:br>
                      <a:r>
                        <a:rPr lang="en-US" sz="1400" b="0" dirty="0"/>
                        <a:t>options.</a:t>
                      </a:r>
                    </a:p>
                  </a:txBody>
                  <a:tcPr anchor="ctr">
                    <a:lnT w="12700" cap="flat" cmpd="sng" algn="ctr">
                      <a:solidFill>
                        <a:schemeClr val="bg2">
                          <a:lumMod val="90000"/>
                        </a:schemeClr>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r>
                        <a:rPr lang="en-US" sz="1200" b="0" dirty="0">
                          <a:solidFill>
                            <a:schemeClr val="tx1"/>
                          </a:solidFill>
                          <a:latin typeface="+mn-lt"/>
                        </a:rPr>
                        <a:t>22%</a:t>
                      </a:r>
                    </a:p>
                  </a:txBody>
                  <a:tcPr anchor="ctr">
                    <a:lnT w="12700" cap="flat" cmpd="sng" algn="ctr">
                      <a:solidFill>
                        <a:schemeClr val="bg2">
                          <a:lumMod val="90000"/>
                        </a:schemeClr>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r>
                        <a:rPr lang="en-US" sz="1200" b="0" dirty="0">
                          <a:solidFill>
                            <a:schemeClr val="tx1"/>
                          </a:solidFill>
                          <a:latin typeface="+mn-lt"/>
                        </a:rPr>
                        <a:t>33%</a:t>
                      </a:r>
                      <a:endParaRPr lang="en-US" sz="1200" b="0" dirty="0">
                        <a:solidFill>
                          <a:srgbClr val="0067B1"/>
                        </a:solidFill>
                        <a:latin typeface="+mn-lt"/>
                      </a:endParaRPr>
                    </a:p>
                  </a:txBody>
                  <a:tcPr anchor="ctr">
                    <a:lnT w="12700" cap="flat" cmpd="sng" algn="ctr">
                      <a:solidFill>
                        <a:schemeClr val="bg2">
                          <a:lumMod val="90000"/>
                        </a:schemeClr>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r>
                        <a:rPr lang="en-US" sz="1200" b="0" dirty="0">
                          <a:solidFill>
                            <a:schemeClr val="tx1"/>
                          </a:solidFill>
                          <a:latin typeface="+mn-lt"/>
                        </a:rPr>
                        <a:t>27%</a:t>
                      </a:r>
                      <a:endParaRPr lang="en-US" sz="1200" b="0" dirty="0">
                        <a:solidFill>
                          <a:srgbClr val="C00000"/>
                        </a:solidFill>
                        <a:latin typeface="+mn-lt"/>
                      </a:endParaRPr>
                    </a:p>
                  </a:txBody>
                  <a:tcPr anchor="ctr">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r>
                        <a:rPr lang="en-US" sz="1800" b="1" dirty="0">
                          <a:solidFill>
                            <a:schemeClr val="tx1"/>
                          </a:solidFill>
                          <a:latin typeface="+mn-lt"/>
                        </a:rPr>
                        <a:t>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dirty="0">
                          <a:solidFill>
                            <a:schemeClr val="accent1"/>
                          </a:solidFill>
                          <a:latin typeface="+mn-lt"/>
                        </a:rPr>
                        <a:t>38%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800" b="1" dirty="0">
                          <a:solidFill>
                            <a:srgbClr val="0067B1"/>
                          </a:solidFill>
                          <a:latin typeface="+mn-lt"/>
                        </a:rPr>
                        <a:t>40%</a:t>
                      </a:r>
                    </a:p>
                  </a:txBody>
                  <a:tcPr anchor="ctr">
                    <a:lnL w="12700" cap="flat" cmpd="sng" algn="ctr">
                      <a:no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443235858"/>
                  </a:ext>
                </a:extLst>
              </a:tr>
            </a:tbl>
          </a:graphicData>
        </a:graphic>
      </p:graphicFrame>
      <p:sp>
        <p:nvSpPr>
          <p:cNvPr id="2" name="Title 1">
            <a:extLst>
              <a:ext uri="{FF2B5EF4-FFF2-40B4-BE49-F238E27FC236}">
                <a16:creationId xmlns:a16="http://schemas.microsoft.com/office/drawing/2014/main" id="{A704E8C9-1261-A8D1-E68E-90BA324E2B38}"/>
              </a:ext>
            </a:extLst>
          </p:cNvPr>
          <p:cNvSpPr>
            <a:spLocks noGrp="1"/>
          </p:cNvSpPr>
          <p:nvPr>
            <p:ph type="title"/>
          </p:nvPr>
        </p:nvSpPr>
        <p:spPr/>
        <p:txBody>
          <a:bodyPr/>
          <a:lstStyle/>
          <a:p>
            <a:r>
              <a:rPr lang="en-US" dirty="0"/>
              <a:t>Treatment Decisions</a:t>
            </a:r>
          </a:p>
        </p:txBody>
      </p:sp>
      <p:sp>
        <p:nvSpPr>
          <p:cNvPr id="3" name="Text Placeholder 2">
            <a:extLst>
              <a:ext uri="{FF2B5EF4-FFF2-40B4-BE49-F238E27FC236}">
                <a16:creationId xmlns:a16="http://schemas.microsoft.com/office/drawing/2014/main" id="{0B21054F-3251-3E48-A438-95E7EE61C1E2}"/>
              </a:ext>
            </a:extLst>
          </p:cNvPr>
          <p:cNvSpPr>
            <a:spLocks noGrp="1"/>
          </p:cNvSpPr>
          <p:nvPr>
            <p:ph type="body" sz="quarter" idx="10"/>
          </p:nvPr>
        </p:nvSpPr>
        <p:spPr>
          <a:xfrm>
            <a:off x="409267" y="803298"/>
            <a:ext cx="9470229" cy="679453"/>
          </a:xfrm>
        </p:spPr>
        <p:txBody>
          <a:bodyPr>
            <a:normAutofit/>
          </a:bodyPr>
          <a:lstStyle/>
          <a:p>
            <a:pPr>
              <a:spcBef>
                <a:spcPts val="400"/>
              </a:spcBef>
            </a:pPr>
            <a:r>
              <a:rPr lang="en-US" dirty="0"/>
              <a:t>Patient’s reliance on the doctor is trending back up. The NCCS Connected audience continues to be more proactive.</a:t>
            </a:r>
          </a:p>
          <a:p>
            <a:pPr>
              <a:spcBef>
                <a:spcPts val="400"/>
              </a:spcBef>
            </a:pPr>
            <a:r>
              <a:rPr lang="en-US" dirty="0"/>
              <a:t>Caregivers are split between saying they relied on the doctor vs. being actively involved in decision-making.</a:t>
            </a:r>
          </a:p>
        </p:txBody>
      </p:sp>
      <p:sp>
        <p:nvSpPr>
          <p:cNvPr id="4" name="TextBox 3">
            <a:extLst>
              <a:ext uri="{FF2B5EF4-FFF2-40B4-BE49-F238E27FC236}">
                <a16:creationId xmlns:a16="http://schemas.microsoft.com/office/drawing/2014/main" id="{C03CE523-8713-A931-3272-074BA934452F}"/>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 NCCS Connected Patients (n=507); 2022 National Patients (n=1408)</a:t>
            </a:r>
          </a:p>
        </p:txBody>
      </p:sp>
      <p:pic>
        <p:nvPicPr>
          <p:cNvPr id="5" name="Picture 4">
            <a:extLst>
              <a:ext uri="{FF2B5EF4-FFF2-40B4-BE49-F238E27FC236}">
                <a16:creationId xmlns:a16="http://schemas.microsoft.com/office/drawing/2014/main" id="{7B19C8A6-4854-4411-723B-4963794FA665}"/>
              </a:ext>
            </a:extLst>
          </p:cNvPr>
          <p:cNvPicPr>
            <a:picLocks noChangeAspect="1"/>
          </p:cNvPicPr>
          <p:nvPr/>
        </p:nvPicPr>
        <p:blipFill>
          <a:blip r:embed="rId3"/>
          <a:srcRect/>
          <a:stretch/>
        </p:blipFill>
        <p:spPr>
          <a:xfrm>
            <a:off x="649689" y="3739781"/>
            <a:ext cx="1087597" cy="679453"/>
          </a:xfrm>
          <a:prstGeom prst="rect">
            <a:avLst/>
          </a:prstGeom>
        </p:spPr>
      </p:pic>
      <p:pic>
        <p:nvPicPr>
          <p:cNvPr id="6" name="Graphic 5">
            <a:extLst>
              <a:ext uri="{FF2B5EF4-FFF2-40B4-BE49-F238E27FC236}">
                <a16:creationId xmlns:a16="http://schemas.microsoft.com/office/drawing/2014/main" id="{63A9835F-F2AB-2254-B241-461B0345C5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8285" y="3769055"/>
            <a:ext cx="630302" cy="630301"/>
          </a:xfrm>
          <a:prstGeom prst="rect">
            <a:avLst/>
          </a:prstGeom>
        </p:spPr>
      </p:pic>
      <p:pic>
        <p:nvPicPr>
          <p:cNvPr id="11" name="Graphic 10">
            <a:extLst>
              <a:ext uri="{FF2B5EF4-FFF2-40B4-BE49-F238E27FC236}">
                <a16:creationId xmlns:a16="http://schemas.microsoft.com/office/drawing/2014/main" id="{6F8147CC-320A-B50C-E58D-67E36F1F63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9516" y="2686708"/>
            <a:ext cx="630302" cy="630301"/>
          </a:xfrm>
          <a:prstGeom prst="rect">
            <a:avLst/>
          </a:prstGeom>
        </p:spPr>
      </p:pic>
      <p:pic>
        <p:nvPicPr>
          <p:cNvPr id="14" name="Picture 13">
            <a:extLst>
              <a:ext uri="{FF2B5EF4-FFF2-40B4-BE49-F238E27FC236}">
                <a16:creationId xmlns:a16="http://schemas.microsoft.com/office/drawing/2014/main" id="{94F1C9EF-B5F3-18B3-369F-FE17E25AAB8E}"/>
              </a:ext>
            </a:extLst>
          </p:cNvPr>
          <p:cNvPicPr>
            <a:picLocks noChangeAspect="1"/>
          </p:cNvPicPr>
          <p:nvPr/>
        </p:nvPicPr>
        <p:blipFill>
          <a:blip r:embed="rId3"/>
          <a:srcRect/>
          <a:stretch/>
        </p:blipFill>
        <p:spPr>
          <a:xfrm>
            <a:off x="827439" y="4761166"/>
            <a:ext cx="1087597" cy="679453"/>
          </a:xfrm>
          <a:prstGeom prst="rect">
            <a:avLst/>
          </a:prstGeom>
        </p:spPr>
      </p:pic>
      <p:sp>
        <p:nvSpPr>
          <p:cNvPr id="7" name="TextBox 6">
            <a:extLst>
              <a:ext uri="{FF2B5EF4-FFF2-40B4-BE49-F238E27FC236}">
                <a16:creationId xmlns:a16="http://schemas.microsoft.com/office/drawing/2014/main" id="{DBBBE224-4FE5-B4B4-6707-2E10DA467279}"/>
              </a:ext>
            </a:extLst>
          </p:cNvPr>
          <p:cNvSpPr txBox="1"/>
          <p:nvPr/>
        </p:nvSpPr>
        <p:spPr>
          <a:xfrm>
            <a:off x="5988852" y="1710941"/>
            <a:ext cx="2813591" cy="369332"/>
          </a:xfrm>
          <a:prstGeom prst="rect">
            <a:avLst/>
          </a:prstGeom>
          <a:noFill/>
        </p:spPr>
        <p:txBody>
          <a:bodyPr wrap="none" rtlCol="0">
            <a:spAutoFit/>
          </a:bodyPr>
          <a:lstStyle/>
          <a:p>
            <a:r>
              <a:rPr lang="en-US" b="1" dirty="0">
                <a:solidFill>
                  <a:schemeClr val="accent1"/>
                </a:solidFill>
              </a:rPr>
              <a:t>Patient National Sample</a:t>
            </a:r>
          </a:p>
        </p:txBody>
      </p:sp>
    </p:spTree>
    <p:extLst>
      <p:ext uri="{BB962C8B-B14F-4D97-AF65-F5344CB8AC3E}">
        <p14:creationId xmlns:p14="http://schemas.microsoft.com/office/powerpoint/2010/main" val="382756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D4DFB90-6EA6-9E19-0BFC-EF1DF049B298}"/>
              </a:ext>
            </a:extLst>
          </p:cNvPr>
          <p:cNvGraphicFramePr>
            <a:graphicFrameLocks noGrp="1"/>
          </p:cNvGraphicFramePr>
          <p:nvPr>
            <p:extLst>
              <p:ext uri="{D42A27DB-BD31-4B8C-83A1-F6EECF244321}">
                <p14:modId xmlns:p14="http://schemas.microsoft.com/office/powerpoint/2010/main" val="2952502623"/>
              </p:ext>
            </p:extLst>
          </p:nvPr>
        </p:nvGraphicFramePr>
        <p:xfrm>
          <a:off x="1050280" y="1499222"/>
          <a:ext cx="10271758" cy="4755902"/>
        </p:xfrm>
        <a:graphic>
          <a:graphicData uri="http://schemas.openxmlformats.org/drawingml/2006/table">
            <a:tbl>
              <a:tblPr firstRow="1" bandRow="1">
                <a:tableStyleId>{69012ECD-51FC-41F1-AA8D-1B2483CD663E}</a:tableStyleId>
              </a:tblPr>
              <a:tblGrid>
                <a:gridCol w="5802322">
                  <a:extLst>
                    <a:ext uri="{9D8B030D-6E8A-4147-A177-3AD203B41FA5}">
                      <a16:colId xmlns:a16="http://schemas.microsoft.com/office/drawing/2014/main" val="2950659208"/>
                    </a:ext>
                  </a:extLst>
                </a:gridCol>
                <a:gridCol w="1117359">
                  <a:extLst>
                    <a:ext uri="{9D8B030D-6E8A-4147-A177-3AD203B41FA5}">
                      <a16:colId xmlns:a16="http://schemas.microsoft.com/office/drawing/2014/main" val="3266602194"/>
                    </a:ext>
                  </a:extLst>
                </a:gridCol>
                <a:gridCol w="1117359">
                  <a:extLst>
                    <a:ext uri="{9D8B030D-6E8A-4147-A177-3AD203B41FA5}">
                      <a16:colId xmlns:a16="http://schemas.microsoft.com/office/drawing/2014/main" val="3332002092"/>
                    </a:ext>
                  </a:extLst>
                </a:gridCol>
                <a:gridCol w="1117359">
                  <a:extLst>
                    <a:ext uri="{9D8B030D-6E8A-4147-A177-3AD203B41FA5}">
                      <a16:colId xmlns:a16="http://schemas.microsoft.com/office/drawing/2014/main" val="1465468099"/>
                    </a:ext>
                  </a:extLst>
                </a:gridCol>
                <a:gridCol w="1117359">
                  <a:extLst>
                    <a:ext uri="{9D8B030D-6E8A-4147-A177-3AD203B41FA5}">
                      <a16:colId xmlns:a16="http://schemas.microsoft.com/office/drawing/2014/main" val="3146594267"/>
                    </a:ext>
                  </a:extLst>
                </a:gridCol>
              </a:tblGrid>
              <a:tr h="667139">
                <a:tc>
                  <a:txBody>
                    <a:bodyPr/>
                    <a:lstStyle/>
                    <a:p>
                      <a:pPr algn="ctr" fontAlgn="b"/>
                      <a:r>
                        <a:rPr lang="en-US" sz="1600" dirty="0">
                          <a:solidFill>
                            <a:schemeClr val="tx1"/>
                          </a:solidFill>
                        </a:rPr>
                        <a:t>How important each was in making decisions about treatment</a:t>
                      </a:r>
                      <a:endParaRPr lang="en-US" sz="1600" b="1" i="0" u="none" strike="noStrike" dirty="0">
                        <a:solidFill>
                          <a:schemeClr val="tx1"/>
                        </a:solidFill>
                        <a:effectLst/>
                        <a:latin typeface="+mn-lt"/>
                      </a:endParaRPr>
                    </a:p>
                  </a:txBody>
                  <a:tcPr marL="4989" marR="4989" marT="4989" marB="0" anchor="ctr">
                    <a:solidFill>
                      <a:schemeClr val="bg1"/>
                    </a:solidFill>
                  </a:tcPr>
                </a:tc>
                <a:tc>
                  <a:txBody>
                    <a:bodyPr/>
                    <a:lstStyle/>
                    <a:p>
                      <a:pPr algn="ctr" fontAlgn="b"/>
                      <a:r>
                        <a:rPr lang="en-US" sz="1600" u="none" strike="noStrike" dirty="0">
                          <a:effectLst/>
                        </a:rPr>
                        <a:t>Most Important</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u="none" strike="noStrike" dirty="0">
                          <a:effectLst/>
                        </a:rPr>
                        <a:t>Least Important</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u="none" strike="noStrike" dirty="0">
                          <a:solidFill>
                            <a:schemeClr val="tx1"/>
                          </a:solidFill>
                          <a:effectLst/>
                        </a:rPr>
                        <a:t>Most Important</a:t>
                      </a:r>
                      <a:endParaRPr lang="en-US" sz="1600" b="0" i="0" u="none" strike="noStrike" dirty="0">
                        <a:solidFill>
                          <a:schemeClr val="tx1"/>
                        </a:solidFill>
                        <a:effectLst/>
                        <a:latin typeface="+mn-lt"/>
                      </a:endParaRPr>
                    </a:p>
                  </a:txBody>
                  <a:tcPr marL="4989" marR="4989" marT="4989" marB="0" anchor="ctr">
                    <a:solidFill>
                      <a:schemeClr val="accent6"/>
                    </a:solidFill>
                  </a:tcPr>
                </a:tc>
                <a:tc>
                  <a:txBody>
                    <a:bodyPr/>
                    <a:lstStyle/>
                    <a:p>
                      <a:pPr algn="ctr" fontAlgn="b"/>
                      <a:r>
                        <a:rPr lang="en-US" sz="1600" u="none" strike="noStrike" dirty="0">
                          <a:solidFill>
                            <a:schemeClr val="tx1"/>
                          </a:solidFill>
                          <a:effectLst/>
                        </a:rPr>
                        <a:t>Least Important</a:t>
                      </a:r>
                      <a:endParaRPr lang="en-US" sz="1600" b="0" i="0" u="none" strike="noStrike" dirty="0">
                        <a:solidFill>
                          <a:schemeClr val="tx1"/>
                        </a:solidFill>
                        <a:effectLst/>
                        <a:latin typeface="+mn-lt"/>
                      </a:endParaRPr>
                    </a:p>
                  </a:txBody>
                  <a:tcPr marL="4989" marR="4989" marT="4989" marB="0" anchor="ctr">
                    <a:solidFill>
                      <a:schemeClr val="accent6"/>
                    </a:solidFill>
                  </a:tcPr>
                </a:tc>
                <a:extLst>
                  <a:ext uri="{0D108BD9-81ED-4DB2-BD59-A6C34878D82A}">
                    <a16:rowId xmlns:a16="http://schemas.microsoft.com/office/drawing/2014/main" val="776300636"/>
                  </a:ext>
                </a:extLst>
              </a:tr>
              <a:tr h="584109">
                <a:tc>
                  <a:txBody>
                    <a:bodyPr/>
                    <a:lstStyle/>
                    <a:p>
                      <a:pPr algn="l" fontAlgn="t"/>
                      <a:r>
                        <a:rPr lang="en-US" sz="1400" u="none" strike="noStrike" dirty="0">
                          <a:effectLst/>
                        </a:rPr>
                        <a:t>Doctor’s recommendations </a:t>
                      </a:r>
                      <a:endParaRPr lang="en-US" sz="1400" b="1" i="0" u="none" strike="noStrike" dirty="0">
                        <a:solidFill>
                          <a:srgbClr val="000000"/>
                        </a:solidFill>
                        <a:effectLst/>
                        <a:latin typeface="Arial" panose="020B0604020202020204" pitchFamily="34" charset="0"/>
                      </a:endParaRPr>
                    </a:p>
                  </a:txBody>
                  <a:tcPr marL="4989" marR="4989" marT="4989" marB="0" anchor="ctr"/>
                </a:tc>
                <a:tc>
                  <a:txBody>
                    <a:bodyPr/>
                    <a:lstStyle/>
                    <a:p>
                      <a:pPr algn="ctr" fontAlgn="b"/>
                      <a:r>
                        <a:rPr lang="en-US" sz="1600" b="1" u="none" strike="noStrike" dirty="0">
                          <a:solidFill>
                            <a:schemeClr val="accent1"/>
                          </a:solidFill>
                          <a:effectLst/>
                          <a:latin typeface="+mn-lt"/>
                        </a:rPr>
                        <a:t>53%</a:t>
                      </a:r>
                      <a:endParaRPr lang="en-US" sz="1600" b="1" i="0" u="none" strike="noStrike" dirty="0">
                        <a:solidFill>
                          <a:schemeClr val="accent1"/>
                        </a:solidFill>
                        <a:effectLst/>
                        <a:latin typeface="+mn-lt"/>
                      </a:endParaRPr>
                    </a:p>
                  </a:txBody>
                  <a:tcPr marL="4989" marR="4989" marT="4989" marB="0" anchor="ctr"/>
                </a:tc>
                <a:tc>
                  <a:txBody>
                    <a:bodyPr/>
                    <a:lstStyle/>
                    <a:p>
                      <a:pPr algn="ctr" fontAlgn="b"/>
                      <a:r>
                        <a:rPr lang="en-US" sz="1600" u="none" strike="noStrike" dirty="0">
                          <a:effectLst/>
                          <a:latin typeface="+mn-lt"/>
                        </a:rPr>
                        <a:t>1%</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b="0" i="0" u="none" strike="noStrike" dirty="0">
                          <a:solidFill>
                            <a:srgbClr val="000000"/>
                          </a:solidFill>
                          <a:effectLst/>
                          <a:latin typeface="+mn-lt"/>
                        </a:rPr>
                        <a:t>34%</a:t>
                      </a:r>
                    </a:p>
                  </a:txBody>
                  <a:tcPr marL="4989" marR="4989" marT="4989" marB="0" anchor="ctr"/>
                </a:tc>
                <a:tc>
                  <a:txBody>
                    <a:bodyPr/>
                    <a:lstStyle/>
                    <a:p>
                      <a:pPr algn="ctr" fontAlgn="b"/>
                      <a:r>
                        <a:rPr lang="en-US" sz="1600" b="1" i="0" u="none" strike="noStrike" dirty="0">
                          <a:solidFill>
                            <a:schemeClr val="accent1"/>
                          </a:solidFill>
                          <a:effectLst/>
                          <a:latin typeface="+mn-lt"/>
                        </a:rPr>
                        <a:t>4%</a:t>
                      </a:r>
                    </a:p>
                  </a:txBody>
                  <a:tcPr marL="4989" marR="4989" marT="4989" marB="0" anchor="ctr"/>
                </a:tc>
                <a:extLst>
                  <a:ext uri="{0D108BD9-81ED-4DB2-BD59-A6C34878D82A}">
                    <a16:rowId xmlns:a16="http://schemas.microsoft.com/office/drawing/2014/main" val="3307840788"/>
                  </a:ext>
                </a:extLst>
              </a:tr>
              <a:tr h="584109">
                <a:tc>
                  <a:txBody>
                    <a:bodyPr/>
                    <a:lstStyle/>
                    <a:p>
                      <a:pPr algn="l" fontAlgn="t"/>
                      <a:r>
                        <a:rPr lang="en-US" sz="1400" u="none" strike="noStrike" dirty="0">
                          <a:effectLst/>
                        </a:rPr>
                        <a:t>Likelihood that the treatment will work </a:t>
                      </a:r>
                      <a:endParaRPr lang="en-US" sz="1400" b="1" i="0" u="none" strike="noStrike" dirty="0">
                        <a:solidFill>
                          <a:srgbClr val="000000"/>
                        </a:solidFill>
                        <a:effectLst/>
                        <a:latin typeface="Arial" panose="020B0604020202020204" pitchFamily="34" charset="0"/>
                      </a:endParaRPr>
                    </a:p>
                  </a:txBody>
                  <a:tcPr marL="4989" marR="4989" marT="4989" marB="0" anchor="ctr"/>
                </a:tc>
                <a:tc>
                  <a:txBody>
                    <a:bodyPr/>
                    <a:lstStyle/>
                    <a:p>
                      <a:pPr algn="ctr" fontAlgn="b"/>
                      <a:r>
                        <a:rPr lang="en-US" sz="1600" u="none" strike="noStrike" dirty="0">
                          <a:effectLst/>
                          <a:latin typeface="+mn-lt"/>
                        </a:rPr>
                        <a:t>28%</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u="none" strike="noStrike" dirty="0">
                          <a:effectLst/>
                          <a:latin typeface="+mn-lt"/>
                        </a:rPr>
                        <a:t>3%</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b="0" i="0" u="none" strike="noStrike" dirty="0">
                          <a:solidFill>
                            <a:srgbClr val="000000"/>
                          </a:solidFill>
                          <a:effectLst/>
                          <a:latin typeface="+mn-lt"/>
                        </a:rPr>
                        <a:t>31%</a:t>
                      </a:r>
                    </a:p>
                  </a:txBody>
                  <a:tcPr marL="4989" marR="4989" marT="4989" marB="0" anchor="ctr"/>
                </a:tc>
                <a:tc>
                  <a:txBody>
                    <a:bodyPr/>
                    <a:lstStyle/>
                    <a:p>
                      <a:pPr algn="ctr" fontAlgn="b"/>
                      <a:r>
                        <a:rPr lang="en-US" sz="1600" b="0" i="0" u="none" strike="noStrike" dirty="0">
                          <a:solidFill>
                            <a:srgbClr val="000000"/>
                          </a:solidFill>
                          <a:effectLst/>
                          <a:latin typeface="+mn-lt"/>
                        </a:rPr>
                        <a:t>4%</a:t>
                      </a:r>
                    </a:p>
                  </a:txBody>
                  <a:tcPr marL="4989" marR="4989" marT="4989" marB="0" anchor="ctr"/>
                </a:tc>
                <a:extLst>
                  <a:ext uri="{0D108BD9-81ED-4DB2-BD59-A6C34878D82A}">
                    <a16:rowId xmlns:a16="http://schemas.microsoft.com/office/drawing/2014/main" val="2458503316"/>
                  </a:ext>
                </a:extLst>
              </a:tr>
              <a:tr h="584109">
                <a:tc>
                  <a:txBody>
                    <a:bodyPr/>
                    <a:lstStyle/>
                    <a:p>
                      <a:pPr algn="l" fontAlgn="t"/>
                      <a:r>
                        <a:rPr lang="en-US" sz="1400" u="none" strike="noStrike" dirty="0">
                          <a:effectLst/>
                        </a:rPr>
                        <a:t>How I/your loved one will feel during treatment </a:t>
                      </a:r>
                      <a:endParaRPr lang="en-US" sz="1400" b="1" i="0" u="none" strike="noStrike" dirty="0">
                        <a:solidFill>
                          <a:srgbClr val="000000"/>
                        </a:solidFill>
                        <a:effectLst/>
                        <a:latin typeface="Arial" panose="020B0604020202020204" pitchFamily="34" charset="0"/>
                      </a:endParaRPr>
                    </a:p>
                  </a:txBody>
                  <a:tcPr marL="4989" marR="4989" marT="4989" marB="0" anchor="ctr"/>
                </a:tc>
                <a:tc>
                  <a:txBody>
                    <a:bodyPr/>
                    <a:lstStyle/>
                    <a:p>
                      <a:pPr algn="ctr" fontAlgn="b"/>
                      <a:r>
                        <a:rPr lang="en-US" sz="1600" u="none" strike="noStrike" dirty="0">
                          <a:effectLst/>
                          <a:latin typeface="+mn-lt"/>
                        </a:rPr>
                        <a:t>5%</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u="none" strike="noStrike" dirty="0">
                          <a:effectLst/>
                          <a:latin typeface="+mn-lt"/>
                        </a:rPr>
                        <a:t>10%</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b="1" i="0" u="none" strike="noStrike" dirty="0">
                          <a:solidFill>
                            <a:schemeClr val="accent1"/>
                          </a:solidFill>
                          <a:effectLst/>
                          <a:latin typeface="+mn-lt"/>
                        </a:rPr>
                        <a:t>18%</a:t>
                      </a:r>
                    </a:p>
                  </a:txBody>
                  <a:tcPr marL="4989" marR="4989" marT="4989" marB="0" anchor="ctr"/>
                </a:tc>
                <a:tc>
                  <a:txBody>
                    <a:bodyPr/>
                    <a:lstStyle/>
                    <a:p>
                      <a:pPr algn="ctr" fontAlgn="b"/>
                      <a:r>
                        <a:rPr lang="en-US" sz="1600" b="0" i="0" u="none" strike="noStrike" dirty="0">
                          <a:solidFill>
                            <a:srgbClr val="000000"/>
                          </a:solidFill>
                          <a:effectLst/>
                          <a:latin typeface="+mn-lt"/>
                        </a:rPr>
                        <a:t>5%</a:t>
                      </a:r>
                    </a:p>
                  </a:txBody>
                  <a:tcPr marL="4989" marR="4989" marT="4989" marB="0" anchor="ctr"/>
                </a:tc>
                <a:extLst>
                  <a:ext uri="{0D108BD9-81ED-4DB2-BD59-A6C34878D82A}">
                    <a16:rowId xmlns:a16="http://schemas.microsoft.com/office/drawing/2014/main" val="3574118202"/>
                  </a:ext>
                </a:extLst>
              </a:tr>
              <a:tr h="584109">
                <a:tc>
                  <a:txBody>
                    <a:bodyPr/>
                    <a:lstStyle/>
                    <a:p>
                      <a:pPr algn="l" fontAlgn="t"/>
                      <a:r>
                        <a:rPr lang="en-US" sz="1400" u="none" strike="noStrike" dirty="0">
                          <a:effectLst/>
                        </a:rPr>
                        <a:t>Real-world data from other people who have taken the treatment </a:t>
                      </a:r>
                      <a:endParaRPr lang="en-US" sz="1400" b="1" i="0" u="none" strike="noStrike" dirty="0">
                        <a:solidFill>
                          <a:srgbClr val="000000"/>
                        </a:solidFill>
                        <a:effectLst/>
                        <a:latin typeface="Arial" panose="020B0604020202020204" pitchFamily="34" charset="0"/>
                      </a:endParaRPr>
                    </a:p>
                  </a:txBody>
                  <a:tcPr marL="4989" marR="4989" marT="4989" marB="0" anchor="ctr"/>
                </a:tc>
                <a:tc>
                  <a:txBody>
                    <a:bodyPr/>
                    <a:lstStyle/>
                    <a:p>
                      <a:pPr algn="ctr" fontAlgn="b"/>
                      <a:r>
                        <a:rPr lang="en-US" sz="1600" u="none" strike="noStrike" dirty="0">
                          <a:effectLst/>
                          <a:latin typeface="+mn-lt"/>
                        </a:rPr>
                        <a:t>5%</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u="none" strike="noStrike" dirty="0">
                          <a:effectLst/>
                          <a:latin typeface="+mn-lt"/>
                        </a:rPr>
                        <a:t>13%</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b="0" i="0" u="none" strike="noStrike" dirty="0">
                          <a:solidFill>
                            <a:srgbClr val="000000"/>
                          </a:solidFill>
                          <a:effectLst/>
                          <a:latin typeface="+mn-lt"/>
                        </a:rPr>
                        <a:t>5%</a:t>
                      </a:r>
                    </a:p>
                  </a:txBody>
                  <a:tcPr marL="4989" marR="4989" marT="4989" marB="0" anchor="ctr"/>
                </a:tc>
                <a:tc>
                  <a:txBody>
                    <a:bodyPr/>
                    <a:lstStyle/>
                    <a:p>
                      <a:pPr algn="ctr" fontAlgn="b"/>
                      <a:r>
                        <a:rPr lang="en-US" sz="1600" b="0" i="0" u="none" strike="noStrike" dirty="0">
                          <a:solidFill>
                            <a:srgbClr val="000000"/>
                          </a:solidFill>
                          <a:effectLst/>
                          <a:latin typeface="+mn-lt"/>
                        </a:rPr>
                        <a:t>13%</a:t>
                      </a:r>
                    </a:p>
                  </a:txBody>
                  <a:tcPr marL="4989" marR="4989" marT="4989" marB="0" anchor="ctr"/>
                </a:tc>
                <a:extLst>
                  <a:ext uri="{0D108BD9-81ED-4DB2-BD59-A6C34878D82A}">
                    <a16:rowId xmlns:a16="http://schemas.microsoft.com/office/drawing/2014/main" val="2038823654"/>
                  </a:ext>
                </a:extLst>
              </a:tr>
              <a:tr h="584109">
                <a:tc>
                  <a:txBody>
                    <a:bodyPr/>
                    <a:lstStyle/>
                    <a:p>
                      <a:pPr algn="l" fontAlgn="t"/>
                      <a:r>
                        <a:rPr lang="en-US" sz="1400" u="none" strike="noStrike" dirty="0">
                          <a:effectLst/>
                        </a:rPr>
                        <a:t>Whether I/your loved one will be able to continue daily activities during treatment </a:t>
                      </a:r>
                      <a:endParaRPr lang="en-US" sz="1400" b="1" i="0" u="none" strike="noStrike" dirty="0">
                        <a:solidFill>
                          <a:srgbClr val="000000"/>
                        </a:solidFill>
                        <a:effectLst/>
                        <a:latin typeface="Arial" panose="020B0604020202020204" pitchFamily="34" charset="0"/>
                      </a:endParaRPr>
                    </a:p>
                  </a:txBody>
                  <a:tcPr marL="4989" marR="4989" marT="4989" marB="0" anchor="ctr"/>
                </a:tc>
                <a:tc>
                  <a:txBody>
                    <a:bodyPr/>
                    <a:lstStyle/>
                    <a:p>
                      <a:pPr algn="ctr" fontAlgn="b"/>
                      <a:r>
                        <a:rPr lang="en-US" sz="1600" u="none" strike="noStrike" dirty="0">
                          <a:effectLst/>
                          <a:latin typeface="+mn-lt"/>
                        </a:rPr>
                        <a:t>4%</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u="none" strike="noStrike" dirty="0">
                          <a:effectLst/>
                          <a:latin typeface="+mn-lt"/>
                        </a:rPr>
                        <a:t>11%</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b="1" i="0" u="none" strike="noStrike" dirty="0">
                          <a:solidFill>
                            <a:schemeClr val="accent1"/>
                          </a:solidFill>
                          <a:effectLst/>
                          <a:latin typeface="+mn-lt"/>
                        </a:rPr>
                        <a:t>7%</a:t>
                      </a:r>
                    </a:p>
                  </a:txBody>
                  <a:tcPr marL="4989" marR="4989" marT="4989" marB="0" anchor="ctr"/>
                </a:tc>
                <a:tc>
                  <a:txBody>
                    <a:bodyPr/>
                    <a:lstStyle/>
                    <a:p>
                      <a:pPr algn="ctr" fontAlgn="b"/>
                      <a:r>
                        <a:rPr lang="en-US" sz="1600" b="0" i="0" u="none" strike="noStrike" dirty="0">
                          <a:solidFill>
                            <a:srgbClr val="000000"/>
                          </a:solidFill>
                          <a:effectLst/>
                          <a:latin typeface="+mn-lt"/>
                        </a:rPr>
                        <a:t>9%</a:t>
                      </a:r>
                    </a:p>
                  </a:txBody>
                  <a:tcPr marL="4989" marR="4989" marT="4989" marB="0" anchor="ctr"/>
                </a:tc>
                <a:extLst>
                  <a:ext uri="{0D108BD9-81ED-4DB2-BD59-A6C34878D82A}">
                    <a16:rowId xmlns:a16="http://schemas.microsoft.com/office/drawing/2014/main" val="1977632297"/>
                  </a:ext>
                </a:extLst>
              </a:tr>
              <a:tr h="584109">
                <a:tc>
                  <a:txBody>
                    <a:bodyPr/>
                    <a:lstStyle/>
                    <a:p>
                      <a:pPr algn="l" fontAlgn="t"/>
                      <a:r>
                        <a:rPr lang="en-US" sz="1400" u="none" strike="noStrike" dirty="0">
                          <a:effectLst/>
                        </a:rPr>
                        <a:t>Whether I/your loved one will be able to continue working during treatment </a:t>
                      </a:r>
                      <a:endParaRPr lang="en-US" sz="1400" b="1" i="0" u="none" strike="noStrike" dirty="0">
                        <a:solidFill>
                          <a:srgbClr val="000000"/>
                        </a:solidFill>
                        <a:effectLst/>
                        <a:latin typeface="Arial" panose="020B0604020202020204" pitchFamily="34" charset="0"/>
                      </a:endParaRPr>
                    </a:p>
                  </a:txBody>
                  <a:tcPr marL="4989" marR="4989" marT="4989" marB="0" anchor="ctr"/>
                </a:tc>
                <a:tc>
                  <a:txBody>
                    <a:bodyPr/>
                    <a:lstStyle/>
                    <a:p>
                      <a:pPr algn="ctr" fontAlgn="b"/>
                      <a:r>
                        <a:rPr lang="en-US" sz="1600" u="none" strike="noStrike" dirty="0">
                          <a:effectLst/>
                          <a:latin typeface="+mn-lt"/>
                        </a:rPr>
                        <a:t>3%</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u="none" strike="noStrike" dirty="0">
                          <a:effectLst/>
                          <a:latin typeface="+mn-lt"/>
                        </a:rPr>
                        <a:t>29%</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b="0" i="0" u="none" strike="noStrike" dirty="0">
                          <a:solidFill>
                            <a:srgbClr val="000000"/>
                          </a:solidFill>
                          <a:effectLst/>
                          <a:latin typeface="+mn-lt"/>
                        </a:rPr>
                        <a:t>3%</a:t>
                      </a:r>
                    </a:p>
                  </a:txBody>
                  <a:tcPr marL="4989" marR="4989" marT="4989" marB="0" anchor="ctr"/>
                </a:tc>
                <a:tc>
                  <a:txBody>
                    <a:bodyPr/>
                    <a:lstStyle/>
                    <a:p>
                      <a:pPr algn="ctr" fontAlgn="b"/>
                      <a:r>
                        <a:rPr lang="en-US" sz="1600" b="1" i="0" u="none" strike="noStrike" dirty="0">
                          <a:solidFill>
                            <a:schemeClr val="accent1"/>
                          </a:solidFill>
                          <a:effectLst/>
                          <a:latin typeface="+mn-lt"/>
                        </a:rPr>
                        <a:t>44%</a:t>
                      </a:r>
                    </a:p>
                  </a:txBody>
                  <a:tcPr marL="4989" marR="4989" marT="4989" marB="0" anchor="ctr"/>
                </a:tc>
                <a:extLst>
                  <a:ext uri="{0D108BD9-81ED-4DB2-BD59-A6C34878D82A}">
                    <a16:rowId xmlns:a16="http://schemas.microsoft.com/office/drawing/2014/main" val="935230233"/>
                  </a:ext>
                </a:extLst>
              </a:tr>
              <a:tr h="584109">
                <a:tc>
                  <a:txBody>
                    <a:bodyPr/>
                    <a:lstStyle/>
                    <a:p>
                      <a:pPr algn="l" fontAlgn="t"/>
                      <a:r>
                        <a:rPr lang="en-US" sz="1400" u="none" strike="noStrike" dirty="0">
                          <a:effectLst/>
                        </a:rPr>
                        <a:t>Clinical trial data from other people who have taken the treatment </a:t>
                      </a:r>
                      <a:endParaRPr lang="en-US" sz="1400" b="1" i="0" u="none" strike="noStrike" dirty="0">
                        <a:solidFill>
                          <a:srgbClr val="000000"/>
                        </a:solidFill>
                        <a:effectLst/>
                        <a:latin typeface="Arial" panose="020B0604020202020204" pitchFamily="34" charset="0"/>
                      </a:endParaRPr>
                    </a:p>
                  </a:txBody>
                  <a:tcPr marL="4989" marR="4989" marT="4989" marB="0" anchor="ctr"/>
                </a:tc>
                <a:tc>
                  <a:txBody>
                    <a:bodyPr/>
                    <a:lstStyle/>
                    <a:p>
                      <a:pPr algn="ctr" fontAlgn="b"/>
                      <a:r>
                        <a:rPr lang="en-US" sz="1600" u="none" strike="noStrike" dirty="0">
                          <a:effectLst/>
                          <a:latin typeface="+mn-lt"/>
                        </a:rPr>
                        <a:t>2%</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u="none" strike="noStrike" dirty="0">
                          <a:effectLst/>
                          <a:latin typeface="+mn-lt"/>
                        </a:rPr>
                        <a:t>32%</a:t>
                      </a:r>
                      <a:endParaRPr lang="en-US" sz="1600" b="0" i="0" u="none" strike="noStrike" dirty="0">
                        <a:solidFill>
                          <a:srgbClr val="000000"/>
                        </a:solidFill>
                        <a:effectLst/>
                        <a:latin typeface="+mn-lt"/>
                      </a:endParaRPr>
                    </a:p>
                  </a:txBody>
                  <a:tcPr marL="4989" marR="4989" marT="4989" marB="0" anchor="ctr"/>
                </a:tc>
                <a:tc>
                  <a:txBody>
                    <a:bodyPr/>
                    <a:lstStyle/>
                    <a:p>
                      <a:pPr algn="ctr" fontAlgn="b"/>
                      <a:r>
                        <a:rPr lang="en-US" sz="1600" b="0" i="0" u="none" strike="noStrike" dirty="0">
                          <a:solidFill>
                            <a:srgbClr val="000000"/>
                          </a:solidFill>
                          <a:effectLst/>
                          <a:latin typeface="+mn-lt"/>
                        </a:rPr>
                        <a:t>2%</a:t>
                      </a:r>
                    </a:p>
                  </a:txBody>
                  <a:tcPr marL="4989" marR="4989" marT="4989" marB="0" anchor="ctr"/>
                </a:tc>
                <a:tc>
                  <a:txBody>
                    <a:bodyPr/>
                    <a:lstStyle/>
                    <a:p>
                      <a:pPr algn="ctr" fontAlgn="b"/>
                      <a:r>
                        <a:rPr lang="en-US" sz="1600" b="0" i="0" u="none" strike="noStrike" dirty="0">
                          <a:solidFill>
                            <a:srgbClr val="000000"/>
                          </a:solidFill>
                          <a:effectLst/>
                          <a:latin typeface="+mn-lt"/>
                        </a:rPr>
                        <a:t>22%</a:t>
                      </a:r>
                    </a:p>
                  </a:txBody>
                  <a:tcPr marL="4989" marR="4989" marT="4989" marB="0" anchor="ctr"/>
                </a:tc>
                <a:extLst>
                  <a:ext uri="{0D108BD9-81ED-4DB2-BD59-A6C34878D82A}">
                    <a16:rowId xmlns:a16="http://schemas.microsoft.com/office/drawing/2014/main" val="1448108557"/>
                  </a:ext>
                </a:extLst>
              </a:tr>
            </a:tbl>
          </a:graphicData>
        </a:graphic>
      </p:graphicFrame>
      <p:sp>
        <p:nvSpPr>
          <p:cNvPr id="6" name="Title 5">
            <a:extLst>
              <a:ext uri="{FF2B5EF4-FFF2-40B4-BE49-F238E27FC236}">
                <a16:creationId xmlns:a16="http://schemas.microsoft.com/office/drawing/2014/main" id="{ED0A5C33-6CCB-8C02-AD32-51B9F9A40D14}"/>
              </a:ext>
            </a:extLst>
          </p:cNvPr>
          <p:cNvSpPr>
            <a:spLocks noGrp="1"/>
          </p:cNvSpPr>
          <p:nvPr>
            <p:ph type="title"/>
          </p:nvPr>
        </p:nvSpPr>
        <p:spPr/>
        <p:txBody>
          <a:bodyPr/>
          <a:lstStyle/>
          <a:p>
            <a:r>
              <a:rPr lang="en-US" dirty="0"/>
              <a:t>Treatment Decision-making Priorities</a:t>
            </a:r>
          </a:p>
        </p:txBody>
      </p:sp>
      <p:sp>
        <p:nvSpPr>
          <p:cNvPr id="5" name="Text Placeholder 4">
            <a:extLst>
              <a:ext uri="{FF2B5EF4-FFF2-40B4-BE49-F238E27FC236}">
                <a16:creationId xmlns:a16="http://schemas.microsoft.com/office/drawing/2014/main" id="{CB5CE4B8-F9C8-62DE-A816-D8A97AFD3860}"/>
              </a:ext>
            </a:extLst>
          </p:cNvPr>
          <p:cNvSpPr>
            <a:spLocks noGrp="1"/>
          </p:cNvSpPr>
          <p:nvPr>
            <p:ph type="body" sz="quarter" idx="10"/>
          </p:nvPr>
        </p:nvSpPr>
        <p:spPr/>
        <p:txBody>
          <a:bodyPr/>
          <a:lstStyle/>
          <a:p>
            <a:r>
              <a:rPr lang="en-US" dirty="0"/>
              <a:t>Doctor’s recommendations are more important, while clinical trial data and whether they can continue working are less important. </a:t>
            </a:r>
          </a:p>
          <a:p>
            <a:endParaRPr lang="en-US" dirty="0"/>
          </a:p>
        </p:txBody>
      </p:sp>
      <p:sp>
        <p:nvSpPr>
          <p:cNvPr id="2" name="TextBox 1">
            <a:extLst>
              <a:ext uri="{FF2B5EF4-FFF2-40B4-BE49-F238E27FC236}">
                <a16:creationId xmlns:a16="http://schemas.microsoft.com/office/drawing/2014/main" id="{7B20A804-D554-F98B-2B54-5B5AC7493AE3}"/>
              </a:ext>
            </a:extLst>
          </p:cNvPr>
          <p:cNvSpPr txBox="1"/>
          <p:nvPr/>
        </p:nvSpPr>
        <p:spPr>
          <a:xfrm>
            <a:off x="7557760" y="1081888"/>
            <a:ext cx="954107" cy="369332"/>
          </a:xfrm>
          <a:prstGeom prst="rect">
            <a:avLst/>
          </a:prstGeom>
          <a:noFill/>
        </p:spPr>
        <p:txBody>
          <a:bodyPr wrap="none" rtlCol="0">
            <a:spAutoFit/>
          </a:bodyPr>
          <a:lstStyle/>
          <a:p>
            <a:r>
              <a:rPr lang="en-US" b="1" dirty="0">
                <a:solidFill>
                  <a:schemeClr val="accent1"/>
                </a:solidFill>
              </a:rPr>
              <a:t>Patient</a:t>
            </a:r>
          </a:p>
        </p:txBody>
      </p:sp>
      <p:sp>
        <p:nvSpPr>
          <p:cNvPr id="3" name="TextBox 2">
            <a:extLst>
              <a:ext uri="{FF2B5EF4-FFF2-40B4-BE49-F238E27FC236}">
                <a16:creationId xmlns:a16="http://schemas.microsoft.com/office/drawing/2014/main" id="{CDB2B91F-52B8-AA50-6931-7653A6698E9C}"/>
              </a:ext>
            </a:extLst>
          </p:cNvPr>
          <p:cNvSpPr txBox="1"/>
          <p:nvPr/>
        </p:nvSpPr>
        <p:spPr>
          <a:xfrm>
            <a:off x="9602198" y="1054411"/>
            <a:ext cx="1249060" cy="369332"/>
          </a:xfrm>
          <a:prstGeom prst="rect">
            <a:avLst/>
          </a:prstGeom>
          <a:noFill/>
        </p:spPr>
        <p:txBody>
          <a:bodyPr wrap="none" rtlCol="0">
            <a:spAutoFit/>
          </a:bodyPr>
          <a:lstStyle/>
          <a:p>
            <a:r>
              <a:rPr lang="en-US" b="1" dirty="0">
                <a:solidFill>
                  <a:schemeClr val="accent6"/>
                </a:solidFill>
              </a:rPr>
              <a:t>Caregiver</a:t>
            </a:r>
          </a:p>
        </p:txBody>
      </p:sp>
      <p:sp>
        <p:nvSpPr>
          <p:cNvPr id="7" name="TextBox 6">
            <a:extLst>
              <a:ext uri="{FF2B5EF4-FFF2-40B4-BE49-F238E27FC236}">
                <a16:creationId xmlns:a16="http://schemas.microsoft.com/office/drawing/2014/main" id="{895B8917-BB45-1057-6096-F596B9B001B7}"/>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 National Patients (n=1303); National Caregivers (n=506)</a:t>
            </a:r>
          </a:p>
        </p:txBody>
      </p:sp>
      <p:grpSp>
        <p:nvGrpSpPr>
          <p:cNvPr id="8" name="Group 7">
            <a:extLst>
              <a:ext uri="{FF2B5EF4-FFF2-40B4-BE49-F238E27FC236}">
                <a16:creationId xmlns:a16="http://schemas.microsoft.com/office/drawing/2014/main" id="{054CBE45-64F1-74E7-3549-64EB8B0A82BC}"/>
              </a:ext>
            </a:extLst>
          </p:cNvPr>
          <p:cNvGrpSpPr/>
          <p:nvPr/>
        </p:nvGrpSpPr>
        <p:grpSpPr>
          <a:xfrm>
            <a:off x="491938" y="2236840"/>
            <a:ext cx="460295" cy="460295"/>
            <a:chOff x="-1332486" y="1504028"/>
            <a:chExt cx="576532" cy="576532"/>
          </a:xfrm>
          <a:effectLst>
            <a:outerShdw blurRad="50800" dist="38100" dir="8100000" algn="tr" rotWithShape="0">
              <a:prstClr val="black">
                <a:alpha val="40000"/>
              </a:prstClr>
            </a:outerShdw>
          </a:effectLst>
        </p:grpSpPr>
        <p:sp>
          <p:nvSpPr>
            <p:cNvPr id="9" name="Rectangle: Rounded Corners 8">
              <a:extLst>
                <a:ext uri="{FF2B5EF4-FFF2-40B4-BE49-F238E27FC236}">
                  <a16:creationId xmlns:a16="http://schemas.microsoft.com/office/drawing/2014/main" id="{818F5818-A054-00F8-50B6-27373C3DEA1B}"/>
                </a:ext>
              </a:extLst>
            </p:cNvPr>
            <p:cNvSpPr/>
            <p:nvPr/>
          </p:nvSpPr>
          <p:spPr>
            <a:xfrm>
              <a:off x="-1332486" y="1504028"/>
              <a:ext cx="576532" cy="576532"/>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10" name="Graphic 9" descr="Doctor female with solid fill">
              <a:extLst>
                <a:ext uri="{FF2B5EF4-FFF2-40B4-BE49-F238E27FC236}">
                  <a16:creationId xmlns:a16="http://schemas.microsoft.com/office/drawing/2014/main" id="{2331DAE9-A886-2F8D-0B03-6F8BD65753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2486" y="1504029"/>
              <a:ext cx="576531" cy="576531"/>
            </a:xfrm>
            <a:prstGeom prst="rect">
              <a:avLst/>
            </a:prstGeom>
          </p:spPr>
        </p:pic>
      </p:grpSp>
      <p:grpSp>
        <p:nvGrpSpPr>
          <p:cNvPr id="11" name="Group 10">
            <a:extLst>
              <a:ext uri="{FF2B5EF4-FFF2-40B4-BE49-F238E27FC236}">
                <a16:creationId xmlns:a16="http://schemas.microsoft.com/office/drawing/2014/main" id="{78AA5BA4-D389-18F8-CCC5-FA1D09F5F8F1}"/>
              </a:ext>
            </a:extLst>
          </p:cNvPr>
          <p:cNvGrpSpPr/>
          <p:nvPr/>
        </p:nvGrpSpPr>
        <p:grpSpPr>
          <a:xfrm>
            <a:off x="490125" y="2792229"/>
            <a:ext cx="463920" cy="460296"/>
            <a:chOff x="2804254" y="985983"/>
            <a:chExt cx="463920" cy="460296"/>
          </a:xfrm>
          <a:effectLst>
            <a:outerShdw blurRad="50800" dist="38100" dir="8100000" algn="tr" rotWithShape="0">
              <a:prstClr val="black">
                <a:alpha val="40000"/>
              </a:prstClr>
            </a:outerShdw>
          </a:effectLst>
        </p:grpSpPr>
        <p:sp>
          <p:nvSpPr>
            <p:cNvPr id="12" name="Rectangle: Rounded Corners 11">
              <a:extLst>
                <a:ext uri="{FF2B5EF4-FFF2-40B4-BE49-F238E27FC236}">
                  <a16:creationId xmlns:a16="http://schemas.microsoft.com/office/drawing/2014/main" id="{5691A911-331E-44B0-1C0E-B6654C252DE6}"/>
                </a:ext>
              </a:extLst>
            </p:cNvPr>
            <p:cNvSpPr/>
            <p:nvPr/>
          </p:nvSpPr>
          <p:spPr>
            <a:xfrm>
              <a:off x="2807879" y="985984"/>
              <a:ext cx="460295" cy="460295"/>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13" name="Graphic 12" descr="Medicine with solid fill">
              <a:extLst>
                <a:ext uri="{FF2B5EF4-FFF2-40B4-BE49-F238E27FC236}">
                  <a16:creationId xmlns:a16="http://schemas.microsoft.com/office/drawing/2014/main" id="{FB57C565-9382-6520-100D-B9650D8779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04254" y="985983"/>
              <a:ext cx="460295" cy="460295"/>
            </a:xfrm>
            <a:prstGeom prst="rect">
              <a:avLst/>
            </a:prstGeom>
          </p:spPr>
        </p:pic>
      </p:grpSp>
      <p:grpSp>
        <p:nvGrpSpPr>
          <p:cNvPr id="14" name="Group 13">
            <a:extLst>
              <a:ext uri="{FF2B5EF4-FFF2-40B4-BE49-F238E27FC236}">
                <a16:creationId xmlns:a16="http://schemas.microsoft.com/office/drawing/2014/main" id="{1ADA2D58-B6E1-5778-2DDE-A1EF987174B3}"/>
              </a:ext>
            </a:extLst>
          </p:cNvPr>
          <p:cNvGrpSpPr/>
          <p:nvPr/>
        </p:nvGrpSpPr>
        <p:grpSpPr>
          <a:xfrm>
            <a:off x="490125" y="3347618"/>
            <a:ext cx="463920" cy="466730"/>
            <a:chOff x="4272187" y="1144471"/>
            <a:chExt cx="463920" cy="466730"/>
          </a:xfrm>
          <a:effectLst>
            <a:outerShdw blurRad="50800" dist="38100" dir="8100000" algn="tr" rotWithShape="0">
              <a:prstClr val="black">
                <a:alpha val="40000"/>
              </a:prstClr>
            </a:outerShdw>
          </a:effectLst>
        </p:grpSpPr>
        <p:sp>
          <p:nvSpPr>
            <p:cNvPr id="15" name="Rectangle: Rounded Corners 14">
              <a:extLst>
                <a:ext uri="{FF2B5EF4-FFF2-40B4-BE49-F238E27FC236}">
                  <a16:creationId xmlns:a16="http://schemas.microsoft.com/office/drawing/2014/main" id="{E0139AE1-95D8-9B72-1DDB-D744634BAD66}"/>
                </a:ext>
              </a:extLst>
            </p:cNvPr>
            <p:cNvSpPr/>
            <p:nvPr/>
          </p:nvSpPr>
          <p:spPr>
            <a:xfrm>
              <a:off x="4275812" y="1150906"/>
              <a:ext cx="460295" cy="460295"/>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16" name="Graphic 15" descr="Care with solid fill">
              <a:extLst>
                <a:ext uri="{FF2B5EF4-FFF2-40B4-BE49-F238E27FC236}">
                  <a16:creationId xmlns:a16="http://schemas.microsoft.com/office/drawing/2014/main" id="{52909D55-3093-35B3-A042-44A843FCB4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72187" y="1144471"/>
              <a:ext cx="460295" cy="460295"/>
            </a:xfrm>
            <a:prstGeom prst="rect">
              <a:avLst/>
            </a:prstGeom>
          </p:spPr>
        </p:pic>
      </p:grpSp>
      <p:grpSp>
        <p:nvGrpSpPr>
          <p:cNvPr id="17" name="Group 16">
            <a:extLst>
              <a:ext uri="{FF2B5EF4-FFF2-40B4-BE49-F238E27FC236}">
                <a16:creationId xmlns:a16="http://schemas.microsoft.com/office/drawing/2014/main" id="{9E9155CF-000A-3BBA-823C-300030961576}"/>
              </a:ext>
            </a:extLst>
          </p:cNvPr>
          <p:cNvGrpSpPr/>
          <p:nvPr/>
        </p:nvGrpSpPr>
        <p:grpSpPr>
          <a:xfrm>
            <a:off x="491938" y="3947022"/>
            <a:ext cx="460295" cy="467044"/>
            <a:chOff x="5649318" y="1051830"/>
            <a:chExt cx="460295" cy="467044"/>
          </a:xfrm>
          <a:effectLst>
            <a:outerShdw blurRad="50800" dist="38100" dir="8100000" algn="tr" rotWithShape="0">
              <a:prstClr val="black">
                <a:alpha val="40000"/>
              </a:prstClr>
            </a:outerShdw>
          </a:effectLst>
        </p:grpSpPr>
        <p:sp>
          <p:nvSpPr>
            <p:cNvPr id="18" name="Rectangle: Rounded Corners 17">
              <a:extLst>
                <a:ext uri="{FF2B5EF4-FFF2-40B4-BE49-F238E27FC236}">
                  <a16:creationId xmlns:a16="http://schemas.microsoft.com/office/drawing/2014/main" id="{039C3BAD-7A59-A22E-089F-387551D6354D}"/>
                </a:ext>
              </a:extLst>
            </p:cNvPr>
            <p:cNvSpPr/>
            <p:nvPr/>
          </p:nvSpPr>
          <p:spPr>
            <a:xfrm>
              <a:off x="5649318" y="1051830"/>
              <a:ext cx="460295" cy="460295"/>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8B342092-9E36-EAF2-47D7-BBB7BF3DC953}"/>
                </a:ext>
              </a:extLst>
            </p:cNvPr>
            <p:cNvGrpSpPr/>
            <p:nvPr/>
          </p:nvGrpSpPr>
          <p:grpSpPr>
            <a:xfrm>
              <a:off x="5652943" y="1071278"/>
              <a:ext cx="430395" cy="447596"/>
              <a:chOff x="6158876" y="834937"/>
              <a:chExt cx="651163" cy="677188"/>
            </a:xfrm>
            <a:solidFill>
              <a:schemeClr val="bg1"/>
            </a:solidFill>
          </p:grpSpPr>
          <p:pic>
            <p:nvPicPr>
              <p:cNvPr id="20" name="Graphic 19" descr="Globe with solid fill">
                <a:extLst>
                  <a:ext uri="{FF2B5EF4-FFF2-40B4-BE49-F238E27FC236}">
                    <a16:creationId xmlns:a16="http://schemas.microsoft.com/office/drawing/2014/main" id="{3CB99F80-7785-A813-ECA5-E9D92448DB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35296" y="834937"/>
                <a:ext cx="227064" cy="227064"/>
              </a:xfrm>
              <a:prstGeom prst="rect">
                <a:avLst/>
              </a:prstGeom>
            </p:spPr>
          </p:pic>
          <p:pic>
            <p:nvPicPr>
              <p:cNvPr id="21" name="Graphic 20" descr="Bar chart with solid fill">
                <a:extLst>
                  <a:ext uri="{FF2B5EF4-FFF2-40B4-BE49-F238E27FC236}">
                    <a16:creationId xmlns:a16="http://schemas.microsoft.com/office/drawing/2014/main" id="{4AE6CE33-C645-4545-DA3F-4FC736CA34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58876" y="860962"/>
                <a:ext cx="651163" cy="651163"/>
              </a:xfrm>
              <a:prstGeom prst="rect">
                <a:avLst/>
              </a:prstGeom>
            </p:spPr>
          </p:pic>
        </p:grpSp>
      </p:grpSp>
      <p:grpSp>
        <p:nvGrpSpPr>
          <p:cNvPr id="22" name="Group 21">
            <a:extLst>
              <a:ext uri="{FF2B5EF4-FFF2-40B4-BE49-F238E27FC236}">
                <a16:creationId xmlns:a16="http://schemas.microsoft.com/office/drawing/2014/main" id="{975858CC-3B6D-3A8F-43E0-AE26ACFFDA2F}"/>
              </a:ext>
            </a:extLst>
          </p:cNvPr>
          <p:cNvGrpSpPr/>
          <p:nvPr/>
        </p:nvGrpSpPr>
        <p:grpSpPr>
          <a:xfrm>
            <a:off x="491937" y="4527396"/>
            <a:ext cx="460296" cy="470834"/>
            <a:chOff x="7212866" y="1024910"/>
            <a:chExt cx="460296" cy="470834"/>
          </a:xfrm>
          <a:effectLst>
            <a:outerShdw blurRad="50800" dist="38100" dir="8100000" algn="tr" rotWithShape="0">
              <a:prstClr val="black">
                <a:alpha val="40000"/>
              </a:prstClr>
            </a:outerShdw>
          </a:effectLst>
        </p:grpSpPr>
        <p:sp>
          <p:nvSpPr>
            <p:cNvPr id="23" name="Rectangle: Rounded Corners 22">
              <a:extLst>
                <a:ext uri="{FF2B5EF4-FFF2-40B4-BE49-F238E27FC236}">
                  <a16:creationId xmlns:a16="http://schemas.microsoft.com/office/drawing/2014/main" id="{E8133709-ADE1-8CB9-B177-B305C4B1D26E}"/>
                </a:ext>
              </a:extLst>
            </p:cNvPr>
            <p:cNvSpPr/>
            <p:nvPr/>
          </p:nvSpPr>
          <p:spPr>
            <a:xfrm>
              <a:off x="7212867" y="1024910"/>
              <a:ext cx="460295" cy="460295"/>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24" name="Graphic 23" descr="Shopping cart with solid fill">
              <a:extLst>
                <a:ext uri="{FF2B5EF4-FFF2-40B4-BE49-F238E27FC236}">
                  <a16:creationId xmlns:a16="http://schemas.microsoft.com/office/drawing/2014/main" id="{5E98992A-8B8D-6BFF-9D77-8988EE306B8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12866" y="1035449"/>
              <a:ext cx="460295" cy="460295"/>
            </a:xfrm>
            <a:prstGeom prst="rect">
              <a:avLst/>
            </a:prstGeom>
          </p:spPr>
        </p:pic>
      </p:grpSp>
      <p:grpSp>
        <p:nvGrpSpPr>
          <p:cNvPr id="25" name="Group 24">
            <a:extLst>
              <a:ext uri="{FF2B5EF4-FFF2-40B4-BE49-F238E27FC236}">
                <a16:creationId xmlns:a16="http://schemas.microsoft.com/office/drawing/2014/main" id="{4C7D5B2B-A921-23A4-B002-2F5161D69FF3}"/>
              </a:ext>
            </a:extLst>
          </p:cNvPr>
          <p:cNvGrpSpPr/>
          <p:nvPr/>
        </p:nvGrpSpPr>
        <p:grpSpPr>
          <a:xfrm>
            <a:off x="490228" y="5100630"/>
            <a:ext cx="463715" cy="463705"/>
            <a:chOff x="8869769" y="764499"/>
            <a:chExt cx="463715" cy="463705"/>
          </a:xfrm>
          <a:effectLst>
            <a:outerShdw blurRad="50800" dist="38100" dir="8100000" algn="tr" rotWithShape="0">
              <a:prstClr val="black">
                <a:alpha val="40000"/>
              </a:prstClr>
            </a:outerShdw>
          </a:effectLst>
        </p:grpSpPr>
        <p:sp>
          <p:nvSpPr>
            <p:cNvPr id="26" name="Rectangle: Rounded Corners 25">
              <a:extLst>
                <a:ext uri="{FF2B5EF4-FFF2-40B4-BE49-F238E27FC236}">
                  <a16:creationId xmlns:a16="http://schemas.microsoft.com/office/drawing/2014/main" id="{1E6621B5-5B57-D351-ED6E-51C8C94B8325}"/>
                </a:ext>
              </a:extLst>
            </p:cNvPr>
            <p:cNvSpPr/>
            <p:nvPr/>
          </p:nvSpPr>
          <p:spPr>
            <a:xfrm>
              <a:off x="8873189" y="767909"/>
              <a:ext cx="460295" cy="460295"/>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pic>
          <p:nvPicPr>
            <p:cNvPr id="27" name="Graphic 26" descr="Briefcase with solid fill">
              <a:extLst>
                <a:ext uri="{FF2B5EF4-FFF2-40B4-BE49-F238E27FC236}">
                  <a16:creationId xmlns:a16="http://schemas.microsoft.com/office/drawing/2014/main" id="{86A0CA53-5941-C864-8F4E-5549ED29988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869769" y="764499"/>
              <a:ext cx="460295" cy="460295"/>
            </a:xfrm>
            <a:prstGeom prst="rect">
              <a:avLst/>
            </a:prstGeom>
          </p:spPr>
        </p:pic>
      </p:grpSp>
      <p:grpSp>
        <p:nvGrpSpPr>
          <p:cNvPr id="28" name="Group 27">
            <a:extLst>
              <a:ext uri="{FF2B5EF4-FFF2-40B4-BE49-F238E27FC236}">
                <a16:creationId xmlns:a16="http://schemas.microsoft.com/office/drawing/2014/main" id="{D139400F-5470-1DA2-A1A2-D69E9461F788}"/>
              </a:ext>
            </a:extLst>
          </p:cNvPr>
          <p:cNvGrpSpPr/>
          <p:nvPr/>
        </p:nvGrpSpPr>
        <p:grpSpPr>
          <a:xfrm>
            <a:off x="490227" y="5710888"/>
            <a:ext cx="463716" cy="478952"/>
            <a:chOff x="10262253" y="832473"/>
            <a:chExt cx="463716" cy="478952"/>
          </a:xfrm>
          <a:effectLst>
            <a:outerShdw blurRad="50800" dist="38100" dir="8100000" algn="tr" rotWithShape="0">
              <a:prstClr val="black">
                <a:alpha val="40000"/>
              </a:prstClr>
            </a:outerShdw>
          </a:effectLst>
        </p:grpSpPr>
        <p:sp>
          <p:nvSpPr>
            <p:cNvPr id="29" name="Rectangle: Rounded Corners 28">
              <a:extLst>
                <a:ext uri="{FF2B5EF4-FFF2-40B4-BE49-F238E27FC236}">
                  <a16:creationId xmlns:a16="http://schemas.microsoft.com/office/drawing/2014/main" id="{77CAEBEB-2818-A705-1D39-FD28F520F663}"/>
                </a:ext>
              </a:extLst>
            </p:cNvPr>
            <p:cNvSpPr/>
            <p:nvPr/>
          </p:nvSpPr>
          <p:spPr>
            <a:xfrm>
              <a:off x="10265674" y="832473"/>
              <a:ext cx="460295" cy="460295"/>
            </a:xfrm>
            <a:prstGeom prst="round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96BBA25E-94E3-A8F5-4EED-5C246CC758A7}"/>
                </a:ext>
              </a:extLst>
            </p:cNvPr>
            <p:cNvGrpSpPr/>
            <p:nvPr/>
          </p:nvGrpSpPr>
          <p:grpSpPr>
            <a:xfrm>
              <a:off x="10262253" y="851131"/>
              <a:ext cx="460294" cy="460294"/>
              <a:chOff x="10618635" y="867711"/>
              <a:chExt cx="651163" cy="651163"/>
            </a:xfrm>
            <a:solidFill>
              <a:schemeClr val="bg1"/>
            </a:solidFill>
          </p:grpSpPr>
          <p:pic>
            <p:nvPicPr>
              <p:cNvPr id="31" name="Graphic 30" descr="Footprints with solid fill">
                <a:extLst>
                  <a:ext uri="{FF2B5EF4-FFF2-40B4-BE49-F238E27FC236}">
                    <a16:creationId xmlns:a16="http://schemas.microsoft.com/office/drawing/2014/main" id="{A8D157EA-CE04-9EF5-39F6-482D3216E91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991299" y="876291"/>
                <a:ext cx="237072" cy="237072"/>
              </a:xfrm>
              <a:prstGeom prst="rect">
                <a:avLst/>
              </a:prstGeom>
            </p:spPr>
          </p:pic>
          <p:pic>
            <p:nvPicPr>
              <p:cNvPr id="32" name="Graphic 31" descr="Bar chart with solid fill">
                <a:extLst>
                  <a:ext uri="{FF2B5EF4-FFF2-40B4-BE49-F238E27FC236}">
                    <a16:creationId xmlns:a16="http://schemas.microsoft.com/office/drawing/2014/main" id="{DF183D5D-DBA1-70EB-38EA-1D39FAF59B5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618635" y="867711"/>
                <a:ext cx="651163" cy="651163"/>
              </a:xfrm>
              <a:prstGeom prst="rect">
                <a:avLst/>
              </a:prstGeom>
            </p:spPr>
          </p:pic>
        </p:grpSp>
      </p:grpSp>
    </p:spTree>
    <p:extLst>
      <p:ext uri="{BB962C8B-B14F-4D97-AF65-F5344CB8AC3E}">
        <p14:creationId xmlns:p14="http://schemas.microsoft.com/office/powerpoint/2010/main" val="1862967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15853</TotalTime>
  <Words>13728</Words>
  <Application>Microsoft Office PowerPoint</Application>
  <PresentationFormat>Widescreen</PresentationFormat>
  <Paragraphs>2348</Paragraphs>
  <Slides>56</Slides>
  <Notes>50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56</vt:i4>
      </vt:variant>
    </vt:vector>
  </HeadingPairs>
  <TitlesOfParts>
    <vt:vector size="59" baseType="lpstr">
      <vt:lpstr>Arial</vt:lpstr>
      <vt:lpstr>Calibri</vt:lpstr>
      <vt:lpstr>Office Theme</vt:lpstr>
      <vt:lpstr>PowerPoint Presentation</vt:lpstr>
      <vt:lpstr>Research Objectives and Questions</vt:lpstr>
      <vt:lpstr>Methodology</vt:lpstr>
      <vt:lpstr>Key Findings</vt:lpstr>
      <vt:lpstr>Key Findings</vt:lpstr>
      <vt:lpstr>PowerPoint Presentation</vt:lpstr>
      <vt:lpstr>Patient vs. Caregiver Mindset</vt:lpstr>
      <vt:lpstr>Treatment Decisions</vt:lpstr>
      <vt:lpstr>Treatment Decision-making Priorities</vt:lpstr>
      <vt:lpstr>Clinical Trials</vt:lpstr>
      <vt:lpstr>Resources for Cancer Information</vt:lpstr>
      <vt:lpstr>Advertising for Cancer Treatments</vt:lpstr>
      <vt:lpstr>Cancer’s Impact on Caregivers</vt:lpstr>
      <vt:lpstr>Terminology</vt:lpstr>
      <vt:lpstr>PowerPoint Presentation</vt:lpstr>
      <vt:lpstr>Cancer Care Plan</vt:lpstr>
      <vt:lpstr>Patient Satisfaction With Care </vt:lpstr>
      <vt:lpstr>Satisfaction With Care: Patients vs. Caregivers</vt:lpstr>
      <vt:lpstr>Healthcare Providers Visited and Helpfulness</vt:lpstr>
      <vt:lpstr>Patient Experiences with Health Care Team</vt:lpstr>
      <vt:lpstr>Caregivers Significantly More Critical of Healthcare Team</vt:lpstr>
      <vt:lpstr>Side Effects</vt:lpstr>
      <vt:lpstr>Addressing Side Effects</vt:lpstr>
      <vt:lpstr>Post-Treatment Experiences</vt:lpstr>
      <vt:lpstr>Financial Impacts</vt:lpstr>
      <vt:lpstr>Monthly Prescription Payment Plan</vt:lpstr>
      <vt:lpstr>PowerPoint Presentation</vt:lpstr>
      <vt:lpstr>Employment Status during Treatment</vt:lpstr>
      <vt:lpstr>Employment Factoring into Treatment Decision</vt:lpstr>
      <vt:lpstr>Cancer Impacts on Working</vt:lpstr>
      <vt:lpstr>Impact on Work Productivity</vt:lpstr>
      <vt:lpstr>Impact on Work Productivity by Cancer Stage</vt:lpstr>
      <vt:lpstr>Negative Impacts on Work Experience</vt:lpstr>
      <vt:lpstr>Positive or Neutral Impacts on Work Experience</vt:lpstr>
      <vt:lpstr>Impact on Work: In Their Own Words</vt:lpstr>
      <vt:lpstr>PowerPoint Presentation</vt:lpstr>
      <vt:lpstr>Integrative Oncology Experiences</vt:lpstr>
      <vt:lpstr>Integrative Care Motivators and Barriers</vt:lpstr>
      <vt:lpstr>PowerPoint Presentation</vt:lpstr>
      <vt:lpstr>PowerPoint Presentation</vt:lpstr>
      <vt:lpstr>Patient Profile: Employed During Treatment</vt:lpstr>
      <vt:lpstr>Patient Profile: LGBTQ+</vt:lpstr>
      <vt:lpstr>Patient Profile: Black Patients</vt:lpstr>
      <vt:lpstr>Patient Profile: Hispanic Patients</vt:lpstr>
      <vt:lpstr>Patient Profile: Younger Cohort (Age 18-39)</vt:lpstr>
      <vt:lpstr>Caregiver Profile/Experiences </vt:lpstr>
      <vt:lpstr>Patient Profile: Delayed Going to the Doctor</vt:lpstr>
      <vt:lpstr>Experiential Patient Segments</vt:lpstr>
      <vt:lpstr>Audience Demographics</vt:lpstr>
      <vt:lpstr>PowerPoint Presentation</vt:lpstr>
      <vt:lpstr>Treatment Decision-making Priorities</vt:lpstr>
      <vt:lpstr>Job Impacts (among total sample)</vt:lpstr>
      <vt:lpstr>Positive or Neutral Impacts on Work Experience</vt:lpstr>
      <vt:lpstr>Cancer Care Plan</vt:lpstr>
      <vt:lpstr>Healthcare Providers Visited and Helpfulness</vt:lpstr>
      <vt:lpstr>Post-Treatment Experiences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Huck</dc:creator>
  <cp:lastModifiedBy>Pam Loeb</cp:lastModifiedBy>
  <cp:revision>163</cp:revision>
  <cp:lastPrinted>2022-10-25T22:32:26Z</cp:lastPrinted>
  <dcterms:created xsi:type="dcterms:W3CDTF">2022-09-14T12:08:33Z</dcterms:created>
  <dcterms:modified xsi:type="dcterms:W3CDTF">2023-09-27T16:45:16Z</dcterms:modified>
</cp:coreProperties>
</file>