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
      <p:font typeface="Roboto Mon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22" Type="http://schemas.openxmlformats.org/officeDocument/2006/relationships/font" Target="fonts/MavenPro-bold.fntdata"/><Relationship Id="rId21" Type="http://schemas.openxmlformats.org/officeDocument/2006/relationships/font" Target="fonts/MavenPro-regular.fntdata"/><Relationship Id="rId24" Type="http://schemas.openxmlformats.org/officeDocument/2006/relationships/font" Target="fonts/RobotoMono-bold.fntdata"/><Relationship Id="rId23" Type="http://schemas.openxmlformats.org/officeDocument/2006/relationships/font" Target="fonts/RobotoMon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Italic.fntdata"/><Relationship Id="rId25"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19" Type="http://schemas.openxmlformats.org/officeDocument/2006/relationships/font" Target="fonts/Nunito-italic.fntdata"/><Relationship Id="rId1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13de69f92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13de69f92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13de69f927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13de69f927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13de69f927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13de69f927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3de69f92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13de69f92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13de69f927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13de69f927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13de69f92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13de69f92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13de69f92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13de69f92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13de69f92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13de69f92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13de69f92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13de69f92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13de69f927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13de69f927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teams.microsoft.com/l/team/19%3AWXz_RdjYZiUt2KFY0lC_AYeFeh8ROKA8JZ_aJa9m_jI1%40thread.tacv2/conversations?groupId=d9dc7498-bbcb-4001-8195-987e9a129bb3&amp;tenantId=7c21bd5f-12e7-4869-9a23-9ad39d684f76" TargetMode="External"/><Relationship Id="rId4" Type="http://schemas.openxmlformats.org/officeDocument/2006/relationships/hyperlink" Target="https://www.youtube.com/user/nptelhrd" TargetMode="External"/><Relationship Id="rId5" Type="http://schemas.openxmlformats.org/officeDocument/2006/relationships/hyperlink" Target="https://www.youtube.com/user/nptelhr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09400" y="584125"/>
            <a:ext cx="8013600" cy="4054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Georgia"/>
                <a:ea typeface="Georgia"/>
                <a:cs typeface="Georgia"/>
                <a:sym typeface="Georgia"/>
              </a:rPr>
              <a:t>ES-215 Computer Architecture and Organisation </a:t>
            </a:r>
            <a:endParaRPr>
              <a:latin typeface="Georgia"/>
              <a:ea typeface="Georgia"/>
              <a:cs typeface="Georgia"/>
              <a:sym typeface="Georgia"/>
            </a:endParaRPr>
          </a:p>
          <a:p>
            <a:pPr indent="0" lvl="0" marL="0" rtl="0" algn="ctr">
              <a:spcBef>
                <a:spcPts val="0"/>
              </a:spcBef>
              <a:spcAft>
                <a:spcPts val="0"/>
              </a:spcAft>
              <a:buNone/>
            </a:pPr>
            <a:r>
              <a:rPr lang="en">
                <a:latin typeface="Georgia"/>
                <a:ea typeface="Georgia"/>
                <a:cs typeface="Georgia"/>
                <a:sym typeface="Georgia"/>
              </a:rPr>
              <a:t>Project - MIPS ASSEMBLER </a:t>
            </a:r>
            <a:endParaRPr>
              <a:latin typeface="Georgia"/>
              <a:ea typeface="Georgia"/>
              <a:cs typeface="Georgia"/>
              <a:sym typeface="Georgia"/>
            </a:endParaRPr>
          </a:p>
          <a:p>
            <a:pPr indent="0" lvl="0" marL="0" rtl="0" algn="ctr">
              <a:spcBef>
                <a:spcPts val="0"/>
              </a:spcBef>
              <a:spcAft>
                <a:spcPts val="0"/>
              </a:spcAft>
              <a:buNone/>
            </a:pPr>
            <a:r>
              <a:rPr lang="en">
                <a:latin typeface="Georgia"/>
                <a:ea typeface="Georgia"/>
                <a:cs typeface="Georgia"/>
                <a:sym typeface="Georgia"/>
              </a:rPr>
              <a:t>GROUP-05</a:t>
            </a:r>
            <a:endParaRPr>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path path="circle">
            <a:fillToRect b="50%" l="50%" r="50%" t="50%"/>
          </a:path>
          <a:tileRect/>
        </a:gradFill>
      </p:bgPr>
    </p:bg>
    <p:spTree>
      <p:nvGrpSpPr>
        <p:cNvPr id="330" name="Shape 330"/>
        <p:cNvGrpSpPr/>
        <p:nvPr/>
      </p:nvGrpSpPr>
      <p:grpSpPr>
        <a:xfrm>
          <a:off x="0" y="0"/>
          <a:ext cx="0" cy="0"/>
          <a:chOff x="0" y="0"/>
          <a:chExt cx="0" cy="0"/>
        </a:xfrm>
      </p:grpSpPr>
      <p:sp>
        <p:nvSpPr>
          <p:cNvPr id="331" name="Google Shape;331;p22"/>
          <p:cNvSpPr txBox="1"/>
          <p:nvPr>
            <p:ph type="title"/>
          </p:nvPr>
        </p:nvSpPr>
        <p:spPr>
          <a:xfrm>
            <a:off x="1218550" y="342825"/>
            <a:ext cx="7030500" cy="9993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None/>
            </a:pPr>
            <a:r>
              <a:rPr lang="en" sz="3933">
                <a:solidFill>
                  <a:srgbClr val="351C75"/>
                </a:solidFill>
                <a:latin typeface="Georgia"/>
                <a:ea typeface="Georgia"/>
                <a:cs typeface="Georgia"/>
                <a:sym typeface="Georgia"/>
              </a:rPr>
              <a:t>References </a:t>
            </a:r>
            <a:endParaRPr sz="3933">
              <a:solidFill>
                <a:srgbClr val="351C75"/>
              </a:solidFill>
              <a:latin typeface="Georgia"/>
              <a:ea typeface="Georgia"/>
              <a:cs typeface="Georgia"/>
              <a:sym typeface="Georgia"/>
            </a:endParaRPr>
          </a:p>
          <a:p>
            <a:pPr indent="0" lvl="0" marL="0" rtl="0" algn="l">
              <a:spcBef>
                <a:spcPts val="120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332" name="Google Shape;332;p22"/>
          <p:cNvSpPr txBox="1"/>
          <p:nvPr>
            <p:ph idx="1" type="body"/>
          </p:nvPr>
        </p:nvSpPr>
        <p:spPr>
          <a:xfrm>
            <a:off x="664650" y="1122125"/>
            <a:ext cx="7814700" cy="3391200"/>
          </a:xfrm>
          <a:prstGeom prst="rect">
            <a:avLst/>
          </a:prstGeom>
        </p:spPr>
        <p:txBody>
          <a:bodyPr anchorCtr="0" anchor="t" bIns="91425" lIns="91425" spcFirstLastPara="1" rIns="91425" wrap="square" tIns="91425">
            <a:normAutofit lnSpcReduction="10000"/>
          </a:bodyPr>
          <a:lstStyle/>
          <a:p>
            <a:pPr indent="-330200" lvl="0" marL="457200" rtl="0" algn="just">
              <a:spcBef>
                <a:spcPts val="1200"/>
              </a:spcBef>
              <a:spcAft>
                <a:spcPts val="0"/>
              </a:spcAft>
              <a:buSzPts val="1600"/>
              <a:buFont typeface="Times New Roman"/>
              <a:buAutoNum type="arabicPeriod"/>
            </a:pPr>
            <a:r>
              <a:rPr lang="en" sz="1600">
                <a:solidFill>
                  <a:srgbClr val="000000"/>
                </a:solidFill>
                <a:latin typeface="Times New Roman"/>
                <a:ea typeface="Times New Roman"/>
                <a:cs typeface="Times New Roman"/>
                <a:sym typeface="Times New Roman"/>
              </a:rPr>
              <a:t>S. Kulkarni, </a:t>
            </a:r>
            <a:r>
              <a:rPr i="1" lang="en" sz="1600">
                <a:solidFill>
                  <a:srgbClr val="000000"/>
                </a:solidFill>
                <a:latin typeface="Times New Roman"/>
                <a:ea typeface="Times New Roman"/>
                <a:cs typeface="Times New Roman"/>
                <a:sym typeface="Times New Roman"/>
              </a:rPr>
              <a:t>Computer Organisation and Architecture</a:t>
            </a:r>
            <a:r>
              <a:rPr lang="en" sz="1600">
                <a:solidFill>
                  <a:srgbClr val="000000"/>
                </a:solidFill>
                <a:latin typeface="Times New Roman"/>
                <a:ea typeface="Times New Roman"/>
                <a:cs typeface="Times New Roman"/>
                <a:sym typeface="Times New Roman"/>
              </a:rPr>
              <a:t>, Lecture slides, IIT Gandhinagar, Available: </a:t>
            </a:r>
            <a:r>
              <a:rPr lang="en" sz="16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2024-25 Sem1 ES 215 COA | General | Microsoft Teams</a:t>
            </a:r>
            <a:r>
              <a:rPr lang="en" sz="1600">
                <a:solidFill>
                  <a:srgbClr val="000000"/>
                </a:solidFill>
                <a:latin typeface="Times New Roman"/>
                <a:ea typeface="Times New Roman"/>
                <a:cs typeface="Times New Roman"/>
                <a:sym typeface="Times New Roman"/>
              </a:rPr>
              <a:t>.</a:t>
            </a:r>
            <a:br>
              <a:rPr lang="en" sz="1600">
                <a:solidFill>
                  <a:srgbClr val="000000"/>
                </a:solidFill>
                <a:latin typeface="Times New Roman"/>
                <a:ea typeface="Times New Roman"/>
                <a:cs typeface="Times New Roman"/>
                <a:sym typeface="Times New Roman"/>
              </a:rPr>
            </a:b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AutoNum type="arabicPeriod"/>
            </a:pPr>
            <a:r>
              <a:rPr lang="en" sz="1600">
                <a:solidFill>
                  <a:srgbClr val="000000"/>
                </a:solidFill>
                <a:latin typeface="Times New Roman"/>
                <a:ea typeface="Times New Roman"/>
                <a:cs typeface="Times New Roman"/>
                <a:sym typeface="Times New Roman"/>
              </a:rPr>
              <a:t>NPTEL, "Computer Architecture and Organisation," YouTube, National Programme on Technology Enhanced Learning. Available:</a:t>
            </a:r>
            <a:r>
              <a:rPr lang="en" sz="1600">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 </a:t>
            </a:r>
            <a:r>
              <a:rPr lang="en" sz="16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https://www.youtube.com/user/nptelhrd</a:t>
            </a:r>
            <a:br>
              <a:rPr lang="en" sz="1600">
                <a:solidFill>
                  <a:srgbClr val="000000"/>
                </a:solidFill>
                <a:latin typeface="Times New Roman"/>
                <a:ea typeface="Times New Roman"/>
                <a:cs typeface="Times New Roman"/>
                <a:sym typeface="Times New Roman"/>
              </a:rPr>
            </a:b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Patterson, D. A., &amp; Hennessy, J. L. (2014). </a:t>
            </a:r>
            <a:r>
              <a:rPr i="1" lang="en" sz="1600">
                <a:solidFill>
                  <a:srgbClr val="000000"/>
                </a:solidFill>
                <a:latin typeface="Times New Roman"/>
                <a:ea typeface="Times New Roman"/>
                <a:cs typeface="Times New Roman"/>
                <a:sym typeface="Times New Roman"/>
              </a:rPr>
              <a:t>Computer organisation and design: The hardware/software interface</a:t>
            </a:r>
            <a:r>
              <a:rPr lang="en" sz="1600">
                <a:solidFill>
                  <a:srgbClr val="000000"/>
                </a:solidFill>
                <a:latin typeface="Times New Roman"/>
                <a:ea typeface="Times New Roman"/>
                <a:cs typeface="Times New Roman"/>
                <a:sym typeface="Times New Roman"/>
              </a:rPr>
              <a:t> (5th ed.). Morgan Kaufmann.</a:t>
            </a:r>
            <a:br>
              <a:rPr lang="en" sz="1600">
                <a:solidFill>
                  <a:srgbClr val="000000"/>
                </a:solidFill>
                <a:latin typeface="Times New Roman"/>
                <a:ea typeface="Times New Roman"/>
                <a:cs typeface="Times New Roman"/>
                <a:sym typeface="Times New Roman"/>
              </a:rPr>
            </a:b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Stallings, W. (2017). </a:t>
            </a:r>
            <a:r>
              <a:rPr i="1" lang="en" sz="1600">
                <a:solidFill>
                  <a:srgbClr val="000000"/>
                </a:solidFill>
                <a:latin typeface="Times New Roman"/>
                <a:ea typeface="Times New Roman"/>
                <a:cs typeface="Times New Roman"/>
                <a:sym typeface="Times New Roman"/>
              </a:rPr>
              <a:t>Computer organisation and architecture: Designing for performance</a:t>
            </a:r>
            <a:r>
              <a:rPr lang="en" sz="1600">
                <a:solidFill>
                  <a:srgbClr val="000000"/>
                </a:solidFill>
                <a:latin typeface="Times New Roman"/>
                <a:ea typeface="Times New Roman"/>
                <a:cs typeface="Times New Roman"/>
                <a:sym typeface="Times New Roman"/>
              </a:rPr>
              <a:t> (10th ed.). Pearson.</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path path="circle">
            <a:fillToRect b="50%" l="50%" r="50%" t="50%"/>
          </a:path>
          <a:tileRect/>
        </a:gradFill>
      </p:bgPr>
    </p:bg>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944075"/>
            <a:ext cx="7347600" cy="3855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100">
                <a:solidFill>
                  <a:srgbClr val="351C75"/>
                </a:solidFill>
                <a:latin typeface="Georgia"/>
                <a:ea typeface="Georgia"/>
                <a:cs typeface="Georgia"/>
                <a:sym typeface="Georgia"/>
              </a:rPr>
              <a:t>THANK YOU</a:t>
            </a:r>
            <a:endParaRPr sz="4100">
              <a:solidFill>
                <a:srgbClr val="351C75"/>
              </a:solidFill>
              <a:latin typeface="Georgia"/>
              <a:ea typeface="Georgia"/>
              <a:cs typeface="Georgia"/>
              <a:sym typeface="Georgia"/>
            </a:endParaRPr>
          </a:p>
          <a:p>
            <a:pPr indent="0" lvl="0" marL="0" rtl="0" algn="ctr">
              <a:spcBef>
                <a:spcPts val="0"/>
              </a:spcBef>
              <a:spcAft>
                <a:spcPts val="0"/>
              </a:spcAft>
              <a:buNone/>
            </a:pPr>
            <a:r>
              <a:t/>
            </a:r>
            <a:endParaRPr sz="3800">
              <a:solidFill>
                <a:srgbClr val="351C75"/>
              </a:solidFill>
              <a:latin typeface="Georgia"/>
              <a:ea typeface="Georgia"/>
              <a:cs typeface="Georgia"/>
              <a:sym typeface="Georgia"/>
            </a:endParaRPr>
          </a:p>
          <a:p>
            <a:pPr indent="0" lvl="0" marL="0" rtl="0" algn="ctr">
              <a:spcBef>
                <a:spcPts val="0"/>
              </a:spcBef>
              <a:spcAft>
                <a:spcPts val="0"/>
              </a:spcAft>
              <a:buNone/>
            </a:pPr>
            <a:r>
              <a:rPr lang="en" sz="3000">
                <a:solidFill>
                  <a:srgbClr val="351C75"/>
                </a:solidFill>
                <a:latin typeface="Georgia"/>
                <a:ea typeface="Georgia"/>
                <a:cs typeface="Georgia"/>
                <a:sym typeface="Georgia"/>
              </a:rPr>
              <a:t>Acknowledgement:</a:t>
            </a:r>
            <a:br>
              <a:rPr lang="en" sz="3800">
                <a:solidFill>
                  <a:srgbClr val="351C75"/>
                </a:solidFill>
                <a:latin typeface="Georgia"/>
                <a:ea typeface="Georgia"/>
                <a:cs typeface="Georgia"/>
                <a:sym typeface="Georgia"/>
              </a:rPr>
            </a:br>
            <a:r>
              <a:rPr lang="en" sz="4400">
                <a:solidFill>
                  <a:srgbClr val="351C75"/>
                </a:solidFill>
                <a:latin typeface="Georgia"/>
                <a:ea typeface="Georgia"/>
                <a:cs typeface="Georgia"/>
                <a:sym typeface="Georgia"/>
              </a:rPr>
              <a:t>Prof. Sameer Kulkarni</a:t>
            </a:r>
            <a:endParaRPr sz="4400">
              <a:solidFill>
                <a:srgbClr val="351C75"/>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1" name="Shape 281"/>
        <p:cNvGrpSpPr/>
        <p:nvPr/>
      </p:nvGrpSpPr>
      <p:grpSpPr>
        <a:xfrm>
          <a:off x="0" y="0"/>
          <a:ext cx="0" cy="0"/>
          <a:chOff x="0" y="0"/>
          <a:chExt cx="0" cy="0"/>
        </a:xfrm>
      </p:grpSpPr>
      <p:sp>
        <p:nvSpPr>
          <p:cNvPr id="282" name="Google Shape;282;p14"/>
          <p:cNvSpPr txBox="1"/>
          <p:nvPr>
            <p:ph type="title"/>
          </p:nvPr>
        </p:nvSpPr>
        <p:spPr>
          <a:xfrm>
            <a:off x="247950" y="116250"/>
            <a:ext cx="8648100" cy="1185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n" sz="2300">
                <a:solidFill>
                  <a:srgbClr val="351C75"/>
                </a:solidFill>
                <a:latin typeface="Georgia"/>
                <a:ea typeface="Georgia"/>
                <a:cs typeface="Georgia"/>
                <a:sym typeface="Georgia"/>
              </a:rPr>
              <a:t>Assembler - Converts assembly language instructions into machine language code(8-bit hexadecimal)</a:t>
            </a:r>
            <a:endParaRPr b="0" sz="1700">
              <a:solidFill>
                <a:srgbClr val="351C75"/>
              </a:solidFill>
              <a:latin typeface="Georgia"/>
              <a:ea typeface="Georgia"/>
              <a:cs typeface="Georgia"/>
              <a:sym typeface="Georgia"/>
            </a:endParaRPr>
          </a:p>
        </p:txBody>
      </p:sp>
      <p:sp>
        <p:nvSpPr>
          <p:cNvPr id="283" name="Google Shape;283;p14"/>
          <p:cNvSpPr txBox="1"/>
          <p:nvPr/>
        </p:nvSpPr>
        <p:spPr>
          <a:xfrm>
            <a:off x="389400" y="1389275"/>
            <a:ext cx="8299800" cy="3400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Different processors have different ISA’s hence different assemblers.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In MIPS ISA, there are three types of instructions : R-type, I-type and J-type.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The Assembler we designed has two passes - First pass and second pass.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In the first pass, we take the instructions from the input file and </a:t>
            </a:r>
            <a:r>
              <a:rPr lang="en" sz="1600">
                <a:latin typeface="Times New Roman"/>
                <a:ea typeface="Times New Roman"/>
                <a:cs typeface="Times New Roman"/>
                <a:sym typeface="Times New Roman"/>
              </a:rPr>
              <a:t>separate</a:t>
            </a:r>
            <a:r>
              <a:rPr lang="en" sz="1600">
                <a:latin typeface="Times New Roman"/>
                <a:ea typeface="Times New Roman"/>
                <a:cs typeface="Times New Roman"/>
                <a:sym typeface="Times New Roman"/>
              </a:rPr>
              <a:t> the labels and store addresses of the instructions and instructions after removing additional spaces.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In the second pass, the formatted instructions are then converted into machine code based on the type of instruction and their corresponding opcodes and function codes as defined by the MIPS ISA.</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In case of errors, the second pass handles different types of errors and outputs what error caused and in which instruction of </a:t>
            </a:r>
            <a:r>
              <a:rPr lang="en" sz="1600">
                <a:latin typeface="Times New Roman"/>
                <a:ea typeface="Times New Roman"/>
                <a:cs typeface="Times New Roman"/>
                <a:sym typeface="Times New Roman"/>
              </a:rPr>
              <a:t>the</a:t>
            </a:r>
            <a:r>
              <a:rPr lang="en" sz="1600">
                <a:latin typeface="Times New Roman"/>
                <a:ea typeface="Times New Roman"/>
                <a:cs typeface="Times New Roman"/>
                <a:sym typeface="Times New Roman"/>
              </a:rPr>
              <a:t> input caused the error.</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The output is a 8-bit hexadecimal code which is executed by the hardware further.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The output is stored in a .bin file in binary format.</a:t>
            </a:r>
            <a:endParaRPr sz="1600">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path path="circle">
            <a:fillToRect b="50%" l="50%" r="50%" t="50%"/>
          </a:path>
          <a:tileRect/>
        </a:gradFill>
      </p:bgPr>
    </p:bg>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Georgia"/>
                <a:ea typeface="Georgia"/>
                <a:cs typeface="Georgia"/>
                <a:sym typeface="Georgia"/>
              </a:rPr>
              <a:t>Flow of the Project</a:t>
            </a:r>
            <a:endParaRPr>
              <a:latin typeface="Georgia"/>
              <a:ea typeface="Georgia"/>
              <a:cs typeface="Georgia"/>
              <a:sym typeface="Georgia"/>
            </a:endParaRPr>
          </a:p>
        </p:txBody>
      </p:sp>
      <p:pic>
        <p:nvPicPr>
          <p:cNvPr id="289" name="Google Shape;289;p15"/>
          <p:cNvPicPr preferRelativeResize="0"/>
          <p:nvPr/>
        </p:nvPicPr>
        <p:blipFill>
          <a:blip r:embed="rId3">
            <a:alphaModFix/>
          </a:blip>
          <a:stretch>
            <a:fillRect/>
          </a:stretch>
        </p:blipFill>
        <p:spPr>
          <a:xfrm>
            <a:off x="2312100" y="1361925"/>
            <a:ext cx="4733112" cy="3240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path path="circle">
            <a:fillToRect b="50%" l="50%" r="50%" t="50%"/>
          </a:path>
          <a:tileRect/>
        </a:gradFill>
      </p:bgPr>
    </p:bg>
    <p:spTree>
      <p:nvGrpSpPr>
        <p:cNvPr id="293" name="Shape 293"/>
        <p:cNvGrpSpPr/>
        <p:nvPr/>
      </p:nvGrpSpPr>
      <p:grpSpPr>
        <a:xfrm>
          <a:off x="0" y="0"/>
          <a:ext cx="0" cy="0"/>
          <a:chOff x="0" y="0"/>
          <a:chExt cx="0" cy="0"/>
        </a:xfrm>
      </p:grpSpPr>
      <p:pic>
        <p:nvPicPr>
          <p:cNvPr id="294" name="Google Shape;294;p16"/>
          <p:cNvPicPr preferRelativeResize="0"/>
          <p:nvPr/>
        </p:nvPicPr>
        <p:blipFill>
          <a:blip r:embed="rId3">
            <a:alphaModFix/>
          </a:blip>
          <a:stretch>
            <a:fillRect/>
          </a:stretch>
        </p:blipFill>
        <p:spPr>
          <a:xfrm>
            <a:off x="1810050" y="152400"/>
            <a:ext cx="5937007"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lin ang="5400012" scaled="0"/>
        </a:gradFill>
      </p:bgPr>
    </p:bg>
    <p:spTree>
      <p:nvGrpSpPr>
        <p:cNvPr id="298" name="Shape 298"/>
        <p:cNvGrpSpPr/>
        <p:nvPr/>
      </p:nvGrpSpPr>
      <p:grpSpPr>
        <a:xfrm>
          <a:off x="0" y="0"/>
          <a:ext cx="0" cy="0"/>
          <a:chOff x="0" y="0"/>
          <a:chExt cx="0" cy="0"/>
        </a:xfrm>
      </p:grpSpPr>
      <p:sp>
        <p:nvSpPr>
          <p:cNvPr id="299" name="Google Shape;299;p17"/>
          <p:cNvSpPr txBox="1"/>
          <p:nvPr>
            <p:ph type="title"/>
          </p:nvPr>
        </p:nvSpPr>
        <p:spPr>
          <a:xfrm>
            <a:off x="1280975" y="67050"/>
            <a:ext cx="7030500" cy="55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900">
                <a:solidFill>
                  <a:srgbClr val="351C75"/>
                </a:solidFill>
                <a:latin typeface="Georgia"/>
                <a:ea typeface="Georgia"/>
                <a:cs typeface="Georgia"/>
                <a:sym typeface="Georgia"/>
              </a:rPr>
              <a:t>First Pass</a:t>
            </a:r>
            <a:endParaRPr sz="2900">
              <a:solidFill>
                <a:srgbClr val="351C75"/>
              </a:solidFill>
              <a:latin typeface="Georgia"/>
              <a:ea typeface="Georgia"/>
              <a:cs typeface="Georgia"/>
              <a:sym typeface="Georgia"/>
            </a:endParaRPr>
          </a:p>
        </p:txBody>
      </p:sp>
      <p:sp>
        <p:nvSpPr>
          <p:cNvPr id="300" name="Google Shape;300;p17"/>
          <p:cNvSpPr txBox="1"/>
          <p:nvPr>
            <p:ph idx="1" type="body"/>
          </p:nvPr>
        </p:nvSpPr>
        <p:spPr>
          <a:xfrm>
            <a:off x="741225" y="625050"/>
            <a:ext cx="7833600" cy="4357200"/>
          </a:xfrm>
          <a:prstGeom prst="rect">
            <a:avLst/>
          </a:prstGeom>
        </p:spPr>
        <p:txBody>
          <a:bodyPr anchorCtr="0" anchor="t" bIns="91425" lIns="91425" spcFirstLastPara="1" rIns="91425" wrap="square" tIns="91425">
            <a:normAutofit/>
          </a:bodyPr>
          <a:lstStyle/>
          <a:p>
            <a:pPr indent="-317500" lvl="0" marL="457200" rtl="0" algn="just">
              <a:spcBef>
                <a:spcPts val="120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Comment Handling: </a:t>
            </a:r>
            <a:r>
              <a:rPr lang="en" sz="1400">
                <a:solidFill>
                  <a:srgbClr val="000000"/>
                </a:solidFill>
                <a:latin typeface="Times New Roman"/>
                <a:ea typeface="Times New Roman"/>
                <a:cs typeface="Times New Roman"/>
                <a:sym typeface="Times New Roman"/>
              </a:rPr>
              <a:t>If a # symbol appears anywhere in a line, the tokenizer ignores everything that follows in that line of input.</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Label Identification:</a:t>
            </a:r>
            <a:r>
              <a:rPr lang="en" sz="1400">
                <a:solidFill>
                  <a:srgbClr val="000000"/>
                </a:solidFill>
                <a:latin typeface="Times New Roman"/>
                <a:ea typeface="Times New Roman"/>
                <a:cs typeface="Times New Roman"/>
                <a:sym typeface="Times New Roman"/>
              </a:rPr>
              <a:t> Labels, which serve as jump destinations within the code, are identified by a colon (</a:t>
            </a:r>
            <a:r>
              <a:rPr lang="en" sz="1400">
                <a:solidFill>
                  <a:srgbClr val="000000"/>
                </a:solidFill>
                <a:latin typeface="Roboto Mono"/>
                <a:ea typeface="Roboto Mono"/>
                <a:cs typeface="Roboto Mono"/>
                <a:sym typeface="Roboto Mono"/>
              </a:rPr>
              <a:t>:</a:t>
            </a:r>
            <a:r>
              <a:rPr lang="en" sz="1400">
                <a:solidFill>
                  <a:srgbClr val="000000"/>
                </a:solidFill>
                <a:latin typeface="Times New Roman"/>
                <a:ea typeface="Times New Roman"/>
                <a:cs typeface="Times New Roman"/>
                <a:sym typeface="Times New Roman"/>
              </a:rPr>
              <a:t>) at the end of the token (e.g., </a:t>
            </a:r>
            <a:r>
              <a:rPr lang="en" sz="1400">
                <a:solidFill>
                  <a:srgbClr val="000000"/>
                </a:solidFill>
                <a:latin typeface="Roboto Mono"/>
                <a:ea typeface="Roboto Mono"/>
                <a:cs typeface="Roboto Mono"/>
                <a:sym typeface="Roboto Mono"/>
              </a:rPr>
              <a:t>LOOP:</a:t>
            </a: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Instruction Recognition: </a:t>
            </a:r>
            <a:r>
              <a:rPr lang="en" sz="1400">
                <a:solidFill>
                  <a:srgbClr val="000000"/>
                </a:solidFill>
                <a:latin typeface="Times New Roman"/>
                <a:ea typeface="Times New Roman"/>
                <a:cs typeface="Times New Roman"/>
                <a:sym typeface="Times New Roman"/>
              </a:rPr>
              <a:t>The first pass clear extraneous space in each instruction i.e, if there are any extra spaces between the operands or mnemonics </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Addresses: </a:t>
            </a:r>
            <a:r>
              <a:rPr lang="en" sz="1400">
                <a:solidFill>
                  <a:srgbClr val="000000"/>
                </a:solidFill>
                <a:latin typeface="Times New Roman"/>
                <a:ea typeface="Times New Roman"/>
                <a:cs typeface="Times New Roman"/>
                <a:sym typeface="Times New Roman"/>
              </a:rPr>
              <a:t>The address variable is initialised at 0, simulating the memory address of the first instruction. For each instruction encountered the address is stored and incremented by 4 to mimic MIPS's 4-byte instruction spacing.</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Duplicate labels:</a:t>
            </a:r>
            <a:r>
              <a:rPr lang="en" sz="1400">
                <a:solidFill>
                  <a:srgbClr val="000000"/>
                </a:solidFill>
                <a:latin typeface="Times New Roman"/>
                <a:ea typeface="Times New Roman"/>
                <a:cs typeface="Times New Roman"/>
                <a:sym typeface="Times New Roman"/>
              </a:rPr>
              <a:t> If there are two labels with the same name, then the first pass gives an error as labels are supposed to be unique in the program for any jump or branch instructions.</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1400">
                <a:solidFill>
                  <a:srgbClr val="000000"/>
                </a:solidFill>
                <a:latin typeface="Times New Roman"/>
                <a:ea typeface="Times New Roman"/>
                <a:cs typeface="Times New Roman"/>
                <a:sym typeface="Times New Roman"/>
              </a:rPr>
              <a:t>By the end of first pass, we will have symbol table, commands(containing instructions after removing additional spaces) and address which have address of each instruction.</a:t>
            </a:r>
            <a:endParaRPr sz="1400">
              <a:solidFill>
                <a:srgbClr val="000000"/>
              </a:solidFill>
              <a:latin typeface="Times New Roman"/>
              <a:ea typeface="Times New Roman"/>
              <a:cs typeface="Times New Roman"/>
              <a:sym typeface="Times New Roman"/>
            </a:endParaRPr>
          </a:p>
          <a:p>
            <a:pPr indent="0" lvl="0" marL="457200" rtl="0" algn="just">
              <a:spcBef>
                <a:spcPts val="1200"/>
              </a:spcBef>
              <a:spcAft>
                <a:spcPts val="1200"/>
              </a:spcAft>
              <a:buNone/>
            </a:pPr>
            <a:r>
              <a:t/>
            </a:r>
            <a:endParaRPr sz="1100">
              <a:solidFill>
                <a:srgbClr val="000000"/>
              </a:solidFill>
              <a:latin typeface="Times New Roman"/>
              <a:ea typeface="Times New Roman"/>
              <a:cs typeface="Times New Roman"/>
              <a:sym typeface="Times New Roman"/>
            </a:endParaRPr>
          </a:p>
        </p:txBody>
      </p:sp>
      <p:sp>
        <p:nvSpPr>
          <p:cNvPr id="301" name="Google Shape;301;p17"/>
          <p:cNvSpPr txBox="1"/>
          <p:nvPr/>
        </p:nvSpPr>
        <p:spPr>
          <a:xfrm>
            <a:off x="1156550" y="3969500"/>
            <a:ext cx="6834900" cy="5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302" name="Google Shape;302;p17"/>
          <p:cNvPicPr preferRelativeResize="0"/>
          <p:nvPr/>
        </p:nvPicPr>
        <p:blipFill>
          <a:blip r:embed="rId3">
            <a:alphaModFix/>
          </a:blip>
          <a:stretch>
            <a:fillRect/>
          </a:stretch>
        </p:blipFill>
        <p:spPr>
          <a:xfrm>
            <a:off x="1248925" y="4171675"/>
            <a:ext cx="6818175" cy="66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ctrTitle"/>
          </p:nvPr>
        </p:nvSpPr>
        <p:spPr>
          <a:xfrm>
            <a:off x="2258375" y="239492"/>
            <a:ext cx="4255500" cy="695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rgbClr val="351C75"/>
                </a:solidFill>
                <a:latin typeface="Georgia"/>
                <a:ea typeface="Georgia"/>
                <a:cs typeface="Georgia"/>
                <a:sym typeface="Georgia"/>
              </a:rPr>
              <a:t>Second pass</a:t>
            </a:r>
            <a:endParaRPr>
              <a:solidFill>
                <a:srgbClr val="351C75"/>
              </a:solidFill>
              <a:latin typeface="Georgia"/>
              <a:ea typeface="Georgia"/>
              <a:cs typeface="Georgia"/>
              <a:sym typeface="Georgia"/>
            </a:endParaRPr>
          </a:p>
        </p:txBody>
      </p:sp>
      <p:sp>
        <p:nvSpPr>
          <p:cNvPr id="308" name="Google Shape;308;p18"/>
          <p:cNvSpPr txBox="1"/>
          <p:nvPr>
            <p:ph idx="1" type="subTitle"/>
          </p:nvPr>
        </p:nvSpPr>
        <p:spPr>
          <a:xfrm>
            <a:off x="730625" y="1095925"/>
            <a:ext cx="7949100" cy="37224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In Second Pass we are converting the assembly instructions into machine code and  identifing different types of errors in the input.</a:t>
            </a:r>
            <a:endParaRPr sz="64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These</a:t>
            </a:r>
            <a:r>
              <a:rPr lang="en" sz="6400">
                <a:solidFill>
                  <a:srgbClr val="000000"/>
                </a:solidFill>
                <a:latin typeface="Times New Roman"/>
                <a:ea typeface="Times New Roman"/>
                <a:cs typeface="Times New Roman"/>
                <a:sym typeface="Times New Roman"/>
              </a:rPr>
              <a:t> instruction of the assembly has been classified into 3 types—R-type, I-type, or J-type—and maps each opcode to its corresponding binary representation. For R-type instructions, the assembler constructs a 32-bit word by combining the opcode, source, and destination registers, shift amount, and function code. For I-type instructions, it encodes the opcode, source, and destination registers, along with the immediate value. J-type instructions are encoded with the target address.After identifying the mnemonic we identify the format type for shift instruction,Multiply/Divide </a:t>
            </a:r>
            <a:r>
              <a:rPr lang="en" sz="6400">
                <a:solidFill>
                  <a:srgbClr val="000000"/>
                </a:solidFill>
                <a:latin typeface="Times New Roman"/>
                <a:ea typeface="Times New Roman"/>
                <a:cs typeface="Times New Roman"/>
                <a:sym typeface="Times New Roman"/>
              </a:rPr>
              <a:t>Instructions Move</a:t>
            </a:r>
            <a:r>
              <a:rPr lang="en" sz="6400">
                <a:solidFill>
                  <a:srgbClr val="000000"/>
                </a:solidFill>
                <a:latin typeface="Times New Roman"/>
                <a:ea typeface="Times New Roman"/>
                <a:cs typeface="Times New Roman"/>
                <a:sym typeface="Times New Roman"/>
              </a:rPr>
              <a:t> Instructions, Jump Register, Jump and Link Register System Call, Standard R-Type Instructions,Function (func) and Opcode, Machine Code Encoding: The final 32-bit machine code for the R-format instruction is constructed as follows (opcode &lt;&lt; 26) | (rs &lt;&lt; 21) | (rt &lt;&lt; 16) | (rd &lt;&lt; 11) | (shamt &lt;&lt; 6) | func.This structure follows the MIPS encoding format for R-type instructions, positioning each field at the correct bit offset.</a:t>
            </a:r>
            <a:endParaRPr sz="64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40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2200">
                <a:solidFill>
                  <a:srgbClr val="000000"/>
                </a:solidFill>
                <a:latin typeface="Times New Roman"/>
                <a:ea typeface="Times New Roman"/>
                <a:cs typeface="Times New Roman"/>
                <a:sym typeface="Times New Roman"/>
              </a:rPr>
              <a:t> </a:t>
            </a:r>
            <a:endParaRPr sz="22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br>
              <a:rPr lang="en" sz="1100">
                <a:solidFill>
                  <a:srgbClr val="000000"/>
                </a:solidFill>
                <a:latin typeface="Times New Roman"/>
                <a:ea typeface="Times New Roman"/>
                <a:cs typeface="Times New Roman"/>
                <a:sym typeface="Times New Roman"/>
              </a:rPr>
            </a:br>
            <a:endParaRPr sz="11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b="1" sz="11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path path="circle">
            <a:fillToRect b="50%" l="50%" r="50%" t="50%"/>
          </a:path>
          <a:tileRect/>
        </a:gradFill>
      </p:bgPr>
    </p:bg>
    <p:spTree>
      <p:nvGrpSpPr>
        <p:cNvPr id="312" name="Shape 312"/>
        <p:cNvGrpSpPr/>
        <p:nvPr/>
      </p:nvGrpSpPr>
      <p:grpSpPr>
        <a:xfrm>
          <a:off x="0" y="0"/>
          <a:ext cx="0" cy="0"/>
          <a:chOff x="0" y="0"/>
          <a:chExt cx="0" cy="0"/>
        </a:xfrm>
      </p:grpSpPr>
      <p:sp>
        <p:nvSpPr>
          <p:cNvPr id="313" name="Google Shape;313;p19"/>
          <p:cNvSpPr txBox="1"/>
          <p:nvPr>
            <p:ph type="title"/>
          </p:nvPr>
        </p:nvSpPr>
        <p:spPr>
          <a:xfrm>
            <a:off x="1256450" y="2196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351C75"/>
                </a:solidFill>
                <a:latin typeface="Georgia"/>
                <a:ea typeface="Georgia"/>
                <a:cs typeface="Georgia"/>
                <a:sym typeface="Georgia"/>
              </a:rPr>
              <a:t>SPECIAL FEATURES:</a:t>
            </a:r>
            <a:endParaRPr>
              <a:solidFill>
                <a:srgbClr val="351C75"/>
              </a:solidFill>
              <a:latin typeface="Georgia"/>
              <a:ea typeface="Georgia"/>
              <a:cs typeface="Georgia"/>
              <a:sym typeface="Georgia"/>
            </a:endParaRPr>
          </a:p>
        </p:txBody>
      </p:sp>
      <p:sp>
        <p:nvSpPr>
          <p:cNvPr id="314" name="Google Shape;314;p19"/>
          <p:cNvSpPr txBox="1"/>
          <p:nvPr>
            <p:ph idx="1" type="body"/>
          </p:nvPr>
        </p:nvSpPr>
        <p:spPr>
          <a:xfrm>
            <a:off x="1161375" y="1038800"/>
            <a:ext cx="7660500" cy="39594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The instruction file is given through a path, the user can use the file of his choice.</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The mnemonics are defined to handle case sensitivity problems.</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The number of labels and the number of different types of instructions(R, I, J) of each type is calculated.</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The number of type of each instruction is displayed in the output.</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The symbol, commands and address table is printed for better understanding.</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The execution time and Throughput time (in seconds) is calculated and shown in the output to estimate the performance.</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For branch and J instructions, the address can be taken in hexadecimal or integer </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The output is in the form of a tabular form, having the address, command, binary and hexadecimal representation for better visualisation.</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The output is also stored in a .bin file in the binary format which helps us in simulating for further operations.</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Our MIPS simulator supports the NOP (No Operation) instruction, which performs no action for one clock cycle. It has been implemented to occupy a single clock cycle without performing any modifications to the register file or memory. </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The users can run MIPS assembly code directly from the command prompt. </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path path="circle">
            <a:fillToRect b="50%" l="50%" r="50%" t="50%"/>
          </a:path>
          <a:tileRect/>
        </a:gradFill>
      </p:bgPr>
    </p:bg>
    <p:spTree>
      <p:nvGrpSpPr>
        <p:cNvPr id="318" name="Shape 318"/>
        <p:cNvGrpSpPr/>
        <p:nvPr/>
      </p:nvGrpSpPr>
      <p:grpSpPr>
        <a:xfrm>
          <a:off x="0" y="0"/>
          <a:ext cx="0" cy="0"/>
          <a:chOff x="0" y="0"/>
          <a:chExt cx="0" cy="0"/>
        </a:xfrm>
      </p:grpSpPr>
      <p:sp>
        <p:nvSpPr>
          <p:cNvPr id="319" name="Google Shape;319;p20"/>
          <p:cNvSpPr txBox="1"/>
          <p:nvPr>
            <p:ph type="title"/>
          </p:nvPr>
        </p:nvSpPr>
        <p:spPr>
          <a:xfrm>
            <a:off x="1136625" y="475575"/>
            <a:ext cx="7701000" cy="1017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351C75"/>
                </a:solidFill>
                <a:latin typeface="Georgia"/>
                <a:ea typeface="Georgia"/>
                <a:cs typeface="Georgia"/>
                <a:sym typeface="Georgia"/>
              </a:rPr>
              <a:t>SPECIFICATIONS FOR THE INPUT INSTRUCTIONS</a:t>
            </a:r>
            <a:endParaRPr>
              <a:solidFill>
                <a:srgbClr val="351C75"/>
              </a:solidFill>
              <a:latin typeface="Georgia"/>
              <a:ea typeface="Georgia"/>
              <a:cs typeface="Georgia"/>
              <a:sym typeface="Georgia"/>
            </a:endParaRPr>
          </a:p>
        </p:txBody>
      </p:sp>
      <p:sp>
        <p:nvSpPr>
          <p:cNvPr id="320" name="Google Shape;320;p20"/>
          <p:cNvSpPr txBox="1"/>
          <p:nvPr>
            <p:ph idx="1" type="body"/>
          </p:nvPr>
        </p:nvSpPr>
        <p:spPr>
          <a:xfrm>
            <a:off x="1136625" y="1600250"/>
            <a:ext cx="7290900" cy="2936700"/>
          </a:xfrm>
          <a:prstGeom prst="rect">
            <a:avLst/>
          </a:prstGeom>
        </p:spPr>
        <p:txBody>
          <a:bodyPr anchorCtr="0" anchor="t" bIns="91425" lIns="91425" spcFirstLastPara="1" rIns="91425" wrap="square" tIns="91425">
            <a:normAutofit/>
          </a:bodyPr>
          <a:lstStyle/>
          <a:p>
            <a:pPr indent="-336550" lvl="0" marL="457200" rtl="0" algn="l">
              <a:spcBef>
                <a:spcPts val="1200"/>
              </a:spcBef>
              <a:spcAft>
                <a:spcPts val="0"/>
              </a:spcAft>
              <a:buClr>
                <a:srgbClr val="000000"/>
              </a:buClr>
              <a:buSzPts val="1700"/>
              <a:buFont typeface="Times New Roman"/>
              <a:buAutoNum type="arabicPeriod"/>
            </a:pPr>
            <a:r>
              <a:rPr lang="en" sz="1700">
                <a:solidFill>
                  <a:srgbClr val="000000"/>
                </a:solidFill>
                <a:latin typeface="Times New Roman"/>
                <a:ea typeface="Times New Roman"/>
                <a:cs typeface="Times New Roman"/>
                <a:sym typeface="Times New Roman"/>
              </a:rPr>
              <a:t>Do not start a command with ‘#’ , else it is </a:t>
            </a:r>
            <a:r>
              <a:rPr lang="en" sz="1700">
                <a:solidFill>
                  <a:srgbClr val="000000"/>
                </a:solidFill>
                <a:latin typeface="Times New Roman"/>
                <a:ea typeface="Times New Roman"/>
                <a:cs typeface="Times New Roman"/>
                <a:sym typeface="Times New Roman"/>
              </a:rPr>
              <a:t>considered</a:t>
            </a:r>
            <a:r>
              <a:rPr lang="en" sz="1700">
                <a:solidFill>
                  <a:srgbClr val="000000"/>
                </a:solidFill>
                <a:latin typeface="Times New Roman"/>
                <a:ea typeface="Times New Roman"/>
                <a:cs typeface="Times New Roman"/>
                <a:sym typeface="Times New Roman"/>
              </a:rPr>
              <a:t> a comment.</a:t>
            </a:r>
            <a:endParaRPr sz="1700">
              <a:solidFill>
                <a:srgbClr val="000000"/>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AutoNum type="arabicPeriod"/>
            </a:pPr>
            <a:r>
              <a:rPr lang="en" sz="1700">
                <a:solidFill>
                  <a:srgbClr val="000000"/>
                </a:solidFill>
                <a:latin typeface="Times New Roman"/>
                <a:ea typeface="Times New Roman"/>
                <a:cs typeface="Times New Roman"/>
                <a:sym typeface="Times New Roman"/>
              </a:rPr>
              <a:t>Anything after the ‘#’ is not read by the code in that line.</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AutoNum type="arabicPeriod"/>
            </a:pPr>
            <a:r>
              <a:rPr lang="en" sz="1700">
                <a:solidFill>
                  <a:srgbClr val="000000"/>
                </a:solidFill>
                <a:latin typeface="Times New Roman"/>
                <a:ea typeface="Times New Roman"/>
                <a:cs typeface="Times New Roman"/>
                <a:sym typeface="Times New Roman"/>
              </a:rPr>
              <a:t>Do not end a command with </a:t>
            </a:r>
            <a:r>
              <a:rPr lang="en" sz="1700">
                <a:solidFill>
                  <a:srgbClr val="980000"/>
                </a:solidFill>
                <a:latin typeface="Times New Roman"/>
                <a:ea typeface="Times New Roman"/>
                <a:cs typeface="Times New Roman"/>
                <a:sym typeface="Times New Roman"/>
              </a:rPr>
              <a:t>‘,’</a:t>
            </a:r>
            <a:r>
              <a:rPr lang="en" sz="1700">
                <a:solidFill>
                  <a:srgbClr val="000000"/>
                </a:solidFill>
                <a:latin typeface="Times New Roman"/>
                <a:ea typeface="Times New Roman"/>
                <a:cs typeface="Times New Roman"/>
                <a:sym typeface="Times New Roman"/>
              </a:rPr>
              <a:t>.</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AutoNum type="arabicPeriod"/>
            </a:pPr>
            <a:r>
              <a:rPr lang="en" sz="1700">
                <a:solidFill>
                  <a:srgbClr val="000000"/>
                </a:solidFill>
                <a:latin typeface="Times New Roman"/>
                <a:ea typeface="Times New Roman"/>
                <a:cs typeface="Times New Roman"/>
                <a:sym typeface="Times New Roman"/>
              </a:rPr>
              <a:t>Label name should not have spaces </a:t>
            </a:r>
            <a:r>
              <a:rPr lang="en" sz="1700">
                <a:solidFill>
                  <a:srgbClr val="5B0F00"/>
                </a:solidFill>
                <a:latin typeface="Times New Roman"/>
                <a:ea typeface="Times New Roman"/>
                <a:cs typeface="Times New Roman"/>
                <a:sym typeface="Times New Roman"/>
              </a:rPr>
              <a:t>(‘ ’)</a:t>
            </a:r>
            <a:r>
              <a:rPr lang="en" sz="1700">
                <a:solidFill>
                  <a:srgbClr val="000000"/>
                </a:solidFill>
                <a:latin typeface="Times New Roman"/>
                <a:ea typeface="Times New Roman"/>
                <a:cs typeface="Times New Roman"/>
                <a:sym typeface="Times New Roman"/>
              </a:rPr>
              <a:t>, colon (</a:t>
            </a:r>
            <a:r>
              <a:rPr lang="en" sz="1700">
                <a:solidFill>
                  <a:srgbClr val="5B0F00"/>
                </a:solidFill>
                <a:latin typeface="Times New Roman"/>
                <a:ea typeface="Times New Roman"/>
                <a:cs typeface="Times New Roman"/>
                <a:sym typeface="Times New Roman"/>
              </a:rPr>
              <a:t>:</a:t>
            </a:r>
            <a:r>
              <a:rPr lang="en" sz="1700">
                <a:solidFill>
                  <a:srgbClr val="000000"/>
                </a:solidFill>
                <a:latin typeface="Times New Roman"/>
                <a:ea typeface="Times New Roman"/>
                <a:cs typeface="Times New Roman"/>
                <a:sym typeface="Times New Roman"/>
              </a:rPr>
              <a:t>), or commas(</a:t>
            </a:r>
            <a:r>
              <a:rPr lang="en" sz="1700">
                <a:solidFill>
                  <a:srgbClr val="5B0F00"/>
                </a:solidFill>
                <a:latin typeface="Times New Roman"/>
                <a:ea typeface="Times New Roman"/>
                <a:cs typeface="Times New Roman"/>
                <a:sym typeface="Times New Roman"/>
              </a:rPr>
              <a:t>,</a:t>
            </a:r>
            <a:r>
              <a:rPr lang="en" sz="1700">
                <a:solidFill>
                  <a:srgbClr val="000000"/>
                </a:solidFill>
                <a:latin typeface="Times New Roman"/>
                <a:ea typeface="Times New Roman"/>
                <a:cs typeface="Times New Roman"/>
                <a:sym typeface="Times New Roman"/>
              </a:rPr>
              <a:t>).</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AutoNum type="arabicPeriod"/>
            </a:pPr>
            <a:r>
              <a:rPr lang="en" sz="1700">
                <a:solidFill>
                  <a:srgbClr val="000000"/>
                </a:solidFill>
                <a:latin typeface="Times New Roman"/>
                <a:ea typeface="Times New Roman"/>
                <a:cs typeface="Times New Roman"/>
                <a:sym typeface="Times New Roman"/>
              </a:rPr>
              <a:t>Each line should have only one instruction, even if a label is used.</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AutoNum type="arabicPeriod"/>
            </a:pPr>
            <a:r>
              <a:rPr lang="en" sz="1700">
                <a:solidFill>
                  <a:srgbClr val="000000"/>
                </a:solidFill>
                <a:latin typeface="Times New Roman"/>
                <a:ea typeface="Times New Roman"/>
                <a:cs typeface="Times New Roman"/>
                <a:sym typeface="Times New Roman"/>
              </a:rPr>
              <a:t>Instructions should be given from the MIPS reference sheet (attached) only.</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path path="circle">
            <a:fillToRect b="50%" l="50%" r="50%" t="50%"/>
          </a:path>
          <a:tileRect/>
        </a:gradFill>
      </p:bgPr>
    </p:bg>
    <p:spTree>
      <p:nvGrpSpPr>
        <p:cNvPr id="324" name="Shape 324"/>
        <p:cNvGrpSpPr/>
        <p:nvPr/>
      </p:nvGrpSpPr>
      <p:grpSpPr>
        <a:xfrm>
          <a:off x="0" y="0"/>
          <a:ext cx="0" cy="0"/>
          <a:chOff x="0" y="0"/>
          <a:chExt cx="0" cy="0"/>
        </a:xfrm>
      </p:grpSpPr>
      <p:sp>
        <p:nvSpPr>
          <p:cNvPr id="325" name="Google Shape;325;p21"/>
          <p:cNvSpPr txBox="1"/>
          <p:nvPr>
            <p:ph type="title"/>
          </p:nvPr>
        </p:nvSpPr>
        <p:spPr>
          <a:xfrm>
            <a:off x="1253525" y="267025"/>
            <a:ext cx="6877200" cy="738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351C75"/>
                </a:solidFill>
                <a:latin typeface="Georgia"/>
                <a:ea typeface="Georgia"/>
                <a:cs typeface="Georgia"/>
                <a:sym typeface="Georgia"/>
              </a:rPr>
              <a:t>ERROR HANDLING</a:t>
            </a:r>
            <a:endParaRPr>
              <a:solidFill>
                <a:srgbClr val="351C75"/>
              </a:solidFill>
              <a:latin typeface="Georgia"/>
              <a:ea typeface="Georgia"/>
              <a:cs typeface="Georgia"/>
              <a:sym typeface="Georgia"/>
            </a:endParaRPr>
          </a:p>
        </p:txBody>
      </p:sp>
      <p:sp>
        <p:nvSpPr>
          <p:cNvPr id="326" name="Google Shape;326;p21"/>
          <p:cNvSpPr txBox="1"/>
          <p:nvPr>
            <p:ph idx="1" type="body"/>
          </p:nvPr>
        </p:nvSpPr>
        <p:spPr>
          <a:xfrm>
            <a:off x="917100" y="1179650"/>
            <a:ext cx="7440600" cy="3572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800">
                <a:solidFill>
                  <a:srgbClr val="000000"/>
                </a:solidFill>
                <a:latin typeface="Times New Roman"/>
                <a:ea typeface="Times New Roman"/>
                <a:cs typeface="Times New Roman"/>
                <a:sym typeface="Times New Roman"/>
              </a:rPr>
              <a:t>Types of Errors:</a:t>
            </a:r>
            <a:endParaRPr sz="1800">
              <a:solidFill>
                <a:srgbClr val="000000"/>
              </a:solidFill>
              <a:highlight>
                <a:srgbClr val="FFFFFF"/>
              </a:highlight>
              <a:latin typeface="Times New Roman"/>
              <a:ea typeface="Times New Roman"/>
              <a:cs typeface="Times New Roman"/>
              <a:sym typeface="Times New Roman"/>
            </a:endParaRPr>
          </a:p>
          <a:p>
            <a:pPr indent="-330200" lvl="0" marL="457200" rtl="0" algn="l">
              <a:spcBef>
                <a:spcPts val="120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Invalid mnemonic Error (If the mnemonic doesn’t exist in the MIPS instructions).</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Operand Validation (Invalid number of operands used in the instruction).</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Undefined or Duplicate Label (If 2 labels have same name or if the label is not defined).</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Invalid Register (If the given register is not from the MIPS 32 registers)</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Out of range address (If the given address is not within the program range or not a multiple of 4).</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Immediate out of range or invalid (If the given immediate is not valid decimal or if it is out of range).</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