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Lato"/>
      <p:regular r:id="rId46"/>
      <p:bold r:id="rId47"/>
      <p:italic r:id="rId48"/>
      <p:boldItalic r:id="rId49"/>
    </p:embeddedFont>
    <p:embeddedFont>
      <p:font typeface="Lato Light"/>
      <p:regular r:id="rId50"/>
      <p:bold r:id="rId51"/>
      <p:italic r:id="rId52"/>
      <p:boldItalic r:id="rId53"/>
    </p:embeddedFont>
    <p:embeddedFont>
      <p:font typeface="Lato Black"/>
      <p:bold r:id="rId54"/>
      <p:boldItalic r:id="rId55"/>
    </p:embeddedFont>
    <p:embeddedFont>
      <p:font typeface="Open Sans Ligh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E82C6C-C2B8-4625-96CD-E6281D67C49D}">
  <a:tblStyle styleId="{BEE82C6C-C2B8-4625-96CD-E6281D67C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bold.fntdata"/><Relationship Id="rId50" Type="http://schemas.openxmlformats.org/officeDocument/2006/relationships/font" Target="fonts/LatoLight-regular.fntdata"/><Relationship Id="rId53" Type="http://schemas.openxmlformats.org/officeDocument/2006/relationships/font" Target="fonts/LatoLight-boldItalic.fntdata"/><Relationship Id="rId52" Type="http://schemas.openxmlformats.org/officeDocument/2006/relationships/font" Target="fonts/LatoLight-italic.fntdata"/><Relationship Id="rId11" Type="http://schemas.openxmlformats.org/officeDocument/2006/relationships/slide" Target="slides/slide6.xml"/><Relationship Id="rId55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54" Type="http://schemas.openxmlformats.org/officeDocument/2006/relationships/font" Target="fonts/LatoBlack-bold.fntdata"/><Relationship Id="rId13" Type="http://schemas.openxmlformats.org/officeDocument/2006/relationships/slide" Target="slides/slide8.xml"/><Relationship Id="rId57" Type="http://schemas.openxmlformats.org/officeDocument/2006/relationships/font" Target="fonts/OpenSansLight-bold.fntdata"/><Relationship Id="rId12" Type="http://schemas.openxmlformats.org/officeDocument/2006/relationships/slide" Target="slides/slide7.xml"/><Relationship Id="rId56" Type="http://schemas.openxmlformats.org/officeDocument/2006/relationships/font" Target="fonts/OpenSansLight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2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13.127.38.152/elk/app/kibana" TargetMode="External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2.7/library/functions.html#print" TargetMode="External"/><Relationship Id="rId4" Type="http://schemas.openxmlformats.org/officeDocument/2006/relationships/hyperlink" Target="https://docs.python.org/2.7/library/functions.html#print" TargetMode="External"/><Relationship Id="rId9" Type="http://schemas.openxmlformats.org/officeDocument/2006/relationships/hyperlink" Target="https://docs.python.org/2.7/library/logging.html#logging.error" TargetMode="External"/><Relationship Id="rId5" Type="http://schemas.openxmlformats.org/officeDocument/2006/relationships/hyperlink" Target="https://docs.python.org/2.7/library/logging.html#logging.info" TargetMode="External"/><Relationship Id="rId6" Type="http://schemas.openxmlformats.org/officeDocument/2006/relationships/hyperlink" Target="https://docs.python.org/2.7/library/logging.html#logging.debug" TargetMode="External"/><Relationship Id="rId7" Type="http://schemas.openxmlformats.org/officeDocument/2006/relationships/hyperlink" Target="https://docs.python.org/2.7/library/warnings.html#warnings.warn" TargetMode="External"/><Relationship Id="rId8" Type="http://schemas.openxmlformats.org/officeDocument/2006/relationships/hyperlink" Target="https://docs.python.org/2.7/library/logging.html#logging.warning" TargetMode="External"/><Relationship Id="rId11" Type="http://schemas.openxmlformats.org/officeDocument/2006/relationships/hyperlink" Target="https://docs.python.org/2.7/library/logging.html#logging.critical" TargetMode="External"/><Relationship Id="rId10" Type="http://schemas.openxmlformats.org/officeDocument/2006/relationships/hyperlink" Target="https://docs.python.org/2.7/library/logging.html#logging.excep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1480350" y="3074200"/>
            <a:ext cx="9231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Logging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518900" y="1423500"/>
            <a:ext cx="111486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only time that print is a better option than logging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is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when the goal is to display a help statement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for a command line application. Other reasons why logging is better than print: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• The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log record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which is created with every logging event,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contains readily available diagnostic information such as the file name, full path, function, and line number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of the logging event.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•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 Events logged in included modules are automatically accessible via the root logger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to your application’s logging stream, unless you filter them out.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• Logging can be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selectively silenced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by using the method 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logging.Logger.setLevel()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or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disabled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by setting the attribute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 logging.Logger.disabled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2" name="Shape 40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3" name="Shape 40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vs Printing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Shape 410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Shape 411"/>
          <p:cNvSpPr txBox="1"/>
          <p:nvPr/>
        </p:nvSpPr>
        <p:spPr>
          <a:xfrm>
            <a:off x="1480350" y="2958950"/>
            <a:ext cx="92313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Logging in the industry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233325" y="1541125"/>
            <a:ext cx="6840300" cy="4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There are a plethora of log management tools and software.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logging module in Python.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Third Party tools like: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Logentries,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Loggly,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ELK stack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Here, we’ll address the ELK stack only.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18" name="Shape 418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in the Industry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425" y="2960100"/>
            <a:ext cx="3751200" cy="9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b="24822" l="0" r="0" t="24154"/>
          <a:stretch/>
        </p:blipFill>
        <p:spPr>
          <a:xfrm>
            <a:off x="7973125" y="4004650"/>
            <a:ext cx="3815799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088" y="5205125"/>
            <a:ext cx="3993872" cy="9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6288" y="1650700"/>
            <a:ext cx="3349475" cy="1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Shape 429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Shape 430"/>
          <p:cNvSpPr txBox="1"/>
          <p:nvPr/>
        </p:nvSpPr>
        <p:spPr>
          <a:xfrm>
            <a:off x="1480350" y="2958950"/>
            <a:ext cx="92313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Python: Logging Module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233325" y="3359650"/>
            <a:ext cx="117720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logging module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has been a part of Python’s Standard Library since version 2.3. It is succinctly described in PEP 282.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documentation is notoriously hard to read, except for the basic logging tutorial. Let’s look at a simple example: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logging.warning('Watch out!')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will print a message to the console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logging.info('I told you so')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will not print anything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6" name="Shape 436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37" name="Shape 437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Module in Python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88" y="1715424"/>
            <a:ext cx="8266625" cy="82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233325" y="4099400"/>
            <a:ext cx="117720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0253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The INFO message doesn’t appear because the default level is WARNING. </a:t>
            </a:r>
            <a:endParaRPr b="1"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printed message includes the indication of the level and the description of the event provided in the logging call, i.e. ‘Watch out!’. 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46" name="Shape 446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Module in Python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88" y="1715424"/>
            <a:ext cx="8266625" cy="82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/>
        </p:nvSpPr>
        <p:spPr>
          <a:xfrm>
            <a:off x="233325" y="2712375"/>
            <a:ext cx="117258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very common situation is that of recording logging events in a file, so let’s look at that next.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50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US" sz="18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basicConfig(filename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'example.log'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,level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DEBUG)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debug(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'This message should go to the log file'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'So should this'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warning(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'And this, too'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 would not see an output in the commandline.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Open the file created  and you should find the log messages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4" name="Shape 454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55" name="Shape 455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to a file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213" y="1191451"/>
            <a:ext cx="62960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233325" y="1078775"/>
            <a:ext cx="59157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your program consists of multiple modules, here’s an example of how you could organize logging in it: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50800" marR="50800" rtl="0">
              <a:lnSpc>
                <a:spcPct val="1063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myapp.py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mylib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basicConfig(filename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'myapp.log'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level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'Started'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mylib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do_something()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'Finished'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BB60D5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  <a:endParaRPr b="1"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64" name="Shape 464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from multiple modules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66" name="Shape 466"/>
          <p:cNvSpPr txBox="1"/>
          <p:nvPr/>
        </p:nvSpPr>
        <p:spPr>
          <a:xfrm>
            <a:off x="6611425" y="2034275"/>
            <a:ext cx="54726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5080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mylib.py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do_something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'Doing something'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6611425" y="5655925"/>
            <a:ext cx="5472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2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Save both the codes in different files. </a:t>
            </a:r>
            <a:endParaRPr b="1" sz="22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233325" y="1078775"/>
            <a:ext cx="11448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you run myapp.py, you should see this in “myapp.log” file which was created: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3" name="Shape 473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74" name="Shape 474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from multiple modules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82" y="1864775"/>
            <a:ext cx="5190000" cy="10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233325" y="3157575"/>
            <a:ext cx="1144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generalize this to multiple modules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using the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pattern in mylib.py.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Note that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for this simple usage pattern, you won’t know, by looking in the log file, where in your application your messages came from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apart from looking at the event description.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83" name="Shape 483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Logging variable data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85" name="Shape 485"/>
          <p:cNvSpPr txBox="1"/>
          <p:nvPr/>
        </p:nvSpPr>
        <p:spPr>
          <a:xfrm>
            <a:off x="245750" y="4020600"/>
            <a:ext cx="116949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log variable data, use a format string for the event description message and append the variable data as arguments. For example: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50800" rtl="0">
              <a:lnSpc>
                <a:spcPct val="1063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logging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warning(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before you 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'Look'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'leap!'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75" y="1438024"/>
            <a:ext cx="8275475" cy="8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301100" y="1525700"/>
            <a:ext cx="79638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Logging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What is Logging?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Why Logging?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to use Logging?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Severity Levels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Logging in the industry.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Logging Module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Third Party Tools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Using ELK stack to Manage Logs.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0" name="Shape 33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Agenda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886" y="2249862"/>
            <a:ext cx="4447839" cy="31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Shape 491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492" name="Shape 492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Changing the format of displayed messages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94" name="Shape 494"/>
          <p:cNvSpPr txBox="1"/>
          <p:nvPr/>
        </p:nvSpPr>
        <p:spPr>
          <a:xfrm>
            <a:off x="245750" y="4020600"/>
            <a:ext cx="11694900" cy="24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change the format which is used to display messages, you need to specify the format you want to use: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marR="50800" rtl="0">
              <a:lnSpc>
                <a:spcPct val="1063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basicConfig(</a:t>
            </a: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1" lang="en-US" sz="18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%(levelname)s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1" lang="en-US" sz="18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%(message)s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level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DEBUG)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debug(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'This message should appear on the console'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'So should this'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logging</a:t>
            </a:r>
            <a:r>
              <a:rPr b="1"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warning(</a:t>
            </a:r>
            <a:r>
              <a:rPr b="1"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'And this, too'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" y="1422599"/>
            <a:ext cx="8398050" cy="1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Shape 500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01" name="Shape 501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Displaying the date/time in messages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03" name="Shape 503"/>
          <p:cNvSpPr txBox="1"/>
          <p:nvPr/>
        </p:nvSpPr>
        <p:spPr>
          <a:xfrm>
            <a:off x="245750" y="4020600"/>
            <a:ext cx="11694900" cy="24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display the date and time of an event, you would place 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‘%(asctime)s’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in your format string: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50800" marR="50800" rtl="0">
              <a:lnSpc>
                <a:spcPct val="1063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basicConfig(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%(asctime)s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%(message)s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warning(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'is when this event was logged.'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default format for date/time display (shown above) is ISO8601.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00" y="1669201"/>
            <a:ext cx="10344400" cy="93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245750" y="2989775"/>
            <a:ext cx="11694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you need more control over the formatting of the date/time, provide a datefmt argument to basicConfig, as in this example: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50800" marR="50800" rtl="0">
              <a:lnSpc>
                <a:spcPct val="1063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b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basicConfig(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%(asctime)s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%(message)s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datefmt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'%m/</a:t>
            </a:r>
            <a:r>
              <a:rPr b="1" i="1" lang="en-US" sz="2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/%Y %I:%M:%S %p'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warning(</a:t>
            </a:r>
            <a:r>
              <a:rPr b="1" lang="en-US" sz="2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'is when this event was logged.'</a:t>
            </a:r>
            <a:r>
              <a:rPr b="1" lang="en-US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Observe that</a:t>
            </a:r>
            <a:r>
              <a:rPr b="1"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800">
                <a:solidFill>
                  <a:srgbClr val="F2025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specify the format using the datefmt argument</a:t>
            </a:r>
            <a:r>
              <a:rPr b="1"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 b="1"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format of the datefmt argument is the same as supported by time.strftime().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0" name="Shape 510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11" name="Shape 511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Displaying the date/time in messages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63" y="1345574"/>
            <a:ext cx="11014475" cy="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233325" y="2666150"/>
            <a:ext cx="115254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There’s a lot more that the logging package offers, but to get the best out of it, you’ll need to invest a little more of your time in reading  and exploring further.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9" name="Shape 519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20" name="Shape 520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Bottomline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04" y="4869955"/>
            <a:ext cx="2686301" cy="1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Shape 528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Shape 529"/>
          <p:cNvSpPr txBox="1"/>
          <p:nvPr/>
        </p:nvSpPr>
        <p:spPr>
          <a:xfrm>
            <a:off x="1488475" y="2542850"/>
            <a:ext cx="92313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Third Party Logging Solutions - ELK Stack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233325" y="1391275"/>
            <a:ext cx="66864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-US" sz="1700">
                <a:latin typeface="Lato"/>
                <a:ea typeface="Lato"/>
                <a:cs typeface="Lato"/>
                <a:sym typeface="Lato"/>
              </a:rPr>
              <a:t>"</a:t>
            </a:r>
            <a:r>
              <a:rPr b="1" lang="en-US" sz="17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ELK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" is the acronym for three open source projects: </a:t>
            </a:r>
            <a:r>
              <a:rPr b="1" lang="en-US" sz="17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Elasticsearch, Logstash, and Kibana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1" lang="en-US" sz="1700">
                <a:latin typeface="Lato"/>
                <a:ea typeface="Lato"/>
                <a:cs typeface="Lato"/>
                <a:sym typeface="Lato"/>
              </a:rPr>
              <a:t>Elasticsearch 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is a </a:t>
            </a:r>
            <a:r>
              <a:rPr b="1" i="1" lang="en-US" sz="17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search and analytics engine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1" lang="en-US" sz="1700">
                <a:latin typeface="Lato"/>
                <a:ea typeface="Lato"/>
                <a:cs typeface="Lato"/>
                <a:sym typeface="Lato"/>
              </a:rPr>
              <a:t>Logstash 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is a </a:t>
            </a:r>
            <a:r>
              <a:rPr b="1" i="1" lang="en-US" sz="17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server‑side data processing pipeline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 that ingests data from multiple sources simultaneously, transforms it, and then sends it to a "stash" like Elasticsearch.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1" lang="en-US" sz="1700">
                <a:latin typeface="Lato"/>
                <a:ea typeface="Lato"/>
                <a:cs typeface="Lato"/>
                <a:sym typeface="Lato"/>
              </a:rPr>
              <a:t>Kibana 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lets users </a:t>
            </a:r>
            <a:r>
              <a:rPr b="1" i="1" lang="en-US" sz="17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visualize data with charts and graphs</a:t>
            </a:r>
            <a:r>
              <a:rPr lang="en-US" sz="1700">
                <a:latin typeface="Lato"/>
                <a:ea typeface="Lato"/>
                <a:cs typeface="Lato"/>
                <a:sym typeface="Lato"/>
              </a:rPr>
              <a:t> in Elasticsearch.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0253"/>
              </a:buClr>
              <a:buSzPts val="1700"/>
              <a:buFont typeface="Lato"/>
              <a:buChar char="●"/>
            </a:pPr>
            <a:r>
              <a:rPr b="1" lang="en-US" sz="17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The Elastic Stack is the next evolution of the ELK Stack.</a:t>
            </a:r>
            <a:endParaRPr b="1" sz="17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5" name="Shape 535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36" name="Shape 536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ELK Stack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 b="0" l="3875" r="6212" t="6059"/>
          <a:stretch/>
        </p:blipFill>
        <p:spPr>
          <a:xfrm>
            <a:off x="7115900" y="1044575"/>
            <a:ext cx="4858625" cy="5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Shape 543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44" name="Shape 544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ELK Stack Architecture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00" y="832200"/>
            <a:ext cx="10386800" cy="58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/>
        </p:nvSpPr>
        <p:spPr>
          <a:xfrm>
            <a:off x="233325" y="4453850"/>
            <a:ext cx="11710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REST stands for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presentational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tate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ransfer. It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relies on a stateless, client-server, cacheable communications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In most cases it is used with the HTTP protocol.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RESTful applications use HTTP requests to POST (create), PUT (create and/or update), GET (e.g., make queries), and DELETE data.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REST uses HTTP for all four CRUD (Create/Read/Update/Delete) operations.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53" name="Shape 553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REST API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088700"/>
            <a:ext cx="8086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233325" y="5301475"/>
            <a:ext cx="115254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Kibana is a window into the Elastic Stack. It enables visual exploration and real-time analysis of your data in Elasticsearch.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Log in into the kibana dashboard on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http://13.127.38.152/elk/app/kibana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1" name="Shape 561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62" name="Shape 562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Kibana Dashboard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64" name="Shape 5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238" y="1018829"/>
            <a:ext cx="6867532" cy="376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233325" y="2974375"/>
            <a:ext cx="11525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Remember that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combination of _index, _type, and _id uniquely identifies a document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So the easiest way to ensure that our document is new is by letting Elasticsearch auto generate a new unique _id, using the POST version of the index request.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POST /_index/_type/_id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{ ... }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However, if we already have an _id that we want to use, then we have to tell Elasticsearch that it should accept our index request only if a document with the same _index, _type, and _id doesn’t exist already.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0" name="Shape 570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71" name="Shape 571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New Document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Shape 338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Shape 339"/>
          <p:cNvSpPr txBox="1"/>
          <p:nvPr/>
        </p:nvSpPr>
        <p:spPr>
          <a:xfrm>
            <a:off x="1480350" y="3082250"/>
            <a:ext cx="92313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Logging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/>
        </p:nvSpPr>
        <p:spPr>
          <a:xfrm>
            <a:off x="233325" y="1140425"/>
            <a:ext cx="11525400" cy="5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Let’s say you’re creating an api for maintaining a book list. The corresponding request would look somewhat like this: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/booklist/Books/Game_of_Thrones/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"api_name":"/bookList/Books/Game_of_Thrones/book1 ",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"request":{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"author": "George R. R. Martin",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"id":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9</a:t>
            </a: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"book_name":"A Clash of Kings"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"response":{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"_response":"A Clash of Kings added to the list of books"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2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"status":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503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8" name="Shape 578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79" name="Shape 579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New Document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Shape 585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86" name="Shape 586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New Document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6985" l="0" r="0" t="0"/>
          <a:stretch/>
        </p:blipFill>
        <p:spPr>
          <a:xfrm>
            <a:off x="563400" y="895495"/>
            <a:ext cx="11065199" cy="442138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560600" y="5469375"/>
            <a:ext cx="110652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 your Kibana Dashboard, you should see the view similar to the one shown in the image.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run the JSON script, press the Green Play icon.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20253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Similarly, create 7-10 requests with different statuses. </a:t>
            </a:r>
            <a:endParaRPr b="1"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Shape 594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595" name="Shape 595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Discovering Your Data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97" name="Shape 597"/>
          <p:cNvSpPr txBox="1"/>
          <p:nvPr/>
        </p:nvSpPr>
        <p:spPr>
          <a:xfrm>
            <a:off x="152400" y="5147350"/>
            <a:ext cx="118683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Using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Discover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application, you can enter an Elasticsearch query to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search your data and filter the results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Open Discover. The 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shakes*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pattern is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current index pattern.</a:t>
            </a:r>
            <a:endParaRPr b="1"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From the list of filters, select “</a:t>
            </a: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3">
            <a:alphaModFix/>
          </a:blip>
          <a:srcRect b="13352" l="0" r="0" t="0"/>
          <a:stretch/>
        </p:blipFill>
        <p:spPr>
          <a:xfrm>
            <a:off x="152400" y="957175"/>
            <a:ext cx="11975000" cy="3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Shape 603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04" name="Shape 604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Visualizing Your Data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06" name="Shape 606"/>
          <p:cNvSpPr txBox="1"/>
          <p:nvPr/>
        </p:nvSpPr>
        <p:spPr>
          <a:xfrm>
            <a:off x="306525" y="1742550"/>
            <a:ext cx="684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Visualize application, you can shape your data using a variety of charts, tables, and maps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and more.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 can create four visualizations: a pie chart, bar chart, coordinate map, and Markdown widget.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Click on the “Visualize” button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below the status field and you will be redirected to another page.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725" y="1389400"/>
            <a:ext cx="4614975" cy="4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95126"/>
            <a:ext cx="11758601" cy="6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Shape 617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18" name="Shape 618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Visualizing Your Data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20" name="Shape 620"/>
          <p:cNvSpPr txBox="1"/>
          <p:nvPr/>
        </p:nvSpPr>
        <p:spPr>
          <a:xfrm>
            <a:off x="152400" y="4577150"/>
            <a:ext cx="115908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 also have an option to “Save” the visualization for use in a dashboard.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Click on the “Save” button on the top right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corner.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Fill up the name for the visualization, in this case “Status”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Click on Save.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5" y="1407200"/>
            <a:ext cx="11787175" cy="175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Shape 626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27" name="Shape 627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Putting it Together in a Dashboard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29" name="Shape 629"/>
          <p:cNvSpPr txBox="1"/>
          <p:nvPr/>
        </p:nvSpPr>
        <p:spPr>
          <a:xfrm>
            <a:off x="306525" y="3960700"/>
            <a:ext cx="109284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dashboard is a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collection of visualizations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that you can arrange and share.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Here you’ll build a dashboard that contains the visualizations you saved 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Open Dashboard.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Click Create new dashboard.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Click Add.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Select the Saved Visualization.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25" y="898650"/>
            <a:ext cx="11789949" cy="277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Shape 635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36" name="Shape 636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Putting it Together in a Dashboard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8" y="1318050"/>
            <a:ext cx="12113226" cy="42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Shape 643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44" name="Shape 644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Putting it Together in a Dashboard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46" name="Shape 646"/>
          <p:cNvSpPr txBox="1"/>
          <p:nvPr/>
        </p:nvSpPr>
        <p:spPr>
          <a:xfrm>
            <a:off x="36650" y="1094200"/>
            <a:ext cx="5234100" cy="5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sample dashboard should look like as shown. </a:t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You can rearrange the visualizations by clicking a the header of a visualization and dragging. </a:t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The gear icon in the top right of a visualization displays controls for editing and deleting the visualization. </a:t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A resize control is on the lower right.</a:t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14111" r="0" t="0"/>
          <a:stretch/>
        </p:blipFill>
        <p:spPr>
          <a:xfrm>
            <a:off x="5424750" y="881700"/>
            <a:ext cx="6661101" cy="58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Shape 652"/>
          <p:cNvGrpSpPr/>
          <p:nvPr/>
        </p:nvGrpSpPr>
        <p:grpSpPr>
          <a:xfrm>
            <a:off x="858050" y="89102"/>
            <a:ext cx="10470300" cy="653886"/>
            <a:chOff x="1692338" y="178204"/>
            <a:chExt cx="20940600" cy="1307772"/>
          </a:xfrm>
        </p:grpSpPr>
        <p:sp>
          <p:nvSpPr>
            <p:cNvPr id="653" name="Shape 653"/>
            <p:cNvSpPr txBox="1"/>
            <p:nvPr/>
          </p:nvSpPr>
          <p:spPr>
            <a:xfrm>
              <a:off x="1692338" y="178204"/>
              <a:ext cx="20940600" cy="10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Putting it Together in a Dashboard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871448" y="13944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55" name="Shape 655"/>
          <p:cNvSpPr txBox="1"/>
          <p:nvPr/>
        </p:nvSpPr>
        <p:spPr>
          <a:xfrm>
            <a:off x="36650" y="6041200"/>
            <a:ext cx="12113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Lato"/>
                <a:ea typeface="Lato"/>
                <a:cs typeface="Lato"/>
                <a:sym typeface="Lato"/>
              </a:rPr>
              <a:t>Your dashboard should look like as shown. </a:t>
            </a:r>
            <a:endParaRPr sz="1800">
              <a:solidFill>
                <a:srgbClr val="4444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25" y="1266888"/>
            <a:ext cx="11353480" cy="42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301100" y="1433250"/>
            <a:ext cx="8344500" cy="5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Logging is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 means of tracking events that happen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when some software runs.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software’s developer adds logging calls to their code to indicate that certain events have occurred.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event is described by a descriptive message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which can optionally contain variable data (i.e. data that is potentially different for each occurrence of the event).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Events also have an importance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which the developer ascribes to the event; the importance can also be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called the level or severity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7" name="Shape 34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What is Logging?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04" y="4869955"/>
            <a:ext cx="2686301" cy="1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Shape 661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662" name="Shape 662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663" name="Shape 663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4" name="Shape 664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301100" y="1248300"/>
            <a:ext cx="8899500" cy="5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Logging serves two purposes: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Diagnostic logging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records events related to the application’s operation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a user calls in to report an error, for example, the logs can be searched for context.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Audit logging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records events for business analysis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user’s transactions can be extracted and combined with other user details for reports or to optimize a business goal.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7" name="Shape 35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Why Logging?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04" y="4869955"/>
            <a:ext cx="2686301" cy="1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316500" y="1571925"/>
            <a:ext cx="102711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 Ppython, Logging provides a set of convenience functions for simple logging usage.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debug(),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info(),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warning(),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error() and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critical().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determine when to use logging, see the table in the next slide, which states, for each of a set of common tasks, the best tool to use for it.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7" name="Shape 36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When to use logging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04" y="4869955"/>
            <a:ext cx="2686301" cy="1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Shape 374"/>
          <p:cNvGrpSpPr/>
          <p:nvPr/>
        </p:nvGrpSpPr>
        <p:grpSpPr>
          <a:xfrm>
            <a:off x="871168" y="38309"/>
            <a:ext cx="10470300" cy="723300"/>
            <a:chOff x="1718574" y="76617"/>
            <a:chExt cx="20940600" cy="1446600"/>
          </a:xfrm>
        </p:grpSpPr>
        <p:sp>
          <p:nvSpPr>
            <p:cNvPr id="375" name="Shape 375"/>
            <p:cNvSpPr txBox="1"/>
            <p:nvPr/>
          </p:nvSpPr>
          <p:spPr>
            <a:xfrm>
              <a:off x="1718574" y="766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When to use logging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881598" y="143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377" name="Shape 377"/>
          <p:cNvGraphicFramePr/>
          <p:nvPr/>
        </p:nvGraphicFramePr>
        <p:xfrm>
          <a:off x="189625" y="10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{BEE82C6C-C2B8-4625-96CD-E6281D67C49D}</a:tableStyleId>
              </a:tblPr>
              <a:tblGrid>
                <a:gridCol w="5602400"/>
                <a:gridCol w="6241150"/>
              </a:tblGrid>
              <a:tr h="585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Task you want to perform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AA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The best tool for the task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AA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7187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ato"/>
                        <a:buChar char="●"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Display console output for ordinary usage of a command line script or program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3"/>
                        </a:rPr>
                        <a:t>print()</a:t>
                      </a:r>
                      <a:endParaRPr b="1" sz="1800" u="sng">
                        <a:solidFill>
                          <a:srgbClr val="355F7C"/>
                        </a:solidFill>
                        <a:latin typeface="Lato"/>
                        <a:ea typeface="Lato"/>
                        <a:cs typeface="Lato"/>
                        <a:sym typeface="Lato"/>
                        <a:hlinkClick r:id="rId4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75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ato"/>
                        <a:buChar char="●"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Report events that occur during normal operation of a program (e.g. for status monitoring or fault investigation)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5"/>
                        </a:rPr>
                        <a:t>logging.info()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(or </a:t>
                      </a: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6"/>
                        </a:rPr>
                        <a:t>logging.debug()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for very detailed output for diagnostic purposes)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51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ato"/>
                        <a:buChar char="●"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Issue a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warning regarding a particular runtime event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7"/>
                        </a:rPr>
                        <a:t>warnings.warn()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in library code if the issue is avoidable and the client application should be modified to eliminate the warning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8"/>
                        </a:rPr>
                        <a:t>logging.warning()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if there is nothing the client application can do about the situation, but the event should still be noted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5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ato"/>
                        <a:buChar char="●"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Report an error regarding a particular runtime event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Raise an exception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ato"/>
                        <a:buChar char="●"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Report suppression of an error without raising an exception (e.g. error handler in a long-running server process)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9"/>
                        </a:rPr>
                        <a:t>logging.error()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10"/>
                        </a:rPr>
                        <a:t>logging.exception()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or </a:t>
                      </a:r>
                      <a:r>
                        <a:rPr b="1" lang="en-US" sz="1800" u="sng">
                          <a:solidFill>
                            <a:srgbClr val="355F7C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11"/>
                        </a:rPr>
                        <a:t>logging.critical()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as appropriate for the specific error and application domain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Shape 382"/>
          <p:cNvGrpSpPr/>
          <p:nvPr/>
        </p:nvGrpSpPr>
        <p:grpSpPr>
          <a:xfrm>
            <a:off x="858043" y="12909"/>
            <a:ext cx="10470300" cy="730079"/>
            <a:chOff x="1692324" y="483017"/>
            <a:chExt cx="20940600" cy="1460159"/>
          </a:xfrm>
        </p:grpSpPr>
        <p:sp>
          <p:nvSpPr>
            <p:cNvPr id="383" name="Shape 38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Severity Levels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385" name="Shape 385"/>
          <p:cNvGraphicFramePr/>
          <p:nvPr/>
        </p:nvGraphicFramePr>
        <p:xfrm>
          <a:off x="952500" y="9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{BEE82C6C-C2B8-4625-96CD-E6281D67C49D}</a:tableStyleId>
              </a:tblPr>
              <a:tblGrid>
                <a:gridCol w="2153725"/>
                <a:gridCol w="8133275"/>
              </a:tblGrid>
              <a:tr h="59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Level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AA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When it’s used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AA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DEBUG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Detailed information, typically of interest only when diagnosing problems.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INFO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Confirmation that things are working as expected.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WARNING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An indication that something unexpected happened, or indicative of some problem in the near future (e.g. ‘disk space low’). The software is still working as expected.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ERROR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Due to a more serious problem, the software has not been able to perform some function.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CRITICAL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 serious error, indicating that the program itself may be unable to continue running.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CC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Shape 386"/>
          <p:cNvSpPr txBox="1"/>
          <p:nvPr/>
        </p:nvSpPr>
        <p:spPr>
          <a:xfrm>
            <a:off x="631850" y="5425800"/>
            <a:ext cx="10957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logging functions are named after the level or severity of the events they are used to track.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 The standard levels and their applicability are described (in increasing order of severity).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Shape 391"/>
          <p:cNvGrpSpPr/>
          <p:nvPr/>
        </p:nvGrpSpPr>
        <p:grpSpPr>
          <a:xfrm>
            <a:off x="858043" y="12909"/>
            <a:ext cx="10470300" cy="730079"/>
            <a:chOff x="1692324" y="483017"/>
            <a:chExt cx="20940600" cy="1460159"/>
          </a:xfrm>
        </p:grpSpPr>
        <p:sp>
          <p:nvSpPr>
            <p:cNvPr id="392" name="Shape 3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Severity Levels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94" name="Shape 394"/>
          <p:cNvSpPr txBox="1"/>
          <p:nvPr/>
        </p:nvSpPr>
        <p:spPr>
          <a:xfrm>
            <a:off x="416100" y="2203800"/>
            <a:ext cx="84762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default level is WARNING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which means that only events of this level and above will be tracked, unless the logging package is configured to do otherwise.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Events that are tracked can be handled in different ways.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simplest way of handling tracked events is to print them to the console. Another common way is to write them to a disk file.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400" y="4777126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