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3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</p:sldIdLst>
  <p:sldSz cy="6858000" cx="12192000"/>
  <p:notesSz cx="6858000" cy="9144000"/>
  <p:embeddedFontLst>
    <p:embeddedFont>
      <p:font typeface="Lato"/>
      <p:regular r:id="rId87"/>
      <p:bold r:id="rId88"/>
      <p:italic r:id="rId89"/>
      <p:boldItalic r:id="rId90"/>
    </p:embeddedFont>
    <p:embeddedFont>
      <p:font typeface="Lato Light"/>
      <p:regular r:id="rId91"/>
      <p:bold r:id="rId92"/>
      <p:italic r:id="rId93"/>
      <p:boldItalic r:id="rId94"/>
    </p:embeddedFont>
    <p:embeddedFont>
      <p:font typeface="Lato Black"/>
      <p:bold r:id="rId95"/>
      <p:boldItalic r:id="rId96"/>
    </p:embeddedFont>
    <p:embeddedFont>
      <p:font typeface="Open Sans Light"/>
      <p:regular r:id="rId97"/>
      <p:bold r:id="rId98"/>
      <p:italic r:id="rId99"/>
      <p:boldItalic r:id="rId100"/>
    </p:embeddedFont>
    <p:embeddedFont>
      <p:font typeface="Open Sans"/>
      <p:regular r:id="rId101"/>
      <p:bold r:id="rId102"/>
      <p:italic r:id="rId103"/>
      <p:boldItalic r:id="rId10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A27B96E-89DD-4FF8-B416-1563A32DDAB1}">
  <a:tblStyle styleId="{5A27B96E-89DD-4FF8-B416-1563A32DDA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4" Type="http://schemas.openxmlformats.org/officeDocument/2006/relationships/font" Target="fonts/OpenSans-boldItalic.fntdata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font" Target="fonts/OpenSans-italic.fntdata"/><Relationship Id="rId102" Type="http://schemas.openxmlformats.org/officeDocument/2006/relationships/font" Target="fonts/OpenSans-bold.fntdata"/><Relationship Id="rId101" Type="http://schemas.openxmlformats.org/officeDocument/2006/relationships/font" Target="fonts/OpenSans-regular.fntdata"/><Relationship Id="rId100" Type="http://schemas.openxmlformats.org/officeDocument/2006/relationships/font" Target="fonts/OpenSansLight-bold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font" Target="fonts/LatoBlack-bold.fntdata"/><Relationship Id="rId94" Type="http://schemas.openxmlformats.org/officeDocument/2006/relationships/font" Target="fonts/LatoLight-boldItalic.fntdata"/><Relationship Id="rId97" Type="http://schemas.openxmlformats.org/officeDocument/2006/relationships/font" Target="fonts/OpenSansLight-regular.fntdata"/><Relationship Id="rId96" Type="http://schemas.openxmlformats.org/officeDocument/2006/relationships/font" Target="fonts/LatoBlack-boldItalic.fntdata"/><Relationship Id="rId11" Type="http://schemas.openxmlformats.org/officeDocument/2006/relationships/slide" Target="slides/slide6.xml"/><Relationship Id="rId99" Type="http://schemas.openxmlformats.org/officeDocument/2006/relationships/font" Target="fonts/OpenSansLight-italic.fntdata"/><Relationship Id="rId10" Type="http://schemas.openxmlformats.org/officeDocument/2006/relationships/slide" Target="slides/slide5.xml"/><Relationship Id="rId98" Type="http://schemas.openxmlformats.org/officeDocument/2006/relationships/font" Target="fonts/OpenSans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font" Target="fonts/LatoLight-regular.fntdata"/><Relationship Id="rId90" Type="http://schemas.openxmlformats.org/officeDocument/2006/relationships/font" Target="fonts/Lato-boldItalic.fntdata"/><Relationship Id="rId93" Type="http://schemas.openxmlformats.org/officeDocument/2006/relationships/font" Target="fonts/LatoLight-italic.fntdata"/><Relationship Id="rId92" Type="http://schemas.openxmlformats.org/officeDocument/2006/relationships/font" Target="fonts/LatoLigh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font" Target="fonts/Lato-bold.fntdata"/><Relationship Id="rId87" Type="http://schemas.openxmlformats.org/officeDocument/2006/relationships/font" Target="fonts/Lato-regular.fntdata"/><Relationship Id="rId89" Type="http://schemas.openxmlformats.org/officeDocument/2006/relationships/font" Target="fonts/Lato-italic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neo4j.com/graph-visualization-neo4j/" TargetMode="Externa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Shape 48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Shape 55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Shape 56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Shape 57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Shape 58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Shape 58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Shape 5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Shape 60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Shape 61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Shape 62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Shape 64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Shape 65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Shape 66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Shape 67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Shape 68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7" name="Shape 69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Shape 69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Shape 70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Shape 71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Shape 72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Shape 73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Shape 73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Shape 74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https://neo4j.com/graph-visualization-neo4j/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Shape 75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Shape 76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Shape 77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Shape 78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Shape 79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Shape 81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Shape 82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Shape 83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Shape 83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Shape 84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Shape 85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Shape 86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Shape 87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Shape 88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Shape 89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Shape 89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Shape 90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Shape 91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Shape 91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hape 92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Shape 92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Shape 93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Shape 94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hape 95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Shape 95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Shape 96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Shape 96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Shape 97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Shape 97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Shape 98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Shape 98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Shape 99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Shape 100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Shape 101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Shape 101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Shape 102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Shape 103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Shape 104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Shape 105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Shape 106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Shape 106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hape 107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Shape 107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hape 108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Shape 108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9808489" y="6755101"/>
            <a:ext cx="11915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11000415" y="6755101"/>
            <a:ext cx="11915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" y="6755101"/>
            <a:ext cx="11915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191612" y="6755101"/>
            <a:ext cx="86168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eneral Slide">
  <p:cSld name="General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 us no footer">
  <p:cSld name="Contact us no foot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338955" y="6255834"/>
            <a:ext cx="3613936" cy="46835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ur vision 2">
  <p:cSld name="Our vision 2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pic"/>
          </p:nvPr>
        </p:nvSpPr>
        <p:spPr>
          <a:xfrm>
            <a:off x="1" y="0"/>
            <a:ext cx="4338954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Default Slide">
  <p:cSld name="5_Default Slid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pic"/>
          </p:nvPr>
        </p:nvSpPr>
        <p:spPr>
          <a:xfrm>
            <a:off x="1536845" y="724587"/>
            <a:ext cx="3539252" cy="52081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stimonials_E">
  <p:cSld name="Testimonials_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pic"/>
          </p:nvPr>
        </p:nvSpPr>
        <p:spPr>
          <a:xfrm>
            <a:off x="9029606" y="4343418"/>
            <a:ext cx="764526" cy="76384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0" name="Shape 50"/>
          <p:cNvSpPr/>
          <p:nvPr>
            <p:ph idx="3" type="pic"/>
          </p:nvPr>
        </p:nvSpPr>
        <p:spPr>
          <a:xfrm>
            <a:off x="5678000" y="4318869"/>
            <a:ext cx="858317" cy="857546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1" name="Shape 51"/>
          <p:cNvSpPr/>
          <p:nvPr>
            <p:ph idx="4" type="pic"/>
          </p:nvPr>
        </p:nvSpPr>
        <p:spPr>
          <a:xfrm>
            <a:off x="2426365" y="4343418"/>
            <a:ext cx="764526" cy="76384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eople_are_saying">
  <p:cSld name="People_are_saying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pic"/>
          </p:nvPr>
        </p:nvSpPr>
        <p:spPr>
          <a:xfrm>
            <a:off x="5703980" y="3183672"/>
            <a:ext cx="764526" cy="76384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4" name="Shape 54"/>
          <p:cNvSpPr/>
          <p:nvPr>
            <p:ph idx="3" type="pic"/>
          </p:nvPr>
        </p:nvSpPr>
        <p:spPr>
          <a:xfrm>
            <a:off x="9191038" y="3183672"/>
            <a:ext cx="764526" cy="76384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5" name="Shape 55"/>
          <p:cNvSpPr/>
          <p:nvPr>
            <p:ph idx="4" type="pic"/>
          </p:nvPr>
        </p:nvSpPr>
        <p:spPr>
          <a:xfrm>
            <a:off x="2194055" y="3183672"/>
            <a:ext cx="764526" cy="76384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ppy Customers">
  <p:cSld name="Happy Customer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pic"/>
          </p:nvPr>
        </p:nvSpPr>
        <p:spPr>
          <a:xfrm>
            <a:off x="4105787" y="2038920"/>
            <a:ext cx="1441553" cy="144026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8" name="Shape 58"/>
          <p:cNvSpPr/>
          <p:nvPr>
            <p:ph idx="3" type="pic"/>
          </p:nvPr>
        </p:nvSpPr>
        <p:spPr>
          <a:xfrm>
            <a:off x="6621042" y="2038920"/>
            <a:ext cx="1441553" cy="144026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9" name="Shape 59"/>
          <p:cNvSpPr/>
          <p:nvPr>
            <p:ph idx="4" type="pic"/>
          </p:nvPr>
        </p:nvSpPr>
        <p:spPr>
          <a:xfrm>
            <a:off x="9136297" y="2038920"/>
            <a:ext cx="1441553" cy="144026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0" name="Shape 60"/>
          <p:cNvSpPr/>
          <p:nvPr>
            <p:ph idx="5" type="pic"/>
          </p:nvPr>
        </p:nvSpPr>
        <p:spPr>
          <a:xfrm>
            <a:off x="1579099" y="2038920"/>
            <a:ext cx="1441553" cy="144026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Welcome_message_helium">
  <p:cSld name="2_Welcome_message_helium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pic"/>
          </p:nvPr>
        </p:nvSpPr>
        <p:spPr>
          <a:xfrm>
            <a:off x="9367481" y="1972853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3" name="Shape 63"/>
          <p:cNvSpPr/>
          <p:nvPr>
            <p:ph idx="3" type="pic"/>
          </p:nvPr>
        </p:nvSpPr>
        <p:spPr>
          <a:xfrm>
            <a:off x="6703597" y="1972853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4" name="Shape 64"/>
          <p:cNvSpPr/>
          <p:nvPr>
            <p:ph idx="4" type="pic"/>
          </p:nvPr>
        </p:nvSpPr>
        <p:spPr>
          <a:xfrm>
            <a:off x="4005415" y="1972853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5" name="Shape 65"/>
          <p:cNvSpPr/>
          <p:nvPr>
            <p:ph idx="5" type="pic"/>
          </p:nvPr>
        </p:nvSpPr>
        <p:spPr>
          <a:xfrm>
            <a:off x="1341531" y="1972853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adership skils">
  <p:cSld name="Leadership skil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pic"/>
          </p:nvPr>
        </p:nvSpPr>
        <p:spPr>
          <a:xfrm>
            <a:off x="1341531" y="1972853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eam_of_3">
  <p:cSld name="1_Team_of_3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pic"/>
          </p:nvPr>
        </p:nvSpPr>
        <p:spPr>
          <a:xfrm>
            <a:off x="9106900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0" name="Shape 70"/>
          <p:cNvSpPr/>
          <p:nvPr>
            <p:ph idx="3" type="pic"/>
          </p:nvPr>
        </p:nvSpPr>
        <p:spPr>
          <a:xfrm>
            <a:off x="1212752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1" name="Shape 71"/>
          <p:cNvSpPr/>
          <p:nvPr>
            <p:ph idx="4" type="pic"/>
          </p:nvPr>
        </p:nvSpPr>
        <p:spPr>
          <a:xfrm>
            <a:off x="3844135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2" name="Shape 72"/>
          <p:cNvSpPr/>
          <p:nvPr>
            <p:ph idx="5" type="pic"/>
          </p:nvPr>
        </p:nvSpPr>
        <p:spPr>
          <a:xfrm>
            <a:off x="6475517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o Footer">
  <p:cSld name="No Foo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4338955" y="6266986"/>
            <a:ext cx="3535858" cy="50180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_of_3_2">
  <p:cSld name="Team_of_3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pic"/>
          </p:nvPr>
        </p:nvSpPr>
        <p:spPr>
          <a:xfrm>
            <a:off x="8061384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5" name="Shape 75"/>
          <p:cNvSpPr/>
          <p:nvPr>
            <p:ph idx="3" type="pic"/>
          </p:nvPr>
        </p:nvSpPr>
        <p:spPr>
          <a:xfrm>
            <a:off x="2227776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6" name="Shape 76"/>
          <p:cNvSpPr/>
          <p:nvPr>
            <p:ph idx="4" type="pic"/>
          </p:nvPr>
        </p:nvSpPr>
        <p:spPr>
          <a:xfrm>
            <a:off x="5149166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tact Us-Boost">
  <p:cSld name="1_Contact Us-Boos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pic"/>
          </p:nvPr>
        </p:nvSpPr>
        <p:spPr>
          <a:xfrm>
            <a:off x="716146" y="76943"/>
            <a:ext cx="5863994" cy="67143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lium_Break">
  <p:cSld name="Helium_Brea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pic"/>
          </p:nvPr>
        </p:nvSpPr>
        <p:spPr>
          <a:xfrm>
            <a:off x="6735517" y="22303"/>
            <a:ext cx="5545843" cy="67456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1" name="Shape 81"/>
          <p:cNvSpPr/>
          <p:nvPr/>
        </p:nvSpPr>
        <p:spPr>
          <a:xfrm>
            <a:off x="3870481" y="6266986"/>
            <a:ext cx="4082410" cy="50098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Master-Placeholder">
  <p:cSld name="3_Master-Placehol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6883833" y="1"/>
            <a:ext cx="5308168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Meet our Team">
  <p:cSld name="2_Meet our Team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pic"/>
          </p:nvPr>
        </p:nvSpPr>
        <p:spPr>
          <a:xfrm>
            <a:off x="1905067" y="1680215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7" name="Shape 87"/>
          <p:cNvSpPr/>
          <p:nvPr>
            <p:ph idx="3" type="pic"/>
          </p:nvPr>
        </p:nvSpPr>
        <p:spPr>
          <a:xfrm>
            <a:off x="1905067" y="3820241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8" name="Shape 88"/>
          <p:cNvSpPr/>
          <p:nvPr>
            <p:ph idx="4" type="pic"/>
          </p:nvPr>
        </p:nvSpPr>
        <p:spPr>
          <a:xfrm>
            <a:off x="4274896" y="1680215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9" name="Shape 89"/>
          <p:cNvSpPr/>
          <p:nvPr>
            <p:ph idx="5" type="pic"/>
          </p:nvPr>
        </p:nvSpPr>
        <p:spPr>
          <a:xfrm>
            <a:off x="4274896" y="3820241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90" name="Shape 90"/>
          <p:cNvSpPr/>
          <p:nvPr>
            <p:ph idx="6" type="pic"/>
          </p:nvPr>
        </p:nvSpPr>
        <p:spPr>
          <a:xfrm>
            <a:off x="6672109" y="1680215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91" name="Shape 91"/>
          <p:cNvSpPr/>
          <p:nvPr>
            <p:ph idx="7" type="pic"/>
          </p:nvPr>
        </p:nvSpPr>
        <p:spPr>
          <a:xfrm>
            <a:off x="6672108" y="3820241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92" name="Shape 92"/>
          <p:cNvSpPr/>
          <p:nvPr>
            <p:ph idx="8" type="pic"/>
          </p:nvPr>
        </p:nvSpPr>
        <p:spPr>
          <a:xfrm>
            <a:off x="9041938" y="1680215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93" name="Shape 93"/>
          <p:cNvSpPr/>
          <p:nvPr>
            <p:ph idx="9" type="pic"/>
          </p:nvPr>
        </p:nvSpPr>
        <p:spPr>
          <a:xfrm>
            <a:off x="9041937" y="3820241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Background with image">
  <p:cSld name="Big Background with imag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ster-Placeholder">
  <p:cSld name="Master-Placehol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pic"/>
          </p:nvPr>
        </p:nvSpPr>
        <p:spPr>
          <a:xfrm>
            <a:off x="1" y="1"/>
            <a:ext cx="5308168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Master-Placeholder">
  <p:cSld name="1_Master-Placehol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pic"/>
          </p:nvPr>
        </p:nvSpPr>
        <p:spPr>
          <a:xfrm>
            <a:off x="0" y="0"/>
            <a:ext cx="12192000" cy="34779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Master-Placeholder">
  <p:cSld name="2_Master-Placehol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pic"/>
          </p:nvPr>
        </p:nvSpPr>
        <p:spPr>
          <a:xfrm>
            <a:off x="5242837" y="0"/>
            <a:ext cx="6949163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ster Slide 1">
  <p:cSld name="Master Slide 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1">
  <p:cSld name="Quote 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pic"/>
          </p:nvPr>
        </p:nvSpPr>
        <p:spPr>
          <a:xfrm>
            <a:off x="0" y="0"/>
            <a:ext cx="7853046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ission">
  <p:cSld name="Miss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pic"/>
          </p:nvPr>
        </p:nvSpPr>
        <p:spPr>
          <a:xfrm>
            <a:off x="0" y="3644900"/>
            <a:ext cx="6096000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06" name="Shape 106"/>
          <p:cNvSpPr/>
          <p:nvPr>
            <p:ph idx="3" type="pic"/>
          </p:nvPr>
        </p:nvSpPr>
        <p:spPr>
          <a:xfrm>
            <a:off x="6096000" y="3644900"/>
            <a:ext cx="6096000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out us">
  <p:cSld name="about u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7897263" y="2018370"/>
            <a:ext cx="2068838" cy="39140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10130834" y="2018370"/>
            <a:ext cx="2068838" cy="39140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5661229" y="2018370"/>
            <a:ext cx="2068838" cy="39140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s 2">
  <p:cSld name="Projects 2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pic"/>
          </p:nvPr>
        </p:nvSpPr>
        <p:spPr>
          <a:xfrm>
            <a:off x="791130" y="3416300"/>
            <a:ext cx="2575247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3" name="Shape 113"/>
          <p:cNvSpPr/>
          <p:nvPr>
            <p:ph idx="3" type="pic"/>
          </p:nvPr>
        </p:nvSpPr>
        <p:spPr>
          <a:xfrm>
            <a:off x="2078753" y="2286000"/>
            <a:ext cx="2575247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Meet the team">
  <p:cSld name="1_Meet the team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pic"/>
          </p:nvPr>
        </p:nvSpPr>
        <p:spPr>
          <a:xfrm>
            <a:off x="9642123" y="3909946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6" name="Shape 116"/>
          <p:cNvSpPr/>
          <p:nvPr>
            <p:ph idx="3" type="pic"/>
          </p:nvPr>
        </p:nvSpPr>
        <p:spPr>
          <a:xfrm>
            <a:off x="5444566" y="3909946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7" name="Shape 117"/>
          <p:cNvSpPr/>
          <p:nvPr>
            <p:ph idx="4" type="pic"/>
          </p:nvPr>
        </p:nvSpPr>
        <p:spPr>
          <a:xfrm>
            <a:off x="3319233" y="3909946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8" name="Shape 118"/>
          <p:cNvSpPr/>
          <p:nvPr>
            <p:ph idx="5" type="pic"/>
          </p:nvPr>
        </p:nvSpPr>
        <p:spPr>
          <a:xfrm>
            <a:off x="1227733" y="3909946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9" name="Shape 119"/>
          <p:cNvSpPr/>
          <p:nvPr>
            <p:ph idx="6" type="pic"/>
          </p:nvPr>
        </p:nvSpPr>
        <p:spPr>
          <a:xfrm>
            <a:off x="7536066" y="3909946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0" name="Shape 120"/>
          <p:cNvSpPr/>
          <p:nvPr>
            <p:ph idx="7" type="pic"/>
          </p:nvPr>
        </p:nvSpPr>
        <p:spPr>
          <a:xfrm>
            <a:off x="9642123" y="1507508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1" name="Shape 121"/>
          <p:cNvSpPr/>
          <p:nvPr>
            <p:ph idx="8" type="pic"/>
          </p:nvPr>
        </p:nvSpPr>
        <p:spPr>
          <a:xfrm>
            <a:off x="5444566" y="1507508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2" name="Shape 122"/>
          <p:cNvSpPr/>
          <p:nvPr>
            <p:ph idx="9" type="pic"/>
          </p:nvPr>
        </p:nvSpPr>
        <p:spPr>
          <a:xfrm>
            <a:off x="3319233" y="1507508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3" name="Shape 123"/>
          <p:cNvSpPr/>
          <p:nvPr>
            <p:ph idx="13" type="pic"/>
          </p:nvPr>
        </p:nvSpPr>
        <p:spPr>
          <a:xfrm>
            <a:off x="1227733" y="1507508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4" name="Shape 124"/>
          <p:cNvSpPr/>
          <p:nvPr>
            <p:ph idx="14" type="pic"/>
          </p:nvPr>
        </p:nvSpPr>
        <p:spPr>
          <a:xfrm>
            <a:off x="7536066" y="1507508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Meet the team 3">
  <p:cSld name="4_Meet the team 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pic"/>
          </p:nvPr>
        </p:nvSpPr>
        <p:spPr>
          <a:xfrm>
            <a:off x="914401" y="3572765"/>
            <a:ext cx="4646279" cy="2110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7" name="Shape 127"/>
          <p:cNvSpPr/>
          <p:nvPr>
            <p:ph idx="3" type="pic"/>
          </p:nvPr>
        </p:nvSpPr>
        <p:spPr>
          <a:xfrm>
            <a:off x="3611495" y="1672933"/>
            <a:ext cx="4794838" cy="1849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8" name="Shape 128"/>
          <p:cNvSpPr/>
          <p:nvPr>
            <p:ph idx="4" type="pic"/>
          </p:nvPr>
        </p:nvSpPr>
        <p:spPr>
          <a:xfrm>
            <a:off x="5609346" y="3572765"/>
            <a:ext cx="2796988" cy="2110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9" name="Shape 129"/>
          <p:cNvSpPr/>
          <p:nvPr>
            <p:ph idx="5" type="pic"/>
          </p:nvPr>
        </p:nvSpPr>
        <p:spPr>
          <a:xfrm>
            <a:off x="8455000" y="3572765"/>
            <a:ext cx="2822599" cy="2110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0" name="Shape 130"/>
          <p:cNvSpPr/>
          <p:nvPr>
            <p:ph idx="6" type="pic"/>
          </p:nvPr>
        </p:nvSpPr>
        <p:spPr>
          <a:xfrm>
            <a:off x="8455000" y="1672933"/>
            <a:ext cx="2822599" cy="1849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1" name="Shape 131"/>
          <p:cNvSpPr/>
          <p:nvPr>
            <p:ph idx="7" type="pic"/>
          </p:nvPr>
        </p:nvSpPr>
        <p:spPr>
          <a:xfrm>
            <a:off x="914401" y="1672933"/>
            <a:ext cx="2635624" cy="1849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of 3 - Martik">
  <p:cSld name="Picture of 3 - Marti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pic"/>
          </p:nvPr>
        </p:nvSpPr>
        <p:spPr>
          <a:xfrm>
            <a:off x="8081079" y="1907833"/>
            <a:ext cx="3168479" cy="2374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4" name="Shape 134"/>
          <p:cNvSpPr/>
          <p:nvPr>
            <p:ph idx="3" type="pic"/>
          </p:nvPr>
        </p:nvSpPr>
        <p:spPr>
          <a:xfrm>
            <a:off x="953596" y="1907833"/>
            <a:ext cx="3173430" cy="2374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5" name="Shape 135"/>
          <p:cNvSpPr/>
          <p:nvPr>
            <p:ph idx="4" type="pic"/>
          </p:nvPr>
        </p:nvSpPr>
        <p:spPr>
          <a:xfrm>
            <a:off x="4389066" y="1907833"/>
            <a:ext cx="3429973" cy="2374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ight Project">
  <p:cSld name="Right Projec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pic"/>
          </p:nvPr>
        </p:nvSpPr>
        <p:spPr>
          <a:xfrm>
            <a:off x="8119666" y="3095989"/>
            <a:ext cx="2253341" cy="30117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8" name="Shape 138"/>
          <p:cNvSpPr/>
          <p:nvPr>
            <p:ph idx="3" type="pic"/>
          </p:nvPr>
        </p:nvSpPr>
        <p:spPr>
          <a:xfrm>
            <a:off x="6832135" y="1965689"/>
            <a:ext cx="2253341" cy="30117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9" name="Shape 139"/>
          <p:cNvSpPr/>
          <p:nvPr>
            <p:ph idx="4" type="pic"/>
          </p:nvPr>
        </p:nvSpPr>
        <p:spPr>
          <a:xfrm>
            <a:off x="8763570" y="1080281"/>
            <a:ext cx="2253341" cy="30117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of 3 - v2 - Martik">
  <p:cSld name="Picture of 3 - v2 - Marti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pic"/>
          </p:nvPr>
        </p:nvSpPr>
        <p:spPr>
          <a:xfrm>
            <a:off x="4592079" y="1839950"/>
            <a:ext cx="3020623" cy="3111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42" name="Shape 142"/>
          <p:cNvSpPr/>
          <p:nvPr>
            <p:ph idx="3" type="pic"/>
          </p:nvPr>
        </p:nvSpPr>
        <p:spPr>
          <a:xfrm>
            <a:off x="7876980" y="1839950"/>
            <a:ext cx="3020623" cy="3111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43" name="Shape 143"/>
          <p:cNvSpPr/>
          <p:nvPr>
            <p:ph idx="4" type="pic"/>
          </p:nvPr>
        </p:nvSpPr>
        <p:spPr>
          <a:xfrm>
            <a:off x="1273716" y="1839950"/>
            <a:ext cx="3020623" cy="3111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General Slide">
  <p:cSld name="10_General Slid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pic"/>
          </p:nvPr>
        </p:nvSpPr>
        <p:spPr>
          <a:xfrm>
            <a:off x="879460" y="1922585"/>
            <a:ext cx="6906691" cy="38932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etitors">
  <p:cSld name="Competitor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pic"/>
          </p:nvPr>
        </p:nvSpPr>
        <p:spPr>
          <a:xfrm>
            <a:off x="8076156" y="1806497"/>
            <a:ext cx="2910684" cy="1397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" name="Shape 27"/>
          <p:cNvSpPr/>
          <p:nvPr>
            <p:ph idx="3" type="pic"/>
          </p:nvPr>
        </p:nvSpPr>
        <p:spPr>
          <a:xfrm>
            <a:off x="1205188" y="1806497"/>
            <a:ext cx="2910684" cy="1397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" name="Shape 28"/>
          <p:cNvSpPr/>
          <p:nvPr>
            <p:ph idx="4" type="pic"/>
          </p:nvPr>
        </p:nvSpPr>
        <p:spPr>
          <a:xfrm>
            <a:off x="4640672" y="1806497"/>
            <a:ext cx="2910684" cy="1397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s of 4">
  <p:cSld name="Projects of 4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pic"/>
          </p:nvPr>
        </p:nvSpPr>
        <p:spPr>
          <a:xfrm>
            <a:off x="9722980" y="3562909"/>
            <a:ext cx="2469020" cy="2235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48" name="Shape 148"/>
          <p:cNvSpPr/>
          <p:nvPr>
            <p:ph idx="3" type="pic"/>
          </p:nvPr>
        </p:nvSpPr>
        <p:spPr>
          <a:xfrm>
            <a:off x="2431593" y="3562909"/>
            <a:ext cx="2431604" cy="2235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49" name="Shape 149"/>
          <p:cNvSpPr/>
          <p:nvPr>
            <p:ph idx="4" type="pic"/>
          </p:nvPr>
        </p:nvSpPr>
        <p:spPr>
          <a:xfrm>
            <a:off x="0" y="3562909"/>
            <a:ext cx="2431604" cy="2235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0" name="Shape 150"/>
          <p:cNvSpPr/>
          <p:nvPr>
            <p:ph idx="5" type="pic"/>
          </p:nvPr>
        </p:nvSpPr>
        <p:spPr>
          <a:xfrm>
            <a:off x="7293089" y="3562909"/>
            <a:ext cx="2431604" cy="2235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1" name="Shape 151"/>
          <p:cNvSpPr/>
          <p:nvPr>
            <p:ph idx="6" type="pic"/>
          </p:nvPr>
        </p:nvSpPr>
        <p:spPr>
          <a:xfrm>
            <a:off x="4863197" y="3562909"/>
            <a:ext cx="2431604" cy="2235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sion">
  <p:cSld name="Vision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pic"/>
          </p:nvPr>
        </p:nvSpPr>
        <p:spPr>
          <a:xfrm>
            <a:off x="0" y="2405488"/>
            <a:ext cx="4964128" cy="44525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4" name="Shape 154"/>
          <p:cNvSpPr/>
          <p:nvPr>
            <p:ph idx="3" type="pic"/>
          </p:nvPr>
        </p:nvSpPr>
        <p:spPr>
          <a:xfrm>
            <a:off x="9782710" y="4839630"/>
            <a:ext cx="2409291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5" name="Shape 155"/>
          <p:cNvSpPr/>
          <p:nvPr>
            <p:ph idx="4" type="pic"/>
          </p:nvPr>
        </p:nvSpPr>
        <p:spPr>
          <a:xfrm>
            <a:off x="4964129" y="4839630"/>
            <a:ext cx="2409291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6" name="Shape 156"/>
          <p:cNvSpPr/>
          <p:nvPr>
            <p:ph idx="5" type="pic"/>
          </p:nvPr>
        </p:nvSpPr>
        <p:spPr>
          <a:xfrm>
            <a:off x="7373420" y="4839630"/>
            <a:ext cx="2409291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7" name="Shape 157"/>
          <p:cNvSpPr/>
          <p:nvPr>
            <p:ph idx="6" type="pic"/>
          </p:nvPr>
        </p:nvSpPr>
        <p:spPr>
          <a:xfrm>
            <a:off x="4964128" y="-6350"/>
            <a:ext cx="7227872" cy="48459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s of 3">
  <p:cSld name="Projects of 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pic"/>
          </p:nvPr>
        </p:nvSpPr>
        <p:spPr>
          <a:xfrm>
            <a:off x="8116950" y="3434575"/>
            <a:ext cx="4075050" cy="3423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0" name="Shape 160"/>
          <p:cNvSpPr/>
          <p:nvPr>
            <p:ph idx="3" type="pic"/>
          </p:nvPr>
        </p:nvSpPr>
        <p:spPr>
          <a:xfrm>
            <a:off x="-4910" y="3434575"/>
            <a:ext cx="4075050" cy="3423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1" name="Shape 161"/>
          <p:cNvSpPr/>
          <p:nvPr>
            <p:ph idx="4" type="pic"/>
          </p:nvPr>
        </p:nvSpPr>
        <p:spPr>
          <a:xfrm>
            <a:off x="4067685" y="0"/>
            <a:ext cx="4049265" cy="343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2" name="Shape 162"/>
          <p:cNvSpPr/>
          <p:nvPr>
            <p:ph idx="5" type="pic"/>
          </p:nvPr>
        </p:nvSpPr>
        <p:spPr>
          <a:xfrm>
            <a:off x="8116950" y="0"/>
            <a:ext cx="4075050" cy="34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3" name="Shape 163"/>
          <p:cNvSpPr/>
          <p:nvPr>
            <p:ph idx="6" type="pic"/>
          </p:nvPr>
        </p:nvSpPr>
        <p:spPr>
          <a:xfrm>
            <a:off x="-4910" y="0"/>
            <a:ext cx="4075050" cy="34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4" name="Shape 164"/>
          <p:cNvSpPr/>
          <p:nvPr>
            <p:ph idx="7" type="pic"/>
          </p:nvPr>
        </p:nvSpPr>
        <p:spPr>
          <a:xfrm>
            <a:off x="4067686" y="3434575"/>
            <a:ext cx="4049264" cy="3423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sonry Left 2">
  <p:cSld name="Masonry Left 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pic"/>
          </p:nvPr>
        </p:nvSpPr>
        <p:spPr>
          <a:xfrm>
            <a:off x="1" y="3456878"/>
            <a:ext cx="3157159" cy="3401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7" name="Shape 167"/>
          <p:cNvSpPr/>
          <p:nvPr>
            <p:ph idx="3" type="pic"/>
          </p:nvPr>
        </p:nvSpPr>
        <p:spPr>
          <a:xfrm>
            <a:off x="3307468" y="0"/>
            <a:ext cx="280499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8" name="Shape 168"/>
          <p:cNvSpPr/>
          <p:nvPr>
            <p:ph idx="4" type="pic"/>
          </p:nvPr>
        </p:nvSpPr>
        <p:spPr>
          <a:xfrm>
            <a:off x="1" y="0"/>
            <a:ext cx="3157159" cy="3323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9" name="Shape 169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sonry Right 2">
  <p:cSld name="Masonry Right 2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pic"/>
          </p:nvPr>
        </p:nvSpPr>
        <p:spPr>
          <a:xfrm>
            <a:off x="9034841" y="3456878"/>
            <a:ext cx="3157159" cy="3401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2" name="Shape 172"/>
          <p:cNvSpPr/>
          <p:nvPr>
            <p:ph idx="3" type="pic"/>
          </p:nvPr>
        </p:nvSpPr>
        <p:spPr>
          <a:xfrm>
            <a:off x="6095999" y="0"/>
            <a:ext cx="280499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3" name="Shape 173"/>
          <p:cNvSpPr/>
          <p:nvPr>
            <p:ph idx="4" type="pic"/>
          </p:nvPr>
        </p:nvSpPr>
        <p:spPr>
          <a:xfrm>
            <a:off x="9034841" y="0"/>
            <a:ext cx="3157159" cy="3323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4" name="Shape 174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ight Picture">
  <p:cSld name="Right Picture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5643988" y="289932"/>
            <a:ext cx="948100" cy="345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7" name="Shape 177"/>
          <p:cNvSpPr/>
          <p:nvPr>
            <p:ph idx="2" type="pic"/>
          </p:nvPr>
        </p:nvSpPr>
        <p:spPr>
          <a:xfrm>
            <a:off x="6090695" y="0"/>
            <a:ext cx="6101306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8" name="Shape 178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 4">
  <p:cSld name="Project 4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pic"/>
          </p:nvPr>
        </p:nvSpPr>
        <p:spPr>
          <a:xfrm>
            <a:off x="4155183" y="3646450"/>
            <a:ext cx="3881635" cy="3211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81" name="Shape 181"/>
          <p:cNvSpPr/>
          <p:nvPr>
            <p:ph idx="3" type="pic"/>
          </p:nvPr>
        </p:nvSpPr>
        <p:spPr>
          <a:xfrm>
            <a:off x="0" y="3646450"/>
            <a:ext cx="3881635" cy="3211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82" name="Shape 182"/>
          <p:cNvSpPr/>
          <p:nvPr>
            <p:ph idx="4" type="pic"/>
          </p:nvPr>
        </p:nvSpPr>
        <p:spPr>
          <a:xfrm>
            <a:off x="8310365" y="3646450"/>
            <a:ext cx="3881635" cy="3211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pp Review">
  <p:cSld name="App Review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pic"/>
          </p:nvPr>
        </p:nvSpPr>
        <p:spPr>
          <a:xfrm>
            <a:off x="2288864" y="1707043"/>
            <a:ext cx="1927396" cy="34113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ptop Review">
  <p:cSld name="Laptop Review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pic"/>
          </p:nvPr>
        </p:nvSpPr>
        <p:spPr>
          <a:xfrm>
            <a:off x="7346032" y="1573577"/>
            <a:ext cx="5958778" cy="3763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acebook vs Twitter Desktop">
  <p:cSld name="Facebook vs Twitter Desktop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pic"/>
          </p:nvPr>
        </p:nvSpPr>
        <p:spPr>
          <a:xfrm>
            <a:off x="6787380" y="2499506"/>
            <a:ext cx="4134990" cy="2310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mpetitors">
  <p:cSld name="1_Competitor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pic"/>
          </p:nvPr>
        </p:nvSpPr>
        <p:spPr>
          <a:xfrm>
            <a:off x="7647709" y="1705605"/>
            <a:ext cx="3718344" cy="40084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Pad App Compares">
  <p:cSld name="iPad App Compare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pic"/>
          </p:nvPr>
        </p:nvSpPr>
        <p:spPr>
          <a:xfrm>
            <a:off x="4756950" y="2166310"/>
            <a:ext cx="2739366" cy="3448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ptop3">
  <p:cSld name="Laptop3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pic"/>
          </p:nvPr>
        </p:nvSpPr>
        <p:spPr>
          <a:xfrm>
            <a:off x="6500690" y="2373903"/>
            <a:ext cx="4137674" cy="2610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Picture">
  <p:cSld name="Big Picture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pic"/>
          </p:nvPr>
        </p:nvSpPr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Projects 2">
  <p:cSld name="2_Projects 2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pic"/>
          </p:nvPr>
        </p:nvSpPr>
        <p:spPr>
          <a:xfrm>
            <a:off x="6096000" y="2086972"/>
            <a:ext cx="4795280" cy="3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s_1">
  <p:cSld name="Projects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pic"/>
          </p:nvPr>
        </p:nvSpPr>
        <p:spPr>
          <a:xfrm>
            <a:off x="9988325" y="2134219"/>
            <a:ext cx="2203675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99" name="Shape 199"/>
          <p:cNvSpPr/>
          <p:nvPr>
            <p:ph idx="3" type="pic"/>
          </p:nvPr>
        </p:nvSpPr>
        <p:spPr>
          <a:xfrm>
            <a:off x="0" y="2134219"/>
            <a:ext cx="5589456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0" name="Shape 200"/>
          <p:cNvSpPr/>
          <p:nvPr>
            <p:ph idx="4" type="pic"/>
          </p:nvPr>
        </p:nvSpPr>
        <p:spPr>
          <a:xfrm>
            <a:off x="5592981" y="2134219"/>
            <a:ext cx="2194148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1" name="Shape 201"/>
          <p:cNvSpPr/>
          <p:nvPr>
            <p:ph idx="5" type="pic"/>
          </p:nvPr>
        </p:nvSpPr>
        <p:spPr>
          <a:xfrm>
            <a:off x="7790653" y="2134219"/>
            <a:ext cx="2194148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Right Project">
  <p:cSld name="1_Right Projec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pic"/>
          </p:nvPr>
        </p:nvSpPr>
        <p:spPr>
          <a:xfrm>
            <a:off x="8632668" y="3416300"/>
            <a:ext cx="2575247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4" name="Shape 204"/>
          <p:cNvSpPr/>
          <p:nvPr>
            <p:ph idx="3" type="pic"/>
          </p:nvPr>
        </p:nvSpPr>
        <p:spPr>
          <a:xfrm>
            <a:off x="7345045" y="2286000"/>
            <a:ext cx="2575247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folio Masonry Left">
  <p:cSld name="Portfolio Masonry Lef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pic"/>
          </p:nvPr>
        </p:nvSpPr>
        <p:spPr>
          <a:xfrm>
            <a:off x="0" y="4594302"/>
            <a:ext cx="2963853" cy="22636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7" name="Shape 207"/>
          <p:cNvSpPr/>
          <p:nvPr>
            <p:ph idx="3" type="pic"/>
          </p:nvPr>
        </p:nvSpPr>
        <p:spPr>
          <a:xfrm>
            <a:off x="0" y="-5576"/>
            <a:ext cx="2989306" cy="4466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8" name="Shape 208"/>
          <p:cNvSpPr/>
          <p:nvPr>
            <p:ph idx="4" type="pic"/>
          </p:nvPr>
        </p:nvSpPr>
        <p:spPr>
          <a:xfrm>
            <a:off x="3126299" y="-5577"/>
            <a:ext cx="2963853" cy="2258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9" name="Shape 209"/>
          <p:cNvSpPr/>
          <p:nvPr>
            <p:ph idx="5" type="pic"/>
          </p:nvPr>
        </p:nvSpPr>
        <p:spPr>
          <a:xfrm>
            <a:off x="3126299" y="2391936"/>
            <a:ext cx="2963853" cy="4466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0" name="Shape 210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folio Masonry Right">
  <p:cSld name="Portfolio Masonry Righ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pic"/>
          </p:nvPr>
        </p:nvSpPr>
        <p:spPr>
          <a:xfrm>
            <a:off x="9202695" y="4594302"/>
            <a:ext cx="2989306" cy="22636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3" name="Shape 213"/>
          <p:cNvSpPr/>
          <p:nvPr>
            <p:ph idx="3" type="pic"/>
          </p:nvPr>
        </p:nvSpPr>
        <p:spPr>
          <a:xfrm>
            <a:off x="9202695" y="-5576"/>
            <a:ext cx="2989306" cy="4466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4" name="Shape 214"/>
          <p:cNvSpPr/>
          <p:nvPr>
            <p:ph idx="4" type="pic"/>
          </p:nvPr>
        </p:nvSpPr>
        <p:spPr>
          <a:xfrm>
            <a:off x="6082684" y="-5577"/>
            <a:ext cx="2963853" cy="2258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5" name="Shape 215"/>
          <p:cNvSpPr/>
          <p:nvPr>
            <p:ph idx="5" type="pic"/>
          </p:nvPr>
        </p:nvSpPr>
        <p:spPr>
          <a:xfrm>
            <a:off x="6082684" y="2391936"/>
            <a:ext cx="2963853" cy="4466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6" name="Shape 216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folio of 4">
  <p:cSld name="Portfolio of 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pic"/>
          </p:nvPr>
        </p:nvSpPr>
        <p:spPr>
          <a:xfrm>
            <a:off x="6101306" y="3423425"/>
            <a:ext cx="6090694" cy="34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9" name="Shape 219"/>
          <p:cNvSpPr/>
          <p:nvPr>
            <p:ph idx="3" type="pic"/>
          </p:nvPr>
        </p:nvSpPr>
        <p:spPr>
          <a:xfrm>
            <a:off x="0" y="3423425"/>
            <a:ext cx="6101306" cy="34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20" name="Shape 220"/>
          <p:cNvSpPr/>
          <p:nvPr>
            <p:ph idx="4" type="pic"/>
          </p:nvPr>
        </p:nvSpPr>
        <p:spPr>
          <a:xfrm>
            <a:off x="6101306" y="0"/>
            <a:ext cx="6090694" cy="3423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phone_devices of 3">
  <p:cSld name="iphone_devices of 3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pic"/>
          </p:nvPr>
        </p:nvSpPr>
        <p:spPr>
          <a:xfrm>
            <a:off x="2510100" y="5348716"/>
            <a:ext cx="1930042" cy="3408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23" name="Shape 223"/>
          <p:cNvSpPr/>
          <p:nvPr>
            <p:ph idx="3" type="pic"/>
          </p:nvPr>
        </p:nvSpPr>
        <p:spPr>
          <a:xfrm>
            <a:off x="5168157" y="3938259"/>
            <a:ext cx="1930042" cy="3408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24" name="Shape 224"/>
          <p:cNvSpPr/>
          <p:nvPr>
            <p:ph idx="4" type="pic"/>
          </p:nvPr>
        </p:nvSpPr>
        <p:spPr>
          <a:xfrm>
            <a:off x="7755202" y="5348716"/>
            <a:ext cx="1930042" cy="3408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25" name="Shape 225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ur Mission 2">
  <p:cSld name="Our Mission 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pic"/>
          </p:nvPr>
        </p:nvSpPr>
        <p:spPr>
          <a:xfrm>
            <a:off x="1" y="2045842"/>
            <a:ext cx="6054418" cy="33848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iphone_devices of 3">
  <p:cSld name="1_iphone_devices of 3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8" name="Shape 228"/>
          <p:cNvSpPr/>
          <p:nvPr>
            <p:ph idx="2" type="pic"/>
          </p:nvPr>
        </p:nvSpPr>
        <p:spPr>
          <a:xfrm>
            <a:off x="6970174" y="1623849"/>
            <a:ext cx="3621758" cy="64375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iphone_devices of 3">
  <p:cSld name="2_iphone_devices of 3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1" name="Shape 231"/>
          <p:cNvSpPr/>
          <p:nvPr>
            <p:ph idx="2" type="pic"/>
          </p:nvPr>
        </p:nvSpPr>
        <p:spPr>
          <a:xfrm>
            <a:off x="4627808" y="3115099"/>
            <a:ext cx="2878918" cy="5103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 Message">
  <p:cSld name="Welcome Message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pic"/>
          </p:nvPr>
        </p:nvSpPr>
        <p:spPr>
          <a:xfrm>
            <a:off x="1140948" y="1667631"/>
            <a:ext cx="2248875" cy="26080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rvices Features">
  <p:cSld name="Services Features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pic"/>
          </p:nvPr>
        </p:nvSpPr>
        <p:spPr>
          <a:xfrm>
            <a:off x="-1" y="3644900"/>
            <a:ext cx="12192000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meline 1">
  <p:cSld name="Timeline 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pic"/>
          </p:nvPr>
        </p:nvSpPr>
        <p:spPr>
          <a:xfrm>
            <a:off x="6662666" y="4544121"/>
            <a:ext cx="3099468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38" name="Shape 238"/>
          <p:cNvSpPr/>
          <p:nvPr>
            <p:ph idx="3" type="pic"/>
          </p:nvPr>
        </p:nvSpPr>
        <p:spPr>
          <a:xfrm>
            <a:off x="2432977" y="3289610"/>
            <a:ext cx="3099468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39" name="Shape 239"/>
          <p:cNvSpPr/>
          <p:nvPr/>
        </p:nvSpPr>
        <p:spPr>
          <a:xfrm>
            <a:off x="2895184" y="6278136"/>
            <a:ext cx="6404742" cy="4125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meline 2">
  <p:cSld name="Timeline 2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pic"/>
          </p:nvPr>
        </p:nvSpPr>
        <p:spPr>
          <a:xfrm>
            <a:off x="6662666" y="2263943"/>
            <a:ext cx="3099468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2" name="Shape 242"/>
          <p:cNvSpPr/>
          <p:nvPr>
            <p:ph idx="3" type="pic"/>
          </p:nvPr>
        </p:nvSpPr>
        <p:spPr>
          <a:xfrm>
            <a:off x="2432977" y="1009431"/>
            <a:ext cx="3099468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3" name="Shape 243"/>
          <p:cNvSpPr/>
          <p:nvPr>
            <p:ph idx="4" type="pic"/>
          </p:nvPr>
        </p:nvSpPr>
        <p:spPr>
          <a:xfrm>
            <a:off x="2432977" y="4176378"/>
            <a:ext cx="3099468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4" name="Shape 244"/>
          <p:cNvSpPr/>
          <p:nvPr/>
        </p:nvSpPr>
        <p:spPr>
          <a:xfrm>
            <a:off x="2895184" y="6278136"/>
            <a:ext cx="6404742" cy="4125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s">
  <p:cSld name="Quotes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pic"/>
          </p:nvPr>
        </p:nvSpPr>
        <p:spPr>
          <a:xfrm>
            <a:off x="6101306" y="3423425"/>
            <a:ext cx="6090694" cy="34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7" name="Shape 247"/>
          <p:cNvSpPr/>
          <p:nvPr>
            <p:ph idx="3" type="pic"/>
          </p:nvPr>
        </p:nvSpPr>
        <p:spPr>
          <a:xfrm>
            <a:off x="-11154" y="0"/>
            <a:ext cx="6112460" cy="3423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8" name="Shape 248"/>
          <p:cNvSpPr/>
          <p:nvPr/>
        </p:nvSpPr>
        <p:spPr>
          <a:xfrm>
            <a:off x="2895184" y="6278136"/>
            <a:ext cx="6404742" cy="4125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eet_the_squad">
  <p:cSld name="Meet_the_squad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pic"/>
          </p:nvPr>
        </p:nvSpPr>
        <p:spPr>
          <a:xfrm>
            <a:off x="1360720" y="1706244"/>
            <a:ext cx="2973453" cy="3083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1" name="Shape 251"/>
          <p:cNvSpPr/>
          <p:nvPr>
            <p:ph idx="3" type="pic"/>
          </p:nvPr>
        </p:nvSpPr>
        <p:spPr>
          <a:xfrm>
            <a:off x="7831785" y="1706244"/>
            <a:ext cx="2973453" cy="3083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2" name="Shape 252"/>
          <p:cNvSpPr/>
          <p:nvPr>
            <p:ph idx="4" type="pic"/>
          </p:nvPr>
        </p:nvSpPr>
        <p:spPr>
          <a:xfrm>
            <a:off x="4596253" y="1706244"/>
            <a:ext cx="2973453" cy="3083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 2">
  <p:cSld name="Team 2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5" name="Shape 255"/>
          <p:cNvSpPr/>
          <p:nvPr>
            <p:ph idx="3" type="pic"/>
          </p:nvPr>
        </p:nvSpPr>
        <p:spPr>
          <a:xfrm>
            <a:off x="9367481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6" name="Shape 256"/>
          <p:cNvSpPr/>
          <p:nvPr>
            <p:ph idx="4" type="pic"/>
          </p:nvPr>
        </p:nvSpPr>
        <p:spPr>
          <a:xfrm>
            <a:off x="6703597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7" name="Shape 257"/>
          <p:cNvSpPr/>
          <p:nvPr>
            <p:ph idx="5" type="pic"/>
          </p:nvPr>
        </p:nvSpPr>
        <p:spPr>
          <a:xfrm>
            <a:off x="4005415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8" name="Shape 258"/>
          <p:cNvSpPr/>
          <p:nvPr>
            <p:ph idx="6" type="pic"/>
          </p:nvPr>
        </p:nvSpPr>
        <p:spPr>
          <a:xfrm>
            <a:off x="1341531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eam 2">
  <p:cSld name="1_Team 2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pic"/>
          </p:nvPr>
        </p:nvSpPr>
        <p:spPr>
          <a:xfrm>
            <a:off x="9367481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61" name="Shape 261"/>
          <p:cNvSpPr/>
          <p:nvPr>
            <p:ph idx="3" type="pic"/>
          </p:nvPr>
        </p:nvSpPr>
        <p:spPr>
          <a:xfrm>
            <a:off x="6703597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62" name="Shape 262"/>
          <p:cNvSpPr/>
          <p:nvPr>
            <p:ph idx="4" type="pic"/>
          </p:nvPr>
        </p:nvSpPr>
        <p:spPr>
          <a:xfrm>
            <a:off x="4005415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63" name="Shape 263"/>
          <p:cNvSpPr/>
          <p:nvPr>
            <p:ph idx="5" type="pic"/>
          </p:nvPr>
        </p:nvSpPr>
        <p:spPr>
          <a:xfrm>
            <a:off x="1341531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Picture v4">
  <p:cSld name="Big Picture v4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pic"/>
          </p:nvPr>
        </p:nvSpPr>
        <p:spPr>
          <a:xfrm>
            <a:off x="1" y="1"/>
            <a:ext cx="12191999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Laptop3">
  <p:cSld name="1_Laptop3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pic"/>
          </p:nvPr>
        </p:nvSpPr>
        <p:spPr>
          <a:xfrm>
            <a:off x="4216575" y="2440066"/>
            <a:ext cx="3790604" cy="24013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ptop mockup">
  <p:cSld name="Laptop mockup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pic"/>
          </p:nvPr>
        </p:nvSpPr>
        <p:spPr>
          <a:xfrm>
            <a:off x="7341086" y="3187793"/>
            <a:ext cx="2908549" cy="1847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68" name="Shape 268"/>
          <p:cNvSpPr/>
          <p:nvPr>
            <p:ph idx="3" type="pic"/>
          </p:nvPr>
        </p:nvSpPr>
        <p:spPr>
          <a:xfrm>
            <a:off x="1930378" y="3187793"/>
            <a:ext cx="2908549" cy="1847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69" name="Shape 269"/>
          <p:cNvSpPr/>
          <p:nvPr>
            <p:ph idx="4" type="pic"/>
          </p:nvPr>
        </p:nvSpPr>
        <p:spPr>
          <a:xfrm>
            <a:off x="4452513" y="3544622"/>
            <a:ext cx="3281748" cy="20711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eet our Team">
  <p:cSld name="Meet our Team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pic"/>
          </p:nvPr>
        </p:nvSpPr>
        <p:spPr>
          <a:xfrm>
            <a:off x="1804567" y="1796262"/>
            <a:ext cx="1801838" cy="180136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2" name="Shape 272"/>
          <p:cNvSpPr/>
          <p:nvPr>
            <p:ph idx="3" type="pic"/>
          </p:nvPr>
        </p:nvSpPr>
        <p:spPr>
          <a:xfrm>
            <a:off x="6429036" y="1796262"/>
            <a:ext cx="1801838" cy="180136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3" name="Shape 273"/>
          <p:cNvSpPr/>
          <p:nvPr>
            <p:ph idx="4" type="pic"/>
          </p:nvPr>
        </p:nvSpPr>
        <p:spPr>
          <a:xfrm>
            <a:off x="1804567" y="3915547"/>
            <a:ext cx="1801838" cy="180136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4" name="Shape 274"/>
          <p:cNvSpPr/>
          <p:nvPr>
            <p:ph idx="5" type="pic"/>
          </p:nvPr>
        </p:nvSpPr>
        <p:spPr>
          <a:xfrm>
            <a:off x="6429036" y="3915547"/>
            <a:ext cx="1801838" cy="180136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hat we do">
  <p:cSld name="What we do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pic"/>
          </p:nvPr>
        </p:nvSpPr>
        <p:spPr>
          <a:xfrm>
            <a:off x="1199579" y="2257898"/>
            <a:ext cx="4466716" cy="3268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hat we do 2">
  <p:cSld name="What we do 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pic"/>
          </p:nvPr>
        </p:nvSpPr>
        <p:spPr>
          <a:xfrm>
            <a:off x="8774926" y="2007219"/>
            <a:ext cx="1963125" cy="2442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9" name="Shape 279"/>
          <p:cNvSpPr/>
          <p:nvPr>
            <p:ph idx="3" type="pic"/>
          </p:nvPr>
        </p:nvSpPr>
        <p:spPr>
          <a:xfrm>
            <a:off x="6340732" y="2007219"/>
            <a:ext cx="1963125" cy="2442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0" name="Shape 280"/>
          <p:cNvSpPr/>
          <p:nvPr>
            <p:ph idx="4" type="pic"/>
          </p:nvPr>
        </p:nvSpPr>
        <p:spPr>
          <a:xfrm>
            <a:off x="3906539" y="2007219"/>
            <a:ext cx="1963125" cy="2442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1" name="Shape 281"/>
          <p:cNvSpPr/>
          <p:nvPr>
            <p:ph idx="5" type="pic"/>
          </p:nvPr>
        </p:nvSpPr>
        <p:spPr>
          <a:xfrm>
            <a:off x="1472346" y="2007219"/>
            <a:ext cx="1963125" cy="2442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rtners Left">
  <p:cSld name="Partners Left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pic"/>
          </p:nvPr>
        </p:nvSpPr>
        <p:spPr>
          <a:xfrm>
            <a:off x="4065682" y="3924158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4" name="Shape 284"/>
          <p:cNvSpPr/>
          <p:nvPr>
            <p:ph idx="3" type="pic"/>
          </p:nvPr>
        </p:nvSpPr>
        <p:spPr>
          <a:xfrm>
            <a:off x="1841968" y="3924158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5" name="Shape 285"/>
          <p:cNvSpPr/>
          <p:nvPr>
            <p:ph idx="4" type="pic"/>
          </p:nvPr>
        </p:nvSpPr>
        <p:spPr>
          <a:xfrm>
            <a:off x="8513109" y="392415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6" name="Shape 286"/>
          <p:cNvSpPr/>
          <p:nvPr>
            <p:ph idx="5" type="pic"/>
          </p:nvPr>
        </p:nvSpPr>
        <p:spPr>
          <a:xfrm>
            <a:off x="6289396" y="392415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7" name="Shape 287"/>
          <p:cNvSpPr/>
          <p:nvPr>
            <p:ph idx="6" type="pic"/>
          </p:nvPr>
        </p:nvSpPr>
        <p:spPr>
          <a:xfrm>
            <a:off x="4065682" y="250026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8" name="Shape 288"/>
          <p:cNvSpPr/>
          <p:nvPr>
            <p:ph idx="7" type="pic"/>
          </p:nvPr>
        </p:nvSpPr>
        <p:spPr>
          <a:xfrm>
            <a:off x="1841968" y="250026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9" name="Shape 289"/>
          <p:cNvSpPr/>
          <p:nvPr>
            <p:ph idx="8" type="pic"/>
          </p:nvPr>
        </p:nvSpPr>
        <p:spPr>
          <a:xfrm>
            <a:off x="8513109" y="250026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0" name="Shape 290"/>
          <p:cNvSpPr/>
          <p:nvPr>
            <p:ph idx="9" type="pic"/>
          </p:nvPr>
        </p:nvSpPr>
        <p:spPr>
          <a:xfrm>
            <a:off x="6289396" y="250026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rtners of 4">
  <p:cSld name="Partners of 4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pic"/>
          </p:nvPr>
        </p:nvSpPr>
        <p:spPr>
          <a:xfrm>
            <a:off x="3639220" y="2112080"/>
            <a:ext cx="2268406" cy="2174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3" name="Shape 293"/>
          <p:cNvSpPr/>
          <p:nvPr>
            <p:ph idx="3" type="pic"/>
          </p:nvPr>
        </p:nvSpPr>
        <p:spPr>
          <a:xfrm>
            <a:off x="975336" y="2112080"/>
            <a:ext cx="2268406" cy="2174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4" name="Shape 294"/>
          <p:cNvSpPr/>
          <p:nvPr>
            <p:ph idx="4" type="pic"/>
          </p:nvPr>
        </p:nvSpPr>
        <p:spPr>
          <a:xfrm>
            <a:off x="8966988" y="2112080"/>
            <a:ext cx="2268406" cy="2174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5" name="Shape 295"/>
          <p:cNvSpPr/>
          <p:nvPr>
            <p:ph idx="5" type="pic"/>
          </p:nvPr>
        </p:nvSpPr>
        <p:spPr>
          <a:xfrm>
            <a:off x="6303105" y="2112080"/>
            <a:ext cx="2268406" cy="2174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folio 1">
  <p:cSld name="Portfolio 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pic"/>
          </p:nvPr>
        </p:nvSpPr>
        <p:spPr>
          <a:xfrm>
            <a:off x="7781472" y="2196790"/>
            <a:ext cx="4410528" cy="4661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8" name="Shape 298"/>
          <p:cNvSpPr/>
          <p:nvPr>
            <p:ph idx="3" type="pic"/>
          </p:nvPr>
        </p:nvSpPr>
        <p:spPr>
          <a:xfrm>
            <a:off x="0" y="2196790"/>
            <a:ext cx="4439342" cy="4661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9" name="Shape 299"/>
          <p:cNvSpPr/>
          <p:nvPr/>
        </p:nvSpPr>
        <p:spPr>
          <a:xfrm>
            <a:off x="4227414" y="6144322"/>
            <a:ext cx="3680861" cy="5687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Pad_Martik-feat">
  <p:cSld name="iPad_Martik-fea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pic"/>
          </p:nvPr>
        </p:nvSpPr>
        <p:spPr>
          <a:xfrm>
            <a:off x="6954065" y="1493887"/>
            <a:ext cx="3169191" cy="39763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Projects 2">
  <p:cSld name="1_Projects 2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pic"/>
          </p:nvPr>
        </p:nvSpPr>
        <p:spPr>
          <a:xfrm>
            <a:off x="9146382" y="0"/>
            <a:ext cx="3045618" cy="68409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04" name="Shape 304"/>
          <p:cNvSpPr/>
          <p:nvPr>
            <p:ph idx="3" type="pic"/>
          </p:nvPr>
        </p:nvSpPr>
        <p:spPr>
          <a:xfrm>
            <a:off x="5873867" y="0"/>
            <a:ext cx="3045745" cy="68409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05" name="Shape 305"/>
          <p:cNvSpPr/>
          <p:nvPr/>
        </p:nvSpPr>
        <p:spPr>
          <a:xfrm>
            <a:off x="4417033" y="6300440"/>
            <a:ext cx="3379700" cy="35683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Picture Right">
  <p:cSld name="Half Picture Righ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338955" y="6255834"/>
            <a:ext cx="3613936" cy="46835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7" name="Shape 37"/>
          <p:cNvSpPr/>
          <p:nvPr>
            <p:ph idx="2" type="pic"/>
          </p:nvPr>
        </p:nvSpPr>
        <p:spPr>
          <a:xfrm>
            <a:off x="6106298" y="0"/>
            <a:ext cx="6085703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Title Slide">
  <p:cSld name="7_Title Slide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welcome message 4">
  <p:cSld name="1_welcome message 4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pic"/>
          </p:nvPr>
        </p:nvSpPr>
        <p:spPr>
          <a:xfrm>
            <a:off x="-4509" y="0"/>
            <a:ext cx="7511233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09" name="Shape 309"/>
          <p:cNvSpPr/>
          <p:nvPr/>
        </p:nvSpPr>
        <p:spPr>
          <a:xfrm>
            <a:off x="4338955" y="6289288"/>
            <a:ext cx="3480087" cy="36799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1_General Slide">
  <p:cSld name="21_General Slide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pic"/>
          </p:nvPr>
        </p:nvSpPr>
        <p:spPr>
          <a:xfrm>
            <a:off x="1" y="0"/>
            <a:ext cx="427202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12" name="Shape 312"/>
          <p:cNvSpPr/>
          <p:nvPr/>
        </p:nvSpPr>
        <p:spPr>
          <a:xfrm>
            <a:off x="4338955" y="6289288"/>
            <a:ext cx="3480087" cy="36799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Picture Left">
  <p:cSld name="Half Picture Lef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338955" y="6255834"/>
            <a:ext cx="3613936" cy="46835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0" name="Shape 40"/>
          <p:cNvSpPr/>
          <p:nvPr>
            <p:ph idx="2" type="pic"/>
          </p:nvPr>
        </p:nvSpPr>
        <p:spPr>
          <a:xfrm>
            <a:off x="0" y="0"/>
            <a:ext cx="6085703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83" Type="http://schemas.openxmlformats.org/officeDocument/2006/relationships/theme" Target="../theme/theme1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80" Type="http://schemas.openxmlformats.org/officeDocument/2006/relationships/slideLayout" Target="../slideLayouts/slideLayout80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31" Type="http://schemas.openxmlformats.org/officeDocument/2006/relationships/slideLayout" Target="../slideLayouts/slideLayout31.xml"/><Relationship Id="rId75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30.xml"/><Relationship Id="rId74" Type="http://schemas.openxmlformats.org/officeDocument/2006/relationships/slideLayout" Target="../slideLayouts/slideLayout74.xml"/><Relationship Id="rId33" Type="http://schemas.openxmlformats.org/officeDocument/2006/relationships/slideLayout" Target="../slideLayouts/slideLayout33.xml"/><Relationship Id="rId77" Type="http://schemas.openxmlformats.org/officeDocument/2006/relationships/slideLayout" Target="../slideLayouts/slideLayout77.xml"/><Relationship Id="rId32" Type="http://schemas.openxmlformats.org/officeDocument/2006/relationships/slideLayout" Target="../slideLayouts/slideLayout32.xml"/><Relationship Id="rId76" Type="http://schemas.openxmlformats.org/officeDocument/2006/relationships/slideLayout" Target="../slideLayouts/slideLayout76.xml"/><Relationship Id="rId35" Type="http://schemas.openxmlformats.org/officeDocument/2006/relationships/slideLayout" Target="../slideLayouts/slideLayout35.xml"/><Relationship Id="rId79" Type="http://schemas.openxmlformats.org/officeDocument/2006/relationships/slideLayout" Target="../slideLayouts/slideLayout79.xml"/><Relationship Id="rId34" Type="http://schemas.openxmlformats.org/officeDocument/2006/relationships/slideLayout" Target="../slideLayouts/slideLayout34.xml"/><Relationship Id="rId78" Type="http://schemas.openxmlformats.org/officeDocument/2006/relationships/slideLayout" Target="../slideLayouts/slideLayout78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66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21.xml"/><Relationship Id="rId65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24.xml"/><Relationship Id="rId68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23.xml"/><Relationship Id="rId67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69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Shape 15"/>
          <p:cNvSpPr txBox="1"/>
          <p:nvPr/>
        </p:nvSpPr>
        <p:spPr>
          <a:xfrm>
            <a:off x="11562655" y="303534"/>
            <a:ext cx="394585" cy="307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  <p:sldLayoutId id="2147483728" r:id="rId81"/>
    <p:sldLayoutId id="2147483729" r:id="rId8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7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8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9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3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9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6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5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2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hyperlink" Target="https://redislabs.com/lp/python-redis/" TargetMode="External"/><Relationship Id="rId4" Type="http://schemas.openxmlformats.org/officeDocument/2006/relationships/hyperlink" Target="https://pypi.org/project/redis/" TargetMode="External"/><Relationship Id="rId9" Type="http://schemas.openxmlformats.org/officeDocument/2006/relationships/hyperlink" Target="https://www.elastic.co/guide/en/elasticsearch/reference/current/search-request-post-filter.html" TargetMode="External"/><Relationship Id="rId5" Type="http://schemas.openxmlformats.org/officeDocument/2006/relationships/hyperlink" Target="http://www.bogotobogo.com/python/python_redis_with_python.php" TargetMode="External"/><Relationship Id="rId6" Type="http://schemas.openxmlformats.org/officeDocument/2006/relationships/hyperlink" Target="https://www.tutorialspoint.com/redis/redis_quick_guide.htm" TargetMode="External"/><Relationship Id="rId7" Type="http://schemas.openxmlformats.org/officeDocument/2006/relationships/hyperlink" Target="https://www.elastic.co/guide/en/elasticsearch/reference/current/search-request-body.html" TargetMode="External"/><Relationship Id="rId8" Type="http://schemas.openxmlformats.org/officeDocument/2006/relationships/hyperlink" Target="https://www.elastic.co/guide/en/elasticsearch/reference/5.5/search-request-body.html" TargetMode="Externa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hyperlink" Target="https://www.tutorialspoint.com/neo4j/neo4j_cql_create_label.htm" TargetMode="External"/><Relationship Id="rId4" Type="http://schemas.openxmlformats.org/officeDocument/2006/relationships/hyperlink" Target="https://www.tutorialspoint.com/neo4j/neo4j_cql_relationship_functions.htm" TargetMode="External"/><Relationship Id="rId5" Type="http://schemas.openxmlformats.org/officeDocument/2006/relationships/hyperlink" Target="https://neo4j.com/docs/developer-manual/current/cypher/clauses/set/" TargetMode="External"/><Relationship Id="rId6" Type="http://schemas.openxmlformats.org/officeDocument/2006/relationships/hyperlink" Target="https://graphaware.com/neo4j/2015/01/16/neo4j-graph-model-design-labels-versus-indexed-properties.html" TargetMode="External"/><Relationship Id="rId7" Type="http://schemas.openxmlformats.org/officeDocument/2006/relationships/hyperlink" Target="https://gist.github.com/DaniSancas/1d5265fc159a95ff457b940fc5046887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8" name="Shape 318"/>
          <p:cNvCxnSpPr/>
          <p:nvPr/>
        </p:nvCxnSpPr>
        <p:spPr>
          <a:xfrm>
            <a:off x="5805926" y="4129382"/>
            <a:ext cx="596462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9" name="Shape 319"/>
          <p:cNvSpPr txBox="1"/>
          <p:nvPr/>
        </p:nvSpPr>
        <p:spPr>
          <a:xfrm>
            <a:off x="613412" y="3074188"/>
            <a:ext cx="109815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4200"/>
              <a:buFont typeface="Lato Black"/>
              <a:buNone/>
            </a:pPr>
            <a:r>
              <a:rPr b="1" lang="en-US" sz="4200">
                <a:solidFill>
                  <a:srgbClr val="445469"/>
                </a:solidFill>
                <a:latin typeface="Lato Black"/>
                <a:ea typeface="Lato Black"/>
                <a:cs typeface="Lato Black"/>
                <a:sym typeface="Lato Black"/>
              </a:rPr>
              <a:t>Databases</a:t>
            </a:r>
            <a:endParaRPr/>
          </a:p>
        </p:txBody>
      </p:sp>
      <p:grpSp>
        <p:nvGrpSpPr>
          <p:cNvPr id="320" name="Shape 320"/>
          <p:cNvGrpSpPr/>
          <p:nvPr/>
        </p:nvGrpSpPr>
        <p:grpSpPr>
          <a:xfrm>
            <a:off x="5521358" y="1570219"/>
            <a:ext cx="1187382" cy="1187382"/>
            <a:chOff x="5521358" y="1570219"/>
            <a:chExt cx="1187382" cy="1187382"/>
          </a:xfrm>
        </p:grpSpPr>
        <p:sp>
          <p:nvSpPr>
            <p:cNvPr id="321" name="Shape 321"/>
            <p:cNvSpPr/>
            <p:nvPr/>
          </p:nvSpPr>
          <p:spPr>
            <a:xfrm>
              <a:off x="5521358" y="1570219"/>
              <a:ext cx="1187382" cy="1187382"/>
            </a:xfrm>
            <a:prstGeom prst="diamond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5850128" y="1903525"/>
              <a:ext cx="520421" cy="520768"/>
            </a:xfrm>
            <a:custGeom>
              <a:pathLst>
                <a:path extrusionOk="0" h="120000" w="120000">
                  <a:moveTo>
                    <a:pt x="65457" y="57272"/>
                  </a:moveTo>
                  <a:cubicBezTo>
                    <a:pt x="66965" y="57272"/>
                    <a:pt x="68183" y="56055"/>
                    <a:pt x="68183" y="54544"/>
                  </a:cubicBezTo>
                  <a:cubicBezTo>
                    <a:pt x="68183" y="53038"/>
                    <a:pt x="66965" y="51816"/>
                    <a:pt x="65457" y="51816"/>
                  </a:cubicBezTo>
                  <a:cubicBezTo>
                    <a:pt x="63949" y="51816"/>
                    <a:pt x="62725" y="53038"/>
                    <a:pt x="62725" y="54544"/>
                  </a:cubicBezTo>
                  <a:cubicBezTo>
                    <a:pt x="62725" y="56055"/>
                    <a:pt x="63949" y="57272"/>
                    <a:pt x="65457" y="57272"/>
                  </a:cubicBezTo>
                  <a:moveTo>
                    <a:pt x="90019" y="27272"/>
                  </a:moveTo>
                  <a:cubicBezTo>
                    <a:pt x="91528" y="27272"/>
                    <a:pt x="92745" y="28494"/>
                    <a:pt x="92745" y="30000"/>
                  </a:cubicBezTo>
                  <a:cubicBezTo>
                    <a:pt x="92745" y="31511"/>
                    <a:pt x="91528" y="32727"/>
                    <a:pt x="90019" y="32727"/>
                  </a:cubicBezTo>
                  <a:cubicBezTo>
                    <a:pt x="88511" y="32727"/>
                    <a:pt x="87288" y="31511"/>
                    <a:pt x="87288" y="30000"/>
                  </a:cubicBezTo>
                  <a:cubicBezTo>
                    <a:pt x="87288" y="28494"/>
                    <a:pt x="88511" y="27272"/>
                    <a:pt x="90019" y="27272"/>
                  </a:cubicBezTo>
                  <a:moveTo>
                    <a:pt x="90019" y="38183"/>
                  </a:moveTo>
                  <a:cubicBezTo>
                    <a:pt x="94538" y="38183"/>
                    <a:pt x="98203" y="34516"/>
                    <a:pt x="98203" y="30000"/>
                  </a:cubicBezTo>
                  <a:cubicBezTo>
                    <a:pt x="98203" y="25483"/>
                    <a:pt x="94538" y="21822"/>
                    <a:pt x="90019" y="21822"/>
                  </a:cubicBezTo>
                  <a:cubicBezTo>
                    <a:pt x="85495" y="21822"/>
                    <a:pt x="81830" y="25483"/>
                    <a:pt x="81830" y="30000"/>
                  </a:cubicBezTo>
                  <a:cubicBezTo>
                    <a:pt x="81830" y="34516"/>
                    <a:pt x="85495" y="38183"/>
                    <a:pt x="90019" y="38183"/>
                  </a:cubicBezTo>
                  <a:moveTo>
                    <a:pt x="73646" y="65455"/>
                  </a:moveTo>
                  <a:cubicBezTo>
                    <a:pt x="75155" y="65455"/>
                    <a:pt x="76372" y="64233"/>
                    <a:pt x="76372" y="62727"/>
                  </a:cubicBezTo>
                  <a:cubicBezTo>
                    <a:pt x="76372" y="61222"/>
                    <a:pt x="75155" y="60000"/>
                    <a:pt x="73646" y="60000"/>
                  </a:cubicBezTo>
                  <a:cubicBezTo>
                    <a:pt x="72133" y="60000"/>
                    <a:pt x="70915" y="61222"/>
                    <a:pt x="70915" y="62727"/>
                  </a:cubicBezTo>
                  <a:cubicBezTo>
                    <a:pt x="70915" y="64233"/>
                    <a:pt x="72133" y="65455"/>
                    <a:pt x="73646" y="65455"/>
                  </a:cubicBezTo>
                  <a:moveTo>
                    <a:pt x="57268" y="43638"/>
                  </a:moveTo>
                  <a:cubicBezTo>
                    <a:pt x="55760" y="43638"/>
                    <a:pt x="54542" y="44855"/>
                    <a:pt x="54542" y="46366"/>
                  </a:cubicBezTo>
                  <a:cubicBezTo>
                    <a:pt x="54542" y="47872"/>
                    <a:pt x="55760" y="49088"/>
                    <a:pt x="57268" y="49088"/>
                  </a:cubicBezTo>
                  <a:cubicBezTo>
                    <a:pt x="58776" y="49088"/>
                    <a:pt x="59999" y="47872"/>
                    <a:pt x="59999" y="46366"/>
                  </a:cubicBezTo>
                  <a:cubicBezTo>
                    <a:pt x="59999" y="44855"/>
                    <a:pt x="58776" y="43638"/>
                    <a:pt x="57268" y="43638"/>
                  </a:cubicBezTo>
                  <a:moveTo>
                    <a:pt x="9777" y="110233"/>
                  </a:moveTo>
                  <a:lnTo>
                    <a:pt x="19639" y="85511"/>
                  </a:lnTo>
                  <a:cubicBezTo>
                    <a:pt x="20965" y="87966"/>
                    <a:pt x="22610" y="90294"/>
                    <a:pt x="24539" y="92455"/>
                  </a:cubicBezTo>
                  <a:cubicBezTo>
                    <a:pt x="27453" y="95722"/>
                    <a:pt x="30833" y="98394"/>
                    <a:pt x="34493" y="100377"/>
                  </a:cubicBezTo>
                  <a:cubicBezTo>
                    <a:pt x="34493" y="100377"/>
                    <a:pt x="9777" y="110233"/>
                    <a:pt x="9777" y="110233"/>
                  </a:cubicBezTo>
                  <a:close/>
                  <a:moveTo>
                    <a:pt x="21153" y="67000"/>
                  </a:moveTo>
                  <a:lnTo>
                    <a:pt x="0" y="120000"/>
                  </a:lnTo>
                  <a:lnTo>
                    <a:pt x="53034" y="98861"/>
                  </a:lnTo>
                  <a:cubicBezTo>
                    <a:pt x="52089" y="98972"/>
                    <a:pt x="51144" y="99022"/>
                    <a:pt x="50205" y="99022"/>
                  </a:cubicBezTo>
                  <a:cubicBezTo>
                    <a:pt x="33980" y="99022"/>
                    <a:pt x="19286" y="83344"/>
                    <a:pt x="21153" y="67000"/>
                  </a:cubicBezTo>
                  <a:moveTo>
                    <a:pt x="91710" y="59205"/>
                  </a:moveTo>
                  <a:cubicBezTo>
                    <a:pt x="90628" y="60283"/>
                    <a:pt x="88932" y="62061"/>
                    <a:pt x="86958" y="64122"/>
                  </a:cubicBezTo>
                  <a:cubicBezTo>
                    <a:pt x="83441" y="67800"/>
                    <a:pt x="78034" y="73450"/>
                    <a:pt x="74819" y="76405"/>
                  </a:cubicBezTo>
                  <a:lnTo>
                    <a:pt x="43621" y="45227"/>
                  </a:lnTo>
                  <a:cubicBezTo>
                    <a:pt x="46580" y="42016"/>
                    <a:pt x="52237" y="36611"/>
                    <a:pt x="55913" y="33100"/>
                  </a:cubicBezTo>
                  <a:cubicBezTo>
                    <a:pt x="57979" y="31127"/>
                    <a:pt x="59755" y="29433"/>
                    <a:pt x="60836" y="28350"/>
                  </a:cubicBezTo>
                  <a:cubicBezTo>
                    <a:pt x="75598" y="13594"/>
                    <a:pt x="103979" y="5516"/>
                    <a:pt x="114593" y="5455"/>
                  </a:cubicBezTo>
                  <a:cubicBezTo>
                    <a:pt x="114570" y="14288"/>
                    <a:pt x="107127" y="43800"/>
                    <a:pt x="91710" y="59205"/>
                  </a:cubicBezTo>
                  <a:moveTo>
                    <a:pt x="71006" y="80905"/>
                  </a:moveTo>
                  <a:cubicBezTo>
                    <a:pt x="69014" y="88183"/>
                    <a:pt x="66385" y="94844"/>
                    <a:pt x="63477" y="100194"/>
                  </a:cubicBezTo>
                  <a:cubicBezTo>
                    <a:pt x="62276" y="96966"/>
                    <a:pt x="60563" y="93322"/>
                    <a:pt x="58127" y="89500"/>
                  </a:cubicBezTo>
                  <a:cubicBezTo>
                    <a:pt x="57108" y="87905"/>
                    <a:pt x="55361" y="86977"/>
                    <a:pt x="53523" y="86977"/>
                  </a:cubicBezTo>
                  <a:cubicBezTo>
                    <a:pt x="53091" y="86977"/>
                    <a:pt x="52652" y="87027"/>
                    <a:pt x="52220" y="87133"/>
                  </a:cubicBezTo>
                  <a:cubicBezTo>
                    <a:pt x="51161" y="87394"/>
                    <a:pt x="50074" y="87527"/>
                    <a:pt x="48999" y="87527"/>
                  </a:cubicBezTo>
                  <a:cubicBezTo>
                    <a:pt x="44987" y="87527"/>
                    <a:pt x="41071" y="85733"/>
                    <a:pt x="37679" y="82344"/>
                  </a:cubicBezTo>
                  <a:cubicBezTo>
                    <a:pt x="33354" y="78022"/>
                    <a:pt x="31647" y="72855"/>
                    <a:pt x="32888" y="67811"/>
                  </a:cubicBezTo>
                  <a:cubicBezTo>
                    <a:pt x="33445" y="65538"/>
                    <a:pt x="32489" y="63166"/>
                    <a:pt x="30520" y="61911"/>
                  </a:cubicBezTo>
                  <a:cubicBezTo>
                    <a:pt x="26690" y="59477"/>
                    <a:pt x="23048" y="57766"/>
                    <a:pt x="19815" y="56572"/>
                  </a:cubicBezTo>
                  <a:cubicBezTo>
                    <a:pt x="25171" y="53655"/>
                    <a:pt x="31835" y="51033"/>
                    <a:pt x="39119" y="49038"/>
                  </a:cubicBezTo>
                  <a:cubicBezTo>
                    <a:pt x="39267" y="49000"/>
                    <a:pt x="39387" y="48905"/>
                    <a:pt x="39529" y="48850"/>
                  </a:cubicBezTo>
                  <a:lnTo>
                    <a:pt x="71194" y="80500"/>
                  </a:lnTo>
                  <a:cubicBezTo>
                    <a:pt x="71142" y="80638"/>
                    <a:pt x="71046" y="80755"/>
                    <a:pt x="71006" y="80905"/>
                  </a:cubicBezTo>
                  <a:moveTo>
                    <a:pt x="119066" y="927"/>
                  </a:moveTo>
                  <a:cubicBezTo>
                    <a:pt x="118446" y="305"/>
                    <a:pt x="116921" y="0"/>
                    <a:pt x="114713" y="0"/>
                  </a:cubicBezTo>
                  <a:cubicBezTo>
                    <a:pt x="103183" y="0"/>
                    <a:pt x="73083" y="8394"/>
                    <a:pt x="56978" y="24494"/>
                  </a:cubicBezTo>
                  <a:cubicBezTo>
                    <a:pt x="53182" y="28288"/>
                    <a:pt x="40599" y="39861"/>
                    <a:pt x="37679" y="43777"/>
                  </a:cubicBezTo>
                  <a:cubicBezTo>
                    <a:pt x="28232" y="46366"/>
                    <a:pt x="14477" y="51538"/>
                    <a:pt x="6806" y="59205"/>
                  </a:cubicBezTo>
                  <a:cubicBezTo>
                    <a:pt x="6806" y="59205"/>
                    <a:pt x="16168" y="59238"/>
                    <a:pt x="27589" y="66511"/>
                  </a:cubicBezTo>
                  <a:cubicBezTo>
                    <a:pt x="25928" y="73277"/>
                    <a:pt x="28033" y="80416"/>
                    <a:pt x="33821" y="86200"/>
                  </a:cubicBezTo>
                  <a:cubicBezTo>
                    <a:pt x="38328" y="90705"/>
                    <a:pt x="43661" y="92983"/>
                    <a:pt x="48999" y="92983"/>
                  </a:cubicBezTo>
                  <a:cubicBezTo>
                    <a:pt x="50513" y="92983"/>
                    <a:pt x="52026" y="92800"/>
                    <a:pt x="53523" y="92427"/>
                  </a:cubicBezTo>
                  <a:cubicBezTo>
                    <a:pt x="60796" y="103844"/>
                    <a:pt x="60836" y="113200"/>
                    <a:pt x="60836" y="113200"/>
                  </a:cubicBezTo>
                  <a:cubicBezTo>
                    <a:pt x="68508" y="105533"/>
                    <a:pt x="73686" y="91783"/>
                    <a:pt x="76270" y="82344"/>
                  </a:cubicBezTo>
                  <a:cubicBezTo>
                    <a:pt x="80191" y="79427"/>
                    <a:pt x="91772" y="66855"/>
                    <a:pt x="95568" y="63061"/>
                  </a:cubicBezTo>
                  <a:cubicBezTo>
                    <a:pt x="114752" y="43888"/>
                    <a:pt x="122925" y="4783"/>
                    <a:pt x="119066" y="92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9025" lIns="19025" spcFirstLastPara="1" rIns="19025" wrap="square" tIns="19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99"/>
                <a:buFont typeface="Lato Light"/>
                <a:buNone/>
              </a:pPr>
              <a:r>
                <a:t/>
              </a:r>
              <a:endParaRPr b="0" i="0" sz="1499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/>
        </p:nvSpPr>
        <p:spPr>
          <a:xfrm>
            <a:off x="422650" y="2490750"/>
            <a:ext cx="114255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By default, .header configuration will be in OFF mode which doesn’t show headers.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Type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.header ON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command to turn display of headers on and </a:t>
            </a: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.mode column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to get left aligned columns.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Similarly, SQLite will have multiple commands to configure or display different information.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06" name="Shape 406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407" name="Shape 407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Formatting Output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/>
        </p:nvSpPr>
        <p:spPr>
          <a:xfrm>
            <a:off x="559000" y="18049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SELECT statement is used to fetch the data from a SQLite database table which returns data in the form of a result table.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Query to get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ID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SALARY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from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EMPLOYEES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with the conditions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AGE &gt; 40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SALARY &gt; 45000.00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: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15" name="Shape 415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416" name="Shape 416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Fetch the data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418" name="Shape 4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326" y="3696525"/>
            <a:ext cx="8085750" cy="21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/>
        </p:nvSpPr>
        <p:spPr>
          <a:xfrm>
            <a:off x="559000" y="18049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SQLite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ALTER TABLE 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command modifies an existing table without performing a full dump and reload of the data.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Renaming the table and adding a column in existing table operations can be done by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ALTER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Let’s rename our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EMPLOYEES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table with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BEST_EMPLOYEES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Query: </a:t>
            </a: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database_name.table_name RENAME TO new_table_name;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25" name="Shape 425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426" name="Shape 426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ALTER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428" name="Shape 4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925" y="4942725"/>
            <a:ext cx="9702645" cy="7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/>
        </p:nvSpPr>
        <p:spPr>
          <a:xfrm>
            <a:off x="559000" y="25669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SQLite Joins clause is used to combine records from two or more tables in a database. A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JOIN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is a means for combining fields from two tables by using values common to each.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Let’s create a new table to perform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JOIN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operation. 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35" name="Shape 435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436" name="Shape 436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JOINS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/>
        </p:nvSpPr>
        <p:spPr>
          <a:xfrm>
            <a:off x="559000" y="25669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A foreign key is a column or group of columns in a relational database table that provides a link between data in two tables. It acts as a cross-reference between tables because it references the primary key of another table, thereby establishing a link between them.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Before using foreign key, don’t forget to type “</a:t>
            </a: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pragma FOREIGN_KEYS=’ON’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” to enable foreign key constraint.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44" name="Shape 444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445" name="Shape 445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Foreign Key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/>
        </p:nvSpPr>
        <p:spPr>
          <a:xfrm>
            <a:off x="559000" y="15763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Table name: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DESIGNATIONS</a:t>
            </a:r>
            <a:endParaRPr b="1" sz="20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Fields: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EID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DESIGNATION</a:t>
            </a:r>
            <a:endParaRPr b="1" sz="20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Query to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create table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Query to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insert rows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: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53" name="Shape 453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454" name="Shape 454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DESIGNATIONS Table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456" name="Shape 4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400" y="5028925"/>
            <a:ext cx="8299699" cy="13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Shape 4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1750" y="3028425"/>
            <a:ext cx="5489000" cy="1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/>
        </p:nvSpPr>
        <p:spPr>
          <a:xfrm>
            <a:off x="559000" y="15763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A query to get designations of employees who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get salary more than 30000.00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: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64" name="Shape 464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465" name="Shape 465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JOINS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467" name="Shape 4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388" y="2795025"/>
            <a:ext cx="8807725" cy="23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/>
        </p:nvSpPr>
        <p:spPr>
          <a:xfrm>
            <a:off x="559000" y="18049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To delete the table completely, query: </a:t>
            </a: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DROP TABLE &lt;table_name&gt;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74" name="Shape 474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475" name="Shape 475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DROP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1" i="0" sz="900" u="none" cap="none" strike="noStrike">
                <a:solidFill>
                  <a:srgbClr val="2683C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477" name="Shape 4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163" y="3145300"/>
            <a:ext cx="6774175" cy="9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/>
        </p:nvSpPr>
        <p:spPr>
          <a:xfrm>
            <a:off x="613412" y="3074188"/>
            <a:ext cx="109815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4200"/>
              <a:buFont typeface="Lato Black"/>
              <a:buNone/>
            </a:pPr>
            <a:r>
              <a:rPr b="1" lang="en-US" sz="4200">
                <a:solidFill>
                  <a:srgbClr val="445469"/>
                </a:solidFill>
                <a:latin typeface="Lato Black"/>
                <a:ea typeface="Lato Black"/>
                <a:cs typeface="Lato Black"/>
                <a:sym typeface="Lato Black"/>
              </a:rPr>
              <a:t>Redis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/>
        </p:nvSpPr>
        <p:spPr>
          <a:xfrm>
            <a:off x="559000" y="18049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Redis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is an open source (BSD licensed), in-memory data structure store, used as a database, cache and message broker.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It supports data structures such as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strings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hashes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lists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sets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sorted sets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with range queries, bitmaps, hyperloglogs and geospatial indexes with radius queries.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It’s an advanced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key-value store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and an apt solution for building high performance, scalable web applications.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90" name="Shape 49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491" name="Shape 49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Redis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/>
        </p:nvSpPr>
        <p:spPr>
          <a:xfrm>
            <a:off x="592550" y="1500150"/>
            <a:ext cx="1102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556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SQLite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SQLite Basic commands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JOINS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Redis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Data types supported by Redis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Writing and Reading data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Elasticsearch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ELK Stack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Elasticsearch REST API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Neo4j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29" name="Shape 329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330" name="Shape 330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ToC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/>
        </p:nvSpPr>
        <p:spPr>
          <a:xfrm>
            <a:off x="559000" y="18811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Redis has three main peculiarities that sets it apart.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Redis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holds its database entirely in the memory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, using the disk only for persistence.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Redis has a relatively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rich set of data types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when compared to many key-value data stores.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Redis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can replicate data to any number of slaves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99" name="Shape 499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500" name="Shape 500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Redis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/>
        </p:nvSpPr>
        <p:spPr>
          <a:xfrm>
            <a:off x="559000" y="18811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Redis supports 5 types of data types.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Strings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Hashes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Lists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Sets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Sorted Sets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08" name="Shape 508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509" name="Shape 509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Data types supported by Redis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/>
        </p:nvSpPr>
        <p:spPr>
          <a:xfrm>
            <a:off x="559000" y="20335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Open python or ipython terminal using “</a:t>
            </a: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” or “</a:t>
            </a: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ipython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” commands respectively.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Once you get the shell, set connection to redis.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17" name="Shape 517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518" name="Shape 518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Redis with Python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520" name="Shape 520"/>
          <p:cNvPicPr preferRelativeResize="0"/>
          <p:nvPr/>
        </p:nvPicPr>
        <p:blipFill rotWithShape="1">
          <a:blip r:embed="rId3">
            <a:alphaModFix/>
          </a:blip>
          <a:srcRect b="70703" l="0" r="0" t="0"/>
          <a:stretch/>
        </p:blipFill>
        <p:spPr>
          <a:xfrm>
            <a:off x="1587550" y="2728025"/>
            <a:ext cx="9037400" cy="21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/>
        </p:nvSpPr>
        <p:spPr>
          <a:xfrm>
            <a:off x="559000" y="18811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Step 1: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Create a connection to Redis</a:t>
            </a:r>
            <a:endParaRPr b="1" sz="20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a. To create a connection to Redis using redis-py, import redis with the command: </a:t>
            </a: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import redis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b.  Run the command: </a:t>
            </a: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r = redis.Redis(host=’localhost’, port=6379, db=0)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The port=6379 and db=0 are default values.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27" name="Shape 527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528" name="Shape 528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Redis with Python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 b="58757" l="0" r="0" t="0"/>
          <a:stretch/>
        </p:blipFill>
        <p:spPr>
          <a:xfrm>
            <a:off x="2421325" y="3959124"/>
            <a:ext cx="7332750" cy="2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/>
        </p:nvSpPr>
        <p:spPr>
          <a:xfrm>
            <a:off x="559000" y="22621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Basic Redis String commands are: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SET key value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: This command sets the value at the specified key.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GET key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: Gets the value of a key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6" name="Shape 536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37" name="Shape 537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538" name="Shape 538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Redis String Commands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559000" y="18811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Now that we are connected to Redis, we can start reading and writing data.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The following code snippet writes the value ‘E11001’ to the Redis key ‘id’.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The set key to hold the string value. If key already holds a value, it is overwritten, regardless of its type. Any previous time to live associated with the key is discarded on successful SET operation.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5" name="Shape 545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46" name="Shape 546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547" name="Shape 547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Writing data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549" name="Shape 549"/>
          <p:cNvPicPr preferRelativeResize="0"/>
          <p:nvPr/>
        </p:nvPicPr>
        <p:blipFill rotWithShape="1">
          <a:blip r:embed="rId3">
            <a:alphaModFix/>
          </a:blip>
          <a:srcRect b="50704" l="0" r="0" t="39292"/>
          <a:stretch/>
        </p:blipFill>
        <p:spPr>
          <a:xfrm>
            <a:off x="905900" y="3078500"/>
            <a:ext cx="10363599" cy="8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/>
          <p:nvPr/>
        </p:nvSpPr>
        <p:spPr>
          <a:xfrm>
            <a:off x="559000" y="18811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To read the data, use: </a:t>
            </a: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r.get(‘id’)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56" name="Shape 556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557" name="Shape 557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Reading data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 b="41537" l="0" r="0" t="39292"/>
          <a:stretch/>
        </p:blipFill>
        <p:spPr>
          <a:xfrm>
            <a:off x="905900" y="3020025"/>
            <a:ext cx="10363599" cy="16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/>
        </p:nvSpPr>
        <p:spPr>
          <a:xfrm>
            <a:off x="559000" y="20335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Basic commands related to List are: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RPUSH key value1 [value2]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: Appends one or multiple values to a list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LRANGE key start stop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: Gets a range of elements from a list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LINDEX key index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: Gets an element from a list by its index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66" name="Shape 566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567" name="Shape 567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Redis List Commands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74" name="Shape 574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575" name="Shape 575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Redis List Commands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577" name="Shape 577"/>
          <p:cNvGrpSpPr/>
          <p:nvPr/>
        </p:nvGrpSpPr>
        <p:grpSpPr>
          <a:xfrm>
            <a:off x="3154527" y="2058050"/>
            <a:ext cx="5903440" cy="4106051"/>
            <a:chOff x="1211125" y="1783150"/>
            <a:chExt cx="5387825" cy="3590775"/>
          </a:xfrm>
        </p:grpSpPr>
        <p:pic>
          <p:nvPicPr>
            <p:cNvPr id="578" name="Shape 578"/>
            <p:cNvPicPr preferRelativeResize="0"/>
            <p:nvPr/>
          </p:nvPicPr>
          <p:blipFill rotWithShape="1">
            <a:blip r:embed="rId3">
              <a:alphaModFix/>
            </a:blip>
            <a:srcRect b="659" l="0" r="44851" t="57860"/>
            <a:stretch/>
          </p:blipFill>
          <p:spPr>
            <a:xfrm>
              <a:off x="1211125" y="1783150"/>
              <a:ext cx="5387824" cy="3280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9" name="Shape 57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11125" y="3893600"/>
              <a:ext cx="5387825" cy="1480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0" name="Shape 580"/>
          <p:cNvSpPr txBox="1"/>
          <p:nvPr/>
        </p:nvSpPr>
        <p:spPr>
          <a:xfrm>
            <a:off x="559000" y="14239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Examples for 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RPUSH, LRANGE, LINDEX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/>
          <p:nvPr/>
        </p:nvSpPr>
        <p:spPr>
          <a:xfrm>
            <a:off x="613412" y="3074188"/>
            <a:ext cx="109815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4200"/>
              <a:buFont typeface="Lato Black"/>
              <a:buNone/>
            </a:pPr>
            <a:r>
              <a:rPr b="1" lang="en-US" sz="4200">
                <a:solidFill>
                  <a:srgbClr val="445469"/>
                </a:solidFill>
                <a:latin typeface="Lato Black"/>
                <a:ea typeface="Lato Black"/>
                <a:cs typeface="Lato Black"/>
                <a:sym typeface="Lato Black"/>
              </a:rPr>
              <a:t>Elasticsearch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/>
        </p:nvSpPr>
        <p:spPr>
          <a:xfrm>
            <a:off x="592550" y="2338350"/>
            <a:ext cx="1102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SQLite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is a software library that implements a </a:t>
            </a:r>
            <a:r>
              <a:rPr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self-contained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serverless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zero-configuration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transactional SQL database engine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SQLite engine is not a standalone process, you</a:t>
            </a:r>
            <a:r>
              <a:rPr lang="en-US" sz="2000">
                <a:solidFill>
                  <a:srgbClr val="008080"/>
                </a:solidFill>
                <a:latin typeface="Lato"/>
                <a:ea typeface="Lato"/>
                <a:cs typeface="Lato"/>
                <a:sym typeface="Lato"/>
              </a:rPr>
              <a:t> can link it statically or dynamically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as per your requirement with your application. SQLite accesses its storage files directly.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38" name="Shape 338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339" name="Shape 339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SQLite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92" name="Shape 592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593" name="Shape 593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ELK Stack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595" name="Shape 595"/>
          <p:cNvSpPr txBox="1"/>
          <p:nvPr/>
        </p:nvSpPr>
        <p:spPr>
          <a:xfrm>
            <a:off x="559000" y="21859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The ELK Stack is a collection of three open-source products —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Elasticsearch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,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Logstash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, and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Kibana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— all developed, managed and maintained by Elastic.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Elasticsearch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is a NoSQL database that is based on the Lucene search engine.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Logstash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is a log pipeline tool that accepts inputs from various sources, executes different transformations, and exports the data to various targets.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Kibana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is a visualization layer that works on top of Elasticsearch.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601" name="Shape 60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602" name="Shape 60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Elasticsearch REST API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604" name="Shape 604"/>
          <p:cNvSpPr txBox="1"/>
          <p:nvPr/>
        </p:nvSpPr>
        <p:spPr>
          <a:xfrm>
            <a:off x="559000" y="12715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One of the great things about Elasticsearch is its extensive </a:t>
            </a:r>
            <a:r>
              <a:rPr b="1" lang="en-US" sz="2000">
                <a:solidFill>
                  <a:srgbClr val="008080"/>
                </a:solidFill>
                <a:latin typeface="Lato"/>
                <a:ea typeface="Lato"/>
                <a:cs typeface="Lato"/>
                <a:sym typeface="Lato"/>
              </a:rPr>
              <a:t>REST API which allows you to integrate, manage and query the indexed data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in countless different ways.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Interacting with the API is easy — you can use any HTTP client but Kibana comes with a built-in tool called Console which can be used for this purpose.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5" name="Shape 6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675" y="3206200"/>
            <a:ext cx="10106061" cy="34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611" name="Shape 61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612" name="Shape 61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Elasticsearch REST API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614" name="Shape 614"/>
          <p:cNvSpPr txBox="1"/>
          <p:nvPr/>
        </p:nvSpPr>
        <p:spPr>
          <a:xfrm>
            <a:off x="577550" y="136790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In the left side console, we will type our request and when we click on “</a:t>
            </a:r>
            <a:r>
              <a:rPr lang="en-US" sz="2000">
                <a:solidFill>
                  <a:srgbClr val="008080"/>
                </a:solidFill>
                <a:latin typeface="Lato"/>
                <a:ea typeface="Lato"/>
                <a:cs typeface="Lato"/>
                <a:sym typeface="Lato"/>
              </a:rPr>
              <a:t>play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” button, it will display response on right side.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15" name="Shape 615"/>
          <p:cNvPicPr preferRelativeResize="0"/>
          <p:nvPr/>
        </p:nvPicPr>
        <p:blipFill rotWithShape="1">
          <a:blip r:embed="rId3">
            <a:alphaModFix/>
          </a:blip>
          <a:srcRect b="0" l="0" r="0" t="4085"/>
          <a:stretch/>
        </p:blipFill>
        <p:spPr>
          <a:xfrm>
            <a:off x="277875" y="2236000"/>
            <a:ext cx="11656750" cy="43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621" name="Shape 62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622" name="Shape 62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Adding a JSON document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624" name="Shape 624"/>
          <p:cNvSpPr txBox="1"/>
          <p:nvPr/>
        </p:nvSpPr>
        <p:spPr>
          <a:xfrm>
            <a:off x="409025" y="1672700"/>
            <a:ext cx="112260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index API adds or updates a typed JSON document in a specific index, making it searchable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The following example </a:t>
            </a:r>
            <a:r>
              <a:rPr b="1" lang="en-US" sz="2000">
                <a:solidFill>
                  <a:srgbClr val="008080"/>
                </a:solidFill>
                <a:latin typeface="Lato"/>
                <a:ea typeface="Lato"/>
                <a:cs typeface="Lato"/>
                <a:sym typeface="Lato"/>
              </a:rPr>
              <a:t>inserts the JSON document into the "emp" index, under a type called "_doc" with an id of “sita”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5" name="Shape 625"/>
          <p:cNvPicPr preferRelativeResize="0"/>
          <p:nvPr/>
        </p:nvPicPr>
        <p:blipFill rotWithShape="1">
          <a:blip r:embed="rId3">
            <a:alphaModFix/>
          </a:blip>
          <a:srcRect b="46763" l="0" r="52673" t="4089"/>
          <a:stretch/>
        </p:blipFill>
        <p:spPr>
          <a:xfrm>
            <a:off x="2591563" y="3618825"/>
            <a:ext cx="6860925" cy="2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631" name="Shape 63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632" name="Shape 63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Result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634" name="Shape 634"/>
          <p:cNvSpPr txBox="1"/>
          <p:nvPr/>
        </p:nvSpPr>
        <p:spPr>
          <a:xfrm>
            <a:off x="577550" y="1977500"/>
            <a:ext cx="76872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457200" lvl="0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The result of the above index operation is: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_shards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header provides information about the replication process of the index operation.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total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- Indicates to how many shard copies (primary and replica shards) the index operation should be executed on.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35" name="Shape 635"/>
          <p:cNvPicPr preferRelativeResize="0"/>
          <p:nvPr/>
        </p:nvPicPr>
        <p:blipFill rotWithShape="1">
          <a:blip r:embed="rId3">
            <a:alphaModFix/>
          </a:blip>
          <a:srcRect b="28912" l="48378" r="29407" t="15077"/>
          <a:stretch/>
        </p:blipFill>
        <p:spPr>
          <a:xfrm>
            <a:off x="7907825" y="2514750"/>
            <a:ext cx="4022100" cy="39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641" name="Shape 64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642" name="Shape 64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Result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644" name="Shape 644"/>
          <p:cNvSpPr txBox="1"/>
          <p:nvPr/>
        </p:nvSpPr>
        <p:spPr>
          <a:xfrm>
            <a:off x="577550" y="1977500"/>
            <a:ext cx="66486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The result of the above index operation is: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successful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- Indicates the number of shard copies the index operation succeeded on.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failed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- An array that contains replication related errors in the case an index operation failed on a replica shard.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45" name="Shape 645"/>
          <p:cNvPicPr preferRelativeResize="0"/>
          <p:nvPr/>
        </p:nvPicPr>
        <p:blipFill rotWithShape="1">
          <a:blip r:embed="rId3">
            <a:alphaModFix/>
          </a:blip>
          <a:srcRect b="28912" l="48378" r="29407" t="15077"/>
          <a:stretch/>
        </p:blipFill>
        <p:spPr>
          <a:xfrm>
            <a:off x="7907825" y="2514750"/>
            <a:ext cx="4022100" cy="39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651" name="Shape 65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652" name="Shape 65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Search request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654" name="Shape 654"/>
          <p:cNvSpPr txBox="1"/>
          <p:nvPr/>
        </p:nvSpPr>
        <p:spPr>
          <a:xfrm>
            <a:off x="577550" y="136790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Request to search based on designation: Intern.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GET emp/_search?q=designation:Intern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55" name="Shape 6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163" y="2596100"/>
            <a:ext cx="10716174" cy="35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661" name="Shape 66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662" name="Shape 66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Response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664" name="Shape 664"/>
          <p:cNvSpPr txBox="1"/>
          <p:nvPr/>
        </p:nvSpPr>
        <p:spPr>
          <a:xfrm>
            <a:off x="577550" y="2739500"/>
            <a:ext cx="5612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Response for the request that we have made: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Designation: Intern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5" name="Shape 665"/>
          <p:cNvPicPr preferRelativeResize="0"/>
          <p:nvPr/>
        </p:nvPicPr>
        <p:blipFill rotWithShape="1">
          <a:blip r:embed="rId3">
            <a:alphaModFix/>
          </a:blip>
          <a:srcRect b="11768" l="41001" r="25087" t="8979"/>
          <a:stretch/>
        </p:blipFill>
        <p:spPr>
          <a:xfrm>
            <a:off x="6768925" y="1228600"/>
            <a:ext cx="4567451" cy="542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671" name="Shape 67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672" name="Shape 67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Query DSL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674" name="Shape 674"/>
          <p:cNvSpPr txBox="1"/>
          <p:nvPr/>
        </p:nvSpPr>
        <p:spPr>
          <a:xfrm>
            <a:off x="577550" y="197750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Elasticsearch provides a full Query DSL based on JSON to define queries.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query DSL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is a </a:t>
            </a:r>
            <a:r>
              <a:rPr b="1" lang="en-US" sz="2000">
                <a:solidFill>
                  <a:srgbClr val="008080"/>
                </a:solidFill>
                <a:latin typeface="Lato"/>
                <a:ea typeface="Lato"/>
                <a:cs typeface="Lato"/>
                <a:sym typeface="Lato"/>
              </a:rPr>
              <a:t>flexible, expressive search language that Elasticsearch uses to expose most of the power of Lucene through a simple JSON interface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It is what you should be using to write your queries in production. It makes your queries more flexible, more precise, easier to read, and easier to debug.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680" name="Shape 68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681" name="Shape 68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Request Body Search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2" name="Shape 68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683" name="Shape 683"/>
          <p:cNvSpPr txBox="1"/>
          <p:nvPr/>
        </p:nvSpPr>
        <p:spPr>
          <a:xfrm>
            <a:off x="577550" y="136790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The search request can be executed with a search DSL, which includes the Query DSL, within its body. Here is an example: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84" name="Shape 684"/>
          <p:cNvPicPr preferRelativeResize="0"/>
          <p:nvPr/>
        </p:nvPicPr>
        <p:blipFill rotWithShape="1">
          <a:blip r:embed="rId3">
            <a:alphaModFix/>
          </a:blip>
          <a:srcRect b="66865" l="0" r="55818" t="0"/>
          <a:stretch/>
        </p:blipFill>
        <p:spPr>
          <a:xfrm>
            <a:off x="2284725" y="3328400"/>
            <a:ext cx="7643051" cy="32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/>
        </p:nvSpPr>
        <p:spPr>
          <a:xfrm>
            <a:off x="592550" y="1423950"/>
            <a:ext cx="1102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CREATE, ALTER and DROP.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Data Definition Language:</a:t>
            </a:r>
            <a:endParaRPr b="1" sz="20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CREATE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: Creates a new table, a view of a table, or other object in database.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ALTER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: Modifies an existing database object, such as a table.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DROP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: Deletes an entire table, a view of a table or other object in the database.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47" name="Shape 347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348" name="Shape 348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SQLite Commands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690" name="Shape 69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691" name="Shape 69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Response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693" name="Shape 693"/>
          <p:cNvSpPr txBox="1"/>
          <p:nvPr/>
        </p:nvSpPr>
        <p:spPr>
          <a:xfrm>
            <a:off x="577550" y="3120500"/>
            <a:ext cx="53943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The response for request that we made: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Employees with age 24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94" name="Shape 694"/>
          <p:cNvPicPr preferRelativeResize="0"/>
          <p:nvPr/>
        </p:nvPicPr>
        <p:blipFill rotWithShape="1">
          <a:blip r:embed="rId3">
            <a:alphaModFix/>
          </a:blip>
          <a:srcRect b="10732" l="45316" r="12240" t="8511"/>
          <a:stretch/>
        </p:blipFill>
        <p:spPr>
          <a:xfrm>
            <a:off x="6419275" y="1170900"/>
            <a:ext cx="5063274" cy="54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/>
          <p:nvPr/>
        </p:nvSpPr>
        <p:spPr>
          <a:xfrm>
            <a:off x="613412" y="3074188"/>
            <a:ext cx="109815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4200"/>
              <a:buFont typeface="Lato Black"/>
              <a:buNone/>
            </a:pPr>
            <a:r>
              <a:rPr b="1" lang="en-US" sz="4200">
                <a:solidFill>
                  <a:srgbClr val="445469"/>
                </a:solidFill>
                <a:latin typeface="Lato Black"/>
                <a:ea typeface="Lato Black"/>
                <a:cs typeface="Lato Black"/>
                <a:sym typeface="Lato Black"/>
              </a:rPr>
              <a:t>Neo4j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706" name="Shape 706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707" name="Shape 707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Neo4j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709" name="Shape 709"/>
          <p:cNvSpPr txBox="1"/>
          <p:nvPr/>
        </p:nvSpPr>
        <p:spPr>
          <a:xfrm>
            <a:off x="559000" y="23383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Neo4j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is a </a:t>
            </a:r>
            <a:r>
              <a:rPr b="1" lang="en-US" sz="2000">
                <a:solidFill>
                  <a:srgbClr val="008080"/>
                </a:solidFill>
                <a:latin typeface="Lato"/>
                <a:ea typeface="Lato"/>
                <a:cs typeface="Lato"/>
                <a:sym typeface="Lato"/>
              </a:rPr>
              <a:t>graph database management system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developed by Neo4j, Inc.</a:t>
            </a:r>
            <a:br>
              <a:rPr lang="en-US" sz="2000">
                <a:latin typeface="Lato"/>
                <a:ea typeface="Lato"/>
                <a:cs typeface="Lato"/>
                <a:sym typeface="Lato"/>
              </a:rPr>
            </a:b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Described by its developers as an ACID-compliant transactional database with native graph storage and processing, Neo4j is the most popular graph database according to DB-Engines ranking.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715" name="Shape 715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716" name="Shape 716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Graph Database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718" name="Shape 718"/>
          <p:cNvSpPr txBox="1"/>
          <p:nvPr/>
        </p:nvSpPr>
        <p:spPr>
          <a:xfrm>
            <a:off x="559000" y="23383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A graph database is a </a:t>
            </a:r>
            <a:r>
              <a:rPr b="1" lang="en-US" sz="2000">
                <a:solidFill>
                  <a:srgbClr val="008080"/>
                </a:solidFill>
                <a:latin typeface="Lato"/>
                <a:ea typeface="Lato"/>
                <a:cs typeface="Lato"/>
                <a:sym typeface="Lato"/>
              </a:rPr>
              <a:t>database designed to treat the relationships between data as a first-class citizen in the data model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While other databases compute relationships at query time through expensive JOIN operations, a graph database stores connections as first class citizens.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724" name="Shape 724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725" name="Shape 725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Neo4j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727" name="Shape 727"/>
          <p:cNvPicPr preferRelativeResize="0"/>
          <p:nvPr/>
        </p:nvPicPr>
        <p:blipFill rotWithShape="1">
          <a:blip r:embed="rId3">
            <a:alphaModFix/>
          </a:blip>
          <a:srcRect b="5070" l="3344" r="0" t="4700"/>
          <a:stretch/>
        </p:blipFill>
        <p:spPr>
          <a:xfrm>
            <a:off x="559000" y="1355400"/>
            <a:ext cx="11492500" cy="49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733" name="Shape 733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734" name="Shape 734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Neo4j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736" name="Shape 7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263" y="1348925"/>
            <a:ext cx="10959475" cy="51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742" name="Shape 742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743" name="Shape 743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Neo4j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745" name="Shape 7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100" y="1369482"/>
            <a:ext cx="10470299" cy="5202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751" name="Shape 75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752" name="Shape 75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Graph Visualization with Neo4j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754" name="Shape 754"/>
          <p:cNvSpPr txBox="1"/>
          <p:nvPr/>
        </p:nvSpPr>
        <p:spPr>
          <a:xfrm>
            <a:off x="564500" y="2633150"/>
            <a:ext cx="111336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Graph Visualization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Democratizes Your Connected Data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The Neo4j graph database unlocks value from your data relationships – and graph data visualization unlocks the accessibility and human understanding of your connected dataset.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760" name="Shape 76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761" name="Shape 76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The Neo4j Browser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763" name="Shape 763"/>
          <p:cNvPicPr preferRelativeResize="0"/>
          <p:nvPr/>
        </p:nvPicPr>
        <p:blipFill rotWithShape="1">
          <a:blip r:embed="rId3">
            <a:alphaModFix/>
          </a:blip>
          <a:srcRect b="16252" l="0" r="0" t="1746"/>
          <a:stretch/>
        </p:blipFill>
        <p:spPr>
          <a:xfrm>
            <a:off x="1587938" y="1058237"/>
            <a:ext cx="9010524" cy="45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Shape 764"/>
          <p:cNvSpPr txBox="1"/>
          <p:nvPr/>
        </p:nvSpPr>
        <p:spPr>
          <a:xfrm>
            <a:off x="564500" y="5833550"/>
            <a:ext cx="111336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The Neo4j browser is itself a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great visualization tool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to help with application and database development.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770" name="Shape 77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771" name="Shape 77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Fundamentals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773" name="Shape 773"/>
          <p:cNvSpPr txBox="1"/>
          <p:nvPr/>
        </p:nvSpPr>
        <p:spPr>
          <a:xfrm>
            <a:off x="559000" y="21097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Neo4j Graph Database has the following building blocks −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Nodes</a:t>
            </a:r>
            <a:endParaRPr b="1" sz="20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Properties</a:t>
            </a:r>
            <a:endParaRPr b="1" sz="20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Relationships</a:t>
            </a:r>
            <a:endParaRPr b="1" sz="20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Labels</a:t>
            </a:r>
            <a:endParaRPr b="1" sz="20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/>
        </p:nvSpPr>
        <p:spPr>
          <a:xfrm>
            <a:off x="592550" y="1423950"/>
            <a:ext cx="1102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INSERT, UPDATE, and DELETE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Data Manipulation Language:</a:t>
            </a:r>
            <a:endParaRPr b="1" sz="20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INSERT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: Creates a record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UPDATE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: Modifies records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DELETE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: Deletes records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56" name="Shape 356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357" name="Shape 357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SQLite Commands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779" name="Shape 779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780" name="Shape 780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Node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782" name="Shape 782"/>
          <p:cNvSpPr txBox="1"/>
          <p:nvPr/>
        </p:nvSpPr>
        <p:spPr>
          <a:xfrm>
            <a:off x="559000" y="5157750"/>
            <a:ext cx="11057400" cy="14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Node is a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fundamental unit of a Graph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 It contains properties with key-value pairs as shown in the following image.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Here, Node Name = "Employee" and it contains a set of </a:t>
            </a:r>
            <a:r>
              <a:rPr b="1" lang="en-US" sz="2000">
                <a:solidFill>
                  <a:srgbClr val="008080"/>
                </a:solidFill>
                <a:latin typeface="Lato"/>
                <a:ea typeface="Lato"/>
                <a:cs typeface="Lato"/>
                <a:sym typeface="Lato"/>
              </a:rPr>
              <a:t>properties as key-value pairs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783" name="Shape 783"/>
          <p:cNvGrpSpPr/>
          <p:nvPr/>
        </p:nvGrpSpPr>
        <p:grpSpPr>
          <a:xfrm>
            <a:off x="4365792" y="1166420"/>
            <a:ext cx="3268748" cy="3259147"/>
            <a:chOff x="4117725" y="1195750"/>
            <a:chExt cx="3722100" cy="3502200"/>
          </a:xfrm>
        </p:grpSpPr>
        <p:sp>
          <p:nvSpPr>
            <p:cNvPr id="784" name="Shape 784"/>
            <p:cNvSpPr/>
            <p:nvPr/>
          </p:nvSpPr>
          <p:spPr>
            <a:xfrm>
              <a:off x="4117725" y="1195750"/>
              <a:ext cx="3722100" cy="35022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 txBox="1"/>
            <p:nvPr/>
          </p:nvSpPr>
          <p:spPr>
            <a:xfrm>
              <a:off x="4296227" y="1677123"/>
              <a:ext cx="3335700" cy="18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/>
                <a:t>empno: 1234</a:t>
              </a:r>
              <a:endParaRPr sz="3000"/>
            </a:p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/>
                <a:t>ename: “Neo”</a:t>
              </a:r>
              <a:endParaRPr sz="3000"/>
            </a:p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/>
                <a:t>salary: 35000</a:t>
              </a:r>
              <a:endParaRPr sz="3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/>
                <a:t>deptno: 10</a:t>
              </a:r>
              <a:endParaRPr sz="3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/>
            </a:p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/>
                <a:t>Employee Node</a:t>
              </a:r>
              <a:endParaRPr sz="3000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791" name="Shape 79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792" name="Shape 79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Properties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3" name="Shape 79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794" name="Shape 794"/>
          <p:cNvSpPr txBox="1"/>
          <p:nvPr/>
        </p:nvSpPr>
        <p:spPr>
          <a:xfrm>
            <a:off x="559000" y="21097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Property is a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key-value pair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to </a:t>
            </a:r>
            <a:r>
              <a:rPr b="1" lang="en-US" sz="2000">
                <a:solidFill>
                  <a:srgbClr val="008080"/>
                </a:solidFill>
                <a:latin typeface="Lato"/>
                <a:ea typeface="Lato"/>
                <a:cs typeface="Lato"/>
                <a:sym typeface="Lato"/>
              </a:rPr>
              <a:t>describe Graph Nodes and Relationships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Key = Value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Where Key is a String and Value may be represented using any Neo4j Data types.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800" name="Shape 80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801" name="Shape 80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Relationships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02" name="Shape 80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803" name="Shape 803"/>
          <p:cNvSpPr txBox="1"/>
          <p:nvPr/>
        </p:nvSpPr>
        <p:spPr>
          <a:xfrm>
            <a:off x="559000" y="14239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Relationships are another major building block of a Graph Database. It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connects two nodes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as depicted in the following figure.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Here, Emp and Dept are two different nodes. "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WORKS_FOR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" is a relationship between Emp and Dept nodes.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04" name="Shape 804"/>
          <p:cNvGrpSpPr/>
          <p:nvPr/>
        </p:nvGrpSpPr>
        <p:grpSpPr>
          <a:xfrm>
            <a:off x="2329950" y="2476500"/>
            <a:ext cx="7962800" cy="1905000"/>
            <a:chOff x="2329950" y="2476500"/>
            <a:chExt cx="7962800" cy="1905000"/>
          </a:xfrm>
        </p:grpSpPr>
        <p:sp>
          <p:nvSpPr>
            <p:cNvPr id="805" name="Shape 805"/>
            <p:cNvSpPr/>
            <p:nvPr/>
          </p:nvSpPr>
          <p:spPr>
            <a:xfrm>
              <a:off x="2329950" y="2476500"/>
              <a:ext cx="2344500" cy="1905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/>
                <a:t>Emp</a:t>
              </a:r>
              <a:endParaRPr sz="4000"/>
            </a:p>
          </p:txBody>
        </p:sp>
        <p:sp>
          <p:nvSpPr>
            <p:cNvPr id="806" name="Shape 806"/>
            <p:cNvSpPr/>
            <p:nvPr/>
          </p:nvSpPr>
          <p:spPr>
            <a:xfrm>
              <a:off x="7948250" y="2476500"/>
              <a:ext cx="2344500" cy="1905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/>
                <a:t>Dept</a:t>
              </a:r>
              <a:endParaRPr sz="4000"/>
            </a:p>
          </p:txBody>
        </p:sp>
        <p:cxnSp>
          <p:nvCxnSpPr>
            <p:cNvPr id="807" name="Shape 807"/>
            <p:cNvCxnSpPr>
              <a:endCxn id="806" idx="2"/>
            </p:cNvCxnSpPr>
            <p:nvPr/>
          </p:nvCxnSpPr>
          <p:spPr>
            <a:xfrm>
              <a:off x="4674350" y="3429000"/>
              <a:ext cx="327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808" name="Shape 808"/>
            <p:cNvSpPr txBox="1"/>
            <p:nvPr/>
          </p:nvSpPr>
          <p:spPr>
            <a:xfrm>
              <a:off x="5026275" y="2916125"/>
              <a:ext cx="25161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/>
                <a:t>Works_For</a:t>
              </a:r>
              <a:endParaRPr sz="3000"/>
            </a:p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/>
                <a:t>Id = 123</a:t>
              </a:r>
              <a:endParaRPr sz="2600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814" name="Shape 814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815" name="Shape 815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Relationships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6" name="Shape 816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817" name="Shape 817"/>
          <p:cNvSpPr txBox="1"/>
          <p:nvPr/>
        </p:nvSpPr>
        <p:spPr>
          <a:xfrm>
            <a:off x="559000" y="21097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As it denotes, the arrow mark from Emp to Dept, this relationship describes −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Emp WORKS_FOR Dept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Here, "WORKS_FOR" relationship has one property as key-value pair.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Id = 123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823" name="Shape 823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824" name="Shape 824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Labels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25" name="Shape 825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826" name="Shape 826"/>
          <p:cNvSpPr txBox="1"/>
          <p:nvPr/>
        </p:nvSpPr>
        <p:spPr>
          <a:xfrm>
            <a:off x="559000" y="1728750"/>
            <a:ext cx="109779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Label associates a common name to a set of nodes or relationships. A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node or relationship can contain one or more labels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From the previous diagram, we can observe that there are two nodes.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Left side node has a Label: "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Emp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" and the right side node has a Label: "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Dept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".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Relationship between those two nodes also has a Label: "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WORKS_FOR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".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7" name="Shape 8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3975" y="4841875"/>
            <a:ext cx="6527950" cy="15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833" name="Shape 833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834" name="Shape 834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CQL(Cypher Query Language)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35" name="Shape 835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836" name="Shape 836"/>
          <p:cNvSpPr txBox="1"/>
          <p:nvPr/>
        </p:nvSpPr>
        <p:spPr>
          <a:xfrm>
            <a:off x="559000" y="2262150"/>
            <a:ext cx="109779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 Cypher is a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declarative graph query language that allows for expressive and efficient querying and updating of a property graph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Cypher is a relatively simple but still very powerful language.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Very complicated database queries can easily be expressed through Cypher.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842" name="Shape 842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843" name="Shape 843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Read clauses of Neo4j CQL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44" name="Shape 844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aphicFrame>
        <p:nvGraphicFramePr>
          <p:cNvPr id="845" name="Shape 845"/>
          <p:cNvGraphicFramePr/>
          <p:nvPr/>
        </p:nvGraphicFramePr>
        <p:xfrm>
          <a:off x="952500" y="195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{5A27B96E-89DD-4FF8-B416-1563A32DDAB1}</a:tableStyleId>
              </a:tblPr>
              <a:tblGrid>
                <a:gridCol w="2321225"/>
                <a:gridCol w="7965775"/>
              </a:tblGrid>
              <a:tr h="5668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Read Clauses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/>
                        </a:gs>
                        <a:gs pos="100000">
                          <a:srgbClr val="B3B3B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Lato"/>
                          <a:ea typeface="Lato"/>
                          <a:cs typeface="Lato"/>
                          <a:sym typeface="Lato"/>
                        </a:rPr>
                        <a:t>Usage</a:t>
                      </a:r>
                      <a:endParaRPr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/>
                        </a:gs>
                        <a:gs pos="100000">
                          <a:srgbClr val="B3B3B3"/>
                        </a:gs>
                      </a:gsLst>
                      <a:lin ang="5400012" scaled="0"/>
                    </a:gradFill>
                  </a:tcPr>
                </a:tc>
              </a:tr>
              <a:tr h="5668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MATCH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This clause is used </a:t>
                      </a:r>
                      <a:r>
                        <a:rPr b="1" lang="en-US" sz="1600">
                          <a:solidFill>
                            <a:srgbClr val="F2025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 search the data</a:t>
                      </a: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 with a specified pattern.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8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OPTIONAL MATCH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This is the same as match, the only difference being it </a:t>
                      </a:r>
                      <a:r>
                        <a:rPr b="1" lang="en-US" sz="1600">
                          <a:solidFill>
                            <a:srgbClr val="F2025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can use nulls in case of missing parts</a:t>
                      </a: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 of the pattern.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8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WHERE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This clause id is used </a:t>
                      </a:r>
                      <a:r>
                        <a:rPr b="1" lang="en-US" sz="1600">
                          <a:solidFill>
                            <a:srgbClr val="F2025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 add contents</a:t>
                      </a: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 to the CQL queries.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8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START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This clause is used </a:t>
                      </a:r>
                      <a:r>
                        <a:rPr b="1" lang="en-US" sz="1600">
                          <a:solidFill>
                            <a:srgbClr val="F2025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 find the starting points through the legacy indexes</a:t>
                      </a: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.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LOAD CSV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This clause is used </a:t>
                      </a:r>
                      <a:r>
                        <a:rPr b="1" lang="en-US" sz="1600">
                          <a:solidFill>
                            <a:srgbClr val="F2025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 import data from CSV files</a:t>
                      </a: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.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851" name="Shape 85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852" name="Shape 85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Write clauses of Neo4j CQL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53" name="Shape 85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aphicFrame>
        <p:nvGraphicFramePr>
          <p:cNvPr id="854" name="Shape 854"/>
          <p:cNvGraphicFramePr/>
          <p:nvPr/>
        </p:nvGraphicFramePr>
        <p:xfrm>
          <a:off x="952500" y="119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{5A27B96E-89DD-4FF8-B416-1563A32DDAB1}</a:tableStyleId>
              </a:tblPr>
              <a:tblGrid>
                <a:gridCol w="2321225"/>
                <a:gridCol w="7965775"/>
              </a:tblGrid>
              <a:tr h="56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Write Clauses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/>
                        </a:gs>
                        <a:gs pos="100000">
                          <a:srgbClr val="B3B3B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Usage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/>
                        </a:gs>
                        <a:gs pos="100000">
                          <a:srgbClr val="B3B3B3"/>
                        </a:gs>
                      </a:gsLst>
                      <a:lin ang="5400012" scaled="0"/>
                    </a:gradFill>
                  </a:tcPr>
                </a:tc>
              </a:tr>
              <a:tr h="56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CREATE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This clause is used </a:t>
                      </a:r>
                      <a:r>
                        <a:rPr b="1" lang="en-US" sz="1600">
                          <a:solidFill>
                            <a:srgbClr val="F2025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 create nodes, relationships, and properties</a:t>
                      </a: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.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MERGE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This clause </a:t>
                      </a:r>
                      <a:r>
                        <a:rPr b="1" lang="en-US" sz="1600">
                          <a:solidFill>
                            <a:srgbClr val="F2025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verifies whether the specified pattern exists</a:t>
                      </a: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 in the graph. If not, it creates the pattern.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SET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This clause is used </a:t>
                      </a:r>
                      <a:r>
                        <a:rPr b="1" lang="en-US" sz="1600">
                          <a:solidFill>
                            <a:srgbClr val="F2025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 update labels on nodes, properties on nodes and relationships</a:t>
                      </a: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.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DELETE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This clause is used </a:t>
                      </a:r>
                      <a:r>
                        <a:rPr b="1" lang="en-US" sz="1600">
                          <a:solidFill>
                            <a:srgbClr val="F2025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 delete nodes and relationships or paths etc. from the graph</a:t>
                      </a: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.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REMOVE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This clause is used </a:t>
                      </a:r>
                      <a:r>
                        <a:rPr b="1" lang="en-US" sz="1600">
                          <a:solidFill>
                            <a:srgbClr val="F2025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 remove properties and elements from nodes and relationships</a:t>
                      </a: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.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FOREACH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This class is used </a:t>
                      </a:r>
                      <a:r>
                        <a:rPr b="1" lang="en-US" sz="1600">
                          <a:solidFill>
                            <a:srgbClr val="F2025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 update the data within a list</a:t>
                      </a: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.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CREATE UNIQUE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Using the clauses CREATE and MATCH, you can </a:t>
                      </a:r>
                      <a:r>
                        <a:rPr b="1" lang="en-US" sz="1600">
                          <a:solidFill>
                            <a:srgbClr val="F2025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get a unique pattern by matching the existing pattern and creating the missing one</a:t>
                      </a: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.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860" name="Shape 86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861" name="Shape 86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Some Neo4j CQL Functions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2" name="Shape 86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aphicFrame>
        <p:nvGraphicFramePr>
          <p:cNvPr id="863" name="Shape 863"/>
          <p:cNvGraphicFramePr/>
          <p:nvPr/>
        </p:nvGraphicFramePr>
        <p:xfrm>
          <a:off x="949700" y="251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{5A27B96E-89DD-4FF8-B416-1563A32DDAB1}</a:tableStyleId>
              </a:tblPr>
              <a:tblGrid>
                <a:gridCol w="2321225"/>
                <a:gridCol w="7965775"/>
              </a:tblGrid>
              <a:tr h="56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CQL Functions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/>
                        </a:gs>
                        <a:gs pos="100000">
                          <a:srgbClr val="B3B3B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Usage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/>
                        </a:gs>
                        <a:gs pos="100000">
                          <a:srgbClr val="B3B3B3"/>
                        </a:gs>
                      </a:gsLst>
                      <a:lin ang="5400012" scaled="0"/>
                    </a:gradFill>
                  </a:tcPr>
                </a:tc>
              </a:tr>
              <a:tr h="56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String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They are used </a:t>
                      </a:r>
                      <a:r>
                        <a:rPr b="1" lang="en-US" sz="1600">
                          <a:solidFill>
                            <a:srgbClr val="F2025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 work with String literals</a:t>
                      </a: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.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Aggregation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They are used </a:t>
                      </a:r>
                      <a:r>
                        <a:rPr b="1" lang="en-US" sz="1600">
                          <a:solidFill>
                            <a:srgbClr val="F2025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 perform some aggregation operations</a:t>
                      </a: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 on CQL Query results.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Relationship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They are used </a:t>
                      </a:r>
                      <a:r>
                        <a:rPr b="1" lang="en-US" sz="1600">
                          <a:solidFill>
                            <a:srgbClr val="F2025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 get details of relationships</a:t>
                      </a: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 such as startnode, endnode, etc.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869" name="Shape 869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870" name="Shape 870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Creating a Single node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1" name="Shape 871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872" name="Shape 872"/>
          <p:cNvSpPr txBox="1"/>
          <p:nvPr/>
        </p:nvSpPr>
        <p:spPr>
          <a:xfrm>
            <a:off x="559000" y="16525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You can create a node in Neo4j by simply specifying the name of the node that is to be created along with the CREATE clause.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Cypher Query: </a:t>
            </a: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(sample)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73" name="Shape 8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725" y="4120600"/>
            <a:ext cx="6907950" cy="13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/>
        </p:nvSpPr>
        <p:spPr>
          <a:xfrm>
            <a:off x="592550" y="2109750"/>
            <a:ext cx="1102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SELECT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Data Query Language:</a:t>
            </a:r>
            <a:endParaRPr b="1" sz="20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SELECT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: Retrieves certain records from one or more tables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65" name="Shape 365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366" name="Shape 366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SQLite Commands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879" name="Shape 879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880" name="Shape 880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Node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81" name="Shape 881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882" name="Shape 882"/>
          <p:cNvSpPr txBox="1"/>
          <p:nvPr/>
        </p:nvSpPr>
        <p:spPr>
          <a:xfrm>
            <a:off x="559000" y="12715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On executing, this query shows the created node as shown in the following screenshot.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3" name="Shape 883"/>
          <p:cNvPicPr preferRelativeResize="0"/>
          <p:nvPr/>
        </p:nvPicPr>
        <p:blipFill rotWithShape="1">
          <a:blip r:embed="rId3">
            <a:alphaModFix/>
          </a:blip>
          <a:srcRect b="0" l="0" r="23177" t="0"/>
          <a:stretch/>
        </p:blipFill>
        <p:spPr>
          <a:xfrm>
            <a:off x="656875" y="1983975"/>
            <a:ext cx="5287626" cy="382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Shape 8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5300" y="2259350"/>
            <a:ext cx="4937175" cy="37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90" name="Shape 890"/>
          <p:cNvSpPr txBox="1"/>
          <p:nvPr/>
        </p:nvSpPr>
        <p:spPr>
          <a:xfrm>
            <a:off x="559000" y="17287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Cypher Query: </a:t>
            </a: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(sample1),(sample2)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91" name="Shape 89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892" name="Shape 89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Creating Multiple Nodes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93" name="Shape 89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894" name="Shape 8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575" y="2453200"/>
            <a:ext cx="7087351" cy="41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00" name="Shape 900"/>
          <p:cNvSpPr txBox="1"/>
          <p:nvPr/>
        </p:nvSpPr>
        <p:spPr>
          <a:xfrm>
            <a:off x="559000" y="17287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Cypher Query: </a:t>
            </a: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(sample1),(sample2)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01" name="Shape 90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902" name="Shape 90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Creating Multiple Nodes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03" name="Shape 90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904" name="Shape 9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575" y="2453200"/>
            <a:ext cx="7087351" cy="41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10" name="Shape 910"/>
          <p:cNvSpPr txBox="1"/>
          <p:nvPr/>
        </p:nvSpPr>
        <p:spPr>
          <a:xfrm>
            <a:off x="559000" y="14239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A label in Neo4j is used to group (classify) the nodes using labels. You can create a label for a node in Neo4j using the CREATE clause.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(node_name:label1:label2:. . . . )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Cypher Query: </a:t>
            </a: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(Dhoni:player)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11" name="Shape 91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912" name="Shape 91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Creating Node with a Label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13" name="Shape 91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914" name="Shape 914"/>
          <p:cNvPicPr preferRelativeResize="0"/>
          <p:nvPr/>
        </p:nvPicPr>
        <p:blipFill rotWithShape="1">
          <a:blip r:embed="rId3">
            <a:alphaModFix/>
          </a:blip>
          <a:srcRect b="0" l="14337" r="5023" t="36000"/>
          <a:stretch/>
        </p:blipFill>
        <p:spPr>
          <a:xfrm>
            <a:off x="3733948" y="3422875"/>
            <a:ext cx="4718500" cy="324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20" name="Shape 920"/>
          <p:cNvSpPr txBox="1"/>
          <p:nvPr/>
        </p:nvSpPr>
        <p:spPr>
          <a:xfrm>
            <a:off x="559000" y="14239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 Syntax to create a node with properties: </a:t>
            </a:r>
            <a:r>
              <a:rPr b="1" lang="en-US" sz="16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(node:label { key1: value, key2: value,....})</a:t>
            </a:r>
            <a:endParaRPr b="1" sz="16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b="1" lang="en-US" sz="16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(Dhawan:player{name: "Shikar Dhawan", YOB: 1985, POB: "Delhi"})</a:t>
            </a:r>
            <a:endParaRPr b="1" sz="16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21" name="Shape 92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922" name="Shape 92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Creating Node with Properties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23" name="Shape 92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924" name="Shape 924"/>
          <p:cNvPicPr preferRelativeResize="0"/>
          <p:nvPr/>
        </p:nvPicPr>
        <p:blipFill rotWithShape="1">
          <a:blip r:embed="rId3">
            <a:alphaModFix/>
          </a:blip>
          <a:srcRect b="0" l="15244" r="5971" t="37507"/>
          <a:stretch/>
        </p:blipFill>
        <p:spPr>
          <a:xfrm>
            <a:off x="3399663" y="3105000"/>
            <a:ext cx="5376074" cy="360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30" name="Shape 930"/>
          <p:cNvSpPr txBox="1"/>
          <p:nvPr/>
        </p:nvSpPr>
        <p:spPr>
          <a:xfrm>
            <a:off x="559000" y="14239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we can use the RETURN clause with CREATE to view the newly created node.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Syntax: </a:t>
            </a: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(Node:Label{properties. . . . }) RETURN Node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Query: </a:t>
            </a: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(Dhawan:player{name: "Shikar Dhawan", YOB: 1985, POB: "Delhi"}) RETURN Dhawan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31" name="Shape 93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932" name="Shape 93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Returning the Created Node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3" name="Shape 93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934" name="Shape 9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050" y="3327750"/>
            <a:ext cx="5714398" cy="334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Shape 93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40" name="Shape 940"/>
          <p:cNvSpPr txBox="1"/>
          <p:nvPr/>
        </p:nvSpPr>
        <p:spPr>
          <a:xfrm>
            <a:off x="559000" y="21097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We can create a relationship using the CREATE clause.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We will specify relationship within the square braces “[ ]” depending on the direction of the relationship it is placed between hyphen “ - ” and arrow “ → ” as shown in the following syntax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: 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(node1)-[:RelationshipType]-&gt;(node2)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41" name="Shape 94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942" name="Shape 94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Creating Relationship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43" name="Shape 94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49" name="Shape 949"/>
          <p:cNvSpPr txBox="1"/>
          <p:nvPr/>
        </p:nvSpPr>
        <p:spPr>
          <a:xfrm>
            <a:off x="559000" y="25669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Let’s create two nodes Ind and Dhawan, as shown below.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(Dhawan:player{name: "Shikar Dhawan", YOB: 1985, POB: "Delhi"}) 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(Ind:Country {name: "India"})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50" name="Shape 95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951" name="Shape 95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Creating Relationship - Example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52" name="Shape 95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58" name="Shape 958"/>
          <p:cNvSpPr txBox="1"/>
          <p:nvPr/>
        </p:nvSpPr>
        <p:spPr>
          <a:xfrm>
            <a:off x="559000" y="13477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Now, create a relationship named BATSMAN_OF between these two nodes and return both nodes to see relationship: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(Dhawan)-[r:BATSMAN_OF]-&gt;(Ind)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RETURN Dhawan, Ind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59" name="Shape 959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960" name="Shape 960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Creating Relationship - Example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61" name="Shape 961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962" name="Shape 9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900" y="3412650"/>
            <a:ext cx="5983921" cy="32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68" name="Shape 968"/>
          <p:cNvSpPr txBox="1"/>
          <p:nvPr/>
        </p:nvSpPr>
        <p:spPr>
          <a:xfrm>
            <a:off x="559000" y="1423950"/>
            <a:ext cx="11057400" cy="43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Before proceeding, let’s create 3 more nodes with label player.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(Dhoni:player {name: "MahendraSingh Dhoni", YOB: 1981, POB: "Ranchi"}) </a:t>
            </a:r>
            <a:endParaRPr b="1" sz="16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(Dhawan:player{name: "shikar Dhawan", YOB: 1995, POB: "Delhi"}) </a:t>
            </a:r>
            <a:endParaRPr b="1" sz="16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(Jadeja:player {name: "Ravindra Jadeja", YOB: 1988, POB: "NavagamGhed"}) </a:t>
            </a:r>
            <a:endParaRPr b="1" sz="16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69" name="Shape 969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970" name="Shape 970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Match clause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71" name="Shape 971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/>
        </p:nvSpPr>
        <p:spPr>
          <a:xfrm>
            <a:off x="592550" y="1423950"/>
            <a:ext cx="1102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Open sqlite command prompt with the command:</a:t>
            </a: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 sqlite3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Now, 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you have SQLite command prompt where you can issue SQLite commands for your exercises.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74" name="Shape 374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375" name="Shape 375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SQLite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525" y="2114050"/>
            <a:ext cx="8209450" cy="27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77" name="Shape 977"/>
          <p:cNvSpPr txBox="1"/>
          <p:nvPr/>
        </p:nvSpPr>
        <p:spPr>
          <a:xfrm>
            <a:off x="559000" y="1500150"/>
            <a:ext cx="11057400" cy="43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This clause is used to search the data with a specified pattern.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Let’s write query to get All Nodes Under a Specific Label.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MATCH (n:player) 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RETURN n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To retrieve all nodes in database: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MATCH (n) RETURN n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78" name="Shape 978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979" name="Shape 979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Match clause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80" name="Shape 980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981" name="Shape 981"/>
          <p:cNvPicPr preferRelativeResize="0"/>
          <p:nvPr/>
        </p:nvPicPr>
        <p:blipFill rotWithShape="1">
          <a:blip r:embed="rId3">
            <a:alphaModFix/>
          </a:blip>
          <a:srcRect b="0" l="0" r="0" t="27309"/>
          <a:stretch/>
        </p:blipFill>
        <p:spPr>
          <a:xfrm>
            <a:off x="5072625" y="2889000"/>
            <a:ext cx="6619275" cy="30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Shape 986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987" name="Shape 987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988" name="Shape 988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Node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89" name="Shape 989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990" name="Shape 990"/>
          <p:cNvSpPr txBox="1"/>
          <p:nvPr/>
        </p:nvSpPr>
        <p:spPr>
          <a:xfrm>
            <a:off x="559000" y="14239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If we click on any label or relationship above the graph visualization, we can then choose its styling in the area below the graph.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Colors, sizes, and captions are selectable from there.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91" name="Shape 991"/>
          <p:cNvGrpSpPr/>
          <p:nvPr/>
        </p:nvGrpSpPr>
        <p:grpSpPr>
          <a:xfrm>
            <a:off x="3312450" y="2972525"/>
            <a:ext cx="5587601" cy="3713825"/>
            <a:chOff x="3312450" y="2972525"/>
            <a:chExt cx="5587601" cy="3713825"/>
          </a:xfrm>
        </p:grpSpPr>
        <p:pic>
          <p:nvPicPr>
            <p:cNvPr id="992" name="Shape 99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12450" y="2972525"/>
              <a:ext cx="5587601" cy="3713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3" name="Shape 993"/>
            <p:cNvSpPr/>
            <p:nvPr/>
          </p:nvSpPr>
          <p:spPr>
            <a:xfrm>
              <a:off x="3599425" y="6271725"/>
              <a:ext cx="4665600" cy="4146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202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3599425" y="3221700"/>
              <a:ext cx="1240800" cy="4146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202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Shape 99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00" name="Shape 1000"/>
          <p:cNvSpPr txBox="1"/>
          <p:nvPr/>
        </p:nvSpPr>
        <p:spPr>
          <a:xfrm>
            <a:off x="559000" y="1423950"/>
            <a:ext cx="11057400" cy="43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Getting friend of friend of a person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Let’s write a Cypher Query that creates 3 nodes for 3 persons(Nikil, Aaditya, Surya) with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label: Person and properties: name, YOB(Year of Birth), and POB(PlaceOfBirth).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(Nikil:Person{name: "Nikil R", YOB: 1996, POB: "Delhi"})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(Aaditya:Person{name: "Aaditya Gupta", YOB: 1995, POB: "Mumbai"})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(Surya:Person{name: "Surya Teja", YOB: 1994, POB: "Hyderabad"})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01" name="Shape 100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1002" name="Shape 100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Example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03" name="Shape 100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Shape 1008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09" name="Shape 1009"/>
          <p:cNvSpPr txBox="1"/>
          <p:nvPr/>
        </p:nvSpPr>
        <p:spPr>
          <a:xfrm>
            <a:off x="559000" y="1728750"/>
            <a:ext cx="11057400" cy="43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After creating 3 persons, let’s add relations as Aaditya is friend of Nikil and Surya is friend of Aaditya.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(Nikil:Person{name: "Nikil R", YOB: 1996, POB: "Delhi"})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(Aaditya:Person{name: "Aaditya Gupta", YOB: 1995, POB: "Mumbai"})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(Surya:Person{name: "Surya Teja", YOB: 1994, POB: "Hyderabad"})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(Aaditya)-[r:FRIEND_OF]-&gt;(Nikil)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(Surya)-[r1:FRIEND_OF]-&gt;(Aaditya)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RETURN Nikil, Aaditya, Surya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10" name="Shape 101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1011" name="Shape 101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Example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12" name="Shape 101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Shape 1017"/>
          <p:cNvSpPr txBox="1"/>
          <p:nvPr/>
        </p:nvSpPr>
        <p:spPr>
          <a:xfrm>
            <a:off x="559000" y="1500150"/>
            <a:ext cx="110574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Click Play Button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8" name="Shape 1018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019" name="Shape 1019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1020" name="Shape 1020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Example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21" name="Shape 1021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1022" name="Shape 1022"/>
          <p:cNvGrpSpPr/>
          <p:nvPr/>
        </p:nvGrpSpPr>
        <p:grpSpPr>
          <a:xfrm>
            <a:off x="291238" y="2600950"/>
            <a:ext cx="11630025" cy="2247900"/>
            <a:chOff x="291238" y="2600950"/>
            <a:chExt cx="11630025" cy="2247900"/>
          </a:xfrm>
        </p:grpSpPr>
        <p:pic>
          <p:nvPicPr>
            <p:cNvPr id="1023" name="Shape 10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1238" y="2600950"/>
              <a:ext cx="11630025" cy="2247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4" name="Shape 1024"/>
            <p:cNvSpPr/>
            <p:nvPr/>
          </p:nvSpPr>
          <p:spPr>
            <a:xfrm>
              <a:off x="11200325" y="2643850"/>
              <a:ext cx="720900" cy="7302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202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hape 102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30" name="Shape 1030"/>
          <p:cNvSpPr txBox="1"/>
          <p:nvPr/>
        </p:nvSpPr>
        <p:spPr>
          <a:xfrm>
            <a:off x="559000" y="1423950"/>
            <a:ext cx="11057400" cy="43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Getting friend of friend of a person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Let’s write a Cypher Query that creates 3 nodes for 3 persons with data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(Nikil:Person{name: "Nikil R", YOB: 1996, POB: "Delhi"})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(Aaditya:Person{name: "Aaditya Gupta", YOB: 1995, POB: "Mumbai"})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(Surya:Person{name: "Surya Teja", YOB: 1994, POB: "Hyderabad"})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(Aaditya)-[r:FRIEND_OF]-&gt;(Nikil)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(Surya)-[r1:FRIEND_OF]-&gt;(Aaditya)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RETURN Nikil, Aaditya, Surya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31" name="Shape 103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1032" name="Shape 103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Result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33" name="Shape 103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1034" name="Shape 10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344793"/>
            <a:ext cx="12192000" cy="5426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hape 103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40" name="Shape 1040"/>
          <p:cNvSpPr txBox="1"/>
          <p:nvPr/>
        </p:nvSpPr>
        <p:spPr>
          <a:xfrm>
            <a:off x="559000" y="1881150"/>
            <a:ext cx="11057400" cy="43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Getting friend of friend of a person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Let’s write a Cypher Query that returns friend of friend of Nikil ie., Surya Teja.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Cypher Query: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MATCH (a:Person {name:'Nikil R'})-[r:FRIEND_OF]-()-[r1:FRIEND_OF]-(friend_of_a_friend) WHERE friend_of_a_friend.POB='Hyderabad'</a:t>
            </a:r>
            <a:endParaRPr b="1" sz="16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RETURN friend_of_a_friend.name AS fofName</a:t>
            </a:r>
            <a:endParaRPr b="1" sz="16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41" name="Shape 104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1042" name="Shape 104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Query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43" name="Shape 104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Shape 1048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49" name="Shape 1049"/>
          <p:cNvSpPr txBox="1"/>
          <p:nvPr/>
        </p:nvSpPr>
        <p:spPr>
          <a:xfrm>
            <a:off x="559000" y="2490750"/>
            <a:ext cx="11057400" cy="29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Enter the query in Neo4j browser and click play button.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50" name="Shape 105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1051" name="Shape 105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Query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52" name="Shape 105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1053" name="Shape 1053"/>
          <p:cNvPicPr preferRelativeResize="0"/>
          <p:nvPr/>
        </p:nvPicPr>
        <p:blipFill rotWithShape="1">
          <a:blip r:embed="rId3">
            <a:alphaModFix/>
          </a:blip>
          <a:srcRect b="0" l="3688" r="0" t="0"/>
          <a:stretch/>
        </p:blipFill>
        <p:spPr>
          <a:xfrm>
            <a:off x="304450" y="3613475"/>
            <a:ext cx="11650150" cy="9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Shape 1058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59" name="Shape 1059"/>
          <p:cNvSpPr txBox="1"/>
          <p:nvPr/>
        </p:nvSpPr>
        <p:spPr>
          <a:xfrm>
            <a:off x="559000" y="1576350"/>
            <a:ext cx="11057400" cy="43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Here, we can see that F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riend of friend of Nikil is: Surya Teja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60" name="Shape 106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1061" name="Shape 106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Example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62" name="Shape 106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1063" name="Shape 1063"/>
          <p:cNvPicPr preferRelativeResize="0"/>
          <p:nvPr/>
        </p:nvPicPr>
        <p:blipFill rotWithShape="1">
          <a:blip r:embed="rId3">
            <a:alphaModFix/>
          </a:blip>
          <a:srcRect b="0" l="0" r="0" t="11652"/>
          <a:stretch/>
        </p:blipFill>
        <p:spPr>
          <a:xfrm>
            <a:off x="185750" y="2756025"/>
            <a:ext cx="11820525" cy="31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8" name="Shape 1068"/>
          <p:cNvGrpSpPr/>
          <p:nvPr/>
        </p:nvGrpSpPr>
        <p:grpSpPr>
          <a:xfrm>
            <a:off x="4668542" y="497677"/>
            <a:ext cx="4261664" cy="5859108"/>
            <a:chOff x="4668542" y="497677"/>
            <a:chExt cx="4261664" cy="5859108"/>
          </a:xfrm>
        </p:grpSpPr>
        <p:sp>
          <p:nvSpPr>
            <p:cNvPr id="1069" name="Shape 1069"/>
            <p:cNvSpPr/>
            <p:nvPr/>
          </p:nvSpPr>
          <p:spPr>
            <a:xfrm>
              <a:off x="4668542" y="497677"/>
              <a:ext cx="4261664" cy="5859108"/>
            </a:xfrm>
            <a:custGeom>
              <a:pathLst>
                <a:path extrusionOk="0" h="21528" w="21505">
                  <a:moveTo>
                    <a:pt x="13441" y="9294"/>
                  </a:moveTo>
                  <a:lnTo>
                    <a:pt x="13441" y="9784"/>
                  </a:lnTo>
                  <a:lnTo>
                    <a:pt x="1344" y="9784"/>
                  </a:lnTo>
                  <a:lnTo>
                    <a:pt x="1344" y="9294"/>
                  </a:lnTo>
                  <a:cubicBezTo>
                    <a:pt x="1344" y="7028"/>
                    <a:pt x="3696" y="5163"/>
                    <a:pt x="6720" y="4919"/>
                  </a:cubicBezTo>
                  <a:lnTo>
                    <a:pt x="6720" y="9784"/>
                  </a:lnTo>
                  <a:lnTo>
                    <a:pt x="8065" y="9784"/>
                  </a:lnTo>
                  <a:lnTo>
                    <a:pt x="8065" y="4919"/>
                  </a:lnTo>
                  <a:cubicBezTo>
                    <a:pt x="11089" y="5163"/>
                    <a:pt x="13441" y="7028"/>
                    <a:pt x="13441" y="9294"/>
                  </a:cubicBezTo>
                  <a:moveTo>
                    <a:pt x="13441" y="16145"/>
                  </a:moveTo>
                  <a:cubicBezTo>
                    <a:pt x="13441" y="18578"/>
                    <a:pt x="10733" y="20549"/>
                    <a:pt x="7393" y="20549"/>
                  </a:cubicBezTo>
                  <a:cubicBezTo>
                    <a:pt x="4052" y="20549"/>
                    <a:pt x="1344" y="18578"/>
                    <a:pt x="1344" y="16145"/>
                  </a:cubicBezTo>
                  <a:lnTo>
                    <a:pt x="1344" y="10762"/>
                  </a:lnTo>
                  <a:lnTo>
                    <a:pt x="13441" y="10762"/>
                  </a:lnTo>
                  <a:cubicBezTo>
                    <a:pt x="13441" y="10762"/>
                    <a:pt x="13441" y="16145"/>
                    <a:pt x="13441" y="16145"/>
                  </a:cubicBezTo>
                  <a:close/>
                  <a:moveTo>
                    <a:pt x="21134" y="48"/>
                  </a:moveTo>
                  <a:cubicBezTo>
                    <a:pt x="20801" y="-72"/>
                    <a:pt x="20436" y="41"/>
                    <a:pt x="20232" y="268"/>
                  </a:cubicBezTo>
                  <a:cubicBezTo>
                    <a:pt x="18723" y="1944"/>
                    <a:pt x="16716" y="3504"/>
                    <a:pt x="13069" y="2006"/>
                  </a:cubicBezTo>
                  <a:cubicBezTo>
                    <a:pt x="10993" y="1153"/>
                    <a:pt x="9603" y="1431"/>
                    <a:pt x="8642" y="1862"/>
                  </a:cubicBezTo>
                  <a:cubicBezTo>
                    <a:pt x="7655" y="2307"/>
                    <a:pt x="6969" y="3089"/>
                    <a:pt x="6778" y="3935"/>
                  </a:cubicBezTo>
                  <a:cubicBezTo>
                    <a:pt x="2984" y="4162"/>
                    <a:pt x="0" y="6473"/>
                    <a:pt x="0" y="9294"/>
                  </a:cubicBezTo>
                  <a:lnTo>
                    <a:pt x="0" y="16145"/>
                  </a:lnTo>
                  <a:cubicBezTo>
                    <a:pt x="0" y="19118"/>
                    <a:pt x="3310" y="21528"/>
                    <a:pt x="7393" y="21528"/>
                  </a:cubicBezTo>
                  <a:cubicBezTo>
                    <a:pt x="11475" y="21528"/>
                    <a:pt x="14785" y="19118"/>
                    <a:pt x="14785" y="16145"/>
                  </a:cubicBezTo>
                  <a:lnTo>
                    <a:pt x="14785" y="9294"/>
                  </a:lnTo>
                  <a:cubicBezTo>
                    <a:pt x="14785" y="6507"/>
                    <a:pt x="11875" y="4215"/>
                    <a:pt x="8146" y="3940"/>
                  </a:cubicBezTo>
                  <a:cubicBezTo>
                    <a:pt x="8301" y="3479"/>
                    <a:pt x="8690" y="2991"/>
                    <a:pt x="9348" y="2695"/>
                  </a:cubicBezTo>
                  <a:cubicBezTo>
                    <a:pt x="10308" y="2263"/>
                    <a:pt x="10946" y="2328"/>
                    <a:pt x="12468" y="2882"/>
                  </a:cubicBezTo>
                  <a:cubicBezTo>
                    <a:pt x="15022" y="3811"/>
                    <a:pt x="16657" y="3572"/>
                    <a:pt x="17947" y="3206"/>
                  </a:cubicBezTo>
                  <a:cubicBezTo>
                    <a:pt x="19526" y="2759"/>
                    <a:pt x="20650" y="1847"/>
                    <a:pt x="21434" y="705"/>
                  </a:cubicBezTo>
                  <a:cubicBezTo>
                    <a:pt x="21600" y="463"/>
                    <a:pt x="21466" y="170"/>
                    <a:pt x="21134" y="48"/>
                  </a:cubicBezTo>
                  <a:moveTo>
                    <a:pt x="7393" y="18592"/>
                  </a:moveTo>
                  <a:cubicBezTo>
                    <a:pt x="8134" y="18592"/>
                    <a:pt x="8737" y="18153"/>
                    <a:pt x="8737" y="17613"/>
                  </a:cubicBezTo>
                  <a:cubicBezTo>
                    <a:pt x="8737" y="17073"/>
                    <a:pt x="8134" y="16635"/>
                    <a:pt x="7393" y="16635"/>
                  </a:cubicBezTo>
                  <a:cubicBezTo>
                    <a:pt x="6650" y="16635"/>
                    <a:pt x="6048" y="17073"/>
                    <a:pt x="6048" y="17613"/>
                  </a:cubicBezTo>
                  <a:cubicBezTo>
                    <a:pt x="6048" y="18153"/>
                    <a:pt x="6650" y="18592"/>
                    <a:pt x="7393" y="1859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19025" lIns="19025" spcFirstLastPara="1" rIns="19025" wrap="square" tIns="19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99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cxnSp>
          <p:nvCxnSpPr>
            <p:cNvPr id="1070" name="Shape 1070"/>
            <p:cNvCxnSpPr/>
            <p:nvPr/>
          </p:nvCxnSpPr>
          <p:spPr>
            <a:xfrm>
              <a:off x="5812157" y="3543220"/>
              <a:ext cx="596462" cy="0"/>
            </a:xfrm>
            <a:prstGeom prst="straightConnector1">
              <a:avLst/>
            </a:prstGeom>
            <a:noFill/>
            <a:ln cap="flat" cmpd="sng" w="57150">
              <a:solidFill>
                <a:srgbClr val="222A3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71" name="Shape 1071"/>
            <p:cNvSpPr txBox="1"/>
            <p:nvPr/>
          </p:nvSpPr>
          <p:spPr>
            <a:xfrm>
              <a:off x="5447036" y="2625822"/>
              <a:ext cx="1476687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200" u="none" cap="none" strike="noStrike">
                  <a:solidFill>
                    <a:srgbClr val="445469"/>
                  </a:solidFill>
                  <a:latin typeface="Lato Black"/>
                  <a:ea typeface="Lato Black"/>
                  <a:cs typeface="Lato Black"/>
                  <a:sym typeface="Lato Black"/>
                </a:rPr>
                <a:t>END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/>
        </p:nvSpPr>
        <p:spPr>
          <a:xfrm>
            <a:off x="592550" y="2033550"/>
            <a:ext cx="1102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Let’s create a table with name “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EMPLOYEES”.</a:t>
            </a:r>
            <a:endParaRPr b="1" sz="20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Fields: ID, NAME, AGE, SALARY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Query: 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84" name="Shape 384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385" name="Shape 385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Create table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387" name="Shape 3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0400" y="3595425"/>
            <a:ext cx="7085600" cy="20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Shape 1076"/>
          <p:cNvSpPr txBox="1"/>
          <p:nvPr/>
        </p:nvSpPr>
        <p:spPr>
          <a:xfrm>
            <a:off x="592550" y="890550"/>
            <a:ext cx="1102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556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SQLite: tutorialpoint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Redis: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-US" sz="2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https://redislabs.com/lp/python-redis/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-US" sz="2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https://pypi.org/project/redis/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-US" sz="2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http://www.bogotobogo.com/python/python_redis_with_python.php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-US" sz="2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https://www.tutorialspoint.com/redis/redis_quick_guide.htm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ELK: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-US" sz="2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https://www.elastic.co/guide/en/elasticsearch/reference/current/search-request-body.html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-US" sz="2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8"/>
              </a:rPr>
              <a:t>https://www.elastic.co/guide/en/elasticsearch/reference/5.5/search-request-body.html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-US" sz="2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9"/>
              </a:rPr>
              <a:t>https://www.elastic.co/guide/en/elasticsearch/reference/current/search-request-post-filter.html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7" name="Shape 1077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078" name="Shape 1078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1079" name="Shape 1079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ToC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80" name="Shape 1080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 txBox="1"/>
          <p:nvPr/>
        </p:nvSpPr>
        <p:spPr>
          <a:xfrm>
            <a:off x="592550" y="1423950"/>
            <a:ext cx="1102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Neo4j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https://www.tutorialspoint.com/neo4j/neo4j_cql_create_label.htm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https://www.tutorialspoint.com/neo4j/neo4j_cql_relationship_functions.htm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https://neo4j.com/docs/developer-manual/current/cypher/clauses/set/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https://graphaware.com/neo4j/2015/01/16/neo4j-graph-model-design-labels-versus-indexed-properties.html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- Example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https://gist.github.com/DaniSancas/1d5265fc159a95ff457b940fc5046887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- Example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https://neo4j.com/blog/rdbms-graphs-basics-for-relational-developer/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https://neo4j.com/developer/graph-db-vs-rdbms/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6" name="Shape 1086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087" name="Shape 1087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1088" name="Shape 1088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ToC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89" name="Shape 1089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422650" y="1576350"/>
            <a:ext cx="114255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Let’s write query to add new rows of data into the table “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EMPLOYEES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”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Query:</a:t>
            </a:r>
            <a:r>
              <a:rPr lang="en-US" sz="16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US" sz="16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INSERT INTO TABLE_NAME [(column1, column2, column3,...columnN)]  VALUES (value1, value2, value3,...valueN);</a:t>
            </a:r>
            <a:endParaRPr b="1" sz="16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or INSERT INTO TABLE_NAME VALUES (value1,value2,value3,...valueN);</a:t>
            </a:r>
            <a:endParaRPr b="1" sz="16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94" name="Shape 394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395" name="Shape 395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Insert rows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397" name="Shape 397"/>
          <p:cNvGrpSpPr/>
          <p:nvPr/>
        </p:nvGrpSpPr>
        <p:grpSpPr>
          <a:xfrm>
            <a:off x="544325" y="3363450"/>
            <a:ext cx="11101550" cy="2328625"/>
            <a:chOff x="547138" y="3058650"/>
            <a:chExt cx="11101550" cy="2328625"/>
          </a:xfrm>
        </p:grpSpPr>
        <p:pic>
          <p:nvPicPr>
            <p:cNvPr id="398" name="Shape 39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7138" y="3058650"/>
              <a:ext cx="11097726" cy="2151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Shape 399"/>
            <p:cNvPicPr preferRelativeResize="0"/>
            <p:nvPr/>
          </p:nvPicPr>
          <p:blipFill rotWithShape="1">
            <a:blip r:embed="rId4">
              <a:alphaModFix/>
            </a:blip>
            <a:srcRect b="0" l="724" r="0" t="48890"/>
            <a:stretch/>
          </p:blipFill>
          <p:spPr>
            <a:xfrm>
              <a:off x="550962" y="4462325"/>
              <a:ext cx="11097725" cy="9249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motagua light prueba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