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3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6858000" cx="12192000"/>
  <p:notesSz cx="6858000" cy="9144000"/>
  <p:embeddedFontLst>
    <p:embeddedFont>
      <p:font typeface="Lato"/>
      <p:regular r:id="rId40"/>
      <p:bold r:id="rId41"/>
      <p:italic r:id="rId42"/>
      <p:boldItalic r:id="rId43"/>
    </p:embeddedFont>
    <p:embeddedFont>
      <p:font typeface="Lato Light"/>
      <p:regular r:id="rId44"/>
      <p:bold r:id="rId45"/>
      <p:italic r:id="rId46"/>
      <p:boldItalic r:id="rId47"/>
    </p:embeddedFont>
    <p:embeddedFont>
      <p:font typeface="Lato Black"/>
      <p:bold r:id="rId48"/>
      <p:boldItalic r:id="rId49"/>
    </p:embeddedFont>
    <p:embeddedFont>
      <p:font typeface="Open Sans Light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44" Type="http://schemas.openxmlformats.org/officeDocument/2006/relationships/font" Target="fonts/LatoLight-regular.fntdata"/><Relationship Id="rId43" Type="http://schemas.openxmlformats.org/officeDocument/2006/relationships/font" Target="fonts/Lato-boldItalic.fntdata"/><Relationship Id="rId46" Type="http://schemas.openxmlformats.org/officeDocument/2006/relationships/font" Target="fonts/LatoLight-italic.fntdata"/><Relationship Id="rId45" Type="http://schemas.openxmlformats.org/officeDocument/2006/relationships/font" Target="fonts/Lato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LatoBlack-bold.fntdata"/><Relationship Id="rId47" Type="http://schemas.openxmlformats.org/officeDocument/2006/relationships/font" Target="fonts/LatoLight-boldItalic.fntdata"/><Relationship Id="rId49" Type="http://schemas.openxmlformats.org/officeDocument/2006/relationships/font" Target="fonts/LatoBlack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OpenSansLight-bold.fntdata"/><Relationship Id="rId50" Type="http://schemas.openxmlformats.org/officeDocument/2006/relationships/font" Target="fonts/OpenSansLight-regular.fntdata"/><Relationship Id="rId53" Type="http://schemas.openxmlformats.org/officeDocument/2006/relationships/font" Target="fonts/OpenSansLight-boldItalic.fntdata"/><Relationship Id="rId52" Type="http://schemas.openxmlformats.org/officeDocument/2006/relationships/font" Target="fonts/OpenSansLigh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Shape 40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Shape 42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Shape 43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Shape 44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Shape 45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Shape 46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Shape 47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Shape 48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Shape 48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Shape 50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Shape 50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Shape 51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Shape 52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Shape 53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Shape 54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5" name="Shape 55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Shape 55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Shape 56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Shape 57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Shape 58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Shape 59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Shape 60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Shape 61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Shape 62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Shape 63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Shape 64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Shape 37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None/>
              <a:defRPr b="0" i="0" sz="3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9808489" y="6755101"/>
            <a:ext cx="11915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11000415" y="6755101"/>
            <a:ext cx="11915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1" y="6755101"/>
            <a:ext cx="11915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191612" y="6755101"/>
            <a:ext cx="86168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eneral Slide">
  <p:cSld name="General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act us no footer">
  <p:cSld name="Contact us no foot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338955" y="6255834"/>
            <a:ext cx="3613936" cy="46835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ur vision 2">
  <p:cSld name="Our vision 2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pic"/>
          </p:nvPr>
        </p:nvSpPr>
        <p:spPr>
          <a:xfrm>
            <a:off x="1" y="0"/>
            <a:ext cx="4338954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Default Slide">
  <p:cSld name="5_Default Slid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pic"/>
          </p:nvPr>
        </p:nvSpPr>
        <p:spPr>
          <a:xfrm>
            <a:off x="1536845" y="724587"/>
            <a:ext cx="3539252" cy="52081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stimonials_E">
  <p:cSld name="Testimonials_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pic"/>
          </p:nvPr>
        </p:nvSpPr>
        <p:spPr>
          <a:xfrm>
            <a:off x="9029606" y="4343418"/>
            <a:ext cx="764526" cy="76384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0" name="Shape 50"/>
          <p:cNvSpPr/>
          <p:nvPr>
            <p:ph idx="3" type="pic"/>
          </p:nvPr>
        </p:nvSpPr>
        <p:spPr>
          <a:xfrm>
            <a:off x="5678000" y="4318869"/>
            <a:ext cx="858317" cy="857546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1" name="Shape 51"/>
          <p:cNvSpPr/>
          <p:nvPr>
            <p:ph idx="4" type="pic"/>
          </p:nvPr>
        </p:nvSpPr>
        <p:spPr>
          <a:xfrm>
            <a:off x="2426365" y="4343418"/>
            <a:ext cx="764526" cy="76384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eople_are_saying">
  <p:cSld name="People_are_saying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pic"/>
          </p:nvPr>
        </p:nvSpPr>
        <p:spPr>
          <a:xfrm>
            <a:off x="5703980" y="3183672"/>
            <a:ext cx="764526" cy="76384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4" name="Shape 54"/>
          <p:cNvSpPr/>
          <p:nvPr>
            <p:ph idx="3" type="pic"/>
          </p:nvPr>
        </p:nvSpPr>
        <p:spPr>
          <a:xfrm>
            <a:off x="9191038" y="3183672"/>
            <a:ext cx="764526" cy="76384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5" name="Shape 55"/>
          <p:cNvSpPr/>
          <p:nvPr>
            <p:ph idx="4" type="pic"/>
          </p:nvPr>
        </p:nvSpPr>
        <p:spPr>
          <a:xfrm>
            <a:off x="2194055" y="3183672"/>
            <a:ext cx="764526" cy="76384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ppy Customers">
  <p:cSld name="Happy Customer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pic"/>
          </p:nvPr>
        </p:nvSpPr>
        <p:spPr>
          <a:xfrm>
            <a:off x="4105787" y="2038920"/>
            <a:ext cx="1441553" cy="144026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8" name="Shape 58"/>
          <p:cNvSpPr/>
          <p:nvPr>
            <p:ph idx="3" type="pic"/>
          </p:nvPr>
        </p:nvSpPr>
        <p:spPr>
          <a:xfrm>
            <a:off x="6621042" y="2038920"/>
            <a:ext cx="1441553" cy="144026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9" name="Shape 59"/>
          <p:cNvSpPr/>
          <p:nvPr>
            <p:ph idx="4" type="pic"/>
          </p:nvPr>
        </p:nvSpPr>
        <p:spPr>
          <a:xfrm>
            <a:off x="9136297" y="2038920"/>
            <a:ext cx="1441553" cy="144026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0" name="Shape 60"/>
          <p:cNvSpPr/>
          <p:nvPr>
            <p:ph idx="5" type="pic"/>
          </p:nvPr>
        </p:nvSpPr>
        <p:spPr>
          <a:xfrm>
            <a:off x="1579099" y="2038920"/>
            <a:ext cx="1441553" cy="144026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Welcome_message_helium">
  <p:cSld name="2_Welcome_message_helium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pic"/>
          </p:nvPr>
        </p:nvSpPr>
        <p:spPr>
          <a:xfrm>
            <a:off x="9367481" y="1972853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3" name="Shape 63"/>
          <p:cNvSpPr/>
          <p:nvPr>
            <p:ph idx="3" type="pic"/>
          </p:nvPr>
        </p:nvSpPr>
        <p:spPr>
          <a:xfrm>
            <a:off x="6703597" y="1972853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4" name="Shape 64"/>
          <p:cNvSpPr/>
          <p:nvPr>
            <p:ph idx="4" type="pic"/>
          </p:nvPr>
        </p:nvSpPr>
        <p:spPr>
          <a:xfrm>
            <a:off x="4005415" y="1972853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5" name="Shape 65"/>
          <p:cNvSpPr/>
          <p:nvPr>
            <p:ph idx="5" type="pic"/>
          </p:nvPr>
        </p:nvSpPr>
        <p:spPr>
          <a:xfrm>
            <a:off x="1341531" y="1972853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adership skils">
  <p:cSld name="Leadership skil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pic"/>
          </p:nvPr>
        </p:nvSpPr>
        <p:spPr>
          <a:xfrm>
            <a:off x="1341531" y="1972853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eam_of_3">
  <p:cSld name="1_Team_of_3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pic"/>
          </p:nvPr>
        </p:nvSpPr>
        <p:spPr>
          <a:xfrm>
            <a:off x="9106900" y="2007143"/>
            <a:ext cx="1866539" cy="22077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0" name="Shape 70"/>
          <p:cNvSpPr/>
          <p:nvPr>
            <p:ph idx="3" type="pic"/>
          </p:nvPr>
        </p:nvSpPr>
        <p:spPr>
          <a:xfrm>
            <a:off x="1212752" y="2007143"/>
            <a:ext cx="1866539" cy="22077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1" name="Shape 71"/>
          <p:cNvSpPr/>
          <p:nvPr>
            <p:ph idx="4" type="pic"/>
          </p:nvPr>
        </p:nvSpPr>
        <p:spPr>
          <a:xfrm>
            <a:off x="3844135" y="2007143"/>
            <a:ext cx="1866539" cy="22077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2" name="Shape 72"/>
          <p:cNvSpPr/>
          <p:nvPr>
            <p:ph idx="5" type="pic"/>
          </p:nvPr>
        </p:nvSpPr>
        <p:spPr>
          <a:xfrm>
            <a:off x="6475517" y="2007143"/>
            <a:ext cx="1866539" cy="22077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o Footer">
  <p:cSld name="No Foo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4338955" y="6266986"/>
            <a:ext cx="3535858" cy="50180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am_of_3_2">
  <p:cSld name="Team_of_3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pic"/>
          </p:nvPr>
        </p:nvSpPr>
        <p:spPr>
          <a:xfrm>
            <a:off x="8061384" y="2007143"/>
            <a:ext cx="1866539" cy="22077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5" name="Shape 75"/>
          <p:cNvSpPr/>
          <p:nvPr>
            <p:ph idx="3" type="pic"/>
          </p:nvPr>
        </p:nvSpPr>
        <p:spPr>
          <a:xfrm>
            <a:off x="2227776" y="2007143"/>
            <a:ext cx="1866539" cy="22077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6" name="Shape 76"/>
          <p:cNvSpPr/>
          <p:nvPr>
            <p:ph idx="4" type="pic"/>
          </p:nvPr>
        </p:nvSpPr>
        <p:spPr>
          <a:xfrm>
            <a:off x="5149166" y="2007143"/>
            <a:ext cx="1866539" cy="22077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ontact Us-Boost">
  <p:cSld name="1_Contact Us-Boos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pic"/>
          </p:nvPr>
        </p:nvSpPr>
        <p:spPr>
          <a:xfrm>
            <a:off x="716146" y="76943"/>
            <a:ext cx="5863994" cy="67143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lium_Break">
  <p:cSld name="Helium_Brea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pic"/>
          </p:nvPr>
        </p:nvSpPr>
        <p:spPr>
          <a:xfrm>
            <a:off x="6735517" y="22303"/>
            <a:ext cx="5545843" cy="67456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1" name="Shape 81"/>
          <p:cNvSpPr/>
          <p:nvPr/>
        </p:nvSpPr>
        <p:spPr>
          <a:xfrm>
            <a:off x="3870481" y="6266986"/>
            <a:ext cx="4082410" cy="50098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Master-Placeholder">
  <p:cSld name="3_Master-Placehol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pic"/>
          </p:nvPr>
        </p:nvSpPr>
        <p:spPr>
          <a:xfrm>
            <a:off x="6883833" y="1"/>
            <a:ext cx="5308168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Meet our Team">
  <p:cSld name="2_Meet our Team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pic"/>
          </p:nvPr>
        </p:nvSpPr>
        <p:spPr>
          <a:xfrm>
            <a:off x="1905067" y="1680215"/>
            <a:ext cx="1353747" cy="135339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7" name="Shape 87"/>
          <p:cNvSpPr/>
          <p:nvPr>
            <p:ph idx="3" type="pic"/>
          </p:nvPr>
        </p:nvSpPr>
        <p:spPr>
          <a:xfrm>
            <a:off x="1905067" y="3820241"/>
            <a:ext cx="1353747" cy="135339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8" name="Shape 88"/>
          <p:cNvSpPr/>
          <p:nvPr>
            <p:ph idx="4" type="pic"/>
          </p:nvPr>
        </p:nvSpPr>
        <p:spPr>
          <a:xfrm>
            <a:off x="4274896" y="1680215"/>
            <a:ext cx="1353747" cy="135339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9" name="Shape 89"/>
          <p:cNvSpPr/>
          <p:nvPr>
            <p:ph idx="5" type="pic"/>
          </p:nvPr>
        </p:nvSpPr>
        <p:spPr>
          <a:xfrm>
            <a:off x="4274896" y="3820241"/>
            <a:ext cx="1353747" cy="135339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90" name="Shape 90"/>
          <p:cNvSpPr/>
          <p:nvPr>
            <p:ph idx="6" type="pic"/>
          </p:nvPr>
        </p:nvSpPr>
        <p:spPr>
          <a:xfrm>
            <a:off x="6672109" y="1680215"/>
            <a:ext cx="1353747" cy="135339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91" name="Shape 91"/>
          <p:cNvSpPr/>
          <p:nvPr>
            <p:ph idx="7" type="pic"/>
          </p:nvPr>
        </p:nvSpPr>
        <p:spPr>
          <a:xfrm>
            <a:off x="6672108" y="3820241"/>
            <a:ext cx="1353747" cy="135339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92" name="Shape 92"/>
          <p:cNvSpPr/>
          <p:nvPr>
            <p:ph idx="8" type="pic"/>
          </p:nvPr>
        </p:nvSpPr>
        <p:spPr>
          <a:xfrm>
            <a:off x="9041938" y="1680215"/>
            <a:ext cx="1353747" cy="135339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93" name="Shape 93"/>
          <p:cNvSpPr/>
          <p:nvPr>
            <p:ph idx="9" type="pic"/>
          </p:nvPr>
        </p:nvSpPr>
        <p:spPr>
          <a:xfrm>
            <a:off x="9041937" y="3820241"/>
            <a:ext cx="1353747" cy="135339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Background with image">
  <p:cSld name="Big Background with imag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ster-Placeholder">
  <p:cSld name="Master-Placehol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pic"/>
          </p:nvPr>
        </p:nvSpPr>
        <p:spPr>
          <a:xfrm>
            <a:off x="1" y="1"/>
            <a:ext cx="5308168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Master-Placeholder">
  <p:cSld name="1_Master-Placehol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pic"/>
          </p:nvPr>
        </p:nvSpPr>
        <p:spPr>
          <a:xfrm>
            <a:off x="0" y="0"/>
            <a:ext cx="12192000" cy="34779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Master-Placeholder">
  <p:cSld name="2_Master-Placehold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pic"/>
          </p:nvPr>
        </p:nvSpPr>
        <p:spPr>
          <a:xfrm>
            <a:off x="5242837" y="0"/>
            <a:ext cx="6949163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ster Slide 1">
  <p:cSld name="Master Slide 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1">
  <p:cSld name="Quote 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pic"/>
          </p:nvPr>
        </p:nvSpPr>
        <p:spPr>
          <a:xfrm>
            <a:off x="0" y="0"/>
            <a:ext cx="7853046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ission">
  <p:cSld name="Miss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pic"/>
          </p:nvPr>
        </p:nvSpPr>
        <p:spPr>
          <a:xfrm>
            <a:off x="0" y="3644900"/>
            <a:ext cx="6096000" cy="3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06" name="Shape 106"/>
          <p:cNvSpPr/>
          <p:nvPr>
            <p:ph idx="3" type="pic"/>
          </p:nvPr>
        </p:nvSpPr>
        <p:spPr>
          <a:xfrm>
            <a:off x="6096000" y="3644900"/>
            <a:ext cx="6096000" cy="3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bout us">
  <p:cSld name="about u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pic"/>
          </p:nvPr>
        </p:nvSpPr>
        <p:spPr>
          <a:xfrm>
            <a:off x="7897263" y="2018370"/>
            <a:ext cx="2068838" cy="39140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09" name="Shape 109"/>
          <p:cNvSpPr/>
          <p:nvPr>
            <p:ph idx="3" type="pic"/>
          </p:nvPr>
        </p:nvSpPr>
        <p:spPr>
          <a:xfrm>
            <a:off x="10130834" y="2018370"/>
            <a:ext cx="2068838" cy="39140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10" name="Shape 110"/>
          <p:cNvSpPr/>
          <p:nvPr>
            <p:ph idx="4" type="pic"/>
          </p:nvPr>
        </p:nvSpPr>
        <p:spPr>
          <a:xfrm>
            <a:off x="5661229" y="2018370"/>
            <a:ext cx="2068838" cy="39140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jects 2">
  <p:cSld name="Projects 2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pic"/>
          </p:nvPr>
        </p:nvSpPr>
        <p:spPr>
          <a:xfrm>
            <a:off x="791130" y="3416300"/>
            <a:ext cx="2575247" cy="34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13" name="Shape 113"/>
          <p:cNvSpPr/>
          <p:nvPr>
            <p:ph idx="3" type="pic"/>
          </p:nvPr>
        </p:nvSpPr>
        <p:spPr>
          <a:xfrm>
            <a:off x="2078753" y="2286000"/>
            <a:ext cx="2575247" cy="34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Meet the team">
  <p:cSld name="1_Meet the team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pic"/>
          </p:nvPr>
        </p:nvSpPr>
        <p:spPr>
          <a:xfrm>
            <a:off x="9642123" y="3909946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16" name="Shape 116"/>
          <p:cNvSpPr/>
          <p:nvPr>
            <p:ph idx="3" type="pic"/>
          </p:nvPr>
        </p:nvSpPr>
        <p:spPr>
          <a:xfrm>
            <a:off x="5444566" y="3909946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17" name="Shape 117"/>
          <p:cNvSpPr/>
          <p:nvPr>
            <p:ph idx="4" type="pic"/>
          </p:nvPr>
        </p:nvSpPr>
        <p:spPr>
          <a:xfrm>
            <a:off x="3319233" y="3909946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18" name="Shape 118"/>
          <p:cNvSpPr/>
          <p:nvPr>
            <p:ph idx="5" type="pic"/>
          </p:nvPr>
        </p:nvSpPr>
        <p:spPr>
          <a:xfrm>
            <a:off x="1227733" y="3909946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19" name="Shape 119"/>
          <p:cNvSpPr/>
          <p:nvPr>
            <p:ph idx="6" type="pic"/>
          </p:nvPr>
        </p:nvSpPr>
        <p:spPr>
          <a:xfrm>
            <a:off x="7536066" y="3909946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0" name="Shape 120"/>
          <p:cNvSpPr/>
          <p:nvPr>
            <p:ph idx="7" type="pic"/>
          </p:nvPr>
        </p:nvSpPr>
        <p:spPr>
          <a:xfrm>
            <a:off x="9642123" y="1507508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1" name="Shape 121"/>
          <p:cNvSpPr/>
          <p:nvPr>
            <p:ph idx="8" type="pic"/>
          </p:nvPr>
        </p:nvSpPr>
        <p:spPr>
          <a:xfrm>
            <a:off x="5444566" y="1507508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2" name="Shape 122"/>
          <p:cNvSpPr/>
          <p:nvPr>
            <p:ph idx="9" type="pic"/>
          </p:nvPr>
        </p:nvSpPr>
        <p:spPr>
          <a:xfrm>
            <a:off x="3319233" y="1507508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3" name="Shape 123"/>
          <p:cNvSpPr/>
          <p:nvPr>
            <p:ph idx="13" type="pic"/>
          </p:nvPr>
        </p:nvSpPr>
        <p:spPr>
          <a:xfrm>
            <a:off x="1227733" y="1507508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4" name="Shape 124"/>
          <p:cNvSpPr/>
          <p:nvPr>
            <p:ph idx="14" type="pic"/>
          </p:nvPr>
        </p:nvSpPr>
        <p:spPr>
          <a:xfrm>
            <a:off x="7536066" y="1507508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Meet the team 3">
  <p:cSld name="4_Meet the team 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pic"/>
          </p:nvPr>
        </p:nvSpPr>
        <p:spPr>
          <a:xfrm>
            <a:off x="914401" y="3572765"/>
            <a:ext cx="4646279" cy="21105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7" name="Shape 127"/>
          <p:cNvSpPr/>
          <p:nvPr>
            <p:ph idx="3" type="pic"/>
          </p:nvPr>
        </p:nvSpPr>
        <p:spPr>
          <a:xfrm>
            <a:off x="3611495" y="1672933"/>
            <a:ext cx="4794838" cy="18492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8" name="Shape 128"/>
          <p:cNvSpPr/>
          <p:nvPr>
            <p:ph idx="4" type="pic"/>
          </p:nvPr>
        </p:nvSpPr>
        <p:spPr>
          <a:xfrm>
            <a:off x="5609346" y="3572765"/>
            <a:ext cx="2796988" cy="21105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9" name="Shape 129"/>
          <p:cNvSpPr/>
          <p:nvPr>
            <p:ph idx="5" type="pic"/>
          </p:nvPr>
        </p:nvSpPr>
        <p:spPr>
          <a:xfrm>
            <a:off x="8455000" y="3572765"/>
            <a:ext cx="2822599" cy="21105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30" name="Shape 130"/>
          <p:cNvSpPr/>
          <p:nvPr>
            <p:ph idx="6" type="pic"/>
          </p:nvPr>
        </p:nvSpPr>
        <p:spPr>
          <a:xfrm>
            <a:off x="8455000" y="1672933"/>
            <a:ext cx="2822599" cy="18492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31" name="Shape 131"/>
          <p:cNvSpPr/>
          <p:nvPr>
            <p:ph idx="7" type="pic"/>
          </p:nvPr>
        </p:nvSpPr>
        <p:spPr>
          <a:xfrm>
            <a:off x="914401" y="1672933"/>
            <a:ext cx="2635624" cy="18492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of 3 - Martik">
  <p:cSld name="Picture of 3 - Marti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pic"/>
          </p:nvPr>
        </p:nvSpPr>
        <p:spPr>
          <a:xfrm>
            <a:off x="8081079" y="1907833"/>
            <a:ext cx="3168479" cy="2374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34" name="Shape 134"/>
          <p:cNvSpPr/>
          <p:nvPr>
            <p:ph idx="3" type="pic"/>
          </p:nvPr>
        </p:nvSpPr>
        <p:spPr>
          <a:xfrm>
            <a:off x="953596" y="1907833"/>
            <a:ext cx="3173430" cy="2374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35" name="Shape 135"/>
          <p:cNvSpPr/>
          <p:nvPr>
            <p:ph idx="4" type="pic"/>
          </p:nvPr>
        </p:nvSpPr>
        <p:spPr>
          <a:xfrm>
            <a:off x="4389066" y="1907833"/>
            <a:ext cx="3429973" cy="2374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ight Project">
  <p:cSld name="Right Projec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pic"/>
          </p:nvPr>
        </p:nvSpPr>
        <p:spPr>
          <a:xfrm>
            <a:off x="8119666" y="3095989"/>
            <a:ext cx="2253341" cy="30117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38" name="Shape 138"/>
          <p:cNvSpPr/>
          <p:nvPr>
            <p:ph idx="3" type="pic"/>
          </p:nvPr>
        </p:nvSpPr>
        <p:spPr>
          <a:xfrm>
            <a:off x="6832135" y="1965689"/>
            <a:ext cx="2253341" cy="30117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39" name="Shape 139"/>
          <p:cNvSpPr/>
          <p:nvPr>
            <p:ph idx="4" type="pic"/>
          </p:nvPr>
        </p:nvSpPr>
        <p:spPr>
          <a:xfrm>
            <a:off x="8763570" y="1080281"/>
            <a:ext cx="2253341" cy="30117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of 3 - v2 - Martik">
  <p:cSld name="Picture of 3 - v2 - Martik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pic"/>
          </p:nvPr>
        </p:nvSpPr>
        <p:spPr>
          <a:xfrm>
            <a:off x="4592079" y="1839950"/>
            <a:ext cx="3020623" cy="31111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42" name="Shape 142"/>
          <p:cNvSpPr/>
          <p:nvPr>
            <p:ph idx="3" type="pic"/>
          </p:nvPr>
        </p:nvSpPr>
        <p:spPr>
          <a:xfrm>
            <a:off x="7876980" y="1839950"/>
            <a:ext cx="3020623" cy="31111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43" name="Shape 143"/>
          <p:cNvSpPr/>
          <p:nvPr>
            <p:ph idx="4" type="pic"/>
          </p:nvPr>
        </p:nvSpPr>
        <p:spPr>
          <a:xfrm>
            <a:off x="1273716" y="1839950"/>
            <a:ext cx="3020623" cy="31111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General Slide">
  <p:cSld name="10_General Slide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pic"/>
          </p:nvPr>
        </p:nvSpPr>
        <p:spPr>
          <a:xfrm>
            <a:off x="879460" y="1922585"/>
            <a:ext cx="6906691" cy="38932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etitors">
  <p:cSld name="Competitor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pic"/>
          </p:nvPr>
        </p:nvSpPr>
        <p:spPr>
          <a:xfrm>
            <a:off x="8076156" y="1806497"/>
            <a:ext cx="2910684" cy="1397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7" name="Shape 27"/>
          <p:cNvSpPr/>
          <p:nvPr>
            <p:ph idx="3" type="pic"/>
          </p:nvPr>
        </p:nvSpPr>
        <p:spPr>
          <a:xfrm>
            <a:off x="1205188" y="1806497"/>
            <a:ext cx="2910684" cy="1397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" name="Shape 28"/>
          <p:cNvSpPr/>
          <p:nvPr>
            <p:ph idx="4" type="pic"/>
          </p:nvPr>
        </p:nvSpPr>
        <p:spPr>
          <a:xfrm>
            <a:off x="4640672" y="1806497"/>
            <a:ext cx="2910684" cy="1397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jects of 4">
  <p:cSld name="Projects of 4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pic"/>
          </p:nvPr>
        </p:nvSpPr>
        <p:spPr>
          <a:xfrm>
            <a:off x="9722980" y="3562909"/>
            <a:ext cx="2469020" cy="22357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48" name="Shape 148"/>
          <p:cNvSpPr/>
          <p:nvPr>
            <p:ph idx="3" type="pic"/>
          </p:nvPr>
        </p:nvSpPr>
        <p:spPr>
          <a:xfrm>
            <a:off x="2431593" y="3562909"/>
            <a:ext cx="2431604" cy="22357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49" name="Shape 149"/>
          <p:cNvSpPr/>
          <p:nvPr>
            <p:ph idx="4" type="pic"/>
          </p:nvPr>
        </p:nvSpPr>
        <p:spPr>
          <a:xfrm>
            <a:off x="0" y="3562909"/>
            <a:ext cx="2431604" cy="22357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50" name="Shape 150"/>
          <p:cNvSpPr/>
          <p:nvPr>
            <p:ph idx="5" type="pic"/>
          </p:nvPr>
        </p:nvSpPr>
        <p:spPr>
          <a:xfrm>
            <a:off x="7293089" y="3562909"/>
            <a:ext cx="2431604" cy="22357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51" name="Shape 151"/>
          <p:cNvSpPr/>
          <p:nvPr>
            <p:ph idx="6" type="pic"/>
          </p:nvPr>
        </p:nvSpPr>
        <p:spPr>
          <a:xfrm>
            <a:off x="4863197" y="3562909"/>
            <a:ext cx="2431604" cy="22357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sion">
  <p:cSld name="Vision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pic"/>
          </p:nvPr>
        </p:nvSpPr>
        <p:spPr>
          <a:xfrm>
            <a:off x="0" y="2405488"/>
            <a:ext cx="4964128" cy="44525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54" name="Shape 154"/>
          <p:cNvSpPr/>
          <p:nvPr>
            <p:ph idx="3" type="pic"/>
          </p:nvPr>
        </p:nvSpPr>
        <p:spPr>
          <a:xfrm>
            <a:off x="9782710" y="4839630"/>
            <a:ext cx="2409291" cy="2018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55" name="Shape 155"/>
          <p:cNvSpPr/>
          <p:nvPr>
            <p:ph idx="4" type="pic"/>
          </p:nvPr>
        </p:nvSpPr>
        <p:spPr>
          <a:xfrm>
            <a:off x="4964129" y="4839630"/>
            <a:ext cx="2409291" cy="2018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56" name="Shape 156"/>
          <p:cNvSpPr/>
          <p:nvPr>
            <p:ph idx="5" type="pic"/>
          </p:nvPr>
        </p:nvSpPr>
        <p:spPr>
          <a:xfrm>
            <a:off x="7373420" y="4839630"/>
            <a:ext cx="2409291" cy="2018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57" name="Shape 157"/>
          <p:cNvSpPr/>
          <p:nvPr>
            <p:ph idx="6" type="pic"/>
          </p:nvPr>
        </p:nvSpPr>
        <p:spPr>
          <a:xfrm>
            <a:off x="4964128" y="-6350"/>
            <a:ext cx="7227872" cy="48459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jects of 3">
  <p:cSld name="Projects of 3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pic"/>
          </p:nvPr>
        </p:nvSpPr>
        <p:spPr>
          <a:xfrm>
            <a:off x="8116950" y="3434575"/>
            <a:ext cx="4075050" cy="3423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0" name="Shape 160"/>
          <p:cNvSpPr/>
          <p:nvPr>
            <p:ph idx="3" type="pic"/>
          </p:nvPr>
        </p:nvSpPr>
        <p:spPr>
          <a:xfrm>
            <a:off x="-4910" y="3434575"/>
            <a:ext cx="4075050" cy="3423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1" name="Shape 161"/>
          <p:cNvSpPr/>
          <p:nvPr>
            <p:ph idx="4" type="pic"/>
          </p:nvPr>
        </p:nvSpPr>
        <p:spPr>
          <a:xfrm>
            <a:off x="4067685" y="0"/>
            <a:ext cx="4049265" cy="343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2" name="Shape 162"/>
          <p:cNvSpPr/>
          <p:nvPr>
            <p:ph idx="5" type="pic"/>
          </p:nvPr>
        </p:nvSpPr>
        <p:spPr>
          <a:xfrm>
            <a:off x="8116950" y="0"/>
            <a:ext cx="4075050" cy="3434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3" name="Shape 163"/>
          <p:cNvSpPr/>
          <p:nvPr>
            <p:ph idx="6" type="pic"/>
          </p:nvPr>
        </p:nvSpPr>
        <p:spPr>
          <a:xfrm>
            <a:off x="-4910" y="0"/>
            <a:ext cx="4075050" cy="3434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4" name="Shape 164"/>
          <p:cNvSpPr/>
          <p:nvPr>
            <p:ph idx="7" type="pic"/>
          </p:nvPr>
        </p:nvSpPr>
        <p:spPr>
          <a:xfrm>
            <a:off x="4067686" y="3434575"/>
            <a:ext cx="4049264" cy="3423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sonry Left 2">
  <p:cSld name="Masonry Left 2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pic"/>
          </p:nvPr>
        </p:nvSpPr>
        <p:spPr>
          <a:xfrm>
            <a:off x="1" y="3456878"/>
            <a:ext cx="3157159" cy="3401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7" name="Shape 167"/>
          <p:cNvSpPr/>
          <p:nvPr>
            <p:ph idx="3" type="pic"/>
          </p:nvPr>
        </p:nvSpPr>
        <p:spPr>
          <a:xfrm>
            <a:off x="3307468" y="0"/>
            <a:ext cx="280499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8" name="Shape 168"/>
          <p:cNvSpPr/>
          <p:nvPr>
            <p:ph idx="4" type="pic"/>
          </p:nvPr>
        </p:nvSpPr>
        <p:spPr>
          <a:xfrm>
            <a:off x="1" y="0"/>
            <a:ext cx="3157159" cy="3323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9" name="Shape 169"/>
          <p:cNvSpPr/>
          <p:nvPr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sonry Right 2">
  <p:cSld name="Masonry Right 2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pic"/>
          </p:nvPr>
        </p:nvSpPr>
        <p:spPr>
          <a:xfrm>
            <a:off x="9034841" y="3456878"/>
            <a:ext cx="3157159" cy="3401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2" name="Shape 172"/>
          <p:cNvSpPr/>
          <p:nvPr>
            <p:ph idx="3" type="pic"/>
          </p:nvPr>
        </p:nvSpPr>
        <p:spPr>
          <a:xfrm>
            <a:off x="6095999" y="0"/>
            <a:ext cx="280499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3" name="Shape 173"/>
          <p:cNvSpPr/>
          <p:nvPr>
            <p:ph idx="4" type="pic"/>
          </p:nvPr>
        </p:nvSpPr>
        <p:spPr>
          <a:xfrm>
            <a:off x="9034841" y="0"/>
            <a:ext cx="3157159" cy="3323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4" name="Shape 174"/>
          <p:cNvSpPr/>
          <p:nvPr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ight Picture">
  <p:cSld name="Right Picture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5643988" y="289932"/>
            <a:ext cx="948100" cy="3456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7" name="Shape 177"/>
          <p:cNvSpPr/>
          <p:nvPr>
            <p:ph idx="2" type="pic"/>
          </p:nvPr>
        </p:nvSpPr>
        <p:spPr>
          <a:xfrm>
            <a:off x="6090695" y="0"/>
            <a:ext cx="6101306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8" name="Shape 178"/>
          <p:cNvSpPr/>
          <p:nvPr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ject 4">
  <p:cSld name="Project 4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pic"/>
          </p:nvPr>
        </p:nvSpPr>
        <p:spPr>
          <a:xfrm>
            <a:off x="4155183" y="3646450"/>
            <a:ext cx="3881635" cy="32115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81" name="Shape 181"/>
          <p:cNvSpPr/>
          <p:nvPr>
            <p:ph idx="3" type="pic"/>
          </p:nvPr>
        </p:nvSpPr>
        <p:spPr>
          <a:xfrm>
            <a:off x="0" y="3646450"/>
            <a:ext cx="3881635" cy="32115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82" name="Shape 182"/>
          <p:cNvSpPr/>
          <p:nvPr>
            <p:ph idx="4" type="pic"/>
          </p:nvPr>
        </p:nvSpPr>
        <p:spPr>
          <a:xfrm>
            <a:off x="8310365" y="3646450"/>
            <a:ext cx="3881635" cy="32115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pp Review">
  <p:cSld name="App Review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pic"/>
          </p:nvPr>
        </p:nvSpPr>
        <p:spPr>
          <a:xfrm>
            <a:off x="2288864" y="1707043"/>
            <a:ext cx="1927396" cy="34113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ptop Review">
  <p:cSld name="Laptop Review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pic"/>
          </p:nvPr>
        </p:nvSpPr>
        <p:spPr>
          <a:xfrm>
            <a:off x="7346032" y="1573577"/>
            <a:ext cx="5958778" cy="37632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acebook vs Twitter Desktop">
  <p:cSld name="Facebook vs Twitter Desktop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pic"/>
          </p:nvPr>
        </p:nvSpPr>
        <p:spPr>
          <a:xfrm>
            <a:off x="6787380" y="2499506"/>
            <a:ext cx="4134990" cy="23100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ompetitors">
  <p:cSld name="1_Competitor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pic"/>
          </p:nvPr>
        </p:nvSpPr>
        <p:spPr>
          <a:xfrm>
            <a:off x="7647709" y="1705605"/>
            <a:ext cx="3718344" cy="40084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Pad App Compares">
  <p:cSld name="iPad App Compares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pic"/>
          </p:nvPr>
        </p:nvSpPr>
        <p:spPr>
          <a:xfrm>
            <a:off x="4756950" y="2166310"/>
            <a:ext cx="2739366" cy="34483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ptop3">
  <p:cSld name="Laptop3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pic"/>
          </p:nvPr>
        </p:nvSpPr>
        <p:spPr>
          <a:xfrm>
            <a:off x="6500690" y="2373903"/>
            <a:ext cx="4137674" cy="2610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Picture">
  <p:cSld name="Big Picture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pic"/>
          </p:nvPr>
        </p:nvSpPr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Projects 2">
  <p:cSld name="2_Projects 2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pic"/>
          </p:nvPr>
        </p:nvSpPr>
        <p:spPr>
          <a:xfrm>
            <a:off x="6096000" y="2086972"/>
            <a:ext cx="4795280" cy="3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jects_1">
  <p:cSld name="Projects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pic"/>
          </p:nvPr>
        </p:nvSpPr>
        <p:spPr>
          <a:xfrm>
            <a:off x="9988325" y="2134219"/>
            <a:ext cx="2203675" cy="3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99" name="Shape 199"/>
          <p:cNvSpPr/>
          <p:nvPr>
            <p:ph idx="3" type="pic"/>
          </p:nvPr>
        </p:nvSpPr>
        <p:spPr>
          <a:xfrm>
            <a:off x="0" y="2134219"/>
            <a:ext cx="5589456" cy="3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00" name="Shape 200"/>
          <p:cNvSpPr/>
          <p:nvPr>
            <p:ph idx="4" type="pic"/>
          </p:nvPr>
        </p:nvSpPr>
        <p:spPr>
          <a:xfrm>
            <a:off x="5592981" y="2134219"/>
            <a:ext cx="2194148" cy="3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01" name="Shape 201"/>
          <p:cNvSpPr/>
          <p:nvPr>
            <p:ph idx="5" type="pic"/>
          </p:nvPr>
        </p:nvSpPr>
        <p:spPr>
          <a:xfrm>
            <a:off x="7790653" y="2134219"/>
            <a:ext cx="2194148" cy="3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Right Project">
  <p:cSld name="1_Right Projec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pic"/>
          </p:nvPr>
        </p:nvSpPr>
        <p:spPr>
          <a:xfrm>
            <a:off x="8632668" y="3416300"/>
            <a:ext cx="2575247" cy="34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04" name="Shape 204"/>
          <p:cNvSpPr/>
          <p:nvPr>
            <p:ph idx="3" type="pic"/>
          </p:nvPr>
        </p:nvSpPr>
        <p:spPr>
          <a:xfrm>
            <a:off x="7345045" y="2286000"/>
            <a:ext cx="2575247" cy="34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folio Masonry Left">
  <p:cSld name="Portfolio Masonry Lef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pic"/>
          </p:nvPr>
        </p:nvSpPr>
        <p:spPr>
          <a:xfrm>
            <a:off x="0" y="4594302"/>
            <a:ext cx="2963853" cy="22636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07" name="Shape 207"/>
          <p:cNvSpPr/>
          <p:nvPr>
            <p:ph idx="3" type="pic"/>
          </p:nvPr>
        </p:nvSpPr>
        <p:spPr>
          <a:xfrm>
            <a:off x="0" y="-5576"/>
            <a:ext cx="2989306" cy="44660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08" name="Shape 208"/>
          <p:cNvSpPr/>
          <p:nvPr>
            <p:ph idx="4" type="pic"/>
          </p:nvPr>
        </p:nvSpPr>
        <p:spPr>
          <a:xfrm>
            <a:off x="3126299" y="-5577"/>
            <a:ext cx="2963853" cy="22581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09" name="Shape 209"/>
          <p:cNvSpPr/>
          <p:nvPr>
            <p:ph idx="5" type="pic"/>
          </p:nvPr>
        </p:nvSpPr>
        <p:spPr>
          <a:xfrm>
            <a:off x="3126299" y="2391936"/>
            <a:ext cx="2963853" cy="44660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10" name="Shape 210"/>
          <p:cNvSpPr/>
          <p:nvPr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folio Masonry Right">
  <p:cSld name="Portfolio Masonry Righ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pic"/>
          </p:nvPr>
        </p:nvSpPr>
        <p:spPr>
          <a:xfrm>
            <a:off x="9202695" y="4594302"/>
            <a:ext cx="2989306" cy="22636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13" name="Shape 213"/>
          <p:cNvSpPr/>
          <p:nvPr>
            <p:ph idx="3" type="pic"/>
          </p:nvPr>
        </p:nvSpPr>
        <p:spPr>
          <a:xfrm>
            <a:off x="9202695" y="-5576"/>
            <a:ext cx="2989306" cy="44660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14" name="Shape 214"/>
          <p:cNvSpPr/>
          <p:nvPr>
            <p:ph idx="4" type="pic"/>
          </p:nvPr>
        </p:nvSpPr>
        <p:spPr>
          <a:xfrm>
            <a:off x="6082684" y="-5577"/>
            <a:ext cx="2963853" cy="22581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15" name="Shape 215"/>
          <p:cNvSpPr/>
          <p:nvPr>
            <p:ph idx="5" type="pic"/>
          </p:nvPr>
        </p:nvSpPr>
        <p:spPr>
          <a:xfrm>
            <a:off x="6082684" y="2391936"/>
            <a:ext cx="2963853" cy="44660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16" name="Shape 216"/>
          <p:cNvSpPr/>
          <p:nvPr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folio of 4">
  <p:cSld name="Portfolio of 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pic"/>
          </p:nvPr>
        </p:nvSpPr>
        <p:spPr>
          <a:xfrm>
            <a:off x="6101306" y="3423425"/>
            <a:ext cx="6090694" cy="3434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19" name="Shape 219"/>
          <p:cNvSpPr/>
          <p:nvPr>
            <p:ph idx="3" type="pic"/>
          </p:nvPr>
        </p:nvSpPr>
        <p:spPr>
          <a:xfrm>
            <a:off x="0" y="3423425"/>
            <a:ext cx="6101306" cy="3434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20" name="Shape 220"/>
          <p:cNvSpPr/>
          <p:nvPr>
            <p:ph idx="4" type="pic"/>
          </p:nvPr>
        </p:nvSpPr>
        <p:spPr>
          <a:xfrm>
            <a:off x="6101306" y="0"/>
            <a:ext cx="6090694" cy="34234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phone_devices of 3">
  <p:cSld name="iphone_devices of 3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pic"/>
          </p:nvPr>
        </p:nvSpPr>
        <p:spPr>
          <a:xfrm>
            <a:off x="2510100" y="5348716"/>
            <a:ext cx="1930042" cy="3408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23" name="Shape 223"/>
          <p:cNvSpPr/>
          <p:nvPr>
            <p:ph idx="3" type="pic"/>
          </p:nvPr>
        </p:nvSpPr>
        <p:spPr>
          <a:xfrm>
            <a:off x="5168157" y="3938259"/>
            <a:ext cx="1930042" cy="3408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24" name="Shape 224"/>
          <p:cNvSpPr/>
          <p:nvPr>
            <p:ph idx="4" type="pic"/>
          </p:nvPr>
        </p:nvSpPr>
        <p:spPr>
          <a:xfrm>
            <a:off x="7755202" y="5348716"/>
            <a:ext cx="1930042" cy="3408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25" name="Shape 225"/>
          <p:cNvSpPr/>
          <p:nvPr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ur Mission 2">
  <p:cSld name="Our Mission 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pic"/>
          </p:nvPr>
        </p:nvSpPr>
        <p:spPr>
          <a:xfrm>
            <a:off x="1" y="2045842"/>
            <a:ext cx="6054418" cy="33848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iphone_devices of 3">
  <p:cSld name="1_iphone_devices of 3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8" name="Shape 228"/>
          <p:cNvSpPr/>
          <p:nvPr>
            <p:ph idx="2" type="pic"/>
          </p:nvPr>
        </p:nvSpPr>
        <p:spPr>
          <a:xfrm>
            <a:off x="6970174" y="1623849"/>
            <a:ext cx="3621758" cy="64375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iphone_devices of 3">
  <p:cSld name="2_iphone_devices of 3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1" name="Shape 231"/>
          <p:cNvSpPr/>
          <p:nvPr>
            <p:ph idx="2" type="pic"/>
          </p:nvPr>
        </p:nvSpPr>
        <p:spPr>
          <a:xfrm>
            <a:off x="4627808" y="3115099"/>
            <a:ext cx="2878918" cy="5103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elcome Message">
  <p:cSld name="Welcome Message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pic"/>
          </p:nvPr>
        </p:nvSpPr>
        <p:spPr>
          <a:xfrm>
            <a:off x="1140948" y="1667631"/>
            <a:ext cx="2248875" cy="26080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rvices Features">
  <p:cSld name="Services Features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pic"/>
          </p:nvPr>
        </p:nvSpPr>
        <p:spPr>
          <a:xfrm>
            <a:off x="-1" y="3644900"/>
            <a:ext cx="12192000" cy="3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meline 1">
  <p:cSld name="Timeline 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pic"/>
          </p:nvPr>
        </p:nvSpPr>
        <p:spPr>
          <a:xfrm>
            <a:off x="6662666" y="4544121"/>
            <a:ext cx="3099468" cy="2018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38" name="Shape 238"/>
          <p:cNvSpPr/>
          <p:nvPr>
            <p:ph idx="3" type="pic"/>
          </p:nvPr>
        </p:nvSpPr>
        <p:spPr>
          <a:xfrm>
            <a:off x="2432977" y="3289610"/>
            <a:ext cx="3099468" cy="2018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39" name="Shape 239"/>
          <p:cNvSpPr/>
          <p:nvPr/>
        </p:nvSpPr>
        <p:spPr>
          <a:xfrm>
            <a:off x="2895184" y="6278136"/>
            <a:ext cx="6404742" cy="4125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meline 2">
  <p:cSld name="Timeline 2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pic"/>
          </p:nvPr>
        </p:nvSpPr>
        <p:spPr>
          <a:xfrm>
            <a:off x="6662666" y="2263943"/>
            <a:ext cx="3099468" cy="2018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42" name="Shape 242"/>
          <p:cNvSpPr/>
          <p:nvPr>
            <p:ph idx="3" type="pic"/>
          </p:nvPr>
        </p:nvSpPr>
        <p:spPr>
          <a:xfrm>
            <a:off x="2432977" y="1009431"/>
            <a:ext cx="3099468" cy="2018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43" name="Shape 243"/>
          <p:cNvSpPr/>
          <p:nvPr>
            <p:ph idx="4" type="pic"/>
          </p:nvPr>
        </p:nvSpPr>
        <p:spPr>
          <a:xfrm>
            <a:off x="2432977" y="4176378"/>
            <a:ext cx="3099468" cy="2018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44" name="Shape 244"/>
          <p:cNvSpPr/>
          <p:nvPr/>
        </p:nvSpPr>
        <p:spPr>
          <a:xfrm>
            <a:off x="2895184" y="6278136"/>
            <a:ext cx="6404742" cy="4125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s">
  <p:cSld name="Quotes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pic"/>
          </p:nvPr>
        </p:nvSpPr>
        <p:spPr>
          <a:xfrm>
            <a:off x="6101306" y="3423425"/>
            <a:ext cx="6090694" cy="3434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47" name="Shape 247"/>
          <p:cNvSpPr/>
          <p:nvPr>
            <p:ph idx="3" type="pic"/>
          </p:nvPr>
        </p:nvSpPr>
        <p:spPr>
          <a:xfrm>
            <a:off x="-11154" y="0"/>
            <a:ext cx="6112460" cy="34234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48" name="Shape 248"/>
          <p:cNvSpPr/>
          <p:nvPr/>
        </p:nvSpPr>
        <p:spPr>
          <a:xfrm>
            <a:off x="2895184" y="6278136"/>
            <a:ext cx="6404742" cy="4125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eet_the_squad">
  <p:cSld name="Meet_the_squad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pic"/>
          </p:nvPr>
        </p:nvSpPr>
        <p:spPr>
          <a:xfrm>
            <a:off x="1360720" y="1706244"/>
            <a:ext cx="2973453" cy="30837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51" name="Shape 251"/>
          <p:cNvSpPr/>
          <p:nvPr>
            <p:ph idx="3" type="pic"/>
          </p:nvPr>
        </p:nvSpPr>
        <p:spPr>
          <a:xfrm>
            <a:off x="7831785" y="1706244"/>
            <a:ext cx="2973453" cy="30837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52" name="Shape 252"/>
          <p:cNvSpPr/>
          <p:nvPr>
            <p:ph idx="4" type="pic"/>
          </p:nvPr>
        </p:nvSpPr>
        <p:spPr>
          <a:xfrm>
            <a:off x="4596253" y="1706244"/>
            <a:ext cx="2973453" cy="30837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am 2">
  <p:cSld name="Team 2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55" name="Shape 255"/>
          <p:cNvSpPr/>
          <p:nvPr>
            <p:ph idx="3" type="pic"/>
          </p:nvPr>
        </p:nvSpPr>
        <p:spPr>
          <a:xfrm>
            <a:off x="9367481" y="2332757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56" name="Shape 256"/>
          <p:cNvSpPr/>
          <p:nvPr>
            <p:ph idx="4" type="pic"/>
          </p:nvPr>
        </p:nvSpPr>
        <p:spPr>
          <a:xfrm>
            <a:off x="6703597" y="2332757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57" name="Shape 257"/>
          <p:cNvSpPr/>
          <p:nvPr>
            <p:ph idx="5" type="pic"/>
          </p:nvPr>
        </p:nvSpPr>
        <p:spPr>
          <a:xfrm>
            <a:off x="4005415" y="2332757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58" name="Shape 258"/>
          <p:cNvSpPr/>
          <p:nvPr>
            <p:ph idx="6" type="pic"/>
          </p:nvPr>
        </p:nvSpPr>
        <p:spPr>
          <a:xfrm>
            <a:off x="1341531" y="2332757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eam 2">
  <p:cSld name="1_Team 2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pic"/>
          </p:nvPr>
        </p:nvSpPr>
        <p:spPr>
          <a:xfrm>
            <a:off x="9367481" y="2332757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61" name="Shape 261"/>
          <p:cNvSpPr/>
          <p:nvPr>
            <p:ph idx="3" type="pic"/>
          </p:nvPr>
        </p:nvSpPr>
        <p:spPr>
          <a:xfrm>
            <a:off x="6703597" y="2332757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62" name="Shape 262"/>
          <p:cNvSpPr/>
          <p:nvPr>
            <p:ph idx="4" type="pic"/>
          </p:nvPr>
        </p:nvSpPr>
        <p:spPr>
          <a:xfrm>
            <a:off x="4005415" y="2332757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63" name="Shape 263"/>
          <p:cNvSpPr/>
          <p:nvPr>
            <p:ph idx="5" type="pic"/>
          </p:nvPr>
        </p:nvSpPr>
        <p:spPr>
          <a:xfrm>
            <a:off x="1341531" y="2332757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Picture v4">
  <p:cSld name="Big Picture v4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pic"/>
          </p:nvPr>
        </p:nvSpPr>
        <p:spPr>
          <a:xfrm>
            <a:off x="1" y="1"/>
            <a:ext cx="12191999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Laptop3">
  <p:cSld name="1_Laptop3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pic"/>
          </p:nvPr>
        </p:nvSpPr>
        <p:spPr>
          <a:xfrm>
            <a:off x="4216575" y="2440066"/>
            <a:ext cx="3790604" cy="24013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ptop mockup">
  <p:cSld name="Laptop mockup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pic"/>
          </p:nvPr>
        </p:nvSpPr>
        <p:spPr>
          <a:xfrm>
            <a:off x="7341086" y="3187793"/>
            <a:ext cx="2908549" cy="1847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68" name="Shape 268"/>
          <p:cNvSpPr/>
          <p:nvPr>
            <p:ph idx="3" type="pic"/>
          </p:nvPr>
        </p:nvSpPr>
        <p:spPr>
          <a:xfrm>
            <a:off x="1930378" y="3187793"/>
            <a:ext cx="2908549" cy="1847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69" name="Shape 269"/>
          <p:cNvSpPr/>
          <p:nvPr>
            <p:ph idx="4" type="pic"/>
          </p:nvPr>
        </p:nvSpPr>
        <p:spPr>
          <a:xfrm>
            <a:off x="4452513" y="3544622"/>
            <a:ext cx="3281748" cy="20711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eet our Team">
  <p:cSld name="Meet our Team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pic"/>
          </p:nvPr>
        </p:nvSpPr>
        <p:spPr>
          <a:xfrm>
            <a:off x="1804567" y="1796262"/>
            <a:ext cx="1801838" cy="180136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72" name="Shape 272"/>
          <p:cNvSpPr/>
          <p:nvPr>
            <p:ph idx="3" type="pic"/>
          </p:nvPr>
        </p:nvSpPr>
        <p:spPr>
          <a:xfrm>
            <a:off x="6429036" y="1796262"/>
            <a:ext cx="1801838" cy="180136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73" name="Shape 273"/>
          <p:cNvSpPr/>
          <p:nvPr>
            <p:ph idx="4" type="pic"/>
          </p:nvPr>
        </p:nvSpPr>
        <p:spPr>
          <a:xfrm>
            <a:off x="1804567" y="3915547"/>
            <a:ext cx="1801838" cy="180136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74" name="Shape 274"/>
          <p:cNvSpPr/>
          <p:nvPr>
            <p:ph idx="5" type="pic"/>
          </p:nvPr>
        </p:nvSpPr>
        <p:spPr>
          <a:xfrm>
            <a:off x="6429036" y="3915547"/>
            <a:ext cx="1801838" cy="180136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hat we do">
  <p:cSld name="What we do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pic"/>
          </p:nvPr>
        </p:nvSpPr>
        <p:spPr>
          <a:xfrm>
            <a:off x="1199579" y="2257898"/>
            <a:ext cx="4466716" cy="3268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hat we do 2">
  <p:cSld name="What we do 2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pic"/>
          </p:nvPr>
        </p:nvSpPr>
        <p:spPr>
          <a:xfrm>
            <a:off x="8774926" y="2007219"/>
            <a:ext cx="1963125" cy="24421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79" name="Shape 279"/>
          <p:cNvSpPr/>
          <p:nvPr>
            <p:ph idx="3" type="pic"/>
          </p:nvPr>
        </p:nvSpPr>
        <p:spPr>
          <a:xfrm>
            <a:off x="6340732" y="2007219"/>
            <a:ext cx="1963125" cy="24421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0" name="Shape 280"/>
          <p:cNvSpPr/>
          <p:nvPr>
            <p:ph idx="4" type="pic"/>
          </p:nvPr>
        </p:nvSpPr>
        <p:spPr>
          <a:xfrm>
            <a:off x="3906539" y="2007219"/>
            <a:ext cx="1963125" cy="24421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1" name="Shape 281"/>
          <p:cNvSpPr/>
          <p:nvPr>
            <p:ph idx="5" type="pic"/>
          </p:nvPr>
        </p:nvSpPr>
        <p:spPr>
          <a:xfrm>
            <a:off x="1472346" y="2007219"/>
            <a:ext cx="1963125" cy="24421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rtners Left">
  <p:cSld name="Partners Left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pic"/>
          </p:nvPr>
        </p:nvSpPr>
        <p:spPr>
          <a:xfrm>
            <a:off x="4065682" y="3924158"/>
            <a:ext cx="1848610" cy="1064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4" name="Shape 284"/>
          <p:cNvSpPr/>
          <p:nvPr>
            <p:ph idx="3" type="pic"/>
          </p:nvPr>
        </p:nvSpPr>
        <p:spPr>
          <a:xfrm>
            <a:off x="1841968" y="3924158"/>
            <a:ext cx="1848610" cy="1064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5" name="Shape 285"/>
          <p:cNvSpPr/>
          <p:nvPr>
            <p:ph idx="4" type="pic"/>
          </p:nvPr>
        </p:nvSpPr>
        <p:spPr>
          <a:xfrm>
            <a:off x="8513109" y="3924159"/>
            <a:ext cx="1848610" cy="1064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6" name="Shape 286"/>
          <p:cNvSpPr/>
          <p:nvPr>
            <p:ph idx="5" type="pic"/>
          </p:nvPr>
        </p:nvSpPr>
        <p:spPr>
          <a:xfrm>
            <a:off x="6289396" y="3924159"/>
            <a:ext cx="1848610" cy="1064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7" name="Shape 287"/>
          <p:cNvSpPr/>
          <p:nvPr>
            <p:ph idx="6" type="pic"/>
          </p:nvPr>
        </p:nvSpPr>
        <p:spPr>
          <a:xfrm>
            <a:off x="4065682" y="2500269"/>
            <a:ext cx="1848610" cy="1064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8" name="Shape 288"/>
          <p:cNvSpPr/>
          <p:nvPr>
            <p:ph idx="7" type="pic"/>
          </p:nvPr>
        </p:nvSpPr>
        <p:spPr>
          <a:xfrm>
            <a:off x="1841968" y="2500269"/>
            <a:ext cx="1848610" cy="1064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9" name="Shape 289"/>
          <p:cNvSpPr/>
          <p:nvPr>
            <p:ph idx="8" type="pic"/>
          </p:nvPr>
        </p:nvSpPr>
        <p:spPr>
          <a:xfrm>
            <a:off x="8513109" y="2500269"/>
            <a:ext cx="1848610" cy="1064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90" name="Shape 290"/>
          <p:cNvSpPr/>
          <p:nvPr>
            <p:ph idx="9" type="pic"/>
          </p:nvPr>
        </p:nvSpPr>
        <p:spPr>
          <a:xfrm>
            <a:off x="6289396" y="2500269"/>
            <a:ext cx="1848610" cy="1064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rtners of 4">
  <p:cSld name="Partners of 4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pic"/>
          </p:nvPr>
        </p:nvSpPr>
        <p:spPr>
          <a:xfrm>
            <a:off x="3639220" y="2112080"/>
            <a:ext cx="2268406" cy="21741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93" name="Shape 293"/>
          <p:cNvSpPr/>
          <p:nvPr>
            <p:ph idx="3" type="pic"/>
          </p:nvPr>
        </p:nvSpPr>
        <p:spPr>
          <a:xfrm>
            <a:off x="975336" y="2112080"/>
            <a:ext cx="2268406" cy="21741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94" name="Shape 294"/>
          <p:cNvSpPr/>
          <p:nvPr>
            <p:ph idx="4" type="pic"/>
          </p:nvPr>
        </p:nvSpPr>
        <p:spPr>
          <a:xfrm>
            <a:off x="8966988" y="2112080"/>
            <a:ext cx="2268406" cy="21741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95" name="Shape 295"/>
          <p:cNvSpPr/>
          <p:nvPr>
            <p:ph idx="5" type="pic"/>
          </p:nvPr>
        </p:nvSpPr>
        <p:spPr>
          <a:xfrm>
            <a:off x="6303105" y="2112080"/>
            <a:ext cx="2268406" cy="21741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folio 1">
  <p:cSld name="Portfolio 1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pic"/>
          </p:nvPr>
        </p:nvSpPr>
        <p:spPr>
          <a:xfrm>
            <a:off x="7781472" y="2196790"/>
            <a:ext cx="4410528" cy="4661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98" name="Shape 298"/>
          <p:cNvSpPr/>
          <p:nvPr>
            <p:ph idx="3" type="pic"/>
          </p:nvPr>
        </p:nvSpPr>
        <p:spPr>
          <a:xfrm>
            <a:off x="0" y="2196790"/>
            <a:ext cx="4439342" cy="4661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99" name="Shape 299"/>
          <p:cNvSpPr/>
          <p:nvPr/>
        </p:nvSpPr>
        <p:spPr>
          <a:xfrm>
            <a:off x="4227414" y="6144322"/>
            <a:ext cx="3680861" cy="5687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Pad_Martik-feat">
  <p:cSld name="iPad_Martik-feat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pic"/>
          </p:nvPr>
        </p:nvSpPr>
        <p:spPr>
          <a:xfrm>
            <a:off x="6954065" y="1493887"/>
            <a:ext cx="3169191" cy="39763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Projects 2">
  <p:cSld name="1_Projects 2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pic"/>
          </p:nvPr>
        </p:nvSpPr>
        <p:spPr>
          <a:xfrm>
            <a:off x="9146382" y="0"/>
            <a:ext cx="3045618" cy="68409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304" name="Shape 304"/>
          <p:cNvSpPr/>
          <p:nvPr>
            <p:ph idx="3" type="pic"/>
          </p:nvPr>
        </p:nvSpPr>
        <p:spPr>
          <a:xfrm>
            <a:off x="5873867" y="0"/>
            <a:ext cx="3045745" cy="68409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305" name="Shape 305"/>
          <p:cNvSpPr/>
          <p:nvPr/>
        </p:nvSpPr>
        <p:spPr>
          <a:xfrm>
            <a:off x="4417033" y="6300440"/>
            <a:ext cx="3379700" cy="35683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Picture Right">
  <p:cSld name="Half Picture Righ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338955" y="6255834"/>
            <a:ext cx="3613936" cy="46835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7" name="Shape 37"/>
          <p:cNvSpPr/>
          <p:nvPr>
            <p:ph idx="2" type="pic"/>
          </p:nvPr>
        </p:nvSpPr>
        <p:spPr>
          <a:xfrm>
            <a:off x="6106298" y="0"/>
            <a:ext cx="6085703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Title Slide">
  <p:cSld name="7_Title Slide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welcome message 4">
  <p:cSld name="1_welcome message 4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pic"/>
          </p:nvPr>
        </p:nvSpPr>
        <p:spPr>
          <a:xfrm>
            <a:off x="-4509" y="0"/>
            <a:ext cx="7511233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309" name="Shape 309"/>
          <p:cNvSpPr/>
          <p:nvPr/>
        </p:nvSpPr>
        <p:spPr>
          <a:xfrm>
            <a:off x="4338955" y="6289288"/>
            <a:ext cx="3480087" cy="36799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1_General Slide">
  <p:cSld name="21_General Slide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pic"/>
          </p:nvPr>
        </p:nvSpPr>
        <p:spPr>
          <a:xfrm>
            <a:off x="1" y="0"/>
            <a:ext cx="4272029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312" name="Shape 312"/>
          <p:cNvSpPr/>
          <p:nvPr/>
        </p:nvSpPr>
        <p:spPr>
          <a:xfrm>
            <a:off x="4338955" y="6289288"/>
            <a:ext cx="3480087" cy="36799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Picture Left">
  <p:cSld name="Half Picture Lef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338955" y="6255834"/>
            <a:ext cx="3613936" cy="46835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0" name="Shape 40"/>
          <p:cNvSpPr/>
          <p:nvPr>
            <p:ph idx="2" type="pic"/>
          </p:nvPr>
        </p:nvSpPr>
        <p:spPr>
          <a:xfrm>
            <a:off x="0" y="0"/>
            <a:ext cx="6085703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83" Type="http://schemas.openxmlformats.org/officeDocument/2006/relationships/theme" Target="../theme/theme2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80" Type="http://schemas.openxmlformats.org/officeDocument/2006/relationships/slideLayout" Target="../slideLayouts/slideLayout80.xml"/><Relationship Id="rId82" Type="http://schemas.openxmlformats.org/officeDocument/2006/relationships/slideLayout" Target="../slideLayouts/slideLayout82.xml"/><Relationship Id="rId81" Type="http://schemas.openxmlformats.org/officeDocument/2006/relationships/slideLayout" Target="../slideLayouts/slideLayout8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31" Type="http://schemas.openxmlformats.org/officeDocument/2006/relationships/slideLayout" Target="../slideLayouts/slideLayout31.xml"/><Relationship Id="rId75" Type="http://schemas.openxmlformats.org/officeDocument/2006/relationships/slideLayout" Target="../slideLayouts/slideLayout75.xml"/><Relationship Id="rId30" Type="http://schemas.openxmlformats.org/officeDocument/2006/relationships/slideLayout" Target="../slideLayouts/slideLayout30.xml"/><Relationship Id="rId74" Type="http://schemas.openxmlformats.org/officeDocument/2006/relationships/slideLayout" Target="../slideLayouts/slideLayout74.xml"/><Relationship Id="rId33" Type="http://schemas.openxmlformats.org/officeDocument/2006/relationships/slideLayout" Target="../slideLayouts/slideLayout33.xml"/><Relationship Id="rId77" Type="http://schemas.openxmlformats.org/officeDocument/2006/relationships/slideLayout" Target="../slideLayouts/slideLayout77.xml"/><Relationship Id="rId32" Type="http://schemas.openxmlformats.org/officeDocument/2006/relationships/slideLayout" Target="../slideLayouts/slideLayout32.xml"/><Relationship Id="rId76" Type="http://schemas.openxmlformats.org/officeDocument/2006/relationships/slideLayout" Target="../slideLayouts/slideLayout76.xml"/><Relationship Id="rId35" Type="http://schemas.openxmlformats.org/officeDocument/2006/relationships/slideLayout" Target="../slideLayouts/slideLayout35.xml"/><Relationship Id="rId79" Type="http://schemas.openxmlformats.org/officeDocument/2006/relationships/slideLayout" Target="../slideLayouts/slideLayout79.xml"/><Relationship Id="rId34" Type="http://schemas.openxmlformats.org/officeDocument/2006/relationships/slideLayout" Target="../slideLayouts/slideLayout34.xml"/><Relationship Id="rId78" Type="http://schemas.openxmlformats.org/officeDocument/2006/relationships/slideLayout" Target="../slideLayouts/slideLayout78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20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22.xml"/><Relationship Id="rId66" Type="http://schemas.openxmlformats.org/officeDocument/2006/relationships/slideLayout" Target="../slideLayouts/slideLayout66.xml"/><Relationship Id="rId21" Type="http://schemas.openxmlformats.org/officeDocument/2006/relationships/slideLayout" Target="../slideLayouts/slideLayout21.xml"/><Relationship Id="rId65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24.xml"/><Relationship Id="rId68" Type="http://schemas.openxmlformats.org/officeDocument/2006/relationships/slideLayout" Target="../slideLayouts/slideLayout68.xml"/><Relationship Id="rId23" Type="http://schemas.openxmlformats.org/officeDocument/2006/relationships/slideLayout" Target="../slideLayouts/slideLayout23.xml"/><Relationship Id="rId67" Type="http://schemas.openxmlformats.org/officeDocument/2006/relationships/slideLayout" Target="../slideLayouts/slideLayout67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69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None/>
              <a:defRPr b="0" i="0" sz="3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25" spcFirstLastPara="1" rIns="182825" wrap="square" tIns="914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25" spcFirstLastPara="1" rIns="182825" wrap="square" tIns="914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25" spcFirstLastPara="1" rIns="182825" wrap="square" tIns="914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Shape 15"/>
          <p:cNvSpPr txBox="1"/>
          <p:nvPr/>
        </p:nvSpPr>
        <p:spPr>
          <a:xfrm>
            <a:off x="11562655" y="303534"/>
            <a:ext cx="394585" cy="307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  <p:sldLayoutId id="2147483726" r:id="rId79"/>
    <p:sldLayoutId id="2147483727" r:id="rId80"/>
    <p:sldLayoutId id="2147483728" r:id="rId81"/>
    <p:sldLayoutId id="2147483729" r:id="rId8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sublimetext.com" TargetMode="External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atom.io/" TargetMode="External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code.visualstudio.com/" TargetMode="External"/><Relationship Id="rId4" Type="http://schemas.openxmlformats.org/officeDocument/2006/relationships/hyperlink" Target="https://marketplace.visualstudio.com/items?itemName=ms-python.python" TargetMode="External"/><Relationship Id="rId5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jetbrains.com/pycharm/" TargetMode="External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jetbrains.com/pycharm/download/" TargetMode="External"/><Relationship Id="rId4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eclipse.org" TargetMode="External"/><Relationship Id="rId4" Type="http://schemas.openxmlformats.org/officeDocument/2006/relationships/hyperlink" Target="http://www.pydev.org" TargetMode="External"/><Relationship Id="rId5" Type="http://schemas.openxmlformats.org/officeDocument/2006/relationships/image" Target="../media/image9.png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8" name="Shape 318"/>
          <p:cNvCxnSpPr/>
          <p:nvPr/>
        </p:nvCxnSpPr>
        <p:spPr>
          <a:xfrm>
            <a:off x="5797801" y="4560907"/>
            <a:ext cx="5964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9" name="Shape 319"/>
          <p:cNvSpPr txBox="1"/>
          <p:nvPr/>
        </p:nvSpPr>
        <p:spPr>
          <a:xfrm>
            <a:off x="810000" y="3015600"/>
            <a:ext cx="10572000" cy="12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4200"/>
              <a:buFont typeface="Lato Black"/>
              <a:buNone/>
            </a:pPr>
            <a:r>
              <a:rPr b="1" lang="en-US" sz="4200">
                <a:solidFill>
                  <a:srgbClr val="445469"/>
                </a:solidFill>
                <a:latin typeface="Lato Black"/>
                <a:ea typeface="Lato Black"/>
                <a:cs typeface="Lato Black"/>
                <a:sym typeface="Lato Black"/>
              </a:rPr>
              <a:t>Integrated Development Environment (IDE)</a:t>
            </a:r>
            <a:endParaRPr/>
          </a:p>
        </p:txBody>
      </p:sp>
      <p:grpSp>
        <p:nvGrpSpPr>
          <p:cNvPr id="320" name="Shape 320"/>
          <p:cNvGrpSpPr/>
          <p:nvPr/>
        </p:nvGrpSpPr>
        <p:grpSpPr>
          <a:xfrm>
            <a:off x="5521358" y="1570219"/>
            <a:ext cx="1187400" cy="1187400"/>
            <a:chOff x="5521358" y="1570219"/>
            <a:chExt cx="1187400" cy="1187400"/>
          </a:xfrm>
        </p:grpSpPr>
        <p:sp>
          <p:nvSpPr>
            <p:cNvPr id="321" name="Shape 321"/>
            <p:cNvSpPr/>
            <p:nvPr/>
          </p:nvSpPr>
          <p:spPr>
            <a:xfrm>
              <a:off x="5521358" y="1570219"/>
              <a:ext cx="1187400" cy="1187400"/>
            </a:xfrm>
            <a:prstGeom prst="diamond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5850128" y="1903525"/>
              <a:ext cx="520500" cy="520800"/>
            </a:xfrm>
            <a:custGeom>
              <a:pathLst>
                <a:path extrusionOk="0" h="120000" w="120000">
                  <a:moveTo>
                    <a:pt x="65457" y="57272"/>
                  </a:moveTo>
                  <a:cubicBezTo>
                    <a:pt x="66965" y="57272"/>
                    <a:pt x="68183" y="56055"/>
                    <a:pt x="68183" y="54544"/>
                  </a:cubicBezTo>
                  <a:cubicBezTo>
                    <a:pt x="68183" y="53038"/>
                    <a:pt x="66965" y="51816"/>
                    <a:pt x="65457" y="51816"/>
                  </a:cubicBezTo>
                  <a:cubicBezTo>
                    <a:pt x="63949" y="51816"/>
                    <a:pt x="62725" y="53038"/>
                    <a:pt x="62725" y="54544"/>
                  </a:cubicBezTo>
                  <a:cubicBezTo>
                    <a:pt x="62725" y="56055"/>
                    <a:pt x="63949" y="57272"/>
                    <a:pt x="65457" y="57272"/>
                  </a:cubicBezTo>
                  <a:moveTo>
                    <a:pt x="90019" y="27272"/>
                  </a:moveTo>
                  <a:cubicBezTo>
                    <a:pt x="91528" y="27272"/>
                    <a:pt x="92745" y="28494"/>
                    <a:pt x="92745" y="30000"/>
                  </a:cubicBezTo>
                  <a:cubicBezTo>
                    <a:pt x="92745" y="31511"/>
                    <a:pt x="91528" y="32727"/>
                    <a:pt x="90019" y="32727"/>
                  </a:cubicBezTo>
                  <a:cubicBezTo>
                    <a:pt x="88511" y="32727"/>
                    <a:pt x="87288" y="31511"/>
                    <a:pt x="87288" y="30000"/>
                  </a:cubicBezTo>
                  <a:cubicBezTo>
                    <a:pt x="87288" y="28494"/>
                    <a:pt x="88511" y="27272"/>
                    <a:pt x="90019" y="27272"/>
                  </a:cubicBezTo>
                  <a:moveTo>
                    <a:pt x="90019" y="38183"/>
                  </a:moveTo>
                  <a:cubicBezTo>
                    <a:pt x="94538" y="38183"/>
                    <a:pt x="98203" y="34516"/>
                    <a:pt x="98203" y="30000"/>
                  </a:cubicBezTo>
                  <a:cubicBezTo>
                    <a:pt x="98203" y="25483"/>
                    <a:pt x="94538" y="21822"/>
                    <a:pt x="90019" y="21822"/>
                  </a:cubicBezTo>
                  <a:cubicBezTo>
                    <a:pt x="85495" y="21822"/>
                    <a:pt x="81830" y="25483"/>
                    <a:pt x="81830" y="30000"/>
                  </a:cubicBezTo>
                  <a:cubicBezTo>
                    <a:pt x="81830" y="34516"/>
                    <a:pt x="85495" y="38183"/>
                    <a:pt x="90019" y="38183"/>
                  </a:cubicBezTo>
                  <a:moveTo>
                    <a:pt x="73646" y="65455"/>
                  </a:moveTo>
                  <a:cubicBezTo>
                    <a:pt x="75155" y="65455"/>
                    <a:pt x="76372" y="64233"/>
                    <a:pt x="76372" y="62727"/>
                  </a:cubicBezTo>
                  <a:cubicBezTo>
                    <a:pt x="76372" y="61222"/>
                    <a:pt x="75155" y="60000"/>
                    <a:pt x="73646" y="60000"/>
                  </a:cubicBezTo>
                  <a:cubicBezTo>
                    <a:pt x="72133" y="60000"/>
                    <a:pt x="70915" y="61222"/>
                    <a:pt x="70915" y="62727"/>
                  </a:cubicBezTo>
                  <a:cubicBezTo>
                    <a:pt x="70915" y="64233"/>
                    <a:pt x="72133" y="65455"/>
                    <a:pt x="73646" y="65455"/>
                  </a:cubicBezTo>
                  <a:moveTo>
                    <a:pt x="57268" y="43638"/>
                  </a:moveTo>
                  <a:cubicBezTo>
                    <a:pt x="55760" y="43638"/>
                    <a:pt x="54542" y="44855"/>
                    <a:pt x="54542" y="46366"/>
                  </a:cubicBezTo>
                  <a:cubicBezTo>
                    <a:pt x="54542" y="47872"/>
                    <a:pt x="55760" y="49088"/>
                    <a:pt x="57268" y="49088"/>
                  </a:cubicBezTo>
                  <a:cubicBezTo>
                    <a:pt x="58776" y="49088"/>
                    <a:pt x="59999" y="47872"/>
                    <a:pt x="59999" y="46366"/>
                  </a:cubicBezTo>
                  <a:cubicBezTo>
                    <a:pt x="59999" y="44855"/>
                    <a:pt x="58776" y="43638"/>
                    <a:pt x="57268" y="43638"/>
                  </a:cubicBezTo>
                  <a:moveTo>
                    <a:pt x="9777" y="110233"/>
                  </a:moveTo>
                  <a:lnTo>
                    <a:pt x="19639" y="85511"/>
                  </a:lnTo>
                  <a:cubicBezTo>
                    <a:pt x="20965" y="87966"/>
                    <a:pt x="22610" y="90294"/>
                    <a:pt x="24539" y="92455"/>
                  </a:cubicBezTo>
                  <a:cubicBezTo>
                    <a:pt x="27453" y="95722"/>
                    <a:pt x="30833" y="98394"/>
                    <a:pt x="34493" y="100377"/>
                  </a:cubicBezTo>
                  <a:cubicBezTo>
                    <a:pt x="34493" y="100377"/>
                    <a:pt x="9777" y="110233"/>
                    <a:pt x="9777" y="110233"/>
                  </a:cubicBezTo>
                  <a:close/>
                  <a:moveTo>
                    <a:pt x="21153" y="67000"/>
                  </a:moveTo>
                  <a:lnTo>
                    <a:pt x="0" y="120000"/>
                  </a:lnTo>
                  <a:lnTo>
                    <a:pt x="53034" y="98861"/>
                  </a:lnTo>
                  <a:cubicBezTo>
                    <a:pt x="52089" y="98972"/>
                    <a:pt x="51144" y="99022"/>
                    <a:pt x="50205" y="99022"/>
                  </a:cubicBezTo>
                  <a:cubicBezTo>
                    <a:pt x="33980" y="99022"/>
                    <a:pt x="19286" y="83344"/>
                    <a:pt x="21153" y="67000"/>
                  </a:cubicBezTo>
                  <a:moveTo>
                    <a:pt x="91710" y="59205"/>
                  </a:moveTo>
                  <a:cubicBezTo>
                    <a:pt x="90628" y="60283"/>
                    <a:pt x="88932" y="62061"/>
                    <a:pt x="86958" y="64122"/>
                  </a:cubicBezTo>
                  <a:cubicBezTo>
                    <a:pt x="83441" y="67800"/>
                    <a:pt x="78034" y="73450"/>
                    <a:pt x="74819" y="76405"/>
                  </a:cubicBezTo>
                  <a:lnTo>
                    <a:pt x="43621" y="45227"/>
                  </a:lnTo>
                  <a:cubicBezTo>
                    <a:pt x="46580" y="42016"/>
                    <a:pt x="52237" y="36611"/>
                    <a:pt x="55913" y="33100"/>
                  </a:cubicBezTo>
                  <a:cubicBezTo>
                    <a:pt x="57979" y="31127"/>
                    <a:pt x="59755" y="29433"/>
                    <a:pt x="60836" y="28350"/>
                  </a:cubicBezTo>
                  <a:cubicBezTo>
                    <a:pt x="75598" y="13594"/>
                    <a:pt x="103979" y="5516"/>
                    <a:pt x="114593" y="5455"/>
                  </a:cubicBezTo>
                  <a:cubicBezTo>
                    <a:pt x="114570" y="14288"/>
                    <a:pt x="107127" y="43800"/>
                    <a:pt x="91710" y="59205"/>
                  </a:cubicBezTo>
                  <a:moveTo>
                    <a:pt x="71006" y="80905"/>
                  </a:moveTo>
                  <a:cubicBezTo>
                    <a:pt x="69014" y="88183"/>
                    <a:pt x="66385" y="94844"/>
                    <a:pt x="63477" y="100194"/>
                  </a:cubicBezTo>
                  <a:cubicBezTo>
                    <a:pt x="62276" y="96966"/>
                    <a:pt x="60563" y="93322"/>
                    <a:pt x="58127" y="89500"/>
                  </a:cubicBezTo>
                  <a:cubicBezTo>
                    <a:pt x="57108" y="87905"/>
                    <a:pt x="55361" y="86977"/>
                    <a:pt x="53523" y="86977"/>
                  </a:cubicBezTo>
                  <a:cubicBezTo>
                    <a:pt x="53091" y="86977"/>
                    <a:pt x="52652" y="87027"/>
                    <a:pt x="52220" y="87133"/>
                  </a:cubicBezTo>
                  <a:cubicBezTo>
                    <a:pt x="51161" y="87394"/>
                    <a:pt x="50074" y="87527"/>
                    <a:pt x="48999" y="87527"/>
                  </a:cubicBezTo>
                  <a:cubicBezTo>
                    <a:pt x="44987" y="87527"/>
                    <a:pt x="41071" y="85733"/>
                    <a:pt x="37679" y="82344"/>
                  </a:cubicBezTo>
                  <a:cubicBezTo>
                    <a:pt x="33354" y="78022"/>
                    <a:pt x="31647" y="72855"/>
                    <a:pt x="32888" y="67811"/>
                  </a:cubicBezTo>
                  <a:cubicBezTo>
                    <a:pt x="33445" y="65538"/>
                    <a:pt x="32489" y="63166"/>
                    <a:pt x="30520" y="61911"/>
                  </a:cubicBezTo>
                  <a:cubicBezTo>
                    <a:pt x="26690" y="59477"/>
                    <a:pt x="23048" y="57766"/>
                    <a:pt x="19815" y="56572"/>
                  </a:cubicBezTo>
                  <a:cubicBezTo>
                    <a:pt x="25171" y="53655"/>
                    <a:pt x="31835" y="51033"/>
                    <a:pt x="39119" y="49038"/>
                  </a:cubicBezTo>
                  <a:cubicBezTo>
                    <a:pt x="39267" y="49000"/>
                    <a:pt x="39387" y="48905"/>
                    <a:pt x="39529" y="48850"/>
                  </a:cubicBezTo>
                  <a:lnTo>
                    <a:pt x="71194" y="80500"/>
                  </a:lnTo>
                  <a:cubicBezTo>
                    <a:pt x="71142" y="80638"/>
                    <a:pt x="71046" y="80755"/>
                    <a:pt x="71006" y="80905"/>
                  </a:cubicBezTo>
                  <a:moveTo>
                    <a:pt x="119066" y="927"/>
                  </a:moveTo>
                  <a:cubicBezTo>
                    <a:pt x="118446" y="305"/>
                    <a:pt x="116921" y="0"/>
                    <a:pt x="114713" y="0"/>
                  </a:cubicBezTo>
                  <a:cubicBezTo>
                    <a:pt x="103183" y="0"/>
                    <a:pt x="73083" y="8394"/>
                    <a:pt x="56978" y="24494"/>
                  </a:cubicBezTo>
                  <a:cubicBezTo>
                    <a:pt x="53182" y="28288"/>
                    <a:pt x="40599" y="39861"/>
                    <a:pt x="37679" y="43777"/>
                  </a:cubicBezTo>
                  <a:cubicBezTo>
                    <a:pt x="28232" y="46366"/>
                    <a:pt x="14477" y="51538"/>
                    <a:pt x="6806" y="59205"/>
                  </a:cubicBezTo>
                  <a:cubicBezTo>
                    <a:pt x="6806" y="59205"/>
                    <a:pt x="16168" y="59238"/>
                    <a:pt x="27589" y="66511"/>
                  </a:cubicBezTo>
                  <a:cubicBezTo>
                    <a:pt x="25928" y="73277"/>
                    <a:pt x="28033" y="80416"/>
                    <a:pt x="33821" y="86200"/>
                  </a:cubicBezTo>
                  <a:cubicBezTo>
                    <a:pt x="38328" y="90705"/>
                    <a:pt x="43661" y="92983"/>
                    <a:pt x="48999" y="92983"/>
                  </a:cubicBezTo>
                  <a:cubicBezTo>
                    <a:pt x="50513" y="92983"/>
                    <a:pt x="52026" y="92800"/>
                    <a:pt x="53523" y="92427"/>
                  </a:cubicBezTo>
                  <a:cubicBezTo>
                    <a:pt x="60796" y="103844"/>
                    <a:pt x="60836" y="113200"/>
                    <a:pt x="60836" y="113200"/>
                  </a:cubicBezTo>
                  <a:cubicBezTo>
                    <a:pt x="68508" y="105533"/>
                    <a:pt x="73686" y="91783"/>
                    <a:pt x="76270" y="82344"/>
                  </a:cubicBezTo>
                  <a:cubicBezTo>
                    <a:pt x="80191" y="79427"/>
                    <a:pt x="91772" y="66855"/>
                    <a:pt x="95568" y="63061"/>
                  </a:cubicBezTo>
                  <a:cubicBezTo>
                    <a:pt x="114752" y="43888"/>
                    <a:pt x="122925" y="4783"/>
                    <a:pt x="119066" y="92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9025" lIns="19025" spcFirstLastPara="1" rIns="19025" wrap="square" tIns="19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99"/>
                <a:buFont typeface="Lato Light"/>
                <a:buNone/>
              </a:pPr>
              <a:r>
                <a:t/>
              </a:r>
              <a:endParaRPr b="0" i="0" sz="1499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/>
        </p:nvSpPr>
        <p:spPr>
          <a:xfrm>
            <a:off x="301100" y="1263725"/>
            <a:ext cx="8313900" cy="4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Lato"/>
                <a:ea typeface="Lato"/>
                <a:cs typeface="Lato"/>
                <a:sym typeface="Lato"/>
              </a:rPr>
              <a:t>Pros: </a:t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0253"/>
              </a:buClr>
              <a:buSzPts val="1800"/>
              <a:buFont typeface="Lato"/>
              <a:buChar char="●"/>
            </a:pP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If you’ve already got Eclipse installed, adding PyDev is quick and easy.</a:t>
            </a:r>
            <a:endParaRPr b="1" sz="1800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The learning curve for PyDev is non-existent for the experienced Eclipse developer.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Lato"/>
                <a:ea typeface="Lato"/>
                <a:cs typeface="Lato"/>
                <a:sym typeface="Lato"/>
              </a:rPr>
              <a:t>Cons: </a:t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If you’re just starting out with Python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, or with software development in general, </a:t>
            </a: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Eclipse can be a lot to handle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IDEs are larger and need more knowledge to use properly. Eclipse is all that and a bag of (micro)chips.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4" name="Shape 404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405" name="Shape 405"/>
          <p:cNvGrpSpPr/>
          <p:nvPr/>
        </p:nvGrpSpPr>
        <p:grpSpPr>
          <a:xfrm>
            <a:off x="385275" y="241500"/>
            <a:ext cx="11419650" cy="730089"/>
            <a:chOff x="746788" y="482999"/>
            <a:chExt cx="22839300" cy="1460177"/>
          </a:xfrm>
        </p:grpSpPr>
        <p:sp>
          <p:nvSpPr>
            <p:cNvPr id="406" name="Shape 406"/>
            <p:cNvSpPr txBox="1"/>
            <p:nvPr/>
          </p:nvSpPr>
          <p:spPr>
            <a:xfrm>
              <a:off x="746788" y="482999"/>
              <a:ext cx="228393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36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Eclipse + PyDev</a:t>
              </a:r>
              <a:endParaRPr b="1" sz="36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408" name="Shape 4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8100" y="5239451"/>
            <a:ext cx="254317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Shape 4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0025" y="2858201"/>
            <a:ext cx="2381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/>
        </p:nvSpPr>
        <p:spPr>
          <a:xfrm>
            <a:off x="301100" y="1263725"/>
            <a:ext cx="8313900" cy="4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Category: Code Editor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Website: </a:t>
            </a:r>
            <a:r>
              <a:rPr lang="en-US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http://www.sublimetext.com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Sublime Text is an </a:t>
            </a: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extremely popular code editor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Supported on all platforms, Sublime Text has </a:t>
            </a: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built in support for Python code 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editing, and a rich set of extensions (called packages) which extend the syntax and editing features.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Installing additional Python packages can be tricky 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- all Sublime Text packages are written in Python itself, and installing community packages often require you to execute Python scripts directly in Sublime Text.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416" name="Shape 416"/>
          <p:cNvGrpSpPr/>
          <p:nvPr/>
        </p:nvGrpSpPr>
        <p:grpSpPr>
          <a:xfrm>
            <a:off x="385275" y="241500"/>
            <a:ext cx="11419650" cy="730089"/>
            <a:chOff x="746788" y="482999"/>
            <a:chExt cx="22839300" cy="1460177"/>
          </a:xfrm>
        </p:grpSpPr>
        <p:sp>
          <p:nvSpPr>
            <p:cNvPr id="417" name="Shape 417"/>
            <p:cNvSpPr txBox="1"/>
            <p:nvPr/>
          </p:nvSpPr>
          <p:spPr>
            <a:xfrm>
              <a:off x="746788" y="482999"/>
              <a:ext cx="228393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36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Sublime Text</a:t>
              </a:r>
              <a:endParaRPr b="1" sz="36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419" name="Shape 4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53300" y="4176075"/>
            <a:ext cx="2251625" cy="225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425" name="Shape 425"/>
          <p:cNvGrpSpPr/>
          <p:nvPr/>
        </p:nvGrpSpPr>
        <p:grpSpPr>
          <a:xfrm>
            <a:off x="385275" y="241500"/>
            <a:ext cx="11419650" cy="730089"/>
            <a:chOff x="746788" y="482999"/>
            <a:chExt cx="22839300" cy="1460177"/>
          </a:xfrm>
        </p:grpSpPr>
        <p:sp>
          <p:nvSpPr>
            <p:cNvPr id="426" name="Shape 426"/>
            <p:cNvSpPr txBox="1"/>
            <p:nvPr/>
          </p:nvSpPr>
          <p:spPr>
            <a:xfrm>
              <a:off x="746788" y="482999"/>
              <a:ext cx="228393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36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Sublime Text</a:t>
              </a:r>
              <a:endParaRPr b="1" sz="36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428" name="Shape 4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648" y="1086375"/>
            <a:ext cx="8690900" cy="554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/>
        </p:nvSpPr>
        <p:spPr>
          <a:xfrm>
            <a:off x="301100" y="1263725"/>
            <a:ext cx="8313900" cy="4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Lato"/>
                <a:ea typeface="Lato"/>
                <a:cs typeface="Lato"/>
                <a:sym typeface="Lato"/>
              </a:rPr>
              <a:t>Pros: </a:t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Sublime Text has a great following in the community.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As a code editor, alone, Sublime Text is </a:t>
            </a: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fast, small, and well supported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Lato"/>
                <a:ea typeface="Lato"/>
                <a:cs typeface="Lato"/>
                <a:sym typeface="Lato"/>
              </a:rPr>
              <a:t>Cons: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Sublime Text is </a:t>
            </a: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not free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, although you can use the evaluation version for an indefinite period of time.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Installing extensions can be tricky, and there’s</a:t>
            </a: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 no direct support for executing or debugging code 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from within the editor.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435" name="Shape 435"/>
          <p:cNvGrpSpPr/>
          <p:nvPr/>
        </p:nvGrpSpPr>
        <p:grpSpPr>
          <a:xfrm>
            <a:off x="385275" y="241500"/>
            <a:ext cx="11419650" cy="730089"/>
            <a:chOff x="746788" y="482999"/>
            <a:chExt cx="22839300" cy="1460177"/>
          </a:xfrm>
        </p:grpSpPr>
        <p:sp>
          <p:nvSpPr>
            <p:cNvPr id="436" name="Shape 436"/>
            <p:cNvSpPr txBox="1"/>
            <p:nvPr/>
          </p:nvSpPr>
          <p:spPr>
            <a:xfrm>
              <a:off x="746788" y="482999"/>
              <a:ext cx="228393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36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Sublime Text</a:t>
              </a:r>
              <a:endParaRPr b="1" sz="36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438" name="Shape 4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3300" y="4176075"/>
            <a:ext cx="2251625" cy="225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/>
        </p:nvSpPr>
        <p:spPr>
          <a:xfrm>
            <a:off x="301100" y="1263725"/>
            <a:ext cx="8313900" cy="4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Category: Code Editor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Website: </a:t>
            </a:r>
            <a:r>
              <a:rPr lang="en-US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https://atom.io/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 	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Available on all platforms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, Atom is billed as the “hackable text editor for the 21st Century”.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With a sleek interface, file system browser, and marketplace for extensions, open-source Atom is built using Electron, a framework for creating desktop applications using JavaScript, HTML, and CSS.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Python language support is provided by an extension 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which can installed when Atom is running.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4" name="Shape 444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445" name="Shape 445"/>
          <p:cNvGrpSpPr/>
          <p:nvPr/>
        </p:nvGrpSpPr>
        <p:grpSpPr>
          <a:xfrm>
            <a:off x="385275" y="241500"/>
            <a:ext cx="11419650" cy="730089"/>
            <a:chOff x="746788" y="482999"/>
            <a:chExt cx="22839300" cy="1460177"/>
          </a:xfrm>
        </p:grpSpPr>
        <p:sp>
          <p:nvSpPr>
            <p:cNvPr id="446" name="Shape 446"/>
            <p:cNvSpPr txBox="1"/>
            <p:nvPr/>
          </p:nvSpPr>
          <p:spPr>
            <a:xfrm>
              <a:off x="746788" y="482999"/>
              <a:ext cx="228393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36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Atom</a:t>
              </a:r>
              <a:endParaRPr b="1" sz="36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36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448" name="Shape 4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30075" y="4006925"/>
            <a:ext cx="2655401" cy="265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454" name="Shape 454"/>
          <p:cNvGrpSpPr/>
          <p:nvPr/>
        </p:nvGrpSpPr>
        <p:grpSpPr>
          <a:xfrm>
            <a:off x="385275" y="241500"/>
            <a:ext cx="11419650" cy="730089"/>
            <a:chOff x="746788" y="482999"/>
            <a:chExt cx="22839300" cy="1460177"/>
          </a:xfrm>
        </p:grpSpPr>
        <p:sp>
          <p:nvSpPr>
            <p:cNvPr id="455" name="Shape 455"/>
            <p:cNvSpPr txBox="1"/>
            <p:nvPr/>
          </p:nvSpPr>
          <p:spPr>
            <a:xfrm>
              <a:off x="746788" y="482999"/>
              <a:ext cx="228393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36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Atom</a:t>
              </a:r>
              <a:endParaRPr b="1" sz="36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457" name="Shape 457"/>
          <p:cNvPicPr preferRelativeResize="0"/>
          <p:nvPr/>
        </p:nvPicPr>
        <p:blipFill rotWithShape="1">
          <a:blip r:embed="rId3">
            <a:alphaModFix/>
          </a:blip>
          <a:srcRect b="19794" l="0" r="0" t="0"/>
          <a:stretch/>
        </p:blipFill>
        <p:spPr>
          <a:xfrm>
            <a:off x="1510525" y="1232900"/>
            <a:ext cx="9314751" cy="533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/>
        </p:nvSpPr>
        <p:spPr>
          <a:xfrm>
            <a:off x="301100" y="1263725"/>
            <a:ext cx="8313900" cy="4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Lato"/>
                <a:ea typeface="Lato"/>
                <a:cs typeface="Lato"/>
                <a:sym typeface="Lato"/>
              </a:rPr>
              <a:t>Pros: </a:t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Broad support on all platforms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, thanks to Electron.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Atom is small, and downloads and loads fast.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Lato"/>
                <a:ea typeface="Lato"/>
                <a:cs typeface="Lato"/>
                <a:sym typeface="Lato"/>
              </a:rPr>
              <a:t>Cons: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Build and debugging support aren’t built-in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, but are community provided add-ons.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Because Atom is built on Electron, </a:t>
            </a: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it’s always running in a JavaScript process, and not as a native application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3" name="Shape 463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464" name="Shape 464"/>
          <p:cNvGrpSpPr/>
          <p:nvPr/>
        </p:nvGrpSpPr>
        <p:grpSpPr>
          <a:xfrm>
            <a:off x="385275" y="241500"/>
            <a:ext cx="11419650" cy="730089"/>
            <a:chOff x="746788" y="482999"/>
            <a:chExt cx="22839300" cy="1460177"/>
          </a:xfrm>
        </p:grpSpPr>
        <p:sp>
          <p:nvSpPr>
            <p:cNvPr id="465" name="Shape 465"/>
            <p:cNvSpPr txBox="1"/>
            <p:nvPr/>
          </p:nvSpPr>
          <p:spPr>
            <a:xfrm>
              <a:off x="746788" y="482999"/>
              <a:ext cx="228393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36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Atom</a:t>
              </a:r>
              <a:endParaRPr b="1" sz="36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467" name="Shape 4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0075" y="4006925"/>
            <a:ext cx="2655401" cy="265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/>
        </p:nvSpPr>
        <p:spPr>
          <a:xfrm>
            <a:off x="301100" y="1263725"/>
            <a:ext cx="8313900" cy="4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Category: Code Editor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Website: </a:t>
            </a:r>
            <a:r>
              <a:rPr lang="en-US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https://code.visualstudio.com/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Python tools: </a:t>
            </a:r>
            <a:r>
              <a:rPr lang="en-US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https://marketplace.visualstudio.com/items?itemName=ms-python.python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A </a:t>
            </a: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full-featured code editor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 available for Linux, Mac OS X, and Windows platforms.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Small and light-weight, but full-featured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, VS Code is open-source, extensible, and configurable for almost any task.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Like Atom, VS Code is built on Electron, so it has the same advantages and disadvantages that brings.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474" name="Shape 474"/>
          <p:cNvGrpSpPr/>
          <p:nvPr/>
        </p:nvGrpSpPr>
        <p:grpSpPr>
          <a:xfrm>
            <a:off x="385275" y="241500"/>
            <a:ext cx="11419650" cy="730089"/>
            <a:chOff x="746788" y="482999"/>
            <a:chExt cx="22839300" cy="1460177"/>
          </a:xfrm>
        </p:grpSpPr>
        <p:sp>
          <p:nvSpPr>
            <p:cNvPr id="475" name="Shape 475"/>
            <p:cNvSpPr txBox="1"/>
            <p:nvPr/>
          </p:nvSpPr>
          <p:spPr>
            <a:xfrm>
              <a:off x="746788" y="482999"/>
              <a:ext cx="228393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36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Visual Studio Code</a:t>
              </a:r>
              <a:endParaRPr b="1" sz="36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36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6" name="Shape 476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477" name="Shape 477"/>
          <p:cNvPicPr preferRelativeResize="0"/>
          <p:nvPr/>
        </p:nvPicPr>
        <p:blipFill rotWithShape="1">
          <a:blip r:embed="rId5">
            <a:alphaModFix/>
          </a:blip>
          <a:srcRect b="0" l="18645" r="16067" t="0"/>
          <a:stretch/>
        </p:blipFill>
        <p:spPr>
          <a:xfrm>
            <a:off x="9556250" y="4654750"/>
            <a:ext cx="248742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483" name="Shape 483"/>
          <p:cNvGrpSpPr/>
          <p:nvPr/>
        </p:nvGrpSpPr>
        <p:grpSpPr>
          <a:xfrm>
            <a:off x="385275" y="241500"/>
            <a:ext cx="11419650" cy="730089"/>
            <a:chOff x="746788" y="482999"/>
            <a:chExt cx="22839300" cy="1460177"/>
          </a:xfrm>
        </p:grpSpPr>
        <p:sp>
          <p:nvSpPr>
            <p:cNvPr id="484" name="Shape 484"/>
            <p:cNvSpPr txBox="1"/>
            <p:nvPr/>
          </p:nvSpPr>
          <p:spPr>
            <a:xfrm>
              <a:off x="746788" y="482999"/>
              <a:ext cx="228393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36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Visual Studio Code</a:t>
              </a:r>
              <a:endParaRPr b="1" sz="36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36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36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5" name="Shape 485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486" name="Shape 4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075" y="1047800"/>
            <a:ext cx="8570351" cy="56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492" name="Shape 492"/>
          <p:cNvGrpSpPr/>
          <p:nvPr/>
        </p:nvGrpSpPr>
        <p:grpSpPr>
          <a:xfrm>
            <a:off x="385275" y="241500"/>
            <a:ext cx="11419650" cy="730089"/>
            <a:chOff x="746788" y="482999"/>
            <a:chExt cx="22839300" cy="1460177"/>
          </a:xfrm>
        </p:grpSpPr>
        <p:sp>
          <p:nvSpPr>
            <p:cNvPr id="493" name="Shape 493"/>
            <p:cNvSpPr txBox="1"/>
            <p:nvPr/>
          </p:nvSpPr>
          <p:spPr>
            <a:xfrm>
              <a:off x="746788" y="482999"/>
              <a:ext cx="228393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36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Visual Studio Code</a:t>
              </a:r>
              <a:endParaRPr b="1" sz="36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4" name="Shape 494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495" name="Shape 495"/>
          <p:cNvSpPr txBox="1"/>
          <p:nvPr/>
        </p:nvSpPr>
        <p:spPr>
          <a:xfrm>
            <a:off x="301100" y="1263725"/>
            <a:ext cx="8313900" cy="4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Lato"/>
                <a:ea typeface="Lato"/>
                <a:cs typeface="Lato"/>
                <a:sym typeface="Lato"/>
              </a:rPr>
              <a:t>Pros: </a:t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Installing Python support in VS Code is very easy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 - the Marketplace is a quick button click away. Search for Python, click Install, and restart if necessary. VS Code will recognize your Python installation and libraries automatically.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VS Code is available on every platform, surprisingly full-featured despite having a small footprint, and open-source.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Lato"/>
                <a:ea typeface="Lato"/>
                <a:cs typeface="Lato"/>
                <a:sym typeface="Lato"/>
              </a:rPr>
              <a:t>Cons: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 Electron means </a:t>
            </a: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VS Code is not a native app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. Plus, some people may have principled reasons to not use Microsoft resources.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96" name="Shape 496"/>
          <p:cNvPicPr preferRelativeResize="0"/>
          <p:nvPr/>
        </p:nvPicPr>
        <p:blipFill rotWithShape="1">
          <a:blip r:embed="rId3">
            <a:alphaModFix/>
          </a:blip>
          <a:srcRect b="0" l="18645" r="16067" t="0"/>
          <a:stretch/>
        </p:blipFill>
        <p:spPr>
          <a:xfrm>
            <a:off x="9556250" y="4654750"/>
            <a:ext cx="248742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/>
        </p:nvSpPr>
        <p:spPr>
          <a:xfrm>
            <a:off x="301100" y="1168250"/>
            <a:ext cx="7963800" cy="54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What is an IDE?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Why do you need an IDE?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Requirements for a Good Python Coding Environment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General Editors and IDEs With Python Support : An Overview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Eclipse + PyDev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Sublime Text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Atom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Visual Studio Code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Python Specific Editors and IDEs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PyCharm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Why PyCharm?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PyCharm Setup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29" name="Shape 329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330" name="Shape 330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Agenda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332" name="Shape 3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0450" y="3682925"/>
            <a:ext cx="3145432" cy="294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2" name="Shape 502"/>
          <p:cNvCxnSpPr/>
          <p:nvPr/>
        </p:nvCxnSpPr>
        <p:spPr>
          <a:xfrm>
            <a:off x="5797801" y="4006082"/>
            <a:ext cx="5964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3" name="Shape 503"/>
          <p:cNvSpPr txBox="1"/>
          <p:nvPr/>
        </p:nvSpPr>
        <p:spPr>
          <a:xfrm>
            <a:off x="810000" y="2923075"/>
            <a:ext cx="105720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4200">
                <a:solidFill>
                  <a:srgbClr val="445469"/>
                </a:solidFill>
                <a:latin typeface="Lato Black"/>
                <a:ea typeface="Lato Black"/>
                <a:cs typeface="Lato Black"/>
                <a:sym typeface="Lato Black"/>
              </a:rPr>
              <a:t>Python Specific Editors and IDE - PyCharm</a:t>
            </a:r>
            <a:endParaRPr b="1" sz="4200">
              <a:solidFill>
                <a:srgbClr val="445469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/>
        </p:nvSpPr>
        <p:spPr>
          <a:xfrm>
            <a:off x="301100" y="1263725"/>
            <a:ext cx="8960100" cy="4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Category: IDE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Website: </a:t>
            </a:r>
            <a:r>
              <a:rPr lang="en-US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https://www.jetbrains.com/pycharm/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One of the best (and only) full-featured, dedicated IDEs for Python 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is PyCharm.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Available in both paid (Professional) and free open-source (Community) editions, PyCharm installs quickly and easily on Windows, Mac OS X, and Linux platforms.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Out of the box, </a:t>
            </a: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PyCharm supports Python development directly 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- open a new file and start writing code.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You can run and debug Python directly inside PyCharm, and it has support for source control and projects.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510" name="Shape 510"/>
          <p:cNvGrpSpPr/>
          <p:nvPr/>
        </p:nvGrpSpPr>
        <p:grpSpPr>
          <a:xfrm>
            <a:off x="385275" y="241500"/>
            <a:ext cx="11419650" cy="730089"/>
            <a:chOff x="746788" y="482999"/>
            <a:chExt cx="22839300" cy="1460177"/>
          </a:xfrm>
        </p:grpSpPr>
        <p:sp>
          <p:nvSpPr>
            <p:cNvPr id="511" name="Shape 511"/>
            <p:cNvSpPr txBox="1"/>
            <p:nvPr/>
          </p:nvSpPr>
          <p:spPr>
            <a:xfrm>
              <a:off x="746788" y="482999"/>
              <a:ext cx="228393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36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PyCharm</a:t>
              </a:r>
              <a:endParaRPr b="1" sz="36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2" name="Shape 512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513" name="Shape 5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56975" y="4258150"/>
            <a:ext cx="2247951" cy="224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519" name="Shape 519"/>
          <p:cNvGrpSpPr/>
          <p:nvPr/>
        </p:nvGrpSpPr>
        <p:grpSpPr>
          <a:xfrm>
            <a:off x="385275" y="241500"/>
            <a:ext cx="11419650" cy="730089"/>
            <a:chOff x="746788" y="482999"/>
            <a:chExt cx="22839300" cy="1460177"/>
          </a:xfrm>
        </p:grpSpPr>
        <p:sp>
          <p:nvSpPr>
            <p:cNvPr id="520" name="Shape 520"/>
            <p:cNvSpPr txBox="1"/>
            <p:nvPr/>
          </p:nvSpPr>
          <p:spPr>
            <a:xfrm>
              <a:off x="746788" y="482999"/>
              <a:ext cx="228393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36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PyCharm</a:t>
              </a:r>
              <a:endParaRPr b="1" sz="36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1" name="Shape 521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522" name="Shape 5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7000" y="1321000"/>
            <a:ext cx="7018500" cy="491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528" name="Shape 528"/>
          <p:cNvGrpSpPr/>
          <p:nvPr/>
        </p:nvGrpSpPr>
        <p:grpSpPr>
          <a:xfrm>
            <a:off x="385275" y="241500"/>
            <a:ext cx="11419650" cy="730089"/>
            <a:chOff x="746788" y="482999"/>
            <a:chExt cx="22839300" cy="1460177"/>
          </a:xfrm>
        </p:grpSpPr>
        <p:sp>
          <p:nvSpPr>
            <p:cNvPr id="529" name="Shape 529"/>
            <p:cNvSpPr txBox="1"/>
            <p:nvPr/>
          </p:nvSpPr>
          <p:spPr>
            <a:xfrm>
              <a:off x="746788" y="482999"/>
              <a:ext cx="228393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36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PyCharm</a:t>
              </a:r>
              <a:endParaRPr b="1" sz="36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0" name="Shape 530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531" name="Shape 531"/>
          <p:cNvSpPr txBox="1"/>
          <p:nvPr/>
        </p:nvSpPr>
        <p:spPr>
          <a:xfrm>
            <a:off x="301100" y="1263725"/>
            <a:ext cx="8313900" cy="4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Lato"/>
                <a:ea typeface="Lato"/>
                <a:cs typeface="Lato"/>
                <a:sym typeface="Lato"/>
              </a:rPr>
              <a:t>Pros: </a:t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It’s the </a:t>
            </a: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de facto Python IDE environment, with tons of support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 and a supportive community. It edits, runs, and debugs Python out of the box.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Lato"/>
                <a:ea typeface="Lato"/>
                <a:cs typeface="Lato"/>
                <a:sym typeface="Lato"/>
              </a:rPr>
              <a:t>Cons: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PyCharm </a:t>
            </a: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can be slow to load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, and the default settings may need tweaking for existing projects.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32" name="Shape 5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6975" y="4258150"/>
            <a:ext cx="2247951" cy="224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538" name="Shape 538"/>
          <p:cNvGrpSpPr/>
          <p:nvPr/>
        </p:nvGrpSpPr>
        <p:grpSpPr>
          <a:xfrm>
            <a:off x="385275" y="241500"/>
            <a:ext cx="11419650" cy="730089"/>
            <a:chOff x="746788" y="482999"/>
            <a:chExt cx="22839300" cy="1460177"/>
          </a:xfrm>
        </p:grpSpPr>
        <p:sp>
          <p:nvSpPr>
            <p:cNvPr id="539" name="Shape 539"/>
            <p:cNvSpPr txBox="1"/>
            <p:nvPr/>
          </p:nvSpPr>
          <p:spPr>
            <a:xfrm>
              <a:off x="746788" y="482999"/>
              <a:ext cx="228393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36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Why PyCharm?</a:t>
              </a:r>
              <a:endParaRPr b="1" sz="36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541" name="Shape 541"/>
          <p:cNvSpPr txBox="1"/>
          <p:nvPr/>
        </p:nvSpPr>
        <p:spPr>
          <a:xfrm>
            <a:off x="301100" y="1263725"/>
            <a:ext cx="8313900" cy="4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PyCharm is big. It comes </a:t>
            </a: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tons of features out of the box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PyCharm comes with an </a:t>
            </a: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integrated debugger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Autocomplete, autoimport and other code intel and refactoring tools work better in PyCharm.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PyCharm </a:t>
            </a: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oes background spell checking of written text and Python docstrings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. It’s very handy if you want to write high quality software with meaningful comments and API descriptions.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42" name="Shape 5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6975" y="4258150"/>
            <a:ext cx="2247951" cy="224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548" name="Shape 548"/>
          <p:cNvGrpSpPr/>
          <p:nvPr/>
        </p:nvGrpSpPr>
        <p:grpSpPr>
          <a:xfrm>
            <a:off x="385275" y="241500"/>
            <a:ext cx="11419650" cy="730089"/>
            <a:chOff x="746788" y="482999"/>
            <a:chExt cx="22839300" cy="1460177"/>
          </a:xfrm>
        </p:grpSpPr>
        <p:sp>
          <p:nvSpPr>
            <p:cNvPr id="549" name="Shape 549"/>
            <p:cNvSpPr txBox="1"/>
            <p:nvPr/>
          </p:nvSpPr>
          <p:spPr>
            <a:xfrm>
              <a:off x="746788" y="482999"/>
              <a:ext cx="228393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36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Why PyCharm?</a:t>
              </a:r>
              <a:endParaRPr b="1" sz="36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551" name="Shape 551"/>
          <p:cNvSpPr txBox="1"/>
          <p:nvPr/>
        </p:nvSpPr>
        <p:spPr>
          <a:xfrm>
            <a:off x="301100" y="1263725"/>
            <a:ext cx="8313900" cy="4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With PyCharm you need to </a:t>
            </a: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spend little time to tune up your programming environment or hunt plugins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 for your basic development needs (Python, JavaScript, HTML, CSS).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PyCharm has </a:t>
            </a: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more robust integrated version control support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 (Git, SVN)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Power save mode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. It disables background tasks like code intel which are  CPU drainage for large projects.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PyCharm has </a:t>
            </a: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integrated terminal and run window and unit test runner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2" name="Shape 5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6975" y="4258150"/>
            <a:ext cx="2247951" cy="224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8" name="Shape 558"/>
          <p:cNvCxnSpPr/>
          <p:nvPr/>
        </p:nvCxnSpPr>
        <p:spPr>
          <a:xfrm>
            <a:off x="5797801" y="4006082"/>
            <a:ext cx="5964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9" name="Shape 559"/>
          <p:cNvSpPr txBox="1"/>
          <p:nvPr/>
        </p:nvSpPr>
        <p:spPr>
          <a:xfrm>
            <a:off x="810000" y="2937125"/>
            <a:ext cx="105720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4200"/>
              <a:buFont typeface="Lato Black"/>
              <a:buNone/>
            </a:pPr>
            <a:r>
              <a:rPr b="1" lang="en-US" sz="4200">
                <a:solidFill>
                  <a:srgbClr val="445469"/>
                </a:solidFill>
                <a:latin typeface="Lato Black"/>
                <a:ea typeface="Lato Black"/>
                <a:cs typeface="Lato Black"/>
                <a:sym typeface="Lato Black"/>
              </a:rPr>
              <a:t>Setting up PyCharm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565" name="Shape 565"/>
          <p:cNvGrpSpPr/>
          <p:nvPr/>
        </p:nvGrpSpPr>
        <p:grpSpPr>
          <a:xfrm>
            <a:off x="385275" y="241500"/>
            <a:ext cx="11419650" cy="730089"/>
            <a:chOff x="746788" y="482999"/>
            <a:chExt cx="22839300" cy="1460177"/>
          </a:xfrm>
        </p:grpSpPr>
        <p:sp>
          <p:nvSpPr>
            <p:cNvPr id="566" name="Shape 566"/>
            <p:cNvSpPr txBox="1"/>
            <p:nvPr/>
          </p:nvSpPr>
          <p:spPr>
            <a:xfrm>
              <a:off x="746788" y="482999"/>
              <a:ext cx="228393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36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Step 1</a:t>
              </a:r>
              <a:endParaRPr b="1" sz="36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568" name="Shape 568"/>
          <p:cNvSpPr txBox="1"/>
          <p:nvPr/>
        </p:nvSpPr>
        <p:spPr>
          <a:xfrm>
            <a:off x="343200" y="5185675"/>
            <a:ext cx="11503800" cy="10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To download PyCharm visit the website </a:t>
            </a:r>
            <a:r>
              <a:rPr lang="en-US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https://www.jetbrains.com/pycharm/download/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Click the "</a:t>
            </a: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DOWNLOAD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" link under the </a:t>
            </a: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Community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 Section.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69" name="Shape 569"/>
          <p:cNvPicPr preferRelativeResize="0"/>
          <p:nvPr/>
        </p:nvPicPr>
        <p:blipFill rotWithShape="1">
          <a:blip r:embed="rId4">
            <a:alphaModFix/>
          </a:blip>
          <a:srcRect b="0" l="7946" r="8845" t="9624"/>
          <a:stretch/>
        </p:blipFill>
        <p:spPr>
          <a:xfrm>
            <a:off x="3056726" y="1146300"/>
            <a:ext cx="6076749" cy="386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575" name="Shape 575"/>
          <p:cNvGrpSpPr/>
          <p:nvPr/>
        </p:nvGrpSpPr>
        <p:grpSpPr>
          <a:xfrm>
            <a:off x="385275" y="241500"/>
            <a:ext cx="11419650" cy="730089"/>
            <a:chOff x="746788" y="482999"/>
            <a:chExt cx="22839300" cy="1460177"/>
          </a:xfrm>
        </p:grpSpPr>
        <p:sp>
          <p:nvSpPr>
            <p:cNvPr id="576" name="Shape 576"/>
            <p:cNvSpPr txBox="1"/>
            <p:nvPr/>
          </p:nvSpPr>
          <p:spPr>
            <a:xfrm>
              <a:off x="746788" y="482999"/>
              <a:ext cx="228393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36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Step 2</a:t>
              </a:r>
              <a:endParaRPr b="1" sz="36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578" name="Shape 578"/>
          <p:cNvSpPr txBox="1"/>
          <p:nvPr/>
        </p:nvSpPr>
        <p:spPr>
          <a:xfrm>
            <a:off x="343200" y="5537000"/>
            <a:ext cx="11503800" cy="10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Once the download is complete, run the exe for install PyCharm.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The setup wizard should have started. Click “Next”.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9" name="Shape 5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2250" y="1103750"/>
            <a:ext cx="5544237" cy="43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585" name="Shape 585"/>
          <p:cNvGrpSpPr/>
          <p:nvPr/>
        </p:nvGrpSpPr>
        <p:grpSpPr>
          <a:xfrm>
            <a:off x="385275" y="241500"/>
            <a:ext cx="11419650" cy="730089"/>
            <a:chOff x="746788" y="482999"/>
            <a:chExt cx="22839300" cy="1460177"/>
          </a:xfrm>
        </p:grpSpPr>
        <p:sp>
          <p:nvSpPr>
            <p:cNvPr id="586" name="Shape 586"/>
            <p:cNvSpPr txBox="1"/>
            <p:nvPr/>
          </p:nvSpPr>
          <p:spPr>
            <a:xfrm>
              <a:off x="746788" y="482999"/>
              <a:ext cx="228393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36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Step 3</a:t>
              </a:r>
              <a:endParaRPr b="1" sz="36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588" name="Shape 588"/>
          <p:cNvSpPr txBox="1"/>
          <p:nvPr/>
        </p:nvSpPr>
        <p:spPr>
          <a:xfrm>
            <a:off x="354350" y="5930500"/>
            <a:ext cx="115038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On the next screen, Change the installation path if required. Click “Next”.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89" name="Shape 5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5613" y="1114337"/>
            <a:ext cx="5778975" cy="46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/>
        </p:nvSpPr>
        <p:spPr>
          <a:xfrm>
            <a:off x="301100" y="2188400"/>
            <a:ext cx="7963800" cy="28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A </a:t>
            </a: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program dedicated to software development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IDEs </a:t>
            </a: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integrate several tools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 specifically designed for software development.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These tools usually include: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an editor tailored to handling code (for example, syntax highlighting and auto-completion);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build, execution, and debugging tools; and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some form of source control.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8" name="Shape 338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39" name="Shape 339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340" name="Shape 340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What is an IDE?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342" name="Shape 3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4350" y="3143551"/>
            <a:ext cx="3622300" cy="36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595" name="Shape 595"/>
          <p:cNvGrpSpPr/>
          <p:nvPr/>
        </p:nvGrpSpPr>
        <p:grpSpPr>
          <a:xfrm>
            <a:off x="385275" y="241500"/>
            <a:ext cx="11419650" cy="730089"/>
            <a:chOff x="746788" y="482999"/>
            <a:chExt cx="22839300" cy="1460177"/>
          </a:xfrm>
        </p:grpSpPr>
        <p:sp>
          <p:nvSpPr>
            <p:cNvPr id="596" name="Shape 596"/>
            <p:cNvSpPr txBox="1"/>
            <p:nvPr/>
          </p:nvSpPr>
          <p:spPr>
            <a:xfrm>
              <a:off x="746788" y="482999"/>
              <a:ext cx="228393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36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Step 4</a:t>
              </a:r>
              <a:endParaRPr b="1" sz="36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97" name="Shape 597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598" name="Shape 598"/>
          <p:cNvSpPr txBox="1"/>
          <p:nvPr/>
        </p:nvSpPr>
        <p:spPr>
          <a:xfrm>
            <a:off x="354350" y="5930500"/>
            <a:ext cx="115038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On the next screen, you can create a desktop shortcut if you want and click on “Next”.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99" name="Shape 5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038" y="1124000"/>
            <a:ext cx="5714125" cy="466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605" name="Shape 605"/>
          <p:cNvGrpSpPr/>
          <p:nvPr/>
        </p:nvGrpSpPr>
        <p:grpSpPr>
          <a:xfrm>
            <a:off x="385275" y="241500"/>
            <a:ext cx="11419650" cy="730089"/>
            <a:chOff x="746788" y="482999"/>
            <a:chExt cx="22839300" cy="1460177"/>
          </a:xfrm>
        </p:grpSpPr>
        <p:sp>
          <p:nvSpPr>
            <p:cNvPr id="606" name="Shape 606"/>
            <p:cNvSpPr txBox="1"/>
            <p:nvPr/>
          </p:nvSpPr>
          <p:spPr>
            <a:xfrm>
              <a:off x="746788" y="482999"/>
              <a:ext cx="228393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36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Step 5</a:t>
              </a:r>
              <a:endParaRPr b="1" sz="36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7" name="Shape 607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608" name="Shape 608"/>
          <p:cNvSpPr txBox="1"/>
          <p:nvPr/>
        </p:nvSpPr>
        <p:spPr>
          <a:xfrm>
            <a:off x="354350" y="5930500"/>
            <a:ext cx="115038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Choose the start menu folder. </a:t>
            </a: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Keep selected JetBrains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 and click on “Install”.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09" name="Shape 6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725" y="1164350"/>
            <a:ext cx="5825050" cy="4529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615" name="Shape 615"/>
          <p:cNvGrpSpPr/>
          <p:nvPr/>
        </p:nvGrpSpPr>
        <p:grpSpPr>
          <a:xfrm>
            <a:off x="385275" y="241500"/>
            <a:ext cx="11419650" cy="730089"/>
            <a:chOff x="746788" y="482999"/>
            <a:chExt cx="22839300" cy="1460177"/>
          </a:xfrm>
        </p:grpSpPr>
        <p:sp>
          <p:nvSpPr>
            <p:cNvPr id="616" name="Shape 616"/>
            <p:cNvSpPr txBox="1"/>
            <p:nvPr/>
          </p:nvSpPr>
          <p:spPr>
            <a:xfrm>
              <a:off x="746788" y="482999"/>
              <a:ext cx="228393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36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Step 6</a:t>
              </a:r>
              <a:endParaRPr b="1" sz="36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17" name="Shape 617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618" name="Shape 618"/>
          <p:cNvSpPr txBox="1"/>
          <p:nvPr/>
        </p:nvSpPr>
        <p:spPr>
          <a:xfrm>
            <a:off x="354350" y="5930500"/>
            <a:ext cx="115038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Wait for the installation to finish.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19" name="Shape 6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2836" y="1129525"/>
            <a:ext cx="5964529" cy="46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625" name="Shape 625"/>
          <p:cNvGrpSpPr/>
          <p:nvPr/>
        </p:nvGrpSpPr>
        <p:grpSpPr>
          <a:xfrm>
            <a:off x="385275" y="241500"/>
            <a:ext cx="11419650" cy="730089"/>
            <a:chOff x="746788" y="482999"/>
            <a:chExt cx="22839300" cy="1460177"/>
          </a:xfrm>
        </p:grpSpPr>
        <p:sp>
          <p:nvSpPr>
            <p:cNvPr id="626" name="Shape 626"/>
            <p:cNvSpPr txBox="1"/>
            <p:nvPr/>
          </p:nvSpPr>
          <p:spPr>
            <a:xfrm>
              <a:off x="746788" y="482999"/>
              <a:ext cx="228393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36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Step 7</a:t>
              </a:r>
              <a:endParaRPr b="1" sz="36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27" name="Shape 627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628" name="Shape 628"/>
          <p:cNvSpPr txBox="1"/>
          <p:nvPr/>
        </p:nvSpPr>
        <p:spPr>
          <a:xfrm>
            <a:off x="354350" y="5635400"/>
            <a:ext cx="115038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Once installation finished, you should receive a message screen that PyCharm is installed. I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f you want to go ahead and run it, </a:t>
            </a: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click the “Run PyCharm Community Edition” box first and click “Finish”.</a:t>
            </a:r>
            <a:endParaRPr b="1" sz="1800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9" name="Shape 6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495" y="1182125"/>
            <a:ext cx="5303205" cy="4071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635" name="Shape 635"/>
          <p:cNvGrpSpPr/>
          <p:nvPr/>
        </p:nvGrpSpPr>
        <p:grpSpPr>
          <a:xfrm>
            <a:off x="385275" y="241500"/>
            <a:ext cx="11419650" cy="730089"/>
            <a:chOff x="746788" y="482999"/>
            <a:chExt cx="22839300" cy="1460177"/>
          </a:xfrm>
        </p:grpSpPr>
        <p:sp>
          <p:nvSpPr>
            <p:cNvPr id="636" name="Shape 636"/>
            <p:cNvSpPr txBox="1"/>
            <p:nvPr/>
          </p:nvSpPr>
          <p:spPr>
            <a:xfrm>
              <a:off x="746788" y="482999"/>
              <a:ext cx="228393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36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Step 8</a:t>
              </a:r>
              <a:endParaRPr b="1" sz="36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638" name="Shape 638"/>
          <p:cNvSpPr txBox="1"/>
          <p:nvPr/>
        </p:nvSpPr>
        <p:spPr>
          <a:xfrm>
            <a:off x="354350" y="6000750"/>
            <a:ext cx="115038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After you click on "Finish," the screen will appear as shown.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39" name="Shape 6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2725" y="1195575"/>
            <a:ext cx="6064750" cy="4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4" name="Shape 644"/>
          <p:cNvGrpSpPr/>
          <p:nvPr/>
        </p:nvGrpSpPr>
        <p:grpSpPr>
          <a:xfrm>
            <a:off x="4668542" y="497677"/>
            <a:ext cx="4261664" cy="5859108"/>
            <a:chOff x="4668542" y="497677"/>
            <a:chExt cx="4261664" cy="5859108"/>
          </a:xfrm>
        </p:grpSpPr>
        <p:sp>
          <p:nvSpPr>
            <p:cNvPr id="645" name="Shape 645"/>
            <p:cNvSpPr/>
            <p:nvPr/>
          </p:nvSpPr>
          <p:spPr>
            <a:xfrm>
              <a:off x="4668542" y="497677"/>
              <a:ext cx="4261664" cy="5859108"/>
            </a:xfrm>
            <a:custGeom>
              <a:pathLst>
                <a:path extrusionOk="0" h="21528" w="21505">
                  <a:moveTo>
                    <a:pt x="13441" y="9294"/>
                  </a:moveTo>
                  <a:lnTo>
                    <a:pt x="13441" y="9784"/>
                  </a:lnTo>
                  <a:lnTo>
                    <a:pt x="1344" y="9784"/>
                  </a:lnTo>
                  <a:lnTo>
                    <a:pt x="1344" y="9294"/>
                  </a:lnTo>
                  <a:cubicBezTo>
                    <a:pt x="1344" y="7028"/>
                    <a:pt x="3696" y="5163"/>
                    <a:pt x="6720" y="4919"/>
                  </a:cubicBezTo>
                  <a:lnTo>
                    <a:pt x="6720" y="9784"/>
                  </a:lnTo>
                  <a:lnTo>
                    <a:pt x="8065" y="9784"/>
                  </a:lnTo>
                  <a:lnTo>
                    <a:pt x="8065" y="4919"/>
                  </a:lnTo>
                  <a:cubicBezTo>
                    <a:pt x="11089" y="5163"/>
                    <a:pt x="13441" y="7028"/>
                    <a:pt x="13441" y="9294"/>
                  </a:cubicBezTo>
                  <a:moveTo>
                    <a:pt x="13441" y="16145"/>
                  </a:moveTo>
                  <a:cubicBezTo>
                    <a:pt x="13441" y="18578"/>
                    <a:pt x="10733" y="20549"/>
                    <a:pt x="7393" y="20549"/>
                  </a:cubicBezTo>
                  <a:cubicBezTo>
                    <a:pt x="4052" y="20549"/>
                    <a:pt x="1344" y="18578"/>
                    <a:pt x="1344" y="16145"/>
                  </a:cubicBezTo>
                  <a:lnTo>
                    <a:pt x="1344" y="10762"/>
                  </a:lnTo>
                  <a:lnTo>
                    <a:pt x="13441" y="10762"/>
                  </a:lnTo>
                  <a:cubicBezTo>
                    <a:pt x="13441" y="10762"/>
                    <a:pt x="13441" y="16145"/>
                    <a:pt x="13441" y="16145"/>
                  </a:cubicBezTo>
                  <a:close/>
                  <a:moveTo>
                    <a:pt x="21134" y="48"/>
                  </a:moveTo>
                  <a:cubicBezTo>
                    <a:pt x="20801" y="-72"/>
                    <a:pt x="20436" y="41"/>
                    <a:pt x="20232" y="268"/>
                  </a:cubicBezTo>
                  <a:cubicBezTo>
                    <a:pt x="18723" y="1944"/>
                    <a:pt x="16716" y="3504"/>
                    <a:pt x="13069" y="2006"/>
                  </a:cubicBezTo>
                  <a:cubicBezTo>
                    <a:pt x="10993" y="1153"/>
                    <a:pt x="9603" y="1431"/>
                    <a:pt x="8642" y="1862"/>
                  </a:cubicBezTo>
                  <a:cubicBezTo>
                    <a:pt x="7655" y="2307"/>
                    <a:pt x="6969" y="3089"/>
                    <a:pt x="6778" y="3935"/>
                  </a:cubicBezTo>
                  <a:cubicBezTo>
                    <a:pt x="2984" y="4162"/>
                    <a:pt x="0" y="6473"/>
                    <a:pt x="0" y="9294"/>
                  </a:cubicBezTo>
                  <a:lnTo>
                    <a:pt x="0" y="16145"/>
                  </a:lnTo>
                  <a:cubicBezTo>
                    <a:pt x="0" y="19118"/>
                    <a:pt x="3310" y="21528"/>
                    <a:pt x="7393" y="21528"/>
                  </a:cubicBezTo>
                  <a:cubicBezTo>
                    <a:pt x="11475" y="21528"/>
                    <a:pt x="14785" y="19118"/>
                    <a:pt x="14785" y="16145"/>
                  </a:cubicBezTo>
                  <a:lnTo>
                    <a:pt x="14785" y="9294"/>
                  </a:lnTo>
                  <a:cubicBezTo>
                    <a:pt x="14785" y="6507"/>
                    <a:pt x="11875" y="4215"/>
                    <a:pt x="8146" y="3940"/>
                  </a:cubicBezTo>
                  <a:cubicBezTo>
                    <a:pt x="8301" y="3479"/>
                    <a:pt x="8690" y="2991"/>
                    <a:pt x="9348" y="2695"/>
                  </a:cubicBezTo>
                  <a:cubicBezTo>
                    <a:pt x="10308" y="2263"/>
                    <a:pt x="10946" y="2328"/>
                    <a:pt x="12468" y="2882"/>
                  </a:cubicBezTo>
                  <a:cubicBezTo>
                    <a:pt x="15022" y="3811"/>
                    <a:pt x="16657" y="3572"/>
                    <a:pt x="17947" y="3206"/>
                  </a:cubicBezTo>
                  <a:cubicBezTo>
                    <a:pt x="19526" y="2759"/>
                    <a:pt x="20650" y="1847"/>
                    <a:pt x="21434" y="705"/>
                  </a:cubicBezTo>
                  <a:cubicBezTo>
                    <a:pt x="21600" y="463"/>
                    <a:pt x="21466" y="170"/>
                    <a:pt x="21134" y="48"/>
                  </a:cubicBezTo>
                  <a:moveTo>
                    <a:pt x="7393" y="18592"/>
                  </a:moveTo>
                  <a:cubicBezTo>
                    <a:pt x="8134" y="18592"/>
                    <a:pt x="8737" y="18153"/>
                    <a:pt x="8737" y="17613"/>
                  </a:cubicBezTo>
                  <a:cubicBezTo>
                    <a:pt x="8737" y="17073"/>
                    <a:pt x="8134" y="16635"/>
                    <a:pt x="7393" y="16635"/>
                  </a:cubicBezTo>
                  <a:cubicBezTo>
                    <a:pt x="6650" y="16635"/>
                    <a:pt x="6048" y="17073"/>
                    <a:pt x="6048" y="17613"/>
                  </a:cubicBezTo>
                  <a:cubicBezTo>
                    <a:pt x="6048" y="18153"/>
                    <a:pt x="6650" y="18592"/>
                    <a:pt x="7393" y="18592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19025" lIns="19025" spcFirstLastPara="1" rIns="19025" wrap="square" tIns="19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99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cxnSp>
          <p:nvCxnSpPr>
            <p:cNvPr id="646" name="Shape 646"/>
            <p:cNvCxnSpPr/>
            <p:nvPr/>
          </p:nvCxnSpPr>
          <p:spPr>
            <a:xfrm>
              <a:off x="5812157" y="3543220"/>
              <a:ext cx="596462" cy="0"/>
            </a:xfrm>
            <a:prstGeom prst="straightConnector1">
              <a:avLst/>
            </a:prstGeom>
            <a:noFill/>
            <a:ln cap="flat" cmpd="sng" w="57150">
              <a:solidFill>
                <a:srgbClr val="222A3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5447036" y="2625822"/>
              <a:ext cx="1476687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200" u="none" cap="none" strike="noStrike">
                  <a:solidFill>
                    <a:srgbClr val="445469"/>
                  </a:solidFill>
                  <a:latin typeface="Lato Black"/>
                  <a:ea typeface="Lato Black"/>
                  <a:cs typeface="Lato Black"/>
                  <a:sym typeface="Lato Black"/>
                </a:rPr>
                <a:t>END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/>
        </p:nvSpPr>
        <p:spPr>
          <a:xfrm>
            <a:off x="301100" y="1510300"/>
            <a:ext cx="7963800" cy="45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A development environment is a </a:t>
            </a: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combination of a text editor and the Python interpreter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Python code needs to be written, executed and tested to build applications.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○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The </a:t>
            </a:r>
            <a:r>
              <a:rPr b="1" lang="en-US" sz="1800">
                <a:solidFill>
                  <a:srgbClr val="008080"/>
                </a:solidFill>
                <a:latin typeface="Lato"/>
                <a:ea typeface="Lato"/>
                <a:cs typeface="Lato"/>
                <a:sym typeface="Lato"/>
              </a:rPr>
              <a:t>text editor provides a way to write the code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○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The </a:t>
            </a:r>
            <a:r>
              <a:rPr b="1" lang="en-US" sz="1800">
                <a:solidFill>
                  <a:srgbClr val="008080"/>
                </a:solidFill>
                <a:latin typeface="Lato"/>
                <a:ea typeface="Lato"/>
                <a:cs typeface="Lato"/>
                <a:sym typeface="Lato"/>
              </a:rPr>
              <a:t>interpreter allows it to be executed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Testing to see if the code does what you want can either be done manually or by unit and functional tests.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49" name="Shape 349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350" name="Shape 350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	Why do we need an IDE?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352" name="Shape 3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4350" y="3143551"/>
            <a:ext cx="3622300" cy="36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/>
        </p:nvSpPr>
        <p:spPr>
          <a:xfrm>
            <a:off x="301100" y="1525700"/>
            <a:ext cx="8514000" cy="49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Feature lists vary from app to app, but there are a core set of features which makes coding easier: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-US" sz="1800">
                <a:latin typeface="Lato"/>
                <a:ea typeface="Lato"/>
                <a:cs typeface="Lato"/>
                <a:sym typeface="Lato"/>
              </a:rPr>
              <a:t>Save and reload code files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If an IDE or editor won’t let you save your work and reopen everything later, in the same state it was in when you left, it’s not much of an IDE.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-US" sz="1800">
                <a:latin typeface="Lato"/>
                <a:ea typeface="Lato"/>
                <a:cs typeface="Lato"/>
                <a:sym typeface="Lato"/>
              </a:rPr>
              <a:t>Run code from within the environment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Similarly, if you have to drop out of the editor to run your Python code, then it’s not much more than a simple text editor.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59" name="Shape 359"/>
          <p:cNvGrpSpPr/>
          <p:nvPr/>
        </p:nvGrpSpPr>
        <p:grpSpPr>
          <a:xfrm>
            <a:off x="385275" y="241500"/>
            <a:ext cx="11419650" cy="730089"/>
            <a:chOff x="746788" y="482999"/>
            <a:chExt cx="22839300" cy="1460177"/>
          </a:xfrm>
        </p:grpSpPr>
        <p:sp>
          <p:nvSpPr>
            <p:cNvPr id="360" name="Shape 360"/>
            <p:cNvSpPr txBox="1"/>
            <p:nvPr/>
          </p:nvSpPr>
          <p:spPr>
            <a:xfrm>
              <a:off x="746788" y="482999"/>
              <a:ext cx="228393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36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Requirements for a Good Coding Environment</a:t>
              </a:r>
              <a:endParaRPr b="1" sz="36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362" name="Shape 3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4350" y="3143551"/>
            <a:ext cx="3622300" cy="36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/>
        </p:nvSpPr>
        <p:spPr>
          <a:xfrm>
            <a:off x="301100" y="1263725"/>
            <a:ext cx="8313900" cy="4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-US" sz="1800">
                <a:latin typeface="Lato"/>
                <a:ea typeface="Lato"/>
                <a:cs typeface="Lato"/>
                <a:sym typeface="Lato"/>
              </a:rPr>
              <a:t>Debugging support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Being able to step through your code as it runs is a core feature of all IDEs and most good code editors.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-US" sz="1800">
                <a:latin typeface="Lato"/>
                <a:ea typeface="Lato"/>
                <a:cs typeface="Lato"/>
                <a:sym typeface="Lato"/>
              </a:rPr>
              <a:t>Syntax highlighting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Being able to quickly spot keywords, variables, and symbols on your code makes reading and understanding code much easier.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-US" sz="1800">
                <a:latin typeface="Lato"/>
                <a:ea typeface="Lato"/>
                <a:cs typeface="Lato"/>
                <a:sym typeface="Lato"/>
              </a:rPr>
              <a:t>Automatic code formatting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Any editor or IDE worth it’s salt will recognize the colon at the end of a while or for statement, and know the next line should be indented.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69" name="Shape 369"/>
          <p:cNvGrpSpPr/>
          <p:nvPr/>
        </p:nvGrpSpPr>
        <p:grpSpPr>
          <a:xfrm>
            <a:off x="385275" y="241500"/>
            <a:ext cx="11419650" cy="730089"/>
            <a:chOff x="746788" y="482999"/>
            <a:chExt cx="22839300" cy="1460177"/>
          </a:xfrm>
        </p:grpSpPr>
        <p:sp>
          <p:nvSpPr>
            <p:cNvPr id="370" name="Shape 370"/>
            <p:cNvSpPr txBox="1"/>
            <p:nvPr/>
          </p:nvSpPr>
          <p:spPr>
            <a:xfrm>
              <a:off x="746788" y="482999"/>
              <a:ext cx="228393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36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Requirements for a Good Coding Environment</a:t>
              </a:r>
              <a:endParaRPr sz="36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372" name="Shape 3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4350" y="3143551"/>
            <a:ext cx="3622300" cy="36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8" name="Shape 378"/>
          <p:cNvCxnSpPr/>
          <p:nvPr/>
        </p:nvCxnSpPr>
        <p:spPr>
          <a:xfrm>
            <a:off x="5797801" y="4006082"/>
            <a:ext cx="5964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9" name="Shape 379"/>
          <p:cNvSpPr txBox="1"/>
          <p:nvPr/>
        </p:nvSpPr>
        <p:spPr>
          <a:xfrm>
            <a:off x="810000" y="2477125"/>
            <a:ext cx="10572000" cy="12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4200"/>
              <a:buFont typeface="Lato Black"/>
              <a:buNone/>
            </a:pPr>
            <a:r>
              <a:rPr b="1" lang="en-US" sz="4200">
                <a:solidFill>
                  <a:srgbClr val="445469"/>
                </a:solidFill>
                <a:latin typeface="Lato Black"/>
                <a:ea typeface="Lato Black"/>
                <a:cs typeface="Lato Black"/>
                <a:sym typeface="Lato Black"/>
              </a:rPr>
              <a:t>General Editors and IDEs With Python Support : An Overview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/>
        </p:nvSpPr>
        <p:spPr>
          <a:xfrm>
            <a:off x="301100" y="1263725"/>
            <a:ext cx="8313900" cy="4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Category: IDE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Website: </a:t>
            </a:r>
            <a:r>
              <a:rPr lang="en-US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www.eclipse.org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Python tools: PyDev, </a:t>
            </a:r>
            <a:r>
              <a:rPr lang="en-US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www.pydev.org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Eclipse is the </a:t>
            </a: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de-facto open-source IDE for Java development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. It has a rich marketplace of extensions and add-ons, which makes Eclipse useful for a wide range of development activities.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One such extension is </a:t>
            </a: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PyDev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, which </a:t>
            </a:r>
            <a:r>
              <a:rPr b="1" lang="en-US" sz="1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enables Python debugging, code completion, and an interactive Python console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86" name="Shape 386"/>
          <p:cNvGrpSpPr/>
          <p:nvPr/>
        </p:nvGrpSpPr>
        <p:grpSpPr>
          <a:xfrm>
            <a:off x="385275" y="241500"/>
            <a:ext cx="11419650" cy="730089"/>
            <a:chOff x="746788" y="482999"/>
            <a:chExt cx="22839300" cy="1460177"/>
          </a:xfrm>
        </p:grpSpPr>
        <p:sp>
          <p:nvSpPr>
            <p:cNvPr id="387" name="Shape 387"/>
            <p:cNvSpPr txBox="1"/>
            <p:nvPr/>
          </p:nvSpPr>
          <p:spPr>
            <a:xfrm>
              <a:off x="746788" y="482999"/>
              <a:ext cx="228393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36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Eclipse + PyDev</a:t>
              </a:r>
              <a:endParaRPr b="1" sz="36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389" name="Shape 3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68100" y="5239451"/>
            <a:ext cx="254317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Shape 3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30025" y="2858201"/>
            <a:ext cx="2381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Shape 395"/>
          <p:cNvGrpSpPr/>
          <p:nvPr/>
        </p:nvGrpSpPr>
        <p:grpSpPr>
          <a:xfrm>
            <a:off x="386175" y="61650"/>
            <a:ext cx="11419650" cy="617114"/>
            <a:chOff x="746788" y="708949"/>
            <a:chExt cx="22839300" cy="1234227"/>
          </a:xfrm>
        </p:grpSpPr>
        <p:sp>
          <p:nvSpPr>
            <p:cNvPr id="396" name="Shape 396"/>
            <p:cNvSpPr txBox="1"/>
            <p:nvPr/>
          </p:nvSpPr>
          <p:spPr>
            <a:xfrm>
              <a:off x="746788" y="708949"/>
              <a:ext cx="22839300" cy="94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30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Eclipse + PyDev</a:t>
              </a:r>
              <a:endParaRPr b="1" sz="30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398" name="Shape 3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713" y="802575"/>
            <a:ext cx="8878576" cy="577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Theme">
  <a:themeElements>
    <a:clrScheme name="motagua light prueba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