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6858000" cx="12192000"/>
  <p:notesSz cx="6858000" cy="9144000"/>
  <p:embeddedFontLst>
    <p:embeddedFont>
      <p:font typeface="Lato"/>
      <p:regular r:id="rId49"/>
      <p:bold r:id="rId50"/>
      <p:italic r:id="rId51"/>
      <p:boldItalic r:id="rId52"/>
    </p:embeddedFont>
    <p:embeddedFont>
      <p:font typeface="Lato Light"/>
      <p:regular r:id="rId53"/>
      <p:bold r:id="rId54"/>
      <p:italic r:id="rId55"/>
      <p:boldItalic r:id="rId56"/>
    </p:embeddedFont>
    <p:embeddedFont>
      <p:font typeface="Lato Black"/>
      <p:bold r:id="rId57"/>
      <p:boldItalic r:id="rId58"/>
    </p:embeddedFont>
    <p:embeddedFont>
      <p:font typeface="Open Sans Ligh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OpenSansLight-boldItalic.fntdata"/><Relationship Id="rId61" Type="http://schemas.openxmlformats.org/officeDocument/2006/relationships/font" Target="fonts/OpenSansLight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OpenSansLight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LatoLight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7.xml"/><Relationship Id="rId55" Type="http://schemas.openxmlformats.org/officeDocument/2006/relationships/font" Target="fonts/LatoLight-italic.fntdata"/><Relationship Id="rId10" Type="http://schemas.openxmlformats.org/officeDocument/2006/relationships/slide" Target="slides/slide6.xml"/><Relationship Id="rId54" Type="http://schemas.openxmlformats.org/officeDocument/2006/relationships/font" Target="fonts/LatoLight-bold.fntdata"/><Relationship Id="rId13" Type="http://schemas.openxmlformats.org/officeDocument/2006/relationships/slide" Target="slides/slide9.xml"/><Relationship Id="rId57" Type="http://schemas.openxmlformats.org/officeDocument/2006/relationships/font" Target="fonts/LatoBlack-bold.fntdata"/><Relationship Id="rId12" Type="http://schemas.openxmlformats.org/officeDocument/2006/relationships/slide" Target="slides/slide8.xml"/><Relationship Id="rId56" Type="http://schemas.openxmlformats.org/officeDocument/2006/relationships/font" Target="fonts/LatoLight-boldItalic.fntdata"/><Relationship Id="rId15" Type="http://schemas.openxmlformats.org/officeDocument/2006/relationships/slide" Target="slides/slide11.xml"/><Relationship Id="rId59" Type="http://schemas.openxmlformats.org/officeDocument/2006/relationships/font" Target="fonts/OpenSansLight-regular.fntdata"/><Relationship Id="rId14" Type="http://schemas.openxmlformats.org/officeDocument/2006/relationships/slide" Target="slides/slide10.xml"/><Relationship Id="rId58" Type="http://schemas.openxmlformats.org/officeDocument/2006/relationships/font" Target="fonts/LatoBlack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jetbrains.com/pycharm/2013/02/long-awaited-pep-8-checks-on-the-fly-improved-doctest-support-and-more-in-pycharm-2-7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https://blog.jetbrains.com/pycharm/2013/02/long-awaited-pep-8-checks-on-the-fly-improved-doctest-support-and-more-in-pycharm-2-7/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>
  <p:cSld name="General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us no footer">
  <p:cSld name="Contact us no foo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vision 2">
  <p:cSld name="Our vision 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pic"/>
          </p:nvPr>
        </p:nvSpPr>
        <p:spPr>
          <a:xfrm>
            <a:off x="1" y="0"/>
            <a:ext cx="433895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Default Slide">
  <p:cSld name="5_Default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pic"/>
          </p:nvPr>
        </p:nvSpPr>
        <p:spPr>
          <a:xfrm>
            <a:off x="1536845" y="724587"/>
            <a:ext cx="3539252" cy="52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stimonials_E">
  <p:cSld name="Testimonials_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pic"/>
          </p:nvPr>
        </p:nvSpPr>
        <p:spPr>
          <a:xfrm>
            <a:off x="9029606" y="4343418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0" name="Shape 50"/>
          <p:cNvSpPr/>
          <p:nvPr>
            <p:ph idx="3" type="pic"/>
          </p:nvPr>
        </p:nvSpPr>
        <p:spPr>
          <a:xfrm>
            <a:off x="5678000" y="4318869"/>
            <a:ext cx="858317" cy="857546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1" name="Shape 51"/>
          <p:cNvSpPr/>
          <p:nvPr>
            <p:ph idx="4" type="pic"/>
          </p:nvPr>
        </p:nvSpPr>
        <p:spPr>
          <a:xfrm>
            <a:off x="2426365" y="4343418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eople_are_saying">
  <p:cSld name="People_are_saying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pic"/>
          </p:nvPr>
        </p:nvSpPr>
        <p:spPr>
          <a:xfrm>
            <a:off x="5703980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4" name="Shape 54"/>
          <p:cNvSpPr/>
          <p:nvPr>
            <p:ph idx="3" type="pic"/>
          </p:nvPr>
        </p:nvSpPr>
        <p:spPr>
          <a:xfrm>
            <a:off x="9191038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5" name="Shape 55"/>
          <p:cNvSpPr/>
          <p:nvPr>
            <p:ph idx="4" type="pic"/>
          </p:nvPr>
        </p:nvSpPr>
        <p:spPr>
          <a:xfrm>
            <a:off x="2194055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ppy Customers">
  <p:cSld name="Happy Customer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pic"/>
          </p:nvPr>
        </p:nvSpPr>
        <p:spPr>
          <a:xfrm>
            <a:off x="4105787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8" name="Shape 58"/>
          <p:cNvSpPr/>
          <p:nvPr>
            <p:ph idx="3" type="pic"/>
          </p:nvPr>
        </p:nvSpPr>
        <p:spPr>
          <a:xfrm>
            <a:off x="6621042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9" name="Shape 59"/>
          <p:cNvSpPr/>
          <p:nvPr>
            <p:ph idx="4" type="pic"/>
          </p:nvPr>
        </p:nvSpPr>
        <p:spPr>
          <a:xfrm>
            <a:off x="9136297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0" name="Shape 60"/>
          <p:cNvSpPr/>
          <p:nvPr>
            <p:ph idx="5" type="pic"/>
          </p:nvPr>
        </p:nvSpPr>
        <p:spPr>
          <a:xfrm>
            <a:off x="1579099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Welcome_message_helium">
  <p:cSld name="2_Welcome_message_heliu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pic"/>
          </p:nvPr>
        </p:nvSpPr>
        <p:spPr>
          <a:xfrm>
            <a:off x="936748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3" name="Shape 63"/>
          <p:cNvSpPr/>
          <p:nvPr>
            <p:ph idx="3" type="pic"/>
          </p:nvPr>
        </p:nvSpPr>
        <p:spPr>
          <a:xfrm>
            <a:off x="6703597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4" name="Shape 64"/>
          <p:cNvSpPr/>
          <p:nvPr>
            <p:ph idx="4" type="pic"/>
          </p:nvPr>
        </p:nvSpPr>
        <p:spPr>
          <a:xfrm>
            <a:off x="4005415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5" name="Shape 65"/>
          <p:cNvSpPr/>
          <p:nvPr>
            <p:ph idx="5" type="pic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adership skils">
  <p:cSld name="Leadership skil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pic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_of_3">
  <p:cSld name="1_Team_of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pic"/>
          </p:nvPr>
        </p:nvSpPr>
        <p:spPr>
          <a:xfrm>
            <a:off x="9106900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0" name="Shape 70"/>
          <p:cNvSpPr/>
          <p:nvPr>
            <p:ph idx="3" type="pic"/>
          </p:nvPr>
        </p:nvSpPr>
        <p:spPr>
          <a:xfrm>
            <a:off x="1212752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1" name="Shape 71"/>
          <p:cNvSpPr/>
          <p:nvPr>
            <p:ph idx="4" type="pic"/>
          </p:nvPr>
        </p:nvSpPr>
        <p:spPr>
          <a:xfrm>
            <a:off x="3844135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2" name="Shape 72"/>
          <p:cNvSpPr/>
          <p:nvPr>
            <p:ph idx="5" type="pic"/>
          </p:nvPr>
        </p:nvSpPr>
        <p:spPr>
          <a:xfrm>
            <a:off x="6475517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Footer">
  <p:cSld name="No Foo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338955" y="6266986"/>
            <a:ext cx="3535858" cy="50180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_of_3_2">
  <p:cSld name="Team_of_3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pic"/>
          </p:nvPr>
        </p:nvSpPr>
        <p:spPr>
          <a:xfrm>
            <a:off x="8061384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5" name="Shape 75"/>
          <p:cNvSpPr/>
          <p:nvPr>
            <p:ph idx="3" type="pic"/>
          </p:nvPr>
        </p:nvSpPr>
        <p:spPr>
          <a:xfrm>
            <a:off x="2227776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6" name="Shape 76"/>
          <p:cNvSpPr/>
          <p:nvPr>
            <p:ph idx="4" type="pic"/>
          </p:nvPr>
        </p:nvSpPr>
        <p:spPr>
          <a:xfrm>
            <a:off x="5149166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act Us-Boost">
  <p:cSld name="1_Contact Us-Boos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pic"/>
          </p:nvPr>
        </p:nvSpPr>
        <p:spPr>
          <a:xfrm>
            <a:off x="716146" y="76943"/>
            <a:ext cx="5863994" cy="6714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lium_Break">
  <p:cSld name="Helium_Brea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pic"/>
          </p:nvPr>
        </p:nvSpPr>
        <p:spPr>
          <a:xfrm>
            <a:off x="6735517" y="22303"/>
            <a:ext cx="5545843" cy="67456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>
            <a:off x="3870481" y="6266986"/>
            <a:ext cx="4082410" cy="5009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Master-Placeholder">
  <p:cSld name="3_Master-Placehol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6883833" y="1"/>
            <a:ext cx="5308168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Meet our Team">
  <p:cSld name="2_Meet our Tea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pic"/>
          </p:nvPr>
        </p:nvSpPr>
        <p:spPr>
          <a:xfrm>
            <a:off x="1905067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7" name="Shape 87"/>
          <p:cNvSpPr/>
          <p:nvPr>
            <p:ph idx="3" type="pic"/>
          </p:nvPr>
        </p:nvSpPr>
        <p:spPr>
          <a:xfrm>
            <a:off x="1905067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8" name="Shape 88"/>
          <p:cNvSpPr/>
          <p:nvPr>
            <p:ph idx="4" type="pic"/>
          </p:nvPr>
        </p:nvSpPr>
        <p:spPr>
          <a:xfrm>
            <a:off x="4274896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9" name="Shape 89"/>
          <p:cNvSpPr/>
          <p:nvPr>
            <p:ph idx="5" type="pic"/>
          </p:nvPr>
        </p:nvSpPr>
        <p:spPr>
          <a:xfrm>
            <a:off x="4274896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0" name="Shape 90"/>
          <p:cNvSpPr/>
          <p:nvPr>
            <p:ph idx="6" type="pic"/>
          </p:nvPr>
        </p:nvSpPr>
        <p:spPr>
          <a:xfrm>
            <a:off x="6672109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1" name="Shape 91"/>
          <p:cNvSpPr/>
          <p:nvPr>
            <p:ph idx="7" type="pic"/>
          </p:nvPr>
        </p:nvSpPr>
        <p:spPr>
          <a:xfrm>
            <a:off x="6672108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2" name="Shape 92"/>
          <p:cNvSpPr/>
          <p:nvPr>
            <p:ph idx="8" type="pic"/>
          </p:nvPr>
        </p:nvSpPr>
        <p:spPr>
          <a:xfrm>
            <a:off x="9041938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3" name="Shape 93"/>
          <p:cNvSpPr/>
          <p:nvPr>
            <p:ph idx="9" type="pic"/>
          </p:nvPr>
        </p:nvSpPr>
        <p:spPr>
          <a:xfrm>
            <a:off x="9041937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Background with image">
  <p:cSld name="Big Background with imag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-Placeholder">
  <p:cSld name="Master-Placehol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pic"/>
          </p:nvPr>
        </p:nvSpPr>
        <p:spPr>
          <a:xfrm>
            <a:off x="1" y="1"/>
            <a:ext cx="5308168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aster-Placeholder">
  <p:cSld name="1_Master-Placehol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pic"/>
          </p:nvPr>
        </p:nvSpPr>
        <p:spPr>
          <a:xfrm>
            <a:off x="0" y="0"/>
            <a:ext cx="12192000" cy="34779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Master-Placeholder">
  <p:cSld name="2_Master-Placehol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pic"/>
          </p:nvPr>
        </p:nvSpPr>
        <p:spPr>
          <a:xfrm>
            <a:off x="5242837" y="0"/>
            <a:ext cx="694916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 Slide 1">
  <p:cSld name="Master Slide 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1">
  <p:cSld name="Quote 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pic"/>
          </p:nvPr>
        </p:nvSpPr>
        <p:spPr>
          <a:xfrm>
            <a:off x="0" y="0"/>
            <a:ext cx="785304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sion">
  <p:cSld name="Miss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pic"/>
          </p:nvPr>
        </p:nvSpPr>
        <p:spPr>
          <a:xfrm>
            <a:off x="0" y="3644900"/>
            <a:ext cx="6096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6" name="Shape 106"/>
          <p:cNvSpPr/>
          <p:nvPr>
            <p:ph idx="3" type="pic"/>
          </p:nvPr>
        </p:nvSpPr>
        <p:spPr>
          <a:xfrm>
            <a:off x="6096000" y="3644900"/>
            <a:ext cx="6096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">
  <p:cSld name="about u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7897263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10130834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5661229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2">
  <p:cSld name="Projects 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pic"/>
          </p:nvPr>
        </p:nvSpPr>
        <p:spPr>
          <a:xfrm>
            <a:off x="791130" y="34163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3" name="Shape 113"/>
          <p:cNvSpPr/>
          <p:nvPr>
            <p:ph idx="3" type="pic"/>
          </p:nvPr>
        </p:nvSpPr>
        <p:spPr>
          <a:xfrm>
            <a:off x="2078753" y="22860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eet the team">
  <p:cSld name="1_Meet the team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pic"/>
          </p:nvPr>
        </p:nvSpPr>
        <p:spPr>
          <a:xfrm>
            <a:off x="964212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6" name="Shape 116"/>
          <p:cNvSpPr/>
          <p:nvPr>
            <p:ph idx="3" type="pic"/>
          </p:nvPr>
        </p:nvSpPr>
        <p:spPr>
          <a:xfrm>
            <a:off x="5444566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7" name="Shape 117"/>
          <p:cNvSpPr/>
          <p:nvPr>
            <p:ph idx="4" type="pic"/>
          </p:nvPr>
        </p:nvSpPr>
        <p:spPr>
          <a:xfrm>
            <a:off x="331923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8" name="Shape 118"/>
          <p:cNvSpPr/>
          <p:nvPr>
            <p:ph idx="5" type="pic"/>
          </p:nvPr>
        </p:nvSpPr>
        <p:spPr>
          <a:xfrm>
            <a:off x="122773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9" name="Shape 119"/>
          <p:cNvSpPr/>
          <p:nvPr>
            <p:ph idx="6" type="pic"/>
          </p:nvPr>
        </p:nvSpPr>
        <p:spPr>
          <a:xfrm>
            <a:off x="7536066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0" name="Shape 120"/>
          <p:cNvSpPr/>
          <p:nvPr>
            <p:ph idx="7" type="pic"/>
          </p:nvPr>
        </p:nvSpPr>
        <p:spPr>
          <a:xfrm>
            <a:off x="964212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1" name="Shape 121"/>
          <p:cNvSpPr/>
          <p:nvPr>
            <p:ph idx="8" type="pic"/>
          </p:nvPr>
        </p:nvSpPr>
        <p:spPr>
          <a:xfrm>
            <a:off x="5444566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2" name="Shape 122"/>
          <p:cNvSpPr/>
          <p:nvPr>
            <p:ph idx="9" type="pic"/>
          </p:nvPr>
        </p:nvSpPr>
        <p:spPr>
          <a:xfrm>
            <a:off x="331923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3" name="Shape 123"/>
          <p:cNvSpPr/>
          <p:nvPr>
            <p:ph idx="13" type="pic"/>
          </p:nvPr>
        </p:nvSpPr>
        <p:spPr>
          <a:xfrm>
            <a:off x="122773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4" name="Shape 124"/>
          <p:cNvSpPr/>
          <p:nvPr>
            <p:ph idx="14" type="pic"/>
          </p:nvPr>
        </p:nvSpPr>
        <p:spPr>
          <a:xfrm>
            <a:off x="7536066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Meet the team 3">
  <p:cSld name="4_Meet the team 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pic"/>
          </p:nvPr>
        </p:nvSpPr>
        <p:spPr>
          <a:xfrm>
            <a:off x="914401" y="3572765"/>
            <a:ext cx="4646279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7" name="Shape 127"/>
          <p:cNvSpPr/>
          <p:nvPr>
            <p:ph idx="3" type="pic"/>
          </p:nvPr>
        </p:nvSpPr>
        <p:spPr>
          <a:xfrm>
            <a:off x="3611495" y="1672933"/>
            <a:ext cx="4794838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8" name="Shape 128"/>
          <p:cNvSpPr/>
          <p:nvPr>
            <p:ph idx="4" type="pic"/>
          </p:nvPr>
        </p:nvSpPr>
        <p:spPr>
          <a:xfrm>
            <a:off x="5609346" y="3572765"/>
            <a:ext cx="2796988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Shape 129"/>
          <p:cNvSpPr/>
          <p:nvPr>
            <p:ph idx="5" type="pic"/>
          </p:nvPr>
        </p:nvSpPr>
        <p:spPr>
          <a:xfrm>
            <a:off x="8455000" y="3572765"/>
            <a:ext cx="2822599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0" name="Shape 130"/>
          <p:cNvSpPr/>
          <p:nvPr>
            <p:ph idx="6" type="pic"/>
          </p:nvPr>
        </p:nvSpPr>
        <p:spPr>
          <a:xfrm>
            <a:off x="8455000" y="1672933"/>
            <a:ext cx="2822599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1" name="Shape 131"/>
          <p:cNvSpPr/>
          <p:nvPr>
            <p:ph idx="7" type="pic"/>
          </p:nvPr>
        </p:nvSpPr>
        <p:spPr>
          <a:xfrm>
            <a:off x="914401" y="1672933"/>
            <a:ext cx="2635624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of 3 - Martik">
  <p:cSld name="Picture of 3 - Marti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pic"/>
          </p:nvPr>
        </p:nvSpPr>
        <p:spPr>
          <a:xfrm>
            <a:off x="8081079" y="1907833"/>
            <a:ext cx="3168479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4" name="Shape 134"/>
          <p:cNvSpPr/>
          <p:nvPr>
            <p:ph idx="3" type="pic"/>
          </p:nvPr>
        </p:nvSpPr>
        <p:spPr>
          <a:xfrm>
            <a:off x="953596" y="1907833"/>
            <a:ext cx="3173430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5" name="Shape 135"/>
          <p:cNvSpPr/>
          <p:nvPr>
            <p:ph idx="4" type="pic"/>
          </p:nvPr>
        </p:nvSpPr>
        <p:spPr>
          <a:xfrm>
            <a:off x="4389066" y="1907833"/>
            <a:ext cx="3429973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roject">
  <p:cSld name="Right Pro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pic"/>
          </p:nvPr>
        </p:nvSpPr>
        <p:spPr>
          <a:xfrm>
            <a:off x="8119666" y="3095989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8" name="Shape 138"/>
          <p:cNvSpPr/>
          <p:nvPr>
            <p:ph idx="3" type="pic"/>
          </p:nvPr>
        </p:nvSpPr>
        <p:spPr>
          <a:xfrm>
            <a:off x="6832135" y="1965689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9" name="Shape 139"/>
          <p:cNvSpPr/>
          <p:nvPr>
            <p:ph idx="4" type="pic"/>
          </p:nvPr>
        </p:nvSpPr>
        <p:spPr>
          <a:xfrm>
            <a:off x="8763570" y="1080281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of 3 - v2 - Martik">
  <p:cSld name="Picture of 3 - v2 - Marti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pic"/>
          </p:nvPr>
        </p:nvSpPr>
        <p:spPr>
          <a:xfrm>
            <a:off x="4592079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2" name="Shape 142"/>
          <p:cNvSpPr/>
          <p:nvPr>
            <p:ph idx="3" type="pic"/>
          </p:nvPr>
        </p:nvSpPr>
        <p:spPr>
          <a:xfrm>
            <a:off x="7876980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3" name="Shape 143"/>
          <p:cNvSpPr/>
          <p:nvPr>
            <p:ph idx="4" type="pic"/>
          </p:nvPr>
        </p:nvSpPr>
        <p:spPr>
          <a:xfrm>
            <a:off x="1273716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General Slide">
  <p:cSld name="10_General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pic"/>
          </p:nvPr>
        </p:nvSpPr>
        <p:spPr>
          <a:xfrm>
            <a:off x="879460" y="1922585"/>
            <a:ext cx="6906691" cy="3893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etitors">
  <p:cSld name="Competitor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8076156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" name="Shape 27"/>
          <p:cNvSpPr/>
          <p:nvPr>
            <p:ph idx="3" type="pic"/>
          </p:nvPr>
        </p:nvSpPr>
        <p:spPr>
          <a:xfrm>
            <a:off x="1205188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" name="Shape 28"/>
          <p:cNvSpPr/>
          <p:nvPr>
            <p:ph idx="4" type="pic"/>
          </p:nvPr>
        </p:nvSpPr>
        <p:spPr>
          <a:xfrm>
            <a:off x="4640672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of 4">
  <p:cSld name="Projects of 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pic"/>
          </p:nvPr>
        </p:nvSpPr>
        <p:spPr>
          <a:xfrm>
            <a:off x="9722980" y="3562909"/>
            <a:ext cx="2469020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8" name="Shape 148"/>
          <p:cNvSpPr/>
          <p:nvPr>
            <p:ph idx="3" type="pic"/>
          </p:nvPr>
        </p:nvSpPr>
        <p:spPr>
          <a:xfrm>
            <a:off x="2431593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9" name="Shape 149"/>
          <p:cNvSpPr/>
          <p:nvPr>
            <p:ph idx="4" type="pic"/>
          </p:nvPr>
        </p:nvSpPr>
        <p:spPr>
          <a:xfrm>
            <a:off x="0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0" name="Shape 150"/>
          <p:cNvSpPr/>
          <p:nvPr>
            <p:ph idx="5" type="pic"/>
          </p:nvPr>
        </p:nvSpPr>
        <p:spPr>
          <a:xfrm>
            <a:off x="7293089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1" name="Shape 151"/>
          <p:cNvSpPr/>
          <p:nvPr>
            <p:ph idx="6" type="pic"/>
          </p:nvPr>
        </p:nvSpPr>
        <p:spPr>
          <a:xfrm>
            <a:off x="4863197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sion">
  <p:cSld name="Vis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pic"/>
          </p:nvPr>
        </p:nvSpPr>
        <p:spPr>
          <a:xfrm>
            <a:off x="0" y="2405488"/>
            <a:ext cx="4964128" cy="4452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4" name="Shape 154"/>
          <p:cNvSpPr/>
          <p:nvPr>
            <p:ph idx="3" type="pic"/>
          </p:nvPr>
        </p:nvSpPr>
        <p:spPr>
          <a:xfrm>
            <a:off x="9782710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5" name="Shape 155"/>
          <p:cNvSpPr/>
          <p:nvPr>
            <p:ph idx="4" type="pic"/>
          </p:nvPr>
        </p:nvSpPr>
        <p:spPr>
          <a:xfrm>
            <a:off x="4964129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6" name="Shape 156"/>
          <p:cNvSpPr/>
          <p:nvPr>
            <p:ph idx="5" type="pic"/>
          </p:nvPr>
        </p:nvSpPr>
        <p:spPr>
          <a:xfrm>
            <a:off x="7373420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7" name="Shape 157"/>
          <p:cNvSpPr/>
          <p:nvPr>
            <p:ph idx="6" type="pic"/>
          </p:nvPr>
        </p:nvSpPr>
        <p:spPr>
          <a:xfrm>
            <a:off x="4964128" y="-6350"/>
            <a:ext cx="7227872" cy="48459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of 3">
  <p:cSld name="Projects of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-4910" y="3434575"/>
            <a:ext cx="4075050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4067685" y="0"/>
            <a:ext cx="4049265" cy="34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-4910" y="0"/>
            <a:ext cx="4075050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4067686" y="3434575"/>
            <a:ext cx="4049264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onry Left 2">
  <p:cSld name="Masonry Left 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pic"/>
          </p:nvPr>
        </p:nvSpPr>
        <p:spPr>
          <a:xfrm>
            <a:off x="1" y="3456878"/>
            <a:ext cx="3157159" cy="340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7" name="Shape 167"/>
          <p:cNvSpPr/>
          <p:nvPr>
            <p:ph idx="3" type="pic"/>
          </p:nvPr>
        </p:nvSpPr>
        <p:spPr>
          <a:xfrm>
            <a:off x="3307468" y="0"/>
            <a:ext cx="28049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8" name="Shape 168"/>
          <p:cNvSpPr/>
          <p:nvPr>
            <p:ph idx="4" type="pic"/>
          </p:nvPr>
        </p:nvSpPr>
        <p:spPr>
          <a:xfrm>
            <a:off x="1" y="0"/>
            <a:ext cx="3157159" cy="332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9" name="Shape 169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onry Right 2">
  <p:cSld name="Masonry Right 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pic"/>
          </p:nvPr>
        </p:nvSpPr>
        <p:spPr>
          <a:xfrm>
            <a:off x="9034841" y="3456878"/>
            <a:ext cx="3157159" cy="340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Shape 172"/>
          <p:cNvSpPr/>
          <p:nvPr>
            <p:ph idx="3" type="pic"/>
          </p:nvPr>
        </p:nvSpPr>
        <p:spPr>
          <a:xfrm>
            <a:off x="6095999" y="0"/>
            <a:ext cx="28049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3" name="Shape 173"/>
          <p:cNvSpPr/>
          <p:nvPr>
            <p:ph idx="4" type="pic"/>
          </p:nvPr>
        </p:nvSpPr>
        <p:spPr>
          <a:xfrm>
            <a:off x="9034841" y="0"/>
            <a:ext cx="3157159" cy="332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4" name="Shape 174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icture">
  <p:cSld name="Right Pictur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5643988" y="289932"/>
            <a:ext cx="948100" cy="345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7" name="Shape 177"/>
          <p:cNvSpPr/>
          <p:nvPr>
            <p:ph idx="2" type="pic"/>
          </p:nvPr>
        </p:nvSpPr>
        <p:spPr>
          <a:xfrm>
            <a:off x="6090695" y="0"/>
            <a:ext cx="610130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8" name="Shape 178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 4">
  <p:cSld name="Project 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pic"/>
          </p:nvPr>
        </p:nvSpPr>
        <p:spPr>
          <a:xfrm>
            <a:off x="4155183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1" name="Shape 181"/>
          <p:cNvSpPr/>
          <p:nvPr>
            <p:ph idx="3" type="pic"/>
          </p:nvPr>
        </p:nvSpPr>
        <p:spPr>
          <a:xfrm>
            <a:off x="0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2" name="Shape 182"/>
          <p:cNvSpPr/>
          <p:nvPr>
            <p:ph idx="4" type="pic"/>
          </p:nvPr>
        </p:nvSpPr>
        <p:spPr>
          <a:xfrm>
            <a:off x="8310365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p Review">
  <p:cSld name="App Review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pic"/>
          </p:nvPr>
        </p:nvSpPr>
        <p:spPr>
          <a:xfrm>
            <a:off x="2288864" y="1707043"/>
            <a:ext cx="1927396" cy="3411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Review">
  <p:cSld name="Laptop Review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pic"/>
          </p:nvPr>
        </p:nvSpPr>
        <p:spPr>
          <a:xfrm>
            <a:off x="7346032" y="1573577"/>
            <a:ext cx="5958778" cy="3763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acebook vs Twitter Desktop">
  <p:cSld name="Facebook vs Twitter Desktop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pic"/>
          </p:nvPr>
        </p:nvSpPr>
        <p:spPr>
          <a:xfrm>
            <a:off x="6787380" y="2499506"/>
            <a:ext cx="4134990" cy="231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mpetitors">
  <p:cSld name="1_Competitor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pic"/>
          </p:nvPr>
        </p:nvSpPr>
        <p:spPr>
          <a:xfrm>
            <a:off x="7647709" y="1705605"/>
            <a:ext cx="3718344" cy="4008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 App Compares">
  <p:cSld name="iPad App Compare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pic"/>
          </p:nvPr>
        </p:nvSpPr>
        <p:spPr>
          <a:xfrm>
            <a:off x="4756950" y="2166310"/>
            <a:ext cx="2739366" cy="3448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3">
  <p:cSld name="Laptop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pic"/>
          </p:nvPr>
        </p:nvSpPr>
        <p:spPr>
          <a:xfrm>
            <a:off x="6500690" y="2373903"/>
            <a:ext cx="4137674" cy="261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Big Pictur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pic"/>
          </p:nvPr>
        </p:nvSpPr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Projects 2">
  <p:cSld name="2_Projects 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pic"/>
          </p:nvPr>
        </p:nvSpPr>
        <p:spPr>
          <a:xfrm>
            <a:off x="6096000" y="2086972"/>
            <a:ext cx="479528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_1">
  <p:cSld name="Project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pic"/>
          </p:nvPr>
        </p:nvSpPr>
        <p:spPr>
          <a:xfrm>
            <a:off x="9988325" y="2134219"/>
            <a:ext cx="2203675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99" name="Shape 199"/>
          <p:cNvSpPr/>
          <p:nvPr>
            <p:ph idx="3" type="pic"/>
          </p:nvPr>
        </p:nvSpPr>
        <p:spPr>
          <a:xfrm>
            <a:off x="0" y="2134219"/>
            <a:ext cx="5589456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0" name="Shape 200"/>
          <p:cNvSpPr/>
          <p:nvPr>
            <p:ph idx="4" type="pic"/>
          </p:nvPr>
        </p:nvSpPr>
        <p:spPr>
          <a:xfrm>
            <a:off x="5592981" y="2134219"/>
            <a:ext cx="2194148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1" name="Shape 201"/>
          <p:cNvSpPr/>
          <p:nvPr>
            <p:ph idx="5" type="pic"/>
          </p:nvPr>
        </p:nvSpPr>
        <p:spPr>
          <a:xfrm>
            <a:off x="7790653" y="2134219"/>
            <a:ext cx="2194148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Right Project">
  <p:cSld name="1_Right Pro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pic"/>
          </p:nvPr>
        </p:nvSpPr>
        <p:spPr>
          <a:xfrm>
            <a:off x="8632668" y="34163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4" name="Shape 204"/>
          <p:cNvSpPr/>
          <p:nvPr>
            <p:ph idx="3" type="pic"/>
          </p:nvPr>
        </p:nvSpPr>
        <p:spPr>
          <a:xfrm>
            <a:off x="7345045" y="22860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Masonry Left">
  <p:cSld name="Portfolio Masonry Lef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pic"/>
          </p:nvPr>
        </p:nvSpPr>
        <p:spPr>
          <a:xfrm>
            <a:off x="0" y="4594302"/>
            <a:ext cx="2963853" cy="226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7" name="Shape 207"/>
          <p:cNvSpPr/>
          <p:nvPr>
            <p:ph idx="3" type="pic"/>
          </p:nvPr>
        </p:nvSpPr>
        <p:spPr>
          <a:xfrm>
            <a:off x="0" y="-5576"/>
            <a:ext cx="2989306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8" name="Shape 208"/>
          <p:cNvSpPr/>
          <p:nvPr>
            <p:ph idx="4" type="pic"/>
          </p:nvPr>
        </p:nvSpPr>
        <p:spPr>
          <a:xfrm>
            <a:off x="3126299" y="-5577"/>
            <a:ext cx="2963853" cy="225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9" name="Shape 209"/>
          <p:cNvSpPr/>
          <p:nvPr>
            <p:ph idx="5" type="pic"/>
          </p:nvPr>
        </p:nvSpPr>
        <p:spPr>
          <a:xfrm>
            <a:off x="3126299" y="2391936"/>
            <a:ext cx="2963853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0" name="Shape 210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Masonry Right">
  <p:cSld name="Portfolio Masonry Righ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pic"/>
          </p:nvPr>
        </p:nvSpPr>
        <p:spPr>
          <a:xfrm>
            <a:off x="9202695" y="4594302"/>
            <a:ext cx="2989306" cy="226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3" name="Shape 213"/>
          <p:cNvSpPr/>
          <p:nvPr>
            <p:ph idx="3" type="pic"/>
          </p:nvPr>
        </p:nvSpPr>
        <p:spPr>
          <a:xfrm>
            <a:off x="9202695" y="-5576"/>
            <a:ext cx="2989306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4" name="Shape 214"/>
          <p:cNvSpPr/>
          <p:nvPr>
            <p:ph idx="4" type="pic"/>
          </p:nvPr>
        </p:nvSpPr>
        <p:spPr>
          <a:xfrm>
            <a:off x="6082684" y="-5577"/>
            <a:ext cx="2963853" cy="225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5" name="Shape 215"/>
          <p:cNvSpPr/>
          <p:nvPr>
            <p:ph idx="5" type="pic"/>
          </p:nvPr>
        </p:nvSpPr>
        <p:spPr>
          <a:xfrm>
            <a:off x="6082684" y="2391936"/>
            <a:ext cx="2963853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6" name="Shape 216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of 4">
  <p:cSld name="Portfolio of 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pic"/>
          </p:nvPr>
        </p:nvSpPr>
        <p:spPr>
          <a:xfrm>
            <a:off x="6101306" y="3423425"/>
            <a:ext cx="6090694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9" name="Shape 219"/>
          <p:cNvSpPr/>
          <p:nvPr>
            <p:ph idx="3" type="pic"/>
          </p:nvPr>
        </p:nvSpPr>
        <p:spPr>
          <a:xfrm>
            <a:off x="0" y="3423425"/>
            <a:ext cx="6101306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0" name="Shape 220"/>
          <p:cNvSpPr/>
          <p:nvPr>
            <p:ph idx="4" type="pic"/>
          </p:nvPr>
        </p:nvSpPr>
        <p:spPr>
          <a:xfrm>
            <a:off x="6101306" y="0"/>
            <a:ext cx="6090694" cy="342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hone_devices of 3">
  <p:cSld name="iphone_devices of 3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pic"/>
          </p:nvPr>
        </p:nvSpPr>
        <p:spPr>
          <a:xfrm>
            <a:off x="2510100" y="5348716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3" name="Shape 223"/>
          <p:cNvSpPr/>
          <p:nvPr>
            <p:ph idx="3" type="pic"/>
          </p:nvPr>
        </p:nvSpPr>
        <p:spPr>
          <a:xfrm>
            <a:off x="5168157" y="3938259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4" name="Shape 224"/>
          <p:cNvSpPr/>
          <p:nvPr>
            <p:ph idx="4" type="pic"/>
          </p:nvPr>
        </p:nvSpPr>
        <p:spPr>
          <a:xfrm>
            <a:off x="7755202" y="5348716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5" name="Shape 225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Mission 2">
  <p:cSld name="Our Mission 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pic"/>
          </p:nvPr>
        </p:nvSpPr>
        <p:spPr>
          <a:xfrm>
            <a:off x="1" y="2045842"/>
            <a:ext cx="6054418" cy="3384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phone_devices of 3">
  <p:cSld name="1_iphone_devices of 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Shape 228"/>
          <p:cNvSpPr/>
          <p:nvPr>
            <p:ph idx="2" type="pic"/>
          </p:nvPr>
        </p:nvSpPr>
        <p:spPr>
          <a:xfrm>
            <a:off x="6970174" y="1623849"/>
            <a:ext cx="3621758" cy="6437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phone_devices of 3">
  <p:cSld name="2_iphone_devices of 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1" name="Shape 231"/>
          <p:cNvSpPr/>
          <p:nvPr>
            <p:ph idx="2" type="pic"/>
          </p:nvPr>
        </p:nvSpPr>
        <p:spPr>
          <a:xfrm>
            <a:off x="4627808" y="3115099"/>
            <a:ext cx="2878918" cy="51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Message">
  <p:cSld name="Welcome Message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pic"/>
          </p:nvPr>
        </p:nvSpPr>
        <p:spPr>
          <a:xfrm>
            <a:off x="1140948" y="1667631"/>
            <a:ext cx="2248875" cy="26080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rvices Features">
  <p:cSld name="Services Feature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pic"/>
          </p:nvPr>
        </p:nvSpPr>
        <p:spPr>
          <a:xfrm>
            <a:off x="-1" y="3644900"/>
            <a:ext cx="12192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1">
  <p:cSld name="Timeline 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pic"/>
          </p:nvPr>
        </p:nvSpPr>
        <p:spPr>
          <a:xfrm>
            <a:off x="6662666" y="4544121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8" name="Shape 238"/>
          <p:cNvSpPr/>
          <p:nvPr>
            <p:ph idx="3" type="pic"/>
          </p:nvPr>
        </p:nvSpPr>
        <p:spPr>
          <a:xfrm>
            <a:off x="2432977" y="3289610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9" name="Shape 239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2">
  <p:cSld name="Timeline 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pic"/>
          </p:nvPr>
        </p:nvSpPr>
        <p:spPr>
          <a:xfrm>
            <a:off x="6662666" y="2263943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2" name="Shape 242"/>
          <p:cNvSpPr/>
          <p:nvPr>
            <p:ph idx="3" type="pic"/>
          </p:nvPr>
        </p:nvSpPr>
        <p:spPr>
          <a:xfrm>
            <a:off x="2432977" y="1009431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3" name="Shape 243"/>
          <p:cNvSpPr/>
          <p:nvPr>
            <p:ph idx="4" type="pic"/>
          </p:nvPr>
        </p:nvSpPr>
        <p:spPr>
          <a:xfrm>
            <a:off x="2432977" y="4176378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4" name="Shape 244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s">
  <p:cSld name="Quote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pic"/>
          </p:nvPr>
        </p:nvSpPr>
        <p:spPr>
          <a:xfrm>
            <a:off x="6101306" y="3423425"/>
            <a:ext cx="6090694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7" name="Shape 247"/>
          <p:cNvSpPr/>
          <p:nvPr>
            <p:ph idx="3" type="pic"/>
          </p:nvPr>
        </p:nvSpPr>
        <p:spPr>
          <a:xfrm>
            <a:off x="-11154" y="0"/>
            <a:ext cx="6112460" cy="342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8" name="Shape 248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_the_squad">
  <p:cSld name="Meet_the_squad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pic"/>
          </p:nvPr>
        </p:nvSpPr>
        <p:spPr>
          <a:xfrm>
            <a:off x="1360720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1" name="Shape 251"/>
          <p:cNvSpPr/>
          <p:nvPr>
            <p:ph idx="3" type="pic"/>
          </p:nvPr>
        </p:nvSpPr>
        <p:spPr>
          <a:xfrm>
            <a:off x="7831785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2" name="Shape 252"/>
          <p:cNvSpPr/>
          <p:nvPr>
            <p:ph idx="4" type="pic"/>
          </p:nvPr>
        </p:nvSpPr>
        <p:spPr>
          <a:xfrm>
            <a:off x="4596253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2">
  <p:cSld name="Team 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5" name="Shape 255"/>
          <p:cNvSpPr/>
          <p:nvPr>
            <p:ph idx="3" type="pic"/>
          </p:nvPr>
        </p:nvSpPr>
        <p:spPr>
          <a:xfrm>
            <a:off x="936748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6" name="Shape 256"/>
          <p:cNvSpPr/>
          <p:nvPr>
            <p:ph idx="4" type="pic"/>
          </p:nvPr>
        </p:nvSpPr>
        <p:spPr>
          <a:xfrm>
            <a:off x="6703597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7" name="Shape 257"/>
          <p:cNvSpPr/>
          <p:nvPr>
            <p:ph idx="5" type="pic"/>
          </p:nvPr>
        </p:nvSpPr>
        <p:spPr>
          <a:xfrm>
            <a:off x="4005415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8" name="Shape 258"/>
          <p:cNvSpPr/>
          <p:nvPr>
            <p:ph idx="6" type="pic"/>
          </p:nvPr>
        </p:nvSpPr>
        <p:spPr>
          <a:xfrm>
            <a:off x="134153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 2">
  <p:cSld name="1_Team 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pic"/>
          </p:nvPr>
        </p:nvSpPr>
        <p:spPr>
          <a:xfrm>
            <a:off x="936748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1" name="Shape 261"/>
          <p:cNvSpPr/>
          <p:nvPr>
            <p:ph idx="3" type="pic"/>
          </p:nvPr>
        </p:nvSpPr>
        <p:spPr>
          <a:xfrm>
            <a:off x="6703597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2" name="Shape 262"/>
          <p:cNvSpPr/>
          <p:nvPr>
            <p:ph idx="4" type="pic"/>
          </p:nvPr>
        </p:nvSpPr>
        <p:spPr>
          <a:xfrm>
            <a:off x="4005415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3" name="Shape 263"/>
          <p:cNvSpPr/>
          <p:nvPr>
            <p:ph idx="5" type="pic"/>
          </p:nvPr>
        </p:nvSpPr>
        <p:spPr>
          <a:xfrm>
            <a:off x="134153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 v4">
  <p:cSld name="Big Picture v4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1" y="1"/>
            <a:ext cx="1219199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ptop3">
  <p:cSld name="1_Laptop3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pic"/>
          </p:nvPr>
        </p:nvSpPr>
        <p:spPr>
          <a:xfrm>
            <a:off x="4216575" y="2440066"/>
            <a:ext cx="3790604" cy="24013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mockup">
  <p:cSld name="Laptop mockup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pic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8" name="Shape 268"/>
          <p:cNvSpPr/>
          <p:nvPr>
            <p:ph idx="3" type="pic"/>
          </p:nvPr>
        </p:nvSpPr>
        <p:spPr>
          <a:xfrm>
            <a:off x="1930378" y="3187793"/>
            <a:ext cx="2908549" cy="1847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9" name="Shape 269"/>
          <p:cNvSpPr/>
          <p:nvPr>
            <p:ph idx="4" type="pic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 our Team">
  <p:cSld name="Meet our Team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pic"/>
          </p:nvPr>
        </p:nvSpPr>
        <p:spPr>
          <a:xfrm>
            <a:off x="1804567" y="1796262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2" name="Shape 272"/>
          <p:cNvSpPr/>
          <p:nvPr>
            <p:ph idx="3" type="pic"/>
          </p:nvPr>
        </p:nvSpPr>
        <p:spPr>
          <a:xfrm>
            <a:off x="6429036" y="1796262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3" name="Shape 273"/>
          <p:cNvSpPr/>
          <p:nvPr>
            <p:ph idx="4" type="pic"/>
          </p:nvPr>
        </p:nvSpPr>
        <p:spPr>
          <a:xfrm>
            <a:off x="1804567" y="3915547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4" name="Shape 274"/>
          <p:cNvSpPr/>
          <p:nvPr>
            <p:ph idx="5" type="pic"/>
          </p:nvPr>
        </p:nvSpPr>
        <p:spPr>
          <a:xfrm>
            <a:off x="6429036" y="3915547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 we do">
  <p:cSld name="What we do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pic"/>
          </p:nvPr>
        </p:nvSpPr>
        <p:spPr>
          <a:xfrm>
            <a:off x="1199579" y="2257898"/>
            <a:ext cx="4466716" cy="3268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 we do 2">
  <p:cSld name="What we do 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pic"/>
          </p:nvPr>
        </p:nvSpPr>
        <p:spPr>
          <a:xfrm>
            <a:off x="8774926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9" name="Shape 279"/>
          <p:cNvSpPr/>
          <p:nvPr>
            <p:ph idx="3" type="pic"/>
          </p:nvPr>
        </p:nvSpPr>
        <p:spPr>
          <a:xfrm>
            <a:off x="6340732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0" name="Shape 280"/>
          <p:cNvSpPr/>
          <p:nvPr>
            <p:ph idx="4" type="pic"/>
          </p:nvPr>
        </p:nvSpPr>
        <p:spPr>
          <a:xfrm>
            <a:off x="3906539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1" name="Shape 281"/>
          <p:cNvSpPr/>
          <p:nvPr>
            <p:ph idx="5" type="pic"/>
          </p:nvPr>
        </p:nvSpPr>
        <p:spPr>
          <a:xfrm>
            <a:off x="1472346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 Left">
  <p:cSld name="Partners Lef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pic"/>
          </p:nvPr>
        </p:nvSpPr>
        <p:spPr>
          <a:xfrm>
            <a:off x="4065682" y="3924158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4" name="Shape 284"/>
          <p:cNvSpPr/>
          <p:nvPr>
            <p:ph idx="3" type="pic"/>
          </p:nvPr>
        </p:nvSpPr>
        <p:spPr>
          <a:xfrm>
            <a:off x="1841968" y="3924158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5" name="Shape 285"/>
          <p:cNvSpPr/>
          <p:nvPr>
            <p:ph idx="4" type="pic"/>
          </p:nvPr>
        </p:nvSpPr>
        <p:spPr>
          <a:xfrm>
            <a:off x="8513109" y="392415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6" name="Shape 286"/>
          <p:cNvSpPr/>
          <p:nvPr>
            <p:ph idx="5" type="pic"/>
          </p:nvPr>
        </p:nvSpPr>
        <p:spPr>
          <a:xfrm>
            <a:off x="6289396" y="392415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7" name="Shape 287"/>
          <p:cNvSpPr/>
          <p:nvPr>
            <p:ph idx="6" type="pic"/>
          </p:nvPr>
        </p:nvSpPr>
        <p:spPr>
          <a:xfrm>
            <a:off x="4065682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8" name="Shape 288"/>
          <p:cNvSpPr/>
          <p:nvPr>
            <p:ph idx="7" type="pic"/>
          </p:nvPr>
        </p:nvSpPr>
        <p:spPr>
          <a:xfrm>
            <a:off x="1841968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9" name="Shape 289"/>
          <p:cNvSpPr/>
          <p:nvPr>
            <p:ph idx="8" type="pic"/>
          </p:nvPr>
        </p:nvSpPr>
        <p:spPr>
          <a:xfrm>
            <a:off x="8513109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0" name="Shape 290"/>
          <p:cNvSpPr/>
          <p:nvPr>
            <p:ph idx="9" type="pic"/>
          </p:nvPr>
        </p:nvSpPr>
        <p:spPr>
          <a:xfrm>
            <a:off x="6289396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 of 4">
  <p:cSld name="Partners of 4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pic"/>
          </p:nvPr>
        </p:nvSpPr>
        <p:spPr>
          <a:xfrm>
            <a:off x="3639220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3" name="Shape 293"/>
          <p:cNvSpPr/>
          <p:nvPr>
            <p:ph idx="3" type="pic"/>
          </p:nvPr>
        </p:nvSpPr>
        <p:spPr>
          <a:xfrm>
            <a:off x="975336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4" name="Shape 294"/>
          <p:cNvSpPr/>
          <p:nvPr>
            <p:ph idx="4" type="pic"/>
          </p:nvPr>
        </p:nvSpPr>
        <p:spPr>
          <a:xfrm>
            <a:off x="8966988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5" name="Shape 295"/>
          <p:cNvSpPr/>
          <p:nvPr>
            <p:ph idx="5" type="pic"/>
          </p:nvPr>
        </p:nvSpPr>
        <p:spPr>
          <a:xfrm>
            <a:off x="6303105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1">
  <p:cSld name="Portfolio 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pic"/>
          </p:nvPr>
        </p:nvSpPr>
        <p:spPr>
          <a:xfrm>
            <a:off x="7781472" y="2196790"/>
            <a:ext cx="4410528" cy="4661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8" name="Shape 298"/>
          <p:cNvSpPr/>
          <p:nvPr>
            <p:ph idx="3" type="pic"/>
          </p:nvPr>
        </p:nvSpPr>
        <p:spPr>
          <a:xfrm>
            <a:off x="0" y="2196790"/>
            <a:ext cx="4439342" cy="4661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9" name="Shape 299"/>
          <p:cNvSpPr/>
          <p:nvPr/>
        </p:nvSpPr>
        <p:spPr>
          <a:xfrm>
            <a:off x="4227414" y="6144322"/>
            <a:ext cx="3680861" cy="5687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_Martik-feat">
  <p:cSld name="iPad_Martik-fea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pic"/>
          </p:nvPr>
        </p:nvSpPr>
        <p:spPr>
          <a:xfrm>
            <a:off x="6954065" y="1493887"/>
            <a:ext cx="3169191" cy="39763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rojects 2">
  <p:cSld name="1_Projects 2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pic"/>
          </p:nvPr>
        </p:nvSpPr>
        <p:spPr>
          <a:xfrm>
            <a:off x="9146382" y="0"/>
            <a:ext cx="3045618" cy="68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4" name="Shape 304"/>
          <p:cNvSpPr/>
          <p:nvPr>
            <p:ph idx="3" type="pic"/>
          </p:nvPr>
        </p:nvSpPr>
        <p:spPr>
          <a:xfrm>
            <a:off x="5873867" y="0"/>
            <a:ext cx="3045745" cy="68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5" name="Shape 305"/>
          <p:cNvSpPr/>
          <p:nvPr/>
        </p:nvSpPr>
        <p:spPr>
          <a:xfrm>
            <a:off x="4417033" y="6300440"/>
            <a:ext cx="3379700" cy="3568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Right">
  <p:cSld name="Half Picture Righ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6106298" y="0"/>
            <a:ext cx="60857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welcome message 4">
  <p:cSld name="1_welcome message 4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pic"/>
          </p:nvPr>
        </p:nvSpPr>
        <p:spPr>
          <a:xfrm>
            <a:off x="-4509" y="0"/>
            <a:ext cx="751123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9" name="Shape 309"/>
          <p:cNvSpPr/>
          <p:nvPr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General Slide">
  <p:cSld name="21_General Slide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pic"/>
          </p:nvPr>
        </p:nvSpPr>
        <p:spPr>
          <a:xfrm>
            <a:off x="1" y="0"/>
            <a:ext cx="427202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12" name="Shape 312"/>
          <p:cNvSpPr/>
          <p:nvPr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Left">
  <p:cSld name="Half Picture Lef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" name="Shape 40"/>
          <p:cNvSpPr/>
          <p:nvPr>
            <p:ph idx="2" type="pic"/>
          </p:nvPr>
        </p:nvSpPr>
        <p:spPr>
          <a:xfrm>
            <a:off x="0" y="0"/>
            <a:ext cx="60857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83" Type="http://schemas.openxmlformats.org/officeDocument/2006/relationships/theme" Target="../theme/theme1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77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32.xml"/><Relationship Id="rId76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35.xml"/><Relationship Id="rId79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34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11562655" y="303534"/>
            <a:ext cx="394585" cy="307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jetbrains.com/help/pycharm/quick-start-guide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Shape 318"/>
          <p:cNvCxnSpPr/>
          <p:nvPr/>
        </p:nvCxnSpPr>
        <p:spPr>
          <a:xfrm>
            <a:off x="5805926" y="4129382"/>
            <a:ext cx="596462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Shape 319"/>
          <p:cNvSpPr txBox="1"/>
          <p:nvPr/>
        </p:nvSpPr>
        <p:spPr>
          <a:xfrm>
            <a:off x="613412" y="3074188"/>
            <a:ext cx="10981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Python Development with PyCharm IDE</a:t>
            </a:r>
            <a:endParaRPr/>
          </a:p>
        </p:txBody>
      </p:sp>
      <p:grpSp>
        <p:nvGrpSpPr>
          <p:cNvPr id="320" name="Shape 320"/>
          <p:cNvGrpSpPr/>
          <p:nvPr/>
        </p:nvGrpSpPr>
        <p:grpSpPr>
          <a:xfrm>
            <a:off x="5521358" y="1570219"/>
            <a:ext cx="1187382" cy="1187382"/>
            <a:chOff x="5521358" y="1570219"/>
            <a:chExt cx="1187382" cy="1187382"/>
          </a:xfrm>
        </p:grpSpPr>
        <p:sp>
          <p:nvSpPr>
            <p:cNvPr id="321" name="Shape 321"/>
            <p:cNvSpPr/>
            <p:nvPr/>
          </p:nvSpPr>
          <p:spPr>
            <a:xfrm>
              <a:off x="5521358" y="1570219"/>
              <a:ext cx="1187382" cy="1187382"/>
            </a:xfrm>
            <a:prstGeom prst="diamond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850128" y="1903525"/>
              <a:ext cx="520421" cy="520768"/>
            </a:xfrm>
            <a:custGeom>
              <a:pathLst>
                <a:path extrusionOk="0" h="120000" w="120000">
                  <a:moveTo>
                    <a:pt x="65457" y="57272"/>
                  </a:moveTo>
                  <a:cubicBezTo>
                    <a:pt x="66965" y="57272"/>
                    <a:pt x="68183" y="56055"/>
                    <a:pt x="68183" y="54544"/>
                  </a:cubicBezTo>
                  <a:cubicBezTo>
                    <a:pt x="68183" y="53038"/>
                    <a:pt x="66965" y="51816"/>
                    <a:pt x="65457" y="51816"/>
                  </a:cubicBezTo>
                  <a:cubicBezTo>
                    <a:pt x="63949" y="51816"/>
                    <a:pt x="62725" y="53038"/>
                    <a:pt x="62725" y="54544"/>
                  </a:cubicBezTo>
                  <a:cubicBezTo>
                    <a:pt x="62725" y="56055"/>
                    <a:pt x="63949" y="57272"/>
                    <a:pt x="65457" y="57272"/>
                  </a:cubicBezTo>
                  <a:moveTo>
                    <a:pt x="90019" y="27272"/>
                  </a:moveTo>
                  <a:cubicBezTo>
                    <a:pt x="91528" y="27272"/>
                    <a:pt x="92745" y="28494"/>
                    <a:pt x="92745" y="30000"/>
                  </a:cubicBezTo>
                  <a:cubicBezTo>
                    <a:pt x="92745" y="31511"/>
                    <a:pt x="91528" y="32727"/>
                    <a:pt x="90019" y="32727"/>
                  </a:cubicBezTo>
                  <a:cubicBezTo>
                    <a:pt x="88511" y="32727"/>
                    <a:pt x="87288" y="31511"/>
                    <a:pt x="87288" y="30000"/>
                  </a:cubicBezTo>
                  <a:cubicBezTo>
                    <a:pt x="87288" y="28494"/>
                    <a:pt x="88511" y="27272"/>
                    <a:pt x="90019" y="27272"/>
                  </a:cubicBezTo>
                  <a:moveTo>
                    <a:pt x="90019" y="38183"/>
                  </a:moveTo>
                  <a:cubicBezTo>
                    <a:pt x="94538" y="38183"/>
                    <a:pt x="98203" y="34516"/>
                    <a:pt x="98203" y="30000"/>
                  </a:cubicBezTo>
                  <a:cubicBezTo>
                    <a:pt x="98203" y="25483"/>
                    <a:pt x="94538" y="21822"/>
                    <a:pt x="90019" y="21822"/>
                  </a:cubicBezTo>
                  <a:cubicBezTo>
                    <a:pt x="85495" y="21822"/>
                    <a:pt x="81830" y="25483"/>
                    <a:pt x="81830" y="30000"/>
                  </a:cubicBezTo>
                  <a:cubicBezTo>
                    <a:pt x="81830" y="34516"/>
                    <a:pt x="85495" y="38183"/>
                    <a:pt x="90019" y="38183"/>
                  </a:cubicBezTo>
                  <a:moveTo>
                    <a:pt x="73646" y="65455"/>
                  </a:moveTo>
                  <a:cubicBezTo>
                    <a:pt x="75155" y="65455"/>
                    <a:pt x="76372" y="64233"/>
                    <a:pt x="76372" y="62727"/>
                  </a:cubicBezTo>
                  <a:cubicBezTo>
                    <a:pt x="76372" y="61222"/>
                    <a:pt x="75155" y="60000"/>
                    <a:pt x="73646" y="60000"/>
                  </a:cubicBezTo>
                  <a:cubicBezTo>
                    <a:pt x="72133" y="60000"/>
                    <a:pt x="70915" y="61222"/>
                    <a:pt x="70915" y="62727"/>
                  </a:cubicBezTo>
                  <a:cubicBezTo>
                    <a:pt x="70915" y="64233"/>
                    <a:pt x="72133" y="65455"/>
                    <a:pt x="73646" y="65455"/>
                  </a:cubicBezTo>
                  <a:moveTo>
                    <a:pt x="57268" y="43638"/>
                  </a:moveTo>
                  <a:cubicBezTo>
                    <a:pt x="55760" y="43638"/>
                    <a:pt x="54542" y="44855"/>
                    <a:pt x="54542" y="46366"/>
                  </a:cubicBezTo>
                  <a:cubicBezTo>
                    <a:pt x="54542" y="47872"/>
                    <a:pt x="55760" y="49088"/>
                    <a:pt x="57268" y="49088"/>
                  </a:cubicBezTo>
                  <a:cubicBezTo>
                    <a:pt x="58776" y="49088"/>
                    <a:pt x="59999" y="47872"/>
                    <a:pt x="59999" y="46366"/>
                  </a:cubicBezTo>
                  <a:cubicBezTo>
                    <a:pt x="59999" y="44855"/>
                    <a:pt x="58776" y="43638"/>
                    <a:pt x="57268" y="43638"/>
                  </a:cubicBezTo>
                  <a:moveTo>
                    <a:pt x="9777" y="110233"/>
                  </a:moveTo>
                  <a:lnTo>
                    <a:pt x="19639" y="85511"/>
                  </a:lnTo>
                  <a:cubicBezTo>
                    <a:pt x="20965" y="87966"/>
                    <a:pt x="22610" y="90294"/>
                    <a:pt x="24539" y="92455"/>
                  </a:cubicBezTo>
                  <a:cubicBezTo>
                    <a:pt x="27453" y="95722"/>
                    <a:pt x="30833" y="98394"/>
                    <a:pt x="34493" y="100377"/>
                  </a:cubicBezTo>
                  <a:cubicBezTo>
                    <a:pt x="34493" y="100377"/>
                    <a:pt x="9777" y="110233"/>
                    <a:pt x="9777" y="110233"/>
                  </a:cubicBezTo>
                  <a:close/>
                  <a:moveTo>
                    <a:pt x="21153" y="67000"/>
                  </a:moveTo>
                  <a:lnTo>
                    <a:pt x="0" y="120000"/>
                  </a:lnTo>
                  <a:lnTo>
                    <a:pt x="53034" y="98861"/>
                  </a:lnTo>
                  <a:cubicBezTo>
                    <a:pt x="52089" y="98972"/>
                    <a:pt x="51144" y="99022"/>
                    <a:pt x="50205" y="99022"/>
                  </a:cubicBezTo>
                  <a:cubicBezTo>
                    <a:pt x="33980" y="99022"/>
                    <a:pt x="19286" y="83344"/>
                    <a:pt x="21153" y="67000"/>
                  </a:cubicBezTo>
                  <a:moveTo>
                    <a:pt x="91710" y="59205"/>
                  </a:moveTo>
                  <a:cubicBezTo>
                    <a:pt x="90628" y="60283"/>
                    <a:pt x="88932" y="62061"/>
                    <a:pt x="86958" y="64122"/>
                  </a:cubicBezTo>
                  <a:cubicBezTo>
                    <a:pt x="83441" y="67800"/>
                    <a:pt x="78034" y="73450"/>
                    <a:pt x="74819" y="76405"/>
                  </a:cubicBezTo>
                  <a:lnTo>
                    <a:pt x="43621" y="45227"/>
                  </a:lnTo>
                  <a:cubicBezTo>
                    <a:pt x="46580" y="42016"/>
                    <a:pt x="52237" y="36611"/>
                    <a:pt x="55913" y="33100"/>
                  </a:cubicBezTo>
                  <a:cubicBezTo>
                    <a:pt x="57979" y="31127"/>
                    <a:pt x="59755" y="29433"/>
                    <a:pt x="60836" y="28350"/>
                  </a:cubicBezTo>
                  <a:cubicBezTo>
                    <a:pt x="75598" y="13594"/>
                    <a:pt x="103979" y="5516"/>
                    <a:pt x="114593" y="5455"/>
                  </a:cubicBezTo>
                  <a:cubicBezTo>
                    <a:pt x="114570" y="14288"/>
                    <a:pt x="107127" y="43800"/>
                    <a:pt x="91710" y="59205"/>
                  </a:cubicBezTo>
                  <a:moveTo>
                    <a:pt x="71006" y="80905"/>
                  </a:moveTo>
                  <a:cubicBezTo>
                    <a:pt x="69014" y="88183"/>
                    <a:pt x="66385" y="94844"/>
                    <a:pt x="63477" y="100194"/>
                  </a:cubicBezTo>
                  <a:cubicBezTo>
                    <a:pt x="62276" y="96966"/>
                    <a:pt x="60563" y="93322"/>
                    <a:pt x="58127" y="89500"/>
                  </a:cubicBezTo>
                  <a:cubicBezTo>
                    <a:pt x="57108" y="87905"/>
                    <a:pt x="55361" y="86977"/>
                    <a:pt x="53523" y="86977"/>
                  </a:cubicBezTo>
                  <a:cubicBezTo>
                    <a:pt x="53091" y="86977"/>
                    <a:pt x="52652" y="87027"/>
                    <a:pt x="52220" y="87133"/>
                  </a:cubicBezTo>
                  <a:cubicBezTo>
                    <a:pt x="51161" y="87394"/>
                    <a:pt x="50074" y="87527"/>
                    <a:pt x="48999" y="87527"/>
                  </a:cubicBezTo>
                  <a:cubicBezTo>
                    <a:pt x="44987" y="87527"/>
                    <a:pt x="41071" y="85733"/>
                    <a:pt x="37679" y="82344"/>
                  </a:cubicBezTo>
                  <a:cubicBezTo>
                    <a:pt x="33354" y="78022"/>
                    <a:pt x="31647" y="72855"/>
                    <a:pt x="32888" y="67811"/>
                  </a:cubicBezTo>
                  <a:cubicBezTo>
                    <a:pt x="33445" y="65538"/>
                    <a:pt x="32489" y="63166"/>
                    <a:pt x="30520" y="61911"/>
                  </a:cubicBezTo>
                  <a:cubicBezTo>
                    <a:pt x="26690" y="59477"/>
                    <a:pt x="23048" y="57766"/>
                    <a:pt x="19815" y="56572"/>
                  </a:cubicBezTo>
                  <a:cubicBezTo>
                    <a:pt x="25171" y="53655"/>
                    <a:pt x="31835" y="51033"/>
                    <a:pt x="39119" y="49038"/>
                  </a:cubicBezTo>
                  <a:cubicBezTo>
                    <a:pt x="39267" y="49000"/>
                    <a:pt x="39387" y="48905"/>
                    <a:pt x="39529" y="48850"/>
                  </a:cubicBezTo>
                  <a:lnTo>
                    <a:pt x="71194" y="80500"/>
                  </a:lnTo>
                  <a:cubicBezTo>
                    <a:pt x="71142" y="80638"/>
                    <a:pt x="71046" y="80755"/>
                    <a:pt x="71006" y="80905"/>
                  </a:cubicBezTo>
                  <a:moveTo>
                    <a:pt x="119066" y="927"/>
                  </a:moveTo>
                  <a:cubicBezTo>
                    <a:pt x="118446" y="305"/>
                    <a:pt x="116921" y="0"/>
                    <a:pt x="114713" y="0"/>
                  </a:cubicBezTo>
                  <a:cubicBezTo>
                    <a:pt x="103183" y="0"/>
                    <a:pt x="73083" y="8394"/>
                    <a:pt x="56978" y="24494"/>
                  </a:cubicBezTo>
                  <a:cubicBezTo>
                    <a:pt x="53182" y="28288"/>
                    <a:pt x="40599" y="39861"/>
                    <a:pt x="37679" y="43777"/>
                  </a:cubicBezTo>
                  <a:cubicBezTo>
                    <a:pt x="28232" y="46366"/>
                    <a:pt x="14477" y="51538"/>
                    <a:pt x="6806" y="59205"/>
                  </a:cubicBezTo>
                  <a:cubicBezTo>
                    <a:pt x="6806" y="59205"/>
                    <a:pt x="16168" y="59238"/>
                    <a:pt x="27589" y="66511"/>
                  </a:cubicBezTo>
                  <a:cubicBezTo>
                    <a:pt x="25928" y="73277"/>
                    <a:pt x="28033" y="80416"/>
                    <a:pt x="33821" y="86200"/>
                  </a:cubicBezTo>
                  <a:cubicBezTo>
                    <a:pt x="38328" y="90705"/>
                    <a:pt x="43661" y="92983"/>
                    <a:pt x="48999" y="92983"/>
                  </a:cubicBezTo>
                  <a:cubicBezTo>
                    <a:pt x="50513" y="92983"/>
                    <a:pt x="52026" y="92800"/>
                    <a:pt x="53523" y="92427"/>
                  </a:cubicBezTo>
                  <a:cubicBezTo>
                    <a:pt x="60796" y="103844"/>
                    <a:pt x="60836" y="113200"/>
                    <a:pt x="60836" y="113200"/>
                  </a:cubicBezTo>
                  <a:cubicBezTo>
                    <a:pt x="68508" y="105533"/>
                    <a:pt x="73686" y="91783"/>
                    <a:pt x="76270" y="82344"/>
                  </a:cubicBezTo>
                  <a:cubicBezTo>
                    <a:pt x="80191" y="79427"/>
                    <a:pt x="91772" y="66855"/>
                    <a:pt x="95568" y="63061"/>
                  </a:cubicBezTo>
                  <a:cubicBezTo>
                    <a:pt x="114752" y="43888"/>
                    <a:pt x="122925" y="4783"/>
                    <a:pt x="119066" y="9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9"/>
                <a:buFont typeface="Lato Light"/>
                <a:buNone/>
              </a:pPr>
              <a:r>
                <a:t/>
              </a:r>
              <a:endParaRPr b="0" i="0" sz="14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/>
        </p:nvSpPr>
        <p:spPr>
          <a:xfrm>
            <a:off x="529700" y="1437300"/>
            <a:ext cx="110274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When a project is opened, you see 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main window divided into several logical areas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take a moment to see the key UI elements.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Project view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Editor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Navigation bar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Left gutter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Right gutter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Tool windows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status bar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06" name="Shape 40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07" name="Shape 40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Look around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2053700" y="1513500"/>
            <a:ext cx="79638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15" name="Shape 415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16" name="Shape 416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Look Around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1835976" y="1140755"/>
            <a:ext cx="8399228" cy="5488892"/>
            <a:chOff x="3304200" y="2170075"/>
            <a:chExt cx="6657600" cy="4535525"/>
          </a:xfrm>
        </p:grpSpPr>
        <p:pic>
          <p:nvPicPr>
            <p:cNvPr id="419" name="Shape 419"/>
            <p:cNvPicPr preferRelativeResize="0"/>
            <p:nvPr/>
          </p:nvPicPr>
          <p:blipFill rotWithShape="1">
            <a:blip r:embed="rId3">
              <a:alphaModFix/>
            </a:blip>
            <a:srcRect b="0" l="0" r="0" t="4287"/>
            <a:stretch/>
          </p:blipFill>
          <p:spPr>
            <a:xfrm>
              <a:off x="3304200" y="2170075"/>
              <a:ext cx="6581400" cy="4535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Shape 420"/>
            <p:cNvSpPr/>
            <p:nvPr/>
          </p:nvSpPr>
          <p:spPr>
            <a:xfrm>
              <a:off x="7898875" y="6371700"/>
              <a:ext cx="333900" cy="333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7</a:t>
              </a:r>
              <a:endParaRPr b="1" sz="160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021175" y="3936150"/>
              <a:ext cx="333900" cy="333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1</a:t>
              </a:r>
              <a:endParaRPr b="1" sz="160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7288600" y="5808950"/>
              <a:ext cx="333900" cy="333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6</a:t>
              </a:r>
              <a:endParaRPr b="1" sz="160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9627900" y="3086950"/>
              <a:ext cx="333900" cy="333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5</a:t>
              </a:r>
              <a:endParaRPr b="1" sz="160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6118875" y="3767950"/>
              <a:ext cx="333900" cy="333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4</a:t>
              </a:r>
              <a:endParaRPr b="1" sz="160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7564975" y="2292800"/>
              <a:ext cx="333900" cy="333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3</a:t>
              </a:r>
              <a:endParaRPr b="1" sz="160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8816350" y="3683275"/>
              <a:ext cx="333900" cy="333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2</a:t>
              </a:r>
              <a:endParaRPr b="1" sz="16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/>
        </p:nvSpPr>
        <p:spPr>
          <a:xfrm>
            <a:off x="2053700" y="1513500"/>
            <a:ext cx="79638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Project view on the left side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displays your project files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33" name="Shape 433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34" name="Shape 434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-508000" lvl="0" marL="457200" rtl="0" algn="ctr">
                <a:spcBef>
                  <a:spcPts val="0"/>
                </a:spcBef>
                <a:spcAft>
                  <a:spcPts val="0"/>
                </a:spcAft>
                <a:buClr>
                  <a:srgbClr val="17959F"/>
                </a:buClr>
                <a:buSzPts val="4400"/>
                <a:buFont typeface="Lato"/>
                <a:buAutoNum type="arabicPeriod"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Project view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2770800" y="2093875"/>
            <a:ext cx="6581400" cy="4535524"/>
            <a:chOff x="3304200" y="2170075"/>
            <a:chExt cx="6581400" cy="4535524"/>
          </a:xfrm>
        </p:grpSpPr>
        <p:pic>
          <p:nvPicPr>
            <p:cNvPr id="437" name="Shape 437"/>
            <p:cNvPicPr preferRelativeResize="0"/>
            <p:nvPr/>
          </p:nvPicPr>
          <p:blipFill rotWithShape="1">
            <a:blip r:embed="rId3">
              <a:alphaModFix/>
            </a:blip>
            <a:srcRect b="0" l="0" r="0" t="4287"/>
            <a:stretch/>
          </p:blipFill>
          <p:spPr>
            <a:xfrm>
              <a:off x="3304200" y="2170075"/>
              <a:ext cx="6581400" cy="4535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" name="Shape 438"/>
            <p:cNvSpPr/>
            <p:nvPr/>
          </p:nvSpPr>
          <p:spPr>
            <a:xfrm>
              <a:off x="5021175" y="3936150"/>
              <a:ext cx="333900" cy="333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1</a:t>
              </a:r>
              <a:endParaRPr b="1" sz="16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529700" y="1513500"/>
            <a:ext cx="11175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Editor on the right side, where you actually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write your code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It has tabs for easy navigation between open files.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45" name="Shape 445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46" name="Shape 446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2. Editor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2313633" y="2447900"/>
            <a:ext cx="7607440" cy="4181753"/>
            <a:chOff x="3304200" y="2170075"/>
            <a:chExt cx="6581400" cy="4535524"/>
          </a:xfrm>
        </p:grpSpPr>
        <p:pic>
          <p:nvPicPr>
            <p:cNvPr id="449" name="Shape 449"/>
            <p:cNvPicPr preferRelativeResize="0"/>
            <p:nvPr/>
          </p:nvPicPr>
          <p:blipFill rotWithShape="1">
            <a:blip r:embed="rId3">
              <a:alphaModFix/>
            </a:blip>
            <a:srcRect b="0" l="0" r="0" t="4287"/>
            <a:stretch/>
          </p:blipFill>
          <p:spPr>
            <a:xfrm>
              <a:off x="3304200" y="2170075"/>
              <a:ext cx="6581400" cy="4535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" name="Shape 450"/>
            <p:cNvSpPr/>
            <p:nvPr/>
          </p:nvSpPr>
          <p:spPr>
            <a:xfrm>
              <a:off x="8816350" y="3683275"/>
              <a:ext cx="333900" cy="333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2</a:t>
              </a:r>
              <a:endParaRPr b="1" sz="16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/>
        </p:nvSpPr>
        <p:spPr>
          <a:xfrm>
            <a:off x="529700" y="1361100"/>
            <a:ext cx="11175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Navigation bar above the editor additionally allows you to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quickly run and debug your application as well as do the basic VCS actions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57" name="Shape 45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58" name="Shape 45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. Navigation Bar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2808194" y="2656911"/>
            <a:ext cx="6542570" cy="4000786"/>
            <a:chOff x="3304200" y="2170075"/>
            <a:chExt cx="6581400" cy="4535524"/>
          </a:xfrm>
        </p:grpSpPr>
        <p:pic>
          <p:nvPicPr>
            <p:cNvPr id="461" name="Shape 461"/>
            <p:cNvPicPr preferRelativeResize="0"/>
            <p:nvPr/>
          </p:nvPicPr>
          <p:blipFill rotWithShape="1">
            <a:blip r:embed="rId3">
              <a:alphaModFix/>
            </a:blip>
            <a:srcRect b="0" l="0" r="0" t="4287"/>
            <a:stretch/>
          </p:blipFill>
          <p:spPr>
            <a:xfrm>
              <a:off x="3304200" y="2170075"/>
              <a:ext cx="6581400" cy="4535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Shape 462"/>
            <p:cNvSpPr/>
            <p:nvPr/>
          </p:nvSpPr>
          <p:spPr>
            <a:xfrm>
              <a:off x="7564975" y="2292800"/>
              <a:ext cx="333900" cy="333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3</a:t>
              </a:r>
              <a:endParaRPr b="1" sz="16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/>
        </p:nvSpPr>
        <p:spPr>
          <a:xfrm>
            <a:off x="529700" y="1437300"/>
            <a:ext cx="11175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Left gutter, the vertical stripe next to the editor,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shows the breakpoints you have, and provides a convenient way to navigate through the code hierarchy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like going to definition/declaration. It also shows line numbers and per-line VCS history.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69" name="Shape 46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70" name="Shape 47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4. Left gutter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044541" y="2837751"/>
            <a:ext cx="6075290" cy="3749972"/>
            <a:chOff x="3304200" y="2170075"/>
            <a:chExt cx="6581400" cy="4535524"/>
          </a:xfrm>
        </p:grpSpPr>
        <p:pic>
          <p:nvPicPr>
            <p:cNvPr id="473" name="Shape 473"/>
            <p:cNvPicPr preferRelativeResize="0"/>
            <p:nvPr/>
          </p:nvPicPr>
          <p:blipFill rotWithShape="1">
            <a:blip r:embed="rId3">
              <a:alphaModFix/>
            </a:blip>
            <a:srcRect b="0" l="0" r="0" t="4287"/>
            <a:stretch/>
          </p:blipFill>
          <p:spPr>
            <a:xfrm>
              <a:off x="3304200" y="2170075"/>
              <a:ext cx="6581400" cy="4535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Shape 474"/>
            <p:cNvSpPr/>
            <p:nvPr/>
          </p:nvSpPr>
          <p:spPr>
            <a:xfrm>
              <a:off x="6118875" y="3767950"/>
              <a:ext cx="333900" cy="333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4</a:t>
              </a:r>
              <a:endParaRPr b="1" sz="16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/>
        </p:nvSpPr>
        <p:spPr>
          <a:xfrm>
            <a:off x="529700" y="2427900"/>
            <a:ext cx="11175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Right gutter, on the right side of the editor.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PyCharm constantly monitors the quality of your code and always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shows the results of its code inspections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in the right gutter: errors, warnings, etc.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indicator in the top right-hand corner shows the overall status of code inspections for the entire file.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81" name="Shape 48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82" name="Shape 48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5. Right gutter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/>
        </p:nvSpPr>
        <p:spPr>
          <a:xfrm>
            <a:off x="529700" y="1589700"/>
            <a:ext cx="11175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Tool windows are specialized windows attached to the bottom and sides of the workspace and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provide access to typical tasks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such as project management, source code search and navigation, integration with version control systems, etc.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90" name="Shape 49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91" name="Shape 49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6. Tool windows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1686025" y="3679100"/>
            <a:ext cx="8814349" cy="2470325"/>
            <a:chOff x="3185342" y="4267534"/>
            <a:chExt cx="6986643" cy="2041254"/>
          </a:xfrm>
        </p:grpSpPr>
        <p:pic>
          <p:nvPicPr>
            <p:cNvPr id="494" name="Shape 494"/>
            <p:cNvPicPr preferRelativeResize="0"/>
            <p:nvPr/>
          </p:nvPicPr>
          <p:blipFill rotWithShape="1">
            <a:blip r:embed="rId3">
              <a:alphaModFix/>
            </a:blip>
            <a:srcRect b="0" l="0" r="0" t="59422"/>
            <a:stretch/>
          </p:blipFill>
          <p:spPr>
            <a:xfrm>
              <a:off x="3185342" y="4267534"/>
              <a:ext cx="6986643" cy="2041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5" name="Shape 495"/>
            <p:cNvSpPr/>
            <p:nvPr/>
          </p:nvSpPr>
          <p:spPr>
            <a:xfrm>
              <a:off x="7288600" y="5808950"/>
              <a:ext cx="333900" cy="333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6</a:t>
              </a:r>
              <a:endParaRPr b="1" sz="16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/>
        </p:nvSpPr>
        <p:spPr>
          <a:xfrm>
            <a:off x="529700" y="2199300"/>
            <a:ext cx="11175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status bar indicates 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status of your project and the entire IDE, and shows various warnings and information messages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like file encoding, line separator, inspection profile, etc.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02" name="Shape 502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03" name="Shape 503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7. The status bar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1157788" y="3604100"/>
            <a:ext cx="9919124" cy="2219950"/>
            <a:chOff x="1957120" y="4871236"/>
            <a:chExt cx="7862337" cy="1834366"/>
          </a:xfrm>
        </p:grpSpPr>
        <p:pic>
          <p:nvPicPr>
            <p:cNvPr id="506" name="Shape 506"/>
            <p:cNvPicPr preferRelativeResize="0"/>
            <p:nvPr/>
          </p:nvPicPr>
          <p:blipFill rotWithShape="1">
            <a:blip r:embed="rId3">
              <a:alphaModFix/>
            </a:blip>
            <a:srcRect b="0" l="0" r="0" t="67596"/>
            <a:stretch/>
          </p:blipFill>
          <p:spPr>
            <a:xfrm>
              <a:off x="1957120" y="4871236"/>
              <a:ext cx="7862337" cy="18343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Shape 507"/>
            <p:cNvSpPr/>
            <p:nvPr/>
          </p:nvSpPr>
          <p:spPr>
            <a:xfrm>
              <a:off x="7898875" y="6371700"/>
              <a:ext cx="333900" cy="333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7</a:t>
              </a:r>
              <a:endParaRPr b="1" sz="16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613412" y="3074188"/>
            <a:ext cx="10981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Some Features in PyCharm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592550" y="16525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Creating a Project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Creating a Python File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Look around and customize the environment(TODOs, Editor, Terminal, Structure, etc.)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Configure interpreter (virtual environment)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Features: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Auto completion/Suggestions, Navigating across files, Creating Scratch file, pycharm shortcuts(Reformat code, Folding)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Running a Python Script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Debugging using breakpoints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29" name="Shape 32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30" name="Shape 33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ToC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/>
        </p:nvSpPr>
        <p:spPr>
          <a:xfrm>
            <a:off x="529700" y="2199300"/>
            <a:ext cx="11175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PyCharm suggests to use special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TODO comments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in the source code. Such comments can be used in all supported file types, and should match a certain TODO pattern.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For example, default pattern is “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TODO: statement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 as a comment.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20" name="Shape 52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21" name="Shape 52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TODO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788" y="3879250"/>
            <a:ext cx="5766825" cy="21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/>
        </p:nvSpPr>
        <p:spPr>
          <a:xfrm>
            <a:off x="529700" y="2199300"/>
            <a:ext cx="11175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You can see all TODOs in the TODO tool which is present in 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Tool window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30" name="Shape 53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31" name="Shape 53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TODO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25" y="3507180"/>
            <a:ext cx="10564449" cy="20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/>
        </p:nvSpPr>
        <p:spPr>
          <a:xfrm>
            <a:off x="529700" y="1361100"/>
            <a:ext cx="11175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Appearance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configure the appearance, go to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File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→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Settings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→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Appearance and Behaviour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→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Appearance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40" name="Shape 54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41" name="Shape 54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Customize your environment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43" name="Shape 5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800" y="2364825"/>
            <a:ext cx="6501101" cy="43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/>
        </p:nvSpPr>
        <p:spPr>
          <a:xfrm>
            <a:off x="377300" y="1437300"/>
            <a:ext cx="114258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Code Style: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Code style can be defined for each language. You can also create and save your own.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Go to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File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→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Settings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→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Editor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Code Style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50" name="Shape 55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51" name="Shape 55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Customize your environment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475" y="2448275"/>
            <a:ext cx="6353449" cy="42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/>
        </p:nvSpPr>
        <p:spPr>
          <a:xfrm>
            <a:off x="301100" y="1361100"/>
            <a:ext cx="115230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Keymap: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PyCharm uses 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keyboard-centric approach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meaning that nearly all actions possible in the IDE are mapped to keyboard shortcuts.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Go to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File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→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Settings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→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Keymap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60" name="Shape 56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61" name="Shape 56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Customize your environment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63" name="Shape 5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950" y="2129800"/>
            <a:ext cx="6670051" cy="44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/>
        </p:nvSpPr>
        <p:spPr>
          <a:xfrm>
            <a:off x="529700" y="1894500"/>
            <a:ext cx="11016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Virtualenvs help you keep the dependencies for your different projects separate. Let’s create a virtual environment with name “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nvenv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 with the code: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virtualenv nvenv</a:t>
            </a:r>
            <a:endParaRPr b="1" sz="22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70" name="Shape 57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71" name="Shape 57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a virtual environment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73" name="Shape 573"/>
          <p:cNvPicPr preferRelativeResize="0"/>
          <p:nvPr/>
        </p:nvPicPr>
        <p:blipFill rotWithShape="1">
          <a:blip r:embed="rId3">
            <a:alphaModFix/>
          </a:blip>
          <a:srcRect b="48898" l="0" r="0" t="0"/>
          <a:stretch/>
        </p:blipFill>
        <p:spPr>
          <a:xfrm>
            <a:off x="287488" y="3305025"/>
            <a:ext cx="11637524" cy="13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/>
        </p:nvSpPr>
        <p:spPr>
          <a:xfrm>
            <a:off x="605900" y="1970700"/>
            <a:ext cx="110274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Code completion is a great time-saver, regardless of the type of file you’re working with.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Basic completion works as you type and completes any name instantly.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Smart type completion analyzes the context you’re currently working in and offers more accurate suggestions based on that analysis.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There are many types of auto completions available. Let’s see about base completion and smart type completion.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80" name="Shape 58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81" name="Shape 58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Auto completion/suggestions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/>
        </p:nvSpPr>
        <p:spPr>
          <a:xfrm>
            <a:off x="605900" y="1665900"/>
            <a:ext cx="110274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Basic code completion helps you complete the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names of classes, methods, fields, and keywords within the visibility scope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invoke Basic completion, press “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Ctrl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+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Space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 or go to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→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→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Basic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89" name="Shape 58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90" name="Shape 59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Basic completion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92" name="Shape 5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013" y="3255100"/>
            <a:ext cx="6063175" cy="29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/>
        </p:nvSpPr>
        <p:spPr>
          <a:xfrm>
            <a:off x="592550" y="1578725"/>
            <a:ext cx="110274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Smart code completion filters the suggestions list and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shows only the types applicable to the current context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invoke smart completion, press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Ctrl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+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Shift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+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Space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or go to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→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Completion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→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SmartType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99" name="Shape 59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00" name="Shape 60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Smart</a:t>
              </a: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 completion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602" name="Shape 6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738" y="3261625"/>
            <a:ext cx="6903020" cy="32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/>
        </p:nvSpPr>
        <p:spPr>
          <a:xfrm>
            <a:off x="529700" y="2427900"/>
            <a:ext cx="11203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Refactorings can be a simple rename of a variable or extracting a superclass from the body of an existing class.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PyCharm provides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many refactorings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for the various languages it supports. It carries them out automatically, making sure existing code is updated and will not break.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09" name="Shape 60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10" name="Shape 61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Code refactor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592550" y="32527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In general to start developing in Python with PyCharm you need to download, install and start PyCharm.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38" name="Shape 338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39" name="Shape 339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Step 0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/>
        </p:nvSpPr>
        <p:spPr>
          <a:xfrm>
            <a:off x="529700" y="2427900"/>
            <a:ext cx="11203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PyCharm lets you reformat source code to meet the requirements of your code style. PyCharm will lay out spacing, indents, keywords etc.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reformat code, go to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→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Reformat Code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or press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Ctrl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+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Shift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+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Alt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+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18" name="Shape 618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19" name="Shape 619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Reformatting the Code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/>
        </p:nvSpPr>
        <p:spPr>
          <a:xfrm>
            <a:off x="529700" y="1513500"/>
            <a:ext cx="112032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see refactoring options,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right click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on the files, editor or on some code and select refactor.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You can see Rename, Change Signature, Move, Copy, etc.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27" name="Shape 62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28" name="Shape 62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Code refactor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630" name="Shape 6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325" y="2541988"/>
            <a:ext cx="71818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/>
        </p:nvSpPr>
        <p:spPr>
          <a:xfrm>
            <a:off x="529700" y="1970700"/>
            <a:ext cx="112032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see “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Change Signature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 refactoring which combines several different modifications that can be applied to a function signature.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You can use this refactoring for the following purposes: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13716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change the function name.</a:t>
            </a:r>
            <a:endParaRPr b="1" sz="2000">
              <a:solidFill>
                <a:srgbClr val="00808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13716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add new parameters and remove the existing ones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13716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assign default values to the parameters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13716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reorder parameters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37" name="Shape 63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38" name="Shape 63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Change Signature Refactoring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/>
        </p:nvSpPr>
        <p:spPr>
          <a:xfrm>
            <a:off x="529700" y="2732700"/>
            <a:ext cx="112032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When changing a function signature, PyCharm searches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for all usages of the function and updates all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the calls, implementations, and override replacements of the function that can be safely modified to reflect the change.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46" name="Shape 64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47" name="Shape 64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Change Signature Refactoring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/>
        </p:nvSpPr>
        <p:spPr>
          <a:xfrm>
            <a:off x="529700" y="1284900"/>
            <a:ext cx="112032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For Example, let’s write a code to print even numbers.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Before:												After: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55" name="Shape 655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56" name="Shape 656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Change Signature Refactoring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658" name="Shape 658"/>
          <p:cNvPicPr preferRelativeResize="0"/>
          <p:nvPr/>
        </p:nvPicPr>
        <p:blipFill rotWithShape="1">
          <a:blip r:embed="rId3">
            <a:alphaModFix/>
          </a:blip>
          <a:srcRect b="41823" l="0" r="0" t="0"/>
          <a:stretch/>
        </p:blipFill>
        <p:spPr>
          <a:xfrm>
            <a:off x="381000" y="4896300"/>
            <a:ext cx="4317300" cy="10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Shape 6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725" y="4866775"/>
            <a:ext cx="5329250" cy="10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Shape 660"/>
          <p:cNvPicPr preferRelativeResize="0"/>
          <p:nvPr/>
        </p:nvPicPr>
        <p:blipFill rotWithShape="1">
          <a:blip r:embed="rId5">
            <a:alphaModFix/>
          </a:blip>
          <a:srcRect b="55303" l="0" r="0" t="0"/>
          <a:stretch/>
        </p:blipFill>
        <p:spPr>
          <a:xfrm>
            <a:off x="3360500" y="1875950"/>
            <a:ext cx="5541625" cy="20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/>
        </p:nvSpPr>
        <p:spPr>
          <a:xfrm>
            <a:off x="560100" y="2646325"/>
            <a:ext cx="110718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There are so many features included in PyCharm. You can explore them in the PyCharm interface or refer it’s guide: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https://www.jetbrains.com/help/pycharm/quick-start-guide.html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/>
        </p:nvSpPr>
        <p:spPr>
          <a:xfrm>
            <a:off x="529700" y="1437300"/>
            <a:ext cx="110718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import person names from the “Details” class in person_details.py to a new file get_name.py. </a:t>
            </a:r>
            <a:endParaRPr b="1" sz="22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72" name="Shape 672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73" name="Shape 673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Importing class from another file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675" name="Shape 675"/>
          <p:cNvPicPr preferRelativeResize="0"/>
          <p:nvPr/>
        </p:nvPicPr>
        <p:blipFill rotWithShape="1">
          <a:blip r:embed="rId3">
            <a:alphaModFix/>
          </a:blip>
          <a:srcRect b="38351" l="0" r="0" t="0"/>
          <a:stretch/>
        </p:blipFill>
        <p:spPr>
          <a:xfrm>
            <a:off x="1281925" y="2350850"/>
            <a:ext cx="9648649" cy="38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/>
        </p:nvSpPr>
        <p:spPr>
          <a:xfrm>
            <a:off x="612075" y="2046900"/>
            <a:ext cx="109614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When you perform run, debug, or test operations with PyCharm, you always start a process based on one of the existing run/debug configurations, using its parameters.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Go to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Run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→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Run/Debug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Configurations dialog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→ 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Edit Configurations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to see all the available options.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82" name="Shape 682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83" name="Shape 683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Run, Debug &amp; Test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/>
        </p:nvSpPr>
        <p:spPr>
          <a:xfrm>
            <a:off x="612075" y="1970700"/>
            <a:ext cx="109614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In Terminal, let’s run 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get_name.py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file and check.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Here, we are able to access the name attribute from previous class.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easiest way to run an application is to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right-click its background in the editor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and then choose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Run &lt;name&gt; 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91" name="Shape 69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92" name="Shape 69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Running a python script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694" name="Shape 694"/>
          <p:cNvPicPr preferRelativeResize="0"/>
          <p:nvPr/>
        </p:nvPicPr>
        <p:blipFill rotWithShape="1">
          <a:blip r:embed="rId3">
            <a:alphaModFix/>
          </a:blip>
          <a:srcRect b="0" l="6016" r="31315" t="87893"/>
          <a:stretch/>
        </p:blipFill>
        <p:spPr>
          <a:xfrm>
            <a:off x="2342542" y="2854800"/>
            <a:ext cx="7233724" cy="9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/>
        </p:nvSpPr>
        <p:spPr>
          <a:xfrm>
            <a:off x="557300" y="1561713"/>
            <a:ext cx="110718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Does your application stumble on a run-time error? To find out what’s causing it, you will have to do some debugging. PyCharm supports the debugger on all platforms.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Debugging starts with placing breakpoints at which program execution will be suspended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so you can explore program data. Just click the left gutter of the line where you want the breakpoint to appear.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01" name="Shape 70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02" name="Shape 70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Debugging using breakpoints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704" name="Shape 704"/>
          <p:cNvPicPr preferRelativeResize="0"/>
          <p:nvPr/>
        </p:nvPicPr>
        <p:blipFill rotWithShape="1">
          <a:blip r:embed="rId3">
            <a:alphaModFix/>
          </a:blip>
          <a:srcRect b="28207" l="0" r="0" t="0"/>
          <a:stretch/>
        </p:blipFill>
        <p:spPr>
          <a:xfrm>
            <a:off x="3027801" y="4456775"/>
            <a:ext cx="6130800" cy="21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301100" y="1437300"/>
            <a:ext cx="79638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PyCharm Community 2018.1 is Starting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48" name="Shape 34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a Project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727" y="1970702"/>
            <a:ext cx="7353675" cy="47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/>
        </p:nvSpPr>
        <p:spPr>
          <a:xfrm>
            <a:off x="570350" y="1489675"/>
            <a:ext cx="11071800" cy="2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see how it works, let’s remove some syntax in our code.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11" name="Shape 71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12" name="Shape 71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Debugging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714" name="Shape 714"/>
          <p:cNvPicPr preferRelativeResize="0"/>
          <p:nvPr/>
        </p:nvPicPr>
        <p:blipFill rotWithShape="1">
          <a:blip r:embed="rId3">
            <a:alphaModFix/>
          </a:blip>
          <a:srcRect b="39719" l="0" r="0" t="0"/>
          <a:stretch/>
        </p:blipFill>
        <p:spPr>
          <a:xfrm>
            <a:off x="1759688" y="2068123"/>
            <a:ext cx="8667026" cy="42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/>
        </p:nvSpPr>
        <p:spPr>
          <a:xfrm>
            <a:off x="529700" y="4180500"/>
            <a:ext cx="11071800" cy="2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start debugging your application, press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Shift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+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F9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Then go through the program execution step by step (Go to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Run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→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Debug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), evaluate any arbitrary expression, add watches and manually set values for the variables.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21" name="Shape 72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22" name="Shape 72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Debugging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724" name="Shape 724"/>
          <p:cNvPicPr preferRelativeResize="0"/>
          <p:nvPr/>
        </p:nvPicPr>
        <p:blipFill rotWithShape="1">
          <a:blip r:embed="rId3">
            <a:alphaModFix/>
          </a:blip>
          <a:srcRect b="0" l="0" r="0" t="62483"/>
          <a:stretch/>
        </p:blipFill>
        <p:spPr>
          <a:xfrm>
            <a:off x="2468550" y="1700300"/>
            <a:ext cx="7275405" cy="22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/>
        </p:nvSpPr>
        <p:spPr>
          <a:xfrm>
            <a:off x="529700" y="3037500"/>
            <a:ext cx="11071800" cy="2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is a good idea to test your applications, and PyCharm helps doing it as simple as possible.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31" name="Shape 73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32" name="Shape 73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Testing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/>
        </p:nvSpPr>
        <p:spPr>
          <a:xfrm>
            <a:off x="529700" y="1742100"/>
            <a:ext cx="11071800" cy="2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Git is a distributed version control system, so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each machine has its own repository.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Step 1: Initialise the repository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Command: git init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Step 2: Add all your files to the repo: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	Command: git add *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Step 3: Check status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	Command: git status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Step 4: Commit the changes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	Command: git commit -m “first commit”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40" name="Shape 74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41" name="Shape 74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VCS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Shape 747"/>
          <p:cNvGrpSpPr/>
          <p:nvPr/>
        </p:nvGrpSpPr>
        <p:grpSpPr>
          <a:xfrm>
            <a:off x="4668542" y="497677"/>
            <a:ext cx="4261664" cy="5859108"/>
            <a:chOff x="4668542" y="497677"/>
            <a:chExt cx="4261664" cy="5859108"/>
          </a:xfrm>
        </p:grpSpPr>
        <p:sp>
          <p:nvSpPr>
            <p:cNvPr id="748" name="Shape 748"/>
            <p:cNvSpPr/>
            <p:nvPr/>
          </p:nvSpPr>
          <p:spPr>
            <a:xfrm>
              <a:off x="4668542" y="497677"/>
              <a:ext cx="4261664" cy="5859108"/>
            </a:xfrm>
            <a:custGeom>
              <a:pathLst>
                <a:path extrusionOk="0" h="21528" w="21505">
                  <a:moveTo>
                    <a:pt x="13441" y="9294"/>
                  </a:moveTo>
                  <a:lnTo>
                    <a:pt x="13441" y="9784"/>
                  </a:lnTo>
                  <a:lnTo>
                    <a:pt x="1344" y="9784"/>
                  </a:lnTo>
                  <a:lnTo>
                    <a:pt x="1344" y="9294"/>
                  </a:lnTo>
                  <a:cubicBezTo>
                    <a:pt x="1344" y="7028"/>
                    <a:pt x="3696" y="5163"/>
                    <a:pt x="6720" y="4919"/>
                  </a:cubicBezTo>
                  <a:lnTo>
                    <a:pt x="6720" y="9784"/>
                  </a:lnTo>
                  <a:lnTo>
                    <a:pt x="8065" y="9784"/>
                  </a:lnTo>
                  <a:lnTo>
                    <a:pt x="8065" y="4919"/>
                  </a:lnTo>
                  <a:cubicBezTo>
                    <a:pt x="11089" y="5163"/>
                    <a:pt x="13441" y="7028"/>
                    <a:pt x="13441" y="9294"/>
                  </a:cubicBezTo>
                  <a:moveTo>
                    <a:pt x="13441" y="16145"/>
                  </a:moveTo>
                  <a:cubicBezTo>
                    <a:pt x="13441" y="18578"/>
                    <a:pt x="10733" y="20549"/>
                    <a:pt x="7393" y="20549"/>
                  </a:cubicBezTo>
                  <a:cubicBezTo>
                    <a:pt x="4052" y="20549"/>
                    <a:pt x="1344" y="18578"/>
                    <a:pt x="1344" y="16145"/>
                  </a:cubicBezTo>
                  <a:lnTo>
                    <a:pt x="1344" y="10762"/>
                  </a:lnTo>
                  <a:lnTo>
                    <a:pt x="13441" y="10762"/>
                  </a:lnTo>
                  <a:cubicBezTo>
                    <a:pt x="13441" y="10762"/>
                    <a:pt x="13441" y="16145"/>
                    <a:pt x="13441" y="16145"/>
                  </a:cubicBezTo>
                  <a:close/>
                  <a:moveTo>
                    <a:pt x="21134" y="48"/>
                  </a:moveTo>
                  <a:cubicBezTo>
                    <a:pt x="20801" y="-72"/>
                    <a:pt x="20436" y="41"/>
                    <a:pt x="20232" y="268"/>
                  </a:cubicBezTo>
                  <a:cubicBezTo>
                    <a:pt x="18723" y="1944"/>
                    <a:pt x="16716" y="3504"/>
                    <a:pt x="13069" y="2006"/>
                  </a:cubicBezTo>
                  <a:cubicBezTo>
                    <a:pt x="10993" y="1153"/>
                    <a:pt x="9603" y="1431"/>
                    <a:pt x="8642" y="1862"/>
                  </a:cubicBezTo>
                  <a:cubicBezTo>
                    <a:pt x="7655" y="2307"/>
                    <a:pt x="6969" y="3089"/>
                    <a:pt x="6778" y="3935"/>
                  </a:cubicBezTo>
                  <a:cubicBezTo>
                    <a:pt x="2984" y="4162"/>
                    <a:pt x="0" y="6473"/>
                    <a:pt x="0" y="9294"/>
                  </a:cubicBezTo>
                  <a:lnTo>
                    <a:pt x="0" y="16145"/>
                  </a:lnTo>
                  <a:cubicBezTo>
                    <a:pt x="0" y="19118"/>
                    <a:pt x="3310" y="21528"/>
                    <a:pt x="7393" y="21528"/>
                  </a:cubicBezTo>
                  <a:cubicBezTo>
                    <a:pt x="11475" y="21528"/>
                    <a:pt x="14785" y="19118"/>
                    <a:pt x="14785" y="16145"/>
                  </a:cubicBezTo>
                  <a:lnTo>
                    <a:pt x="14785" y="9294"/>
                  </a:lnTo>
                  <a:cubicBezTo>
                    <a:pt x="14785" y="6507"/>
                    <a:pt x="11875" y="4215"/>
                    <a:pt x="8146" y="3940"/>
                  </a:cubicBezTo>
                  <a:cubicBezTo>
                    <a:pt x="8301" y="3479"/>
                    <a:pt x="8690" y="2991"/>
                    <a:pt x="9348" y="2695"/>
                  </a:cubicBezTo>
                  <a:cubicBezTo>
                    <a:pt x="10308" y="2263"/>
                    <a:pt x="10946" y="2328"/>
                    <a:pt x="12468" y="2882"/>
                  </a:cubicBezTo>
                  <a:cubicBezTo>
                    <a:pt x="15022" y="3811"/>
                    <a:pt x="16657" y="3572"/>
                    <a:pt x="17947" y="3206"/>
                  </a:cubicBezTo>
                  <a:cubicBezTo>
                    <a:pt x="19526" y="2759"/>
                    <a:pt x="20650" y="1847"/>
                    <a:pt x="21434" y="705"/>
                  </a:cubicBezTo>
                  <a:cubicBezTo>
                    <a:pt x="21600" y="463"/>
                    <a:pt x="21466" y="170"/>
                    <a:pt x="21134" y="48"/>
                  </a:cubicBezTo>
                  <a:moveTo>
                    <a:pt x="7393" y="18592"/>
                  </a:moveTo>
                  <a:cubicBezTo>
                    <a:pt x="8134" y="18592"/>
                    <a:pt x="8737" y="18153"/>
                    <a:pt x="8737" y="17613"/>
                  </a:cubicBezTo>
                  <a:cubicBezTo>
                    <a:pt x="8737" y="17073"/>
                    <a:pt x="8134" y="16635"/>
                    <a:pt x="7393" y="16635"/>
                  </a:cubicBezTo>
                  <a:cubicBezTo>
                    <a:pt x="6650" y="16635"/>
                    <a:pt x="6048" y="17073"/>
                    <a:pt x="6048" y="17613"/>
                  </a:cubicBezTo>
                  <a:cubicBezTo>
                    <a:pt x="6048" y="18153"/>
                    <a:pt x="6650" y="18592"/>
                    <a:pt x="7393" y="1859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99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749" name="Shape 749"/>
            <p:cNvCxnSpPr/>
            <p:nvPr/>
          </p:nvCxnSpPr>
          <p:spPr>
            <a:xfrm>
              <a:off x="5812157" y="3543220"/>
              <a:ext cx="596462" cy="0"/>
            </a:xfrm>
            <a:prstGeom prst="straightConnector1">
              <a:avLst/>
            </a:prstGeom>
            <a:noFill/>
            <a:ln cap="flat" cmpd="sng" w="57150">
              <a:solidFill>
                <a:srgbClr val="222A3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50" name="Shape 750"/>
            <p:cNvSpPr txBox="1"/>
            <p:nvPr/>
          </p:nvSpPr>
          <p:spPr>
            <a:xfrm>
              <a:off x="5447036" y="2625822"/>
              <a:ext cx="1476687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200" u="none" cap="none" strike="noStrike">
                  <a:solidFill>
                    <a:srgbClr val="445469"/>
                  </a:solidFill>
                  <a:latin typeface="Lato Black"/>
                  <a:ea typeface="Lato Black"/>
                  <a:cs typeface="Lato Black"/>
                  <a:sym typeface="Lato Black"/>
                </a:rPr>
                <a:t>END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301100" y="1589700"/>
            <a:ext cx="79638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Click on “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Create New Project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 to start a new project.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57" name="Shape 35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58" name="Shape 35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a Project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975" y="2095574"/>
            <a:ext cx="6053625" cy="44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377300" y="1284900"/>
            <a:ext cx="110271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Give the path where you want to save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your project with name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Generally, it will save in PycharmProjects folder.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For Ubuntu, it will save in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/home/user_name/PycharmProjects</a:t>
            </a:r>
            <a:endParaRPr b="1" sz="2000">
              <a:solidFill>
                <a:srgbClr val="0080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For Windows, it will save in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C:\Users\user_name\PycharmProjects</a:t>
            </a:r>
            <a:endParaRPr b="1" sz="2000">
              <a:solidFill>
                <a:srgbClr val="0080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67" name="Shape 36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68" name="Shape 36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a Project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062" y="3119200"/>
            <a:ext cx="5024375" cy="36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605900" y="1818300"/>
            <a:ext cx="110274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create a python file with name “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person_details.py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Right click on MyProject →  New → Python File and type the name “person_details.py”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77" name="Shape 37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78" name="Shape 37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a python file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450" y="3078025"/>
            <a:ext cx="5787500" cy="21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529700" y="1665900"/>
            <a:ext cx="11175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write some code to execute.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For example, let’s create attribute “</a:t>
            </a:r>
            <a:r>
              <a:rPr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 with some default value and a method to print the name.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87" name="Shape 38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88" name="Shape 38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Writing code in file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 b="4240" l="0" r="0" t="-4240"/>
          <a:stretch/>
        </p:blipFill>
        <p:spPr>
          <a:xfrm>
            <a:off x="3248688" y="2843649"/>
            <a:ext cx="5689025" cy="35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/>
        </p:nvSpPr>
        <p:spPr>
          <a:xfrm>
            <a:off x="529700" y="2046900"/>
            <a:ext cx="11175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Developers always need to share their code, so it is very important for that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code to be easily understood by others.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And here come different coding style guides and standards. One of them, PEP 8, is the de facto coding style guide for Python.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PyCharm 2.7 takes care of readability and general beauty of your code. Now it supports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continuous checking of your code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for PEP 8 compliance on the fly, as you type it in the editor.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97" name="Shape 39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98" name="Shape 39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PEP Guidelines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motagua light prueba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