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3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Lst>
  <p:sldSz cy="6858000" cx="12192000"/>
  <p:notesSz cx="6858000" cy="9144000"/>
  <p:embeddedFontLst>
    <p:embeddedFont>
      <p:font typeface="Lato"/>
      <p:regular r:id="rId100"/>
      <p:bold r:id="rId101"/>
      <p:italic r:id="rId102"/>
      <p:boldItalic r:id="rId103"/>
    </p:embeddedFont>
    <p:embeddedFont>
      <p:font typeface="Lato Light"/>
      <p:regular r:id="rId104"/>
      <p:bold r:id="rId105"/>
      <p:italic r:id="rId106"/>
      <p:boldItalic r:id="rId107"/>
    </p:embeddedFont>
    <p:embeddedFont>
      <p:font typeface="Lato Black"/>
      <p:bold r:id="rId108"/>
      <p:boldItalic r:id="rId109"/>
    </p:embeddedFont>
    <p:embeddedFont>
      <p:font typeface="Open Sans Light"/>
      <p:regular r:id="rId110"/>
      <p:bold r:id="rId111"/>
      <p:italic r:id="rId112"/>
      <p:boldItalic r:id="rId1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Sireesha Garudachala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LatoLight-boldItalic.fntdata"/><Relationship Id="rId106" Type="http://schemas.openxmlformats.org/officeDocument/2006/relationships/font" Target="fonts/LatoLight-italic.fntdata"/><Relationship Id="rId105" Type="http://schemas.openxmlformats.org/officeDocument/2006/relationships/font" Target="fonts/LatoLight-bold.fntdata"/><Relationship Id="rId104" Type="http://schemas.openxmlformats.org/officeDocument/2006/relationships/font" Target="fonts/LatoLight-regular.fntdata"/><Relationship Id="rId109" Type="http://schemas.openxmlformats.org/officeDocument/2006/relationships/font" Target="fonts/LatoBlack-boldItalic.fntdata"/><Relationship Id="rId108" Type="http://schemas.openxmlformats.org/officeDocument/2006/relationships/font" Target="fonts/LatoBlack-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Lato-boldItalic.fntdata"/><Relationship Id="rId102" Type="http://schemas.openxmlformats.org/officeDocument/2006/relationships/font" Target="fonts/Lato-italic.fntdata"/><Relationship Id="rId101" Type="http://schemas.openxmlformats.org/officeDocument/2006/relationships/font" Target="fonts/Lato-bold.fntdata"/><Relationship Id="rId100" Type="http://schemas.openxmlformats.org/officeDocument/2006/relationships/font" Target="fonts/Lato-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OpenSansLight-regular.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3" Type="http://schemas.openxmlformats.org/officeDocument/2006/relationships/font" Target="fonts/OpenSansLight-boldItalic.fntdata"/><Relationship Id="rId112" Type="http://schemas.openxmlformats.org/officeDocument/2006/relationships/font" Target="fonts/OpenSansLight-italic.fntdata"/><Relationship Id="rId111" Type="http://schemas.openxmlformats.org/officeDocument/2006/relationships/font" Target="fonts/OpenSansLight-bold.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26T13:45:23.759">
    <p:pos x="6000" y="0"/>
    <p:text>For clear explanation about constraints:
https://restfulapi.net/rest-architectural-constraints/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5-29T04:33:39.060">
    <p:pos x="6000" y="0"/>
    <p:text>Ref: https://flask-migrate.readthedocs.io/en/latest/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stfulapi.net/rest-architectural-constraints/" TargetMode="External"/><Relationship Id="rId3" Type="http://schemas.openxmlformats.org/officeDocument/2006/relationships/hyperlink" Target="https://en.m.wikipedia.org/wiki/Representational_state_transfer" TargetMode="External"/><Relationship Id="rId4" Type="http://schemas.openxmlformats.org/officeDocument/2006/relationships/hyperlink" Target="http://www.restapitutorial.com/lessons/whatisrest.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python-pandemonium/build-simple-restful-api-with-python-and-flask-part-1-fae9ff66a706"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qlalchemy.or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lask-sqlalchemy.pocoo.org/2.3/api/"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lask-migrate.readthedocs.io/en/lates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Shape 31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6" name="Shape 31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For more exp: </a:t>
            </a:r>
            <a:r>
              <a:rPr lang="en-US" u="sng">
                <a:solidFill>
                  <a:schemeClr val="hlink"/>
                </a:solidFill>
                <a:hlinkClick r:id="rId2"/>
              </a:rPr>
              <a:t>https://restfulapi.net/rest-architectural-constraints/</a:t>
            </a:r>
            <a:endParaRPr/>
          </a:p>
          <a:p>
            <a:pPr indent="0" lvl="0" marL="0">
              <a:spcBef>
                <a:spcPts val="0"/>
              </a:spcBef>
              <a:spcAft>
                <a:spcPts val="0"/>
              </a:spcAft>
              <a:buNone/>
            </a:pPr>
            <a:r>
              <a:rPr lang="en-US" u="sng">
                <a:solidFill>
                  <a:schemeClr val="hlink"/>
                </a:solidFill>
                <a:hlinkClick r:id="rId3"/>
              </a:rPr>
              <a:t>https://en.m.wikipedia.org/wiki/Representational_state_transfer</a:t>
            </a:r>
            <a:endParaRPr/>
          </a:p>
          <a:p>
            <a:pPr indent="0" lvl="0" marL="0">
              <a:spcBef>
                <a:spcPts val="0"/>
              </a:spcBef>
              <a:spcAft>
                <a:spcPts val="0"/>
              </a:spcAft>
              <a:buNone/>
            </a:pPr>
            <a:r>
              <a:rPr lang="en-US" u="sng">
                <a:solidFill>
                  <a:schemeClr val="hlink"/>
                </a:solidFill>
                <a:hlinkClick r:id="rId4"/>
              </a:rPr>
              <a:t>http://www.restapitutorial.com/lessons/whatisrest.html</a:t>
            </a:r>
            <a:endParaRPr/>
          </a:p>
          <a:p>
            <a:pPr indent="0" lvl="0" marL="0" rtl="0">
              <a:spcBef>
                <a:spcPts val="0"/>
              </a:spcBef>
              <a:spcAft>
                <a:spcPts val="0"/>
              </a:spcAft>
              <a:buNone/>
            </a:pPr>
            <a:r>
              <a:t/>
            </a:r>
            <a:endParaRPr/>
          </a:p>
        </p:txBody>
      </p:sp>
      <p:sp>
        <p:nvSpPr>
          <p:cNvPr id="392" name="Shape 3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a:t>https://en.m.wikipedia.org/wiki/Representational_state_transfer</a:t>
            </a:r>
            <a:endParaRPr/>
          </a:p>
        </p:txBody>
      </p:sp>
      <p:sp>
        <p:nvSpPr>
          <p:cNvPr id="401" name="Shape 4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Shape 410"/>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11" name="Shape 411"/>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16" name="Shape 4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25" name="Shape 4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34" name="Shape 43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43" name="Shape 4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Shape 453"/>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54" name="Shape 454"/>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Flask is a "microframework" primarily aimed at small applications with simpler requirements. It powers loads of small one-off tools, or simple web interfaces built over existing APIs. </a:t>
            </a:r>
            <a:endParaRPr/>
          </a:p>
          <a:p>
            <a:pPr indent="0" lvl="0" marL="0">
              <a:spcBef>
                <a:spcPts val="0"/>
              </a:spcBef>
              <a:spcAft>
                <a:spcPts val="0"/>
              </a:spcAft>
              <a:buNone/>
            </a:pPr>
            <a:r>
              <a:t/>
            </a:r>
            <a:endParaRPr/>
          </a:p>
          <a:p>
            <a:pPr indent="0" lvl="0" marL="0">
              <a:spcBef>
                <a:spcPts val="0"/>
              </a:spcBef>
              <a:spcAft>
                <a:spcPts val="0"/>
              </a:spcAft>
              <a:buNone/>
            </a:pPr>
            <a:r>
              <a:rPr lang="en-US"/>
              <a:t>Backend projects that need a simple web interface that is fast to develop and will require little configuration often benefit from Flask on the frontend, like jitviewer which provides a web interface for inspecting PyPy just-in-time compiler logs.</a:t>
            </a:r>
            <a:endParaRPr/>
          </a:p>
          <a:p>
            <a:pPr indent="0" lvl="0" marL="0" rtl="0">
              <a:spcBef>
                <a:spcPts val="0"/>
              </a:spcBef>
              <a:spcAft>
                <a:spcPts val="0"/>
              </a:spcAft>
              <a:buNone/>
            </a:pPr>
            <a:r>
              <a:t/>
            </a:r>
            <a:endParaRPr/>
          </a:p>
        </p:txBody>
      </p:sp>
      <p:sp>
        <p:nvSpPr>
          <p:cNvPr id="459" name="Shape 4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a:t>Flask is a "microframework" primarily aimed at small applications with simpler requirements. It powers loads of small one-off tools, or simple web interfaces built over existing APIs. </a:t>
            </a:r>
            <a:endParaRPr/>
          </a:p>
          <a:p>
            <a:pPr indent="0" lvl="0" marL="0" rtl="0">
              <a:spcBef>
                <a:spcPts val="0"/>
              </a:spcBef>
              <a:spcAft>
                <a:spcPts val="0"/>
              </a:spcAft>
              <a:buNone/>
            </a:pPr>
            <a:r>
              <a:t/>
            </a:r>
            <a:endParaRPr/>
          </a:p>
          <a:p>
            <a:pPr indent="0" lvl="0" marL="0" rtl="0">
              <a:spcBef>
                <a:spcPts val="0"/>
              </a:spcBef>
              <a:spcAft>
                <a:spcPts val="0"/>
              </a:spcAft>
              <a:buNone/>
            </a:pPr>
            <a:r>
              <a:rPr lang="en-US"/>
              <a:t>Backend projects that need a simple web interface that is fast to develop and will require little configuration often benefit from Flask on the frontend, like jitviewer which provides a web interface for inspecting PyPy just-in-time compiler logs.</a:t>
            </a:r>
            <a:endParaRPr/>
          </a:p>
          <a:p>
            <a:pPr indent="0" lvl="0" marL="0" rtl="0">
              <a:spcBef>
                <a:spcPts val="0"/>
              </a:spcBef>
              <a:spcAft>
                <a:spcPts val="0"/>
              </a:spcAft>
              <a:buNone/>
            </a:pPr>
            <a:r>
              <a:t/>
            </a:r>
            <a:endParaRPr/>
          </a:p>
        </p:txBody>
      </p:sp>
      <p:sp>
        <p:nvSpPr>
          <p:cNvPr id="468" name="Shape 46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25" name="Shape 3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a:t>Flask is a "microframework" primarily aimed at small applications with simpler requirements. It powers loads of small one-off tools, or simple web interfaces built over existing APIs. </a:t>
            </a:r>
            <a:endParaRPr/>
          </a:p>
          <a:p>
            <a:pPr indent="0" lvl="0" marL="0" rtl="0">
              <a:spcBef>
                <a:spcPts val="0"/>
              </a:spcBef>
              <a:spcAft>
                <a:spcPts val="0"/>
              </a:spcAft>
              <a:buNone/>
            </a:pPr>
            <a:r>
              <a:t/>
            </a:r>
            <a:endParaRPr/>
          </a:p>
          <a:p>
            <a:pPr indent="0" lvl="0" marL="0" rtl="0">
              <a:spcBef>
                <a:spcPts val="0"/>
              </a:spcBef>
              <a:spcAft>
                <a:spcPts val="0"/>
              </a:spcAft>
              <a:buNone/>
            </a:pPr>
            <a:r>
              <a:rPr lang="en-US"/>
              <a:t>Backend projects that need a simple web interface that is fast to develop and will require little configuration often benefit from Flask on the frontend, like jitviewer which provides a web interface for inspecting PyPy just-in-time compiler logs.</a:t>
            </a:r>
            <a:endParaRPr/>
          </a:p>
          <a:p>
            <a:pPr indent="0" lvl="0" marL="0" rtl="0">
              <a:spcBef>
                <a:spcPts val="0"/>
              </a:spcBef>
              <a:spcAft>
                <a:spcPts val="0"/>
              </a:spcAft>
              <a:buNone/>
            </a:pPr>
            <a:r>
              <a:t/>
            </a:r>
            <a:endParaRPr/>
          </a:p>
        </p:txBody>
      </p:sp>
      <p:sp>
        <p:nvSpPr>
          <p:cNvPr id="477" name="Shape 4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Shape 48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86" name="Shape 4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Shape 49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96" name="Shape 4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06" name="Shape 5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16" name="Shape 5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25" name="Shape 5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Shape 53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35" name="Shape 5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u="sng">
                <a:solidFill>
                  <a:schemeClr val="hlink"/>
                </a:solidFill>
                <a:hlinkClick r:id="rId2"/>
              </a:rPr>
              <a:t>https://medium.com/python-pandemonium/build-simple-restful-api-with-python-and-flask-part-1-fae9ff66a706</a:t>
            </a:r>
            <a:endParaRPr/>
          </a:p>
          <a:p>
            <a:pPr indent="0" lvl="0" marL="0" rtl="0">
              <a:spcBef>
                <a:spcPts val="0"/>
              </a:spcBef>
              <a:spcAft>
                <a:spcPts val="0"/>
              </a:spcAft>
              <a:buNone/>
            </a:pPr>
            <a:r>
              <a:t/>
            </a:r>
            <a:endParaRPr/>
          </a:p>
        </p:txBody>
      </p:sp>
      <p:sp>
        <p:nvSpPr>
          <p:cNvPr id="547" name="Shape 5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56" name="Shape 55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65" name="Shape 56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Shape 334"/>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5" name="Shape 335"/>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74" name="Shape 5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83" name="Shape 5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92" name="Shape 5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01" name="Shape 6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10" name="Shape 61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19" name="Shape 6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Shape 62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28" name="Shape 62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Shape 63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38" name="Shape 6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Shape 64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48" name="Shape 6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Shape 65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57" name="Shape 6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40" name="Shape 3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66" name="Shape 6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76" name="Shape 6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Shape 68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87" name="Shape 6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Shape 69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97" name="Shape 6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Shape 70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10" name="Shape 71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20" name="Shape 7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Shape 72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29" name="Shape 7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Shape 73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39" name="Shape 7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Shape 74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48" name="Shape 7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Shape 75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u="sng">
                <a:solidFill>
                  <a:schemeClr val="hlink"/>
                </a:solidFill>
                <a:hlinkClick r:id="rId2"/>
              </a:rPr>
              <a:t>http://www.sqlalchemy.org/</a:t>
            </a:r>
            <a:endParaRPr/>
          </a:p>
          <a:p>
            <a:pPr indent="0" lvl="0" marL="0" rtl="0">
              <a:spcBef>
                <a:spcPts val="0"/>
              </a:spcBef>
              <a:spcAft>
                <a:spcPts val="0"/>
              </a:spcAft>
              <a:buNone/>
            </a:pPr>
            <a:r>
              <a:t/>
            </a:r>
            <a:endParaRPr/>
          </a:p>
        </p:txBody>
      </p:sp>
      <p:sp>
        <p:nvSpPr>
          <p:cNvPr id="757" name="Shape 7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50" name="Shape 3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Shape 76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66" name="Shape 7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Shape 77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75" name="Shape 77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Shape 78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84" name="Shape 7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Shape 79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93" name="Shape 79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Shape 801"/>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802" name="Shape 8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u="sng">
                <a:solidFill>
                  <a:schemeClr val="hlink"/>
                </a:solidFill>
                <a:hlinkClick r:id="rId2"/>
              </a:rPr>
              <a:t>http://flask-sqlalchemy.pocoo.org/2.3/api/</a:t>
            </a:r>
            <a:endParaRPr/>
          </a:p>
          <a:p>
            <a:pPr indent="0" lvl="0" marL="0" rtl="0">
              <a:spcBef>
                <a:spcPts val="0"/>
              </a:spcBef>
              <a:spcAft>
                <a:spcPts val="0"/>
              </a:spcAft>
              <a:buNone/>
            </a:pPr>
            <a:r>
              <a:t/>
            </a:r>
            <a:endParaRPr/>
          </a:p>
        </p:txBody>
      </p:sp>
      <p:sp>
        <p:nvSpPr>
          <p:cNvPr id="811" name="Shape 81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Shape 820"/>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821" name="Shape 8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Shape 82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830" name="Shape 8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Shape 83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840" name="Shape 8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Shape 84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u="sng">
                <a:solidFill>
                  <a:schemeClr val="hlink"/>
                </a:solidFill>
                <a:hlinkClick r:id="rId2"/>
              </a:rPr>
              <a:t>https://flask-migrate.readthedocs.io/en/latest/</a:t>
            </a:r>
            <a:endParaRPr/>
          </a:p>
          <a:p>
            <a:pPr indent="0" lvl="0" marL="0" rtl="0">
              <a:spcBef>
                <a:spcPts val="0"/>
              </a:spcBef>
              <a:spcAft>
                <a:spcPts val="0"/>
              </a:spcAft>
              <a:buNone/>
            </a:pPr>
            <a:r>
              <a:t/>
            </a:r>
            <a:endParaRPr/>
          </a:p>
        </p:txBody>
      </p:sp>
      <p:sp>
        <p:nvSpPr>
          <p:cNvPr id="850" name="Shape 8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59" name="Shape 3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Shape 85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859" name="Shape 8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Shape 86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868" name="Shape 86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Shape 87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877" name="Shape 8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Shape 88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887" name="Shape 8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5" name="Shape 895"/>
        <p:cNvGrpSpPr/>
        <p:nvPr/>
      </p:nvGrpSpPr>
      <p:grpSpPr>
        <a:xfrm>
          <a:off x="0" y="0"/>
          <a:ext cx="0" cy="0"/>
          <a:chOff x="0" y="0"/>
          <a:chExt cx="0" cy="0"/>
        </a:xfrm>
      </p:grpSpPr>
      <p:sp>
        <p:nvSpPr>
          <p:cNvPr id="896" name="Shape 89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897" name="Shape 8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Shape 90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907" name="Shape 9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Shape 91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917" name="Shape 9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Shape 92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927" name="Shape 9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5" name="Shape 935"/>
        <p:cNvGrpSpPr/>
        <p:nvPr/>
      </p:nvGrpSpPr>
      <p:grpSpPr>
        <a:xfrm>
          <a:off x="0" y="0"/>
          <a:ext cx="0" cy="0"/>
          <a:chOff x="0" y="0"/>
          <a:chExt cx="0" cy="0"/>
        </a:xfrm>
      </p:grpSpPr>
      <p:sp>
        <p:nvSpPr>
          <p:cNvPr id="936" name="Shape 93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937" name="Shape 9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Shape 94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947" name="Shape 9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Shape 368"/>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69" name="Shape 369"/>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Shape 95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957" name="Shape 9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Shape 96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967" name="Shape 9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5" name="Shape 975"/>
        <p:cNvGrpSpPr/>
        <p:nvPr/>
      </p:nvGrpSpPr>
      <p:grpSpPr>
        <a:xfrm>
          <a:off x="0" y="0"/>
          <a:ext cx="0" cy="0"/>
          <a:chOff x="0" y="0"/>
          <a:chExt cx="0" cy="0"/>
        </a:xfrm>
      </p:grpSpPr>
      <p:sp>
        <p:nvSpPr>
          <p:cNvPr id="976" name="Shape 97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977" name="Shape 9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5" name="Shape 985"/>
        <p:cNvGrpSpPr/>
        <p:nvPr/>
      </p:nvGrpSpPr>
      <p:grpSpPr>
        <a:xfrm>
          <a:off x="0" y="0"/>
          <a:ext cx="0" cy="0"/>
          <a:chOff x="0" y="0"/>
          <a:chExt cx="0" cy="0"/>
        </a:xfrm>
      </p:grpSpPr>
      <p:sp>
        <p:nvSpPr>
          <p:cNvPr id="986" name="Shape 98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987" name="Shape 9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Shape 99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997" name="Shape 9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Shape 100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07" name="Shape 10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Shape 101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17" name="Shape 10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Shape 102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27" name="Shape 10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Shape 103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37" name="Shape 10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5" name="Shape 1045"/>
        <p:cNvGrpSpPr/>
        <p:nvPr/>
      </p:nvGrpSpPr>
      <p:grpSpPr>
        <a:xfrm>
          <a:off x="0" y="0"/>
          <a:ext cx="0" cy="0"/>
          <a:chOff x="0" y="0"/>
          <a:chExt cx="0" cy="0"/>
        </a:xfrm>
      </p:grpSpPr>
      <p:sp>
        <p:nvSpPr>
          <p:cNvPr id="1046" name="Shape 104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47" name="Shape 10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a:t>https://en.m.wikipedia.org/wiki/Representational_state_transfer</a:t>
            </a:r>
            <a:endParaRPr/>
          </a:p>
        </p:txBody>
      </p:sp>
      <p:sp>
        <p:nvSpPr>
          <p:cNvPr id="374" name="Shape 3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5" name="Shape 1055"/>
        <p:cNvGrpSpPr/>
        <p:nvPr/>
      </p:nvGrpSpPr>
      <p:grpSpPr>
        <a:xfrm>
          <a:off x="0" y="0"/>
          <a:ext cx="0" cy="0"/>
          <a:chOff x="0" y="0"/>
          <a:chExt cx="0" cy="0"/>
        </a:xfrm>
      </p:grpSpPr>
      <p:sp>
        <p:nvSpPr>
          <p:cNvPr id="1056" name="Shape 105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57" name="Shape 10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Shape 106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67" name="Shape 10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Shape 107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76" name="Shape 10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6" name="Shape 1086"/>
        <p:cNvGrpSpPr/>
        <p:nvPr/>
      </p:nvGrpSpPr>
      <p:grpSpPr>
        <a:xfrm>
          <a:off x="0" y="0"/>
          <a:ext cx="0" cy="0"/>
          <a:chOff x="0" y="0"/>
          <a:chExt cx="0" cy="0"/>
        </a:xfrm>
      </p:grpSpPr>
      <p:sp>
        <p:nvSpPr>
          <p:cNvPr id="1087" name="Shape 108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88" name="Shape 10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Shape 109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98" name="Shape 10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6" name="Shape 1106"/>
        <p:cNvGrpSpPr/>
        <p:nvPr/>
      </p:nvGrpSpPr>
      <p:grpSpPr>
        <a:xfrm>
          <a:off x="0" y="0"/>
          <a:ext cx="0" cy="0"/>
          <a:chOff x="0" y="0"/>
          <a:chExt cx="0" cy="0"/>
        </a:xfrm>
      </p:grpSpPr>
      <p:sp>
        <p:nvSpPr>
          <p:cNvPr id="1107" name="Shape 110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08" name="Shape 11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6" name="Shape 1116"/>
        <p:cNvGrpSpPr/>
        <p:nvPr/>
      </p:nvGrpSpPr>
      <p:grpSpPr>
        <a:xfrm>
          <a:off x="0" y="0"/>
          <a:ext cx="0" cy="0"/>
          <a:chOff x="0" y="0"/>
          <a:chExt cx="0" cy="0"/>
        </a:xfrm>
      </p:grpSpPr>
      <p:sp>
        <p:nvSpPr>
          <p:cNvPr id="1117" name="Shape 111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18" name="Shape 11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6" name="Shape 1126"/>
        <p:cNvGrpSpPr/>
        <p:nvPr/>
      </p:nvGrpSpPr>
      <p:grpSpPr>
        <a:xfrm>
          <a:off x="0" y="0"/>
          <a:ext cx="0" cy="0"/>
          <a:chOff x="0" y="0"/>
          <a:chExt cx="0" cy="0"/>
        </a:xfrm>
      </p:grpSpPr>
      <p:sp>
        <p:nvSpPr>
          <p:cNvPr id="1127" name="Shape 112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28" name="Shape 112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Shape 113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38" name="Shape 11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6" name="Shape 1146"/>
        <p:cNvGrpSpPr/>
        <p:nvPr/>
      </p:nvGrpSpPr>
      <p:grpSpPr>
        <a:xfrm>
          <a:off x="0" y="0"/>
          <a:ext cx="0" cy="0"/>
          <a:chOff x="0" y="0"/>
          <a:chExt cx="0" cy="0"/>
        </a:xfrm>
      </p:grpSpPr>
      <p:sp>
        <p:nvSpPr>
          <p:cNvPr id="1147" name="Shape 114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48" name="Shape 11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a:t>https://en.m.wikipedia.org/wiki/Representational_state_transfer</a:t>
            </a:r>
            <a:endParaRPr/>
          </a:p>
        </p:txBody>
      </p:sp>
      <p:sp>
        <p:nvSpPr>
          <p:cNvPr id="383" name="Shape 3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6" name="Shape 1156"/>
        <p:cNvGrpSpPr/>
        <p:nvPr/>
      </p:nvGrpSpPr>
      <p:grpSpPr>
        <a:xfrm>
          <a:off x="0" y="0"/>
          <a:ext cx="0" cy="0"/>
          <a:chOff x="0" y="0"/>
          <a:chExt cx="0" cy="0"/>
        </a:xfrm>
      </p:grpSpPr>
      <p:sp>
        <p:nvSpPr>
          <p:cNvPr id="1157" name="Shape 115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58" name="Shape 11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6" name="Shape 1166"/>
        <p:cNvGrpSpPr/>
        <p:nvPr/>
      </p:nvGrpSpPr>
      <p:grpSpPr>
        <a:xfrm>
          <a:off x="0" y="0"/>
          <a:ext cx="0" cy="0"/>
          <a:chOff x="0" y="0"/>
          <a:chExt cx="0" cy="0"/>
        </a:xfrm>
      </p:grpSpPr>
      <p:sp>
        <p:nvSpPr>
          <p:cNvPr id="1167" name="Shape 116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68" name="Shape 116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Shape 117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78" name="Shape 117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6" name="Shape 1186"/>
        <p:cNvGrpSpPr/>
        <p:nvPr/>
      </p:nvGrpSpPr>
      <p:grpSpPr>
        <a:xfrm>
          <a:off x="0" y="0"/>
          <a:ext cx="0" cy="0"/>
          <a:chOff x="0" y="0"/>
          <a:chExt cx="0" cy="0"/>
        </a:xfrm>
      </p:grpSpPr>
      <p:sp>
        <p:nvSpPr>
          <p:cNvPr id="1187" name="Shape 118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88" name="Shape 11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6" name="Shape 1196"/>
        <p:cNvGrpSpPr/>
        <p:nvPr/>
      </p:nvGrpSpPr>
      <p:grpSpPr>
        <a:xfrm>
          <a:off x="0" y="0"/>
          <a:ext cx="0" cy="0"/>
          <a:chOff x="0" y="0"/>
          <a:chExt cx="0" cy="0"/>
        </a:xfrm>
      </p:grpSpPr>
      <p:sp>
        <p:nvSpPr>
          <p:cNvPr id="1197" name="Shape 1197"/>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98" name="Shape 11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 name="Shape 16"/>
        <p:cNvGrpSpPr/>
        <p:nvPr/>
      </p:nvGrpSpPr>
      <p:grpSpPr>
        <a:xfrm>
          <a:off x="0" y="0"/>
          <a:ext cx="0" cy="0"/>
          <a:chOff x="0" y="0"/>
          <a:chExt cx="0" cy="0"/>
        </a:xfrm>
      </p:grpSpPr>
      <p:sp>
        <p:nvSpPr>
          <p:cNvPr id="17" name="Shape 17"/>
          <p:cNvSpPr txBox="1"/>
          <p:nvPr>
            <p:ph type="title"/>
          </p:nvPr>
        </p:nvSpPr>
        <p:spPr>
          <a:xfrm>
            <a:off x="1191600" y="274650"/>
            <a:ext cx="8616800" cy="11430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000"/>
              <a:buFont typeface="Lato"/>
              <a:buNone/>
              <a:defRPr b="0" i="0" sz="30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Shape 18"/>
          <p:cNvSpPr/>
          <p:nvPr/>
        </p:nvSpPr>
        <p:spPr>
          <a:xfrm>
            <a:off x="9808489" y="6755101"/>
            <a:ext cx="1191599" cy="102899"/>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19" name="Shape 19"/>
          <p:cNvSpPr/>
          <p:nvPr/>
        </p:nvSpPr>
        <p:spPr>
          <a:xfrm>
            <a:off x="11000415" y="6755101"/>
            <a:ext cx="1191599" cy="102899"/>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20" name="Shape 20"/>
          <p:cNvSpPr/>
          <p:nvPr/>
        </p:nvSpPr>
        <p:spPr>
          <a:xfrm>
            <a:off x="1" y="6755101"/>
            <a:ext cx="1191599" cy="102899"/>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21" name="Shape 21"/>
          <p:cNvSpPr/>
          <p:nvPr/>
        </p:nvSpPr>
        <p:spPr>
          <a:xfrm>
            <a:off x="1191612" y="6755101"/>
            <a:ext cx="8616800" cy="102899"/>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Slide">
  <p:cSld name="General Slide">
    <p:spTree>
      <p:nvGrpSpPr>
        <p:cNvPr id="4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us no footer">
  <p:cSld name="Contact us no footer">
    <p:spTree>
      <p:nvGrpSpPr>
        <p:cNvPr id="42" name="Shape 42"/>
        <p:cNvGrpSpPr/>
        <p:nvPr/>
      </p:nvGrpSpPr>
      <p:grpSpPr>
        <a:xfrm>
          <a:off x="0" y="0"/>
          <a:ext cx="0" cy="0"/>
          <a:chOff x="0" y="0"/>
          <a:chExt cx="0" cy="0"/>
        </a:xfrm>
      </p:grpSpPr>
      <p:sp>
        <p:nvSpPr>
          <p:cNvPr id="43" name="Shape 43"/>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ur vision 2">
  <p:cSld name="Our vision 2">
    <p:spTree>
      <p:nvGrpSpPr>
        <p:cNvPr id="44" name="Shape 44"/>
        <p:cNvGrpSpPr/>
        <p:nvPr/>
      </p:nvGrpSpPr>
      <p:grpSpPr>
        <a:xfrm>
          <a:off x="0" y="0"/>
          <a:ext cx="0" cy="0"/>
          <a:chOff x="0" y="0"/>
          <a:chExt cx="0" cy="0"/>
        </a:xfrm>
      </p:grpSpPr>
      <p:sp>
        <p:nvSpPr>
          <p:cNvPr id="45" name="Shape 45"/>
          <p:cNvSpPr/>
          <p:nvPr>
            <p:ph idx="2" type="pic"/>
          </p:nvPr>
        </p:nvSpPr>
        <p:spPr>
          <a:xfrm>
            <a:off x="1" y="0"/>
            <a:ext cx="4338954"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efault Slide">
  <p:cSld name="5_Default Slide">
    <p:spTree>
      <p:nvGrpSpPr>
        <p:cNvPr id="46" name="Shape 46"/>
        <p:cNvGrpSpPr/>
        <p:nvPr/>
      </p:nvGrpSpPr>
      <p:grpSpPr>
        <a:xfrm>
          <a:off x="0" y="0"/>
          <a:ext cx="0" cy="0"/>
          <a:chOff x="0" y="0"/>
          <a:chExt cx="0" cy="0"/>
        </a:xfrm>
      </p:grpSpPr>
      <p:sp>
        <p:nvSpPr>
          <p:cNvPr id="47" name="Shape 47"/>
          <p:cNvSpPr/>
          <p:nvPr>
            <p:ph idx="2" type="pic"/>
          </p:nvPr>
        </p:nvSpPr>
        <p:spPr>
          <a:xfrm>
            <a:off x="1536845" y="724587"/>
            <a:ext cx="3539252" cy="520810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stimonials_E">
  <p:cSld name="Testimonials_E">
    <p:spTree>
      <p:nvGrpSpPr>
        <p:cNvPr id="48" name="Shape 48"/>
        <p:cNvGrpSpPr/>
        <p:nvPr/>
      </p:nvGrpSpPr>
      <p:grpSpPr>
        <a:xfrm>
          <a:off x="0" y="0"/>
          <a:ext cx="0" cy="0"/>
          <a:chOff x="0" y="0"/>
          <a:chExt cx="0" cy="0"/>
        </a:xfrm>
      </p:grpSpPr>
      <p:sp>
        <p:nvSpPr>
          <p:cNvPr id="49" name="Shape 49"/>
          <p:cNvSpPr/>
          <p:nvPr>
            <p:ph idx="2" type="pic"/>
          </p:nvPr>
        </p:nvSpPr>
        <p:spPr>
          <a:xfrm>
            <a:off x="9029606" y="4343418"/>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0" name="Shape 50"/>
          <p:cNvSpPr/>
          <p:nvPr>
            <p:ph idx="3" type="pic"/>
          </p:nvPr>
        </p:nvSpPr>
        <p:spPr>
          <a:xfrm>
            <a:off x="5678000" y="4318869"/>
            <a:ext cx="858317" cy="857546"/>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1" name="Shape 51"/>
          <p:cNvSpPr/>
          <p:nvPr>
            <p:ph idx="4" type="pic"/>
          </p:nvPr>
        </p:nvSpPr>
        <p:spPr>
          <a:xfrm>
            <a:off x="2426365" y="4343418"/>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eople_are_saying">
  <p:cSld name="People_are_saying">
    <p:spTree>
      <p:nvGrpSpPr>
        <p:cNvPr id="52" name="Shape 52"/>
        <p:cNvGrpSpPr/>
        <p:nvPr/>
      </p:nvGrpSpPr>
      <p:grpSpPr>
        <a:xfrm>
          <a:off x="0" y="0"/>
          <a:ext cx="0" cy="0"/>
          <a:chOff x="0" y="0"/>
          <a:chExt cx="0" cy="0"/>
        </a:xfrm>
      </p:grpSpPr>
      <p:sp>
        <p:nvSpPr>
          <p:cNvPr id="53" name="Shape 53"/>
          <p:cNvSpPr/>
          <p:nvPr>
            <p:ph idx="2" type="pic"/>
          </p:nvPr>
        </p:nvSpPr>
        <p:spPr>
          <a:xfrm>
            <a:off x="5703980"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4" name="Shape 54"/>
          <p:cNvSpPr/>
          <p:nvPr>
            <p:ph idx="3" type="pic"/>
          </p:nvPr>
        </p:nvSpPr>
        <p:spPr>
          <a:xfrm>
            <a:off x="9191038"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5" name="Shape 55"/>
          <p:cNvSpPr/>
          <p:nvPr>
            <p:ph idx="4" type="pic"/>
          </p:nvPr>
        </p:nvSpPr>
        <p:spPr>
          <a:xfrm>
            <a:off x="2194055"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ppy Customers">
  <p:cSld name="Happy Customers">
    <p:spTree>
      <p:nvGrpSpPr>
        <p:cNvPr id="56" name="Shape 56"/>
        <p:cNvGrpSpPr/>
        <p:nvPr/>
      </p:nvGrpSpPr>
      <p:grpSpPr>
        <a:xfrm>
          <a:off x="0" y="0"/>
          <a:ext cx="0" cy="0"/>
          <a:chOff x="0" y="0"/>
          <a:chExt cx="0" cy="0"/>
        </a:xfrm>
      </p:grpSpPr>
      <p:sp>
        <p:nvSpPr>
          <p:cNvPr id="57" name="Shape 57"/>
          <p:cNvSpPr/>
          <p:nvPr>
            <p:ph idx="2" type="pic"/>
          </p:nvPr>
        </p:nvSpPr>
        <p:spPr>
          <a:xfrm>
            <a:off x="4105787"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8" name="Shape 58"/>
          <p:cNvSpPr/>
          <p:nvPr>
            <p:ph idx="3" type="pic"/>
          </p:nvPr>
        </p:nvSpPr>
        <p:spPr>
          <a:xfrm>
            <a:off x="6621042"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9" name="Shape 59"/>
          <p:cNvSpPr/>
          <p:nvPr>
            <p:ph idx="4" type="pic"/>
          </p:nvPr>
        </p:nvSpPr>
        <p:spPr>
          <a:xfrm>
            <a:off x="9136297"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0" name="Shape 60"/>
          <p:cNvSpPr/>
          <p:nvPr>
            <p:ph idx="5" type="pic"/>
          </p:nvPr>
        </p:nvSpPr>
        <p:spPr>
          <a:xfrm>
            <a:off x="1579099"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Welcome_message_helium">
  <p:cSld name="2_Welcome_message_helium">
    <p:spTree>
      <p:nvGrpSpPr>
        <p:cNvPr id="61" name="Shape 61"/>
        <p:cNvGrpSpPr/>
        <p:nvPr/>
      </p:nvGrpSpPr>
      <p:grpSpPr>
        <a:xfrm>
          <a:off x="0" y="0"/>
          <a:ext cx="0" cy="0"/>
          <a:chOff x="0" y="0"/>
          <a:chExt cx="0" cy="0"/>
        </a:xfrm>
      </p:grpSpPr>
      <p:sp>
        <p:nvSpPr>
          <p:cNvPr id="62" name="Shape 62"/>
          <p:cNvSpPr/>
          <p:nvPr>
            <p:ph idx="2" type="pic"/>
          </p:nvPr>
        </p:nvSpPr>
        <p:spPr>
          <a:xfrm>
            <a:off x="936748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3" name="Shape 63"/>
          <p:cNvSpPr/>
          <p:nvPr>
            <p:ph idx="3" type="pic"/>
          </p:nvPr>
        </p:nvSpPr>
        <p:spPr>
          <a:xfrm>
            <a:off x="6703597"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4" name="Shape 64"/>
          <p:cNvSpPr/>
          <p:nvPr>
            <p:ph idx="4" type="pic"/>
          </p:nvPr>
        </p:nvSpPr>
        <p:spPr>
          <a:xfrm>
            <a:off x="4005415"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5" name="Shape 65"/>
          <p:cNvSpPr/>
          <p:nvPr>
            <p:ph idx="5" type="pic"/>
          </p:nvPr>
        </p:nvSpPr>
        <p:spPr>
          <a:xfrm>
            <a:off x="134153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adership skils">
  <p:cSld name="Leadership skils">
    <p:spTree>
      <p:nvGrpSpPr>
        <p:cNvPr id="66" name="Shape 66"/>
        <p:cNvGrpSpPr/>
        <p:nvPr/>
      </p:nvGrpSpPr>
      <p:grpSpPr>
        <a:xfrm>
          <a:off x="0" y="0"/>
          <a:ext cx="0" cy="0"/>
          <a:chOff x="0" y="0"/>
          <a:chExt cx="0" cy="0"/>
        </a:xfrm>
      </p:grpSpPr>
      <p:sp>
        <p:nvSpPr>
          <p:cNvPr id="67" name="Shape 67"/>
          <p:cNvSpPr/>
          <p:nvPr>
            <p:ph idx="2" type="pic"/>
          </p:nvPr>
        </p:nvSpPr>
        <p:spPr>
          <a:xfrm>
            <a:off x="134153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am_of_3">
  <p:cSld name="1_Team_of_3">
    <p:spTree>
      <p:nvGrpSpPr>
        <p:cNvPr id="68" name="Shape 68"/>
        <p:cNvGrpSpPr/>
        <p:nvPr/>
      </p:nvGrpSpPr>
      <p:grpSpPr>
        <a:xfrm>
          <a:off x="0" y="0"/>
          <a:ext cx="0" cy="0"/>
          <a:chOff x="0" y="0"/>
          <a:chExt cx="0" cy="0"/>
        </a:xfrm>
      </p:grpSpPr>
      <p:sp>
        <p:nvSpPr>
          <p:cNvPr id="69" name="Shape 69"/>
          <p:cNvSpPr/>
          <p:nvPr>
            <p:ph idx="2" type="pic"/>
          </p:nvPr>
        </p:nvSpPr>
        <p:spPr>
          <a:xfrm>
            <a:off x="9106900"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0" name="Shape 70"/>
          <p:cNvSpPr/>
          <p:nvPr>
            <p:ph idx="3" type="pic"/>
          </p:nvPr>
        </p:nvSpPr>
        <p:spPr>
          <a:xfrm>
            <a:off x="1212752"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1" name="Shape 71"/>
          <p:cNvSpPr/>
          <p:nvPr>
            <p:ph idx="4" type="pic"/>
          </p:nvPr>
        </p:nvSpPr>
        <p:spPr>
          <a:xfrm>
            <a:off x="3844135"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2" name="Shape 72"/>
          <p:cNvSpPr/>
          <p:nvPr>
            <p:ph idx="5" type="pic"/>
          </p:nvPr>
        </p:nvSpPr>
        <p:spPr>
          <a:xfrm>
            <a:off x="6475517"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 Footer">
  <p:cSld name="No Footer">
    <p:spTree>
      <p:nvGrpSpPr>
        <p:cNvPr id="22" name="Shape 22"/>
        <p:cNvGrpSpPr/>
        <p:nvPr/>
      </p:nvGrpSpPr>
      <p:grpSpPr>
        <a:xfrm>
          <a:off x="0" y="0"/>
          <a:ext cx="0" cy="0"/>
          <a:chOff x="0" y="0"/>
          <a:chExt cx="0" cy="0"/>
        </a:xfrm>
      </p:grpSpPr>
      <p:sp>
        <p:nvSpPr>
          <p:cNvPr id="23" name="Shape 23"/>
          <p:cNvSpPr/>
          <p:nvPr/>
        </p:nvSpPr>
        <p:spPr>
          <a:xfrm>
            <a:off x="4338955" y="6266986"/>
            <a:ext cx="3535858" cy="50180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_of_3_2">
  <p:cSld name="Team_of_3_2">
    <p:spTree>
      <p:nvGrpSpPr>
        <p:cNvPr id="73" name="Shape 73"/>
        <p:cNvGrpSpPr/>
        <p:nvPr/>
      </p:nvGrpSpPr>
      <p:grpSpPr>
        <a:xfrm>
          <a:off x="0" y="0"/>
          <a:ext cx="0" cy="0"/>
          <a:chOff x="0" y="0"/>
          <a:chExt cx="0" cy="0"/>
        </a:xfrm>
      </p:grpSpPr>
      <p:sp>
        <p:nvSpPr>
          <p:cNvPr id="74" name="Shape 74"/>
          <p:cNvSpPr/>
          <p:nvPr>
            <p:ph idx="2" type="pic"/>
          </p:nvPr>
        </p:nvSpPr>
        <p:spPr>
          <a:xfrm>
            <a:off x="8061384"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5" name="Shape 75"/>
          <p:cNvSpPr/>
          <p:nvPr>
            <p:ph idx="3" type="pic"/>
          </p:nvPr>
        </p:nvSpPr>
        <p:spPr>
          <a:xfrm>
            <a:off x="2227776"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6" name="Shape 76"/>
          <p:cNvSpPr/>
          <p:nvPr>
            <p:ph idx="4" type="pic"/>
          </p:nvPr>
        </p:nvSpPr>
        <p:spPr>
          <a:xfrm>
            <a:off x="5149166"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act Us-Boost">
  <p:cSld name="1_Contact Us-Boost">
    <p:spTree>
      <p:nvGrpSpPr>
        <p:cNvPr id="77" name="Shape 77"/>
        <p:cNvGrpSpPr/>
        <p:nvPr/>
      </p:nvGrpSpPr>
      <p:grpSpPr>
        <a:xfrm>
          <a:off x="0" y="0"/>
          <a:ext cx="0" cy="0"/>
          <a:chOff x="0" y="0"/>
          <a:chExt cx="0" cy="0"/>
        </a:xfrm>
      </p:grpSpPr>
      <p:sp>
        <p:nvSpPr>
          <p:cNvPr id="78" name="Shape 78"/>
          <p:cNvSpPr/>
          <p:nvPr>
            <p:ph idx="2" type="pic"/>
          </p:nvPr>
        </p:nvSpPr>
        <p:spPr>
          <a:xfrm>
            <a:off x="716146" y="76943"/>
            <a:ext cx="5863994" cy="671433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lium_Break">
  <p:cSld name="Helium_Break">
    <p:spTree>
      <p:nvGrpSpPr>
        <p:cNvPr id="79" name="Shape 79"/>
        <p:cNvGrpSpPr/>
        <p:nvPr/>
      </p:nvGrpSpPr>
      <p:grpSpPr>
        <a:xfrm>
          <a:off x="0" y="0"/>
          <a:ext cx="0" cy="0"/>
          <a:chOff x="0" y="0"/>
          <a:chExt cx="0" cy="0"/>
        </a:xfrm>
      </p:grpSpPr>
      <p:sp>
        <p:nvSpPr>
          <p:cNvPr id="80" name="Shape 80"/>
          <p:cNvSpPr/>
          <p:nvPr>
            <p:ph idx="2" type="pic"/>
          </p:nvPr>
        </p:nvSpPr>
        <p:spPr>
          <a:xfrm>
            <a:off x="6735517" y="22303"/>
            <a:ext cx="5545843" cy="67456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1" name="Shape 81"/>
          <p:cNvSpPr/>
          <p:nvPr/>
        </p:nvSpPr>
        <p:spPr>
          <a:xfrm>
            <a:off x="3870481" y="6266986"/>
            <a:ext cx="4082410" cy="50098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2" name="Shape 82"/>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Master-Placeholder">
  <p:cSld name="3_Master-Placeholder">
    <p:spTree>
      <p:nvGrpSpPr>
        <p:cNvPr id="83" name="Shape 83"/>
        <p:cNvGrpSpPr/>
        <p:nvPr/>
      </p:nvGrpSpPr>
      <p:grpSpPr>
        <a:xfrm>
          <a:off x="0" y="0"/>
          <a:ext cx="0" cy="0"/>
          <a:chOff x="0" y="0"/>
          <a:chExt cx="0" cy="0"/>
        </a:xfrm>
      </p:grpSpPr>
      <p:sp>
        <p:nvSpPr>
          <p:cNvPr id="84" name="Shape 84"/>
          <p:cNvSpPr/>
          <p:nvPr>
            <p:ph idx="2" type="pic"/>
          </p:nvPr>
        </p:nvSpPr>
        <p:spPr>
          <a:xfrm>
            <a:off x="6883833" y="1"/>
            <a:ext cx="5308168" cy="6857999"/>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Meet our Team">
  <p:cSld name="2_Meet our Team">
    <p:spTree>
      <p:nvGrpSpPr>
        <p:cNvPr id="85" name="Shape 85"/>
        <p:cNvGrpSpPr/>
        <p:nvPr/>
      </p:nvGrpSpPr>
      <p:grpSpPr>
        <a:xfrm>
          <a:off x="0" y="0"/>
          <a:ext cx="0" cy="0"/>
          <a:chOff x="0" y="0"/>
          <a:chExt cx="0" cy="0"/>
        </a:xfrm>
      </p:grpSpPr>
      <p:sp>
        <p:nvSpPr>
          <p:cNvPr id="86" name="Shape 86"/>
          <p:cNvSpPr/>
          <p:nvPr>
            <p:ph idx="2" type="pic"/>
          </p:nvPr>
        </p:nvSpPr>
        <p:spPr>
          <a:xfrm>
            <a:off x="1905067"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7" name="Shape 87"/>
          <p:cNvSpPr/>
          <p:nvPr>
            <p:ph idx="3" type="pic"/>
          </p:nvPr>
        </p:nvSpPr>
        <p:spPr>
          <a:xfrm>
            <a:off x="1905067"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8" name="Shape 88"/>
          <p:cNvSpPr/>
          <p:nvPr>
            <p:ph idx="4" type="pic"/>
          </p:nvPr>
        </p:nvSpPr>
        <p:spPr>
          <a:xfrm>
            <a:off x="4274896"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9" name="Shape 89"/>
          <p:cNvSpPr/>
          <p:nvPr>
            <p:ph idx="5" type="pic"/>
          </p:nvPr>
        </p:nvSpPr>
        <p:spPr>
          <a:xfrm>
            <a:off x="4274896"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0" name="Shape 90"/>
          <p:cNvSpPr/>
          <p:nvPr>
            <p:ph idx="6" type="pic"/>
          </p:nvPr>
        </p:nvSpPr>
        <p:spPr>
          <a:xfrm>
            <a:off x="6672109"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1" name="Shape 91"/>
          <p:cNvSpPr/>
          <p:nvPr>
            <p:ph idx="7" type="pic"/>
          </p:nvPr>
        </p:nvSpPr>
        <p:spPr>
          <a:xfrm>
            <a:off x="6672108"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2" name="Shape 92"/>
          <p:cNvSpPr/>
          <p:nvPr>
            <p:ph idx="8" type="pic"/>
          </p:nvPr>
        </p:nvSpPr>
        <p:spPr>
          <a:xfrm>
            <a:off x="9041938"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3" name="Shape 93"/>
          <p:cNvSpPr/>
          <p:nvPr>
            <p:ph idx="9" type="pic"/>
          </p:nvPr>
        </p:nvSpPr>
        <p:spPr>
          <a:xfrm>
            <a:off x="9041937"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Background with image">
  <p:cSld name="Big Background with image">
    <p:spTree>
      <p:nvGrpSpPr>
        <p:cNvPr id="94" name="Shape 94"/>
        <p:cNvGrpSpPr/>
        <p:nvPr/>
      </p:nvGrpSpPr>
      <p:grpSpPr>
        <a:xfrm>
          <a:off x="0" y="0"/>
          <a:ext cx="0" cy="0"/>
          <a:chOff x="0" y="0"/>
          <a:chExt cx="0" cy="0"/>
        </a:xfrm>
      </p:grpSpPr>
      <p:sp>
        <p:nvSpPr>
          <p:cNvPr id="95" name="Shape 95"/>
          <p:cNvSpPr/>
          <p:nvPr>
            <p:ph idx="2" type="pic"/>
          </p:nvPr>
        </p:nvSpPr>
        <p:spPr>
          <a:xfrm>
            <a:off x="0" y="0"/>
            <a:ext cx="12192000"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Placeholder">
  <p:cSld name="Master-Placeholder">
    <p:spTree>
      <p:nvGrpSpPr>
        <p:cNvPr id="96" name="Shape 96"/>
        <p:cNvGrpSpPr/>
        <p:nvPr/>
      </p:nvGrpSpPr>
      <p:grpSpPr>
        <a:xfrm>
          <a:off x="0" y="0"/>
          <a:ext cx="0" cy="0"/>
          <a:chOff x="0" y="0"/>
          <a:chExt cx="0" cy="0"/>
        </a:xfrm>
      </p:grpSpPr>
      <p:sp>
        <p:nvSpPr>
          <p:cNvPr id="97" name="Shape 97"/>
          <p:cNvSpPr/>
          <p:nvPr>
            <p:ph idx="2" type="pic"/>
          </p:nvPr>
        </p:nvSpPr>
        <p:spPr>
          <a:xfrm>
            <a:off x="1" y="1"/>
            <a:ext cx="5308168" cy="6857999"/>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Master-Placeholder">
  <p:cSld name="1_Master-Placeholder">
    <p:spTree>
      <p:nvGrpSpPr>
        <p:cNvPr id="98" name="Shape 98"/>
        <p:cNvGrpSpPr/>
        <p:nvPr/>
      </p:nvGrpSpPr>
      <p:grpSpPr>
        <a:xfrm>
          <a:off x="0" y="0"/>
          <a:ext cx="0" cy="0"/>
          <a:chOff x="0" y="0"/>
          <a:chExt cx="0" cy="0"/>
        </a:xfrm>
      </p:grpSpPr>
      <p:sp>
        <p:nvSpPr>
          <p:cNvPr id="99" name="Shape 99"/>
          <p:cNvSpPr/>
          <p:nvPr>
            <p:ph idx="2" type="pic"/>
          </p:nvPr>
        </p:nvSpPr>
        <p:spPr>
          <a:xfrm>
            <a:off x="0" y="0"/>
            <a:ext cx="12192000" cy="3477986"/>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Master-Placeholder">
  <p:cSld name="2_Master-Placeholder">
    <p:spTree>
      <p:nvGrpSpPr>
        <p:cNvPr id="100" name="Shape 100"/>
        <p:cNvGrpSpPr/>
        <p:nvPr/>
      </p:nvGrpSpPr>
      <p:grpSpPr>
        <a:xfrm>
          <a:off x="0" y="0"/>
          <a:ext cx="0" cy="0"/>
          <a:chOff x="0" y="0"/>
          <a:chExt cx="0" cy="0"/>
        </a:xfrm>
      </p:grpSpPr>
      <p:sp>
        <p:nvSpPr>
          <p:cNvPr id="101" name="Shape 101"/>
          <p:cNvSpPr/>
          <p:nvPr>
            <p:ph idx="2" type="pic"/>
          </p:nvPr>
        </p:nvSpPr>
        <p:spPr>
          <a:xfrm>
            <a:off x="5242837" y="0"/>
            <a:ext cx="6949163" cy="6858000"/>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
  <p:cSld name="Master Slide 1">
    <p:spTree>
      <p:nvGrpSpPr>
        <p:cNvPr id="24" name="Shape 24"/>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1">
  <p:cSld name="Quote 1">
    <p:spTree>
      <p:nvGrpSpPr>
        <p:cNvPr id="102" name="Shape 102"/>
        <p:cNvGrpSpPr/>
        <p:nvPr/>
      </p:nvGrpSpPr>
      <p:grpSpPr>
        <a:xfrm>
          <a:off x="0" y="0"/>
          <a:ext cx="0" cy="0"/>
          <a:chOff x="0" y="0"/>
          <a:chExt cx="0" cy="0"/>
        </a:xfrm>
      </p:grpSpPr>
      <p:sp>
        <p:nvSpPr>
          <p:cNvPr id="103" name="Shape 103"/>
          <p:cNvSpPr/>
          <p:nvPr>
            <p:ph idx="2" type="pic"/>
          </p:nvPr>
        </p:nvSpPr>
        <p:spPr>
          <a:xfrm>
            <a:off x="0" y="0"/>
            <a:ext cx="7853046"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sion">
  <p:cSld name="Mission">
    <p:spTree>
      <p:nvGrpSpPr>
        <p:cNvPr id="104" name="Shape 104"/>
        <p:cNvGrpSpPr/>
        <p:nvPr/>
      </p:nvGrpSpPr>
      <p:grpSpPr>
        <a:xfrm>
          <a:off x="0" y="0"/>
          <a:ext cx="0" cy="0"/>
          <a:chOff x="0" y="0"/>
          <a:chExt cx="0" cy="0"/>
        </a:xfrm>
      </p:grpSpPr>
      <p:sp>
        <p:nvSpPr>
          <p:cNvPr id="105" name="Shape 105"/>
          <p:cNvSpPr/>
          <p:nvPr>
            <p:ph idx="2" type="pic"/>
          </p:nvPr>
        </p:nvSpPr>
        <p:spPr>
          <a:xfrm>
            <a:off x="0" y="3644900"/>
            <a:ext cx="6096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06" name="Shape 106"/>
          <p:cNvSpPr/>
          <p:nvPr>
            <p:ph idx="3" type="pic"/>
          </p:nvPr>
        </p:nvSpPr>
        <p:spPr>
          <a:xfrm>
            <a:off x="6096000" y="3644900"/>
            <a:ext cx="6096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bout us">
  <p:cSld name="about us">
    <p:spTree>
      <p:nvGrpSpPr>
        <p:cNvPr id="107" name="Shape 107"/>
        <p:cNvGrpSpPr/>
        <p:nvPr/>
      </p:nvGrpSpPr>
      <p:grpSpPr>
        <a:xfrm>
          <a:off x="0" y="0"/>
          <a:ext cx="0" cy="0"/>
          <a:chOff x="0" y="0"/>
          <a:chExt cx="0" cy="0"/>
        </a:xfrm>
      </p:grpSpPr>
      <p:sp>
        <p:nvSpPr>
          <p:cNvPr id="108" name="Shape 108"/>
          <p:cNvSpPr/>
          <p:nvPr>
            <p:ph idx="2" type="pic"/>
          </p:nvPr>
        </p:nvSpPr>
        <p:spPr>
          <a:xfrm>
            <a:off x="7897263"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09" name="Shape 109"/>
          <p:cNvSpPr/>
          <p:nvPr>
            <p:ph idx="3" type="pic"/>
          </p:nvPr>
        </p:nvSpPr>
        <p:spPr>
          <a:xfrm>
            <a:off x="10130834"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0" name="Shape 110"/>
          <p:cNvSpPr/>
          <p:nvPr>
            <p:ph idx="4" type="pic"/>
          </p:nvPr>
        </p:nvSpPr>
        <p:spPr>
          <a:xfrm>
            <a:off x="5661229"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2">
  <p:cSld name="Projects 2">
    <p:spTree>
      <p:nvGrpSpPr>
        <p:cNvPr id="111" name="Shape 111"/>
        <p:cNvGrpSpPr/>
        <p:nvPr/>
      </p:nvGrpSpPr>
      <p:grpSpPr>
        <a:xfrm>
          <a:off x="0" y="0"/>
          <a:ext cx="0" cy="0"/>
          <a:chOff x="0" y="0"/>
          <a:chExt cx="0" cy="0"/>
        </a:xfrm>
      </p:grpSpPr>
      <p:sp>
        <p:nvSpPr>
          <p:cNvPr id="112" name="Shape 112"/>
          <p:cNvSpPr/>
          <p:nvPr>
            <p:ph idx="2" type="pic"/>
          </p:nvPr>
        </p:nvSpPr>
        <p:spPr>
          <a:xfrm>
            <a:off x="791130" y="34163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3" name="Shape 113"/>
          <p:cNvSpPr/>
          <p:nvPr>
            <p:ph idx="3" type="pic"/>
          </p:nvPr>
        </p:nvSpPr>
        <p:spPr>
          <a:xfrm>
            <a:off x="2078753" y="22860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Meet the team">
  <p:cSld name="1_Meet the team">
    <p:spTree>
      <p:nvGrpSpPr>
        <p:cNvPr id="114" name="Shape 114"/>
        <p:cNvGrpSpPr/>
        <p:nvPr/>
      </p:nvGrpSpPr>
      <p:grpSpPr>
        <a:xfrm>
          <a:off x="0" y="0"/>
          <a:ext cx="0" cy="0"/>
          <a:chOff x="0" y="0"/>
          <a:chExt cx="0" cy="0"/>
        </a:xfrm>
      </p:grpSpPr>
      <p:sp>
        <p:nvSpPr>
          <p:cNvPr id="115" name="Shape 115"/>
          <p:cNvSpPr/>
          <p:nvPr>
            <p:ph idx="2" type="pic"/>
          </p:nvPr>
        </p:nvSpPr>
        <p:spPr>
          <a:xfrm>
            <a:off x="964212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6" name="Shape 116"/>
          <p:cNvSpPr/>
          <p:nvPr>
            <p:ph idx="3" type="pic"/>
          </p:nvPr>
        </p:nvSpPr>
        <p:spPr>
          <a:xfrm>
            <a:off x="5444566"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7" name="Shape 117"/>
          <p:cNvSpPr/>
          <p:nvPr>
            <p:ph idx="4" type="pic"/>
          </p:nvPr>
        </p:nvSpPr>
        <p:spPr>
          <a:xfrm>
            <a:off x="331923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8" name="Shape 118"/>
          <p:cNvSpPr/>
          <p:nvPr>
            <p:ph idx="5" type="pic"/>
          </p:nvPr>
        </p:nvSpPr>
        <p:spPr>
          <a:xfrm>
            <a:off x="122773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9" name="Shape 119"/>
          <p:cNvSpPr/>
          <p:nvPr>
            <p:ph idx="6" type="pic"/>
          </p:nvPr>
        </p:nvSpPr>
        <p:spPr>
          <a:xfrm>
            <a:off x="7536066"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0" name="Shape 120"/>
          <p:cNvSpPr/>
          <p:nvPr>
            <p:ph idx="7" type="pic"/>
          </p:nvPr>
        </p:nvSpPr>
        <p:spPr>
          <a:xfrm>
            <a:off x="964212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1" name="Shape 121"/>
          <p:cNvSpPr/>
          <p:nvPr>
            <p:ph idx="8" type="pic"/>
          </p:nvPr>
        </p:nvSpPr>
        <p:spPr>
          <a:xfrm>
            <a:off x="5444566"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2" name="Shape 122"/>
          <p:cNvSpPr/>
          <p:nvPr>
            <p:ph idx="9" type="pic"/>
          </p:nvPr>
        </p:nvSpPr>
        <p:spPr>
          <a:xfrm>
            <a:off x="331923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3" name="Shape 123"/>
          <p:cNvSpPr/>
          <p:nvPr>
            <p:ph idx="13" type="pic"/>
          </p:nvPr>
        </p:nvSpPr>
        <p:spPr>
          <a:xfrm>
            <a:off x="122773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4" name="Shape 124"/>
          <p:cNvSpPr/>
          <p:nvPr>
            <p:ph idx="14" type="pic"/>
          </p:nvPr>
        </p:nvSpPr>
        <p:spPr>
          <a:xfrm>
            <a:off x="7536066"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Meet the team 3">
  <p:cSld name="4_Meet the team 3">
    <p:spTree>
      <p:nvGrpSpPr>
        <p:cNvPr id="125" name="Shape 125"/>
        <p:cNvGrpSpPr/>
        <p:nvPr/>
      </p:nvGrpSpPr>
      <p:grpSpPr>
        <a:xfrm>
          <a:off x="0" y="0"/>
          <a:ext cx="0" cy="0"/>
          <a:chOff x="0" y="0"/>
          <a:chExt cx="0" cy="0"/>
        </a:xfrm>
      </p:grpSpPr>
      <p:sp>
        <p:nvSpPr>
          <p:cNvPr id="126" name="Shape 126"/>
          <p:cNvSpPr/>
          <p:nvPr>
            <p:ph idx="2" type="pic"/>
          </p:nvPr>
        </p:nvSpPr>
        <p:spPr>
          <a:xfrm>
            <a:off x="914401" y="3572765"/>
            <a:ext cx="4646279"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7" name="Shape 127"/>
          <p:cNvSpPr/>
          <p:nvPr>
            <p:ph idx="3" type="pic"/>
          </p:nvPr>
        </p:nvSpPr>
        <p:spPr>
          <a:xfrm>
            <a:off x="3611495" y="1672933"/>
            <a:ext cx="4794838"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8" name="Shape 128"/>
          <p:cNvSpPr/>
          <p:nvPr>
            <p:ph idx="4" type="pic"/>
          </p:nvPr>
        </p:nvSpPr>
        <p:spPr>
          <a:xfrm>
            <a:off x="5609346" y="3572765"/>
            <a:ext cx="2796988"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9" name="Shape 129"/>
          <p:cNvSpPr/>
          <p:nvPr>
            <p:ph idx="5" type="pic"/>
          </p:nvPr>
        </p:nvSpPr>
        <p:spPr>
          <a:xfrm>
            <a:off x="8455000" y="3572765"/>
            <a:ext cx="2822599"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0" name="Shape 130"/>
          <p:cNvSpPr/>
          <p:nvPr>
            <p:ph idx="6" type="pic"/>
          </p:nvPr>
        </p:nvSpPr>
        <p:spPr>
          <a:xfrm>
            <a:off x="8455000" y="1672933"/>
            <a:ext cx="2822599"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1" name="Shape 131"/>
          <p:cNvSpPr/>
          <p:nvPr>
            <p:ph idx="7" type="pic"/>
          </p:nvPr>
        </p:nvSpPr>
        <p:spPr>
          <a:xfrm>
            <a:off x="914401" y="1672933"/>
            <a:ext cx="2635624"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of 3 - Martik">
  <p:cSld name="Picture of 3 - Martik">
    <p:spTree>
      <p:nvGrpSpPr>
        <p:cNvPr id="132" name="Shape 132"/>
        <p:cNvGrpSpPr/>
        <p:nvPr/>
      </p:nvGrpSpPr>
      <p:grpSpPr>
        <a:xfrm>
          <a:off x="0" y="0"/>
          <a:ext cx="0" cy="0"/>
          <a:chOff x="0" y="0"/>
          <a:chExt cx="0" cy="0"/>
        </a:xfrm>
      </p:grpSpPr>
      <p:sp>
        <p:nvSpPr>
          <p:cNvPr id="133" name="Shape 133"/>
          <p:cNvSpPr/>
          <p:nvPr>
            <p:ph idx="2" type="pic"/>
          </p:nvPr>
        </p:nvSpPr>
        <p:spPr>
          <a:xfrm>
            <a:off x="8081079" y="1907833"/>
            <a:ext cx="3168479"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4" name="Shape 134"/>
          <p:cNvSpPr/>
          <p:nvPr>
            <p:ph idx="3" type="pic"/>
          </p:nvPr>
        </p:nvSpPr>
        <p:spPr>
          <a:xfrm>
            <a:off x="953596" y="1907833"/>
            <a:ext cx="3173430"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5" name="Shape 135"/>
          <p:cNvSpPr/>
          <p:nvPr>
            <p:ph idx="4" type="pic"/>
          </p:nvPr>
        </p:nvSpPr>
        <p:spPr>
          <a:xfrm>
            <a:off x="4389066" y="1907833"/>
            <a:ext cx="3429973"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ight Project">
  <p:cSld name="Right Project">
    <p:spTree>
      <p:nvGrpSpPr>
        <p:cNvPr id="136" name="Shape 136"/>
        <p:cNvGrpSpPr/>
        <p:nvPr/>
      </p:nvGrpSpPr>
      <p:grpSpPr>
        <a:xfrm>
          <a:off x="0" y="0"/>
          <a:ext cx="0" cy="0"/>
          <a:chOff x="0" y="0"/>
          <a:chExt cx="0" cy="0"/>
        </a:xfrm>
      </p:grpSpPr>
      <p:sp>
        <p:nvSpPr>
          <p:cNvPr id="137" name="Shape 137"/>
          <p:cNvSpPr/>
          <p:nvPr>
            <p:ph idx="2" type="pic"/>
          </p:nvPr>
        </p:nvSpPr>
        <p:spPr>
          <a:xfrm>
            <a:off x="8119666" y="3095989"/>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8" name="Shape 138"/>
          <p:cNvSpPr/>
          <p:nvPr>
            <p:ph idx="3" type="pic"/>
          </p:nvPr>
        </p:nvSpPr>
        <p:spPr>
          <a:xfrm>
            <a:off x="6832135" y="1965689"/>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9" name="Shape 139"/>
          <p:cNvSpPr/>
          <p:nvPr>
            <p:ph idx="4" type="pic"/>
          </p:nvPr>
        </p:nvSpPr>
        <p:spPr>
          <a:xfrm>
            <a:off x="8763570" y="1080281"/>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of 3 - v2 - Martik">
  <p:cSld name="Picture of 3 - v2 - Martik">
    <p:spTree>
      <p:nvGrpSpPr>
        <p:cNvPr id="140" name="Shape 140"/>
        <p:cNvGrpSpPr/>
        <p:nvPr/>
      </p:nvGrpSpPr>
      <p:grpSpPr>
        <a:xfrm>
          <a:off x="0" y="0"/>
          <a:ext cx="0" cy="0"/>
          <a:chOff x="0" y="0"/>
          <a:chExt cx="0" cy="0"/>
        </a:xfrm>
      </p:grpSpPr>
      <p:sp>
        <p:nvSpPr>
          <p:cNvPr id="141" name="Shape 141"/>
          <p:cNvSpPr/>
          <p:nvPr>
            <p:ph idx="2" type="pic"/>
          </p:nvPr>
        </p:nvSpPr>
        <p:spPr>
          <a:xfrm>
            <a:off x="4592079"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2" name="Shape 142"/>
          <p:cNvSpPr/>
          <p:nvPr>
            <p:ph idx="3" type="pic"/>
          </p:nvPr>
        </p:nvSpPr>
        <p:spPr>
          <a:xfrm>
            <a:off x="7876980"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3" name="Shape 143"/>
          <p:cNvSpPr/>
          <p:nvPr>
            <p:ph idx="4" type="pic"/>
          </p:nvPr>
        </p:nvSpPr>
        <p:spPr>
          <a:xfrm>
            <a:off x="1273716"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General Slide">
  <p:cSld name="10_General Slide">
    <p:spTree>
      <p:nvGrpSpPr>
        <p:cNvPr id="144" name="Shape 144"/>
        <p:cNvGrpSpPr/>
        <p:nvPr/>
      </p:nvGrpSpPr>
      <p:grpSpPr>
        <a:xfrm>
          <a:off x="0" y="0"/>
          <a:ext cx="0" cy="0"/>
          <a:chOff x="0" y="0"/>
          <a:chExt cx="0" cy="0"/>
        </a:xfrm>
      </p:grpSpPr>
      <p:sp>
        <p:nvSpPr>
          <p:cNvPr id="145" name="Shape 145"/>
          <p:cNvSpPr/>
          <p:nvPr>
            <p:ph idx="2" type="pic"/>
          </p:nvPr>
        </p:nvSpPr>
        <p:spPr>
          <a:xfrm>
            <a:off x="879460" y="1922585"/>
            <a:ext cx="6906691" cy="38932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etitors">
  <p:cSld name="Competitors">
    <p:spTree>
      <p:nvGrpSpPr>
        <p:cNvPr id="25" name="Shape 25"/>
        <p:cNvGrpSpPr/>
        <p:nvPr/>
      </p:nvGrpSpPr>
      <p:grpSpPr>
        <a:xfrm>
          <a:off x="0" y="0"/>
          <a:ext cx="0" cy="0"/>
          <a:chOff x="0" y="0"/>
          <a:chExt cx="0" cy="0"/>
        </a:xfrm>
      </p:grpSpPr>
      <p:sp>
        <p:nvSpPr>
          <p:cNvPr id="26" name="Shape 26"/>
          <p:cNvSpPr/>
          <p:nvPr>
            <p:ph idx="2" type="pic"/>
          </p:nvPr>
        </p:nvSpPr>
        <p:spPr>
          <a:xfrm>
            <a:off x="8076156"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 name="Shape 27"/>
          <p:cNvSpPr/>
          <p:nvPr>
            <p:ph idx="3" type="pic"/>
          </p:nvPr>
        </p:nvSpPr>
        <p:spPr>
          <a:xfrm>
            <a:off x="1205188"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 name="Shape 28"/>
          <p:cNvSpPr/>
          <p:nvPr>
            <p:ph idx="4" type="pic"/>
          </p:nvPr>
        </p:nvSpPr>
        <p:spPr>
          <a:xfrm>
            <a:off x="4640672"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of 4">
  <p:cSld name="Projects of 4">
    <p:spTree>
      <p:nvGrpSpPr>
        <p:cNvPr id="146" name="Shape 146"/>
        <p:cNvGrpSpPr/>
        <p:nvPr/>
      </p:nvGrpSpPr>
      <p:grpSpPr>
        <a:xfrm>
          <a:off x="0" y="0"/>
          <a:ext cx="0" cy="0"/>
          <a:chOff x="0" y="0"/>
          <a:chExt cx="0" cy="0"/>
        </a:xfrm>
      </p:grpSpPr>
      <p:sp>
        <p:nvSpPr>
          <p:cNvPr id="147" name="Shape 147"/>
          <p:cNvSpPr/>
          <p:nvPr>
            <p:ph idx="2" type="pic"/>
          </p:nvPr>
        </p:nvSpPr>
        <p:spPr>
          <a:xfrm>
            <a:off x="9722980" y="3562909"/>
            <a:ext cx="2469020"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8" name="Shape 148"/>
          <p:cNvSpPr/>
          <p:nvPr>
            <p:ph idx="3" type="pic"/>
          </p:nvPr>
        </p:nvSpPr>
        <p:spPr>
          <a:xfrm>
            <a:off x="2431593"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9" name="Shape 149"/>
          <p:cNvSpPr/>
          <p:nvPr>
            <p:ph idx="4" type="pic"/>
          </p:nvPr>
        </p:nvSpPr>
        <p:spPr>
          <a:xfrm>
            <a:off x="0"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0" name="Shape 150"/>
          <p:cNvSpPr/>
          <p:nvPr>
            <p:ph idx="5" type="pic"/>
          </p:nvPr>
        </p:nvSpPr>
        <p:spPr>
          <a:xfrm>
            <a:off x="7293089"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1" name="Shape 151"/>
          <p:cNvSpPr/>
          <p:nvPr>
            <p:ph idx="6" type="pic"/>
          </p:nvPr>
        </p:nvSpPr>
        <p:spPr>
          <a:xfrm>
            <a:off x="4863197"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sion">
  <p:cSld name="Vision">
    <p:spTree>
      <p:nvGrpSpPr>
        <p:cNvPr id="152" name="Shape 152"/>
        <p:cNvGrpSpPr/>
        <p:nvPr/>
      </p:nvGrpSpPr>
      <p:grpSpPr>
        <a:xfrm>
          <a:off x="0" y="0"/>
          <a:ext cx="0" cy="0"/>
          <a:chOff x="0" y="0"/>
          <a:chExt cx="0" cy="0"/>
        </a:xfrm>
      </p:grpSpPr>
      <p:sp>
        <p:nvSpPr>
          <p:cNvPr id="153" name="Shape 153"/>
          <p:cNvSpPr/>
          <p:nvPr>
            <p:ph idx="2" type="pic"/>
          </p:nvPr>
        </p:nvSpPr>
        <p:spPr>
          <a:xfrm>
            <a:off x="0" y="2405488"/>
            <a:ext cx="4964128" cy="445251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4" name="Shape 154"/>
          <p:cNvSpPr/>
          <p:nvPr>
            <p:ph idx="3" type="pic"/>
          </p:nvPr>
        </p:nvSpPr>
        <p:spPr>
          <a:xfrm>
            <a:off x="9782710"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5" name="Shape 155"/>
          <p:cNvSpPr/>
          <p:nvPr>
            <p:ph idx="4" type="pic"/>
          </p:nvPr>
        </p:nvSpPr>
        <p:spPr>
          <a:xfrm>
            <a:off x="4964129"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6" name="Shape 156"/>
          <p:cNvSpPr/>
          <p:nvPr>
            <p:ph idx="5" type="pic"/>
          </p:nvPr>
        </p:nvSpPr>
        <p:spPr>
          <a:xfrm>
            <a:off x="7373420"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7" name="Shape 157"/>
          <p:cNvSpPr/>
          <p:nvPr>
            <p:ph idx="6" type="pic"/>
          </p:nvPr>
        </p:nvSpPr>
        <p:spPr>
          <a:xfrm>
            <a:off x="4964128" y="-6350"/>
            <a:ext cx="7227872" cy="484597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of 3">
  <p:cSld name="Projects of 3">
    <p:spTree>
      <p:nvGrpSpPr>
        <p:cNvPr id="158" name="Shape 158"/>
        <p:cNvGrpSpPr/>
        <p:nvPr/>
      </p:nvGrpSpPr>
      <p:grpSpPr>
        <a:xfrm>
          <a:off x="0" y="0"/>
          <a:ext cx="0" cy="0"/>
          <a:chOff x="0" y="0"/>
          <a:chExt cx="0" cy="0"/>
        </a:xfrm>
      </p:grpSpPr>
      <p:sp>
        <p:nvSpPr>
          <p:cNvPr id="159" name="Shape 159"/>
          <p:cNvSpPr/>
          <p:nvPr>
            <p:ph idx="2" type="pic"/>
          </p:nvPr>
        </p:nvSpPr>
        <p:spPr>
          <a:xfrm>
            <a:off x="8116950" y="3434575"/>
            <a:ext cx="4075050"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0" name="Shape 160"/>
          <p:cNvSpPr/>
          <p:nvPr>
            <p:ph idx="3" type="pic"/>
          </p:nvPr>
        </p:nvSpPr>
        <p:spPr>
          <a:xfrm>
            <a:off x="-4910" y="3434575"/>
            <a:ext cx="4075050"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1" name="Shape 161"/>
          <p:cNvSpPr/>
          <p:nvPr>
            <p:ph idx="4" type="pic"/>
          </p:nvPr>
        </p:nvSpPr>
        <p:spPr>
          <a:xfrm>
            <a:off x="4067685" y="0"/>
            <a:ext cx="4049265" cy="343457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2" name="Shape 162"/>
          <p:cNvSpPr/>
          <p:nvPr>
            <p:ph idx="5" type="pic"/>
          </p:nvPr>
        </p:nvSpPr>
        <p:spPr>
          <a:xfrm>
            <a:off x="8116950" y="0"/>
            <a:ext cx="4075050"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3" name="Shape 163"/>
          <p:cNvSpPr/>
          <p:nvPr>
            <p:ph idx="6" type="pic"/>
          </p:nvPr>
        </p:nvSpPr>
        <p:spPr>
          <a:xfrm>
            <a:off x="-4910" y="0"/>
            <a:ext cx="4075050"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4" name="Shape 164"/>
          <p:cNvSpPr/>
          <p:nvPr>
            <p:ph idx="7" type="pic"/>
          </p:nvPr>
        </p:nvSpPr>
        <p:spPr>
          <a:xfrm>
            <a:off x="4067686" y="3434575"/>
            <a:ext cx="4049264"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onry Left 2">
  <p:cSld name="Masonry Left 2">
    <p:spTree>
      <p:nvGrpSpPr>
        <p:cNvPr id="165" name="Shape 165"/>
        <p:cNvGrpSpPr/>
        <p:nvPr/>
      </p:nvGrpSpPr>
      <p:grpSpPr>
        <a:xfrm>
          <a:off x="0" y="0"/>
          <a:ext cx="0" cy="0"/>
          <a:chOff x="0" y="0"/>
          <a:chExt cx="0" cy="0"/>
        </a:xfrm>
      </p:grpSpPr>
      <p:sp>
        <p:nvSpPr>
          <p:cNvPr id="166" name="Shape 166"/>
          <p:cNvSpPr/>
          <p:nvPr>
            <p:ph idx="2" type="pic"/>
          </p:nvPr>
        </p:nvSpPr>
        <p:spPr>
          <a:xfrm>
            <a:off x="1" y="3456878"/>
            <a:ext cx="3157159" cy="34011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7" name="Shape 167"/>
          <p:cNvSpPr/>
          <p:nvPr>
            <p:ph idx="3" type="pic"/>
          </p:nvPr>
        </p:nvSpPr>
        <p:spPr>
          <a:xfrm>
            <a:off x="3307468" y="0"/>
            <a:ext cx="2804992"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8" name="Shape 168"/>
          <p:cNvSpPr/>
          <p:nvPr>
            <p:ph idx="4" type="pic"/>
          </p:nvPr>
        </p:nvSpPr>
        <p:spPr>
          <a:xfrm>
            <a:off x="1" y="0"/>
            <a:ext cx="3157159" cy="332306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9" name="Shape 169"/>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onry Right 2">
  <p:cSld name="Masonry Right 2">
    <p:spTree>
      <p:nvGrpSpPr>
        <p:cNvPr id="170" name="Shape 170"/>
        <p:cNvGrpSpPr/>
        <p:nvPr/>
      </p:nvGrpSpPr>
      <p:grpSpPr>
        <a:xfrm>
          <a:off x="0" y="0"/>
          <a:ext cx="0" cy="0"/>
          <a:chOff x="0" y="0"/>
          <a:chExt cx="0" cy="0"/>
        </a:xfrm>
      </p:grpSpPr>
      <p:sp>
        <p:nvSpPr>
          <p:cNvPr id="171" name="Shape 171"/>
          <p:cNvSpPr/>
          <p:nvPr>
            <p:ph idx="2" type="pic"/>
          </p:nvPr>
        </p:nvSpPr>
        <p:spPr>
          <a:xfrm>
            <a:off x="9034841" y="3456878"/>
            <a:ext cx="3157159" cy="34011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2" name="Shape 172"/>
          <p:cNvSpPr/>
          <p:nvPr>
            <p:ph idx="3" type="pic"/>
          </p:nvPr>
        </p:nvSpPr>
        <p:spPr>
          <a:xfrm>
            <a:off x="6095999" y="0"/>
            <a:ext cx="2804992"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3" name="Shape 173"/>
          <p:cNvSpPr/>
          <p:nvPr>
            <p:ph idx="4" type="pic"/>
          </p:nvPr>
        </p:nvSpPr>
        <p:spPr>
          <a:xfrm>
            <a:off x="9034841" y="0"/>
            <a:ext cx="3157159" cy="332306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4" name="Shape 174"/>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ight Picture">
  <p:cSld name="Right Picture">
    <p:spTree>
      <p:nvGrpSpPr>
        <p:cNvPr id="175" name="Shape 175"/>
        <p:cNvGrpSpPr/>
        <p:nvPr/>
      </p:nvGrpSpPr>
      <p:grpSpPr>
        <a:xfrm>
          <a:off x="0" y="0"/>
          <a:ext cx="0" cy="0"/>
          <a:chOff x="0" y="0"/>
          <a:chExt cx="0" cy="0"/>
        </a:xfrm>
      </p:grpSpPr>
      <p:sp>
        <p:nvSpPr>
          <p:cNvPr id="176" name="Shape 176"/>
          <p:cNvSpPr/>
          <p:nvPr/>
        </p:nvSpPr>
        <p:spPr>
          <a:xfrm>
            <a:off x="5643988" y="289932"/>
            <a:ext cx="948100" cy="3456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177" name="Shape 177"/>
          <p:cNvSpPr/>
          <p:nvPr>
            <p:ph idx="2" type="pic"/>
          </p:nvPr>
        </p:nvSpPr>
        <p:spPr>
          <a:xfrm>
            <a:off x="6090695" y="0"/>
            <a:ext cx="6101306"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8" name="Shape 178"/>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 4">
  <p:cSld name="Project 4">
    <p:spTree>
      <p:nvGrpSpPr>
        <p:cNvPr id="179" name="Shape 179"/>
        <p:cNvGrpSpPr/>
        <p:nvPr/>
      </p:nvGrpSpPr>
      <p:grpSpPr>
        <a:xfrm>
          <a:off x="0" y="0"/>
          <a:ext cx="0" cy="0"/>
          <a:chOff x="0" y="0"/>
          <a:chExt cx="0" cy="0"/>
        </a:xfrm>
      </p:grpSpPr>
      <p:sp>
        <p:nvSpPr>
          <p:cNvPr id="180" name="Shape 180"/>
          <p:cNvSpPr/>
          <p:nvPr>
            <p:ph idx="2" type="pic"/>
          </p:nvPr>
        </p:nvSpPr>
        <p:spPr>
          <a:xfrm>
            <a:off x="4155183"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81" name="Shape 181"/>
          <p:cNvSpPr/>
          <p:nvPr>
            <p:ph idx="3" type="pic"/>
          </p:nvPr>
        </p:nvSpPr>
        <p:spPr>
          <a:xfrm>
            <a:off x="0"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82" name="Shape 182"/>
          <p:cNvSpPr/>
          <p:nvPr>
            <p:ph idx="4" type="pic"/>
          </p:nvPr>
        </p:nvSpPr>
        <p:spPr>
          <a:xfrm>
            <a:off x="8310365"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pp Review">
  <p:cSld name="App Review">
    <p:spTree>
      <p:nvGrpSpPr>
        <p:cNvPr id="183" name="Shape 183"/>
        <p:cNvGrpSpPr/>
        <p:nvPr/>
      </p:nvGrpSpPr>
      <p:grpSpPr>
        <a:xfrm>
          <a:off x="0" y="0"/>
          <a:ext cx="0" cy="0"/>
          <a:chOff x="0" y="0"/>
          <a:chExt cx="0" cy="0"/>
        </a:xfrm>
      </p:grpSpPr>
      <p:sp>
        <p:nvSpPr>
          <p:cNvPr id="184" name="Shape 184"/>
          <p:cNvSpPr/>
          <p:nvPr>
            <p:ph idx="2" type="pic"/>
          </p:nvPr>
        </p:nvSpPr>
        <p:spPr>
          <a:xfrm>
            <a:off x="2288864" y="1707043"/>
            <a:ext cx="1927396" cy="341136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 Review">
  <p:cSld name="Laptop Review">
    <p:spTree>
      <p:nvGrpSpPr>
        <p:cNvPr id="185" name="Shape 185"/>
        <p:cNvGrpSpPr/>
        <p:nvPr/>
      </p:nvGrpSpPr>
      <p:grpSpPr>
        <a:xfrm>
          <a:off x="0" y="0"/>
          <a:ext cx="0" cy="0"/>
          <a:chOff x="0" y="0"/>
          <a:chExt cx="0" cy="0"/>
        </a:xfrm>
      </p:grpSpPr>
      <p:sp>
        <p:nvSpPr>
          <p:cNvPr id="186" name="Shape 186"/>
          <p:cNvSpPr/>
          <p:nvPr>
            <p:ph idx="2" type="pic"/>
          </p:nvPr>
        </p:nvSpPr>
        <p:spPr>
          <a:xfrm>
            <a:off x="7346032" y="1573577"/>
            <a:ext cx="5958778" cy="376320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acebook vs Twitter Desktop">
  <p:cSld name="Facebook vs Twitter Desktop">
    <p:spTree>
      <p:nvGrpSpPr>
        <p:cNvPr id="187" name="Shape 187"/>
        <p:cNvGrpSpPr/>
        <p:nvPr/>
      </p:nvGrpSpPr>
      <p:grpSpPr>
        <a:xfrm>
          <a:off x="0" y="0"/>
          <a:ext cx="0" cy="0"/>
          <a:chOff x="0" y="0"/>
          <a:chExt cx="0" cy="0"/>
        </a:xfrm>
      </p:grpSpPr>
      <p:sp>
        <p:nvSpPr>
          <p:cNvPr id="188" name="Shape 188"/>
          <p:cNvSpPr/>
          <p:nvPr>
            <p:ph idx="2" type="pic"/>
          </p:nvPr>
        </p:nvSpPr>
        <p:spPr>
          <a:xfrm>
            <a:off x="6787380" y="2499506"/>
            <a:ext cx="4134990" cy="231005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mpetitors">
  <p:cSld name="1_Competitors">
    <p:spTree>
      <p:nvGrpSpPr>
        <p:cNvPr id="29" name="Shape 29"/>
        <p:cNvGrpSpPr/>
        <p:nvPr/>
      </p:nvGrpSpPr>
      <p:grpSpPr>
        <a:xfrm>
          <a:off x="0" y="0"/>
          <a:ext cx="0" cy="0"/>
          <a:chOff x="0" y="0"/>
          <a:chExt cx="0" cy="0"/>
        </a:xfrm>
      </p:grpSpPr>
      <p:sp>
        <p:nvSpPr>
          <p:cNvPr id="30" name="Shape 30"/>
          <p:cNvSpPr/>
          <p:nvPr>
            <p:ph idx="2" type="pic"/>
          </p:nvPr>
        </p:nvSpPr>
        <p:spPr>
          <a:xfrm>
            <a:off x="7647709" y="1705605"/>
            <a:ext cx="3718344" cy="400844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ad App Compares">
  <p:cSld name="iPad App Compares">
    <p:spTree>
      <p:nvGrpSpPr>
        <p:cNvPr id="189" name="Shape 189"/>
        <p:cNvGrpSpPr/>
        <p:nvPr/>
      </p:nvGrpSpPr>
      <p:grpSpPr>
        <a:xfrm>
          <a:off x="0" y="0"/>
          <a:ext cx="0" cy="0"/>
          <a:chOff x="0" y="0"/>
          <a:chExt cx="0" cy="0"/>
        </a:xfrm>
      </p:grpSpPr>
      <p:sp>
        <p:nvSpPr>
          <p:cNvPr id="190" name="Shape 190"/>
          <p:cNvSpPr/>
          <p:nvPr>
            <p:ph idx="2" type="pic"/>
          </p:nvPr>
        </p:nvSpPr>
        <p:spPr>
          <a:xfrm>
            <a:off x="4756950" y="2166310"/>
            <a:ext cx="2739366" cy="344836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3">
  <p:cSld name="Laptop3">
    <p:spTree>
      <p:nvGrpSpPr>
        <p:cNvPr id="191" name="Shape 191"/>
        <p:cNvGrpSpPr/>
        <p:nvPr/>
      </p:nvGrpSpPr>
      <p:grpSpPr>
        <a:xfrm>
          <a:off x="0" y="0"/>
          <a:ext cx="0" cy="0"/>
          <a:chOff x="0" y="0"/>
          <a:chExt cx="0" cy="0"/>
        </a:xfrm>
      </p:grpSpPr>
      <p:sp>
        <p:nvSpPr>
          <p:cNvPr id="192" name="Shape 192"/>
          <p:cNvSpPr/>
          <p:nvPr>
            <p:ph idx="2" type="pic"/>
          </p:nvPr>
        </p:nvSpPr>
        <p:spPr>
          <a:xfrm>
            <a:off x="6500690" y="2373903"/>
            <a:ext cx="4137674" cy="261061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p:cSld name="Big Picture">
    <p:spTree>
      <p:nvGrpSpPr>
        <p:cNvPr id="193" name="Shape 193"/>
        <p:cNvGrpSpPr/>
        <p:nvPr/>
      </p:nvGrpSpPr>
      <p:grpSpPr>
        <a:xfrm>
          <a:off x="0" y="0"/>
          <a:ext cx="0" cy="0"/>
          <a:chOff x="0" y="0"/>
          <a:chExt cx="0" cy="0"/>
        </a:xfrm>
      </p:grpSpPr>
      <p:sp>
        <p:nvSpPr>
          <p:cNvPr id="194" name="Shape 194"/>
          <p:cNvSpPr/>
          <p:nvPr>
            <p:ph idx="2" type="pic"/>
          </p:nvPr>
        </p:nvSpPr>
        <p:spPr>
          <a:xfrm>
            <a:off x="0" y="1"/>
            <a:ext cx="12192000" cy="685799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Projects 2">
  <p:cSld name="2_Projects 2">
    <p:spTree>
      <p:nvGrpSpPr>
        <p:cNvPr id="195" name="Shape 195"/>
        <p:cNvGrpSpPr/>
        <p:nvPr/>
      </p:nvGrpSpPr>
      <p:grpSpPr>
        <a:xfrm>
          <a:off x="0" y="0"/>
          <a:ext cx="0" cy="0"/>
          <a:chOff x="0" y="0"/>
          <a:chExt cx="0" cy="0"/>
        </a:xfrm>
      </p:grpSpPr>
      <p:sp>
        <p:nvSpPr>
          <p:cNvPr id="196" name="Shape 196"/>
          <p:cNvSpPr/>
          <p:nvPr>
            <p:ph idx="2" type="pic"/>
          </p:nvPr>
        </p:nvSpPr>
        <p:spPr>
          <a:xfrm>
            <a:off x="6096000" y="2086972"/>
            <a:ext cx="4795280" cy="35306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_1">
  <p:cSld name="Projects_1">
    <p:spTree>
      <p:nvGrpSpPr>
        <p:cNvPr id="197" name="Shape 197"/>
        <p:cNvGrpSpPr/>
        <p:nvPr/>
      </p:nvGrpSpPr>
      <p:grpSpPr>
        <a:xfrm>
          <a:off x="0" y="0"/>
          <a:ext cx="0" cy="0"/>
          <a:chOff x="0" y="0"/>
          <a:chExt cx="0" cy="0"/>
        </a:xfrm>
      </p:grpSpPr>
      <p:sp>
        <p:nvSpPr>
          <p:cNvPr id="198" name="Shape 198"/>
          <p:cNvSpPr/>
          <p:nvPr>
            <p:ph idx="2" type="pic"/>
          </p:nvPr>
        </p:nvSpPr>
        <p:spPr>
          <a:xfrm>
            <a:off x="9988325" y="2134219"/>
            <a:ext cx="2203675"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99" name="Shape 199"/>
          <p:cNvSpPr/>
          <p:nvPr>
            <p:ph idx="3" type="pic"/>
          </p:nvPr>
        </p:nvSpPr>
        <p:spPr>
          <a:xfrm>
            <a:off x="0" y="2134219"/>
            <a:ext cx="5589456"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0" name="Shape 200"/>
          <p:cNvSpPr/>
          <p:nvPr>
            <p:ph idx="4" type="pic"/>
          </p:nvPr>
        </p:nvSpPr>
        <p:spPr>
          <a:xfrm>
            <a:off x="5592981" y="2134219"/>
            <a:ext cx="2194148"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1" name="Shape 201"/>
          <p:cNvSpPr/>
          <p:nvPr>
            <p:ph idx="5" type="pic"/>
          </p:nvPr>
        </p:nvSpPr>
        <p:spPr>
          <a:xfrm>
            <a:off x="7790653" y="2134219"/>
            <a:ext cx="2194148"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Right Project">
  <p:cSld name="1_Right Project">
    <p:spTree>
      <p:nvGrpSpPr>
        <p:cNvPr id="202" name="Shape 202"/>
        <p:cNvGrpSpPr/>
        <p:nvPr/>
      </p:nvGrpSpPr>
      <p:grpSpPr>
        <a:xfrm>
          <a:off x="0" y="0"/>
          <a:ext cx="0" cy="0"/>
          <a:chOff x="0" y="0"/>
          <a:chExt cx="0" cy="0"/>
        </a:xfrm>
      </p:grpSpPr>
      <p:sp>
        <p:nvSpPr>
          <p:cNvPr id="203" name="Shape 203"/>
          <p:cNvSpPr/>
          <p:nvPr>
            <p:ph idx="2" type="pic"/>
          </p:nvPr>
        </p:nvSpPr>
        <p:spPr>
          <a:xfrm>
            <a:off x="8632668" y="34163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4" name="Shape 204"/>
          <p:cNvSpPr/>
          <p:nvPr>
            <p:ph idx="3" type="pic"/>
          </p:nvPr>
        </p:nvSpPr>
        <p:spPr>
          <a:xfrm>
            <a:off x="7345045" y="22860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Masonry Left">
  <p:cSld name="Portfolio Masonry Left">
    <p:spTree>
      <p:nvGrpSpPr>
        <p:cNvPr id="205" name="Shape 205"/>
        <p:cNvGrpSpPr/>
        <p:nvPr/>
      </p:nvGrpSpPr>
      <p:grpSpPr>
        <a:xfrm>
          <a:off x="0" y="0"/>
          <a:ext cx="0" cy="0"/>
          <a:chOff x="0" y="0"/>
          <a:chExt cx="0" cy="0"/>
        </a:xfrm>
      </p:grpSpPr>
      <p:sp>
        <p:nvSpPr>
          <p:cNvPr id="206" name="Shape 206"/>
          <p:cNvSpPr/>
          <p:nvPr>
            <p:ph idx="2" type="pic"/>
          </p:nvPr>
        </p:nvSpPr>
        <p:spPr>
          <a:xfrm>
            <a:off x="0" y="4594302"/>
            <a:ext cx="2963853" cy="226369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7" name="Shape 207"/>
          <p:cNvSpPr/>
          <p:nvPr>
            <p:ph idx="3" type="pic"/>
          </p:nvPr>
        </p:nvSpPr>
        <p:spPr>
          <a:xfrm>
            <a:off x="0" y="-5576"/>
            <a:ext cx="2989306"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8" name="Shape 208"/>
          <p:cNvSpPr/>
          <p:nvPr>
            <p:ph idx="4" type="pic"/>
          </p:nvPr>
        </p:nvSpPr>
        <p:spPr>
          <a:xfrm>
            <a:off x="3126299" y="-5577"/>
            <a:ext cx="2963853" cy="22581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9" name="Shape 209"/>
          <p:cNvSpPr/>
          <p:nvPr>
            <p:ph idx="5" type="pic"/>
          </p:nvPr>
        </p:nvSpPr>
        <p:spPr>
          <a:xfrm>
            <a:off x="3126299" y="2391936"/>
            <a:ext cx="2963853"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0" name="Shape 210"/>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Masonry Right">
  <p:cSld name="Portfolio Masonry Right">
    <p:spTree>
      <p:nvGrpSpPr>
        <p:cNvPr id="211" name="Shape 211"/>
        <p:cNvGrpSpPr/>
        <p:nvPr/>
      </p:nvGrpSpPr>
      <p:grpSpPr>
        <a:xfrm>
          <a:off x="0" y="0"/>
          <a:ext cx="0" cy="0"/>
          <a:chOff x="0" y="0"/>
          <a:chExt cx="0" cy="0"/>
        </a:xfrm>
      </p:grpSpPr>
      <p:sp>
        <p:nvSpPr>
          <p:cNvPr id="212" name="Shape 212"/>
          <p:cNvSpPr/>
          <p:nvPr>
            <p:ph idx="2" type="pic"/>
          </p:nvPr>
        </p:nvSpPr>
        <p:spPr>
          <a:xfrm>
            <a:off x="9202695" y="4594302"/>
            <a:ext cx="2989306" cy="226369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3" name="Shape 213"/>
          <p:cNvSpPr/>
          <p:nvPr>
            <p:ph idx="3" type="pic"/>
          </p:nvPr>
        </p:nvSpPr>
        <p:spPr>
          <a:xfrm>
            <a:off x="9202695" y="-5576"/>
            <a:ext cx="2989306"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4" name="Shape 214"/>
          <p:cNvSpPr/>
          <p:nvPr>
            <p:ph idx="4" type="pic"/>
          </p:nvPr>
        </p:nvSpPr>
        <p:spPr>
          <a:xfrm>
            <a:off x="6082684" y="-5577"/>
            <a:ext cx="2963853" cy="22581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5" name="Shape 215"/>
          <p:cNvSpPr/>
          <p:nvPr>
            <p:ph idx="5" type="pic"/>
          </p:nvPr>
        </p:nvSpPr>
        <p:spPr>
          <a:xfrm>
            <a:off x="6082684" y="2391936"/>
            <a:ext cx="2963853"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6" name="Shape 216"/>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of 4">
  <p:cSld name="Portfolio of 4">
    <p:spTree>
      <p:nvGrpSpPr>
        <p:cNvPr id="217" name="Shape 217"/>
        <p:cNvGrpSpPr/>
        <p:nvPr/>
      </p:nvGrpSpPr>
      <p:grpSpPr>
        <a:xfrm>
          <a:off x="0" y="0"/>
          <a:ext cx="0" cy="0"/>
          <a:chOff x="0" y="0"/>
          <a:chExt cx="0" cy="0"/>
        </a:xfrm>
      </p:grpSpPr>
      <p:sp>
        <p:nvSpPr>
          <p:cNvPr id="218" name="Shape 218"/>
          <p:cNvSpPr/>
          <p:nvPr>
            <p:ph idx="2" type="pic"/>
          </p:nvPr>
        </p:nvSpPr>
        <p:spPr>
          <a:xfrm>
            <a:off x="6101306" y="3423425"/>
            <a:ext cx="6090694"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9" name="Shape 219"/>
          <p:cNvSpPr/>
          <p:nvPr>
            <p:ph idx="3" type="pic"/>
          </p:nvPr>
        </p:nvSpPr>
        <p:spPr>
          <a:xfrm>
            <a:off x="0" y="3423425"/>
            <a:ext cx="6101306"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0" name="Shape 220"/>
          <p:cNvSpPr/>
          <p:nvPr>
            <p:ph idx="4" type="pic"/>
          </p:nvPr>
        </p:nvSpPr>
        <p:spPr>
          <a:xfrm>
            <a:off x="6101306" y="0"/>
            <a:ext cx="6090694" cy="34234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hone_devices of 3">
  <p:cSld name="iphone_devices of 3">
    <p:spTree>
      <p:nvGrpSpPr>
        <p:cNvPr id="221" name="Shape 221"/>
        <p:cNvGrpSpPr/>
        <p:nvPr/>
      </p:nvGrpSpPr>
      <p:grpSpPr>
        <a:xfrm>
          <a:off x="0" y="0"/>
          <a:ext cx="0" cy="0"/>
          <a:chOff x="0" y="0"/>
          <a:chExt cx="0" cy="0"/>
        </a:xfrm>
      </p:grpSpPr>
      <p:sp>
        <p:nvSpPr>
          <p:cNvPr id="222" name="Shape 222"/>
          <p:cNvSpPr/>
          <p:nvPr>
            <p:ph idx="2" type="pic"/>
          </p:nvPr>
        </p:nvSpPr>
        <p:spPr>
          <a:xfrm>
            <a:off x="2510100" y="5348716"/>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3" name="Shape 223"/>
          <p:cNvSpPr/>
          <p:nvPr>
            <p:ph idx="3" type="pic"/>
          </p:nvPr>
        </p:nvSpPr>
        <p:spPr>
          <a:xfrm>
            <a:off x="5168157" y="3938259"/>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4" name="Shape 224"/>
          <p:cNvSpPr/>
          <p:nvPr>
            <p:ph idx="4" type="pic"/>
          </p:nvPr>
        </p:nvSpPr>
        <p:spPr>
          <a:xfrm>
            <a:off x="7755202" y="5348716"/>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5" name="Shape 225"/>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ur Mission 2">
  <p:cSld name="Our Mission 2">
    <p:spTree>
      <p:nvGrpSpPr>
        <p:cNvPr id="31" name="Shape 31"/>
        <p:cNvGrpSpPr/>
        <p:nvPr/>
      </p:nvGrpSpPr>
      <p:grpSpPr>
        <a:xfrm>
          <a:off x="0" y="0"/>
          <a:ext cx="0" cy="0"/>
          <a:chOff x="0" y="0"/>
          <a:chExt cx="0" cy="0"/>
        </a:xfrm>
      </p:grpSpPr>
      <p:sp>
        <p:nvSpPr>
          <p:cNvPr id="32" name="Shape 32"/>
          <p:cNvSpPr/>
          <p:nvPr>
            <p:ph idx="2" type="pic"/>
          </p:nvPr>
        </p:nvSpPr>
        <p:spPr>
          <a:xfrm>
            <a:off x="1" y="2045842"/>
            <a:ext cx="6054418" cy="338480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phone_devices of 3">
  <p:cSld name="1_iphone_devices of 3">
    <p:spTree>
      <p:nvGrpSpPr>
        <p:cNvPr id="226" name="Shape 226"/>
        <p:cNvGrpSpPr/>
        <p:nvPr/>
      </p:nvGrpSpPr>
      <p:grpSpPr>
        <a:xfrm>
          <a:off x="0" y="0"/>
          <a:ext cx="0" cy="0"/>
          <a:chOff x="0" y="0"/>
          <a:chExt cx="0" cy="0"/>
        </a:xfrm>
      </p:grpSpPr>
      <p:sp>
        <p:nvSpPr>
          <p:cNvPr id="227" name="Shape 227"/>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228" name="Shape 228"/>
          <p:cNvSpPr/>
          <p:nvPr>
            <p:ph idx="2" type="pic"/>
          </p:nvPr>
        </p:nvSpPr>
        <p:spPr>
          <a:xfrm>
            <a:off x="6970174" y="1623849"/>
            <a:ext cx="3621758" cy="643758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iphone_devices of 3">
  <p:cSld name="2_iphone_devices of 3">
    <p:spTree>
      <p:nvGrpSpPr>
        <p:cNvPr id="229" name="Shape 229"/>
        <p:cNvGrpSpPr/>
        <p:nvPr/>
      </p:nvGrpSpPr>
      <p:grpSpPr>
        <a:xfrm>
          <a:off x="0" y="0"/>
          <a:ext cx="0" cy="0"/>
          <a:chOff x="0" y="0"/>
          <a:chExt cx="0" cy="0"/>
        </a:xfrm>
      </p:grpSpPr>
      <p:sp>
        <p:nvSpPr>
          <p:cNvPr id="230" name="Shape 230"/>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231" name="Shape 231"/>
          <p:cNvSpPr/>
          <p:nvPr>
            <p:ph idx="2" type="pic"/>
          </p:nvPr>
        </p:nvSpPr>
        <p:spPr>
          <a:xfrm>
            <a:off x="4627808" y="3115099"/>
            <a:ext cx="2878918" cy="510335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e Message">
  <p:cSld name="Welcome Message">
    <p:spTree>
      <p:nvGrpSpPr>
        <p:cNvPr id="232" name="Shape 232"/>
        <p:cNvGrpSpPr/>
        <p:nvPr/>
      </p:nvGrpSpPr>
      <p:grpSpPr>
        <a:xfrm>
          <a:off x="0" y="0"/>
          <a:ext cx="0" cy="0"/>
          <a:chOff x="0" y="0"/>
          <a:chExt cx="0" cy="0"/>
        </a:xfrm>
      </p:grpSpPr>
      <p:sp>
        <p:nvSpPr>
          <p:cNvPr id="233" name="Shape 233"/>
          <p:cNvSpPr/>
          <p:nvPr>
            <p:ph idx="2" type="pic"/>
          </p:nvPr>
        </p:nvSpPr>
        <p:spPr>
          <a:xfrm>
            <a:off x="1140948" y="1667631"/>
            <a:ext cx="2248875" cy="260801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rvices Features">
  <p:cSld name="Services Features">
    <p:spTree>
      <p:nvGrpSpPr>
        <p:cNvPr id="234" name="Shape 234"/>
        <p:cNvGrpSpPr/>
        <p:nvPr/>
      </p:nvGrpSpPr>
      <p:grpSpPr>
        <a:xfrm>
          <a:off x="0" y="0"/>
          <a:ext cx="0" cy="0"/>
          <a:chOff x="0" y="0"/>
          <a:chExt cx="0" cy="0"/>
        </a:xfrm>
      </p:grpSpPr>
      <p:sp>
        <p:nvSpPr>
          <p:cNvPr id="235" name="Shape 235"/>
          <p:cNvSpPr/>
          <p:nvPr>
            <p:ph idx="2" type="pic"/>
          </p:nvPr>
        </p:nvSpPr>
        <p:spPr>
          <a:xfrm>
            <a:off x="-1" y="3644900"/>
            <a:ext cx="12192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1">
  <p:cSld name="Timeline 1">
    <p:spTree>
      <p:nvGrpSpPr>
        <p:cNvPr id="236" name="Shape 236"/>
        <p:cNvGrpSpPr/>
        <p:nvPr/>
      </p:nvGrpSpPr>
      <p:grpSpPr>
        <a:xfrm>
          <a:off x="0" y="0"/>
          <a:ext cx="0" cy="0"/>
          <a:chOff x="0" y="0"/>
          <a:chExt cx="0" cy="0"/>
        </a:xfrm>
      </p:grpSpPr>
      <p:sp>
        <p:nvSpPr>
          <p:cNvPr id="237" name="Shape 237"/>
          <p:cNvSpPr/>
          <p:nvPr>
            <p:ph idx="2" type="pic"/>
          </p:nvPr>
        </p:nvSpPr>
        <p:spPr>
          <a:xfrm>
            <a:off x="6662666" y="4544121"/>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38" name="Shape 238"/>
          <p:cNvSpPr/>
          <p:nvPr>
            <p:ph idx="3" type="pic"/>
          </p:nvPr>
        </p:nvSpPr>
        <p:spPr>
          <a:xfrm>
            <a:off x="2432977" y="3289610"/>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39" name="Shape 239"/>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2">
  <p:cSld name="Timeline 2">
    <p:spTree>
      <p:nvGrpSpPr>
        <p:cNvPr id="240" name="Shape 240"/>
        <p:cNvGrpSpPr/>
        <p:nvPr/>
      </p:nvGrpSpPr>
      <p:grpSpPr>
        <a:xfrm>
          <a:off x="0" y="0"/>
          <a:ext cx="0" cy="0"/>
          <a:chOff x="0" y="0"/>
          <a:chExt cx="0" cy="0"/>
        </a:xfrm>
      </p:grpSpPr>
      <p:sp>
        <p:nvSpPr>
          <p:cNvPr id="241" name="Shape 241"/>
          <p:cNvSpPr/>
          <p:nvPr>
            <p:ph idx="2" type="pic"/>
          </p:nvPr>
        </p:nvSpPr>
        <p:spPr>
          <a:xfrm>
            <a:off x="6662666" y="2263943"/>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2" name="Shape 242"/>
          <p:cNvSpPr/>
          <p:nvPr>
            <p:ph idx="3" type="pic"/>
          </p:nvPr>
        </p:nvSpPr>
        <p:spPr>
          <a:xfrm>
            <a:off x="2432977" y="1009431"/>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3" name="Shape 243"/>
          <p:cNvSpPr/>
          <p:nvPr>
            <p:ph idx="4" type="pic"/>
          </p:nvPr>
        </p:nvSpPr>
        <p:spPr>
          <a:xfrm>
            <a:off x="2432977" y="4176378"/>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4" name="Shape 244"/>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s">
  <p:cSld name="Quotes">
    <p:spTree>
      <p:nvGrpSpPr>
        <p:cNvPr id="245" name="Shape 245"/>
        <p:cNvGrpSpPr/>
        <p:nvPr/>
      </p:nvGrpSpPr>
      <p:grpSpPr>
        <a:xfrm>
          <a:off x="0" y="0"/>
          <a:ext cx="0" cy="0"/>
          <a:chOff x="0" y="0"/>
          <a:chExt cx="0" cy="0"/>
        </a:xfrm>
      </p:grpSpPr>
      <p:sp>
        <p:nvSpPr>
          <p:cNvPr id="246" name="Shape 246"/>
          <p:cNvSpPr/>
          <p:nvPr>
            <p:ph idx="2" type="pic"/>
          </p:nvPr>
        </p:nvSpPr>
        <p:spPr>
          <a:xfrm>
            <a:off x="6101306" y="3423425"/>
            <a:ext cx="6090694"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7" name="Shape 247"/>
          <p:cNvSpPr/>
          <p:nvPr>
            <p:ph idx="3" type="pic"/>
          </p:nvPr>
        </p:nvSpPr>
        <p:spPr>
          <a:xfrm>
            <a:off x="-11154" y="0"/>
            <a:ext cx="6112460" cy="34234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8" name="Shape 248"/>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eet_the_squad">
  <p:cSld name="Meet_the_squad">
    <p:spTree>
      <p:nvGrpSpPr>
        <p:cNvPr id="249" name="Shape 249"/>
        <p:cNvGrpSpPr/>
        <p:nvPr/>
      </p:nvGrpSpPr>
      <p:grpSpPr>
        <a:xfrm>
          <a:off x="0" y="0"/>
          <a:ext cx="0" cy="0"/>
          <a:chOff x="0" y="0"/>
          <a:chExt cx="0" cy="0"/>
        </a:xfrm>
      </p:grpSpPr>
      <p:sp>
        <p:nvSpPr>
          <p:cNvPr id="250" name="Shape 250"/>
          <p:cNvSpPr/>
          <p:nvPr>
            <p:ph idx="2" type="pic"/>
          </p:nvPr>
        </p:nvSpPr>
        <p:spPr>
          <a:xfrm>
            <a:off x="1360720"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1" name="Shape 251"/>
          <p:cNvSpPr/>
          <p:nvPr>
            <p:ph idx="3" type="pic"/>
          </p:nvPr>
        </p:nvSpPr>
        <p:spPr>
          <a:xfrm>
            <a:off x="7831785"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2" name="Shape 252"/>
          <p:cNvSpPr/>
          <p:nvPr>
            <p:ph idx="4" type="pic"/>
          </p:nvPr>
        </p:nvSpPr>
        <p:spPr>
          <a:xfrm>
            <a:off x="4596253"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2">
  <p:cSld name="Team 2">
    <p:spTree>
      <p:nvGrpSpPr>
        <p:cNvPr id="253" name="Shape 253"/>
        <p:cNvGrpSpPr/>
        <p:nvPr/>
      </p:nvGrpSpPr>
      <p:grpSpPr>
        <a:xfrm>
          <a:off x="0" y="0"/>
          <a:ext cx="0" cy="0"/>
          <a:chOff x="0" y="0"/>
          <a:chExt cx="0" cy="0"/>
        </a:xfrm>
      </p:grpSpPr>
      <p:sp>
        <p:nvSpPr>
          <p:cNvPr id="254" name="Shape 254"/>
          <p:cNvSpPr/>
          <p:nvPr>
            <p:ph idx="2" type="pic"/>
          </p:nvPr>
        </p:nvSpPr>
        <p:spPr>
          <a:xfrm>
            <a:off x="0" y="0"/>
            <a:ext cx="12192000"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5" name="Shape 255"/>
          <p:cNvSpPr/>
          <p:nvPr>
            <p:ph idx="3" type="pic"/>
          </p:nvPr>
        </p:nvSpPr>
        <p:spPr>
          <a:xfrm>
            <a:off x="936748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6" name="Shape 256"/>
          <p:cNvSpPr/>
          <p:nvPr>
            <p:ph idx="4" type="pic"/>
          </p:nvPr>
        </p:nvSpPr>
        <p:spPr>
          <a:xfrm>
            <a:off x="6703597"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7" name="Shape 257"/>
          <p:cNvSpPr/>
          <p:nvPr>
            <p:ph idx="5" type="pic"/>
          </p:nvPr>
        </p:nvSpPr>
        <p:spPr>
          <a:xfrm>
            <a:off x="4005415"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8" name="Shape 258"/>
          <p:cNvSpPr/>
          <p:nvPr>
            <p:ph idx="6" type="pic"/>
          </p:nvPr>
        </p:nvSpPr>
        <p:spPr>
          <a:xfrm>
            <a:off x="134153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am 2">
  <p:cSld name="1_Team 2">
    <p:spTree>
      <p:nvGrpSpPr>
        <p:cNvPr id="259" name="Shape 259"/>
        <p:cNvGrpSpPr/>
        <p:nvPr/>
      </p:nvGrpSpPr>
      <p:grpSpPr>
        <a:xfrm>
          <a:off x="0" y="0"/>
          <a:ext cx="0" cy="0"/>
          <a:chOff x="0" y="0"/>
          <a:chExt cx="0" cy="0"/>
        </a:xfrm>
      </p:grpSpPr>
      <p:sp>
        <p:nvSpPr>
          <p:cNvPr id="260" name="Shape 260"/>
          <p:cNvSpPr/>
          <p:nvPr>
            <p:ph idx="2" type="pic"/>
          </p:nvPr>
        </p:nvSpPr>
        <p:spPr>
          <a:xfrm>
            <a:off x="936748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1" name="Shape 261"/>
          <p:cNvSpPr/>
          <p:nvPr>
            <p:ph idx="3" type="pic"/>
          </p:nvPr>
        </p:nvSpPr>
        <p:spPr>
          <a:xfrm>
            <a:off x="6703597"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2" name="Shape 262"/>
          <p:cNvSpPr/>
          <p:nvPr>
            <p:ph idx="4" type="pic"/>
          </p:nvPr>
        </p:nvSpPr>
        <p:spPr>
          <a:xfrm>
            <a:off x="4005415"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3" name="Shape 263"/>
          <p:cNvSpPr/>
          <p:nvPr>
            <p:ph idx="5" type="pic"/>
          </p:nvPr>
        </p:nvSpPr>
        <p:spPr>
          <a:xfrm>
            <a:off x="134153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v4">
  <p:cSld name="Big Picture v4">
    <p:spTree>
      <p:nvGrpSpPr>
        <p:cNvPr id="33" name="Shape 33"/>
        <p:cNvGrpSpPr/>
        <p:nvPr/>
      </p:nvGrpSpPr>
      <p:grpSpPr>
        <a:xfrm>
          <a:off x="0" y="0"/>
          <a:ext cx="0" cy="0"/>
          <a:chOff x="0" y="0"/>
          <a:chExt cx="0" cy="0"/>
        </a:xfrm>
      </p:grpSpPr>
      <p:sp>
        <p:nvSpPr>
          <p:cNvPr id="34" name="Shape 34"/>
          <p:cNvSpPr/>
          <p:nvPr>
            <p:ph idx="2" type="pic"/>
          </p:nvPr>
        </p:nvSpPr>
        <p:spPr>
          <a:xfrm>
            <a:off x="1" y="1"/>
            <a:ext cx="12191999" cy="685799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Laptop3">
  <p:cSld name="1_Laptop3">
    <p:spTree>
      <p:nvGrpSpPr>
        <p:cNvPr id="264" name="Shape 264"/>
        <p:cNvGrpSpPr/>
        <p:nvPr/>
      </p:nvGrpSpPr>
      <p:grpSpPr>
        <a:xfrm>
          <a:off x="0" y="0"/>
          <a:ext cx="0" cy="0"/>
          <a:chOff x="0" y="0"/>
          <a:chExt cx="0" cy="0"/>
        </a:xfrm>
      </p:grpSpPr>
      <p:sp>
        <p:nvSpPr>
          <p:cNvPr id="265" name="Shape 265"/>
          <p:cNvSpPr/>
          <p:nvPr>
            <p:ph idx="2" type="pic"/>
          </p:nvPr>
        </p:nvSpPr>
        <p:spPr>
          <a:xfrm>
            <a:off x="4216575" y="2440066"/>
            <a:ext cx="3790604" cy="240130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 mockup">
  <p:cSld name="Laptop mockup">
    <p:spTree>
      <p:nvGrpSpPr>
        <p:cNvPr id="266" name="Shape 266"/>
        <p:cNvGrpSpPr/>
        <p:nvPr/>
      </p:nvGrpSpPr>
      <p:grpSpPr>
        <a:xfrm>
          <a:off x="0" y="0"/>
          <a:ext cx="0" cy="0"/>
          <a:chOff x="0" y="0"/>
          <a:chExt cx="0" cy="0"/>
        </a:xfrm>
      </p:grpSpPr>
      <p:sp>
        <p:nvSpPr>
          <p:cNvPr id="267" name="Shape 267"/>
          <p:cNvSpPr/>
          <p:nvPr>
            <p:ph idx="2" type="pic"/>
          </p:nvPr>
        </p:nvSpPr>
        <p:spPr>
          <a:xfrm>
            <a:off x="7341086" y="3187793"/>
            <a:ext cx="2908549" cy="184708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8" name="Shape 268"/>
          <p:cNvSpPr/>
          <p:nvPr>
            <p:ph idx="3" type="pic"/>
          </p:nvPr>
        </p:nvSpPr>
        <p:spPr>
          <a:xfrm>
            <a:off x="1930378" y="3187793"/>
            <a:ext cx="2908549" cy="184708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9" name="Shape 269"/>
          <p:cNvSpPr/>
          <p:nvPr>
            <p:ph idx="4" type="pic"/>
          </p:nvPr>
        </p:nvSpPr>
        <p:spPr>
          <a:xfrm>
            <a:off x="4452513" y="3544622"/>
            <a:ext cx="3281748" cy="207111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eet our Team">
  <p:cSld name="Meet our Team">
    <p:spTree>
      <p:nvGrpSpPr>
        <p:cNvPr id="270" name="Shape 270"/>
        <p:cNvGrpSpPr/>
        <p:nvPr/>
      </p:nvGrpSpPr>
      <p:grpSpPr>
        <a:xfrm>
          <a:off x="0" y="0"/>
          <a:ext cx="0" cy="0"/>
          <a:chOff x="0" y="0"/>
          <a:chExt cx="0" cy="0"/>
        </a:xfrm>
      </p:grpSpPr>
      <p:sp>
        <p:nvSpPr>
          <p:cNvPr id="271" name="Shape 271"/>
          <p:cNvSpPr/>
          <p:nvPr>
            <p:ph idx="2" type="pic"/>
          </p:nvPr>
        </p:nvSpPr>
        <p:spPr>
          <a:xfrm>
            <a:off x="1804567" y="1796262"/>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2" name="Shape 272"/>
          <p:cNvSpPr/>
          <p:nvPr>
            <p:ph idx="3" type="pic"/>
          </p:nvPr>
        </p:nvSpPr>
        <p:spPr>
          <a:xfrm>
            <a:off x="6429036" y="1796262"/>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3" name="Shape 273"/>
          <p:cNvSpPr/>
          <p:nvPr>
            <p:ph idx="4" type="pic"/>
          </p:nvPr>
        </p:nvSpPr>
        <p:spPr>
          <a:xfrm>
            <a:off x="1804567" y="3915547"/>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4" name="Shape 274"/>
          <p:cNvSpPr/>
          <p:nvPr>
            <p:ph idx="5" type="pic"/>
          </p:nvPr>
        </p:nvSpPr>
        <p:spPr>
          <a:xfrm>
            <a:off x="6429036" y="3915547"/>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at we do">
  <p:cSld name="What we do">
    <p:spTree>
      <p:nvGrpSpPr>
        <p:cNvPr id="275" name="Shape 275"/>
        <p:cNvGrpSpPr/>
        <p:nvPr/>
      </p:nvGrpSpPr>
      <p:grpSpPr>
        <a:xfrm>
          <a:off x="0" y="0"/>
          <a:ext cx="0" cy="0"/>
          <a:chOff x="0" y="0"/>
          <a:chExt cx="0" cy="0"/>
        </a:xfrm>
      </p:grpSpPr>
      <p:sp>
        <p:nvSpPr>
          <p:cNvPr id="276" name="Shape 276"/>
          <p:cNvSpPr/>
          <p:nvPr>
            <p:ph idx="2" type="pic"/>
          </p:nvPr>
        </p:nvSpPr>
        <p:spPr>
          <a:xfrm>
            <a:off x="1199579" y="2257898"/>
            <a:ext cx="4466716" cy="326828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at we do 2">
  <p:cSld name="What we do 2">
    <p:spTree>
      <p:nvGrpSpPr>
        <p:cNvPr id="277" name="Shape 277"/>
        <p:cNvGrpSpPr/>
        <p:nvPr/>
      </p:nvGrpSpPr>
      <p:grpSpPr>
        <a:xfrm>
          <a:off x="0" y="0"/>
          <a:ext cx="0" cy="0"/>
          <a:chOff x="0" y="0"/>
          <a:chExt cx="0" cy="0"/>
        </a:xfrm>
      </p:grpSpPr>
      <p:sp>
        <p:nvSpPr>
          <p:cNvPr id="278" name="Shape 278"/>
          <p:cNvSpPr/>
          <p:nvPr>
            <p:ph idx="2" type="pic"/>
          </p:nvPr>
        </p:nvSpPr>
        <p:spPr>
          <a:xfrm>
            <a:off x="8774926"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9" name="Shape 279"/>
          <p:cNvSpPr/>
          <p:nvPr>
            <p:ph idx="3" type="pic"/>
          </p:nvPr>
        </p:nvSpPr>
        <p:spPr>
          <a:xfrm>
            <a:off x="6340732"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0" name="Shape 280"/>
          <p:cNvSpPr/>
          <p:nvPr>
            <p:ph idx="4" type="pic"/>
          </p:nvPr>
        </p:nvSpPr>
        <p:spPr>
          <a:xfrm>
            <a:off x="3906539"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1" name="Shape 281"/>
          <p:cNvSpPr/>
          <p:nvPr>
            <p:ph idx="5" type="pic"/>
          </p:nvPr>
        </p:nvSpPr>
        <p:spPr>
          <a:xfrm>
            <a:off x="1472346"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tners Left">
  <p:cSld name="Partners Left">
    <p:spTree>
      <p:nvGrpSpPr>
        <p:cNvPr id="282" name="Shape 282"/>
        <p:cNvGrpSpPr/>
        <p:nvPr/>
      </p:nvGrpSpPr>
      <p:grpSpPr>
        <a:xfrm>
          <a:off x="0" y="0"/>
          <a:ext cx="0" cy="0"/>
          <a:chOff x="0" y="0"/>
          <a:chExt cx="0" cy="0"/>
        </a:xfrm>
      </p:grpSpPr>
      <p:sp>
        <p:nvSpPr>
          <p:cNvPr id="283" name="Shape 283"/>
          <p:cNvSpPr/>
          <p:nvPr>
            <p:ph idx="2" type="pic"/>
          </p:nvPr>
        </p:nvSpPr>
        <p:spPr>
          <a:xfrm>
            <a:off x="4065682" y="3924158"/>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4" name="Shape 284"/>
          <p:cNvSpPr/>
          <p:nvPr>
            <p:ph idx="3" type="pic"/>
          </p:nvPr>
        </p:nvSpPr>
        <p:spPr>
          <a:xfrm>
            <a:off x="1841968" y="3924158"/>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5" name="Shape 285"/>
          <p:cNvSpPr/>
          <p:nvPr>
            <p:ph idx="4" type="pic"/>
          </p:nvPr>
        </p:nvSpPr>
        <p:spPr>
          <a:xfrm>
            <a:off x="8513109" y="392415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6" name="Shape 286"/>
          <p:cNvSpPr/>
          <p:nvPr>
            <p:ph idx="5" type="pic"/>
          </p:nvPr>
        </p:nvSpPr>
        <p:spPr>
          <a:xfrm>
            <a:off x="6289396" y="392415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7" name="Shape 287"/>
          <p:cNvSpPr/>
          <p:nvPr>
            <p:ph idx="6" type="pic"/>
          </p:nvPr>
        </p:nvSpPr>
        <p:spPr>
          <a:xfrm>
            <a:off x="4065682"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8" name="Shape 288"/>
          <p:cNvSpPr/>
          <p:nvPr>
            <p:ph idx="7" type="pic"/>
          </p:nvPr>
        </p:nvSpPr>
        <p:spPr>
          <a:xfrm>
            <a:off x="1841968"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9" name="Shape 289"/>
          <p:cNvSpPr/>
          <p:nvPr>
            <p:ph idx="8" type="pic"/>
          </p:nvPr>
        </p:nvSpPr>
        <p:spPr>
          <a:xfrm>
            <a:off x="8513109"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0" name="Shape 290"/>
          <p:cNvSpPr/>
          <p:nvPr>
            <p:ph idx="9" type="pic"/>
          </p:nvPr>
        </p:nvSpPr>
        <p:spPr>
          <a:xfrm>
            <a:off x="6289396"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tners of 4">
  <p:cSld name="Partners of 4">
    <p:spTree>
      <p:nvGrpSpPr>
        <p:cNvPr id="291" name="Shape 291"/>
        <p:cNvGrpSpPr/>
        <p:nvPr/>
      </p:nvGrpSpPr>
      <p:grpSpPr>
        <a:xfrm>
          <a:off x="0" y="0"/>
          <a:ext cx="0" cy="0"/>
          <a:chOff x="0" y="0"/>
          <a:chExt cx="0" cy="0"/>
        </a:xfrm>
      </p:grpSpPr>
      <p:sp>
        <p:nvSpPr>
          <p:cNvPr id="292" name="Shape 292"/>
          <p:cNvSpPr/>
          <p:nvPr>
            <p:ph idx="2" type="pic"/>
          </p:nvPr>
        </p:nvSpPr>
        <p:spPr>
          <a:xfrm>
            <a:off x="3639220"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3" name="Shape 293"/>
          <p:cNvSpPr/>
          <p:nvPr>
            <p:ph idx="3" type="pic"/>
          </p:nvPr>
        </p:nvSpPr>
        <p:spPr>
          <a:xfrm>
            <a:off x="975336"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4" name="Shape 294"/>
          <p:cNvSpPr/>
          <p:nvPr>
            <p:ph idx="4" type="pic"/>
          </p:nvPr>
        </p:nvSpPr>
        <p:spPr>
          <a:xfrm>
            <a:off x="8966988"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5" name="Shape 295"/>
          <p:cNvSpPr/>
          <p:nvPr>
            <p:ph idx="5" type="pic"/>
          </p:nvPr>
        </p:nvSpPr>
        <p:spPr>
          <a:xfrm>
            <a:off x="6303105"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1">
  <p:cSld name="Portfolio 1">
    <p:spTree>
      <p:nvGrpSpPr>
        <p:cNvPr id="296" name="Shape 296"/>
        <p:cNvGrpSpPr/>
        <p:nvPr/>
      </p:nvGrpSpPr>
      <p:grpSpPr>
        <a:xfrm>
          <a:off x="0" y="0"/>
          <a:ext cx="0" cy="0"/>
          <a:chOff x="0" y="0"/>
          <a:chExt cx="0" cy="0"/>
        </a:xfrm>
      </p:grpSpPr>
      <p:sp>
        <p:nvSpPr>
          <p:cNvPr id="297" name="Shape 297"/>
          <p:cNvSpPr/>
          <p:nvPr>
            <p:ph idx="2" type="pic"/>
          </p:nvPr>
        </p:nvSpPr>
        <p:spPr>
          <a:xfrm>
            <a:off x="7781472" y="2196790"/>
            <a:ext cx="4410528" cy="466121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8" name="Shape 298"/>
          <p:cNvSpPr/>
          <p:nvPr>
            <p:ph idx="3" type="pic"/>
          </p:nvPr>
        </p:nvSpPr>
        <p:spPr>
          <a:xfrm>
            <a:off x="0" y="2196790"/>
            <a:ext cx="4439342" cy="466121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9" name="Shape 299"/>
          <p:cNvSpPr/>
          <p:nvPr/>
        </p:nvSpPr>
        <p:spPr>
          <a:xfrm>
            <a:off x="4227414" y="6144322"/>
            <a:ext cx="3680861" cy="5687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ad_Martik-feat">
  <p:cSld name="iPad_Martik-feat">
    <p:spTree>
      <p:nvGrpSpPr>
        <p:cNvPr id="300" name="Shape 300"/>
        <p:cNvGrpSpPr/>
        <p:nvPr/>
      </p:nvGrpSpPr>
      <p:grpSpPr>
        <a:xfrm>
          <a:off x="0" y="0"/>
          <a:ext cx="0" cy="0"/>
          <a:chOff x="0" y="0"/>
          <a:chExt cx="0" cy="0"/>
        </a:xfrm>
      </p:grpSpPr>
      <p:sp>
        <p:nvSpPr>
          <p:cNvPr id="301" name="Shape 301"/>
          <p:cNvSpPr/>
          <p:nvPr>
            <p:ph idx="2" type="pic"/>
          </p:nvPr>
        </p:nvSpPr>
        <p:spPr>
          <a:xfrm>
            <a:off x="6954065" y="1493887"/>
            <a:ext cx="3169191" cy="397637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rojects 2">
  <p:cSld name="1_Projects 2">
    <p:spTree>
      <p:nvGrpSpPr>
        <p:cNvPr id="302" name="Shape 302"/>
        <p:cNvGrpSpPr/>
        <p:nvPr/>
      </p:nvGrpSpPr>
      <p:grpSpPr>
        <a:xfrm>
          <a:off x="0" y="0"/>
          <a:ext cx="0" cy="0"/>
          <a:chOff x="0" y="0"/>
          <a:chExt cx="0" cy="0"/>
        </a:xfrm>
      </p:grpSpPr>
      <p:sp>
        <p:nvSpPr>
          <p:cNvPr id="303" name="Shape 303"/>
          <p:cNvSpPr/>
          <p:nvPr>
            <p:ph idx="2" type="pic"/>
          </p:nvPr>
        </p:nvSpPr>
        <p:spPr>
          <a:xfrm>
            <a:off x="9146382" y="0"/>
            <a:ext cx="3045618" cy="684099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4" name="Shape 304"/>
          <p:cNvSpPr/>
          <p:nvPr>
            <p:ph idx="3" type="pic"/>
          </p:nvPr>
        </p:nvSpPr>
        <p:spPr>
          <a:xfrm>
            <a:off x="5873867" y="0"/>
            <a:ext cx="3045745" cy="684099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5" name="Shape 305"/>
          <p:cNvSpPr/>
          <p:nvPr/>
        </p:nvSpPr>
        <p:spPr>
          <a:xfrm>
            <a:off x="4417033" y="6300440"/>
            <a:ext cx="3379700" cy="35683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Picture Right">
  <p:cSld name="Half Picture Right">
    <p:spTree>
      <p:nvGrpSpPr>
        <p:cNvPr id="35" name="Shape 35"/>
        <p:cNvGrpSpPr/>
        <p:nvPr/>
      </p:nvGrpSpPr>
      <p:grpSpPr>
        <a:xfrm>
          <a:off x="0" y="0"/>
          <a:ext cx="0" cy="0"/>
          <a:chOff x="0" y="0"/>
          <a:chExt cx="0" cy="0"/>
        </a:xfrm>
      </p:grpSpPr>
      <p:sp>
        <p:nvSpPr>
          <p:cNvPr id="36" name="Shape 36"/>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37" name="Shape 37"/>
          <p:cNvSpPr/>
          <p:nvPr>
            <p:ph idx="2" type="pic"/>
          </p:nvPr>
        </p:nvSpPr>
        <p:spPr>
          <a:xfrm>
            <a:off x="6106298" y="0"/>
            <a:ext cx="608570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306" name="Shape 306"/>
        <p:cNvGrpSpPr/>
        <p:nvPr/>
      </p:nvGrpSpPr>
      <p:grpSpPr>
        <a:xfrm>
          <a:off x="0" y="0"/>
          <a:ext cx="0" cy="0"/>
          <a:chOff x="0" y="0"/>
          <a:chExt cx="0" cy="0"/>
        </a:xfrm>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welcome message 4">
  <p:cSld name="1_welcome message 4">
    <p:spTree>
      <p:nvGrpSpPr>
        <p:cNvPr id="307" name="Shape 307"/>
        <p:cNvGrpSpPr/>
        <p:nvPr/>
      </p:nvGrpSpPr>
      <p:grpSpPr>
        <a:xfrm>
          <a:off x="0" y="0"/>
          <a:ext cx="0" cy="0"/>
          <a:chOff x="0" y="0"/>
          <a:chExt cx="0" cy="0"/>
        </a:xfrm>
      </p:grpSpPr>
      <p:sp>
        <p:nvSpPr>
          <p:cNvPr id="308" name="Shape 308"/>
          <p:cNvSpPr/>
          <p:nvPr>
            <p:ph idx="2" type="pic"/>
          </p:nvPr>
        </p:nvSpPr>
        <p:spPr>
          <a:xfrm>
            <a:off x="-4509" y="0"/>
            <a:ext cx="751123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9" name="Shape 309"/>
          <p:cNvSpPr/>
          <p:nvPr/>
        </p:nvSpPr>
        <p:spPr>
          <a:xfrm>
            <a:off x="4338955" y="6289288"/>
            <a:ext cx="3480087" cy="36799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1_General Slide">
  <p:cSld name="21_General Slide">
    <p:spTree>
      <p:nvGrpSpPr>
        <p:cNvPr id="310" name="Shape 310"/>
        <p:cNvGrpSpPr/>
        <p:nvPr/>
      </p:nvGrpSpPr>
      <p:grpSpPr>
        <a:xfrm>
          <a:off x="0" y="0"/>
          <a:ext cx="0" cy="0"/>
          <a:chOff x="0" y="0"/>
          <a:chExt cx="0" cy="0"/>
        </a:xfrm>
      </p:grpSpPr>
      <p:sp>
        <p:nvSpPr>
          <p:cNvPr id="311" name="Shape 311"/>
          <p:cNvSpPr/>
          <p:nvPr>
            <p:ph idx="2" type="pic"/>
          </p:nvPr>
        </p:nvSpPr>
        <p:spPr>
          <a:xfrm>
            <a:off x="1" y="0"/>
            <a:ext cx="4272029"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12" name="Shape 312"/>
          <p:cNvSpPr/>
          <p:nvPr/>
        </p:nvSpPr>
        <p:spPr>
          <a:xfrm>
            <a:off x="4338955" y="6289288"/>
            <a:ext cx="3480087" cy="36799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Picture Left">
  <p:cSld name="Half Picture Left">
    <p:spTree>
      <p:nvGrpSpPr>
        <p:cNvPr id="38" name="Shape 38"/>
        <p:cNvGrpSpPr/>
        <p:nvPr/>
      </p:nvGrpSpPr>
      <p:grpSpPr>
        <a:xfrm>
          <a:off x="0" y="0"/>
          <a:ext cx="0" cy="0"/>
          <a:chOff x="0" y="0"/>
          <a:chExt cx="0" cy="0"/>
        </a:xfrm>
      </p:grpSpPr>
      <p:sp>
        <p:nvSpPr>
          <p:cNvPr id="39" name="Shape 39"/>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40" name="Shape 40"/>
          <p:cNvSpPr/>
          <p:nvPr>
            <p:ph idx="2" type="pic"/>
          </p:nvPr>
        </p:nvSpPr>
        <p:spPr>
          <a:xfrm>
            <a:off x="0" y="0"/>
            <a:ext cx="608570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83" Type="http://schemas.openxmlformats.org/officeDocument/2006/relationships/theme" Target="../theme/theme2.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80" Type="http://schemas.openxmlformats.org/officeDocument/2006/relationships/slideLayout" Target="../slideLayouts/slideLayout80.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slideLayout" Target="../slideLayouts/slideLayout75.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77" Type="http://schemas.openxmlformats.org/officeDocument/2006/relationships/slideLayout" Target="../slideLayouts/slideLayout77.xml"/><Relationship Id="rId32" Type="http://schemas.openxmlformats.org/officeDocument/2006/relationships/slideLayout" Target="../slideLayouts/slideLayout32.xml"/><Relationship Id="rId76" Type="http://schemas.openxmlformats.org/officeDocument/2006/relationships/slideLayout" Target="../slideLayouts/slideLayout76.xml"/><Relationship Id="rId35" Type="http://schemas.openxmlformats.org/officeDocument/2006/relationships/slideLayout" Target="../slideLayouts/slideLayout35.xml"/><Relationship Id="rId79" Type="http://schemas.openxmlformats.org/officeDocument/2006/relationships/slideLayout" Target="../slideLayouts/slideLayout79.xml"/><Relationship Id="rId34" Type="http://schemas.openxmlformats.org/officeDocument/2006/relationships/slideLayout" Target="../slideLayouts/slideLayout34.xml"/><Relationship Id="rId78" Type="http://schemas.openxmlformats.org/officeDocument/2006/relationships/slideLayout" Target="../slideLayouts/slideLayout78.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1" y="365129"/>
            <a:ext cx="10515600" cy="1325563"/>
          </a:xfrm>
          <a:prstGeom prst="rect">
            <a:avLst/>
          </a:prstGeom>
          <a:noFill/>
          <a:ln>
            <a:noFill/>
          </a:ln>
        </p:spPr>
        <p:txBody>
          <a:bodyPr anchorCtr="0" anchor="ctr" bIns="91400" lIns="182825" spcFirstLastPara="1" rIns="182825" wrap="square" tIns="91400"/>
          <a:lstStyle>
            <a:lvl1pPr lvl="0" marR="0" rtl="0" algn="l">
              <a:lnSpc>
                <a:spcPct val="90000"/>
              </a:lnSpc>
              <a:spcBef>
                <a:spcPts val="0"/>
              </a:spcBef>
              <a:spcAft>
                <a:spcPts val="0"/>
              </a:spcAft>
              <a:buClr>
                <a:schemeClr val="dk1"/>
              </a:buClr>
              <a:buSzPts val="3000"/>
              <a:buFont typeface="Lato"/>
              <a:buNone/>
              <a:defRPr b="0" i="0" sz="30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1" y="1825625"/>
            <a:ext cx="10515600" cy="4351338"/>
          </a:xfrm>
          <a:prstGeom prst="rect">
            <a:avLst/>
          </a:prstGeom>
          <a:noFill/>
          <a:ln>
            <a:noFill/>
          </a:ln>
        </p:spPr>
        <p:txBody>
          <a:bodyPr anchorCtr="0" anchor="t" bIns="91400" lIns="182825" spcFirstLastPara="1" rIns="182825" wrap="square" tIns="91400"/>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 name="Shape 12"/>
          <p:cNvSpPr txBox="1"/>
          <p:nvPr>
            <p:ph idx="10" type="dt"/>
          </p:nvPr>
        </p:nvSpPr>
        <p:spPr>
          <a:xfrm>
            <a:off x="838201" y="6356354"/>
            <a:ext cx="2743200" cy="365125"/>
          </a:xfrm>
          <a:prstGeom prst="rect">
            <a:avLst/>
          </a:prstGeom>
          <a:noFill/>
          <a:ln>
            <a:noFill/>
          </a:ln>
        </p:spPr>
        <p:txBody>
          <a:bodyPr anchorCtr="0" anchor="ctr" bIns="91400" lIns="182825" spcFirstLastPara="1" rIns="182825" wrap="square" tIns="91400"/>
          <a:lstStyle>
            <a:lvl1pPr lvl="0" marR="0" rtl="0" algn="l">
              <a:spcBef>
                <a:spcPts val="0"/>
              </a:spcBef>
              <a:spcAft>
                <a:spcPts val="0"/>
              </a:spcAft>
              <a:buSzPts val="1400"/>
              <a:buNone/>
              <a:defRPr b="1" i="0" sz="1200" u="none" cap="none" strike="noStrike">
                <a:solidFill>
                  <a:srgbClr val="9197A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13" name="Shape 13"/>
          <p:cNvSpPr txBox="1"/>
          <p:nvPr>
            <p:ph idx="11" type="ftr"/>
          </p:nvPr>
        </p:nvSpPr>
        <p:spPr>
          <a:xfrm>
            <a:off x="4038601" y="6356354"/>
            <a:ext cx="4114800" cy="365125"/>
          </a:xfrm>
          <a:prstGeom prst="rect">
            <a:avLst/>
          </a:prstGeom>
          <a:noFill/>
          <a:ln>
            <a:noFill/>
          </a:ln>
        </p:spPr>
        <p:txBody>
          <a:bodyPr anchorCtr="0" anchor="ctr" bIns="91400" lIns="182825" spcFirstLastPara="1" rIns="182825" wrap="square" tIns="91400"/>
          <a:lstStyle>
            <a:lvl1pPr lvl="0" marR="0" rtl="0" algn="ctr">
              <a:spcBef>
                <a:spcPts val="0"/>
              </a:spcBef>
              <a:spcAft>
                <a:spcPts val="0"/>
              </a:spcAft>
              <a:buSzPts val="1400"/>
              <a:buNone/>
              <a:defRPr b="1" i="0" sz="1200" u="none" cap="none" strike="noStrike">
                <a:solidFill>
                  <a:srgbClr val="9197A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14" name="Shape 14"/>
          <p:cNvSpPr txBox="1"/>
          <p:nvPr>
            <p:ph idx="12" type="sldNum"/>
          </p:nvPr>
        </p:nvSpPr>
        <p:spPr>
          <a:xfrm>
            <a:off x="8610600" y="6356354"/>
            <a:ext cx="2743200" cy="365125"/>
          </a:xfrm>
          <a:prstGeom prst="rect">
            <a:avLst/>
          </a:prstGeom>
          <a:noFill/>
          <a:ln>
            <a:noFill/>
          </a:ln>
        </p:spPr>
        <p:txBody>
          <a:bodyPr anchorCtr="0" anchor="ctr" bIns="91400" lIns="182825" spcFirstLastPara="1" rIns="182825" wrap="square" tIns="91400">
            <a:noAutofit/>
          </a:bodyPr>
          <a:lstStyle>
            <a:lvl1pPr indent="0" lvl="0" marL="0" marR="0" rtl="0" algn="r">
              <a:spcBef>
                <a:spcPts val="0"/>
              </a:spcBef>
              <a:buNone/>
              <a:defRPr b="1" i="0" sz="1200" u="none" cap="none" strike="noStrike">
                <a:solidFill>
                  <a:srgbClr val="9197A0"/>
                </a:solidFill>
                <a:latin typeface="Lato"/>
                <a:ea typeface="Lato"/>
                <a:cs typeface="Lato"/>
                <a:sym typeface="Lato"/>
              </a:defRPr>
            </a:lvl1pPr>
            <a:lvl2pPr indent="0" lvl="1" marL="0" marR="0" rtl="0" algn="r">
              <a:spcBef>
                <a:spcPts val="0"/>
              </a:spcBef>
              <a:buNone/>
              <a:defRPr b="1" i="0" sz="1200" u="none" cap="none" strike="noStrike">
                <a:solidFill>
                  <a:srgbClr val="9197A0"/>
                </a:solidFill>
                <a:latin typeface="Lato"/>
                <a:ea typeface="Lato"/>
                <a:cs typeface="Lato"/>
                <a:sym typeface="Lato"/>
              </a:defRPr>
            </a:lvl2pPr>
            <a:lvl3pPr indent="0" lvl="2" marL="0" marR="0" rtl="0" algn="r">
              <a:spcBef>
                <a:spcPts val="0"/>
              </a:spcBef>
              <a:buNone/>
              <a:defRPr b="1" i="0" sz="1200" u="none" cap="none" strike="noStrike">
                <a:solidFill>
                  <a:srgbClr val="9197A0"/>
                </a:solidFill>
                <a:latin typeface="Lato"/>
                <a:ea typeface="Lato"/>
                <a:cs typeface="Lato"/>
                <a:sym typeface="Lato"/>
              </a:defRPr>
            </a:lvl3pPr>
            <a:lvl4pPr indent="0" lvl="3" marL="0" marR="0" rtl="0" algn="r">
              <a:spcBef>
                <a:spcPts val="0"/>
              </a:spcBef>
              <a:buNone/>
              <a:defRPr b="1" i="0" sz="1200" u="none" cap="none" strike="noStrike">
                <a:solidFill>
                  <a:srgbClr val="9197A0"/>
                </a:solidFill>
                <a:latin typeface="Lato"/>
                <a:ea typeface="Lato"/>
                <a:cs typeface="Lato"/>
                <a:sym typeface="Lato"/>
              </a:defRPr>
            </a:lvl4pPr>
            <a:lvl5pPr indent="0" lvl="4" marL="0" marR="0" rtl="0" algn="r">
              <a:spcBef>
                <a:spcPts val="0"/>
              </a:spcBef>
              <a:buNone/>
              <a:defRPr b="1" i="0" sz="1200" u="none" cap="none" strike="noStrike">
                <a:solidFill>
                  <a:srgbClr val="9197A0"/>
                </a:solidFill>
                <a:latin typeface="Lato"/>
                <a:ea typeface="Lato"/>
                <a:cs typeface="Lato"/>
                <a:sym typeface="Lato"/>
              </a:defRPr>
            </a:lvl5pPr>
            <a:lvl6pPr indent="0" lvl="5" marL="0" marR="0" rtl="0" algn="r">
              <a:spcBef>
                <a:spcPts val="0"/>
              </a:spcBef>
              <a:buNone/>
              <a:defRPr b="1" i="0" sz="1200" u="none" cap="none" strike="noStrike">
                <a:solidFill>
                  <a:srgbClr val="9197A0"/>
                </a:solidFill>
                <a:latin typeface="Lato"/>
                <a:ea typeface="Lato"/>
                <a:cs typeface="Lato"/>
                <a:sym typeface="Lato"/>
              </a:defRPr>
            </a:lvl6pPr>
            <a:lvl7pPr indent="0" lvl="6" marL="0" marR="0" rtl="0" algn="r">
              <a:spcBef>
                <a:spcPts val="0"/>
              </a:spcBef>
              <a:buNone/>
              <a:defRPr b="1" i="0" sz="1200" u="none" cap="none" strike="noStrike">
                <a:solidFill>
                  <a:srgbClr val="9197A0"/>
                </a:solidFill>
                <a:latin typeface="Lato"/>
                <a:ea typeface="Lato"/>
                <a:cs typeface="Lato"/>
                <a:sym typeface="Lato"/>
              </a:defRPr>
            </a:lvl7pPr>
            <a:lvl8pPr indent="0" lvl="7" marL="0" marR="0" rtl="0" algn="r">
              <a:spcBef>
                <a:spcPts val="0"/>
              </a:spcBef>
              <a:buNone/>
              <a:defRPr b="1" i="0" sz="1200" u="none" cap="none" strike="noStrike">
                <a:solidFill>
                  <a:srgbClr val="9197A0"/>
                </a:solidFill>
                <a:latin typeface="Lato"/>
                <a:ea typeface="Lato"/>
                <a:cs typeface="Lato"/>
                <a:sym typeface="Lato"/>
              </a:defRPr>
            </a:lvl8pPr>
            <a:lvl9pPr indent="0" lvl="8" marL="0" marR="0" rtl="0" algn="r">
              <a:spcBef>
                <a:spcPts val="0"/>
              </a:spcBef>
              <a:buNone/>
              <a:defRPr b="1" i="0" sz="1200" u="none" cap="none" strike="noStrike">
                <a:solidFill>
                  <a:srgbClr val="9197A0"/>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
        <p:nvSpPr>
          <p:cNvPr id="15" name="Shape 15"/>
          <p:cNvSpPr txBox="1"/>
          <p:nvPr/>
        </p:nvSpPr>
        <p:spPr>
          <a:xfrm>
            <a:off x="11562655" y="303534"/>
            <a:ext cx="394585" cy="307740"/>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fld id="{00000000-1234-1234-1234-123412341234}" type="slidenum">
              <a:rPr b="1" i="0" lang="en-US" sz="1400" u="none" cap="none" strike="noStrike">
                <a:solidFill>
                  <a:schemeClr val="lt1"/>
                </a:solidFill>
                <a:latin typeface="Lato"/>
                <a:ea typeface="Lato"/>
                <a:cs typeface="Lato"/>
                <a:sym typeface="Lato"/>
              </a:rPr>
              <a:t>‹#›</a:t>
            </a:fld>
            <a:endParaRPr b="1" i="0" sz="1400" u="none" cap="none" strike="noStrike">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 id="2147483728" r:id="rId81"/>
    <p:sldLayoutId id="2147483729" r:id="rId8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127.0.0.1:5000" TargetMode="Externa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3.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hyperlink" Target="http://flask.pocoo.org/docs/1.0/"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4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4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hyperlink" Target="http://127.0.0.1:5000/" TargetMode="External"/><Relationship Id="rId4" Type="http://schemas.openxmlformats.org/officeDocument/2006/relationships/image" Target="../media/image2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3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3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3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3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3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3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3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3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4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4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3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4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4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cxnSp>
        <p:nvCxnSpPr>
          <p:cNvPr id="318" name="Shape 318"/>
          <p:cNvCxnSpPr/>
          <p:nvPr/>
        </p:nvCxnSpPr>
        <p:spPr>
          <a:xfrm>
            <a:off x="5805926" y="4129382"/>
            <a:ext cx="596462" cy="0"/>
          </a:xfrm>
          <a:prstGeom prst="straightConnector1">
            <a:avLst/>
          </a:prstGeom>
          <a:noFill/>
          <a:ln cap="flat" cmpd="sng" w="57150">
            <a:solidFill>
              <a:schemeClr val="accent1"/>
            </a:solidFill>
            <a:prstDash val="solid"/>
            <a:miter lim="800000"/>
            <a:headEnd len="sm" w="sm" type="none"/>
            <a:tailEnd len="sm" w="sm" type="none"/>
          </a:ln>
        </p:spPr>
      </p:cxnSp>
      <p:sp>
        <p:nvSpPr>
          <p:cNvPr id="319" name="Shape 319"/>
          <p:cNvSpPr txBox="1"/>
          <p:nvPr/>
        </p:nvSpPr>
        <p:spPr>
          <a:xfrm>
            <a:off x="613412" y="3074188"/>
            <a:ext cx="109815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Topic - 08</a:t>
            </a:r>
            <a:endParaRPr/>
          </a:p>
        </p:txBody>
      </p:sp>
      <p:grpSp>
        <p:nvGrpSpPr>
          <p:cNvPr id="320" name="Shape 320"/>
          <p:cNvGrpSpPr/>
          <p:nvPr/>
        </p:nvGrpSpPr>
        <p:grpSpPr>
          <a:xfrm>
            <a:off x="5521358" y="1570219"/>
            <a:ext cx="1187382" cy="1187382"/>
            <a:chOff x="5521358" y="1570219"/>
            <a:chExt cx="1187382" cy="1187382"/>
          </a:xfrm>
        </p:grpSpPr>
        <p:sp>
          <p:nvSpPr>
            <p:cNvPr id="321" name="Shape 321"/>
            <p:cNvSpPr/>
            <p:nvPr/>
          </p:nvSpPr>
          <p:spPr>
            <a:xfrm>
              <a:off x="5521358" y="1570219"/>
              <a:ext cx="1187382" cy="1187382"/>
            </a:xfrm>
            <a:prstGeom prst="diamond">
              <a:avLst/>
            </a:pr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900"/>
                <a:buFont typeface="Lato Light"/>
                <a:buNone/>
              </a:pPr>
              <a:r>
                <a:t/>
              </a:r>
              <a:endParaRPr b="0" i="0" sz="900" u="none" cap="none" strike="noStrike">
                <a:solidFill>
                  <a:schemeClr val="lt1"/>
                </a:solidFill>
                <a:latin typeface="Lato Light"/>
                <a:ea typeface="Lato Light"/>
                <a:cs typeface="Lato Light"/>
                <a:sym typeface="Lato Light"/>
              </a:endParaRPr>
            </a:p>
          </p:txBody>
        </p:sp>
        <p:sp>
          <p:nvSpPr>
            <p:cNvPr id="322" name="Shape 322"/>
            <p:cNvSpPr/>
            <p:nvPr/>
          </p:nvSpPr>
          <p:spPr>
            <a:xfrm>
              <a:off x="5850128" y="1903525"/>
              <a:ext cx="520421" cy="520768"/>
            </a:xfrm>
            <a:custGeom>
              <a:pathLst>
                <a:path extrusionOk="0" h="120000" w="120000">
                  <a:moveTo>
                    <a:pt x="65457" y="57272"/>
                  </a:moveTo>
                  <a:cubicBezTo>
                    <a:pt x="66965" y="57272"/>
                    <a:pt x="68183" y="56055"/>
                    <a:pt x="68183" y="54544"/>
                  </a:cubicBezTo>
                  <a:cubicBezTo>
                    <a:pt x="68183" y="53038"/>
                    <a:pt x="66965" y="51816"/>
                    <a:pt x="65457" y="51816"/>
                  </a:cubicBezTo>
                  <a:cubicBezTo>
                    <a:pt x="63949" y="51816"/>
                    <a:pt x="62725" y="53038"/>
                    <a:pt x="62725" y="54544"/>
                  </a:cubicBezTo>
                  <a:cubicBezTo>
                    <a:pt x="62725" y="56055"/>
                    <a:pt x="63949" y="57272"/>
                    <a:pt x="65457" y="57272"/>
                  </a:cubicBezTo>
                  <a:moveTo>
                    <a:pt x="90019" y="27272"/>
                  </a:moveTo>
                  <a:cubicBezTo>
                    <a:pt x="91528" y="27272"/>
                    <a:pt x="92745" y="28494"/>
                    <a:pt x="92745" y="30000"/>
                  </a:cubicBezTo>
                  <a:cubicBezTo>
                    <a:pt x="92745" y="31511"/>
                    <a:pt x="91528" y="32727"/>
                    <a:pt x="90019" y="32727"/>
                  </a:cubicBezTo>
                  <a:cubicBezTo>
                    <a:pt x="88511" y="32727"/>
                    <a:pt x="87288" y="31511"/>
                    <a:pt x="87288" y="30000"/>
                  </a:cubicBezTo>
                  <a:cubicBezTo>
                    <a:pt x="87288" y="28494"/>
                    <a:pt x="88511" y="27272"/>
                    <a:pt x="90019" y="27272"/>
                  </a:cubicBezTo>
                  <a:moveTo>
                    <a:pt x="90019" y="38183"/>
                  </a:moveTo>
                  <a:cubicBezTo>
                    <a:pt x="94538" y="38183"/>
                    <a:pt x="98203" y="34516"/>
                    <a:pt x="98203" y="30000"/>
                  </a:cubicBezTo>
                  <a:cubicBezTo>
                    <a:pt x="98203" y="25483"/>
                    <a:pt x="94538" y="21822"/>
                    <a:pt x="90019" y="21822"/>
                  </a:cubicBezTo>
                  <a:cubicBezTo>
                    <a:pt x="85495" y="21822"/>
                    <a:pt x="81830" y="25483"/>
                    <a:pt x="81830" y="30000"/>
                  </a:cubicBezTo>
                  <a:cubicBezTo>
                    <a:pt x="81830" y="34516"/>
                    <a:pt x="85495" y="38183"/>
                    <a:pt x="90019" y="38183"/>
                  </a:cubicBezTo>
                  <a:moveTo>
                    <a:pt x="73646" y="65455"/>
                  </a:moveTo>
                  <a:cubicBezTo>
                    <a:pt x="75155" y="65455"/>
                    <a:pt x="76372" y="64233"/>
                    <a:pt x="76372" y="62727"/>
                  </a:cubicBezTo>
                  <a:cubicBezTo>
                    <a:pt x="76372" y="61222"/>
                    <a:pt x="75155" y="60000"/>
                    <a:pt x="73646" y="60000"/>
                  </a:cubicBezTo>
                  <a:cubicBezTo>
                    <a:pt x="72133" y="60000"/>
                    <a:pt x="70915" y="61222"/>
                    <a:pt x="70915" y="62727"/>
                  </a:cubicBezTo>
                  <a:cubicBezTo>
                    <a:pt x="70915" y="64233"/>
                    <a:pt x="72133" y="65455"/>
                    <a:pt x="73646" y="65455"/>
                  </a:cubicBezTo>
                  <a:moveTo>
                    <a:pt x="57268" y="43638"/>
                  </a:moveTo>
                  <a:cubicBezTo>
                    <a:pt x="55760" y="43638"/>
                    <a:pt x="54542" y="44855"/>
                    <a:pt x="54542" y="46366"/>
                  </a:cubicBezTo>
                  <a:cubicBezTo>
                    <a:pt x="54542" y="47872"/>
                    <a:pt x="55760" y="49088"/>
                    <a:pt x="57268" y="49088"/>
                  </a:cubicBezTo>
                  <a:cubicBezTo>
                    <a:pt x="58776" y="49088"/>
                    <a:pt x="59999" y="47872"/>
                    <a:pt x="59999" y="46366"/>
                  </a:cubicBezTo>
                  <a:cubicBezTo>
                    <a:pt x="59999" y="44855"/>
                    <a:pt x="58776" y="43638"/>
                    <a:pt x="57268" y="43638"/>
                  </a:cubicBezTo>
                  <a:moveTo>
                    <a:pt x="9777" y="110233"/>
                  </a:moveTo>
                  <a:lnTo>
                    <a:pt x="19639" y="85511"/>
                  </a:lnTo>
                  <a:cubicBezTo>
                    <a:pt x="20965" y="87966"/>
                    <a:pt x="22610" y="90294"/>
                    <a:pt x="24539" y="92455"/>
                  </a:cubicBezTo>
                  <a:cubicBezTo>
                    <a:pt x="27453" y="95722"/>
                    <a:pt x="30833" y="98394"/>
                    <a:pt x="34493" y="100377"/>
                  </a:cubicBezTo>
                  <a:cubicBezTo>
                    <a:pt x="34493" y="100377"/>
                    <a:pt x="9777" y="110233"/>
                    <a:pt x="9777" y="110233"/>
                  </a:cubicBezTo>
                  <a:close/>
                  <a:moveTo>
                    <a:pt x="21153" y="67000"/>
                  </a:moveTo>
                  <a:lnTo>
                    <a:pt x="0" y="120000"/>
                  </a:lnTo>
                  <a:lnTo>
                    <a:pt x="53034" y="98861"/>
                  </a:lnTo>
                  <a:cubicBezTo>
                    <a:pt x="52089" y="98972"/>
                    <a:pt x="51144" y="99022"/>
                    <a:pt x="50205" y="99022"/>
                  </a:cubicBezTo>
                  <a:cubicBezTo>
                    <a:pt x="33980" y="99022"/>
                    <a:pt x="19286" y="83344"/>
                    <a:pt x="21153" y="67000"/>
                  </a:cubicBezTo>
                  <a:moveTo>
                    <a:pt x="91710" y="59205"/>
                  </a:moveTo>
                  <a:cubicBezTo>
                    <a:pt x="90628" y="60283"/>
                    <a:pt x="88932" y="62061"/>
                    <a:pt x="86958" y="64122"/>
                  </a:cubicBezTo>
                  <a:cubicBezTo>
                    <a:pt x="83441" y="67800"/>
                    <a:pt x="78034" y="73450"/>
                    <a:pt x="74819" y="76405"/>
                  </a:cubicBezTo>
                  <a:lnTo>
                    <a:pt x="43621" y="45227"/>
                  </a:lnTo>
                  <a:cubicBezTo>
                    <a:pt x="46580" y="42016"/>
                    <a:pt x="52237" y="36611"/>
                    <a:pt x="55913" y="33100"/>
                  </a:cubicBezTo>
                  <a:cubicBezTo>
                    <a:pt x="57979" y="31127"/>
                    <a:pt x="59755" y="29433"/>
                    <a:pt x="60836" y="28350"/>
                  </a:cubicBezTo>
                  <a:cubicBezTo>
                    <a:pt x="75598" y="13594"/>
                    <a:pt x="103979" y="5516"/>
                    <a:pt x="114593" y="5455"/>
                  </a:cubicBezTo>
                  <a:cubicBezTo>
                    <a:pt x="114570" y="14288"/>
                    <a:pt x="107127" y="43800"/>
                    <a:pt x="91710" y="59205"/>
                  </a:cubicBezTo>
                  <a:moveTo>
                    <a:pt x="71006" y="80905"/>
                  </a:moveTo>
                  <a:cubicBezTo>
                    <a:pt x="69014" y="88183"/>
                    <a:pt x="66385" y="94844"/>
                    <a:pt x="63477" y="100194"/>
                  </a:cubicBezTo>
                  <a:cubicBezTo>
                    <a:pt x="62276" y="96966"/>
                    <a:pt x="60563" y="93322"/>
                    <a:pt x="58127" y="89500"/>
                  </a:cubicBezTo>
                  <a:cubicBezTo>
                    <a:pt x="57108" y="87905"/>
                    <a:pt x="55361" y="86977"/>
                    <a:pt x="53523" y="86977"/>
                  </a:cubicBezTo>
                  <a:cubicBezTo>
                    <a:pt x="53091" y="86977"/>
                    <a:pt x="52652" y="87027"/>
                    <a:pt x="52220" y="87133"/>
                  </a:cubicBezTo>
                  <a:cubicBezTo>
                    <a:pt x="51161" y="87394"/>
                    <a:pt x="50074" y="87527"/>
                    <a:pt x="48999" y="87527"/>
                  </a:cubicBezTo>
                  <a:cubicBezTo>
                    <a:pt x="44987" y="87527"/>
                    <a:pt x="41071" y="85733"/>
                    <a:pt x="37679" y="82344"/>
                  </a:cubicBezTo>
                  <a:cubicBezTo>
                    <a:pt x="33354" y="78022"/>
                    <a:pt x="31647" y="72855"/>
                    <a:pt x="32888" y="67811"/>
                  </a:cubicBezTo>
                  <a:cubicBezTo>
                    <a:pt x="33445" y="65538"/>
                    <a:pt x="32489" y="63166"/>
                    <a:pt x="30520" y="61911"/>
                  </a:cubicBezTo>
                  <a:cubicBezTo>
                    <a:pt x="26690" y="59477"/>
                    <a:pt x="23048" y="57766"/>
                    <a:pt x="19815" y="56572"/>
                  </a:cubicBezTo>
                  <a:cubicBezTo>
                    <a:pt x="25171" y="53655"/>
                    <a:pt x="31835" y="51033"/>
                    <a:pt x="39119" y="49038"/>
                  </a:cubicBezTo>
                  <a:cubicBezTo>
                    <a:pt x="39267" y="49000"/>
                    <a:pt x="39387" y="48905"/>
                    <a:pt x="39529" y="48850"/>
                  </a:cubicBezTo>
                  <a:lnTo>
                    <a:pt x="71194" y="80500"/>
                  </a:lnTo>
                  <a:cubicBezTo>
                    <a:pt x="71142" y="80638"/>
                    <a:pt x="71046" y="80755"/>
                    <a:pt x="71006" y="80905"/>
                  </a:cubicBezTo>
                  <a:moveTo>
                    <a:pt x="119066" y="927"/>
                  </a:moveTo>
                  <a:cubicBezTo>
                    <a:pt x="118446" y="305"/>
                    <a:pt x="116921" y="0"/>
                    <a:pt x="114713" y="0"/>
                  </a:cubicBezTo>
                  <a:cubicBezTo>
                    <a:pt x="103183" y="0"/>
                    <a:pt x="73083" y="8394"/>
                    <a:pt x="56978" y="24494"/>
                  </a:cubicBezTo>
                  <a:cubicBezTo>
                    <a:pt x="53182" y="28288"/>
                    <a:pt x="40599" y="39861"/>
                    <a:pt x="37679" y="43777"/>
                  </a:cubicBezTo>
                  <a:cubicBezTo>
                    <a:pt x="28232" y="46366"/>
                    <a:pt x="14477" y="51538"/>
                    <a:pt x="6806" y="59205"/>
                  </a:cubicBezTo>
                  <a:cubicBezTo>
                    <a:pt x="6806" y="59205"/>
                    <a:pt x="16168" y="59238"/>
                    <a:pt x="27589" y="66511"/>
                  </a:cubicBezTo>
                  <a:cubicBezTo>
                    <a:pt x="25928" y="73277"/>
                    <a:pt x="28033" y="80416"/>
                    <a:pt x="33821" y="86200"/>
                  </a:cubicBezTo>
                  <a:cubicBezTo>
                    <a:pt x="38328" y="90705"/>
                    <a:pt x="43661" y="92983"/>
                    <a:pt x="48999" y="92983"/>
                  </a:cubicBezTo>
                  <a:cubicBezTo>
                    <a:pt x="50513" y="92983"/>
                    <a:pt x="52026" y="92800"/>
                    <a:pt x="53523" y="92427"/>
                  </a:cubicBezTo>
                  <a:cubicBezTo>
                    <a:pt x="60796" y="103844"/>
                    <a:pt x="60836" y="113200"/>
                    <a:pt x="60836" y="113200"/>
                  </a:cubicBezTo>
                  <a:cubicBezTo>
                    <a:pt x="68508" y="105533"/>
                    <a:pt x="73686" y="91783"/>
                    <a:pt x="76270" y="82344"/>
                  </a:cubicBezTo>
                  <a:cubicBezTo>
                    <a:pt x="80191" y="79427"/>
                    <a:pt x="91772" y="66855"/>
                    <a:pt x="95568" y="63061"/>
                  </a:cubicBezTo>
                  <a:cubicBezTo>
                    <a:pt x="114752" y="43888"/>
                    <a:pt x="122925" y="4783"/>
                    <a:pt x="119066" y="927"/>
                  </a:cubicBezTo>
                </a:path>
              </a:pathLst>
            </a:custGeom>
            <a:solidFill>
              <a:schemeClr val="accent1"/>
            </a:solidFill>
            <a:ln>
              <a:noFill/>
            </a:ln>
          </p:spPr>
          <p:txBody>
            <a:bodyPr anchorCtr="0" anchor="ctr" bIns="19025" lIns="19025" spcFirstLastPara="1" rIns="19025" wrap="square" tIns="19025">
              <a:noAutofit/>
            </a:bodyPr>
            <a:lstStyle/>
            <a:p>
              <a:pPr indent="0" lvl="0" marL="0" marR="0" rtl="0" algn="l">
                <a:spcBef>
                  <a:spcPts val="0"/>
                </a:spcBef>
                <a:spcAft>
                  <a:spcPts val="0"/>
                </a:spcAft>
                <a:buClr>
                  <a:schemeClr val="dk1"/>
                </a:buClr>
                <a:buSzPts val="1499"/>
                <a:buFont typeface="Lato Light"/>
                <a:buNone/>
              </a:pPr>
              <a:r>
                <a:t/>
              </a:r>
              <a:endParaRPr b="0" i="0" sz="1499" u="none" cap="none" strike="noStrike">
                <a:solidFill>
                  <a:schemeClr val="dk1"/>
                </a:solidFill>
                <a:latin typeface="Lato Light"/>
                <a:ea typeface="Lato Light"/>
                <a:cs typeface="Lato Light"/>
                <a:sym typeface="Lato Ligh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nvSpPr>
        <p:spPr>
          <a:xfrm>
            <a:off x="592550" y="1500150"/>
            <a:ext cx="11027400" cy="1787100"/>
          </a:xfrm>
          <a:prstGeom prst="rect">
            <a:avLst/>
          </a:prstGeom>
          <a:noFill/>
          <a:ln>
            <a:noFill/>
          </a:ln>
        </p:spPr>
        <p:txBody>
          <a:bodyPr anchorCtr="0" anchor="t" bIns="45700" lIns="91400" spcFirstLastPara="1" rIns="91400" wrap="square" tIns="45700">
            <a:noAutofit/>
          </a:bodyPr>
          <a:lstStyle/>
          <a:p>
            <a:pPr indent="0" lvl="0" marL="0" marR="0" rtl="0">
              <a:lnSpc>
                <a:spcPct val="150000"/>
              </a:lnSpc>
              <a:spcBef>
                <a:spcPts val="0"/>
              </a:spcBef>
              <a:spcAft>
                <a:spcPts val="0"/>
              </a:spcAft>
              <a:buNone/>
            </a:pPr>
            <a:r>
              <a:rPr lang="en-US" sz="2000">
                <a:latin typeface="Lato"/>
                <a:ea typeface="Lato"/>
                <a:cs typeface="Lato"/>
                <a:sym typeface="Lato"/>
              </a:rPr>
              <a:t>The six constraints are:</a:t>
            </a:r>
            <a:endParaRPr sz="2000">
              <a:latin typeface="Lato"/>
              <a:ea typeface="Lato"/>
              <a:cs typeface="Lato"/>
              <a:sym typeface="Lato"/>
            </a:endParaRPr>
          </a:p>
          <a:p>
            <a:pPr indent="0" lvl="0" marL="0" marR="0" rtl="0">
              <a:lnSpc>
                <a:spcPct val="150000"/>
              </a:lnSpc>
              <a:spcBef>
                <a:spcPts val="0"/>
              </a:spcBef>
              <a:spcAft>
                <a:spcPts val="0"/>
              </a:spcAft>
              <a:buNone/>
            </a:pPr>
            <a:r>
              <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AutoNum type="arabicPeriod"/>
            </a:pPr>
            <a:r>
              <a:rPr lang="en-US" sz="2000">
                <a:latin typeface="Lato"/>
                <a:ea typeface="Lato"/>
                <a:cs typeface="Lato"/>
                <a:sym typeface="Lato"/>
              </a:rPr>
              <a:t>Uniform Interface</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AutoNum type="arabicPeriod"/>
            </a:pPr>
            <a:r>
              <a:rPr lang="en-US" sz="2000">
                <a:latin typeface="Lato"/>
                <a:ea typeface="Lato"/>
                <a:cs typeface="Lato"/>
                <a:sym typeface="Lato"/>
              </a:rPr>
              <a:t>Stateless</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AutoNum type="arabicPeriod"/>
            </a:pPr>
            <a:r>
              <a:rPr lang="en-US" sz="2000">
                <a:latin typeface="Lato"/>
                <a:ea typeface="Lato"/>
                <a:cs typeface="Lato"/>
                <a:sym typeface="Lato"/>
              </a:rPr>
              <a:t>Cacheable</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AutoNum type="arabicPeriod"/>
            </a:pPr>
            <a:r>
              <a:rPr lang="en-US" sz="2000">
                <a:latin typeface="Lato"/>
                <a:ea typeface="Lato"/>
                <a:cs typeface="Lato"/>
                <a:sym typeface="Lato"/>
              </a:rPr>
              <a:t>Client-Server</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AutoNum type="arabicPeriod"/>
            </a:pPr>
            <a:r>
              <a:rPr lang="en-US" sz="2000">
                <a:latin typeface="Lato"/>
                <a:ea typeface="Lato"/>
                <a:cs typeface="Lato"/>
                <a:sym typeface="Lato"/>
              </a:rPr>
              <a:t>Layered System</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AutoNum type="arabicPeriod"/>
            </a:pPr>
            <a:r>
              <a:rPr lang="en-US" sz="2000">
                <a:latin typeface="Lato"/>
                <a:ea typeface="Lato"/>
                <a:cs typeface="Lato"/>
                <a:sym typeface="Lato"/>
              </a:rPr>
              <a:t>Code on Demand (optional)</a:t>
            </a:r>
            <a:endParaRPr sz="2000">
              <a:latin typeface="Lato"/>
              <a:ea typeface="Lato"/>
              <a:cs typeface="Lato"/>
              <a:sym typeface="Lato"/>
            </a:endParaRPr>
          </a:p>
        </p:txBody>
      </p:sp>
      <p:sp>
        <p:nvSpPr>
          <p:cNvPr id="395" name="Shape 395"/>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96" name="Shape 396"/>
          <p:cNvGrpSpPr/>
          <p:nvPr/>
        </p:nvGrpSpPr>
        <p:grpSpPr>
          <a:xfrm>
            <a:off x="858043" y="241509"/>
            <a:ext cx="10470300" cy="730079"/>
            <a:chOff x="1692324" y="483017"/>
            <a:chExt cx="20940600" cy="1460159"/>
          </a:xfrm>
        </p:grpSpPr>
        <p:sp>
          <p:nvSpPr>
            <p:cNvPr id="397" name="Shape 397"/>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Six Constraints</a:t>
              </a:r>
              <a:endParaRPr b="1" sz="4400">
                <a:solidFill>
                  <a:srgbClr val="17959F"/>
                </a:solidFill>
                <a:latin typeface="Lato"/>
                <a:ea typeface="Lato"/>
                <a:cs typeface="Lato"/>
                <a:sym typeface="Lato"/>
              </a:endParaRPr>
            </a:p>
          </p:txBody>
        </p:sp>
        <p:sp>
          <p:nvSpPr>
            <p:cNvPr id="398" name="Shape 398"/>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txBox="1"/>
          <p:nvPr/>
        </p:nvSpPr>
        <p:spPr>
          <a:xfrm>
            <a:off x="592550" y="1881150"/>
            <a:ext cx="11027400" cy="1787100"/>
          </a:xfrm>
          <a:prstGeom prst="rect">
            <a:avLst/>
          </a:prstGeom>
          <a:noFill/>
          <a:ln>
            <a:noFill/>
          </a:ln>
        </p:spPr>
        <p:txBody>
          <a:bodyPr anchorCtr="0" anchor="t" bIns="45700" lIns="91400" spcFirstLastPara="1" rIns="91400" wrap="square" tIns="45700">
            <a:noAutofit/>
          </a:bodyPr>
          <a:lstStyle/>
          <a:p>
            <a:pPr indent="0" lvl="0" marL="0" marR="0" rtl="0">
              <a:lnSpc>
                <a:spcPct val="150000"/>
              </a:lnSpc>
              <a:spcBef>
                <a:spcPts val="0"/>
              </a:spcBef>
              <a:spcAft>
                <a:spcPts val="0"/>
              </a:spcAft>
              <a:buNone/>
            </a:pPr>
            <a:r>
              <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These constraints restrict the ways that the server may process and respond to client requests so that, by operating within these constraints, the service gains desirable non-functional properties, such as performance, scalability, simplicity, modifiability, visibility, portability, and reliability. </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If a service violates any of the required constraints, it cannot be considered RESTful.</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One of the formal REST constraints is Client-server architecture.</a:t>
            </a:r>
            <a:endParaRPr sz="2000">
              <a:latin typeface="Lato"/>
              <a:ea typeface="Lato"/>
              <a:cs typeface="Lato"/>
              <a:sym typeface="Lato"/>
            </a:endParaRPr>
          </a:p>
        </p:txBody>
      </p:sp>
      <p:sp>
        <p:nvSpPr>
          <p:cNvPr id="404" name="Shape 404"/>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05" name="Shape 405"/>
          <p:cNvGrpSpPr/>
          <p:nvPr/>
        </p:nvGrpSpPr>
        <p:grpSpPr>
          <a:xfrm>
            <a:off x="858043" y="241509"/>
            <a:ext cx="10470300" cy="730079"/>
            <a:chOff x="1692324" y="483017"/>
            <a:chExt cx="20940600" cy="1460159"/>
          </a:xfrm>
        </p:grpSpPr>
        <p:sp>
          <p:nvSpPr>
            <p:cNvPr id="406" name="Shape 406"/>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REST Architecture</a:t>
              </a:r>
              <a:endParaRPr b="1" sz="4400">
                <a:solidFill>
                  <a:srgbClr val="17959F"/>
                </a:solidFill>
                <a:latin typeface="Lato"/>
                <a:ea typeface="Lato"/>
                <a:cs typeface="Lato"/>
                <a:sym typeface="Lato"/>
              </a:endParaRPr>
            </a:p>
          </p:txBody>
        </p:sp>
        <p:sp>
          <p:nvSpPr>
            <p:cNvPr id="407" name="Shape 407"/>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nvSpPr>
        <p:spPr>
          <a:xfrm>
            <a:off x="613412" y="3074188"/>
            <a:ext cx="109815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Web Framework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nvSpPr>
        <p:spPr>
          <a:xfrm>
            <a:off x="592550" y="2185950"/>
            <a:ext cx="11027400" cy="17871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rPr lang="en-US" sz="2000">
                <a:latin typeface="Lato"/>
                <a:ea typeface="Lato"/>
                <a:cs typeface="Lato"/>
                <a:sym typeface="Lato"/>
              </a:rPr>
              <a:t>A web framework (WF) or web application framework (WAF) is a software framework that is designed to support the development of web applications including web services, web resources, and web APIs. </a:t>
            </a:r>
            <a:endParaRPr sz="2000">
              <a:latin typeface="Lato"/>
              <a:ea typeface="Lato"/>
              <a:cs typeface="Lato"/>
              <a:sym typeface="Lato"/>
            </a:endParaRPr>
          </a:p>
          <a:p>
            <a:pPr indent="0" lvl="0" marL="0" marR="0" rtl="0" algn="ctr">
              <a:lnSpc>
                <a:spcPct val="150000"/>
              </a:lnSpc>
              <a:spcBef>
                <a:spcPts val="0"/>
              </a:spcBef>
              <a:spcAft>
                <a:spcPts val="0"/>
              </a:spcAft>
              <a:buNone/>
            </a:pPr>
            <a:r>
              <a:t/>
            </a:r>
            <a:endParaRPr sz="2000">
              <a:latin typeface="Lato"/>
              <a:ea typeface="Lato"/>
              <a:cs typeface="Lato"/>
              <a:sym typeface="Lato"/>
            </a:endParaRPr>
          </a:p>
          <a:p>
            <a:pPr indent="0" lvl="0" marL="0" marR="0" rtl="0" algn="ctr">
              <a:lnSpc>
                <a:spcPct val="150000"/>
              </a:lnSpc>
              <a:spcBef>
                <a:spcPts val="0"/>
              </a:spcBef>
              <a:spcAft>
                <a:spcPts val="0"/>
              </a:spcAft>
              <a:buNone/>
            </a:pPr>
            <a:r>
              <a:rPr lang="en-US" sz="2000">
                <a:latin typeface="Lato"/>
                <a:ea typeface="Lato"/>
                <a:cs typeface="Lato"/>
                <a:sym typeface="Lato"/>
              </a:rPr>
              <a:t>Web frameworks provide a standard way to build and deploy web applications.</a:t>
            </a:r>
            <a:endParaRPr sz="2000">
              <a:latin typeface="Lato"/>
              <a:ea typeface="Lato"/>
              <a:cs typeface="Lato"/>
              <a:sym typeface="Lato"/>
            </a:endParaRPr>
          </a:p>
        </p:txBody>
      </p:sp>
      <p:sp>
        <p:nvSpPr>
          <p:cNvPr id="419" name="Shape 419"/>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20" name="Shape 420"/>
          <p:cNvGrpSpPr/>
          <p:nvPr/>
        </p:nvGrpSpPr>
        <p:grpSpPr>
          <a:xfrm>
            <a:off x="858043" y="241509"/>
            <a:ext cx="10470300" cy="730079"/>
            <a:chOff x="1692324" y="483017"/>
            <a:chExt cx="20940600" cy="1460159"/>
          </a:xfrm>
        </p:grpSpPr>
        <p:sp>
          <p:nvSpPr>
            <p:cNvPr id="421" name="Shape 421"/>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Web Framework</a:t>
              </a:r>
              <a:endParaRPr b="1" sz="4400">
                <a:solidFill>
                  <a:srgbClr val="17959F"/>
                </a:solidFill>
                <a:latin typeface="Lato"/>
                <a:ea typeface="Lato"/>
                <a:cs typeface="Lato"/>
                <a:sym typeface="Lato"/>
              </a:endParaRPr>
            </a:p>
          </p:txBody>
        </p:sp>
        <p:sp>
          <p:nvSpPr>
            <p:cNvPr id="422" name="Shape 42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nvSpPr>
        <p:spPr>
          <a:xfrm>
            <a:off x="592550" y="2262150"/>
            <a:ext cx="11027400" cy="17871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rPr lang="en-US" sz="2000">
                <a:latin typeface="Lato"/>
                <a:ea typeface="Lato"/>
                <a:cs typeface="Lato"/>
                <a:sym typeface="Lato"/>
              </a:rPr>
              <a:t>Web frameworks aim to automate the overhead associated with common activities performed in web development. </a:t>
            </a:r>
            <a:endParaRPr sz="2000">
              <a:latin typeface="Lato"/>
              <a:ea typeface="Lato"/>
              <a:cs typeface="Lato"/>
              <a:sym typeface="Lato"/>
            </a:endParaRPr>
          </a:p>
          <a:p>
            <a:pPr indent="0" lvl="0" marL="0" marR="0" rtl="0" algn="ctr">
              <a:lnSpc>
                <a:spcPct val="150000"/>
              </a:lnSpc>
              <a:spcBef>
                <a:spcPts val="0"/>
              </a:spcBef>
              <a:spcAft>
                <a:spcPts val="0"/>
              </a:spcAft>
              <a:buNone/>
            </a:pPr>
            <a:r>
              <a:t/>
            </a:r>
            <a:endParaRPr sz="2000">
              <a:latin typeface="Lato"/>
              <a:ea typeface="Lato"/>
              <a:cs typeface="Lato"/>
              <a:sym typeface="Lato"/>
            </a:endParaRPr>
          </a:p>
          <a:p>
            <a:pPr indent="0" lvl="0" marL="0" marR="0" rtl="0" algn="ctr">
              <a:lnSpc>
                <a:spcPct val="150000"/>
              </a:lnSpc>
              <a:spcBef>
                <a:spcPts val="0"/>
              </a:spcBef>
              <a:spcAft>
                <a:spcPts val="0"/>
              </a:spcAft>
              <a:buNone/>
            </a:pPr>
            <a:r>
              <a:rPr lang="en-US" sz="2000">
                <a:latin typeface="Lato"/>
                <a:ea typeface="Lato"/>
                <a:cs typeface="Lato"/>
                <a:sym typeface="Lato"/>
              </a:rPr>
              <a:t>For example, many web frameworks provide libraries for database access, templating frameworks, and session management, and they often promote code reuse. Although they often target development of dynamic web sites, they are also applicable to static websites.</a:t>
            </a:r>
            <a:endParaRPr sz="2000">
              <a:latin typeface="Lato"/>
              <a:ea typeface="Lato"/>
              <a:cs typeface="Lato"/>
              <a:sym typeface="Lato"/>
            </a:endParaRPr>
          </a:p>
        </p:txBody>
      </p:sp>
      <p:sp>
        <p:nvSpPr>
          <p:cNvPr id="428" name="Shape 42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29" name="Shape 429"/>
          <p:cNvGrpSpPr/>
          <p:nvPr/>
        </p:nvGrpSpPr>
        <p:grpSpPr>
          <a:xfrm>
            <a:off x="858043" y="241509"/>
            <a:ext cx="10470300" cy="730079"/>
            <a:chOff x="1692324" y="483017"/>
            <a:chExt cx="20940600" cy="1460159"/>
          </a:xfrm>
        </p:grpSpPr>
        <p:sp>
          <p:nvSpPr>
            <p:cNvPr id="430" name="Shape 43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Web Framework</a:t>
              </a:r>
              <a:endParaRPr b="1" sz="4400">
                <a:solidFill>
                  <a:srgbClr val="17959F"/>
                </a:solidFill>
                <a:latin typeface="Lato"/>
                <a:ea typeface="Lato"/>
                <a:cs typeface="Lato"/>
                <a:sym typeface="Lato"/>
              </a:endParaRPr>
            </a:p>
          </p:txBody>
        </p:sp>
        <p:sp>
          <p:nvSpPr>
            <p:cNvPr id="431" name="Shape 43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nvSpPr>
        <p:spPr>
          <a:xfrm>
            <a:off x="592550" y="2490750"/>
            <a:ext cx="11027400" cy="17871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rPr lang="en-US" sz="2000">
                <a:latin typeface="Lato"/>
                <a:ea typeface="Lato"/>
                <a:cs typeface="Lato"/>
                <a:sym typeface="Lato"/>
              </a:rPr>
              <a:t>Frameworks make developers’ live easier by offering them a structure for application development. </a:t>
            </a:r>
            <a:endParaRPr sz="2000">
              <a:latin typeface="Lato"/>
              <a:ea typeface="Lato"/>
              <a:cs typeface="Lato"/>
              <a:sym typeface="Lato"/>
            </a:endParaRPr>
          </a:p>
          <a:p>
            <a:pPr indent="0" lvl="0" marL="0" marR="0" rtl="0" algn="ctr">
              <a:lnSpc>
                <a:spcPct val="150000"/>
              </a:lnSpc>
              <a:spcBef>
                <a:spcPts val="0"/>
              </a:spcBef>
              <a:spcAft>
                <a:spcPts val="0"/>
              </a:spcAft>
              <a:buNone/>
            </a:pPr>
            <a:r>
              <a:t/>
            </a:r>
            <a:endParaRPr sz="2000">
              <a:latin typeface="Lato"/>
              <a:ea typeface="Lato"/>
              <a:cs typeface="Lato"/>
              <a:sym typeface="Lato"/>
            </a:endParaRPr>
          </a:p>
          <a:p>
            <a:pPr indent="0" lvl="0" marL="0" marR="0" rtl="0" algn="ctr">
              <a:lnSpc>
                <a:spcPct val="150000"/>
              </a:lnSpc>
              <a:spcBef>
                <a:spcPts val="0"/>
              </a:spcBef>
              <a:spcAft>
                <a:spcPts val="0"/>
              </a:spcAft>
              <a:buNone/>
            </a:pPr>
            <a:r>
              <a:rPr lang="en-US" sz="2000">
                <a:latin typeface="Lato"/>
                <a:ea typeface="Lato"/>
                <a:cs typeface="Lato"/>
                <a:sym typeface="Lato"/>
              </a:rPr>
              <a:t>They automate the implementation of common solutions, cutting development time and allowing developers to focus more on application logic instead of routine elements.</a:t>
            </a:r>
            <a:endParaRPr sz="2000">
              <a:latin typeface="Lato"/>
              <a:ea typeface="Lato"/>
              <a:cs typeface="Lato"/>
              <a:sym typeface="Lato"/>
            </a:endParaRPr>
          </a:p>
        </p:txBody>
      </p:sp>
      <p:sp>
        <p:nvSpPr>
          <p:cNvPr id="437" name="Shape 437"/>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38" name="Shape 438"/>
          <p:cNvGrpSpPr/>
          <p:nvPr/>
        </p:nvGrpSpPr>
        <p:grpSpPr>
          <a:xfrm>
            <a:off x="858043" y="241509"/>
            <a:ext cx="10470300" cy="730079"/>
            <a:chOff x="1692324" y="483017"/>
            <a:chExt cx="20940600" cy="1460159"/>
          </a:xfrm>
        </p:grpSpPr>
        <p:sp>
          <p:nvSpPr>
            <p:cNvPr id="439" name="Shape 439"/>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W</a:t>
              </a:r>
              <a:r>
                <a:rPr b="1" lang="en-US" sz="4400">
                  <a:solidFill>
                    <a:srgbClr val="17959F"/>
                  </a:solidFill>
                  <a:latin typeface="Lato"/>
                  <a:ea typeface="Lato"/>
                  <a:cs typeface="Lato"/>
                  <a:sym typeface="Lato"/>
                </a:rPr>
                <a:t>eb Frameworks</a:t>
              </a:r>
              <a:endParaRPr b="1" sz="4400">
                <a:solidFill>
                  <a:srgbClr val="17959F"/>
                </a:solidFill>
                <a:latin typeface="Lato"/>
                <a:ea typeface="Lato"/>
                <a:cs typeface="Lato"/>
                <a:sym typeface="Lato"/>
              </a:endParaRPr>
            </a:p>
          </p:txBody>
        </p:sp>
        <p:sp>
          <p:nvSpPr>
            <p:cNvPr id="440" name="Shape 440"/>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nvSpPr>
        <p:spPr>
          <a:xfrm>
            <a:off x="592550" y="4167150"/>
            <a:ext cx="11027400" cy="17871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rPr lang="en-US" sz="2000">
                <a:latin typeface="Lato"/>
                <a:ea typeface="Lato"/>
                <a:cs typeface="Lato"/>
                <a:sym typeface="Lato"/>
              </a:rPr>
              <a:t>Full-stack Frameworks: Django, Pyramid, TurboGears, Web2py, etc.</a:t>
            </a:r>
            <a:endParaRPr sz="2000">
              <a:latin typeface="Lato"/>
              <a:ea typeface="Lato"/>
              <a:cs typeface="Lato"/>
              <a:sym typeface="Lato"/>
            </a:endParaRPr>
          </a:p>
          <a:p>
            <a:pPr indent="0" lvl="0" marL="0" marR="0" rtl="0" algn="ctr">
              <a:lnSpc>
                <a:spcPct val="150000"/>
              </a:lnSpc>
              <a:spcBef>
                <a:spcPts val="0"/>
              </a:spcBef>
              <a:spcAft>
                <a:spcPts val="0"/>
              </a:spcAft>
              <a:buNone/>
            </a:pPr>
            <a:r>
              <a:t/>
            </a:r>
            <a:endParaRPr sz="2000">
              <a:latin typeface="Lato"/>
              <a:ea typeface="Lato"/>
              <a:cs typeface="Lato"/>
              <a:sym typeface="Lato"/>
            </a:endParaRPr>
          </a:p>
          <a:p>
            <a:pPr indent="0" lvl="0" marL="0" marR="0" rtl="0" algn="ctr">
              <a:lnSpc>
                <a:spcPct val="150000"/>
              </a:lnSpc>
              <a:spcBef>
                <a:spcPts val="0"/>
              </a:spcBef>
              <a:spcAft>
                <a:spcPts val="0"/>
              </a:spcAft>
              <a:buNone/>
            </a:pPr>
            <a:r>
              <a:rPr lang="en-US" sz="2000">
                <a:latin typeface="Lato"/>
                <a:ea typeface="Lato"/>
                <a:cs typeface="Lato"/>
                <a:sym typeface="Lato"/>
              </a:rPr>
              <a:t>Micro Frameworks: Flask, Bottle, CherryPy, etc.</a:t>
            </a:r>
            <a:endParaRPr sz="2000">
              <a:latin typeface="Lato"/>
              <a:ea typeface="Lato"/>
              <a:cs typeface="Lato"/>
              <a:sym typeface="Lato"/>
            </a:endParaRPr>
          </a:p>
          <a:p>
            <a:pPr indent="0" lvl="0" marL="0" marR="0" rtl="0" algn="ctr">
              <a:lnSpc>
                <a:spcPct val="150000"/>
              </a:lnSpc>
              <a:spcBef>
                <a:spcPts val="0"/>
              </a:spcBef>
              <a:spcAft>
                <a:spcPts val="0"/>
              </a:spcAft>
              <a:buNone/>
            </a:pPr>
            <a:r>
              <a:t/>
            </a:r>
            <a:endParaRPr sz="2000">
              <a:latin typeface="Lato"/>
              <a:ea typeface="Lato"/>
              <a:cs typeface="Lato"/>
              <a:sym typeface="Lato"/>
            </a:endParaRPr>
          </a:p>
          <a:p>
            <a:pPr indent="0" lvl="0" marL="0" marR="0" rtl="0" algn="ctr">
              <a:lnSpc>
                <a:spcPct val="150000"/>
              </a:lnSpc>
              <a:spcBef>
                <a:spcPts val="0"/>
              </a:spcBef>
              <a:spcAft>
                <a:spcPts val="0"/>
              </a:spcAft>
              <a:buNone/>
            </a:pPr>
            <a:r>
              <a:rPr lang="en-US" sz="2000">
                <a:latin typeface="Lato"/>
                <a:ea typeface="Lato"/>
                <a:cs typeface="Lato"/>
                <a:sym typeface="Lato"/>
              </a:rPr>
              <a:t>Asynchronous Frameworks: Sanic, Tornado, etc.</a:t>
            </a:r>
            <a:endParaRPr sz="2000">
              <a:latin typeface="Lato"/>
              <a:ea typeface="Lato"/>
              <a:cs typeface="Lato"/>
              <a:sym typeface="Lato"/>
            </a:endParaRPr>
          </a:p>
        </p:txBody>
      </p:sp>
      <p:sp>
        <p:nvSpPr>
          <p:cNvPr id="446" name="Shape 446"/>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47" name="Shape 447"/>
          <p:cNvGrpSpPr/>
          <p:nvPr/>
        </p:nvGrpSpPr>
        <p:grpSpPr>
          <a:xfrm>
            <a:off x="858043" y="241509"/>
            <a:ext cx="10470300" cy="730079"/>
            <a:chOff x="1692324" y="483017"/>
            <a:chExt cx="20940600" cy="1460159"/>
          </a:xfrm>
        </p:grpSpPr>
        <p:sp>
          <p:nvSpPr>
            <p:cNvPr id="448" name="Shape 448"/>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Web Frameworks</a:t>
              </a:r>
              <a:endParaRPr b="1" sz="4400">
                <a:solidFill>
                  <a:srgbClr val="17959F"/>
                </a:solidFill>
                <a:latin typeface="Lato"/>
                <a:ea typeface="Lato"/>
                <a:cs typeface="Lato"/>
                <a:sym typeface="Lato"/>
              </a:endParaRPr>
            </a:p>
          </p:txBody>
        </p:sp>
        <p:sp>
          <p:nvSpPr>
            <p:cNvPr id="449" name="Shape 449"/>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50" name="Shape 450"/>
          <p:cNvPicPr preferRelativeResize="0"/>
          <p:nvPr/>
        </p:nvPicPr>
        <p:blipFill>
          <a:blip r:embed="rId3">
            <a:alphaModFix/>
          </a:blip>
          <a:stretch>
            <a:fillRect/>
          </a:stretch>
        </p:blipFill>
        <p:spPr>
          <a:xfrm>
            <a:off x="1561150" y="1505425"/>
            <a:ext cx="9064101" cy="226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nvSpPr>
        <p:spPr>
          <a:xfrm>
            <a:off x="613412" y="3074188"/>
            <a:ext cx="109815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Flask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nvSpPr>
        <p:spPr>
          <a:xfrm>
            <a:off x="592550" y="2262150"/>
            <a:ext cx="11027400" cy="17871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rPr lang="en-US" sz="2000">
                <a:latin typeface="Lato"/>
                <a:ea typeface="Lato"/>
                <a:cs typeface="Lato"/>
                <a:sym typeface="Lato"/>
              </a:rPr>
              <a:t>Flask is a Python framework available under the BSD license. It was inspired by the Sinatra Ruby framework. Flask depends on the Werkzeug WSGI toolkit and Jinja2 template.</a:t>
            </a:r>
            <a:endParaRPr sz="2000">
              <a:latin typeface="Lato"/>
              <a:ea typeface="Lato"/>
              <a:cs typeface="Lato"/>
              <a:sym typeface="Lato"/>
            </a:endParaRPr>
          </a:p>
          <a:p>
            <a:pPr indent="0" lvl="0" marL="0" marR="0" rtl="0" algn="ctr">
              <a:lnSpc>
                <a:spcPct val="150000"/>
              </a:lnSpc>
              <a:spcBef>
                <a:spcPts val="0"/>
              </a:spcBef>
              <a:spcAft>
                <a:spcPts val="0"/>
              </a:spcAft>
              <a:buNone/>
            </a:pPr>
            <a:r>
              <a:t/>
            </a:r>
            <a:endParaRPr sz="2000">
              <a:latin typeface="Lato"/>
              <a:ea typeface="Lato"/>
              <a:cs typeface="Lato"/>
              <a:sym typeface="Lato"/>
            </a:endParaRPr>
          </a:p>
          <a:p>
            <a:pPr indent="0" lvl="0" marL="0" marR="0" rtl="0" algn="ctr">
              <a:lnSpc>
                <a:spcPct val="150000"/>
              </a:lnSpc>
              <a:spcBef>
                <a:spcPts val="0"/>
              </a:spcBef>
              <a:spcAft>
                <a:spcPts val="0"/>
              </a:spcAft>
              <a:buNone/>
            </a:pPr>
            <a:r>
              <a:rPr lang="en-US" sz="2000">
                <a:latin typeface="Lato"/>
                <a:ea typeface="Lato"/>
                <a:cs typeface="Lato"/>
                <a:sym typeface="Lato"/>
              </a:rPr>
              <a:t>The main idea behind Flask is to help build a solid web application foundation. From there, you can use any extensions you might need.</a:t>
            </a:r>
            <a:endParaRPr sz="2000">
              <a:latin typeface="Lato"/>
              <a:ea typeface="Lato"/>
              <a:cs typeface="Lato"/>
              <a:sym typeface="Lato"/>
            </a:endParaRPr>
          </a:p>
        </p:txBody>
      </p:sp>
      <p:sp>
        <p:nvSpPr>
          <p:cNvPr id="462" name="Shape 462"/>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63" name="Shape 463"/>
          <p:cNvGrpSpPr/>
          <p:nvPr/>
        </p:nvGrpSpPr>
        <p:grpSpPr>
          <a:xfrm>
            <a:off x="858043" y="241509"/>
            <a:ext cx="10470300" cy="730079"/>
            <a:chOff x="1692324" y="483017"/>
            <a:chExt cx="20940600" cy="1460159"/>
          </a:xfrm>
        </p:grpSpPr>
        <p:sp>
          <p:nvSpPr>
            <p:cNvPr id="464" name="Shape 464"/>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a:t>
              </a:r>
              <a:endParaRPr b="1" sz="4400">
                <a:solidFill>
                  <a:srgbClr val="17959F"/>
                </a:solidFill>
                <a:latin typeface="Lato"/>
                <a:ea typeface="Lato"/>
                <a:cs typeface="Lato"/>
                <a:sym typeface="Lato"/>
              </a:endParaRPr>
            </a:p>
          </p:txBody>
        </p:sp>
        <p:sp>
          <p:nvSpPr>
            <p:cNvPr id="465" name="Shape 46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nvSpPr>
        <p:spPr>
          <a:xfrm>
            <a:off x="592550" y="2643150"/>
            <a:ext cx="11027400" cy="17871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rPr lang="en-US" sz="2000">
                <a:latin typeface="Lato"/>
                <a:ea typeface="Lato"/>
                <a:cs typeface="Lato"/>
                <a:sym typeface="Lato"/>
              </a:rPr>
              <a:t>Flask is</a:t>
            </a:r>
            <a:r>
              <a:rPr lang="en-US" sz="2000">
                <a:latin typeface="Lato"/>
                <a:ea typeface="Lato"/>
                <a:cs typeface="Lato"/>
                <a:sym typeface="Lato"/>
              </a:rPr>
              <a:t> a "microframework" primarily aimed at small applications with simpler requirements.</a:t>
            </a:r>
            <a:endParaRPr sz="2000">
              <a:latin typeface="Lato"/>
              <a:ea typeface="Lato"/>
              <a:cs typeface="Lato"/>
              <a:sym typeface="Lato"/>
            </a:endParaRPr>
          </a:p>
          <a:p>
            <a:pPr indent="0" lvl="0" marL="0" marR="0" rtl="0" algn="ctr">
              <a:lnSpc>
                <a:spcPct val="150000"/>
              </a:lnSpc>
              <a:spcBef>
                <a:spcPts val="0"/>
              </a:spcBef>
              <a:spcAft>
                <a:spcPts val="0"/>
              </a:spcAft>
              <a:buNone/>
            </a:pPr>
            <a:r>
              <a:t/>
            </a:r>
            <a:endParaRPr sz="2000">
              <a:latin typeface="Lato"/>
              <a:ea typeface="Lato"/>
              <a:cs typeface="Lato"/>
              <a:sym typeface="Lato"/>
            </a:endParaRPr>
          </a:p>
          <a:p>
            <a:pPr indent="0" lvl="0" marL="0" marR="0" rtl="0" algn="ctr">
              <a:lnSpc>
                <a:spcPct val="150000"/>
              </a:lnSpc>
              <a:spcBef>
                <a:spcPts val="0"/>
              </a:spcBef>
              <a:spcAft>
                <a:spcPts val="0"/>
              </a:spcAft>
              <a:buNone/>
            </a:pPr>
            <a:r>
              <a:rPr lang="en-US" sz="2000">
                <a:latin typeface="Lato"/>
                <a:ea typeface="Lato"/>
                <a:cs typeface="Lato"/>
                <a:sym typeface="Lato"/>
              </a:rPr>
              <a:t>It’s lightweight and modular design makes it easily adaptable to developers’ needs.</a:t>
            </a:r>
            <a:endParaRPr sz="2000">
              <a:latin typeface="Lato"/>
              <a:ea typeface="Lato"/>
              <a:cs typeface="Lato"/>
              <a:sym typeface="Lato"/>
            </a:endParaRPr>
          </a:p>
        </p:txBody>
      </p:sp>
      <p:sp>
        <p:nvSpPr>
          <p:cNvPr id="471" name="Shape 47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72" name="Shape 472"/>
          <p:cNvGrpSpPr/>
          <p:nvPr/>
        </p:nvGrpSpPr>
        <p:grpSpPr>
          <a:xfrm>
            <a:off x="858043" y="241509"/>
            <a:ext cx="10470300" cy="730079"/>
            <a:chOff x="1692324" y="483017"/>
            <a:chExt cx="20940600" cy="1460159"/>
          </a:xfrm>
        </p:grpSpPr>
        <p:sp>
          <p:nvSpPr>
            <p:cNvPr id="473" name="Shape 47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a:t>
              </a:r>
              <a:endParaRPr b="1" sz="4400">
                <a:solidFill>
                  <a:srgbClr val="17959F"/>
                </a:solidFill>
                <a:latin typeface="Lato"/>
                <a:ea typeface="Lato"/>
                <a:cs typeface="Lato"/>
                <a:sym typeface="Lato"/>
              </a:endParaRPr>
            </a:p>
          </p:txBody>
        </p:sp>
        <p:sp>
          <p:nvSpPr>
            <p:cNvPr id="474" name="Shape 47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Client-Server Architecture</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REST Architecture</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Web Framework</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Flask</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Flask simple API</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Flask SQLAlchemy</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FbReplica project</a:t>
            </a:r>
            <a:endParaRPr sz="2000">
              <a:latin typeface="Lato"/>
              <a:ea typeface="Lato"/>
              <a:cs typeface="Lato"/>
              <a:sym typeface="Lato"/>
            </a:endParaRPr>
          </a:p>
        </p:txBody>
      </p:sp>
      <p:sp>
        <p:nvSpPr>
          <p:cNvPr id="328" name="Shape 32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29" name="Shape 329"/>
          <p:cNvGrpSpPr/>
          <p:nvPr/>
        </p:nvGrpSpPr>
        <p:grpSpPr>
          <a:xfrm>
            <a:off x="858043" y="241509"/>
            <a:ext cx="10470300" cy="730079"/>
            <a:chOff x="1692324" y="483017"/>
            <a:chExt cx="20940600" cy="1460159"/>
          </a:xfrm>
        </p:grpSpPr>
        <p:sp>
          <p:nvSpPr>
            <p:cNvPr id="330" name="Shape 33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ToC</a:t>
              </a:r>
              <a:endParaRPr b="1" sz="4400">
                <a:solidFill>
                  <a:srgbClr val="17959F"/>
                </a:solidFill>
                <a:latin typeface="Lato"/>
                <a:ea typeface="Lato"/>
                <a:cs typeface="Lato"/>
                <a:sym typeface="Lato"/>
              </a:endParaRPr>
            </a:p>
          </p:txBody>
        </p:sp>
        <p:sp>
          <p:nvSpPr>
            <p:cNvPr id="331" name="Shape 33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nvSpPr>
        <p:spPr>
          <a:xfrm>
            <a:off x="592550" y="1347750"/>
            <a:ext cx="11027400" cy="1787100"/>
          </a:xfrm>
          <a:prstGeom prst="rect">
            <a:avLst/>
          </a:prstGeom>
          <a:noFill/>
          <a:ln>
            <a:noFill/>
          </a:ln>
        </p:spPr>
        <p:txBody>
          <a:bodyPr anchorCtr="0" anchor="t" bIns="45700" lIns="91400" spcFirstLastPara="1" rIns="91400" wrap="square" tIns="45700">
            <a:noAutofit/>
          </a:bodyPr>
          <a:lstStyle/>
          <a:p>
            <a:pPr indent="0" lvl="0" marL="0" marR="0" rtl="0" algn="l">
              <a:lnSpc>
                <a:spcPct val="150000"/>
              </a:lnSpc>
              <a:spcBef>
                <a:spcPts val="0"/>
              </a:spcBef>
              <a:spcAft>
                <a:spcPts val="0"/>
              </a:spcAft>
              <a:buNone/>
            </a:pPr>
            <a:r>
              <a:rPr lang="en-US" sz="2000">
                <a:latin typeface="Lato"/>
                <a:ea typeface="Lato"/>
                <a:cs typeface="Lato"/>
                <a:sym typeface="Lato"/>
              </a:rPr>
              <a:t>It includes a number of useful out-of-the-box features:</a:t>
            </a:r>
            <a:endParaRPr sz="2000">
              <a:latin typeface="Lato"/>
              <a:ea typeface="Lato"/>
              <a:cs typeface="Lato"/>
              <a:sym typeface="Lato"/>
            </a:endParaRPr>
          </a:p>
          <a:p>
            <a:pPr indent="0" lvl="0" marL="0" marR="0" rtl="0" algn="ctr">
              <a:lnSpc>
                <a:spcPct val="150000"/>
              </a:lnSpc>
              <a:spcBef>
                <a:spcPts val="0"/>
              </a:spcBef>
              <a:spcAft>
                <a:spcPts val="0"/>
              </a:spcAft>
              <a:buNone/>
            </a:pPr>
            <a:r>
              <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Char char="●"/>
            </a:pPr>
            <a:r>
              <a:rPr lang="en-US" sz="2000">
                <a:latin typeface="Lato"/>
                <a:ea typeface="Lato"/>
                <a:cs typeface="Lato"/>
                <a:sym typeface="Lato"/>
              </a:rPr>
              <a:t>Built-in development server and a fast debugger</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Char char="●"/>
            </a:pPr>
            <a:r>
              <a:rPr lang="en-US" sz="2000">
                <a:latin typeface="Lato"/>
                <a:ea typeface="Lato"/>
                <a:cs typeface="Lato"/>
                <a:sym typeface="Lato"/>
              </a:rPr>
              <a:t>Integrated support for unit testing</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Char char="●"/>
            </a:pPr>
            <a:r>
              <a:rPr lang="en-US" sz="2000">
                <a:latin typeface="Lato"/>
                <a:ea typeface="Lato"/>
                <a:cs typeface="Lato"/>
                <a:sym typeface="Lato"/>
              </a:rPr>
              <a:t>RESTful request dispatching</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Char char="●"/>
            </a:pPr>
            <a:r>
              <a:rPr lang="en-US" sz="2000">
                <a:latin typeface="Lato"/>
                <a:ea typeface="Lato"/>
                <a:cs typeface="Lato"/>
                <a:sym typeface="Lato"/>
              </a:rPr>
              <a:t>Jinja2 templating</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Char char="●"/>
            </a:pPr>
            <a:r>
              <a:rPr lang="en-US" sz="2000">
                <a:latin typeface="Lato"/>
                <a:ea typeface="Lato"/>
                <a:cs typeface="Lato"/>
                <a:sym typeface="Lato"/>
              </a:rPr>
              <a:t>Secure cookies support (client-side sessions)</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Char char="●"/>
            </a:pPr>
            <a:r>
              <a:rPr lang="en-US" sz="2000">
                <a:latin typeface="Lato"/>
                <a:ea typeface="Lato"/>
                <a:cs typeface="Lato"/>
                <a:sym typeface="Lato"/>
              </a:rPr>
              <a:t>WSGI 1.0 compliance</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Char char="●"/>
            </a:pPr>
            <a:r>
              <a:rPr lang="en-US" sz="2000">
                <a:latin typeface="Lato"/>
                <a:ea typeface="Lato"/>
                <a:cs typeface="Lato"/>
                <a:sym typeface="Lato"/>
              </a:rPr>
              <a:t>Unicode-based</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Char char="●"/>
            </a:pPr>
            <a:r>
              <a:rPr lang="en-US" sz="2000">
                <a:latin typeface="Lato"/>
                <a:ea typeface="Lato"/>
                <a:cs typeface="Lato"/>
                <a:sym typeface="Lato"/>
              </a:rPr>
              <a:t>Ability to plug in any ORM</a:t>
            </a:r>
            <a:endParaRPr sz="2000">
              <a:latin typeface="Lato"/>
              <a:ea typeface="Lato"/>
              <a:cs typeface="Lato"/>
              <a:sym typeface="Lato"/>
            </a:endParaRPr>
          </a:p>
          <a:p>
            <a:pPr indent="-355600" lvl="0" marL="1371600" marR="0" rtl="0">
              <a:lnSpc>
                <a:spcPct val="150000"/>
              </a:lnSpc>
              <a:spcBef>
                <a:spcPts val="0"/>
              </a:spcBef>
              <a:spcAft>
                <a:spcPts val="0"/>
              </a:spcAft>
              <a:buSzPts val="2000"/>
              <a:buFont typeface="Lato"/>
              <a:buChar char="●"/>
            </a:pPr>
            <a:r>
              <a:rPr lang="en-US" sz="2000">
                <a:latin typeface="Lato"/>
                <a:ea typeface="Lato"/>
                <a:cs typeface="Lato"/>
                <a:sym typeface="Lato"/>
              </a:rPr>
              <a:t>HTTP request handling</a:t>
            </a:r>
            <a:endParaRPr sz="2000">
              <a:latin typeface="Lato"/>
              <a:ea typeface="Lato"/>
              <a:cs typeface="Lato"/>
              <a:sym typeface="Lato"/>
            </a:endParaRPr>
          </a:p>
        </p:txBody>
      </p:sp>
      <p:sp>
        <p:nvSpPr>
          <p:cNvPr id="480" name="Shape 48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81" name="Shape 481"/>
          <p:cNvGrpSpPr/>
          <p:nvPr/>
        </p:nvGrpSpPr>
        <p:grpSpPr>
          <a:xfrm>
            <a:off x="858043" y="241509"/>
            <a:ext cx="10470300" cy="730079"/>
            <a:chOff x="1692324" y="483017"/>
            <a:chExt cx="20940600" cy="1460159"/>
          </a:xfrm>
        </p:grpSpPr>
        <p:sp>
          <p:nvSpPr>
            <p:cNvPr id="482" name="Shape 48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a:t>
              </a:r>
              <a:endParaRPr b="1" sz="4400">
                <a:solidFill>
                  <a:srgbClr val="17959F"/>
                </a:solidFill>
                <a:latin typeface="Lato"/>
                <a:ea typeface="Lato"/>
                <a:cs typeface="Lato"/>
                <a:sym typeface="Lato"/>
              </a:endParaRPr>
            </a:p>
          </p:txBody>
        </p:sp>
        <p:sp>
          <p:nvSpPr>
            <p:cNvPr id="483" name="Shape 48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Shape 488"/>
          <p:cNvSpPr txBox="1"/>
          <p:nvPr/>
        </p:nvSpPr>
        <p:spPr>
          <a:xfrm>
            <a:off x="592550" y="1347750"/>
            <a:ext cx="11027400" cy="1787100"/>
          </a:xfrm>
          <a:prstGeom prst="rect">
            <a:avLst/>
          </a:prstGeom>
          <a:noFill/>
          <a:ln>
            <a:noFill/>
          </a:ln>
        </p:spPr>
        <p:txBody>
          <a:bodyPr anchorCtr="0" anchor="t" bIns="45700" lIns="91400" spcFirstLastPara="1" rIns="91400" wrap="square" tIns="45700">
            <a:noAutofit/>
          </a:bodyPr>
          <a:lstStyle/>
          <a:p>
            <a:pPr indent="0" lvl="0" marL="0" marR="0" rtl="0">
              <a:lnSpc>
                <a:spcPct val="150000"/>
              </a:lnSpc>
              <a:spcBef>
                <a:spcPts val="0"/>
              </a:spcBef>
              <a:spcAft>
                <a:spcPts val="0"/>
              </a:spcAft>
              <a:buNone/>
            </a:pPr>
            <a:r>
              <a:rPr lang="en-US" sz="2000">
                <a:latin typeface="Lato"/>
                <a:ea typeface="Lato"/>
                <a:cs typeface="Lato"/>
                <a:sym typeface="Lato"/>
              </a:rPr>
              <a:t>Let’s write a simple code to print Hello&lt;name&gt; program using flask.</a:t>
            </a:r>
            <a:endParaRPr sz="2000">
              <a:latin typeface="Lato"/>
              <a:ea typeface="Lato"/>
              <a:cs typeface="Lato"/>
              <a:sym typeface="Lato"/>
            </a:endParaRPr>
          </a:p>
          <a:p>
            <a:pPr indent="0" lvl="0" marL="0" marR="0" rtl="0">
              <a:lnSpc>
                <a:spcPct val="150000"/>
              </a:lnSpc>
              <a:spcBef>
                <a:spcPts val="0"/>
              </a:spcBef>
              <a:spcAft>
                <a:spcPts val="0"/>
              </a:spcAft>
              <a:buNone/>
            </a:pPr>
            <a:r>
              <a:rPr lang="en-US" sz="2000">
                <a:latin typeface="Lato"/>
                <a:ea typeface="Lato"/>
                <a:cs typeface="Lato"/>
                <a:sym typeface="Lato"/>
              </a:rPr>
              <a:t>Step 1: First, let’s create a project with name “MyFlaskProject” in PyCharm.</a:t>
            </a:r>
            <a:endParaRPr sz="2000">
              <a:latin typeface="Lato"/>
              <a:ea typeface="Lato"/>
              <a:cs typeface="Lato"/>
              <a:sym typeface="Lato"/>
            </a:endParaRPr>
          </a:p>
        </p:txBody>
      </p:sp>
      <p:sp>
        <p:nvSpPr>
          <p:cNvPr id="489" name="Shape 489"/>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90" name="Shape 490"/>
          <p:cNvGrpSpPr/>
          <p:nvPr/>
        </p:nvGrpSpPr>
        <p:grpSpPr>
          <a:xfrm>
            <a:off x="858043" y="241509"/>
            <a:ext cx="10470300" cy="730079"/>
            <a:chOff x="1692324" y="483017"/>
            <a:chExt cx="20940600" cy="1460159"/>
          </a:xfrm>
        </p:grpSpPr>
        <p:sp>
          <p:nvSpPr>
            <p:cNvPr id="491" name="Shape 491"/>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Simple API using Flask</a:t>
              </a:r>
              <a:endParaRPr b="1" sz="4400">
                <a:solidFill>
                  <a:srgbClr val="17959F"/>
                </a:solidFill>
                <a:latin typeface="Lato"/>
                <a:ea typeface="Lato"/>
                <a:cs typeface="Lato"/>
                <a:sym typeface="Lato"/>
              </a:endParaRPr>
            </a:p>
          </p:txBody>
        </p:sp>
        <p:sp>
          <p:nvSpPr>
            <p:cNvPr id="492" name="Shape 49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93" name="Shape 493"/>
          <p:cNvPicPr preferRelativeResize="0"/>
          <p:nvPr/>
        </p:nvPicPr>
        <p:blipFill>
          <a:blip r:embed="rId3">
            <a:alphaModFix/>
          </a:blip>
          <a:stretch>
            <a:fillRect/>
          </a:stretch>
        </p:blipFill>
        <p:spPr>
          <a:xfrm>
            <a:off x="2636250" y="2362550"/>
            <a:ext cx="6913901" cy="4291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Shape 498"/>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0" lvl="0" marL="0" marR="0" rtl="0">
              <a:lnSpc>
                <a:spcPct val="150000"/>
              </a:lnSpc>
              <a:spcBef>
                <a:spcPts val="0"/>
              </a:spcBef>
              <a:spcAft>
                <a:spcPts val="0"/>
              </a:spcAft>
              <a:buNone/>
            </a:pPr>
            <a:r>
              <a:rPr lang="en-US" sz="2000">
                <a:latin typeface="Lato"/>
                <a:ea typeface="Lato"/>
                <a:cs typeface="Lato"/>
                <a:sym typeface="Lato"/>
              </a:rPr>
              <a:t>Step 2: Create a python file inside the “MyFlaskProject”.</a:t>
            </a:r>
            <a:endParaRPr sz="2000">
              <a:latin typeface="Lato"/>
              <a:ea typeface="Lato"/>
              <a:cs typeface="Lato"/>
              <a:sym typeface="Lato"/>
            </a:endParaRPr>
          </a:p>
          <a:p>
            <a:pPr indent="0" lvl="0" marL="0" marR="0" rtl="0">
              <a:lnSpc>
                <a:spcPct val="150000"/>
              </a:lnSpc>
              <a:spcBef>
                <a:spcPts val="0"/>
              </a:spcBef>
              <a:spcAft>
                <a:spcPts val="0"/>
              </a:spcAft>
              <a:buNone/>
            </a:pPr>
            <a:r>
              <a:rPr lang="en-US" sz="2000">
                <a:latin typeface="Lato"/>
                <a:ea typeface="Lato"/>
                <a:cs typeface="Lato"/>
                <a:sym typeface="Lato"/>
              </a:rPr>
              <a:t>Right click on “MyFlaskProject” → New → Python File → Name it as “hello.py”</a:t>
            </a:r>
            <a:endParaRPr sz="2000">
              <a:latin typeface="Lato"/>
              <a:ea typeface="Lato"/>
              <a:cs typeface="Lato"/>
              <a:sym typeface="Lato"/>
            </a:endParaRPr>
          </a:p>
        </p:txBody>
      </p:sp>
      <p:sp>
        <p:nvSpPr>
          <p:cNvPr id="499" name="Shape 499"/>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00" name="Shape 500"/>
          <p:cNvGrpSpPr/>
          <p:nvPr/>
        </p:nvGrpSpPr>
        <p:grpSpPr>
          <a:xfrm>
            <a:off x="858043" y="241509"/>
            <a:ext cx="10470300" cy="730079"/>
            <a:chOff x="1692324" y="483017"/>
            <a:chExt cx="20940600" cy="1460159"/>
          </a:xfrm>
        </p:grpSpPr>
        <p:sp>
          <p:nvSpPr>
            <p:cNvPr id="501" name="Shape 501"/>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Simple API using Flask</a:t>
              </a:r>
              <a:endParaRPr b="1" sz="4400">
                <a:solidFill>
                  <a:srgbClr val="17959F"/>
                </a:solidFill>
                <a:latin typeface="Lato"/>
                <a:ea typeface="Lato"/>
                <a:cs typeface="Lato"/>
                <a:sym typeface="Lato"/>
              </a:endParaRPr>
            </a:p>
          </p:txBody>
        </p:sp>
        <p:sp>
          <p:nvSpPr>
            <p:cNvPr id="502" name="Shape 50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503" name="Shape 503"/>
          <p:cNvPicPr preferRelativeResize="0"/>
          <p:nvPr/>
        </p:nvPicPr>
        <p:blipFill>
          <a:blip r:embed="rId3">
            <a:alphaModFix/>
          </a:blip>
          <a:stretch>
            <a:fillRect/>
          </a:stretch>
        </p:blipFill>
        <p:spPr>
          <a:xfrm>
            <a:off x="3370050" y="2906250"/>
            <a:ext cx="5472400" cy="2385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marR="0" rtl="0">
              <a:lnSpc>
                <a:spcPct val="150000"/>
              </a:lnSpc>
              <a:spcBef>
                <a:spcPts val="0"/>
              </a:spcBef>
              <a:spcAft>
                <a:spcPts val="0"/>
              </a:spcAft>
              <a:buNone/>
            </a:pPr>
            <a:r>
              <a:rPr lang="en-US" sz="2000">
                <a:latin typeface="Lato"/>
                <a:ea typeface="Lato"/>
                <a:cs typeface="Lato"/>
                <a:sym typeface="Lato"/>
              </a:rPr>
              <a:t>Let’s write the code to return “Hello World!”.</a:t>
            </a:r>
            <a:endParaRPr sz="2000">
              <a:latin typeface="Lato"/>
              <a:ea typeface="Lato"/>
              <a:cs typeface="Lato"/>
              <a:sym typeface="Lato"/>
            </a:endParaRPr>
          </a:p>
        </p:txBody>
      </p:sp>
      <p:sp>
        <p:nvSpPr>
          <p:cNvPr id="509" name="Shape 509"/>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10" name="Shape 510"/>
          <p:cNvGrpSpPr/>
          <p:nvPr/>
        </p:nvGrpSpPr>
        <p:grpSpPr>
          <a:xfrm>
            <a:off x="858043" y="241509"/>
            <a:ext cx="10470300" cy="730079"/>
            <a:chOff x="1692324" y="483017"/>
            <a:chExt cx="20940600" cy="1460159"/>
          </a:xfrm>
        </p:grpSpPr>
        <p:sp>
          <p:nvSpPr>
            <p:cNvPr id="511" name="Shape 511"/>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Simple API using Flask</a:t>
              </a:r>
              <a:endParaRPr b="1" sz="4400">
                <a:solidFill>
                  <a:srgbClr val="17959F"/>
                </a:solidFill>
                <a:latin typeface="Lato"/>
                <a:ea typeface="Lato"/>
                <a:cs typeface="Lato"/>
                <a:sym typeface="Lato"/>
              </a:endParaRPr>
            </a:p>
          </p:txBody>
        </p:sp>
        <p:sp>
          <p:nvSpPr>
            <p:cNvPr id="512" name="Shape 51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513" name="Shape 513"/>
          <p:cNvPicPr preferRelativeResize="0"/>
          <p:nvPr/>
        </p:nvPicPr>
        <p:blipFill>
          <a:blip r:embed="rId3">
            <a:alphaModFix/>
          </a:blip>
          <a:stretch>
            <a:fillRect/>
          </a:stretch>
        </p:blipFill>
        <p:spPr>
          <a:xfrm>
            <a:off x="3802975" y="2272525"/>
            <a:ext cx="4606550" cy="3668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rPr lang="en-US" sz="2000">
                <a:latin typeface="Lato"/>
                <a:ea typeface="Lato"/>
                <a:cs typeface="Lato"/>
                <a:sym typeface="Lato"/>
              </a:rPr>
              <a:t>To run the application you can either use the flask command or python’s -m switch with Flask.</a:t>
            </a:r>
            <a:endParaRPr sz="2000">
              <a:latin typeface="Lato"/>
              <a:ea typeface="Lato"/>
              <a:cs typeface="Lato"/>
              <a:sym typeface="Lato"/>
            </a:endParaRPr>
          </a:p>
          <a:p>
            <a:pPr indent="0" lvl="0" marL="0" marR="0" rtl="0" algn="ctr">
              <a:lnSpc>
                <a:spcPct val="150000"/>
              </a:lnSpc>
              <a:spcBef>
                <a:spcPts val="0"/>
              </a:spcBef>
              <a:spcAft>
                <a:spcPts val="0"/>
              </a:spcAft>
              <a:buNone/>
            </a:pPr>
            <a:r>
              <a:rPr lang="en-US" sz="2000">
                <a:latin typeface="Lato"/>
                <a:ea typeface="Lato"/>
                <a:cs typeface="Lato"/>
                <a:sym typeface="Lato"/>
              </a:rPr>
              <a:t> </a:t>
            </a:r>
            <a:endParaRPr sz="2000">
              <a:latin typeface="Lato"/>
              <a:ea typeface="Lato"/>
              <a:cs typeface="Lato"/>
              <a:sym typeface="Lato"/>
            </a:endParaRPr>
          </a:p>
          <a:p>
            <a:pPr indent="0" lvl="0" marL="0" marR="0" rtl="0" algn="ctr">
              <a:lnSpc>
                <a:spcPct val="150000"/>
              </a:lnSpc>
              <a:spcBef>
                <a:spcPts val="0"/>
              </a:spcBef>
              <a:spcAft>
                <a:spcPts val="0"/>
              </a:spcAft>
              <a:buNone/>
            </a:pPr>
            <a:r>
              <a:rPr lang="en-US" sz="2000">
                <a:latin typeface="Lato"/>
                <a:ea typeface="Lato"/>
                <a:cs typeface="Lato"/>
                <a:sym typeface="Lato"/>
              </a:rPr>
              <a:t>Before you can do that you need to tell your terminal the application to work with by exporting the FLASK_APP environment variable.</a:t>
            </a:r>
            <a:endParaRPr sz="2000">
              <a:latin typeface="Lato"/>
              <a:ea typeface="Lato"/>
              <a:cs typeface="Lato"/>
              <a:sym typeface="Lato"/>
            </a:endParaRPr>
          </a:p>
          <a:p>
            <a:pPr indent="0" lvl="0" marL="0" marR="0" rtl="0" algn="ctr">
              <a:lnSpc>
                <a:spcPct val="150000"/>
              </a:lnSpc>
              <a:spcBef>
                <a:spcPts val="0"/>
              </a:spcBef>
              <a:spcAft>
                <a:spcPts val="0"/>
              </a:spcAft>
              <a:buNone/>
            </a:pPr>
            <a:r>
              <a:t/>
            </a:r>
            <a:endParaRPr sz="2000">
              <a:latin typeface="Lato"/>
              <a:ea typeface="Lato"/>
              <a:cs typeface="Lato"/>
              <a:sym typeface="Lato"/>
            </a:endParaRPr>
          </a:p>
          <a:p>
            <a:pPr indent="0" lvl="0" marL="0" marR="0" rtl="0">
              <a:lnSpc>
                <a:spcPct val="150000"/>
              </a:lnSpc>
              <a:spcBef>
                <a:spcPts val="0"/>
              </a:spcBef>
              <a:spcAft>
                <a:spcPts val="0"/>
              </a:spcAft>
              <a:buNone/>
            </a:pPr>
            <a:r>
              <a:rPr lang="en-US" sz="2000">
                <a:latin typeface="Lato"/>
                <a:ea typeface="Lato"/>
                <a:cs typeface="Lato"/>
                <a:sym typeface="Lato"/>
              </a:rPr>
              <a:t>Command: </a:t>
            </a:r>
            <a:r>
              <a:rPr b="1" lang="en-US" sz="2000">
                <a:solidFill>
                  <a:srgbClr val="F20253"/>
                </a:solidFill>
                <a:latin typeface="Courier New"/>
                <a:ea typeface="Courier New"/>
                <a:cs typeface="Courier New"/>
                <a:sym typeface="Courier New"/>
              </a:rPr>
              <a:t>export FLAS</a:t>
            </a:r>
            <a:r>
              <a:rPr b="1" lang="en-US" sz="2000">
                <a:solidFill>
                  <a:srgbClr val="F20253"/>
                </a:solidFill>
                <a:latin typeface="Courier New"/>
                <a:ea typeface="Courier New"/>
                <a:cs typeface="Courier New"/>
                <a:sym typeface="Courier New"/>
              </a:rPr>
              <a:t>K_APP=hello.py</a:t>
            </a:r>
            <a:endParaRPr b="1" sz="2000">
              <a:solidFill>
                <a:srgbClr val="F20253"/>
              </a:solidFill>
              <a:latin typeface="Courier New"/>
              <a:ea typeface="Courier New"/>
              <a:cs typeface="Courier New"/>
              <a:sym typeface="Courier New"/>
            </a:endParaRPr>
          </a:p>
          <a:p>
            <a:pPr indent="0" lvl="0" marL="0" marR="0" rtl="0">
              <a:lnSpc>
                <a:spcPct val="150000"/>
              </a:lnSpc>
              <a:spcBef>
                <a:spcPts val="0"/>
              </a:spcBef>
              <a:spcAft>
                <a:spcPts val="0"/>
              </a:spcAft>
              <a:buNone/>
            </a:pPr>
            <a:r>
              <a:rPr b="1" lang="en-US" sz="2000">
                <a:solidFill>
                  <a:srgbClr val="F20253"/>
                </a:solidFill>
                <a:latin typeface="Courier New"/>
                <a:ea typeface="Courier New"/>
                <a:cs typeface="Courier New"/>
                <a:sym typeface="Courier New"/>
              </a:rPr>
              <a:t>		  flask run</a:t>
            </a:r>
            <a:endParaRPr b="1" sz="2000">
              <a:solidFill>
                <a:srgbClr val="F20253"/>
              </a:solidFill>
              <a:latin typeface="Courier New"/>
              <a:ea typeface="Courier New"/>
              <a:cs typeface="Courier New"/>
              <a:sym typeface="Courier New"/>
            </a:endParaRPr>
          </a:p>
        </p:txBody>
      </p:sp>
      <p:sp>
        <p:nvSpPr>
          <p:cNvPr id="519" name="Shape 519"/>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20" name="Shape 520"/>
          <p:cNvGrpSpPr/>
          <p:nvPr/>
        </p:nvGrpSpPr>
        <p:grpSpPr>
          <a:xfrm>
            <a:off x="858043" y="241509"/>
            <a:ext cx="10470300" cy="730079"/>
            <a:chOff x="1692324" y="483017"/>
            <a:chExt cx="20940600" cy="1460159"/>
          </a:xfrm>
        </p:grpSpPr>
        <p:sp>
          <p:nvSpPr>
            <p:cNvPr id="521" name="Shape 521"/>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Run the Application</a:t>
              </a:r>
              <a:endParaRPr b="1" sz="4400">
                <a:solidFill>
                  <a:srgbClr val="17959F"/>
                </a:solidFill>
                <a:latin typeface="Lato"/>
                <a:ea typeface="Lato"/>
                <a:cs typeface="Lato"/>
                <a:sym typeface="Lato"/>
              </a:endParaRPr>
            </a:p>
          </p:txBody>
        </p:sp>
        <p:sp>
          <p:nvSpPr>
            <p:cNvPr id="522" name="Shape 52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marR="0" rtl="0">
              <a:lnSpc>
                <a:spcPct val="150000"/>
              </a:lnSpc>
              <a:spcBef>
                <a:spcPts val="0"/>
              </a:spcBef>
              <a:spcAft>
                <a:spcPts val="0"/>
              </a:spcAft>
              <a:buNone/>
            </a:pPr>
            <a:r>
              <a:rPr lang="en-US" sz="2000">
                <a:latin typeface="Lato"/>
                <a:ea typeface="Lato"/>
                <a:cs typeface="Lato"/>
                <a:sym typeface="Lato"/>
              </a:rPr>
              <a:t>This launches a very simple builtin server, which is good enough for testing.</a:t>
            </a:r>
            <a:endParaRPr b="1" sz="2000">
              <a:solidFill>
                <a:srgbClr val="F20253"/>
              </a:solidFill>
              <a:latin typeface="Courier New"/>
              <a:ea typeface="Courier New"/>
              <a:cs typeface="Courier New"/>
              <a:sym typeface="Courier New"/>
            </a:endParaRPr>
          </a:p>
        </p:txBody>
      </p:sp>
      <p:sp>
        <p:nvSpPr>
          <p:cNvPr id="528" name="Shape 52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29" name="Shape 529"/>
          <p:cNvGrpSpPr/>
          <p:nvPr/>
        </p:nvGrpSpPr>
        <p:grpSpPr>
          <a:xfrm>
            <a:off x="858043" y="241509"/>
            <a:ext cx="10470300" cy="730079"/>
            <a:chOff x="1692324" y="483017"/>
            <a:chExt cx="20940600" cy="1460159"/>
          </a:xfrm>
        </p:grpSpPr>
        <p:sp>
          <p:nvSpPr>
            <p:cNvPr id="530" name="Shape 53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Running the Application</a:t>
              </a:r>
              <a:endParaRPr b="1" sz="4400">
                <a:solidFill>
                  <a:srgbClr val="17959F"/>
                </a:solidFill>
                <a:latin typeface="Lato"/>
                <a:ea typeface="Lato"/>
                <a:cs typeface="Lato"/>
                <a:sym typeface="Lato"/>
              </a:endParaRPr>
            </a:p>
          </p:txBody>
        </p:sp>
        <p:sp>
          <p:nvSpPr>
            <p:cNvPr id="531" name="Shape 53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532" name="Shape 532"/>
          <p:cNvPicPr preferRelativeResize="0"/>
          <p:nvPr/>
        </p:nvPicPr>
        <p:blipFill>
          <a:blip r:embed="rId3">
            <a:alphaModFix/>
          </a:blip>
          <a:stretch>
            <a:fillRect/>
          </a:stretch>
        </p:blipFill>
        <p:spPr>
          <a:xfrm>
            <a:off x="981238" y="2227250"/>
            <a:ext cx="10250025" cy="4221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Shape 537"/>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marR="0" rtl="0">
              <a:lnSpc>
                <a:spcPct val="150000"/>
              </a:lnSpc>
              <a:spcBef>
                <a:spcPts val="0"/>
              </a:spcBef>
              <a:spcAft>
                <a:spcPts val="0"/>
              </a:spcAft>
              <a:buNone/>
            </a:pPr>
            <a:r>
              <a:rPr lang="en-US" sz="2000">
                <a:latin typeface="Lato"/>
                <a:ea typeface="Lato"/>
                <a:cs typeface="Lato"/>
                <a:sym typeface="Lato"/>
              </a:rPr>
              <a:t>Now, head over to your browser and access “</a:t>
            </a:r>
            <a:r>
              <a:rPr lang="en-US" sz="2000" u="sng">
                <a:solidFill>
                  <a:schemeClr val="hlink"/>
                </a:solidFill>
                <a:latin typeface="Lato"/>
                <a:ea typeface="Lato"/>
                <a:cs typeface="Lato"/>
                <a:sym typeface="Lato"/>
                <a:hlinkClick r:id="rId3"/>
              </a:rPr>
              <a:t>http://127.0.0.1:5000</a:t>
            </a:r>
            <a:r>
              <a:rPr lang="en-US" sz="2000">
                <a:latin typeface="Lato"/>
                <a:ea typeface="Lato"/>
                <a:cs typeface="Lato"/>
                <a:sym typeface="Lato"/>
              </a:rPr>
              <a:t>” or “localhost:5000”. It will show the page with “Hello World!” message.</a:t>
            </a:r>
            <a:endParaRPr b="1" sz="2000">
              <a:solidFill>
                <a:srgbClr val="F20253"/>
              </a:solidFill>
              <a:latin typeface="Courier New"/>
              <a:ea typeface="Courier New"/>
              <a:cs typeface="Courier New"/>
              <a:sym typeface="Courier New"/>
            </a:endParaRPr>
          </a:p>
        </p:txBody>
      </p:sp>
      <p:sp>
        <p:nvSpPr>
          <p:cNvPr id="538" name="Shape 53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39" name="Shape 539"/>
          <p:cNvGrpSpPr/>
          <p:nvPr/>
        </p:nvGrpSpPr>
        <p:grpSpPr>
          <a:xfrm>
            <a:off x="858043" y="241509"/>
            <a:ext cx="10470300" cy="730079"/>
            <a:chOff x="1692324" y="483017"/>
            <a:chExt cx="20940600" cy="1460159"/>
          </a:xfrm>
        </p:grpSpPr>
        <p:sp>
          <p:nvSpPr>
            <p:cNvPr id="540" name="Shape 54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Response</a:t>
              </a:r>
              <a:endParaRPr b="1" sz="4400">
                <a:solidFill>
                  <a:srgbClr val="17959F"/>
                </a:solidFill>
                <a:latin typeface="Lato"/>
                <a:ea typeface="Lato"/>
                <a:cs typeface="Lato"/>
                <a:sym typeface="Lato"/>
              </a:endParaRPr>
            </a:p>
          </p:txBody>
        </p:sp>
        <p:sp>
          <p:nvSpPr>
            <p:cNvPr id="541" name="Shape 54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grpSp>
        <p:nvGrpSpPr>
          <p:cNvPr id="542" name="Shape 542"/>
          <p:cNvGrpSpPr/>
          <p:nvPr/>
        </p:nvGrpSpPr>
        <p:grpSpPr>
          <a:xfrm>
            <a:off x="3844228" y="2639614"/>
            <a:ext cx="4524040" cy="3881644"/>
            <a:chOff x="3570638" y="2424350"/>
            <a:chExt cx="5071225" cy="4249200"/>
          </a:xfrm>
        </p:grpSpPr>
        <p:pic>
          <p:nvPicPr>
            <p:cNvPr id="543" name="Shape 543"/>
            <p:cNvPicPr preferRelativeResize="0"/>
            <p:nvPr/>
          </p:nvPicPr>
          <p:blipFill>
            <a:blip r:embed="rId4">
              <a:alphaModFix/>
            </a:blip>
            <a:stretch>
              <a:fillRect/>
            </a:stretch>
          </p:blipFill>
          <p:spPr>
            <a:xfrm>
              <a:off x="3570638" y="2424350"/>
              <a:ext cx="5071225" cy="4249200"/>
            </a:xfrm>
            <a:prstGeom prst="rect">
              <a:avLst/>
            </a:prstGeom>
            <a:noFill/>
            <a:ln>
              <a:noFill/>
            </a:ln>
          </p:spPr>
        </p:pic>
        <p:sp>
          <p:nvSpPr>
            <p:cNvPr id="544" name="Shape 544"/>
            <p:cNvSpPr/>
            <p:nvPr/>
          </p:nvSpPr>
          <p:spPr>
            <a:xfrm>
              <a:off x="5592150" y="3573200"/>
              <a:ext cx="2916300" cy="224400"/>
            </a:xfrm>
            <a:prstGeom prst="roundRect">
              <a:avLst>
                <a:gd fmla="val 16667" name="adj"/>
              </a:avLst>
            </a:prstGeom>
            <a:gradFill>
              <a:gsLst>
                <a:gs pos="0">
                  <a:srgbClr val="DDDDDD"/>
                </a:gs>
                <a:gs pos="100000">
                  <a:srgbClr val="919191"/>
                </a:gs>
              </a:gsLst>
              <a:path path="circle">
                <a:fillToRect b="50%" l="50%" r="50%" t="50%"/>
              </a:path>
              <a:tileRect/>
            </a:gra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nvSpPr>
        <p:spPr>
          <a:xfrm>
            <a:off x="592550" y="2566950"/>
            <a:ext cx="11027400" cy="1787100"/>
          </a:xfrm>
          <a:prstGeom prst="rect">
            <a:avLst/>
          </a:prstGeom>
          <a:noFill/>
          <a:ln>
            <a:noFill/>
          </a:ln>
        </p:spPr>
        <p:txBody>
          <a:bodyPr anchorCtr="0" anchor="t" bIns="45700" lIns="91400" spcFirstLastPara="1" rIns="91400" wrap="square" tIns="45700">
            <a:noAutofit/>
          </a:bodyPr>
          <a:lstStyle/>
          <a:p>
            <a:pPr indent="0" lvl="0" marL="0" marR="0" rtl="0">
              <a:lnSpc>
                <a:spcPct val="150000"/>
              </a:lnSpc>
              <a:spcBef>
                <a:spcPts val="0"/>
              </a:spcBef>
              <a:spcAft>
                <a:spcPts val="0"/>
              </a:spcAft>
              <a:buNone/>
            </a:pPr>
            <a:r>
              <a:rPr lang="en-US" sz="2000">
                <a:latin typeface="Lato"/>
                <a:ea typeface="Lato"/>
                <a:cs typeface="Lato"/>
                <a:sym typeface="Lato"/>
              </a:rPr>
              <a:t>Let’s take a look to the code.</a:t>
            </a:r>
            <a:endParaRPr sz="2000">
              <a:latin typeface="Lato"/>
              <a:ea typeface="Lato"/>
              <a:cs typeface="Lato"/>
              <a:sym typeface="Lato"/>
            </a:endParaRPr>
          </a:p>
          <a:p>
            <a:pPr indent="0" lvl="0" marL="0" marR="0" rtl="0" algn="ctr">
              <a:lnSpc>
                <a:spcPct val="150000"/>
              </a:lnSpc>
              <a:spcBef>
                <a:spcPts val="0"/>
              </a:spcBef>
              <a:spcAft>
                <a:spcPts val="0"/>
              </a:spcAft>
              <a:buNone/>
            </a:pPr>
            <a:r>
              <a:rPr b="1" lang="en-US" sz="2000">
                <a:solidFill>
                  <a:srgbClr val="F20253"/>
                </a:solidFill>
                <a:latin typeface="Courier New"/>
                <a:ea typeface="Courier New"/>
                <a:cs typeface="Courier New"/>
                <a:sym typeface="Courier New"/>
              </a:rPr>
              <a:t>from flask import Flask</a:t>
            </a:r>
            <a:endParaRPr b="1" sz="2000">
              <a:solidFill>
                <a:srgbClr val="F20253"/>
              </a:solidFill>
              <a:latin typeface="Courier New"/>
              <a:ea typeface="Courier New"/>
              <a:cs typeface="Courier New"/>
              <a:sym typeface="Courier New"/>
            </a:endParaRPr>
          </a:p>
          <a:p>
            <a:pPr indent="0" lvl="0" marL="0" marR="0" rtl="0" algn="ctr">
              <a:lnSpc>
                <a:spcPct val="150000"/>
              </a:lnSpc>
              <a:spcBef>
                <a:spcPts val="0"/>
              </a:spcBef>
              <a:spcAft>
                <a:spcPts val="0"/>
              </a:spcAft>
              <a:buNone/>
            </a:pPr>
            <a:r>
              <a:t/>
            </a:r>
            <a:endParaRPr b="1" sz="20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rPr lang="en-US" sz="2000">
                <a:latin typeface="Lato"/>
                <a:ea typeface="Lato"/>
                <a:cs typeface="Lato"/>
                <a:sym typeface="Lato"/>
              </a:rPr>
              <a:t>This line ask the application to import Flask module from flask package. Flask used to create instances of web application.</a:t>
            </a:r>
            <a:endParaRPr b="1" sz="2000">
              <a:solidFill>
                <a:srgbClr val="F20253"/>
              </a:solidFill>
              <a:latin typeface="Courier New"/>
              <a:ea typeface="Courier New"/>
              <a:cs typeface="Courier New"/>
              <a:sym typeface="Courier New"/>
            </a:endParaRPr>
          </a:p>
        </p:txBody>
      </p:sp>
      <p:sp>
        <p:nvSpPr>
          <p:cNvPr id="550" name="Shape 55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51" name="Shape 551"/>
          <p:cNvGrpSpPr/>
          <p:nvPr/>
        </p:nvGrpSpPr>
        <p:grpSpPr>
          <a:xfrm>
            <a:off x="858043" y="241509"/>
            <a:ext cx="10470300" cy="730079"/>
            <a:chOff x="1692324" y="483017"/>
            <a:chExt cx="20940600" cy="1460159"/>
          </a:xfrm>
        </p:grpSpPr>
        <p:sp>
          <p:nvSpPr>
            <p:cNvPr id="552" name="Shape 55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Code Explanation</a:t>
              </a:r>
              <a:endParaRPr b="1" sz="4400">
                <a:solidFill>
                  <a:srgbClr val="17959F"/>
                </a:solidFill>
                <a:latin typeface="Lato"/>
                <a:ea typeface="Lato"/>
                <a:cs typeface="Lato"/>
                <a:sym typeface="Lato"/>
              </a:endParaRPr>
            </a:p>
          </p:txBody>
        </p:sp>
        <p:sp>
          <p:nvSpPr>
            <p:cNvPr id="553" name="Shape 55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nvSpPr>
        <p:spPr>
          <a:xfrm>
            <a:off x="592550" y="2414550"/>
            <a:ext cx="11027400" cy="1787100"/>
          </a:xfrm>
          <a:prstGeom prst="rect">
            <a:avLst/>
          </a:prstGeom>
          <a:noFill/>
          <a:ln>
            <a:noFill/>
          </a:ln>
        </p:spPr>
        <p:txBody>
          <a:bodyPr anchorCtr="0" anchor="t" bIns="45700" lIns="91400" spcFirstLastPara="1" rIns="91400" wrap="square" tIns="45700">
            <a:noAutofit/>
          </a:bodyPr>
          <a:lstStyle/>
          <a:p>
            <a:pPr indent="0" lvl="0" marL="0" marR="0" rtl="0">
              <a:lnSpc>
                <a:spcPct val="150000"/>
              </a:lnSpc>
              <a:spcBef>
                <a:spcPts val="0"/>
              </a:spcBef>
              <a:spcAft>
                <a:spcPts val="0"/>
              </a:spcAft>
              <a:buNone/>
            </a:pPr>
            <a:r>
              <a:t/>
            </a:r>
            <a:endParaRPr sz="2000">
              <a:latin typeface="Lato"/>
              <a:ea typeface="Lato"/>
              <a:cs typeface="Lato"/>
              <a:sym typeface="Lato"/>
            </a:endParaRPr>
          </a:p>
          <a:p>
            <a:pPr indent="0" lvl="0" marL="0" marR="0" rtl="0" algn="ctr">
              <a:lnSpc>
                <a:spcPct val="150000"/>
              </a:lnSpc>
              <a:spcBef>
                <a:spcPts val="0"/>
              </a:spcBef>
              <a:spcAft>
                <a:spcPts val="0"/>
              </a:spcAft>
              <a:buNone/>
            </a:pPr>
            <a:r>
              <a:rPr b="1" lang="en-US" sz="2000">
                <a:solidFill>
                  <a:srgbClr val="F20253"/>
                </a:solidFill>
                <a:latin typeface="Courier New"/>
                <a:ea typeface="Courier New"/>
                <a:cs typeface="Courier New"/>
                <a:sym typeface="Courier New"/>
              </a:rPr>
              <a:t>app = Flask(__name__)</a:t>
            </a:r>
            <a:endParaRPr b="1" sz="2000">
              <a:solidFill>
                <a:srgbClr val="F20253"/>
              </a:solidFill>
              <a:latin typeface="Courier New"/>
              <a:ea typeface="Courier New"/>
              <a:cs typeface="Courier New"/>
              <a:sym typeface="Courier New"/>
            </a:endParaRPr>
          </a:p>
          <a:p>
            <a:pPr indent="0" lvl="0" marL="0" marR="0" rtl="0" algn="ctr">
              <a:lnSpc>
                <a:spcPct val="150000"/>
              </a:lnSpc>
              <a:spcBef>
                <a:spcPts val="0"/>
              </a:spcBef>
              <a:spcAft>
                <a:spcPts val="0"/>
              </a:spcAft>
              <a:buNone/>
            </a:pPr>
            <a:r>
              <a:t/>
            </a:r>
            <a:endParaRPr b="1" sz="20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rPr lang="en-US" sz="2000">
                <a:latin typeface="Lato"/>
                <a:ea typeface="Lato"/>
                <a:cs typeface="Lato"/>
                <a:sym typeface="Lato"/>
              </a:rPr>
              <a:t>This line create an instance of your web application. __name__ is a special variable in python, it will equal to “__main__” if the module(python file) being executed as the main program.</a:t>
            </a:r>
            <a:endParaRPr b="1" sz="2000">
              <a:solidFill>
                <a:srgbClr val="F20253"/>
              </a:solidFill>
              <a:latin typeface="Courier New"/>
              <a:ea typeface="Courier New"/>
              <a:cs typeface="Courier New"/>
              <a:sym typeface="Courier New"/>
            </a:endParaRPr>
          </a:p>
        </p:txBody>
      </p:sp>
      <p:sp>
        <p:nvSpPr>
          <p:cNvPr id="559" name="Shape 559"/>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60" name="Shape 560"/>
          <p:cNvGrpSpPr/>
          <p:nvPr/>
        </p:nvGrpSpPr>
        <p:grpSpPr>
          <a:xfrm>
            <a:off x="858043" y="241509"/>
            <a:ext cx="10470300" cy="730079"/>
            <a:chOff x="1692324" y="483017"/>
            <a:chExt cx="20940600" cy="1460159"/>
          </a:xfrm>
        </p:grpSpPr>
        <p:sp>
          <p:nvSpPr>
            <p:cNvPr id="561" name="Shape 561"/>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Code Explanation</a:t>
              </a:r>
              <a:endParaRPr b="1" sz="4400">
                <a:solidFill>
                  <a:srgbClr val="17959F"/>
                </a:solidFill>
                <a:latin typeface="Lato"/>
                <a:ea typeface="Lato"/>
                <a:cs typeface="Lato"/>
                <a:sym typeface="Lato"/>
              </a:endParaRPr>
            </a:p>
          </p:txBody>
        </p:sp>
        <p:sp>
          <p:nvSpPr>
            <p:cNvPr id="562" name="Shape 56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nvSpPr>
        <p:spPr>
          <a:xfrm>
            <a:off x="592550" y="2414550"/>
            <a:ext cx="11027400" cy="17871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t/>
            </a:r>
            <a:endParaRPr sz="2000">
              <a:latin typeface="Lato"/>
              <a:ea typeface="Lato"/>
              <a:cs typeface="Lato"/>
              <a:sym typeface="Lato"/>
            </a:endParaRPr>
          </a:p>
          <a:p>
            <a:pPr indent="0" lvl="0" marL="0" marR="0" rtl="0" algn="ctr">
              <a:lnSpc>
                <a:spcPct val="150000"/>
              </a:lnSpc>
              <a:spcBef>
                <a:spcPts val="0"/>
              </a:spcBef>
              <a:spcAft>
                <a:spcPts val="0"/>
              </a:spcAft>
              <a:buNone/>
            </a:pPr>
            <a:r>
              <a:rPr b="1" lang="en-US" sz="2000">
                <a:solidFill>
                  <a:srgbClr val="F20253"/>
                </a:solidFill>
                <a:latin typeface="Courier New"/>
                <a:ea typeface="Courier New"/>
                <a:cs typeface="Courier New"/>
                <a:sym typeface="Courier New"/>
              </a:rPr>
              <a:t>@app.route("/")</a:t>
            </a:r>
            <a:endParaRPr b="1" sz="2000">
              <a:solidFill>
                <a:srgbClr val="F20253"/>
              </a:solidFill>
              <a:latin typeface="Courier New"/>
              <a:ea typeface="Courier New"/>
              <a:cs typeface="Courier New"/>
              <a:sym typeface="Courier New"/>
            </a:endParaRPr>
          </a:p>
          <a:p>
            <a:pPr indent="0" lvl="0" marL="0" marR="0" rtl="0" algn="ctr">
              <a:lnSpc>
                <a:spcPct val="150000"/>
              </a:lnSpc>
              <a:spcBef>
                <a:spcPts val="0"/>
              </a:spcBef>
              <a:spcAft>
                <a:spcPts val="0"/>
              </a:spcAft>
              <a:buNone/>
            </a:pPr>
            <a:r>
              <a:t/>
            </a:r>
            <a:endParaRPr b="1" sz="20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rPr lang="en-US" sz="2000">
                <a:latin typeface="Lato"/>
                <a:ea typeface="Lato"/>
                <a:cs typeface="Lato"/>
                <a:sym typeface="Lato"/>
              </a:rPr>
              <a:t>This line define the routes.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For example if we set route to “/” like above, the code will be executed if we access localhost:5000/. You could set the route to “/hello” and our “hello world” will be shown if we access localhost:5000/hello.</a:t>
            </a:r>
            <a:endParaRPr b="1" sz="2000">
              <a:solidFill>
                <a:srgbClr val="F20253"/>
              </a:solidFill>
              <a:latin typeface="Courier New"/>
              <a:ea typeface="Courier New"/>
              <a:cs typeface="Courier New"/>
              <a:sym typeface="Courier New"/>
            </a:endParaRPr>
          </a:p>
        </p:txBody>
      </p:sp>
      <p:sp>
        <p:nvSpPr>
          <p:cNvPr id="568" name="Shape 56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69" name="Shape 569"/>
          <p:cNvGrpSpPr/>
          <p:nvPr/>
        </p:nvGrpSpPr>
        <p:grpSpPr>
          <a:xfrm>
            <a:off x="858043" y="241509"/>
            <a:ext cx="10470300" cy="730079"/>
            <a:chOff x="1692324" y="483017"/>
            <a:chExt cx="20940600" cy="1460159"/>
          </a:xfrm>
        </p:grpSpPr>
        <p:sp>
          <p:nvSpPr>
            <p:cNvPr id="570" name="Shape 57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Code Explanation</a:t>
              </a:r>
              <a:endParaRPr b="1" sz="4400">
                <a:solidFill>
                  <a:srgbClr val="17959F"/>
                </a:solidFill>
                <a:latin typeface="Lato"/>
                <a:ea typeface="Lato"/>
                <a:cs typeface="Lato"/>
                <a:sym typeface="Lato"/>
              </a:endParaRPr>
            </a:p>
          </p:txBody>
        </p:sp>
        <p:sp>
          <p:nvSpPr>
            <p:cNvPr id="571" name="Shape 57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nvSpPr>
        <p:spPr>
          <a:xfrm>
            <a:off x="613412" y="3074188"/>
            <a:ext cx="109815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Client-Server Architecture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Shape 576"/>
          <p:cNvSpPr txBox="1"/>
          <p:nvPr/>
        </p:nvSpPr>
        <p:spPr>
          <a:xfrm>
            <a:off x="592550" y="2414550"/>
            <a:ext cx="11027400" cy="17871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t/>
            </a:r>
            <a:endParaRPr sz="2000">
              <a:latin typeface="Lato"/>
              <a:ea typeface="Lato"/>
              <a:cs typeface="Lato"/>
              <a:sym typeface="Lato"/>
            </a:endParaRPr>
          </a:p>
          <a:p>
            <a:pPr indent="0" lvl="0" marL="0" marR="0" rtl="0" algn="ctr">
              <a:lnSpc>
                <a:spcPct val="150000"/>
              </a:lnSpc>
              <a:spcBef>
                <a:spcPts val="0"/>
              </a:spcBef>
              <a:spcAft>
                <a:spcPts val="0"/>
              </a:spcAft>
              <a:buNone/>
            </a:pPr>
            <a:r>
              <a:rPr b="1" lang="en-US" sz="2000">
                <a:solidFill>
                  <a:srgbClr val="F20253"/>
                </a:solidFill>
                <a:latin typeface="Courier New"/>
                <a:ea typeface="Courier New"/>
                <a:cs typeface="Courier New"/>
                <a:sym typeface="Courier New"/>
              </a:rPr>
              <a:t>def hello():</a:t>
            </a:r>
            <a:endParaRPr b="1" sz="2000">
              <a:solidFill>
                <a:srgbClr val="F20253"/>
              </a:solidFill>
              <a:latin typeface="Courier New"/>
              <a:ea typeface="Courier New"/>
              <a:cs typeface="Courier New"/>
              <a:sym typeface="Courier New"/>
            </a:endParaRPr>
          </a:p>
          <a:p>
            <a:pPr indent="0" lvl="0" marL="0" marR="0" rtl="0" algn="ctr">
              <a:lnSpc>
                <a:spcPct val="150000"/>
              </a:lnSpc>
              <a:spcBef>
                <a:spcPts val="0"/>
              </a:spcBef>
              <a:spcAft>
                <a:spcPts val="0"/>
              </a:spcAft>
              <a:buNone/>
            </a:pPr>
            <a:r>
              <a:rPr b="1" lang="en-US" sz="2000">
                <a:solidFill>
                  <a:srgbClr val="F20253"/>
                </a:solidFill>
                <a:latin typeface="Courier New"/>
                <a:ea typeface="Courier New"/>
                <a:cs typeface="Courier New"/>
                <a:sym typeface="Courier New"/>
              </a:rPr>
              <a:t>    return "Hello World!"</a:t>
            </a:r>
            <a:endParaRPr b="1" sz="2000">
              <a:solidFill>
                <a:srgbClr val="F20253"/>
              </a:solidFill>
              <a:latin typeface="Courier New"/>
              <a:ea typeface="Courier New"/>
              <a:cs typeface="Courier New"/>
              <a:sym typeface="Courier New"/>
            </a:endParaRPr>
          </a:p>
          <a:p>
            <a:pPr indent="0" lvl="0" marL="0" marR="0" rtl="0" algn="ctr">
              <a:lnSpc>
                <a:spcPct val="150000"/>
              </a:lnSpc>
              <a:spcBef>
                <a:spcPts val="0"/>
              </a:spcBef>
              <a:spcAft>
                <a:spcPts val="0"/>
              </a:spcAft>
              <a:buNone/>
            </a:pPr>
            <a:r>
              <a:t/>
            </a:r>
            <a:endParaRPr b="1" sz="20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rPr lang="en-US" sz="2000">
                <a:latin typeface="Lato"/>
                <a:ea typeface="Lato"/>
                <a:cs typeface="Lato"/>
                <a:sym typeface="Lato"/>
              </a:rPr>
              <a:t>This line define function that will be executed if we access route.</a:t>
            </a:r>
            <a:endParaRPr b="1" sz="2000">
              <a:solidFill>
                <a:srgbClr val="F20253"/>
              </a:solidFill>
              <a:latin typeface="Courier New"/>
              <a:ea typeface="Courier New"/>
              <a:cs typeface="Courier New"/>
              <a:sym typeface="Courier New"/>
            </a:endParaRPr>
          </a:p>
        </p:txBody>
      </p:sp>
      <p:sp>
        <p:nvSpPr>
          <p:cNvPr id="577" name="Shape 577"/>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78" name="Shape 578"/>
          <p:cNvGrpSpPr/>
          <p:nvPr/>
        </p:nvGrpSpPr>
        <p:grpSpPr>
          <a:xfrm>
            <a:off x="858043" y="241509"/>
            <a:ext cx="10470300" cy="730079"/>
            <a:chOff x="1692324" y="483017"/>
            <a:chExt cx="20940600" cy="1460159"/>
          </a:xfrm>
        </p:grpSpPr>
        <p:sp>
          <p:nvSpPr>
            <p:cNvPr id="579" name="Shape 579"/>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Code Explanation</a:t>
              </a:r>
              <a:endParaRPr b="1" sz="4400">
                <a:solidFill>
                  <a:srgbClr val="17959F"/>
                </a:solidFill>
                <a:latin typeface="Lato"/>
                <a:ea typeface="Lato"/>
                <a:cs typeface="Lato"/>
                <a:sym typeface="Lato"/>
              </a:endParaRPr>
            </a:p>
          </p:txBody>
        </p:sp>
        <p:sp>
          <p:nvSpPr>
            <p:cNvPr id="580" name="Shape 580"/>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Shape 585"/>
          <p:cNvSpPr txBox="1"/>
          <p:nvPr/>
        </p:nvSpPr>
        <p:spPr>
          <a:xfrm>
            <a:off x="592550" y="2414550"/>
            <a:ext cx="11027400" cy="17871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t/>
            </a:r>
            <a:endParaRPr sz="2000">
              <a:latin typeface="Lato"/>
              <a:ea typeface="Lato"/>
              <a:cs typeface="Lato"/>
              <a:sym typeface="Lato"/>
            </a:endParaRPr>
          </a:p>
          <a:p>
            <a:pPr indent="0" lvl="0" marL="0" marR="0" rtl="0" algn="ctr">
              <a:lnSpc>
                <a:spcPct val="150000"/>
              </a:lnSpc>
              <a:spcBef>
                <a:spcPts val="0"/>
              </a:spcBef>
              <a:spcAft>
                <a:spcPts val="0"/>
              </a:spcAft>
              <a:buNone/>
            </a:pPr>
            <a:r>
              <a:rPr b="1" lang="en-US" sz="2000">
                <a:solidFill>
                  <a:srgbClr val="F20253"/>
                </a:solidFill>
                <a:latin typeface="Courier New"/>
                <a:ea typeface="Courier New"/>
                <a:cs typeface="Courier New"/>
                <a:sym typeface="Courier New"/>
              </a:rPr>
              <a:t>if __name__ == '__main__':</a:t>
            </a:r>
            <a:endParaRPr b="1" sz="2000">
              <a:solidFill>
                <a:srgbClr val="F20253"/>
              </a:solidFill>
              <a:latin typeface="Courier New"/>
              <a:ea typeface="Courier New"/>
              <a:cs typeface="Courier New"/>
              <a:sym typeface="Courier New"/>
            </a:endParaRPr>
          </a:p>
          <a:p>
            <a:pPr indent="0" lvl="0" marL="0" marR="0" rtl="0" algn="ctr">
              <a:lnSpc>
                <a:spcPct val="150000"/>
              </a:lnSpc>
              <a:spcBef>
                <a:spcPts val="0"/>
              </a:spcBef>
              <a:spcAft>
                <a:spcPts val="0"/>
              </a:spcAft>
              <a:buNone/>
            </a:pPr>
            <a:r>
              <a:rPr b="1" lang="en-US" sz="2000">
                <a:solidFill>
                  <a:srgbClr val="F20253"/>
                </a:solidFill>
                <a:latin typeface="Courier New"/>
                <a:ea typeface="Courier New"/>
                <a:cs typeface="Courier New"/>
                <a:sym typeface="Courier New"/>
              </a:rPr>
              <a:t>    app.run(debug=True)</a:t>
            </a:r>
            <a:endParaRPr b="1" sz="2000">
              <a:solidFill>
                <a:srgbClr val="F20253"/>
              </a:solidFill>
              <a:latin typeface="Courier New"/>
              <a:ea typeface="Courier New"/>
              <a:cs typeface="Courier New"/>
              <a:sym typeface="Courier New"/>
            </a:endParaRPr>
          </a:p>
          <a:p>
            <a:pPr indent="0" lvl="0" marL="0" marR="0" rtl="0" algn="ctr">
              <a:lnSpc>
                <a:spcPct val="150000"/>
              </a:lnSpc>
              <a:spcBef>
                <a:spcPts val="0"/>
              </a:spcBef>
              <a:spcAft>
                <a:spcPts val="0"/>
              </a:spcAft>
              <a:buNone/>
            </a:pPr>
            <a:r>
              <a:t/>
            </a:r>
            <a:endParaRPr b="1" sz="20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rPr lang="en-US" sz="2000">
                <a:latin typeface="Lato"/>
                <a:ea typeface="Lato"/>
                <a:cs typeface="Lato"/>
                <a:sym typeface="Lato"/>
              </a:rPr>
              <a:t>This line mean that your flask app will being run if we run from hello.py.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Notice also that we are setting the debug parameter to true. That will print out possible Python errors on the web page helping us trace the errors.</a:t>
            </a:r>
            <a:endParaRPr b="1" sz="2000">
              <a:solidFill>
                <a:srgbClr val="F20253"/>
              </a:solidFill>
              <a:latin typeface="Courier New"/>
              <a:ea typeface="Courier New"/>
              <a:cs typeface="Courier New"/>
              <a:sym typeface="Courier New"/>
            </a:endParaRPr>
          </a:p>
        </p:txBody>
      </p:sp>
      <p:sp>
        <p:nvSpPr>
          <p:cNvPr id="586" name="Shape 586"/>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87" name="Shape 587"/>
          <p:cNvGrpSpPr/>
          <p:nvPr/>
        </p:nvGrpSpPr>
        <p:grpSpPr>
          <a:xfrm>
            <a:off x="858043" y="241509"/>
            <a:ext cx="10470300" cy="730079"/>
            <a:chOff x="1692324" y="483017"/>
            <a:chExt cx="20940600" cy="1460159"/>
          </a:xfrm>
        </p:grpSpPr>
        <p:sp>
          <p:nvSpPr>
            <p:cNvPr id="588" name="Shape 588"/>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Code Explanation</a:t>
              </a:r>
              <a:endParaRPr b="1" sz="4400">
                <a:solidFill>
                  <a:srgbClr val="17959F"/>
                </a:solidFill>
                <a:latin typeface="Lato"/>
                <a:ea typeface="Lato"/>
                <a:cs typeface="Lato"/>
                <a:sym typeface="Lato"/>
              </a:endParaRPr>
            </a:p>
          </p:txBody>
        </p:sp>
        <p:sp>
          <p:nvSpPr>
            <p:cNvPr id="589" name="Shape 589"/>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txBox="1"/>
          <p:nvPr/>
        </p:nvSpPr>
        <p:spPr>
          <a:xfrm>
            <a:off x="592550" y="25669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If you run the server you will notice that the server is only accessible from your own computer, not from any other in the network. </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This is the default because in debugging mode a user of the application can execute arbitrary Python code on your computer.</a:t>
            </a:r>
            <a:endParaRPr sz="2000">
              <a:latin typeface="Lato"/>
              <a:ea typeface="Lato"/>
              <a:cs typeface="Lato"/>
              <a:sym typeface="Lato"/>
            </a:endParaRPr>
          </a:p>
        </p:txBody>
      </p:sp>
      <p:sp>
        <p:nvSpPr>
          <p:cNvPr id="595" name="Shape 595"/>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96" name="Shape 596"/>
          <p:cNvGrpSpPr/>
          <p:nvPr/>
        </p:nvGrpSpPr>
        <p:grpSpPr>
          <a:xfrm>
            <a:off x="858043" y="241509"/>
            <a:ext cx="10470300" cy="730079"/>
            <a:chOff x="1692324" y="483017"/>
            <a:chExt cx="20940600" cy="1460159"/>
          </a:xfrm>
        </p:grpSpPr>
        <p:sp>
          <p:nvSpPr>
            <p:cNvPr id="597" name="Shape 597"/>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External Visible Server</a:t>
              </a:r>
              <a:endParaRPr b="1" sz="4400">
                <a:solidFill>
                  <a:srgbClr val="17959F"/>
                </a:solidFill>
                <a:latin typeface="Lato"/>
                <a:ea typeface="Lato"/>
                <a:cs typeface="Lato"/>
                <a:sym typeface="Lato"/>
              </a:endParaRPr>
            </a:p>
          </p:txBody>
        </p:sp>
        <p:sp>
          <p:nvSpPr>
            <p:cNvPr id="598" name="Shape 598"/>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nvSpPr>
        <p:spPr>
          <a:xfrm>
            <a:off x="592550" y="23383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If you have the debugger disabled or trust the users on your network, you can make the server publicly available simply by adding </a:t>
            </a:r>
            <a:r>
              <a:rPr b="1" lang="en-US" sz="2000">
                <a:solidFill>
                  <a:srgbClr val="F20253"/>
                </a:solidFill>
                <a:latin typeface="Courier New"/>
                <a:ea typeface="Courier New"/>
                <a:cs typeface="Courier New"/>
                <a:sym typeface="Courier New"/>
              </a:rPr>
              <a:t>--host=0.0.0.0</a:t>
            </a:r>
            <a:r>
              <a:rPr lang="en-US" sz="2000">
                <a:latin typeface="Lato"/>
                <a:ea typeface="Lato"/>
                <a:cs typeface="Lato"/>
                <a:sym typeface="Lato"/>
              </a:rPr>
              <a:t> to the command line:</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b="1" lang="en-US" sz="2000">
                <a:solidFill>
                  <a:srgbClr val="F20253"/>
                </a:solidFill>
                <a:latin typeface="Courier New"/>
                <a:ea typeface="Courier New"/>
                <a:cs typeface="Courier New"/>
                <a:sym typeface="Courier New"/>
              </a:rPr>
              <a:t>flask run --host=0.0.0.0</a:t>
            </a:r>
            <a:endParaRPr b="1" sz="20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t/>
            </a:r>
            <a:endParaRPr b="1" sz="20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rPr lang="en-US" sz="2000">
                <a:latin typeface="Lato"/>
                <a:ea typeface="Lato"/>
                <a:cs typeface="Lato"/>
                <a:sym typeface="Lato"/>
              </a:rPr>
              <a:t>This tells your operating system to listen on all public IPs.</a:t>
            </a:r>
            <a:endParaRPr sz="2000">
              <a:latin typeface="Lato"/>
              <a:ea typeface="Lato"/>
              <a:cs typeface="Lato"/>
              <a:sym typeface="Lato"/>
            </a:endParaRPr>
          </a:p>
        </p:txBody>
      </p:sp>
      <p:sp>
        <p:nvSpPr>
          <p:cNvPr id="604" name="Shape 604"/>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605" name="Shape 605"/>
          <p:cNvGrpSpPr/>
          <p:nvPr/>
        </p:nvGrpSpPr>
        <p:grpSpPr>
          <a:xfrm>
            <a:off x="858043" y="241509"/>
            <a:ext cx="10470300" cy="730079"/>
            <a:chOff x="1692324" y="483017"/>
            <a:chExt cx="20940600" cy="1460159"/>
          </a:xfrm>
        </p:grpSpPr>
        <p:sp>
          <p:nvSpPr>
            <p:cNvPr id="606" name="Shape 606"/>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External Visible Server</a:t>
              </a:r>
              <a:endParaRPr b="1" sz="4400">
                <a:solidFill>
                  <a:srgbClr val="17959F"/>
                </a:solidFill>
                <a:latin typeface="Lato"/>
                <a:ea typeface="Lato"/>
                <a:cs typeface="Lato"/>
                <a:sym typeface="Lato"/>
              </a:endParaRPr>
            </a:p>
          </p:txBody>
        </p:sp>
        <p:sp>
          <p:nvSpPr>
            <p:cNvPr id="607" name="Shape 607"/>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nvSpPr>
        <p:spPr>
          <a:xfrm>
            <a:off x="592550" y="23383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The flask script is nice to start a local development server, but you would have to restart it manually after each change to your code. </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If you enable debug support the server will reload itself on code changes, and it will also provide you with a helpful debugger if things go wrong.</a:t>
            </a:r>
            <a:endParaRPr sz="2000">
              <a:latin typeface="Lato"/>
              <a:ea typeface="Lato"/>
              <a:cs typeface="Lato"/>
              <a:sym typeface="Lato"/>
            </a:endParaRPr>
          </a:p>
        </p:txBody>
      </p:sp>
      <p:sp>
        <p:nvSpPr>
          <p:cNvPr id="613" name="Shape 61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614" name="Shape 614"/>
          <p:cNvGrpSpPr/>
          <p:nvPr/>
        </p:nvGrpSpPr>
        <p:grpSpPr>
          <a:xfrm>
            <a:off x="858043" y="241509"/>
            <a:ext cx="10470300" cy="730079"/>
            <a:chOff x="1692324" y="483017"/>
            <a:chExt cx="20940600" cy="1460159"/>
          </a:xfrm>
        </p:grpSpPr>
        <p:sp>
          <p:nvSpPr>
            <p:cNvPr id="615" name="Shape 61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Debug Mode</a:t>
              </a:r>
              <a:endParaRPr b="1" sz="4400">
                <a:solidFill>
                  <a:srgbClr val="17959F"/>
                </a:solidFill>
                <a:latin typeface="Lato"/>
                <a:ea typeface="Lato"/>
                <a:cs typeface="Lato"/>
                <a:sym typeface="Lato"/>
              </a:endParaRPr>
            </a:p>
          </p:txBody>
        </p:sp>
        <p:sp>
          <p:nvSpPr>
            <p:cNvPr id="616" name="Shape 61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txBox="1"/>
          <p:nvPr/>
        </p:nvSpPr>
        <p:spPr>
          <a:xfrm>
            <a:off x="592550" y="23383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To enable all development features (including debug mode) you can export the FLASK_ENV environment variable and set it to development before running the server:</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   </a:t>
            </a:r>
            <a:r>
              <a:rPr b="1" lang="en-US" sz="2000">
                <a:solidFill>
                  <a:srgbClr val="F20253"/>
                </a:solidFill>
                <a:latin typeface="Courier New"/>
                <a:ea typeface="Courier New"/>
                <a:cs typeface="Courier New"/>
                <a:sym typeface="Courier New"/>
              </a:rPr>
              <a:t>export FLASK_ENV=development</a:t>
            </a:r>
            <a:endParaRPr b="1" sz="2000">
              <a:solidFill>
                <a:srgbClr val="F20253"/>
              </a:solidFill>
              <a:latin typeface="Courier New"/>
              <a:ea typeface="Courier New"/>
              <a:cs typeface="Courier New"/>
              <a:sym typeface="Courier New"/>
            </a:endParaRPr>
          </a:p>
          <a:p>
            <a:pPr indent="0" lvl="0" marL="3200400" rtl="0" algn="l">
              <a:lnSpc>
                <a:spcPct val="150000"/>
              </a:lnSpc>
              <a:spcBef>
                <a:spcPts val="0"/>
              </a:spcBef>
              <a:spcAft>
                <a:spcPts val="0"/>
              </a:spcAft>
              <a:buNone/>
            </a:pPr>
            <a:r>
              <a:rPr b="1" lang="en-US" sz="2000">
                <a:solidFill>
                  <a:srgbClr val="F20253"/>
                </a:solidFill>
                <a:latin typeface="Courier New"/>
                <a:ea typeface="Courier New"/>
                <a:cs typeface="Courier New"/>
                <a:sym typeface="Courier New"/>
              </a:rPr>
              <a:t> flask run</a:t>
            </a:r>
            <a:endParaRPr b="1" sz="2000">
              <a:solidFill>
                <a:srgbClr val="F20253"/>
              </a:solidFill>
              <a:latin typeface="Courier New"/>
              <a:ea typeface="Courier New"/>
              <a:cs typeface="Courier New"/>
              <a:sym typeface="Courier New"/>
            </a:endParaRPr>
          </a:p>
        </p:txBody>
      </p:sp>
      <p:sp>
        <p:nvSpPr>
          <p:cNvPr id="622" name="Shape 622"/>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623" name="Shape 623"/>
          <p:cNvGrpSpPr/>
          <p:nvPr/>
        </p:nvGrpSpPr>
        <p:grpSpPr>
          <a:xfrm>
            <a:off x="858043" y="241509"/>
            <a:ext cx="10470300" cy="730079"/>
            <a:chOff x="1692324" y="483017"/>
            <a:chExt cx="20940600" cy="1460159"/>
          </a:xfrm>
        </p:grpSpPr>
        <p:sp>
          <p:nvSpPr>
            <p:cNvPr id="624" name="Shape 624"/>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Debug Mode</a:t>
              </a:r>
              <a:endParaRPr b="1" sz="4400">
                <a:solidFill>
                  <a:srgbClr val="17959F"/>
                </a:solidFill>
                <a:latin typeface="Lato"/>
                <a:ea typeface="Lato"/>
                <a:cs typeface="Lato"/>
                <a:sym typeface="Lato"/>
              </a:endParaRPr>
            </a:p>
          </p:txBody>
        </p:sp>
        <p:sp>
          <p:nvSpPr>
            <p:cNvPr id="625" name="Shape 62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Shape 630"/>
          <p:cNvSpPr txBox="1"/>
          <p:nvPr/>
        </p:nvSpPr>
        <p:spPr>
          <a:xfrm>
            <a:off x="592550" y="1500150"/>
            <a:ext cx="11027400" cy="1787100"/>
          </a:xfrm>
          <a:prstGeom prst="rect">
            <a:avLst/>
          </a:prstGeom>
          <a:noFill/>
          <a:ln>
            <a:noFill/>
          </a:ln>
        </p:spPr>
        <p:txBody>
          <a:bodyPr anchorCtr="0" anchor="t" bIns="45700" lIns="91400" spcFirstLastPara="1" rIns="91400" wrap="square" tIns="45700">
            <a:noAutofit/>
          </a:bodyPr>
          <a:lstStyle/>
          <a:p>
            <a:pPr indent="0" lvl="0" marL="0" rtl="0" algn="l">
              <a:lnSpc>
                <a:spcPct val="150000"/>
              </a:lnSpc>
              <a:spcBef>
                <a:spcPts val="0"/>
              </a:spcBef>
              <a:spcAft>
                <a:spcPts val="0"/>
              </a:spcAft>
              <a:buNone/>
            </a:pPr>
            <a:r>
              <a:rPr lang="en-US" sz="2000">
                <a:latin typeface="Lato"/>
                <a:ea typeface="Lato"/>
                <a:cs typeface="Lato"/>
                <a:sym typeface="Lato"/>
              </a:rPr>
              <a:t>Let’s make some changes to our code to check how debug mode works.</a:t>
            </a:r>
            <a:endParaRPr b="1" sz="2000">
              <a:solidFill>
                <a:srgbClr val="F20253"/>
              </a:solidFill>
              <a:latin typeface="Courier New"/>
              <a:ea typeface="Courier New"/>
              <a:cs typeface="Courier New"/>
              <a:sym typeface="Courier New"/>
            </a:endParaRPr>
          </a:p>
        </p:txBody>
      </p:sp>
      <p:sp>
        <p:nvSpPr>
          <p:cNvPr id="631" name="Shape 63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632" name="Shape 632"/>
          <p:cNvGrpSpPr/>
          <p:nvPr/>
        </p:nvGrpSpPr>
        <p:grpSpPr>
          <a:xfrm>
            <a:off x="858043" y="241509"/>
            <a:ext cx="10470300" cy="730079"/>
            <a:chOff x="1692324" y="483017"/>
            <a:chExt cx="20940600" cy="1460159"/>
          </a:xfrm>
        </p:grpSpPr>
        <p:sp>
          <p:nvSpPr>
            <p:cNvPr id="633" name="Shape 63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Debug Mode</a:t>
              </a:r>
              <a:endParaRPr b="1" sz="4400">
                <a:solidFill>
                  <a:srgbClr val="17959F"/>
                </a:solidFill>
                <a:latin typeface="Lato"/>
                <a:ea typeface="Lato"/>
                <a:cs typeface="Lato"/>
                <a:sym typeface="Lato"/>
              </a:endParaRPr>
            </a:p>
          </p:txBody>
        </p:sp>
        <p:sp>
          <p:nvSpPr>
            <p:cNvPr id="634" name="Shape 63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635" name="Shape 635"/>
          <p:cNvPicPr preferRelativeResize="0"/>
          <p:nvPr/>
        </p:nvPicPr>
        <p:blipFill>
          <a:blip r:embed="rId3">
            <a:alphaModFix/>
          </a:blip>
          <a:stretch>
            <a:fillRect/>
          </a:stretch>
        </p:blipFill>
        <p:spPr>
          <a:xfrm>
            <a:off x="2477188" y="2162800"/>
            <a:ext cx="7258126" cy="4205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Shape 640"/>
          <p:cNvSpPr txBox="1"/>
          <p:nvPr/>
        </p:nvSpPr>
        <p:spPr>
          <a:xfrm>
            <a:off x="592550" y="14239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Web applications use different HTTP methods when accessing URLs.</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By default, a route only answers to GET requests. We can use the methods argument of the route() decorator to handle different HTTP methods.</a:t>
            </a:r>
            <a:endParaRPr b="1" sz="2000">
              <a:solidFill>
                <a:srgbClr val="F20253"/>
              </a:solidFill>
              <a:latin typeface="Courier New"/>
              <a:ea typeface="Courier New"/>
              <a:cs typeface="Courier New"/>
              <a:sym typeface="Courier New"/>
            </a:endParaRPr>
          </a:p>
        </p:txBody>
      </p:sp>
      <p:sp>
        <p:nvSpPr>
          <p:cNvPr id="641" name="Shape 64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642" name="Shape 642"/>
          <p:cNvGrpSpPr/>
          <p:nvPr/>
        </p:nvGrpSpPr>
        <p:grpSpPr>
          <a:xfrm>
            <a:off x="858043" y="241509"/>
            <a:ext cx="10470300" cy="730079"/>
            <a:chOff x="1692324" y="483017"/>
            <a:chExt cx="20940600" cy="1460159"/>
          </a:xfrm>
        </p:grpSpPr>
        <p:sp>
          <p:nvSpPr>
            <p:cNvPr id="643" name="Shape 64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HTTP Methods</a:t>
              </a:r>
              <a:endParaRPr b="1" sz="4400">
                <a:solidFill>
                  <a:srgbClr val="17959F"/>
                </a:solidFill>
                <a:latin typeface="Lato"/>
                <a:ea typeface="Lato"/>
                <a:cs typeface="Lato"/>
                <a:sym typeface="Lato"/>
              </a:endParaRPr>
            </a:p>
          </p:txBody>
        </p:sp>
        <p:sp>
          <p:nvSpPr>
            <p:cNvPr id="644" name="Shape 64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645" name="Shape 645"/>
          <p:cNvPicPr preferRelativeResize="0"/>
          <p:nvPr/>
        </p:nvPicPr>
        <p:blipFill>
          <a:blip r:embed="rId3">
            <a:alphaModFix/>
          </a:blip>
          <a:stretch>
            <a:fillRect/>
          </a:stretch>
        </p:blipFill>
        <p:spPr>
          <a:xfrm>
            <a:off x="3364100" y="3363450"/>
            <a:ext cx="5484300" cy="3270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Shape 650"/>
          <p:cNvSpPr txBox="1"/>
          <p:nvPr/>
        </p:nvSpPr>
        <p:spPr>
          <a:xfrm>
            <a:off x="592550" y="26431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Generating HTML from within Python is not fun, and actually pretty cumbersome because you have to do the HTML escaping on your own to keep the application secure. </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Because of that Flask configures the Jinja2 template engine for you automatically.</a:t>
            </a:r>
            <a:endParaRPr b="1" sz="2000">
              <a:solidFill>
                <a:srgbClr val="F20253"/>
              </a:solidFill>
              <a:latin typeface="Courier New"/>
              <a:ea typeface="Courier New"/>
              <a:cs typeface="Courier New"/>
              <a:sym typeface="Courier New"/>
            </a:endParaRPr>
          </a:p>
        </p:txBody>
      </p:sp>
      <p:sp>
        <p:nvSpPr>
          <p:cNvPr id="651" name="Shape 65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652" name="Shape 652"/>
          <p:cNvGrpSpPr/>
          <p:nvPr/>
        </p:nvGrpSpPr>
        <p:grpSpPr>
          <a:xfrm>
            <a:off x="858043" y="241509"/>
            <a:ext cx="10470300" cy="730079"/>
            <a:chOff x="1692324" y="483017"/>
            <a:chExt cx="20940600" cy="1460159"/>
          </a:xfrm>
        </p:grpSpPr>
        <p:sp>
          <p:nvSpPr>
            <p:cNvPr id="653" name="Shape 65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Rendering Templates</a:t>
              </a:r>
              <a:endParaRPr b="1" sz="4400">
                <a:solidFill>
                  <a:srgbClr val="17959F"/>
                </a:solidFill>
                <a:latin typeface="Lato"/>
                <a:ea typeface="Lato"/>
                <a:cs typeface="Lato"/>
                <a:sym typeface="Lato"/>
              </a:endParaRPr>
            </a:p>
          </p:txBody>
        </p:sp>
        <p:sp>
          <p:nvSpPr>
            <p:cNvPr id="654" name="Shape 65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Shape 659"/>
          <p:cNvSpPr txBox="1"/>
          <p:nvPr/>
        </p:nvSpPr>
        <p:spPr>
          <a:xfrm>
            <a:off x="592550" y="26431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To render a template you can use the </a:t>
            </a:r>
            <a:r>
              <a:rPr b="1" lang="en-US" sz="2000">
                <a:solidFill>
                  <a:srgbClr val="F20253"/>
                </a:solidFill>
                <a:latin typeface="Courier New"/>
                <a:ea typeface="Courier New"/>
                <a:cs typeface="Courier New"/>
                <a:sym typeface="Courier New"/>
              </a:rPr>
              <a:t>render_template()</a:t>
            </a:r>
            <a:r>
              <a:rPr lang="en-US" sz="2000">
                <a:latin typeface="Lato"/>
                <a:ea typeface="Lato"/>
                <a:cs typeface="Lato"/>
                <a:sym typeface="Lato"/>
              </a:rPr>
              <a:t> method. </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All you have to do is provide the name of the template and the variables you want to pass to the template engine as keyword arguments.</a:t>
            </a:r>
            <a:endParaRPr b="1" sz="2000">
              <a:solidFill>
                <a:srgbClr val="F20253"/>
              </a:solidFill>
              <a:latin typeface="Courier New"/>
              <a:ea typeface="Courier New"/>
              <a:cs typeface="Courier New"/>
              <a:sym typeface="Courier New"/>
            </a:endParaRPr>
          </a:p>
        </p:txBody>
      </p:sp>
      <p:sp>
        <p:nvSpPr>
          <p:cNvPr id="660" name="Shape 66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661" name="Shape 661"/>
          <p:cNvGrpSpPr/>
          <p:nvPr/>
        </p:nvGrpSpPr>
        <p:grpSpPr>
          <a:xfrm>
            <a:off x="858043" y="241509"/>
            <a:ext cx="10470300" cy="730079"/>
            <a:chOff x="1692324" y="483017"/>
            <a:chExt cx="20940600" cy="1460159"/>
          </a:xfrm>
        </p:grpSpPr>
        <p:sp>
          <p:nvSpPr>
            <p:cNvPr id="662" name="Shape 66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Rendering Templates</a:t>
              </a:r>
              <a:endParaRPr b="1" sz="4400">
                <a:solidFill>
                  <a:srgbClr val="17959F"/>
                </a:solidFill>
                <a:latin typeface="Lato"/>
                <a:ea typeface="Lato"/>
                <a:cs typeface="Lato"/>
                <a:sym typeface="Lato"/>
              </a:endParaRPr>
            </a:p>
          </p:txBody>
        </p:sp>
        <p:sp>
          <p:nvSpPr>
            <p:cNvPr id="663" name="Shape 66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rPr lang="en-US" sz="2000">
                <a:latin typeface="Lato"/>
                <a:ea typeface="Lato"/>
                <a:cs typeface="Lato"/>
                <a:sym typeface="Lato"/>
              </a:rPr>
              <a:t>The client–server model is a distributed application structure that partitions tasks or workloads between the providers of a resource or service, called servers, and service requesters, called clients.</a:t>
            </a:r>
            <a:endParaRPr sz="2000">
              <a:latin typeface="Lato"/>
              <a:ea typeface="Lato"/>
              <a:cs typeface="Lato"/>
              <a:sym typeface="Lato"/>
            </a:endParaRPr>
          </a:p>
        </p:txBody>
      </p:sp>
      <p:sp>
        <p:nvSpPr>
          <p:cNvPr id="343" name="Shape 34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44" name="Shape 344"/>
          <p:cNvGrpSpPr/>
          <p:nvPr/>
        </p:nvGrpSpPr>
        <p:grpSpPr>
          <a:xfrm>
            <a:off x="858043" y="241509"/>
            <a:ext cx="10470300" cy="730079"/>
            <a:chOff x="1692324" y="483017"/>
            <a:chExt cx="20940600" cy="1460159"/>
          </a:xfrm>
        </p:grpSpPr>
        <p:sp>
          <p:nvSpPr>
            <p:cNvPr id="345" name="Shape 34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Client-Server Model</a:t>
              </a:r>
              <a:endParaRPr b="1" sz="4400">
                <a:solidFill>
                  <a:srgbClr val="17959F"/>
                </a:solidFill>
                <a:latin typeface="Lato"/>
                <a:ea typeface="Lato"/>
                <a:cs typeface="Lato"/>
                <a:sym typeface="Lato"/>
              </a:endParaRPr>
            </a:p>
          </p:txBody>
        </p:sp>
        <p:sp>
          <p:nvSpPr>
            <p:cNvPr id="346" name="Shape 34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47" name="Shape 347"/>
          <p:cNvPicPr preferRelativeResize="0"/>
          <p:nvPr/>
        </p:nvPicPr>
        <p:blipFill>
          <a:blip r:embed="rId3">
            <a:alphaModFix/>
          </a:blip>
          <a:stretch>
            <a:fillRect/>
          </a:stretch>
        </p:blipFill>
        <p:spPr>
          <a:xfrm>
            <a:off x="3476438" y="3220225"/>
            <a:ext cx="5259625" cy="31557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Shape 668"/>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Let’s include render_template() in our hello.py code.</a:t>
            </a:r>
            <a:endParaRPr b="1" sz="2000">
              <a:solidFill>
                <a:srgbClr val="F20253"/>
              </a:solidFill>
              <a:latin typeface="Courier New"/>
              <a:ea typeface="Courier New"/>
              <a:cs typeface="Courier New"/>
              <a:sym typeface="Courier New"/>
            </a:endParaRPr>
          </a:p>
        </p:txBody>
      </p:sp>
      <p:sp>
        <p:nvSpPr>
          <p:cNvPr id="669" name="Shape 669"/>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670" name="Shape 670"/>
          <p:cNvGrpSpPr/>
          <p:nvPr/>
        </p:nvGrpSpPr>
        <p:grpSpPr>
          <a:xfrm>
            <a:off x="858043" y="241509"/>
            <a:ext cx="10470300" cy="730079"/>
            <a:chOff x="1692324" y="483017"/>
            <a:chExt cx="20940600" cy="1460159"/>
          </a:xfrm>
        </p:grpSpPr>
        <p:sp>
          <p:nvSpPr>
            <p:cNvPr id="671" name="Shape 671"/>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Rendering Templates</a:t>
              </a:r>
              <a:endParaRPr b="1" sz="4400">
                <a:solidFill>
                  <a:srgbClr val="17959F"/>
                </a:solidFill>
                <a:latin typeface="Lato"/>
                <a:ea typeface="Lato"/>
                <a:cs typeface="Lato"/>
                <a:sym typeface="Lato"/>
              </a:endParaRPr>
            </a:p>
          </p:txBody>
        </p:sp>
        <p:sp>
          <p:nvSpPr>
            <p:cNvPr id="672" name="Shape 67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673" name="Shape 673"/>
          <p:cNvPicPr preferRelativeResize="0"/>
          <p:nvPr/>
        </p:nvPicPr>
        <p:blipFill>
          <a:blip r:embed="rId3">
            <a:alphaModFix/>
          </a:blip>
          <a:stretch>
            <a:fillRect/>
          </a:stretch>
        </p:blipFill>
        <p:spPr>
          <a:xfrm>
            <a:off x="2303815" y="2355425"/>
            <a:ext cx="7578775" cy="3893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Shape 678"/>
          <p:cNvSpPr txBox="1"/>
          <p:nvPr/>
        </p:nvSpPr>
        <p:spPr>
          <a:xfrm>
            <a:off x="592550" y="15001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Flask will look for templates in the templates folder. So if your application is a module, this folder is next to that module, if it’s a package it’s actually inside your package.</a:t>
            </a:r>
            <a:endParaRPr b="1" sz="2000">
              <a:solidFill>
                <a:srgbClr val="F20253"/>
              </a:solidFill>
              <a:latin typeface="Courier New"/>
              <a:ea typeface="Courier New"/>
              <a:cs typeface="Courier New"/>
              <a:sym typeface="Courier New"/>
            </a:endParaRPr>
          </a:p>
        </p:txBody>
      </p:sp>
      <p:sp>
        <p:nvSpPr>
          <p:cNvPr id="679" name="Shape 679"/>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680" name="Shape 680"/>
          <p:cNvGrpSpPr/>
          <p:nvPr/>
        </p:nvGrpSpPr>
        <p:grpSpPr>
          <a:xfrm>
            <a:off x="858043" y="241509"/>
            <a:ext cx="10470300" cy="730079"/>
            <a:chOff x="1692324" y="483017"/>
            <a:chExt cx="20940600" cy="1460159"/>
          </a:xfrm>
        </p:grpSpPr>
        <p:sp>
          <p:nvSpPr>
            <p:cNvPr id="681" name="Shape 681"/>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Rendering Templates - Example</a:t>
              </a:r>
              <a:endParaRPr b="1" sz="4400">
                <a:solidFill>
                  <a:srgbClr val="17959F"/>
                </a:solidFill>
                <a:latin typeface="Lato"/>
                <a:ea typeface="Lato"/>
                <a:cs typeface="Lato"/>
                <a:sym typeface="Lato"/>
              </a:endParaRPr>
            </a:p>
          </p:txBody>
        </p:sp>
        <p:sp>
          <p:nvSpPr>
            <p:cNvPr id="682" name="Shape 68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683" name="Shape 683"/>
          <p:cNvPicPr preferRelativeResize="0"/>
          <p:nvPr/>
        </p:nvPicPr>
        <p:blipFill rotWithShape="1">
          <a:blip r:embed="rId3">
            <a:alphaModFix/>
          </a:blip>
          <a:srcRect b="66990" l="0" r="0" t="0"/>
          <a:stretch/>
        </p:blipFill>
        <p:spPr>
          <a:xfrm>
            <a:off x="914400" y="3134850"/>
            <a:ext cx="4667500" cy="1703850"/>
          </a:xfrm>
          <a:prstGeom prst="rect">
            <a:avLst/>
          </a:prstGeom>
          <a:noFill/>
          <a:ln>
            <a:noFill/>
          </a:ln>
        </p:spPr>
      </p:pic>
      <p:pic>
        <p:nvPicPr>
          <p:cNvPr id="684" name="Shape 684"/>
          <p:cNvPicPr preferRelativeResize="0"/>
          <p:nvPr/>
        </p:nvPicPr>
        <p:blipFill rotWithShape="1">
          <a:blip r:embed="rId3">
            <a:alphaModFix/>
          </a:blip>
          <a:srcRect b="13607" l="0" r="0" t="45231"/>
          <a:stretch/>
        </p:blipFill>
        <p:spPr>
          <a:xfrm>
            <a:off x="6598025" y="3134850"/>
            <a:ext cx="4667500" cy="212464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Shape 689"/>
          <p:cNvSpPr txBox="1"/>
          <p:nvPr/>
        </p:nvSpPr>
        <p:spPr>
          <a:xfrm>
            <a:off x="592550" y="15001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For templates you can use the full power of Jinja2 templates. You can create a html file by right clicking on templates folder.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templates → right-click → New → HTML File → Name it as “greet.html”</a:t>
            </a:r>
            <a:endParaRPr sz="2000">
              <a:latin typeface="Lato"/>
              <a:ea typeface="Lato"/>
              <a:cs typeface="Lato"/>
              <a:sym typeface="Lato"/>
            </a:endParaRPr>
          </a:p>
        </p:txBody>
      </p:sp>
      <p:sp>
        <p:nvSpPr>
          <p:cNvPr id="690" name="Shape 69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691" name="Shape 691"/>
          <p:cNvGrpSpPr/>
          <p:nvPr/>
        </p:nvGrpSpPr>
        <p:grpSpPr>
          <a:xfrm>
            <a:off x="858043" y="241509"/>
            <a:ext cx="10470300" cy="730079"/>
            <a:chOff x="1692324" y="483017"/>
            <a:chExt cx="20940600" cy="1460159"/>
          </a:xfrm>
        </p:grpSpPr>
        <p:sp>
          <p:nvSpPr>
            <p:cNvPr id="692" name="Shape 69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Rendering Templates - Example</a:t>
              </a:r>
              <a:endParaRPr b="1" sz="4400">
                <a:solidFill>
                  <a:srgbClr val="17959F"/>
                </a:solidFill>
                <a:latin typeface="Lato"/>
                <a:ea typeface="Lato"/>
                <a:cs typeface="Lato"/>
                <a:sym typeface="Lato"/>
              </a:endParaRPr>
            </a:p>
            <a:p>
              <a:pPr indent="0" lvl="0" marL="0" rtl="0" algn="ctr">
                <a:spcBef>
                  <a:spcPts val="0"/>
                </a:spcBef>
                <a:spcAft>
                  <a:spcPts val="0"/>
                </a:spcAft>
                <a:buClr>
                  <a:srgbClr val="000000"/>
                </a:buClr>
                <a:buSzPts val="1100"/>
                <a:buFont typeface="Arial"/>
                <a:buNone/>
              </a:pPr>
              <a:r>
                <a:t/>
              </a:r>
              <a:endParaRPr b="1" sz="4400">
                <a:solidFill>
                  <a:srgbClr val="17959F"/>
                </a:solidFill>
                <a:latin typeface="Lato"/>
                <a:ea typeface="Lato"/>
                <a:cs typeface="Lato"/>
                <a:sym typeface="Lato"/>
              </a:endParaRPr>
            </a:p>
          </p:txBody>
        </p:sp>
        <p:sp>
          <p:nvSpPr>
            <p:cNvPr id="693" name="Shape 69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694" name="Shape 694"/>
          <p:cNvPicPr preferRelativeResize="0"/>
          <p:nvPr/>
        </p:nvPicPr>
        <p:blipFill>
          <a:blip r:embed="rId3">
            <a:alphaModFix/>
          </a:blip>
          <a:stretch>
            <a:fillRect/>
          </a:stretch>
        </p:blipFill>
        <p:spPr>
          <a:xfrm>
            <a:off x="3304100" y="3313300"/>
            <a:ext cx="5604300" cy="2839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Shape 699"/>
          <p:cNvSpPr txBox="1"/>
          <p:nvPr/>
        </p:nvSpPr>
        <p:spPr>
          <a:xfrm>
            <a:off x="592550" y="15001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Since Debug Mode is enabled, server will reload automatically.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If you close it, run the application with flask using </a:t>
            </a:r>
            <a:r>
              <a:rPr b="1" lang="en-US" sz="2000">
                <a:solidFill>
                  <a:srgbClr val="F20253"/>
                </a:solidFill>
                <a:latin typeface="Courier New"/>
                <a:ea typeface="Courier New"/>
                <a:cs typeface="Courier New"/>
                <a:sym typeface="Courier New"/>
              </a:rPr>
              <a:t>flask run</a:t>
            </a:r>
            <a:r>
              <a:rPr lang="en-US" sz="2000">
                <a:latin typeface="Lato"/>
                <a:ea typeface="Lato"/>
                <a:cs typeface="Lato"/>
                <a:sym typeface="Lato"/>
              </a:rPr>
              <a:t> command.</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Go to your browser and type URL: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a:t>
            </a:r>
            <a:r>
              <a:rPr b="1" lang="en-US" sz="2000">
                <a:solidFill>
                  <a:srgbClr val="F20253"/>
                </a:solidFill>
                <a:latin typeface="Courier New"/>
                <a:ea typeface="Courier New"/>
                <a:cs typeface="Courier New"/>
                <a:sym typeface="Courier New"/>
              </a:rPr>
              <a:t>localhost:5000/greeting/John</a:t>
            </a:r>
            <a:r>
              <a:rPr lang="en-US" sz="2000">
                <a:latin typeface="Lato"/>
                <a:ea typeface="Lato"/>
                <a:cs typeface="Lato"/>
                <a:sym typeface="Lato"/>
              </a:rPr>
              <a:t>” or “</a:t>
            </a:r>
            <a:r>
              <a:rPr b="1" lang="en-US" sz="2000">
                <a:solidFill>
                  <a:srgbClr val="F20253"/>
                </a:solidFill>
                <a:latin typeface="Courier New"/>
                <a:ea typeface="Courier New"/>
                <a:cs typeface="Courier New"/>
                <a:sym typeface="Courier New"/>
              </a:rPr>
              <a:t>127.0.0.1:5000/greeting/John</a:t>
            </a:r>
            <a:r>
              <a:rPr lang="en-US" sz="2000">
                <a:latin typeface="Lato"/>
                <a:ea typeface="Lato"/>
                <a:cs typeface="Lato"/>
                <a:sym typeface="Lato"/>
              </a:rPr>
              <a:t>”.</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If we didn’t specify any name, it will display “Hello, World!”</a:t>
            </a:r>
            <a:endParaRPr sz="2000">
              <a:latin typeface="Lato"/>
              <a:ea typeface="Lato"/>
              <a:cs typeface="Lato"/>
              <a:sym typeface="Lato"/>
            </a:endParaRPr>
          </a:p>
        </p:txBody>
      </p:sp>
      <p:sp>
        <p:nvSpPr>
          <p:cNvPr id="700" name="Shape 70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701" name="Shape 701"/>
          <p:cNvGrpSpPr/>
          <p:nvPr/>
        </p:nvGrpSpPr>
        <p:grpSpPr>
          <a:xfrm>
            <a:off x="858043" y="241509"/>
            <a:ext cx="10470300" cy="730079"/>
            <a:chOff x="1692324" y="483017"/>
            <a:chExt cx="20940600" cy="1460159"/>
          </a:xfrm>
        </p:grpSpPr>
        <p:sp>
          <p:nvSpPr>
            <p:cNvPr id="702" name="Shape 70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Rendering Templates - Example</a:t>
              </a:r>
              <a:endParaRPr b="1" sz="4400">
                <a:solidFill>
                  <a:srgbClr val="17959F"/>
                </a:solidFill>
                <a:latin typeface="Lato"/>
                <a:ea typeface="Lato"/>
                <a:cs typeface="Lato"/>
                <a:sym typeface="Lato"/>
              </a:endParaRPr>
            </a:p>
          </p:txBody>
        </p:sp>
        <p:sp>
          <p:nvSpPr>
            <p:cNvPr id="703" name="Shape 70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grpSp>
        <p:nvGrpSpPr>
          <p:cNvPr id="704" name="Shape 704"/>
          <p:cNvGrpSpPr/>
          <p:nvPr/>
        </p:nvGrpSpPr>
        <p:grpSpPr>
          <a:xfrm>
            <a:off x="592497" y="4046266"/>
            <a:ext cx="4775224" cy="1962647"/>
            <a:chOff x="3740525" y="3813650"/>
            <a:chExt cx="3605575" cy="1546000"/>
          </a:xfrm>
        </p:grpSpPr>
        <p:pic>
          <p:nvPicPr>
            <p:cNvPr id="705" name="Shape 705"/>
            <p:cNvPicPr preferRelativeResize="0"/>
            <p:nvPr/>
          </p:nvPicPr>
          <p:blipFill rotWithShape="1">
            <a:blip r:embed="rId3">
              <a:alphaModFix/>
            </a:blip>
            <a:srcRect b="51835" l="0" r="23371" t="0"/>
            <a:stretch/>
          </p:blipFill>
          <p:spPr>
            <a:xfrm>
              <a:off x="3740525" y="3813650"/>
              <a:ext cx="3605575" cy="1546000"/>
            </a:xfrm>
            <a:prstGeom prst="rect">
              <a:avLst/>
            </a:prstGeom>
            <a:noFill/>
            <a:ln>
              <a:noFill/>
            </a:ln>
          </p:spPr>
        </p:pic>
        <p:sp>
          <p:nvSpPr>
            <p:cNvPr id="706" name="Shape 706"/>
            <p:cNvSpPr/>
            <p:nvPr/>
          </p:nvSpPr>
          <p:spPr>
            <a:xfrm>
              <a:off x="5239775" y="4198125"/>
              <a:ext cx="2106300" cy="144300"/>
            </a:xfrm>
            <a:prstGeom prst="roundRect">
              <a:avLst>
                <a:gd fmla="val 16667" name="adj"/>
              </a:avLst>
            </a:prstGeom>
            <a:gradFill>
              <a:gsLst>
                <a:gs pos="0">
                  <a:srgbClr val="F2F2F2"/>
                </a:gs>
                <a:gs pos="100000">
                  <a:srgbClr val="A6A6A6"/>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707" name="Shape 707"/>
          <p:cNvPicPr preferRelativeResize="0"/>
          <p:nvPr/>
        </p:nvPicPr>
        <p:blipFill rotWithShape="1">
          <a:blip r:embed="rId4">
            <a:alphaModFix/>
          </a:blip>
          <a:srcRect b="37472" l="0" r="0" t="0"/>
          <a:stretch/>
        </p:blipFill>
        <p:spPr>
          <a:xfrm>
            <a:off x="6227079" y="4046150"/>
            <a:ext cx="4850866" cy="2040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Shape 712"/>
          <p:cNvSpPr txBox="1"/>
          <p:nvPr/>
        </p:nvSpPr>
        <p:spPr>
          <a:xfrm>
            <a:off x="592550" y="13477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Let’s make a function to perform basic arithmetic operations and return the result using POST method.</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We need to import request and jsonify.</a:t>
            </a:r>
            <a:endParaRPr sz="2000">
              <a:latin typeface="Lato"/>
              <a:ea typeface="Lato"/>
              <a:cs typeface="Lato"/>
              <a:sym typeface="Lato"/>
            </a:endParaRPr>
          </a:p>
          <a:p>
            <a:pPr indent="0" lvl="0" marL="0" rtl="0" algn="ctr">
              <a:lnSpc>
                <a:spcPct val="150000"/>
              </a:lnSpc>
              <a:spcBef>
                <a:spcPts val="0"/>
              </a:spcBef>
              <a:spcAft>
                <a:spcPts val="0"/>
              </a:spcAft>
              <a:buNone/>
            </a:pPr>
            <a:r>
              <a:rPr b="1" lang="en-US" sz="2000">
                <a:solidFill>
                  <a:srgbClr val="000080"/>
                </a:solidFill>
                <a:latin typeface="Courier New"/>
                <a:ea typeface="Courier New"/>
                <a:cs typeface="Courier New"/>
                <a:sym typeface="Courier New"/>
              </a:rPr>
              <a:t>from </a:t>
            </a:r>
            <a:r>
              <a:rPr b="1" lang="en-US" sz="2000">
                <a:latin typeface="Courier New"/>
                <a:ea typeface="Courier New"/>
                <a:cs typeface="Courier New"/>
                <a:sym typeface="Courier New"/>
              </a:rPr>
              <a:t>flask </a:t>
            </a:r>
            <a:r>
              <a:rPr b="1" lang="en-US" sz="2000">
                <a:solidFill>
                  <a:srgbClr val="000080"/>
                </a:solidFill>
                <a:latin typeface="Courier New"/>
                <a:ea typeface="Courier New"/>
                <a:cs typeface="Courier New"/>
                <a:sym typeface="Courier New"/>
              </a:rPr>
              <a:t>import</a:t>
            </a:r>
            <a:r>
              <a:rPr b="1" lang="en-US" sz="2000">
                <a:latin typeface="Courier New"/>
                <a:ea typeface="Courier New"/>
                <a:cs typeface="Courier New"/>
                <a:sym typeface="Courier New"/>
              </a:rPr>
              <a:t> Flask, request, jsonify</a:t>
            </a:r>
            <a:endParaRPr b="1" sz="2000">
              <a:latin typeface="Courier New"/>
              <a:ea typeface="Courier New"/>
              <a:cs typeface="Courier New"/>
              <a:sym typeface="Courier New"/>
            </a:endParaRPr>
          </a:p>
        </p:txBody>
      </p:sp>
      <p:sp>
        <p:nvSpPr>
          <p:cNvPr id="713" name="Shape 71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714" name="Shape 714"/>
          <p:cNvGrpSpPr/>
          <p:nvPr/>
        </p:nvGrpSpPr>
        <p:grpSpPr>
          <a:xfrm>
            <a:off x="858043" y="241509"/>
            <a:ext cx="10470300" cy="730079"/>
            <a:chOff x="1692324" y="483017"/>
            <a:chExt cx="20940600" cy="1460159"/>
          </a:xfrm>
        </p:grpSpPr>
        <p:sp>
          <p:nvSpPr>
            <p:cNvPr id="715" name="Shape 71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 - Example</a:t>
              </a:r>
              <a:endParaRPr b="1" sz="4400">
                <a:solidFill>
                  <a:srgbClr val="17959F"/>
                </a:solidFill>
                <a:latin typeface="Lato"/>
                <a:ea typeface="Lato"/>
                <a:cs typeface="Lato"/>
                <a:sym typeface="Lato"/>
              </a:endParaRPr>
            </a:p>
          </p:txBody>
        </p:sp>
        <p:sp>
          <p:nvSpPr>
            <p:cNvPr id="716" name="Shape 71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717" name="Shape 717"/>
          <p:cNvPicPr preferRelativeResize="0"/>
          <p:nvPr/>
        </p:nvPicPr>
        <p:blipFill>
          <a:blip r:embed="rId3">
            <a:alphaModFix/>
          </a:blip>
          <a:stretch>
            <a:fillRect/>
          </a:stretch>
        </p:blipFill>
        <p:spPr>
          <a:xfrm>
            <a:off x="3858937" y="3211050"/>
            <a:ext cx="4743062" cy="3580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Shape 722"/>
          <p:cNvSpPr txBox="1"/>
          <p:nvPr/>
        </p:nvSpPr>
        <p:spPr>
          <a:xfrm>
            <a:off x="320475" y="2338350"/>
            <a:ext cx="116490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Now, let’s use python request library to make API call. First, install python requests library using command: </a:t>
            </a:r>
            <a:r>
              <a:rPr b="1" lang="en-US" sz="2000">
                <a:solidFill>
                  <a:srgbClr val="F20253"/>
                </a:solidFill>
                <a:latin typeface="Courier New"/>
                <a:ea typeface="Courier New"/>
                <a:cs typeface="Courier New"/>
                <a:sym typeface="Courier New"/>
              </a:rPr>
              <a:t>pip install requests</a:t>
            </a:r>
            <a:endParaRPr b="1" sz="20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Go to ipython shell by giving the command: </a:t>
            </a:r>
            <a:r>
              <a:rPr b="1" lang="en-US" sz="2000">
                <a:solidFill>
                  <a:srgbClr val="F20253"/>
                </a:solidFill>
                <a:latin typeface="Courier New"/>
                <a:ea typeface="Courier New"/>
                <a:cs typeface="Courier New"/>
                <a:sym typeface="Courier New"/>
              </a:rPr>
              <a:t>ipython</a:t>
            </a:r>
            <a:endParaRPr sz="2000">
              <a:latin typeface="Lato"/>
              <a:ea typeface="Lato"/>
              <a:cs typeface="Lato"/>
              <a:sym typeface="Lato"/>
            </a:endParaRPr>
          </a:p>
        </p:txBody>
      </p:sp>
      <p:sp>
        <p:nvSpPr>
          <p:cNvPr id="723" name="Shape 72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724" name="Shape 724"/>
          <p:cNvGrpSpPr/>
          <p:nvPr/>
        </p:nvGrpSpPr>
        <p:grpSpPr>
          <a:xfrm>
            <a:off x="858043" y="241509"/>
            <a:ext cx="10470300" cy="730079"/>
            <a:chOff x="1692324" y="483017"/>
            <a:chExt cx="20940600" cy="1460159"/>
          </a:xfrm>
        </p:grpSpPr>
        <p:sp>
          <p:nvSpPr>
            <p:cNvPr id="725" name="Shape 72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Python Request Library</a:t>
              </a:r>
              <a:endParaRPr b="1" sz="4400">
                <a:solidFill>
                  <a:srgbClr val="17959F"/>
                </a:solidFill>
                <a:latin typeface="Lato"/>
                <a:ea typeface="Lato"/>
                <a:cs typeface="Lato"/>
                <a:sym typeface="Lato"/>
              </a:endParaRPr>
            </a:p>
          </p:txBody>
        </p:sp>
        <p:sp>
          <p:nvSpPr>
            <p:cNvPr id="726" name="Shape 72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Shape 731"/>
          <p:cNvSpPr txBox="1"/>
          <p:nvPr/>
        </p:nvSpPr>
        <p:spPr>
          <a:xfrm>
            <a:off x="320475" y="1881150"/>
            <a:ext cx="116490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In shell, type </a:t>
            </a:r>
            <a:endParaRPr sz="2000">
              <a:latin typeface="Lato"/>
              <a:ea typeface="Lato"/>
              <a:cs typeface="Lato"/>
              <a:sym typeface="Lato"/>
            </a:endParaRPr>
          </a:p>
          <a:p>
            <a:pPr indent="0" lvl="0" marL="0" rtl="0" algn="ctr">
              <a:lnSpc>
                <a:spcPct val="150000"/>
              </a:lnSpc>
              <a:spcBef>
                <a:spcPts val="0"/>
              </a:spcBef>
              <a:spcAft>
                <a:spcPts val="0"/>
              </a:spcAft>
              <a:buNone/>
            </a:pPr>
            <a:r>
              <a:rPr b="1" lang="en-US" sz="2000">
                <a:solidFill>
                  <a:srgbClr val="F20253"/>
                </a:solidFill>
                <a:latin typeface="Courier New"/>
                <a:ea typeface="Courier New"/>
                <a:cs typeface="Courier New"/>
                <a:sym typeface="Courier New"/>
              </a:rPr>
              <a:t>import requests</a:t>
            </a:r>
            <a:endParaRPr b="1" sz="20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t/>
            </a:r>
            <a:endParaRPr b="1" sz="20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rPr b="1" lang="en-US" sz="1600">
                <a:solidFill>
                  <a:srgbClr val="F20253"/>
                </a:solidFill>
                <a:latin typeface="Courier New"/>
                <a:ea typeface="Courier New"/>
                <a:cs typeface="Courier New"/>
                <a:sym typeface="Courier New"/>
              </a:rPr>
              <a:t>r = requests.post('http://127.0.0.1:5000/basic_op', data={'var1':'1', 'var2':'2', 'op':'*'})</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p:txBody>
      </p:sp>
      <p:sp>
        <p:nvSpPr>
          <p:cNvPr id="732" name="Shape 732"/>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733" name="Shape 733"/>
          <p:cNvGrpSpPr/>
          <p:nvPr/>
        </p:nvGrpSpPr>
        <p:grpSpPr>
          <a:xfrm>
            <a:off x="858043" y="241509"/>
            <a:ext cx="10470300" cy="730079"/>
            <a:chOff x="1692324" y="483017"/>
            <a:chExt cx="20940600" cy="1460159"/>
          </a:xfrm>
        </p:grpSpPr>
        <p:sp>
          <p:nvSpPr>
            <p:cNvPr id="734" name="Shape 734"/>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 - Example</a:t>
              </a:r>
              <a:endParaRPr b="1" sz="4400">
                <a:solidFill>
                  <a:srgbClr val="17959F"/>
                </a:solidFill>
                <a:latin typeface="Lato"/>
                <a:ea typeface="Lato"/>
                <a:cs typeface="Lato"/>
                <a:sym typeface="Lato"/>
              </a:endParaRPr>
            </a:p>
          </p:txBody>
        </p:sp>
        <p:sp>
          <p:nvSpPr>
            <p:cNvPr id="735" name="Shape 73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736" name="Shape 736"/>
          <p:cNvPicPr preferRelativeResize="0"/>
          <p:nvPr/>
        </p:nvPicPr>
        <p:blipFill>
          <a:blip r:embed="rId3">
            <a:alphaModFix/>
          </a:blip>
          <a:stretch>
            <a:fillRect/>
          </a:stretch>
        </p:blipFill>
        <p:spPr>
          <a:xfrm>
            <a:off x="594475" y="4349200"/>
            <a:ext cx="10997450" cy="1399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Shape 741"/>
          <p:cNvSpPr txBox="1"/>
          <p:nvPr/>
        </p:nvSpPr>
        <p:spPr>
          <a:xfrm>
            <a:off x="592550" y="27955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To learn more about Flask, you can refer it’s documentation.</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Ref: </a:t>
            </a:r>
            <a:r>
              <a:rPr lang="en-US" sz="2000" u="sng">
                <a:solidFill>
                  <a:schemeClr val="hlink"/>
                </a:solidFill>
                <a:latin typeface="Lato"/>
                <a:ea typeface="Lato"/>
                <a:cs typeface="Lato"/>
                <a:sym typeface="Lato"/>
                <a:hlinkClick r:id="rId3"/>
              </a:rPr>
              <a:t>http://flask.pocoo.org/docs/1.0/</a:t>
            </a:r>
            <a:r>
              <a:rPr lang="en-US" sz="2000">
                <a:latin typeface="Lato"/>
                <a:ea typeface="Lato"/>
                <a:cs typeface="Lato"/>
                <a:sym typeface="Lato"/>
              </a:rPr>
              <a:t> </a:t>
            </a:r>
            <a:endParaRPr sz="2000">
              <a:latin typeface="Lato"/>
              <a:ea typeface="Lato"/>
              <a:cs typeface="Lato"/>
              <a:sym typeface="Lato"/>
            </a:endParaRPr>
          </a:p>
        </p:txBody>
      </p:sp>
      <p:sp>
        <p:nvSpPr>
          <p:cNvPr id="742" name="Shape 742"/>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743" name="Shape 743"/>
          <p:cNvGrpSpPr/>
          <p:nvPr/>
        </p:nvGrpSpPr>
        <p:grpSpPr>
          <a:xfrm>
            <a:off x="858043" y="241509"/>
            <a:ext cx="10470300" cy="730079"/>
            <a:chOff x="1692324" y="483017"/>
            <a:chExt cx="20940600" cy="1460159"/>
          </a:xfrm>
        </p:grpSpPr>
        <p:sp>
          <p:nvSpPr>
            <p:cNvPr id="744" name="Shape 744"/>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a:t>
              </a:r>
              <a:endParaRPr b="1" sz="4400">
                <a:solidFill>
                  <a:srgbClr val="17959F"/>
                </a:solidFill>
                <a:latin typeface="Lato"/>
                <a:ea typeface="Lato"/>
                <a:cs typeface="Lato"/>
                <a:sym typeface="Lato"/>
              </a:endParaRPr>
            </a:p>
          </p:txBody>
        </p:sp>
        <p:sp>
          <p:nvSpPr>
            <p:cNvPr id="745" name="Shape 74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Shape 750"/>
          <p:cNvSpPr txBox="1"/>
          <p:nvPr/>
        </p:nvSpPr>
        <p:spPr>
          <a:xfrm>
            <a:off x="592550" y="25669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Flask-SQLAlchemy is an extension for Flask that adds support for SQLAlchemy to your application.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It requires SQLAlchemy 0.8 or higher. </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It aims to simplify using SQLAlchemy with Flask by providing useful defaults and extra helpers that make it easier to accomplish common tasks.</a:t>
            </a:r>
            <a:endParaRPr sz="2000">
              <a:latin typeface="Lato"/>
              <a:ea typeface="Lato"/>
              <a:cs typeface="Lato"/>
              <a:sym typeface="Lato"/>
            </a:endParaRPr>
          </a:p>
        </p:txBody>
      </p:sp>
      <p:sp>
        <p:nvSpPr>
          <p:cNvPr id="751" name="Shape 75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752" name="Shape 752"/>
          <p:cNvGrpSpPr/>
          <p:nvPr/>
        </p:nvGrpSpPr>
        <p:grpSpPr>
          <a:xfrm>
            <a:off x="858043" y="241509"/>
            <a:ext cx="10470300" cy="730079"/>
            <a:chOff x="1692324" y="483017"/>
            <a:chExt cx="20940600" cy="1460159"/>
          </a:xfrm>
        </p:grpSpPr>
        <p:sp>
          <p:nvSpPr>
            <p:cNvPr id="753" name="Shape 75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Flask-SQLAlchemy</a:t>
              </a:r>
              <a:endParaRPr b="1" sz="4400">
                <a:solidFill>
                  <a:srgbClr val="17959F"/>
                </a:solidFill>
                <a:latin typeface="Lato"/>
                <a:ea typeface="Lato"/>
                <a:cs typeface="Lato"/>
                <a:sym typeface="Lato"/>
              </a:endParaRPr>
            </a:p>
          </p:txBody>
        </p:sp>
        <p:sp>
          <p:nvSpPr>
            <p:cNvPr id="754" name="Shape 75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Shape 759"/>
          <p:cNvSpPr txBox="1"/>
          <p:nvPr/>
        </p:nvSpPr>
        <p:spPr>
          <a:xfrm>
            <a:off x="592550" y="25669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SQLAlchemy is the Python SQL toolkit and Object Relational Mapper that gives application developers the full power and flexibility of SQL.</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It provides a full suite of well known enterprise-level persistence patterns, designed for efficient and high-performing database access, adapted into a simple and Pythonic domain language.</a:t>
            </a:r>
            <a:endParaRPr sz="2000">
              <a:latin typeface="Lato"/>
              <a:ea typeface="Lato"/>
              <a:cs typeface="Lato"/>
              <a:sym typeface="Lato"/>
            </a:endParaRPr>
          </a:p>
        </p:txBody>
      </p:sp>
      <p:sp>
        <p:nvSpPr>
          <p:cNvPr id="760" name="Shape 76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761" name="Shape 761"/>
          <p:cNvGrpSpPr/>
          <p:nvPr/>
        </p:nvGrpSpPr>
        <p:grpSpPr>
          <a:xfrm>
            <a:off x="858043" y="241509"/>
            <a:ext cx="10470300" cy="730079"/>
            <a:chOff x="1692324" y="483017"/>
            <a:chExt cx="20940600" cy="1460159"/>
          </a:xfrm>
        </p:grpSpPr>
        <p:sp>
          <p:nvSpPr>
            <p:cNvPr id="762" name="Shape 76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SQLAlchemy</a:t>
              </a:r>
              <a:endParaRPr b="1" sz="4400">
                <a:solidFill>
                  <a:srgbClr val="17959F"/>
                </a:solidFill>
                <a:latin typeface="Lato"/>
                <a:ea typeface="Lato"/>
                <a:cs typeface="Lato"/>
                <a:sym typeface="Lato"/>
              </a:endParaRPr>
            </a:p>
          </p:txBody>
        </p:sp>
        <p:sp>
          <p:nvSpPr>
            <p:cNvPr id="763" name="Shape 76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nvSpPr>
        <p:spPr>
          <a:xfrm>
            <a:off x="592550" y="2262150"/>
            <a:ext cx="11027400" cy="17871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rPr lang="en-US" sz="2000">
                <a:latin typeface="Lato"/>
                <a:ea typeface="Lato"/>
                <a:cs typeface="Lato"/>
                <a:sym typeface="Lato"/>
              </a:rPr>
              <a:t>When a bank customer accesses online banking services with a web browser (the client), the client initiates a request to the bank's web server. </a:t>
            </a:r>
            <a:endParaRPr sz="2000">
              <a:latin typeface="Lato"/>
              <a:ea typeface="Lato"/>
              <a:cs typeface="Lato"/>
              <a:sym typeface="Lato"/>
            </a:endParaRPr>
          </a:p>
          <a:p>
            <a:pPr indent="0" lvl="0" marL="0" marR="0" rtl="0" algn="ctr">
              <a:lnSpc>
                <a:spcPct val="150000"/>
              </a:lnSpc>
              <a:spcBef>
                <a:spcPts val="0"/>
              </a:spcBef>
              <a:spcAft>
                <a:spcPts val="0"/>
              </a:spcAft>
              <a:buNone/>
            </a:pPr>
            <a:r>
              <a:rPr lang="en-US" sz="2000">
                <a:latin typeface="Lato"/>
                <a:ea typeface="Lato"/>
                <a:cs typeface="Lato"/>
                <a:sym typeface="Lato"/>
              </a:rPr>
              <a:t>The customer's login credentials may be stored in a database, and the web server accesses the database server as a client. An application server interprets the returned data by applying the bank's business logic, and provides the output to the web server. Finally, the web server returns the result to the client web browser for display.</a:t>
            </a:r>
            <a:endParaRPr sz="2000">
              <a:latin typeface="Lato"/>
              <a:ea typeface="Lato"/>
              <a:cs typeface="Lato"/>
              <a:sym typeface="Lato"/>
            </a:endParaRPr>
          </a:p>
        </p:txBody>
      </p:sp>
      <p:sp>
        <p:nvSpPr>
          <p:cNvPr id="353" name="Shape 35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54" name="Shape 354"/>
          <p:cNvGrpSpPr/>
          <p:nvPr/>
        </p:nvGrpSpPr>
        <p:grpSpPr>
          <a:xfrm>
            <a:off x="858043" y="241509"/>
            <a:ext cx="10470300" cy="730079"/>
            <a:chOff x="1692324" y="483017"/>
            <a:chExt cx="20940600" cy="1460159"/>
          </a:xfrm>
        </p:grpSpPr>
        <p:sp>
          <p:nvSpPr>
            <p:cNvPr id="355" name="Shape 35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Client-Server Model - Example</a:t>
              </a:r>
              <a:endParaRPr b="1" sz="4400">
                <a:solidFill>
                  <a:srgbClr val="17959F"/>
                </a:solidFill>
                <a:latin typeface="Lato"/>
                <a:ea typeface="Lato"/>
                <a:cs typeface="Lato"/>
                <a:sym typeface="Lato"/>
              </a:endParaRPr>
            </a:p>
          </p:txBody>
        </p:sp>
        <p:sp>
          <p:nvSpPr>
            <p:cNvPr id="356" name="Shape 35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Shape 768"/>
          <p:cNvSpPr txBox="1"/>
          <p:nvPr/>
        </p:nvSpPr>
        <p:spPr>
          <a:xfrm>
            <a:off x="592550" y="25669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For the common case of having one Flask application all you have to do is to create your Flask application, load the configuration of choice and then create the SQLAlchemy object by passing it the application.</a:t>
            </a:r>
            <a:endParaRPr sz="2000">
              <a:latin typeface="Lato"/>
              <a:ea typeface="Lato"/>
              <a:cs typeface="Lato"/>
              <a:sym typeface="Lato"/>
            </a:endParaRPr>
          </a:p>
        </p:txBody>
      </p:sp>
      <p:sp>
        <p:nvSpPr>
          <p:cNvPr id="769" name="Shape 769"/>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770" name="Shape 770"/>
          <p:cNvGrpSpPr/>
          <p:nvPr/>
        </p:nvGrpSpPr>
        <p:grpSpPr>
          <a:xfrm>
            <a:off x="858043" y="241509"/>
            <a:ext cx="10470300" cy="730079"/>
            <a:chOff x="1692324" y="483017"/>
            <a:chExt cx="20940600" cy="1460159"/>
          </a:xfrm>
        </p:grpSpPr>
        <p:sp>
          <p:nvSpPr>
            <p:cNvPr id="771" name="Shape 771"/>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a:t>
              </a:r>
              <a:r>
                <a:rPr b="1" lang="en-US" sz="4400">
                  <a:solidFill>
                    <a:srgbClr val="17959F"/>
                  </a:solidFill>
                  <a:latin typeface="Lato"/>
                  <a:ea typeface="Lato"/>
                  <a:cs typeface="Lato"/>
                  <a:sym typeface="Lato"/>
                </a:rPr>
                <a:t>SQLAlchemy</a:t>
              </a:r>
              <a:endParaRPr b="1" sz="4400">
                <a:solidFill>
                  <a:srgbClr val="17959F"/>
                </a:solidFill>
                <a:latin typeface="Lato"/>
                <a:ea typeface="Lato"/>
                <a:cs typeface="Lato"/>
                <a:sym typeface="Lato"/>
              </a:endParaRPr>
            </a:p>
          </p:txBody>
        </p:sp>
        <p:sp>
          <p:nvSpPr>
            <p:cNvPr id="772" name="Shape 77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Shape 777"/>
          <p:cNvSpPr txBox="1"/>
          <p:nvPr/>
        </p:nvSpPr>
        <p:spPr>
          <a:xfrm>
            <a:off x="592550" y="18049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Once created, that object then contains all the functions and helpers from both sqlalchemy and sqlalchemy.orm. </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Furthermore it provides a class called Model that is a declarative base which can be used to declare models.</a:t>
            </a:r>
            <a:endParaRPr sz="2000">
              <a:latin typeface="Lato"/>
              <a:ea typeface="Lato"/>
              <a:cs typeface="Lato"/>
              <a:sym typeface="Lato"/>
            </a:endParaRPr>
          </a:p>
        </p:txBody>
      </p:sp>
      <p:sp>
        <p:nvSpPr>
          <p:cNvPr id="778" name="Shape 77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779" name="Shape 779"/>
          <p:cNvGrpSpPr/>
          <p:nvPr/>
        </p:nvGrpSpPr>
        <p:grpSpPr>
          <a:xfrm>
            <a:off x="858043" y="241509"/>
            <a:ext cx="10470300" cy="730079"/>
            <a:chOff x="1692324" y="483017"/>
            <a:chExt cx="20940600" cy="1460159"/>
          </a:xfrm>
        </p:grpSpPr>
        <p:sp>
          <p:nvSpPr>
            <p:cNvPr id="780" name="Shape 78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Flask-SQLAlchemy</a:t>
              </a:r>
              <a:endParaRPr b="1" sz="4400">
                <a:solidFill>
                  <a:srgbClr val="17959F"/>
                </a:solidFill>
                <a:latin typeface="Lato"/>
                <a:ea typeface="Lato"/>
                <a:cs typeface="Lato"/>
                <a:sym typeface="Lato"/>
              </a:endParaRPr>
            </a:p>
          </p:txBody>
        </p:sp>
        <p:sp>
          <p:nvSpPr>
            <p:cNvPr id="781" name="Shape 78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Shape 786"/>
          <p:cNvSpPr txBox="1"/>
          <p:nvPr/>
        </p:nvSpPr>
        <p:spPr>
          <a:xfrm>
            <a:off x="592550" y="25669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Command to install Flask-SQLAlchemy extension:</a:t>
            </a:r>
            <a:endParaRPr sz="2000">
              <a:latin typeface="Lato"/>
              <a:ea typeface="Lato"/>
              <a:cs typeface="Lato"/>
              <a:sym typeface="Lato"/>
            </a:endParaRPr>
          </a:p>
          <a:p>
            <a:pPr indent="0" lvl="0" marL="0" rtl="0" algn="ctr">
              <a:lnSpc>
                <a:spcPct val="150000"/>
              </a:lnSpc>
              <a:spcBef>
                <a:spcPts val="0"/>
              </a:spcBef>
              <a:spcAft>
                <a:spcPts val="0"/>
              </a:spcAft>
              <a:buNone/>
            </a:pPr>
            <a:r>
              <a:rPr b="1" lang="en-US" sz="2000">
                <a:solidFill>
                  <a:srgbClr val="F20253"/>
                </a:solidFill>
                <a:latin typeface="Courier New"/>
                <a:ea typeface="Courier New"/>
                <a:cs typeface="Courier New"/>
                <a:sym typeface="Courier New"/>
              </a:rPr>
              <a:t>pip install flask-sqlalchemy</a:t>
            </a:r>
            <a:endParaRPr b="1" sz="20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Let’s create a sample fb_replica project to understand Flask-SQLAlchemy better. </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p:txBody>
      </p:sp>
      <p:sp>
        <p:nvSpPr>
          <p:cNvPr id="787" name="Shape 787"/>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788" name="Shape 788"/>
          <p:cNvGrpSpPr/>
          <p:nvPr/>
        </p:nvGrpSpPr>
        <p:grpSpPr>
          <a:xfrm>
            <a:off x="858043" y="241509"/>
            <a:ext cx="10470300" cy="730079"/>
            <a:chOff x="1692324" y="483017"/>
            <a:chExt cx="20940600" cy="1460159"/>
          </a:xfrm>
        </p:grpSpPr>
        <p:sp>
          <p:nvSpPr>
            <p:cNvPr id="789" name="Shape 789"/>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Installation</a:t>
              </a:r>
              <a:endParaRPr b="1" sz="4400">
                <a:solidFill>
                  <a:srgbClr val="17959F"/>
                </a:solidFill>
                <a:latin typeface="Lato"/>
                <a:ea typeface="Lato"/>
                <a:cs typeface="Lato"/>
                <a:sym typeface="Lato"/>
              </a:endParaRPr>
            </a:p>
          </p:txBody>
        </p:sp>
        <p:sp>
          <p:nvSpPr>
            <p:cNvPr id="790" name="Shape 790"/>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Shape 795"/>
          <p:cNvSpPr txBox="1"/>
          <p:nvPr/>
        </p:nvSpPr>
        <p:spPr>
          <a:xfrm>
            <a:off x="592550" y="21859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In FbReplica post, let’s keep three APIs.</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Inserte Post</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Get Post</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Update Post</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Show All Posts</a:t>
            </a:r>
            <a:endParaRPr sz="2000">
              <a:latin typeface="Lato"/>
              <a:ea typeface="Lato"/>
              <a:cs typeface="Lato"/>
              <a:sym typeface="Lato"/>
            </a:endParaRPr>
          </a:p>
        </p:txBody>
      </p:sp>
      <p:sp>
        <p:nvSpPr>
          <p:cNvPr id="796" name="Shape 796"/>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797" name="Shape 797"/>
          <p:cNvGrpSpPr/>
          <p:nvPr/>
        </p:nvGrpSpPr>
        <p:grpSpPr>
          <a:xfrm>
            <a:off x="858043" y="241509"/>
            <a:ext cx="10470300" cy="730079"/>
            <a:chOff x="1692324" y="483017"/>
            <a:chExt cx="20940600" cy="1460159"/>
          </a:xfrm>
        </p:grpSpPr>
        <p:sp>
          <p:nvSpPr>
            <p:cNvPr id="798" name="Shape 798"/>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Sample Project</a:t>
              </a:r>
              <a:endParaRPr b="1" sz="4400">
                <a:solidFill>
                  <a:srgbClr val="17959F"/>
                </a:solidFill>
                <a:latin typeface="Lato"/>
                <a:ea typeface="Lato"/>
                <a:cs typeface="Lato"/>
                <a:sym typeface="Lato"/>
              </a:endParaRPr>
            </a:p>
          </p:txBody>
        </p:sp>
        <p:sp>
          <p:nvSpPr>
            <p:cNvPr id="799" name="Shape 799"/>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Shape 804"/>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Step 1: Create a folder with name “fb_replica” in PyCharm and inside the folder, create a python file with name “facebook_post.py”.</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 </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Inside the facebook_post.py, import Flask, SQLAlchemy, and jsonify.</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Code: </a:t>
            </a:r>
            <a:endParaRPr sz="2000">
              <a:latin typeface="Lato"/>
              <a:ea typeface="Lato"/>
              <a:cs typeface="Lato"/>
              <a:sym typeface="Lato"/>
            </a:endParaRPr>
          </a:p>
          <a:p>
            <a:pPr indent="0" lvl="0" marL="0" rtl="0">
              <a:lnSpc>
                <a:spcPct val="150000"/>
              </a:lnSpc>
              <a:spcBef>
                <a:spcPts val="0"/>
              </a:spcBef>
              <a:spcAft>
                <a:spcPts val="0"/>
              </a:spcAft>
              <a:buNone/>
            </a:pPr>
            <a:r>
              <a:rPr b="1" lang="en-US" sz="2000">
                <a:solidFill>
                  <a:srgbClr val="000080"/>
                </a:solidFill>
                <a:latin typeface="Courier New"/>
                <a:ea typeface="Courier New"/>
                <a:cs typeface="Courier New"/>
                <a:sym typeface="Courier New"/>
              </a:rPr>
              <a:t>from</a:t>
            </a:r>
            <a:r>
              <a:rPr b="1" lang="en-US" sz="2000">
                <a:latin typeface="Courier New"/>
                <a:ea typeface="Courier New"/>
                <a:cs typeface="Courier New"/>
                <a:sym typeface="Courier New"/>
              </a:rPr>
              <a:t> flask </a:t>
            </a:r>
            <a:r>
              <a:rPr b="1" lang="en-US" sz="2000">
                <a:solidFill>
                  <a:srgbClr val="000080"/>
                </a:solidFill>
                <a:latin typeface="Courier New"/>
                <a:ea typeface="Courier New"/>
                <a:cs typeface="Courier New"/>
                <a:sym typeface="Courier New"/>
              </a:rPr>
              <a:t>import</a:t>
            </a:r>
            <a:r>
              <a:rPr b="1" lang="en-US" sz="2000">
                <a:latin typeface="Courier New"/>
                <a:ea typeface="Courier New"/>
                <a:cs typeface="Courier New"/>
                <a:sym typeface="Courier New"/>
              </a:rPr>
              <a:t> Flask, request</a:t>
            </a:r>
            <a:endParaRPr b="1" sz="2000">
              <a:latin typeface="Courier New"/>
              <a:ea typeface="Courier New"/>
              <a:cs typeface="Courier New"/>
              <a:sym typeface="Courier New"/>
            </a:endParaRPr>
          </a:p>
          <a:p>
            <a:pPr indent="0" lvl="0" marL="0" rtl="0">
              <a:lnSpc>
                <a:spcPct val="150000"/>
              </a:lnSpc>
              <a:spcBef>
                <a:spcPts val="0"/>
              </a:spcBef>
              <a:spcAft>
                <a:spcPts val="0"/>
              </a:spcAft>
              <a:buNone/>
            </a:pPr>
            <a:r>
              <a:rPr b="1" lang="en-US" sz="2000">
                <a:solidFill>
                  <a:srgbClr val="000080"/>
                </a:solidFill>
                <a:latin typeface="Courier New"/>
                <a:ea typeface="Courier New"/>
                <a:cs typeface="Courier New"/>
                <a:sym typeface="Courier New"/>
              </a:rPr>
              <a:t>from</a:t>
            </a:r>
            <a:r>
              <a:rPr b="1" lang="en-US" sz="2000">
                <a:latin typeface="Courier New"/>
                <a:ea typeface="Courier New"/>
                <a:cs typeface="Courier New"/>
                <a:sym typeface="Courier New"/>
              </a:rPr>
              <a:t> flask_sqlalchemy </a:t>
            </a:r>
            <a:r>
              <a:rPr b="1" lang="en-US" sz="2000">
                <a:solidFill>
                  <a:srgbClr val="000080"/>
                </a:solidFill>
                <a:latin typeface="Courier New"/>
                <a:ea typeface="Courier New"/>
                <a:cs typeface="Courier New"/>
                <a:sym typeface="Courier New"/>
              </a:rPr>
              <a:t>import</a:t>
            </a:r>
            <a:r>
              <a:rPr b="1" lang="en-US" sz="2000">
                <a:latin typeface="Courier New"/>
                <a:ea typeface="Courier New"/>
                <a:cs typeface="Courier New"/>
                <a:sym typeface="Courier New"/>
              </a:rPr>
              <a:t> SQLAlchemy</a:t>
            </a:r>
            <a:endParaRPr b="1" sz="2000">
              <a:latin typeface="Courier New"/>
              <a:ea typeface="Courier New"/>
              <a:cs typeface="Courier New"/>
              <a:sym typeface="Courier New"/>
            </a:endParaRPr>
          </a:p>
          <a:p>
            <a:pPr indent="0" lvl="0" marL="0" rtl="0">
              <a:lnSpc>
                <a:spcPct val="150000"/>
              </a:lnSpc>
              <a:spcBef>
                <a:spcPts val="0"/>
              </a:spcBef>
              <a:spcAft>
                <a:spcPts val="0"/>
              </a:spcAft>
              <a:buNone/>
            </a:pPr>
            <a:r>
              <a:rPr b="1" lang="en-US" sz="2000">
                <a:solidFill>
                  <a:srgbClr val="000080"/>
                </a:solidFill>
                <a:latin typeface="Courier New"/>
                <a:ea typeface="Courier New"/>
                <a:cs typeface="Courier New"/>
                <a:sym typeface="Courier New"/>
              </a:rPr>
              <a:t>from</a:t>
            </a:r>
            <a:r>
              <a:rPr b="1" lang="en-US" sz="2000">
                <a:latin typeface="Courier New"/>
                <a:ea typeface="Courier New"/>
                <a:cs typeface="Courier New"/>
                <a:sym typeface="Courier New"/>
              </a:rPr>
              <a:t> flask </a:t>
            </a:r>
            <a:r>
              <a:rPr b="1" lang="en-US" sz="2000">
                <a:solidFill>
                  <a:srgbClr val="000080"/>
                </a:solidFill>
                <a:latin typeface="Courier New"/>
                <a:ea typeface="Courier New"/>
                <a:cs typeface="Courier New"/>
                <a:sym typeface="Courier New"/>
              </a:rPr>
              <a:t>import</a:t>
            </a:r>
            <a:r>
              <a:rPr b="1" lang="en-US" sz="2000">
                <a:latin typeface="Courier New"/>
                <a:ea typeface="Courier New"/>
                <a:cs typeface="Courier New"/>
                <a:sym typeface="Courier New"/>
              </a:rPr>
              <a:t> jsonify</a:t>
            </a:r>
            <a:endParaRPr b="1" sz="2000">
              <a:latin typeface="Courier New"/>
              <a:ea typeface="Courier New"/>
              <a:cs typeface="Courier New"/>
              <a:sym typeface="Courier New"/>
            </a:endParaRPr>
          </a:p>
        </p:txBody>
      </p:sp>
      <p:sp>
        <p:nvSpPr>
          <p:cNvPr id="805" name="Shape 805"/>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806" name="Shape 806"/>
          <p:cNvGrpSpPr/>
          <p:nvPr/>
        </p:nvGrpSpPr>
        <p:grpSpPr>
          <a:xfrm>
            <a:off x="858043" y="241509"/>
            <a:ext cx="10470300" cy="730079"/>
            <a:chOff x="1692324" y="483017"/>
            <a:chExt cx="20940600" cy="1460159"/>
          </a:xfrm>
        </p:grpSpPr>
        <p:sp>
          <p:nvSpPr>
            <p:cNvPr id="807" name="Shape 807"/>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Flask-SQLAlchemy</a:t>
              </a:r>
              <a:endParaRPr b="1" sz="4400">
                <a:solidFill>
                  <a:srgbClr val="17959F"/>
                </a:solidFill>
                <a:latin typeface="Lato"/>
                <a:ea typeface="Lato"/>
                <a:cs typeface="Lato"/>
                <a:sym typeface="Lato"/>
              </a:endParaRPr>
            </a:p>
          </p:txBody>
        </p:sp>
        <p:sp>
          <p:nvSpPr>
            <p:cNvPr id="808" name="Shape 808"/>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Step 2: </a:t>
            </a:r>
            <a:r>
              <a:rPr lang="en-US" sz="2000">
                <a:latin typeface="Lato"/>
                <a:ea typeface="Lato"/>
                <a:cs typeface="Lato"/>
                <a:sym typeface="Lato"/>
              </a:rPr>
              <a:t>Flask-SQLAlchemy loads these values from the main Flask config which can be populated in various ways.</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Basic configurations that are required for now are:</a:t>
            </a:r>
            <a:endParaRPr sz="2000">
              <a:latin typeface="Lato"/>
              <a:ea typeface="Lato"/>
              <a:cs typeface="Lato"/>
              <a:sym typeface="Lato"/>
            </a:endParaRPr>
          </a:p>
          <a:p>
            <a:pPr indent="0" lvl="0" marL="0" rtl="0">
              <a:lnSpc>
                <a:spcPct val="150000"/>
              </a:lnSpc>
              <a:spcBef>
                <a:spcPts val="0"/>
              </a:spcBef>
              <a:spcAft>
                <a:spcPts val="0"/>
              </a:spcAft>
              <a:buNone/>
            </a:pPr>
            <a:r>
              <a:rPr b="1" lang="en-US" sz="2000">
                <a:solidFill>
                  <a:srgbClr val="F20253"/>
                </a:solidFill>
                <a:latin typeface="Courier New"/>
                <a:ea typeface="Courier New"/>
                <a:cs typeface="Courier New"/>
                <a:sym typeface="Courier New"/>
              </a:rPr>
              <a:t>app.config['SQLALCHEMY_DATABASE_URI'] = 'sqlite:///FbPosts.sqlite3'</a:t>
            </a:r>
            <a:r>
              <a:rPr lang="en-US" sz="2000">
                <a:latin typeface="Lato"/>
                <a:ea typeface="Lato"/>
                <a:cs typeface="Lato"/>
                <a:sym typeface="Lato"/>
              </a:rPr>
              <a:t>: The database URI that should be used for the connection.</a:t>
            </a:r>
            <a:endParaRPr sz="2000">
              <a:latin typeface="Lato"/>
              <a:ea typeface="Lato"/>
              <a:cs typeface="Lato"/>
              <a:sym typeface="Lato"/>
            </a:endParaRPr>
          </a:p>
          <a:p>
            <a:pPr indent="0" lvl="0" marL="0" rtl="0">
              <a:lnSpc>
                <a:spcPct val="150000"/>
              </a:lnSpc>
              <a:spcBef>
                <a:spcPts val="0"/>
              </a:spcBef>
              <a:spcAft>
                <a:spcPts val="0"/>
              </a:spcAft>
              <a:buNone/>
            </a:pPr>
            <a:r>
              <a:rPr b="1" lang="en-US" sz="2000">
                <a:solidFill>
                  <a:srgbClr val="F20253"/>
                </a:solidFill>
                <a:latin typeface="Courier New"/>
                <a:ea typeface="Courier New"/>
                <a:cs typeface="Courier New"/>
                <a:sym typeface="Courier New"/>
              </a:rPr>
              <a:t>db = SQLAlchemy(app)</a:t>
            </a:r>
            <a:r>
              <a:rPr lang="en-US" sz="2000">
                <a:latin typeface="Lato"/>
                <a:ea typeface="Lato"/>
                <a:cs typeface="Lato"/>
                <a:sym typeface="Lato"/>
              </a:rPr>
              <a:t>: Binding the instance to a very specific application.</a:t>
            </a:r>
            <a:endParaRPr sz="2000">
              <a:latin typeface="Lato"/>
              <a:ea typeface="Lato"/>
              <a:cs typeface="Lato"/>
              <a:sym typeface="Lato"/>
            </a:endParaRPr>
          </a:p>
        </p:txBody>
      </p:sp>
      <p:sp>
        <p:nvSpPr>
          <p:cNvPr id="814" name="Shape 814"/>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815" name="Shape 815"/>
          <p:cNvGrpSpPr/>
          <p:nvPr/>
        </p:nvGrpSpPr>
        <p:grpSpPr>
          <a:xfrm>
            <a:off x="858043" y="241509"/>
            <a:ext cx="10470300" cy="730079"/>
            <a:chOff x="1692324" y="483017"/>
            <a:chExt cx="20940600" cy="1460159"/>
          </a:xfrm>
        </p:grpSpPr>
        <p:sp>
          <p:nvSpPr>
            <p:cNvPr id="816" name="Shape 816"/>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Flask-SQLAlchemy</a:t>
              </a:r>
              <a:endParaRPr b="1" sz="4400">
                <a:solidFill>
                  <a:srgbClr val="17959F"/>
                </a:solidFill>
                <a:latin typeface="Lato"/>
                <a:ea typeface="Lato"/>
                <a:cs typeface="Lato"/>
                <a:sym typeface="Lato"/>
              </a:endParaRPr>
            </a:p>
          </p:txBody>
        </p:sp>
        <p:sp>
          <p:nvSpPr>
            <p:cNvPr id="817" name="Shape 817"/>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818" name="Shape 818"/>
          <p:cNvPicPr preferRelativeResize="0"/>
          <p:nvPr/>
        </p:nvPicPr>
        <p:blipFill rotWithShape="1">
          <a:blip r:embed="rId3">
            <a:alphaModFix/>
          </a:blip>
          <a:srcRect b="0" l="0" r="0" t="26600"/>
          <a:stretch/>
        </p:blipFill>
        <p:spPr>
          <a:xfrm>
            <a:off x="1310875" y="4829425"/>
            <a:ext cx="9590750" cy="13117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Shape 823"/>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Step 3: Create a model FbPosts with details id, username and post and save in the “facebook_post.py” file which we created prior.</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rPr b="1" lang="en-US" sz="2000">
                <a:solidFill>
                  <a:srgbClr val="000080"/>
                </a:solidFill>
                <a:latin typeface="Courier New"/>
                <a:ea typeface="Courier New"/>
                <a:cs typeface="Courier New"/>
                <a:sym typeface="Courier New"/>
              </a:rPr>
              <a:t>class</a:t>
            </a:r>
            <a:r>
              <a:rPr b="1" lang="en-US" sz="2000">
                <a:latin typeface="Courier New"/>
                <a:ea typeface="Courier New"/>
                <a:cs typeface="Courier New"/>
                <a:sym typeface="Courier New"/>
              </a:rPr>
              <a:t> FbPosts(db.Model):</a:t>
            </a:r>
            <a:endParaRPr b="1" sz="2000">
              <a:latin typeface="Courier New"/>
              <a:ea typeface="Courier New"/>
              <a:cs typeface="Courier New"/>
              <a:sym typeface="Courier New"/>
            </a:endParaRPr>
          </a:p>
          <a:p>
            <a:pPr indent="457200" lvl="0" marL="0" rtl="0">
              <a:lnSpc>
                <a:spcPct val="150000"/>
              </a:lnSpc>
              <a:spcBef>
                <a:spcPts val="0"/>
              </a:spcBef>
              <a:spcAft>
                <a:spcPts val="0"/>
              </a:spcAft>
              <a:buNone/>
            </a:pPr>
            <a:r>
              <a:rPr b="1" lang="en-US" sz="2000">
                <a:latin typeface="Courier New"/>
                <a:ea typeface="Courier New"/>
                <a:cs typeface="Courier New"/>
                <a:sym typeface="Courier New"/>
              </a:rPr>
              <a:t>id = db.Column(db.Integer, </a:t>
            </a:r>
            <a:r>
              <a:rPr b="1" lang="en-US" sz="2000">
                <a:solidFill>
                  <a:srgbClr val="3D85C6"/>
                </a:solidFill>
                <a:latin typeface="Courier New"/>
                <a:ea typeface="Courier New"/>
                <a:cs typeface="Courier New"/>
                <a:sym typeface="Courier New"/>
              </a:rPr>
              <a:t>primary_key</a:t>
            </a:r>
            <a:r>
              <a:rPr b="1" lang="en-US" sz="2000">
                <a:latin typeface="Courier New"/>
                <a:ea typeface="Courier New"/>
                <a:cs typeface="Courier New"/>
                <a:sym typeface="Courier New"/>
              </a:rPr>
              <a:t>=</a:t>
            </a:r>
            <a:r>
              <a:rPr b="1" lang="en-US" sz="2000">
                <a:solidFill>
                  <a:srgbClr val="000080"/>
                </a:solidFill>
                <a:latin typeface="Courier New"/>
                <a:ea typeface="Courier New"/>
                <a:cs typeface="Courier New"/>
                <a:sym typeface="Courier New"/>
              </a:rPr>
              <a:t>True</a:t>
            </a:r>
            <a:r>
              <a:rPr b="1" lang="en-US" sz="2000">
                <a:latin typeface="Courier New"/>
                <a:ea typeface="Courier New"/>
                <a:cs typeface="Courier New"/>
                <a:sym typeface="Courier New"/>
              </a:rPr>
              <a:t>)</a:t>
            </a:r>
            <a:endParaRPr b="1" sz="2000">
              <a:latin typeface="Courier New"/>
              <a:ea typeface="Courier New"/>
              <a:cs typeface="Courier New"/>
              <a:sym typeface="Courier New"/>
            </a:endParaRPr>
          </a:p>
          <a:p>
            <a:pPr indent="457200" lvl="0" marL="0" rtl="0">
              <a:lnSpc>
                <a:spcPct val="150000"/>
              </a:lnSpc>
              <a:spcBef>
                <a:spcPts val="0"/>
              </a:spcBef>
              <a:spcAft>
                <a:spcPts val="0"/>
              </a:spcAft>
              <a:buNone/>
            </a:pPr>
            <a:r>
              <a:rPr b="1" lang="en-US" sz="2000">
                <a:latin typeface="Courier New"/>
                <a:ea typeface="Courier New"/>
                <a:cs typeface="Courier New"/>
                <a:sym typeface="Courier New"/>
              </a:rPr>
              <a:t>username = db.Column(db.String(</a:t>
            </a:r>
            <a:r>
              <a:rPr b="1" lang="en-US" sz="2000">
                <a:solidFill>
                  <a:srgbClr val="0B5394"/>
                </a:solidFill>
                <a:latin typeface="Courier New"/>
                <a:ea typeface="Courier New"/>
                <a:cs typeface="Courier New"/>
                <a:sym typeface="Courier New"/>
              </a:rPr>
              <a:t>100</a:t>
            </a:r>
            <a:r>
              <a:rPr b="1" lang="en-US" sz="2000">
                <a:latin typeface="Courier New"/>
                <a:ea typeface="Courier New"/>
                <a:cs typeface="Courier New"/>
                <a:sym typeface="Courier New"/>
              </a:rPr>
              <a:t>))</a:t>
            </a:r>
            <a:endParaRPr b="1" sz="2000">
              <a:latin typeface="Courier New"/>
              <a:ea typeface="Courier New"/>
              <a:cs typeface="Courier New"/>
              <a:sym typeface="Courier New"/>
            </a:endParaRPr>
          </a:p>
          <a:p>
            <a:pPr indent="0" lvl="0" marL="457200" rtl="0">
              <a:lnSpc>
                <a:spcPct val="150000"/>
              </a:lnSpc>
              <a:spcBef>
                <a:spcPts val="0"/>
              </a:spcBef>
              <a:spcAft>
                <a:spcPts val="0"/>
              </a:spcAft>
              <a:buNone/>
            </a:pPr>
            <a:r>
              <a:rPr b="1" lang="en-US" sz="2000">
                <a:latin typeface="Courier New"/>
                <a:ea typeface="Courier New"/>
                <a:cs typeface="Courier New"/>
                <a:sym typeface="Courier New"/>
              </a:rPr>
              <a:t>user_post = db.Column(db.String(</a:t>
            </a:r>
            <a:r>
              <a:rPr b="1" lang="en-US" sz="2000">
                <a:solidFill>
                  <a:srgbClr val="0B5394"/>
                </a:solidFill>
                <a:latin typeface="Courier New"/>
                <a:ea typeface="Courier New"/>
                <a:cs typeface="Courier New"/>
                <a:sym typeface="Courier New"/>
              </a:rPr>
              <a:t>200</a:t>
            </a:r>
            <a:r>
              <a:rPr b="1" lang="en-US" sz="2000">
                <a:latin typeface="Courier New"/>
                <a:ea typeface="Courier New"/>
                <a:cs typeface="Courier New"/>
                <a:sym typeface="Courier New"/>
              </a:rPr>
              <a:t>))</a:t>
            </a:r>
            <a:endParaRPr b="1" sz="2000">
              <a:latin typeface="Courier New"/>
              <a:ea typeface="Courier New"/>
              <a:cs typeface="Courier New"/>
              <a:sym typeface="Courier New"/>
            </a:endParaRPr>
          </a:p>
        </p:txBody>
      </p:sp>
      <p:sp>
        <p:nvSpPr>
          <p:cNvPr id="824" name="Shape 824"/>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825" name="Shape 825"/>
          <p:cNvGrpSpPr/>
          <p:nvPr/>
        </p:nvGrpSpPr>
        <p:grpSpPr>
          <a:xfrm>
            <a:off x="858043" y="241509"/>
            <a:ext cx="10470300" cy="730079"/>
            <a:chOff x="1692324" y="483017"/>
            <a:chExt cx="20940600" cy="1460159"/>
          </a:xfrm>
        </p:grpSpPr>
        <p:sp>
          <p:nvSpPr>
            <p:cNvPr id="826" name="Shape 826"/>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Flask-SQLAlchemy</a:t>
              </a:r>
              <a:endParaRPr b="1" sz="4400">
                <a:solidFill>
                  <a:srgbClr val="17959F"/>
                </a:solidFill>
                <a:latin typeface="Lato"/>
                <a:ea typeface="Lato"/>
                <a:cs typeface="Lato"/>
                <a:sym typeface="Lato"/>
              </a:endParaRPr>
            </a:p>
          </p:txBody>
        </p:sp>
        <p:sp>
          <p:nvSpPr>
            <p:cNvPr id="827" name="Shape 827"/>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Shape 832"/>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Step 4: </a:t>
            </a:r>
            <a:r>
              <a:rPr lang="en-US" sz="2000">
                <a:latin typeface="Lato"/>
                <a:ea typeface="Lato"/>
                <a:cs typeface="Lato"/>
                <a:sym typeface="Lato"/>
              </a:rPr>
              <a:t>To create the initial database, first import the db object from an interactive Python shell.</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Command to get interactive python shell: </a:t>
            </a:r>
            <a:r>
              <a:rPr b="1" lang="en-US" sz="2000">
                <a:solidFill>
                  <a:srgbClr val="F20253"/>
                </a:solidFill>
                <a:latin typeface="Courier New"/>
                <a:ea typeface="Courier New"/>
                <a:cs typeface="Courier New"/>
                <a:sym typeface="Courier New"/>
              </a:rPr>
              <a:t>ipython</a:t>
            </a:r>
            <a:endParaRPr b="1" sz="2000">
              <a:solidFill>
                <a:srgbClr val="F20253"/>
              </a:solidFill>
              <a:latin typeface="Courier New"/>
              <a:ea typeface="Courier New"/>
              <a:cs typeface="Courier New"/>
              <a:sym typeface="Courier New"/>
            </a:endParaRPr>
          </a:p>
          <a:p>
            <a:pPr indent="0" lvl="0" marL="0" rtl="0">
              <a:lnSpc>
                <a:spcPct val="150000"/>
              </a:lnSpc>
              <a:spcBef>
                <a:spcPts val="0"/>
              </a:spcBef>
              <a:spcAft>
                <a:spcPts val="0"/>
              </a:spcAft>
              <a:buNone/>
            </a:pPr>
            <a:r>
              <a:rPr lang="en-US" sz="2000">
                <a:latin typeface="Lato"/>
                <a:ea typeface="Lato"/>
                <a:cs typeface="Lato"/>
                <a:sym typeface="Lato"/>
              </a:rPr>
              <a:t>Command to import db object: </a:t>
            </a:r>
            <a:r>
              <a:rPr b="1" lang="en-US" sz="2000">
                <a:solidFill>
                  <a:srgbClr val="F20253"/>
                </a:solidFill>
                <a:latin typeface="Courier New"/>
                <a:ea typeface="Courier New"/>
                <a:cs typeface="Courier New"/>
                <a:sym typeface="Courier New"/>
              </a:rPr>
              <a:t>from facebook_post import db</a:t>
            </a:r>
            <a:endParaRPr b="1" sz="2000">
              <a:solidFill>
                <a:srgbClr val="F20253"/>
              </a:solidFill>
              <a:latin typeface="Courier New"/>
              <a:ea typeface="Courier New"/>
              <a:cs typeface="Courier New"/>
              <a:sym typeface="Courier New"/>
            </a:endParaRPr>
          </a:p>
        </p:txBody>
      </p:sp>
      <p:sp>
        <p:nvSpPr>
          <p:cNvPr id="833" name="Shape 83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834" name="Shape 834"/>
          <p:cNvGrpSpPr/>
          <p:nvPr/>
        </p:nvGrpSpPr>
        <p:grpSpPr>
          <a:xfrm>
            <a:off x="858043" y="241509"/>
            <a:ext cx="10470300" cy="730079"/>
            <a:chOff x="1692324" y="483017"/>
            <a:chExt cx="20940600" cy="1460159"/>
          </a:xfrm>
        </p:grpSpPr>
        <p:sp>
          <p:nvSpPr>
            <p:cNvPr id="835" name="Shape 83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Flask-SQLAlchemy</a:t>
              </a:r>
              <a:endParaRPr b="1" sz="4400">
                <a:solidFill>
                  <a:srgbClr val="17959F"/>
                </a:solidFill>
                <a:latin typeface="Lato"/>
                <a:ea typeface="Lato"/>
                <a:cs typeface="Lato"/>
                <a:sym typeface="Lato"/>
              </a:endParaRPr>
            </a:p>
          </p:txBody>
        </p:sp>
        <p:sp>
          <p:nvSpPr>
            <p:cNvPr id="836" name="Shape 83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837" name="Shape 837"/>
          <p:cNvPicPr preferRelativeResize="0"/>
          <p:nvPr/>
        </p:nvPicPr>
        <p:blipFill rotWithShape="1">
          <a:blip r:embed="rId3">
            <a:alphaModFix/>
          </a:blip>
          <a:srcRect b="55598" l="0" r="0" t="0"/>
          <a:stretch/>
        </p:blipFill>
        <p:spPr>
          <a:xfrm>
            <a:off x="556788" y="3584950"/>
            <a:ext cx="11098924" cy="27400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Shape 842"/>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Step 5: And run the SQLAlchemy.create_all() method to create the tables and database.</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Your database is created.</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Let’s create some users and their posts.</a:t>
            </a:r>
            <a:endParaRPr sz="2000">
              <a:latin typeface="Lato"/>
              <a:ea typeface="Lato"/>
              <a:cs typeface="Lato"/>
              <a:sym typeface="Lato"/>
            </a:endParaRPr>
          </a:p>
        </p:txBody>
      </p:sp>
      <p:sp>
        <p:nvSpPr>
          <p:cNvPr id="843" name="Shape 84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844" name="Shape 844"/>
          <p:cNvGrpSpPr/>
          <p:nvPr/>
        </p:nvGrpSpPr>
        <p:grpSpPr>
          <a:xfrm>
            <a:off x="858043" y="241509"/>
            <a:ext cx="10470300" cy="730079"/>
            <a:chOff x="1692324" y="483017"/>
            <a:chExt cx="20940600" cy="1460159"/>
          </a:xfrm>
        </p:grpSpPr>
        <p:sp>
          <p:nvSpPr>
            <p:cNvPr id="845" name="Shape 84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Flask-SQLAlchemy</a:t>
              </a:r>
              <a:endParaRPr b="1" sz="4400">
                <a:solidFill>
                  <a:srgbClr val="17959F"/>
                </a:solidFill>
                <a:latin typeface="Lato"/>
                <a:ea typeface="Lato"/>
                <a:cs typeface="Lato"/>
                <a:sym typeface="Lato"/>
              </a:endParaRPr>
            </a:p>
          </p:txBody>
        </p:sp>
        <p:sp>
          <p:nvSpPr>
            <p:cNvPr id="846" name="Shape 84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847" name="Shape 847"/>
          <p:cNvPicPr preferRelativeResize="0"/>
          <p:nvPr/>
        </p:nvPicPr>
        <p:blipFill rotWithShape="1">
          <a:blip r:embed="rId3">
            <a:alphaModFix/>
          </a:blip>
          <a:srcRect b="37303" l="0" r="78273" t="57052"/>
          <a:stretch/>
        </p:blipFill>
        <p:spPr>
          <a:xfrm>
            <a:off x="3321000" y="3071750"/>
            <a:ext cx="5848100" cy="8445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Shape 852"/>
          <p:cNvSpPr txBox="1"/>
          <p:nvPr/>
        </p:nvSpPr>
        <p:spPr>
          <a:xfrm>
            <a:off x="592550" y="24145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Flask-Migrate is an extension that handles SQLAlchemy database migrations for Flask applications using Alembic. </a:t>
            </a:r>
            <a:endParaRPr sz="2000">
              <a:latin typeface="Lato"/>
              <a:ea typeface="Lato"/>
              <a:cs typeface="Lato"/>
              <a:sym typeface="Lato"/>
            </a:endParaRPr>
          </a:p>
          <a:p>
            <a:pPr indent="0" lvl="0" marL="0" rtl="0" algn="ctr">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The database operations are made available through the Flask command-line interface or through the Flask-Script extension.</a:t>
            </a:r>
            <a:endParaRPr sz="2000">
              <a:latin typeface="Lato"/>
              <a:ea typeface="Lato"/>
              <a:cs typeface="Lato"/>
              <a:sym typeface="Lato"/>
            </a:endParaRPr>
          </a:p>
        </p:txBody>
      </p:sp>
      <p:sp>
        <p:nvSpPr>
          <p:cNvPr id="853" name="Shape 85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854" name="Shape 854"/>
          <p:cNvGrpSpPr/>
          <p:nvPr/>
        </p:nvGrpSpPr>
        <p:grpSpPr>
          <a:xfrm>
            <a:off x="858043" y="241509"/>
            <a:ext cx="10470300" cy="730079"/>
            <a:chOff x="1692324" y="483017"/>
            <a:chExt cx="20940600" cy="1460159"/>
          </a:xfrm>
        </p:grpSpPr>
        <p:sp>
          <p:nvSpPr>
            <p:cNvPr id="855" name="Shape 85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Database Migrations</a:t>
              </a:r>
              <a:endParaRPr b="1" sz="4400">
                <a:solidFill>
                  <a:srgbClr val="17959F"/>
                </a:solidFill>
                <a:latin typeface="Lato"/>
                <a:ea typeface="Lato"/>
                <a:cs typeface="Lato"/>
                <a:sym typeface="Lato"/>
              </a:endParaRPr>
            </a:p>
          </p:txBody>
        </p:sp>
        <p:sp>
          <p:nvSpPr>
            <p:cNvPr id="856" name="Shape 85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nvSpPr>
        <p:spPr>
          <a:xfrm>
            <a:off x="592550" y="2185950"/>
            <a:ext cx="11027400" cy="17871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rPr lang="en-US" sz="2000">
                <a:latin typeface="Lato"/>
                <a:ea typeface="Lato"/>
                <a:cs typeface="Lato"/>
                <a:sym typeface="Lato"/>
              </a:rPr>
              <a:t>In each step of this sequence of client–server message exchanges, a computer processes a request and returns data. This is the request-response messaging pattern. When all the requests are met, the sequence is complete and the web browser presents the data to the customer.</a:t>
            </a:r>
            <a:endParaRPr sz="2000">
              <a:latin typeface="Lato"/>
              <a:ea typeface="Lato"/>
              <a:cs typeface="Lato"/>
              <a:sym typeface="Lato"/>
            </a:endParaRPr>
          </a:p>
          <a:p>
            <a:pPr indent="0" lvl="0" marL="0" marR="0" rtl="0" algn="ctr">
              <a:lnSpc>
                <a:spcPct val="150000"/>
              </a:lnSpc>
              <a:spcBef>
                <a:spcPts val="0"/>
              </a:spcBef>
              <a:spcAft>
                <a:spcPts val="0"/>
              </a:spcAft>
              <a:buNone/>
            </a:pPr>
            <a:r>
              <a:t/>
            </a:r>
            <a:endParaRPr sz="2000">
              <a:latin typeface="Lato"/>
              <a:ea typeface="Lato"/>
              <a:cs typeface="Lato"/>
              <a:sym typeface="Lato"/>
            </a:endParaRPr>
          </a:p>
          <a:p>
            <a:pPr indent="0" lvl="0" marL="0" marR="0" rtl="0" algn="ctr">
              <a:lnSpc>
                <a:spcPct val="150000"/>
              </a:lnSpc>
              <a:spcBef>
                <a:spcPts val="0"/>
              </a:spcBef>
              <a:spcAft>
                <a:spcPts val="0"/>
              </a:spcAft>
              <a:buNone/>
            </a:pPr>
            <a:r>
              <a:rPr lang="en-US" sz="2000">
                <a:latin typeface="Lato"/>
                <a:ea typeface="Lato"/>
                <a:cs typeface="Lato"/>
                <a:sym typeface="Lato"/>
              </a:rPr>
              <a:t>This example illustrates a design pattern applicable to the client–server model.</a:t>
            </a:r>
            <a:endParaRPr sz="2000">
              <a:latin typeface="Lato"/>
              <a:ea typeface="Lato"/>
              <a:cs typeface="Lato"/>
              <a:sym typeface="Lato"/>
            </a:endParaRPr>
          </a:p>
        </p:txBody>
      </p:sp>
      <p:sp>
        <p:nvSpPr>
          <p:cNvPr id="362" name="Shape 362"/>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63" name="Shape 363"/>
          <p:cNvGrpSpPr/>
          <p:nvPr/>
        </p:nvGrpSpPr>
        <p:grpSpPr>
          <a:xfrm>
            <a:off x="858043" y="241509"/>
            <a:ext cx="10470300" cy="730079"/>
            <a:chOff x="1692324" y="483017"/>
            <a:chExt cx="20940600" cy="1460159"/>
          </a:xfrm>
        </p:grpSpPr>
        <p:sp>
          <p:nvSpPr>
            <p:cNvPr id="364" name="Shape 364"/>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Client-Server Model - Example</a:t>
              </a:r>
              <a:endParaRPr b="1" sz="4400">
                <a:solidFill>
                  <a:srgbClr val="17959F"/>
                </a:solidFill>
                <a:latin typeface="Lato"/>
                <a:ea typeface="Lato"/>
                <a:cs typeface="Lato"/>
                <a:sym typeface="Lato"/>
              </a:endParaRPr>
            </a:p>
          </p:txBody>
        </p:sp>
        <p:sp>
          <p:nvSpPr>
            <p:cNvPr id="365" name="Shape 36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Shape 861"/>
          <p:cNvSpPr txBox="1"/>
          <p:nvPr/>
        </p:nvSpPr>
        <p:spPr>
          <a:xfrm>
            <a:off x="592550" y="2262150"/>
            <a:ext cx="11027400" cy="1787100"/>
          </a:xfrm>
          <a:prstGeom prst="rect">
            <a:avLst/>
          </a:prstGeom>
          <a:noFill/>
          <a:ln>
            <a:noFill/>
          </a:ln>
        </p:spPr>
        <p:txBody>
          <a:bodyPr anchorCtr="0" anchor="t" bIns="45700" lIns="91400" spcFirstLastPara="1" rIns="91400" wrap="square" tIns="45700">
            <a:noAutofit/>
          </a:bodyPr>
          <a:lstStyle/>
          <a:p>
            <a:pPr indent="0" lvl="0" marL="0" rtl="0" algn="ctr">
              <a:lnSpc>
                <a:spcPct val="150000"/>
              </a:lnSpc>
              <a:spcBef>
                <a:spcPts val="0"/>
              </a:spcBef>
              <a:spcAft>
                <a:spcPts val="0"/>
              </a:spcAft>
              <a:buNone/>
            </a:pPr>
            <a:r>
              <a:rPr lang="en-US" sz="2000">
                <a:latin typeface="Lato"/>
                <a:ea typeface="Lato"/>
                <a:cs typeface="Lato"/>
                <a:sym typeface="Lato"/>
              </a:rPr>
              <a:t>The Session object of SQLAlchemy manages all persistence operations of</a:t>
            </a:r>
            <a:r>
              <a:rPr lang="en-US" sz="2000">
                <a:latin typeface="Lato"/>
                <a:ea typeface="Lato"/>
                <a:cs typeface="Lato"/>
                <a:sym typeface="Lato"/>
              </a:rPr>
              <a:t> ORM</a:t>
            </a:r>
            <a:r>
              <a:rPr lang="en-US" sz="2000">
                <a:latin typeface="Lato"/>
                <a:ea typeface="Lato"/>
                <a:cs typeface="Lato"/>
                <a:sym typeface="Lato"/>
              </a:rPr>
              <a:t> object.</a:t>
            </a:r>
            <a:endParaRPr sz="2000">
              <a:latin typeface="Lato"/>
              <a:ea typeface="Lato"/>
              <a:cs typeface="Lato"/>
              <a:sym typeface="Lato"/>
            </a:endParaRPr>
          </a:p>
          <a:p>
            <a:pPr indent="0" lvl="0" marL="0" rtl="0" algn="l">
              <a:lnSpc>
                <a:spcPct val="150000"/>
              </a:lnSpc>
              <a:spcBef>
                <a:spcPts val="0"/>
              </a:spcBef>
              <a:spcAft>
                <a:spcPts val="0"/>
              </a:spcAft>
              <a:buNone/>
            </a:pPr>
            <a:r>
              <a:t/>
            </a:r>
            <a:endParaRPr sz="2000">
              <a:latin typeface="Lato"/>
              <a:ea typeface="Lato"/>
              <a:cs typeface="Lato"/>
              <a:sym typeface="Lato"/>
            </a:endParaRPr>
          </a:p>
          <a:p>
            <a:pPr indent="0" lvl="0" marL="0" rtl="0" algn="ctr">
              <a:lnSpc>
                <a:spcPct val="150000"/>
              </a:lnSpc>
              <a:spcBef>
                <a:spcPts val="0"/>
              </a:spcBef>
              <a:spcAft>
                <a:spcPts val="0"/>
              </a:spcAft>
              <a:buNone/>
            </a:pPr>
            <a:r>
              <a:rPr lang="en-US" sz="2000">
                <a:latin typeface="Lato"/>
                <a:ea typeface="Lato"/>
                <a:cs typeface="Lato"/>
                <a:sym typeface="Lato"/>
              </a:rPr>
              <a:t>Object-relational mapping (ORM, O/RM, and O/R mapping tool) is a programming technique for converting data between incompatible type systems using object-oriented programming languages.</a:t>
            </a:r>
            <a:endParaRPr sz="2000">
              <a:latin typeface="Lato"/>
              <a:ea typeface="Lato"/>
              <a:cs typeface="Lato"/>
              <a:sym typeface="Lato"/>
            </a:endParaRPr>
          </a:p>
        </p:txBody>
      </p:sp>
      <p:sp>
        <p:nvSpPr>
          <p:cNvPr id="862" name="Shape 862"/>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863" name="Shape 863"/>
          <p:cNvGrpSpPr/>
          <p:nvPr/>
        </p:nvGrpSpPr>
        <p:grpSpPr>
          <a:xfrm>
            <a:off x="858043" y="241509"/>
            <a:ext cx="10470300" cy="730079"/>
            <a:chOff x="1692324" y="483017"/>
            <a:chExt cx="20940600" cy="1460159"/>
          </a:xfrm>
        </p:grpSpPr>
        <p:sp>
          <p:nvSpPr>
            <p:cNvPr id="864" name="Shape 864"/>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Session object</a:t>
              </a:r>
              <a:endParaRPr b="1" sz="4400">
                <a:solidFill>
                  <a:srgbClr val="17959F"/>
                </a:solidFill>
                <a:latin typeface="Lato"/>
                <a:ea typeface="Lato"/>
                <a:cs typeface="Lato"/>
                <a:sym typeface="Lato"/>
              </a:endParaRPr>
            </a:p>
          </p:txBody>
        </p:sp>
        <p:sp>
          <p:nvSpPr>
            <p:cNvPr id="865" name="Shape 86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Shape 870"/>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The following session methods perform insert, delete, and retrieve operations −</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355600" lvl="0" marL="914400" rtl="0">
              <a:lnSpc>
                <a:spcPct val="150000"/>
              </a:lnSpc>
              <a:spcBef>
                <a:spcPts val="0"/>
              </a:spcBef>
              <a:spcAft>
                <a:spcPts val="0"/>
              </a:spcAft>
              <a:buSzPts val="2000"/>
              <a:buFont typeface="Lato"/>
              <a:buChar char="●"/>
            </a:pPr>
            <a:r>
              <a:rPr b="1" lang="en-US" sz="2000">
                <a:solidFill>
                  <a:srgbClr val="F20253"/>
                </a:solidFill>
                <a:latin typeface="Courier New"/>
                <a:ea typeface="Courier New"/>
                <a:cs typeface="Courier New"/>
                <a:sym typeface="Courier New"/>
              </a:rPr>
              <a:t>db.session.add(model object) </a:t>
            </a:r>
            <a:r>
              <a:rPr lang="en-US" sz="2000">
                <a:latin typeface="Lato"/>
                <a:ea typeface="Lato"/>
                <a:cs typeface="Lato"/>
                <a:sym typeface="Lato"/>
              </a:rPr>
              <a:t>− inserts a record into mapped table</a:t>
            </a:r>
            <a:endParaRPr sz="2000">
              <a:latin typeface="Lato"/>
              <a:ea typeface="Lato"/>
              <a:cs typeface="Lato"/>
              <a:sym typeface="Lato"/>
            </a:endParaRPr>
          </a:p>
          <a:p>
            <a:pPr indent="-355600" lvl="0" marL="914400" rtl="0">
              <a:lnSpc>
                <a:spcPct val="150000"/>
              </a:lnSpc>
              <a:spcBef>
                <a:spcPts val="0"/>
              </a:spcBef>
              <a:spcAft>
                <a:spcPts val="0"/>
              </a:spcAft>
              <a:buSzPts val="2000"/>
              <a:buFont typeface="Lato"/>
              <a:buChar char="●"/>
            </a:pPr>
            <a:r>
              <a:rPr b="1" lang="en-US" sz="2000">
                <a:solidFill>
                  <a:srgbClr val="F20253"/>
                </a:solidFill>
                <a:latin typeface="Courier New"/>
                <a:ea typeface="Courier New"/>
                <a:cs typeface="Courier New"/>
                <a:sym typeface="Courier New"/>
              </a:rPr>
              <a:t>db.session.delete(model object)</a:t>
            </a:r>
            <a:r>
              <a:rPr lang="en-US" sz="2000">
                <a:latin typeface="Lato"/>
                <a:ea typeface="Lato"/>
                <a:cs typeface="Lato"/>
                <a:sym typeface="Lato"/>
              </a:rPr>
              <a:t> − deletes record from table</a:t>
            </a:r>
            <a:endParaRPr sz="2000">
              <a:latin typeface="Lato"/>
              <a:ea typeface="Lato"/>
              <a:cs typeface="Lato"/>
              <a:sym typeface="Lato"/>
            </a:endParaRPr>
          </a:p>
          <a:p>
            <a:pPr indent="-355600" lvl="0" marL="914400" rtl="0">
              <a:lnSpc>
                <a:spcPct val="150000"/>
              </a:lnSpc>
              <a:spcBef>
                <a:spcPts val="0"/>
              </a:spcBef>
              <a:spcAft>
                <a:spcPts val="0"/>
              </a:spcAft>
              <a:buSzPts val="2000"/>
              <a:buFont typeface="Lato"/>
              <a:buChar char="●"/>
            </a:pPr>
            <a:r>
              <a:rPr b="1" lang="en-US" sz="2000">
                <a:solidFill>
                  <a:srgbClr val="F20253"/>
                </a:solidFill>
                <a:latin typeface="Courier New"/>
                <a:ea typeface="Courier New"/>
                <a:cs typeface="Courier New"/>
                <a:sym typeface="Courier New"/>
              </a:rPr>
              <a:t>model.query.all()</a:t>
            </a:r>
            <a:r>
              <a:rPr lang="en-US" sz="2000">
                <a:latin typeface="Lato"/>
                <a:ea typeface="Lato"/>
                <a:cs typeface="Lato"/>
                <a:sym typeface="Lato"/>
              </a:rPr>
              <a:t> − retrieves all records from table</a:t>
            </a:r>
            <a:endParaRPr sz="2000">
              <a:latin typeface="Lato"/>
              <a:ea typeface="Lato"/>
              <a:cs typeface="Lato"/>
              <a:sym typeface="Lato"/>
            </a:endParaRPr>
          </a:p>
        </p:txBody>
      </p:sp>
      <p:sp>
        <p:nvSpPr>
          <p:cNvPr id="871" name="Shape 87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872" name="Shape 872"/>
          <p:cNvGrpSpPr/>
          <p:nvPr/>
        </p:nvGrpSpPr>
        <p:grpSpPr>
          <a:xfrm>
            <a:off x="858043" y="241509"/>
            <a:ext cx="10470300" cy="730079"/>
            <a:chOff x="1692324" y="483017"/>
            <a:chExt cx="20940600" cy="1460159"/>
          </a:xfrm>
        </p:grpSpPr>
        <p:sp>
          <p:nvSpPr>
            <p:cNvPr id="873" name="Shape 87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Session object</a:t>
              </a:r>
              <a:endParaRPr b="1" sz="4400">
                <a:solidFill>
                  <a:srgbClr val="17959F"/>
                </a:solidFill>
                <a:latin typeface="Lato"/>
                <a:ea typeface="Lato"/>
                <a:cs typeface="Lato"/>
                <a:sym typeface="Lato"/>
              </a:endParaRPr>
            </a:p>
          </p:txBody>
        </p:sp>
        <p:sp>
          <p:nvSpPr>
            <p:cNvPr id="874" name="Shape 87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Shape 879"/>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Step 6: Creating users and their posts.</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Command: </a:t>
            </a:r>
            <a:r>
              <a:rPr b="1" lang="en-US">
                <a:solidFill>
                  <a:srgbClr val="F20253"/>
                </a:solidFill>
                <a:latin typeface="Courier New"/>
                <a:ea typeface="Courier New"/>
                <a:cs typeface="Courier New"/>
                <a:sym typeface="Courier New"/>
              </a:rPr>
              <a:t>from facebook_post import FbPosts</a:t>
            </a:r>
            <a:endParaRPr b="1">
              <a:solidFill>
                <a:srgbClr val="F20253"/>
              </a:solidFill>
              <a:latin typeface="Courier New"/>
              <a:ea typeface="Courier New"/>
              <a:cs typeface="Courier New"/>
              <a:sym typeface="Courier New"/>
            </a:endParaRPr>
          </a:p>
          <a:p>
            <a:pPr indent="0" lvl="0" marL="0" rtl="0">
              <a:lnSpc>
                <a:spcPct val="150000"/>
              </a:lnSpc>
              <a:spcBef>
                <a:spcPts val="0"/>
              </a:spcBef>
              <a:spcAft>
                <a:spcPts val="0"/>
              </a:spcAft>
              <a:buNone/>
            </a:pPr>
            <a:r>
              <a:rPr b="1" lang="en-US">
                <a:solidFill>
                  <a:srgbClr val="F20253"/>
                </a:solidFill>
                <a:latin typeface="Courier New"/>
                <a:ea typeface="Courier New"/>
                <a:cs typeface="Courier New"/>
                <a:sym typeface="Courier New"/>
              </a:rPr>
              <a:t>		   user1 = FbPosts(username='John', user_post='Hi. this is my first post.')</a:t>
            </a:r>
            <a:endParaRPr b="1">
              <a:solidFill>
                <a:srgbClr val="F20253"/>
              </a:solidFill>
              <a:latin typeface="Courier New"/>
              <a:ea typeface="Courier New"/>
              <a:cs typeface="Courier New"/>
              <a:sym typeface="Courier New"/>
            </a:endParaRPr>
          </a:p>
          <a:p>
            <a:pPr indent="0" lvl="0" marL="0" rtl="0">
              <a:lnSpc>
                <a:spcPct val="150000"/>
              </a:lnSpc>
              <a:spcBef>
                <a:spcPts val="0"/>
              </a:spcBef>
              <a:spcAft>
                <a:spcPts val="0"/>
              </a:spcAft>
              <a:buNone/>
            </a:pPr>
            <a:r>
              <a:rPr b="1" lang="en-US">
                <a:solidFill>
                  <a:srgbClr val="F20253"/>
                </a:solidFill>
                <a:latin typeface="Courier New"/>
                <a:ea typeface="Courier New"/>
                <a:cs typeface="Courier New"/>
                <a:sym typeface="Courier New"/>
              </a:rPr>
              <a:t>		   db.session.add(user1)</a:t>
            </a:r>
            <a:endParaRPr b="1">
              <a:solidFill>
                <a:srgbClr val="F20253"/>
              </a:solidFill>
              <a:latin typeface="Courier New"/>
              <a:ea typeface="Courier New"/>
              <a:cs typeface="Courier New"/>
              <a:sym typeface="Courier New"/>
            </a:endParaRPr>
          </a:p>
          <a:p>
            <a:pPr indent="0" lvl="0" marL="0" rtl="0">
              <a:lnSpc>
                <a:spcPct val="150000"/>
              </a:lnSpc>
              <a:spcBef>
                <a:spcPts val="0"/>
              </a:spcBef>
              <a:spcAft>
                <a:spcPts val="0"/>
              </a:spcAft>
              <a:buNone/>
            </a:pPr>
            <a:r>
              <a:rPr b="1" lang="en-US">
                <a:solidFill>
                  <a:srgbClr val="F20253"/>
                </a:solidFill>
                <a:latin typeface="Courier New"/>
                <a:ea typeface="Courier New"/>
                <a:cs typeface="Courier New"/>
                <a:sym typeface="Courier New"/>
              </a:rPr>
              <a:t>		   db.session.commit()</a:t>
            </a:r>
            <a:endParaRPr b="1">
              <a:solidFill>
                <a:srgbClr val="F20253"/>
              </a:solidFill>
              <a:latin typeface="Courier New"/>
              <a:ea typeface="Courier New"/>
              <a:cs typeface="Courier New"/>
              <a:sym typeface="Courier New"/>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p:txBody>
      </p:sp>
      <p:sp>
        <p:nvSpPr>
          <p:cNvPr id="880" name="Shape 88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881" name="Shape 881"/>
          <p:cNvGrpSpPr/>
          <p:nvPr/>
        </p:nvGrpSpPr>
        <p:grpSpPr>
          <a:xfrm>
            <a:off x="858043" y="241509"/>
            <a:ext cx="10470300" cy="730079"/>
            <a:chOff x="1692324" y="483017"/>
            <a:chExt cx="20940600" cy="1460159"/>
          </a:xfrm>
        </p:grpSpPr>
        <p:sp>
          <p:nvSpPr>
            <p:cNvPr id="882" name="Shape 88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Flask-SQLAlchemy</a:t>
              </a:r>
              <a:endParaRPr b="1" sz="4400">
                <a:solidFill>
                  <a:srgbClr val="17959F"/>
                </a:solidFill>
                <a:latin typeface="Lato"/>
                <a:ea typeface="Lato"/>
                <a:cs typeface="Lato"/>
                <a:sym typeface="Lato"/>
              </a:endParaRPr>
            </a:p>
          </p:txBody>
        </p:sp>
        <p:sp>
          <p:nvSpPr>
            <p:cNvPr id="883" name="Shape 88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884" name="Shape 884"/>
          <p:cNvPicPr preferRelativeResize="0"/>
          <p:nvPr/>
        </p:nvPicPr>
        <p:blipFill rotWithShape="1">
          <a:blip r:embed="rId3">
            <a:alphaModFix/>
          </a:blip>
          <a:srcRect b="0" l="0" r="0" t="61969"/>
          <a:stretch/>
        </p:blipFill>
        <p:spPr>
          <a:xfrm>
            <a:off x="260825" y="4044400"/>
            <a:ext cx="11664750" cy="2466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8" name="Shape 888"/>
        <p:cNvGrpSpPr/>
        <p:nvPr/>
      </p:nvGrpSpPr>
      <p:grpSpPr>
        <a:xfrm>
          <a:off x="0" y="0"/>
          <a:ext cx="0" cy="0"/>
          <a:chOff x="0" y="0"/>
          <a:chExt cx="0" cy="0"/>
        </a:xfrm>
      </p:grpSpPr>
      <p:sp>
        <p:nvSpPr>
          <p:cNvPr id="889" name="Shape 889"/>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Step 7: Export the values FLASK_APP and FLASK_ENV.</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Commands:</a:t>
            </a:r>
            <a:endParaRPr sz="2000">
              <a:latin typeface="Lato"/>
              <a:ea typeface="Lato"/>
              <a:cs typeface="Lato"/>
              <a:sym typeface="Lato"/>
            </a:endParaRPr>
          </a:p>
          <a:p>
            <a:pPr indent="0" lvl="0" marL="0" rtl="0">
              <a:lnSpc>
                <a:spcPct val="150000"/>
              </a:lnSpc>
              <a:spcBef>
                <a:spcPts val="0"/>
              </a:spcBef>
              <a:spcAft>
                <a:spcPts val="0"/>
              </a:spcAft>
              <a:buNone/>
            </a:pPr>
            <a:r>
              <a:rPr b="1" lang="en-US" sz="2000">
                <a:solidFill>
                  <a:srgbClr val="F20253"/>
                </a:solidFill>
                <a:latin typeface="Courier New"/>
                <a:ea typeface="Courier New"/>
                <a:cs typeface="Courier New"/>
                <a:sym typeface="Courier New"/>
              </a:rPr>
              <a:t>EXPORT FLASK_APP=facebook_post.py</a:t>
            </a:r>
            <a:endParaRPr b="1" sz="2000">
              <a:solidFill>
                <a:srgbClr val="F20253"/>
              </a:solidFill>
              <a:latin typeface="Courier New"/>
              <a:ea typeface="Courier New"/>
              <a:cs typeface="Courier New"/>
              <a:sym typeface="Courier New"/>
            </a:endParaRPr>
          </a:p>
          <a:p>
            <a:pPr indent="0" lvl="0" marL="0" rtl="0">
              <a:lnSpc>
                <a:spcPct val="150000"/>
              </a:lnSpc>
              <a:spcBef>
                <a:spcPts val="0"/>
              </a:spcBef>
              <a:spcAft>
                <a:spcPts val="0"/>
              </a:spcAft>
              <a:buNone/>
            </a:pPr>
            <a:r>
              <a:rPr b="1" lang="en-US" sz="2000">
                <a:solidFill>
                  <a:srgbClr val="F20253"/>
                </a:solidFill>
                <a:latin typeface="Courier New"/>
                <a:ea typeface="Courier New"/>
                <a:cs typeface="Courier New"/>
                <a:sym typeface="Courier New"/>
              </a:rPr>
              <a:t>EXPORT FLASK_ENV=development</a:t>
            </a:r>
            <a:endParaRPr b="1" sz="2000">
              <a:solidFill>
                <a:srgbClr val="F20253"/>
              </a:solidFill>
              <a:latin typeface="Courier New"/>
              <a:ea typeface="Courier New"/>
              <a:cs typeface="Courier New"/>
              <a:sym typeface="Courier New"/>
            </a:endParaRPr>
          </a:p>
          <a:p>
            <a:pPr indent="0" lvl="0" marL="0" rtl="0">
              <a:lnSpc>
                <a:spcPct val="150000"/>
              </a:lnSpc>
              <a:spcBef>
                <a:spcPts val="0"/>
              </a:spcBef>
              <a:spcAft>
                <a:spcPts val="0"/>
              </a:spcAft>
              <a:buNone/>
            </a:pPr>
            <a:r>
              <a:rPr b="1" lang="en-US" sz="2000">
                <a:solidFill>
                  <a:srgbClr val="F20253"/>
                </a:solidFill>
                <a:latin typeface="Courier New"/>
                <a:ea typeface="Courier New"/>
                <a:cs typeface="Courier New"/>
                <a:sym typeface="Courier New"/>
              </a:rPr>
              <a:t>flask run</a:t>
            </a:r>
            <a:endParaRPr b="1" sz="2000">
              <a:solidFill>
                <a:srgbClr val="F20253"/>
              </a:solidFill>
              <a:latin typeface="Courier New"/>
              <a:ea typeface="Courier New"/>
              <a:cs typeface="Courier New"/>
              <a:sym typeface="Courier New"/>
            </a:endParaRPr>
          </a:p>
        </p:txBody>
      </p:sp>
      <p:sp>
        <p:nvSpPr>
          <p:cNvPr id="890" name="Shape 89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891" name="Shape 891"/>
          <p:cNvGrpSpPr/>
          <p:nvPr/>
        </p:nvGrpSpPr>
        <p:grpSpPr>
          <a:xfrm>
            <a:off x="858043" y="241509"/>
            <a:ext cx="10470300" cy="730079"/>
            <a:chOff x="1692324" y="483017"/>
            <a:chExt cx="20940600" cy="1460159"/>
          </a:xfrm>
        </p:grpSpPr>
        <p:sp>
          <p:nvSpPr>
            <p:cNvPr id="892" name="Shape 89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Flask Run</a:t>
              </a:r>
              <a:endParaRPr b="1" sz="4400">
                <a:solidFill>
                  <a:srgbClr val="17959F"/>
                </a:solidFill>
                <a:latin typeface="Lato"/>
                <a:ea typeface="Lato"/>
                <a:cs typeface="Lato"/>
                <a:sym typeface="Lato"/>
              </a:endParaRPr>
            </a:p>
          </p:txBody>
        </p:sp>
        <p:sp>
          <p:nvSpPr>
            <p:cNvPr id="893" name="Shape 89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894" name="Shape 894"/>
          <p:cNvPicPr preferRelativeResize="0"/>
          <p:nvPr/>
        </p:nvPicPr>
        <p:blipFill>
          <a:blip r:embed="rId3">
            <a:alphaModFix/>
          </a:blip>
          <a:stretch>
            <a:fillRect/>
          </a:stretch>
        </p:blipFill>
        <p:spPr>
          <a:xfrm>
            <a:off x="82238" y="4654000"/>
            <a:ext cx="12048033" cy="17871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8" name="Shape 898"/>
        <p:cNvGrpSpPr/>
        <p:nvPr/>
      </p:nvGrpSpPr>
      <p:grpSpPr>
        <a:xfrm>
          <a:off x="0" y="0"/>
          <a:ext cx="0" cy="0"/>
          <a:chOff x="0" y="0"/>
          <a:chExt cx="0" cy="0"/>
        </a:xfrm>
      </p:grpSpPr>
      <p:sp>
        <p:nvSpPr>
          <p:cNvPr id="899" name="Shape 899"/>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Step 8: Let’s write a function to insert post into database. </a:t>
            </a:r>
            <a:endParaRPr sz="2000">
              <a:latin typeface="Lato"/>
              <a:ea typeface="Lato"/>
              <a:cs typeface="Lato"/>
              <a:sym typeface="Lato"/>
            </a:endParaRPr>
          </a:p>
          <a:p>
            <a:pPr indent="0" lvl="0" marL="0" rtl="0">
              <a:lnSpc>
                <a:spcPct val="150000"/>
              </a:lnSpc>
              <a:spcBef>
                <a:spcPts val="0"/>
              </a:spcBef>
              <a:spcAft>
                <a:spcPts val="0"/>
              </a:spcAft>
              <a:buNone/>
            </a:pPr>
            <a:r>
              <a:t/>
            </a:r>
            <a:endParaRPr b="1" sz="2000">
              <a:solidFill>
                <a:srgbClr val="F20253"/>
              </a:solidFill>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Parameters: </a:t>
            </a:r>
            <a:r>
              <a:rPr b="1" lang="en-US" sz="2000">
                <a:solidFill>
                  <a:srgbClr val="F20253"/>
                </a:solidFill>
                <a:latin typeface="Lato"/>
                <a:ea typeface="Lato"/>
                <a:cs typeface="Lato"/>
                <a:sym typeface="Lato"/>
              </a:rPr>
              <a:t>name, user_post</a:t>
            </a:r>
            <a:endParaRPr b="1" sz="2000">
              <a:solidFill>
                <a:srgbClr val="F20253"/>
              </a:solidFill>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Code:</a:t>
            </a:r>
            <a:endParaRPr b="1" sz="2000">
              <a:solidFill>
                <a:srgbClr val="F20253"/>
              </a:solidFill>
              <a:latin typeface="Lato"/>
              <a:ea typeface="Lato"/>
              <a:cs typeface="Lato"/>
              <a:sym typeface="Lato"/>
            </a:endParaRPr>
          </a:p>
        </p:txBody>
      </p:sp>
      <p:sp>
        <p:nvSpPr>
          <p:cNvPr id="900" name="Shape 90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901" name="Shape 901"/>
          <p:cNvGrpSpPr/>
          <p:nvPr/>
        </p:nvGrpSpPr>
        <p:grpSpPr>
          <a:xfrm>
            <a:off x="858043" y="241509"/>
            <a:ext cx="10470300" cy="730079"/>
            <a:chOff x="1692324" y="483017"/>
            <a:chExt cx="20940600" cy="1460159"/>
          </a:xfrm>
        </p:grpSpPr>
        <p:sp>
          <p:nvSpPr>
            <p:cNvPr id="902" name="Shape 90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Insert Post</a:t>
              </a:r>
              <a:endParaRPr b="1" sz="4400">
                <a:solidFill>
                  <a:srgbClr val="17959F"/>
                </a:solidFill>
                <a:latin typeface="Lato"/>
                <a:ea typeface="Lato"/>
                <a:cs typeface="Lato"/>
                <a:sym typeface="Lato"/>
              </a:endParaRPr>
            </a:p>
          </p:txBody>
        </p:sp>
        <p:sp>
          <p:nvSpPr>
            <p:cNvPr id="903" name="Shape 90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904" name="Shape 904"/>
          <p:cNvPicPr preferRelativeResize="0"/>
          <p:nvPr/>
        </p:nvPicPr>
        <p:blipFill>
          <a:blip r:embed="rId3">
            <a:alphaModFix/>
          </a:blip>
          <a:stretch>
            <a:fillRect/>
          </a:stretch>
        </p:blipFill>
        <p:spPr>
          <a:xfrm>
            <a:off x="2111400" y="3435725"/>
            <a:ext cx="7989700" cy="27852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Shape 909"/>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Let’s use Python Request Library to make API call to insert_post. </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Import requests using command: </a:t>
            </a:r>
            <a:r>
              <a:rPr b="1" lang="en-US" sz="2000">
                <a:solidFill>
                  <a:srgbClr val="F20253"/>
                </a:solidFill>
                <a:latin typeface="Courier New"/>
                <a:ea typeface="Courier New"/>
                <a:cs typeface="Courier New"/>
                <a:sym typeface="Courier New"/>
              </a:rPr>
              <a:t>import requests</a:t>
            </a:r>
            <a:endParaRPr b="1" sz="2000">
              <a:solidFill>
                <a:srgbClr val="F20253"/>
              </a:solidFill>
              <a:latin typeface="Courier New"/>
              <a:ea typeface="Courier New"/>
              <a:cs typeface="Courier New"/>
              <a:sym typeface="Courier New"/>
            </a:endParaRPr>
          </a:p>
          <a:p>
            <a:pPr indent="0" lvl="0" marL="0" rtl="0">
              <a:lnSpc>
                <a:spcPct val="150000"/>
              </a:lnSpc>
              <a:spcBef>
                <a:spcPts val="0"/>
              </a:spcBef>
              <a:spcAft>
                <a:spcPts val="0"/>
              </a:spcAft>
              <a:buNone/>
            </a:pPr>
            <a:r>
              <a:rPr lang="en-US" sz="2000">
                <a:latin typeface="Lato"/>
                <a:ea typeface="Lato"/>
                <a:cs typeface="Lato"/>
                <a:sym typeface="Lato"/>
              </a:rPr>
              <a:t>Command: </a:t>
            </a:r>
            <a:r>
              <a:rPr b="1" lang="en-US" sz="2000">
                <a:solidFill>
                  <a:srgbClr val="F20253"/>
                </a:solidFill>
                <a:latin typeface="Courier New"/>
                <a:ea typeface="Courier New"/>
                <a:cs typeface="Courier New"/>
                <a:sym typeface="Courier New"/>
              </a:rPr>
              <a:t>r = </a:t>
            </a:r>
            <a:r>
              <a:rPr b="1" lang="en-US" sz="2000">
                <a:solidFill>
                  <a:srgbClr val="F20253"/>
                </a:solidFill>
                <a:latin typeface="Courier New"/>
                <a:ea typeface="Courier New"/>
                <a:cs typeface="Courier New"/>
                <a:sym typeface="Courier New"/>
              </a:rPr>
              <a:t>requests.post('http://127.0.0.1:5000/insert_post', data={'name':'Ram', 'user_post':'HelloEveryOne'})</a:t>
            </a:r>
            <a:endParaRPr b="1" sz="2000">
              <a:solidFill>
                <a:srgbClr val="F20253"/>
              </a:solidFill>
              <a:latin typeface="Courier New"/>
              <a:ea typeface="Courier New"/>
              <a:cs typeface="Courier New"/>
              <a:sym typeface="Courier New"/>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p:txBody>
      </p:sp>
      <p:sp>
        <p:nvSpPr>
          <p:cNvPr id="910" name="Shape 91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911" name="Shape 911"/>
          <p:cNvGrpSpPr/>
          <p:nvPr/>
        </p:nvGrpSpPr>
        <p:grpSpPr>
          <a:xfrm>
            <a:off x="858043" y="241509"/>
            <a:ext cx="10470300" cy="730079"/>
            <a:chOff x="1692324" y="483017"/>
            <a:chExt cx="20940600" cy="1460159"/>
          </a:xfrm>
        </p:grpSpPr>
        <p:sp>
          <p:nvSpPr>
            <p:cNvPr id="912" name="Shape 91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Request using Python Request Library</a:t>
              </a:r>
              <a:endParaRPr b="1" sz="4400">
                <a:solidFill>
                  <a:srgbClr val="17959F"/>
                </a:solidFill>
                <a:latin typeface="Lato"/>
                <a:ea typeface="Lato"/>
                <a:cs typeface="Lato"/>
                <a:sym typeface="Lato"/>
              </a:endParaRPr>
            </a:p>
          </p:txBody>
        </p:sp>
        <p:sp>
          <p:nvSpPr>
            <p:cNvPr id="913" name="Shape 91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914" name="Shape 914"/>
          <p:cNvPicPr preferRelativeResize="0"/>
          <p:nvPr/>
        </p:nvPicPr>
        <p:blipFill>
          <a:blip r:embed="rId3">
            <a:alphaModFix/>
          </a:blip>
          <a:stretch>
            <a:fillRect/>
          </a:stretch>
        </p:blipFill>
        <p:spPr>
          <a:xfrm>
            <a:off x="209763" y="3515850"/>
            <a:ext cx="11792976" cy="13712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8" name="Shape 918"/>
        <p:cNvGrpSpPr/>
        <p:nvPr/>
      </p:nvGrpSpPr>
      <p:grpSpPr>
        <a:xfrm>
          <a:off x="0" y="0"/>
          <a:ext cx="0" cy="0"/>
          <a:chOff x="0" y="0"/>
          <a:chExt cx="0" cy="0"/>
        </a:xfrm>
      </p:grpSpPr>
      <p:sp>
        <p:nvSpPr>
          <p:cNvPr id="919" name="Shape 919"/>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Let’s use CURL to make API call to insert_post.</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Command: </a:t>
            </a:r>
            <a:r>
              <a:rPr b="1" lang="en-US" sz="2000">
                <a:solidFill>
                  <a:srgbClr val="F20253"/>
                </a:solidFill>
                <a:latin typeface="Courier New"/>
                <a:ea typeface="Courier New"/>
                <a:cs typeface="Courier New"/>
                <a:sym typeface="Courier New"/>
              </a:rPr>
              <a:t>curl --request POST --data "name=Gita&amp;user_post=I am Gita" http://127.0.0.1:5000/insert_post</a:t>
            </a:r>
            <a:endParaRPr b="1" sz="2000">
              <a:solidFill>
                <a:srgbClr val="F20253"/>
              </a:solidFill>
              <a:latin typeface="Courier New"/>
              <a:ea typeface="Courier New"/>
              <a:cs typeface="Courier New"/>
              <a:sym typeface="Courier New"/>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p:txBody>
      </p:sp>
      <p:sp>
        <p:nvSpPr>
          <p:cNvPr id="920" name="Shape 92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921" name="Shape 921"/>
          <p:cNvGrpSpPr/>
          <p:nvPr/>
        </p:nvGrpSpPr>
        <p:grpSpPr>
          <a:xfrm>
            <a:off x="858043" y="241509"/>
            <a:ext cx="10470300" cy="730079"/>
            <a:chOff x="1692324" y="483017"/>
            <a:chExt cx="20940600" cy="1460159"/>
          </a:xfrm>
        </p:grpSpPr>
        <p:sp>
          <p:nvSpPr>
            <p:cNvPr id="922" name="Shape 92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Request using CURL</a:t>
              </a:r>
              <a:endParaRPr b="1" sz="4400">
                <a:solidFill>
                  <a:srgbClr val="17959F"/>
                </a:solidFill>
                <a:latin typeface="Lato"/>
                <a:ea typeface="Lato"/>
                <a:cs typeface="Lato"/>
                <a:sym typeface="Lato"/>
              </a:endParaRPr>
            </a:p>
          </p:txBody>
        </p:sp>
        <p:sp>
          <p:nvSpPr>
            <p:cNvPr id="923" name="Shape 92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924" name="Shape 924"/>
          <p:cNvPicPr preferRelativeResize="0"/>
          <p:nvPr/>
        </p:nvPicPr>
        <p:blipFill rotWithShape="1">
          <a:blip r:embed="rId3">
            <a:alphaModFix/>
          </a:blip>
          <a:srcRect b="0" l="0" r="2419" t="0"/>
          <a:stretch/>
        </p:blipFill>
        <p:spPr>
          <a:xfrm>
            <a:off x="147413" y="3708125"/>
            <a:ext cx="11897175" cy="7179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8" name="Shape 928"/>
        <p:cNvGrpSpPr/>
        <p:nvPr/>
      </p:nvGrpSpPr>
      <p:grpSpPr>
        <a:xfrm>
          <a:off x="0" y="0"/>
          <a:ext cx="0" cy="0"/>
          <a:chOff x="0" y="0"/>
          <a:chExt cx="0" cy="0"/>
        </a:xfrm>
      </p:grpSpPr>
      <p:sp>
        <p:nvSpPr>
          <p:cNvPr id="929" name="Shape 929"/>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Let’s create get_post function to get posts related to specific user.</a:t>
            </a:r>
            <a:endParaRPr sz="2000">
              <a:latin typeface="Lato"/>
              <a:ea typeface="Lato"/>
              <a:cs typeface="Lato"/>
              <a:sym typeface="Lato"/>
            </a:endParaRPr>
          </a:p>
          <a:p>
            <a:pPr indent="0" lvl="0" marL="0" rtl="0">
              <a:lnSpc>
                <a:spcPct val="150000"/>
              </a:lnSpc>
              <a:spcBef>
                <a:spcPts val="0"/>
              </a:spcBef>
              <a:spcAft>
                <a:spcPts val="0"/>
              </a:spcAft>
              <a:buNone/>
            </a:pPr>
            <a:r>
              <a:t/>
            </a:r>
            <a:endParaRPr b="1" sz="2000">
              <a:solidFill>
                <a:srgbClr val="F20253"/>
              </a:solidFill>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Parameters: </a:t>
            </a:r>
            <a:r>
              <a:rPr b="1" lang="en-US" sz="2000">
                <a:solidFill>
                  <a:srgbClr val="F20253"/>
                </a:solidFill>
                <a:latin typeface="Lato"/>
                <a:ea typeface="Lato"/>
                <a:cs typeface="Lato"/>
                <a:sym typeface="Lato"/>
              </a:rPr>
              <a:t>name</a:t>
            </a:r>
            <a:endParaRPr b="1" sz="2000">
              <a:solidFill>
                <a:srgbClr val="F20253"/>
              </a:solidFill>
              <a:latin typeface="Lato"/>
              <a:ea typeface="Lato"/>
              <a:cs typeface="Lato"/>
              <a:sym typeface="Lato"/>
            </a:endParaRPr>
          </a:p>
        </p:txBody>
      </p:sp>
      <p:sp>
        <p:nvSpPr>
          <p:cNvPr id="930" name="Shape 93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931" name="Shape 931"/>
          <p:cNvGrpSpPr/>
          <p:nvPr/>
        </p:nvGrpSpPr>
        <p:grpSpPr>
          <a:xfrm>
            <a:off x="858043" y="241509"/>
            <a:ext cx="10470300" cy="730079"/>
            <a:chOff x="1692324" y="483017"/>
            <a:chExt cx="20940600" cy="1460159"/>
          </a:xfrm>
        </p:grpSpPr>
        <p:sp>
          <p:nvSpPr>
            <p:cNvPr id="932" name="Shape 93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Get</a:t>
              </a:r>
              <a:r>
                <a:rPr b="1" lang="en-US" sz="4400">
                  <a:solidFill>
                    <a:srgbClr val="17959F"/>
                  </a:solidFill>
                  <a:latin typeface="Lato"/>
                  <a:ea typeface="Lato"/>
                  <a:cs typeface="Lato"/>
                  <a:sym typeface="Lato"/>
                </a:rPr>
                <a:t> Post</a:t>
              </a:r>
              <a:endParaRPr b="1" sz="4400">
                <a:solidFill>
                  <a:srgbClr val="17959F"/>
                </a:solidFill>
                <a:latin typeface="Lato"/>
                <a:ea typeface="Lato"/>
                <a:cs typeface="Lato"/>
                <a:sym typeface="Lato"/>
              </a:endParaRPr>
            </a:p>
          </p:txBody>
        </p:sp>
        <p:sp>
          <p:nvSpPr>
            <p:cNvPr id="933" name="Shape 93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934" name="Shape 934"/>
          <p:cNvPicPr preferRelativeResize="0"/>
          <p:nvPr/>
        </p:nvPicPr>
        <p:blipFill>
          <a:blip r:embed="rId3">
            <a:alphaModFix/>
          </a:blip>
          <a:stretch>
            <a:fillRect/>
          </a:stretch>
        </p:blipFill>
        <p:spPr>
          <a:xfrm>
            <a:off x="518275" y="3423625"/>
            <a:ext cx="11175950" cy="210100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 name="Shape 938"/>
        <p:cNvGrpSpPr/>
        <p:nvPr/>
      </p:nvGrpSpPr>
      <p:grpSpPr>
        <a:xfrm>
          <a:off x="0" y="0"/>
          <a:ext cx="0" cy="0"/>
          <a:chOff x="0" y="0"/>
          <a:chExt cx="0" cy="0"/>
        </a:xfrm>
      </p:grpSpPr>
      <p:sp>
        <p:nvSpPr>
          <p:cNvPr id="939" name="Shape 939"/>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Let’s use Python Request Library to make API call to get_post.</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Command: </a:t>
            </a:r>
            <a:r>
              <a:rPr b="1" lang="en-US" sz="2000">
                <a:solidFill>
                  <a:srgbClr val="F20253"/>
                </a:solidFill>
                <a:latin typeface="Courier New"/>
                <a:ea typeface="Courier New"/>
                <a:cs typeface="Courier New"/>
                <a:sym typeface="Courier New"/>
              </a:rPr>
              <a:t>r = requests.post('http://127.0.0.1:5000/get_post', data={'name':'Ram'}</a:t>
            </a:r>
            <a:endParaRPr b="1" sz="2000">
              <a:solidFill>
                <a:srgbClr val="F20253"/>
              </a:solidFill>
              <a:latin typeface="Courier New"/>
              <a:ea typeface="Courier New"/>
              <a:cs typeface="Courier New"/>
              <a:sym typeface="Courier New"/>
            </a:endParaRPr>
          </a:p>
        </p:txBody>
      </p:sp>
      <p:sp>
        <p:nvSpPr>
          <p:cNvPr id="940" name="Shape 94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941" name="Shape 941"/>
          <p:cNvGrpSpPr/>
          <p:nvPr/>
        </p:nvGrpSpPr>
        <p:grpSpPr>
          <a:xfrm>
            <a:off x="858043" y="241509"/>
            <a:ext cx="10470300" cy="730079"/>
            <a:chOff x="1692324" y="483017"/>
            <a:chExt cx="20940600" cy="1460159"/>
          </a:xfrm>
        </p:grpSpPr>
        <p:sp>
          <p:nvSpPr>
            <p:cNvPr id="942" name="Shape 94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Using Python Request Library</a:t>
              </a:r>
              <a:endParaRPr b="1" sz="4400">
                <a:solidFill>
                  <a:srgbClr val="17959F"/>
                </a:solidFill>
                <a:latin typeface="Lato"/>
                <a:ea typeface="Lato"/>
                <a:cs typeface="Lato"/>
                <a:sym typeface="Lato"/>
              </a:endParaRPr>
            </a:p>
          </p:txBody>
        </p:sp>
        <p:sp>
          <p:nvSpPr>
            <p:cNvPr id="943" name="Shape 94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944" name="Shape 944"/>
          <p:cNvPicPr preferRelativeResize="0"/>
          <p:nvPr/>
        </p:nvPicPr>
        <p:blipFill>
          <a:blip r:embed="rId3">
            <a:alphaModFix/>
          </a:blip>
          <a:stretch>
            <a:fillRect/>
          </a:stretch>
        </p:blipFill>
        <p:spPr>
          <a:xfrm>
            <a:off x="668075" y="3287250"/>
            <a:ext cx="10850250" cy="17871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Shape 949"/>
          <p:cNvSpPr txBox="1"/>
          <p:nvPr/>
        </p:nvSpPr>
        <p:spPr>
          <a:xfrm>
            <a:off x="364625" y="1957350"/>
            <a:ext cx="115368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Let’s use CURL to make API call to get_post.</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Command: </a:t>
            </a:r>
            <a:r>
              <a:rPr b="1" lang="en-US" sz="1800">
                <a:solidFill>
                  <a:srgbClr val="F20253"/>
                </a:solidFill>
                <a:latin typeface="Courier New"/>
                <a:ea typeface="Courier New"/>
                <a:cs typeface="Courier New"/>
                <a:sym typeface="Courier New"/>
              </a:rPr>
              <a:t>curl --request POST --data "name=Sita" http://127.0.0.1:5000/get_post</a:t>
            </a:r>
            <a:endParaRPr b="1" sz="1800">
              <a:solidFill>
                <a:srgbClr val="F20253"/>
              </a:solidFill>
              <a:latin typeface="Courier New"/>
              <a:ea typeface="Courier New"/>
              <a:cs typeface="Courier New"/>
              <a:sym typeface="Courier New"/>
            </a:endParaRPr>
          </a:p>
        </p:txBody>
      </p:sp>
      <p:sp>
        <p:nvSpPr>
          <p:cNvPr id="950" name="Shape 95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951" name="Shape 951"/>
          <p:cNvGrpSpPr/>
          <p:nvPr/>
        </p:nvGrpSpPr>
        <p:grpSpPr>
          <a:xfrm>
            <a:off x="858043" y="241509"/>
            <a:ext cx="10470300" cy="730079"/>
            <a:chOff x="1692324" y="483017"/>
            <a:chExt cx="20940600" cy="1460159"/>
          </a:xfrm>
        </p:grpSpPr>
        <p:sp>
          <p:nvSpPr>
            <p:cNvPr id="952" name="Shape 95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Using CURL</a:t>
              </a:r>
              <a:endParaRPr b="1" sz="4400">
                <a:solidFill>
                  <a:srgbClr val="17959F"/>
                </a:solidFill>
                <a:latin typeface="Lato"/>
                <a:ea typeface="Lato"/>
                <a:cs typeface="Lato"/>
                <a:sym typeface="Lato"/>
              </a:endParaRPr>
            </a:p>
          </p:txBody>
        </p:sp>
        <p:sp>
          <p:nvSpPr>
            <p:cNvPr id="953" name="Shape 95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954" name="Shape 954"/>
          <p:cNvPicPr preferRelativeResize="0"/>
          <p:nvPr/>
        </p:nvPicPr>
        <p:blipFill>
          <a:blip r:embed="rId3">
            <a:alphaModFix/>
          </a:blip>
          <a:stretch>
            <a:fillRect/>
          </a:stretch>
        </p:blipFill>
        <p:spPr>
          <a:xfrm>
            <a:off x="545050" y="3547900"/>
            <a:ext cx="11175951" cy="11360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nvSpPr>
        <p:spPr>
          <a:xfrm>
            <a:off x="613412" y="3074188"/>
            <a:ext cx="109815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REST Architecture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Shape 959"/>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Let’s create updating_post function to update the post of a user.</a:t>
            </a:r>
            <a:endParaRPr sz="2000">
              <a:latin typeface="Lato"/>
              <a:ea typeface="Lato"/>
              <a:cs typeface="Lato"/>
              <a:sym typeface="Lato"/>
            </a:endParaRPr>
          </a:p>
          <a:p>
            <a:pPr indent="0" lvl="0" marL="0" rtl="0">
              <a:lnSpc>
                <a:spcPct val="150000"/>
              </a:lnSpc>
              <a:spcBef>
                <a:spcPts val="0"/>
              </a:spcBef>
              <a:spcAft>
                <a:spcPts val="0"/>
              </a:spcAft>
              <a:buNone/>
            </a:pPr>
            <a:r>
              <a:t/>
            </a:r>
            <a:endParaRPr b="1" sz="2000">
              <a:solidFill>
                <a:srgbClr val="F20253"/>
              </a:solidFill>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 Parameters: </a:t>
            </a:r>
            <a:r>
              <a:rPr b="1" lang="en-US" sz="2000">
                <a:solidFill>
                  <a:srgbClr val="F20253"/>
                </a:solidFill>
                <a:latin typeface="Lato"/>
                <a:ea typeface="Lato"/>
                <a:cs typeface="Lato"/>
                <a:sym typeface="Lato"/>
              </a:rPr>
              <a:t>name, updated_post</a:t>
            </a:r>
            <a:endParaRPr b="1" sz="2000">
              <a:solidFill>
                <a:srgbClr val="F20253"/>
              </a:solidFill>
              <a:latin typeface="Lato"/>
              <a:ea typeface="Lato"/>
              <a:cs typeface="Lato"/>
              <a:sym typeface="Lato"/>
            </a:endParaRPr>
          </a:p>
        </p:txBody>
      </p:sp>
      <p:sp>
        <p:nvSpPr>
          <p:cNvPr id="960" name="Shape 96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961" name="Shape 961"/>
          <p:cNvGrpSpPr/>
          <p:nvPr/>
        </p:nvGrpSpPr>
        <p:grpSpPr>
          <a:xfrm>
            <a:off x="858043" y="241509"/>
            <a:ext cx="10470300" cy="730079"/>
            <a:chOff x="1692324" y="483017"/>
            <a:chExt cx="20940600" cy="1460159"/>
          </a:xfrm>
        </p:grpSpPr>
        <p:sp>
          <p:nvSpPr>
            <p:cNvPr id="962" name="Shape 96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Update Post</a:t>
              </a:r>
              <a:endParaRPr b="1" sz="4400">
                <a:solidFill>
                  <a:srgbClr val="17959F"/>
                </a:solidFill>
                <a:latin typeface="Lato"/>
                <a:ea typeface="Lato"/>
                <a:cs typeface="Lato"/>
                <a:sym typeface="Lato"/>
              </a:endParaRPr>
            </a:p>
          </p:txBody>
        </p:sp>
        <p:sp>
          <p:nvSpPr>
            <p:cNvPr id="963" name="Shape 96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964" name="Shape 964"/>
          <p:cNvPicPr preferRelativeResize="0"/>
          <p:nvPr/>
        </p:nvPicPr>
        <p:blipFill>
          <a:blip r:embed="rId3">
            <a:alphaModFix/>
          </a:blip>
          <a:stretch>
            <a:fillRect/>
          </a:stretch>
        </p:blipFill>
        <p:spPr>
          <a:xfrm>
            <a:off x="1279425" y="3217500"/>
            <a:ext cx="9653650" cy="27935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sp>
        <p:nvSpPr>
          <p:cNvPr id="969" name="Shape 969"/>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Make API call using Python Request Library. </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Type:</a:t>
            </a:r>
            <a:endParaRPr sz="2000">
              <a:latin typeface="Lato"/>
              <a:ea typeface="Lato"/>
              <a:cs typeface="Lato"/>
              <a:sym typeface="Lato"/>
            </a:endParaRPr>
          </a:p>
          <a:p>
            <a:pPr indent="0" lvl="0" marL="0" rtl="0" algn="ctr">
              <a:lnSpc>
                <a:spcPct val="150000"/>
              </a:lnSpc>
              <a:spcBef>
                <a:spcPts val="0"/>
              </a:spcBef>
              <a:spcAft>
                <a:spcPts val="0"/>
              </a:spcAft>
              <a:buNone/>
            </a:pPr>
            <a:r>
              <a:rPr b="1" lang="en-US" sz="1800">
                <a:solidFill>
                  <a:srgbClr val="F20253"/>
                </a:solidFill>
                <a:latin typeface="Courier New"/>
                <a:ea typeface="Courier New"/>
                <a:cs typeface="Courier New"/>
                <a:sym typeface="Courier New"/>
              </a:rPr>
              <a:t>r = requests.post('http://127.0.0.1:5000/updating_post', data={'name':'Sita', 'updated_post':'IAmSita'})</a:t>
            </a:r>
            <a:endParaRPr b="1" sz="18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t/>
            </a:r>
            <a:endParaRPr b="1" sz="18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t/>
            </a:r>
            <a:endParaRPr b="1" sz="1800">
              <a:solidFill>
                <a:srgbClr val="F20253"/>
              </a:solidFill>
              <a:latin typeface="Courier New"/>
              <a:ea typeface="Courier New"/>
              <a:cs typeface="Courier New"/>
              <a:sym typeface="Courier New"/>
            </a:endParaRPr>
          </a:p>
        </p:txBody>
      </p:sp>
      <p:sp>
        <p:nvSpPr>
          <p:cNvPr id="970" name="Shape 97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971" name="Shape 971"/>
          <p:cNvGrpSpPr/>
          <p:nvPr/>
        </p:nvGrpSpPr>
        <p:grpSpPr>
          <a:xfrm>
            <a:off x="858043" y="241509"/>
            <a:ext cx="10470300" cy="730079"/>
            <a:chOff x="1692324" y="483017"/>
            <a:chExt cx="20940600" cy="1460159"/>
          </a:xfrm>
        </p:grpSpPr>
        <p:sp>
          <p:nvSpPr>
            <p:cNvPr id="972" name="Shape 97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Using Python Request Library</a:t>
              </a:r>
              <a:endParaRPr b="1" sz="4400">
                <a:solidFill>
                  <a:srgbClr val="17959F"/>
                </a:solidFill>
                <a:latin typeface="Lato"/>
                <a:ea typeface="Lato"/>
                <a:cs typeface="Lato"/>
                <a:sym typeface="Lato"/>
              </a:endParaRPr>
            </a:p>
          </p:txBody>
        </p:sp>
        <p:sp>
          <p:nvSpPr>
            <p:cNvPr id="973" name="Shape 97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974" name="Shape 974"/>
          <p:cNvPicPr preferRelativeResize="0"/>
          <p:nvPr/>
        </p:nvPicPr>
        <p:blipFill>
          <a:blip r:embed="rId3">
            <a:alphaModFix/>
          </a:blip>
          <a:stretch>
            <a:fillRect/>
          </a:stretch>
        </p:blipFill>
        <p:spPr>
          <a:xfrm>
            <a:off x="159400" y="3740175"/>
            <a:ext cx="11893699" cy="13712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8" name="Shape 978"/>
        <p:cNvGrpSpPr/>
        <p:nvPr/>
      </p:nvGrpSpPr>
      <p:grpSpPr>
        <a:xfrm>
          <a:off x="0" y="0"/>
          <a:ext cx="0" cy="0"/>
          <a:chOff x="0" y="0"/>
          <a:chExt cx="0" cy="0"/>
        </a:xfrm>
      </p:grpSpPr>
      <p:sp>
        <p:nvSpPr>
          <p:cNvPr id="979" name="Shape 979"/>
          <p:cNvSpPr txBox="1"/>
          <p:nvPr/>
        </p:nvSpPr>
        <p:spPr>
          <a:xfrm>
            <a:off x="592550" y="19573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Make API call to update post using CURL. </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Type:</a:t>
            </a:r>
            <a:endParaRPr sz="2000">
              <a:latin typeface="Lato"/>
              <a:ea typeface="Lato"/>
              <a:cs typeface="Lato"/>
              <a:sym typeface="Lato"/>
            </a:endParaRPr>
          </a:p>
          <a:p>
            <a:pPr indent="0" lvl="0" marL="0" rtl="0" algn="ctr">
              <a:lnSpc>
                <a:spcPct val="150000"/>
              </a:lnSpc>
              <a:spcBef>
                <a:spcPts val="0"/>
              </a:spcBef>
              <a:spcAft>
                <a:spcPts val="0"/>
              </a:spcAft>
              <a:buNone/>
            </a:pPr>
            <a:r>
              <a:rPr b="1" lang="en-US" sz="1800">
                <a:solidFill>
                  <a:srgbClr val="F20253"/>
                </a:solidFill>
                <a:latin typeface="Courier New"/>
                <a:ea typeface="Courier New"/>
                <a:cs typeface="Courier New"/>
                <a:sym typeface="Courier New"/>
              </a:rPr>
              <a:t>curl --request POST --data "name=Sita&amp;updated_post=This is my post" http://127.0.0.1:5000/updating_post</a:t>
            </a:r>
            <a:endParaRPr b="1" sz="18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t/>
            </a:r>
            <a:endParaRPr b="1" sz="1800">
              <a:solidFill>
                <a:srgbClr val="F20253"/>
              </a:solidFill>
              <a:latin typeface="Courier New"/>
              <a:ea typeface="Courier New"/>
              <a:cs typeface="Courier New"/>
              <a:sym typeface="Courier New"/>
            </a:endParaRPr>
          </a:p>
          <a:p>
            <a:pPr indent="0" lvl="0" marL="0" rtl="0" algn="ctr">
              <a:lnSpc>
                <a:spcPct val="150000"/>
              </a:lnSpc>
              <a:spcBef>
                <a:spcPts val="0"/>
              </a:spcBef>
              <a:spcAft>
                <a:spcPts val="0"/>
              </a:spcAft>
              <a:buNone/>
            </a:pPr>
            <a:r>
              <a:t/>
            </a:r>
            <a:endParaRPr b="1" sz="1800">
              <a:solidFill>
                <a:srgbClr val="F20253"/>
              </a:solidFill>
              <a:latin typeface="Courier New"/>
              <a:ea typeface="Courier New"/>
              <a:cs typeface="Courier New"/>
              <a:sym typeface="Courier New"/>
            </a:endParaRPr>
          </a:p>
        </p:txBody>
      </p:sp>
      <p:sp>
        <p:nvSpPr>
          <p:cNvPr id="980" name="Shape 98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981" name="Shape 981"/>
          <p:cNvGrpSpPr/>
          <p:nvPr/>
        </p:nvGrpSpPr>
        <p:grpSpPr>
          <a:xfrm>
            <a:off x="858043" y="241509"/>
            <a:ext cx="10470300" cy="730079"/>
            <a:chOff x="1692324" y="483017"/>
            <a:chExt cx="20940600" cy="1460159"/>
          </a:xfrm>
        </p:grpSpPr>
        <p:sp>
          <p:nvSpPr>
            <p:cNvPr id="982" name="Shape 98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Using CURL</a:t>
              </a:r>
              <a:endParaRPr b="1" sz="4400">
                <a:solidFill>
                  <a:srgbClr val="17959F"/>
                </a:solidFill>
                <a:latin typeface="Lato"/>
                <a:ea typeface="Lato"/>
                <a:cs typeface="Lato"/>
                <a:sym typeface="Lato"/>
              </a:endParaRPr>
            </a:p>
          </p:txBody>
        </p:sp>
        <p:sp>
          <p:nvSpPr>
            <p:cNvPr id="983" name="Shape 98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984" name="Shape 984"/>
          <p:cNvPicPr preferRelativeResize="0"/>
          <p:nvPr/>
        </p:nvPicPr>
        <p:blipFill>
          <a:blip r:embed="rId3">
            <a:alphaModFix/>
          </a:blip>
          <a:stretch>
            <a:fillRect/>
          </a:stretch>
        </p:blipFill>
        <p:spPr>
          <a:xfrm>
            <a:off x="224988" y="4201650"/>
            <a:ext cx="11762525" cy="8905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8" name="Shape 988"/>
        <p:cNvGrpSpPr/>
        <p:nvPr/>
      </p:nvGrpSpPr>
      <p:grpSpPr>
        <a:xfrm>
          <a:off x="0" y="0"/>
          <a:ext cx="0" cy="0"/>
          <a:chOff x="0" y="0"/>
          <a:chExt cx="0" cy="0"/>
        </a:xfrm>
      </p:grpSpPr>
      <p:sp>
        <p:nvSpPr>
          <p:cNvPr id="989" name="Shape 989"/>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Let’s create show_all function to display all the posts.</a:t>
            </a:r>
            <a:endParaRPr sz="2000" u="sng">
              <a:solidFill>
                <a:srgbClr val="F20253"/>
              </a:solidFill>
              <a:latin typeface="Lato"/>
              <a:ea typeface="Lato"/>
              <a:cs typeface="Lato"/>
              <a:sym typeface="Lato"/>
            </a:endParaRPr>
          </a:p>
        </p:txBody>
      </p:sp>
      <p:sp>
        <p:nvSpPr>
          <p:cNvPr id="990" name="Shape 99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991" name="Shape 991"/>
          <p:cNvGrpSpPr/>
          <p:nvPr/>
        </p:nvGrpSpPr>
        <p:grpSpPr>
          <a:xfrm>
            <a:off x="858043" y="241509"/>
            <a:ext cx="10470300" cy="730079"/>
            <a:chOff x="1692324" y="483017"/>
            <a:chExt cx="20940600" cy="1460159"/>
          </a:xfrm>
        </p:grpSpPr>
        <p:sp>
          <p:nvSpPr>
            <p:cNvPr id="992" name="Shape 99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Show All Posts</a:t>
              </a:r>
              <a:endParaRPr b="1" sz="4400">
                <a:solidFill>
                  <a:srgbClr val="17959F"/>
                </a:solidFill>
                <a:latin typeface="Lato"/>
                <a:ea typeface="Lato"/>
                <a:cs typeface="Lato"/>
                <a:sym typeface="Lato"/>
              </a:endParaRPr>
            </a:p>
          </p:txBody>
        </p:sp>
        <p:sp>
          <p:nvSpPr>
            <p:cNvPr id="993" name="Shape 99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994" name="Shape 994"/>
          <p:cNvPicPr preferRelativeResize="0"/>
          <p:nvPr/>
        </p:nvPicPr>
        <p:blipFill>
          <a:blip r:embed="rId3">
            <a:alphaModFix/>
          </a:blip>
          <a:stretch>
            <a:fillRect/>
          </a:stretch>
        </p:blipFill>
        <p:spPr>
          <a:xfrm>
            <a:off x="2050000" y="3051175"/>
            <a:ext cx="8112500" cy="218413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Shape 999"/>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Make API call using Python Request Library.</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Type: </a:t>
            </a:r>
            <a:r>
              <a:rPr b="1" lang="en-US" sz="2000">
                <a:solidFill>
                  <a:srgbClr val="F20253"/>
                </a:solidFill>
                <a:latin typeface="Courier New"/>
                <a:ea typeface="Courier New"/>
                <a:cs typeface="Courier New"/>
                <a:sym typeface="Courier New"/>
              </a:rPr>
              <a:t>r = requests.get(‘</a:t>
            </a:r>
            <a:r>
              <a:rPr b="1" lang="en-US" sz="2000" u="sng">
                <a:solidFill>
                  <a:srgbClr val="F20253"/>
                </a:solidFill>
                <a:latin typeface="Courier New"/>
                <a:ea typeface="Courier New"/>
                <a:cs typeface="Courier New"/>
                <a:sym typeface="Courier New"/>
                <a:hlinkClick r:id="rId3"/>
              </a:rPr>
              <a:t>http://127.0.0.1:5000/</a:t>
            </a:r>
            <a:r>
              <a:rPr b="1" lang="en-US" sz="2000">
                <a:solidFill>
                  <a:srgbClr val="F20253"/>
                </a:solidFill>
                <a:latin typeface="Courier New"/>
                <a:ea typeface="Courier New"/>
                <a:cs typeface="Courier New"/>
                <a:sym typeface="Courier New"/>
              </a:rPr>
              <a:t>’)</a:t>
            </a:r>
            <a:endParaRPr b="1" sz="2000">
              <a:solidFill>
                <a:srgbClr val="F20253"/>
              </a:solidFill>
              <a:latin typeface="Courier New"/>
              <a:ea typeface="Courier New"/>
              <a:cs typeface="Courier New"/>
              <a:sym typeface="Courier New"/>
            </a:endParaRPr>
          </a:p>
          <a:p>
            <a:pPr indent="0" lvl="0" marL="0" rtl="0">
              <a:lnSpc>
                <a:spcPct val="150000"/>
              </a:lnSpc>
              <a:spcBef>
                <a:spcPts val="0"/>
              </a:spcBef>
              <a:spcAft>
                <a:spcPts val="0"/>
              </a:spcAft>
              <a:buNone/>
            </a:pPr>
            <a:r>
              <a:t/>
            </a:r>
            <a:endParaRPr sz="2000">
              <a:latin typeface="Lato"/>
              <a:ea typeface="Lato"/>
              <a:cs typeface="Lato"/>
              <a:sym typeface="Lato"/>
            </a:endParaRPr>
          </a:p>
        </p:txBody>
      </p:sp>
      <p:sp>
        <p:nvSpPr>
          <p:cNvPr id="1000" name="Shape 100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001" name="Shape 1001"/>
          <p:cNvGrpSpPr/>
          <p:nvPr/>
        </p:nvGrpSpPr>
        <p:grpSpPr>
          <a:xfrm>
            <a:off x="858043" y="241509"/>
            <a:ext cx="10470300" cy="730079"/>
            <a:chOff x="1692324" y="483017"/>
            <a:chExt cx="20940600" cy="1460159"/>
          </a:xfrm>
        </p:grpSpPr>
        <p:sp>
          <p:nvSpPr>
            <p:cNvPr id="1002" name="Shape 100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Show All Posts</a:t>
              </a:r>
              <a:endParaRPr b="1" sz="4400">
                <a:solidFill>
                  <a:srgbClr val="17959F"/>
                </a:solidFill>
                <a:latin typeface="Lato"/>
                <a:ea typeface="Lato"/>
                <a:cs typeface="Lato"/>
                <a:sym typeface="Lato"/>
              </a:endParaRPr>
            </a:p>
          </p:txBody>
        </p:sp>
        <p:sp>
          <p:nvSpPr>
            <p:cNvPr id="1003" name="Shape 100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004" name="Shape 1004"/>
          <p:cNvPicPr preferRelativeResize="0"/>
          <p:nvPr/>
        </p:nvPicPr>
        <p:blipFill rotWithShape="1">
          <a:blip r:embed="rId4">
            <a:alphaModFix/>
          </a:blip>
          <a:srcRect b="41300" l="0" r="0" t="0"/>
          <a:stretch/>
        </p:blipFill>
        <p:spPr>
          <a:xfrm>
            <a:off x="708400" y="2932250"/>
            <a:ext cx="10795700" cy="21151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sp>
        <p:nvSpPr>
          <p:cNvPr id="1009" name="Shape 1009"/>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Make API call using CURL.</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Command: </a:t>
            </a:r>
            <a:r>
              <a:rPr b="1" lang="en-US" sz="2000">
                <a:solidFill>
                  <a:srgbClr val="F20253"/>
                </a:solidFill>
                <a:latin typeface="Courier New"/>
                <a:ea typeface="Courier New"/>
                <a:cs typeface="Courier New"/>
                <a:sym typeface="Courier New"/>
              </a:rPr>
              <a:t>curl --request GET http://127.0.0.1:5000/</a:t>
            </a:r>
            <a:endParaRPr b="1" sz="2000">
              <a:solidFill>
                <a:srgbClr val="F20253"/>
              </a:solidFill>
              <a:latin typeface="Courier New"/>
              <a:ea typeface="Courier New"/>
              <a:cs typeface="Courier New"/>
              <a:sym typeface="Courier New"/>
            </a:endParaRPr>
          </a:p>
        </p:txBody>
      </p:sp>
      <p:sp>
        <p:nvSpPr>
          <p:cNvPr id="1010" name="Shape 101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011" name="Shape 1011"/>
          <p:cNvGrpSpPr/>
          <p:nvPr/>
        </p:nvGrpSpPr>
        <p:grpSpPr>
          <a:xfrm>
            <a:off x="858043" y="241509"/>
            <a:ext cx="10470300" cy="730079"/>
            <a:chOff x="1692324" y="483017"/>
            <a:chExt cx="20940600" cy="1460159"/>
          </a:xfrm>
        </p:grpSpPr>
        <p:sp>
          <p:nvSpPr>
            <p:cNvPr id="1012" name="Shape 101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Request Using CURL</a:t>
              </a:r>
              <a:endParaRPr b="1" sz="4400">
                <a:solidFill>
                  <a:srgbClr val="17959F"/>
                </a:solidFill>
                <a:latin typeface="Lato"/>
                <a:ea typeface="Lato"/>
                <a:cs typeface="Lato"/>
                <a:sym typeface="Lato"/>
              </a:endParaRPr>
            </a:p>
          </p:txBody>
        </p:sp>
        <p:sp>
          <p:nvSpPr>
            <p:cNvPr id="1013" name="Shape 101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014" name="Shape 1014"/>
          <p:cNvPicPr preferRelativeResize="0"/>
          <p:nvPr/>
        </p:nvPicPr>
        <p:blipFill>
          <a:blip r:embed="rId3">
            <a:alphaModFix/>
          </a:blip>
          <a:stretch>
            <a:fillRect/>
          </a:stretch>
        </p:blipFill>
        <p:spPr>
          <a:xfrm>
            <a:off x="702300" y="3211050"/>
            <a:ext cx="10781800" cy="24769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Shape 1019"/>
          <p:cNvSpPr txBox="1"/>
          <p:nvPr/>
        </p:nvSpPr>
        <p:spPr>
          <a:xfrm>
            <a:off x="592550" y="14239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In flask, we can set the template and test the API by sending request from web page.</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As we have discussed earlier about render_template method, let’s add it to the code to render a template.</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HTML file name: insert_post.html</a:t>
            </a:r>
            <a:endParaRPr sz="2000">
              <a:latin typeface="Lato"/>
              <a:ea typeface="Lato"/>
              <a:cs typeface="Lato"/>
              <a:sym typeface="Lato"/>
            </a:endParaRPr>
          </a:p>
        </p:txBody>
      </p:sp>
      <p:sp>
        <p:nvSpPr>
          <p:cNvPr id="1020" name="Shape 102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021" name="Shape 1021"/>
          <p:cNvGrpSpPr/>
          <p:nvPr/>
        </p:nvGrpSpPr>
        <p:grpSpPr>
          <a:xfrm>
            <a:off x="858043" y="241509"/>
            <a:ext cx="10470300" cy="730079"/>
            <a:chOff x="1692324" y="483017"/>
            <a:chExt cx="20940600" cy="1460159"/>
          </a:xfrm>
        </p:grpSpPr>
        <p:sp>
          <p:nvSpPr>
            <p:cNvPr id="1022" name="Shape 102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Inserting Post</a:t>
              </a:r>
              <a:endParaRPr b="1" sz="4400">
                <a:solidFill>
                  <a:srgbClr val="17959F"/>
                </a:solidFill>
                <a:latin typeface="Lato"/>
                <a:ea typeface="Lato"/>
                <a:cs typeface="Lato"/>
                <a:sym typeface="Lato"/>
              </a:endParaRPr>
            </a:p>
          </p:txBody>
        </p:sp>
        <p:sp>
          <p:nvSpPr>
            <p:cNvPr id="1023" name="Shape 102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024" name="Shape 1024"/>
          <p:cNvPicPr preferRelativeResize="0"/>
          <p:nvPr/>
        </p:nvPicPr>
        <p:blipFill>
          <a:blip r:embed="rId3">
            <a:alphaModFix/>
          </a:blip>
          <a:stretch>
            <a:fillRect/>
          </a:stretch>
        </p:blipFill>
        <p:spPr>
          <a:xfrm>
            <a:off x="2232012" y="3285175"/>
            <a:ext cx="7748475" cy="34353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8" name="Shape 1028"/>
        <p:cNvGrpSpPr/>
        <p:nvPr/>
      </p:nvGrpSpPr>
      <p:grpSpPr>
        <a:xfrm>
          <a:off x="0" y="0"/>
          <a:ext cx="0" cy="0"/>
          <a:chOff x="0" y="0"/>
          <a:chExt cx="0" cy="0"/>
        </a:xfrm>
      </p:grpSpPr>
      <p:sp>
        <p:nvSpPr>
          <p:cNvPr id="1029" name="Shape 1029"/>
          <p:cNvSpPr txBox="1"/>
          <p:nvPr/>
        </p:nvSpPr>
        <p:spPr>
          <a:xfrm>
            <a:off x="592550" y="13477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We have to import render_template, redirect, url_for, and flash from flask.</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Import statements:</a:t>
            </a:r>
            <a:endParaRPr sz="2000">
              <a:latin typeface="Lato"/>
              <a:ea typeface="Lato"/>
              <a:cs typeface="Lato"/>
              <a:sym typeface="Lato"/>
            </a:endParaRPr>
          </a:p>
          <a:p>
            <a:pPr indent="0" lvl="0" marL="0" rtl="0">
              <a:lnSpc>
                <a:spcPct val="150000"/>
              </a:lnSpc>
              <a:spcBef>
                <a:spcPts val="0"/>
              </a:spcBef>
              <a:spcAft>
                <a:spcPts val="0"/>
              </a:spcAft>
              <a:buNone/>
            </a:pPr>
            <a:r>
              <a:rPr b="1" lang="en-US" sz="1800">
                <a:solidFill>
                  <a:srgbClr val="000080"/>
                </a:solidFill>
                <a:latin typeface="Courier New"/>
                <a:ea typeface="Courier New"/>
                <a:cs typeface="Courier New"/>
                <a:sym typeface="Courier New"/>
              </a:rPr>
              <a:t>from</a:t>
            </a:r>
            <a:r>
              <a:rPr b="1" lang="en-US" sz="1800">
                <a:latin typeface="Courier New"/>
                <a:ea typeface="Courier New"/>
                <a:cs typeface="Courier New"/>
                <a:sym typeface="Courier New"/>
              </a:rPr>
              <a:t> flask </a:t>
            </a:r>
            <a:r>
              <a:rPr b="1" lang="en-US" sz="1800">
                <a:solidFill>
                  <a:srgbClr val="000080"/>
                </a:solidFill>
                <a:latin typeface="Courier New"/>
                <a:ea typeface="Courier New"/>
                <a:cs typeface="Courier New"/>
                <a:sym typeface="Courier New"/>
              </a:rPr>
              <a:t>import</a:t>
            </a:r>
            <a:r>
              <a:rPr b="1" lang="en-US" sz="1800">
                <a:latin typeface="Courier New"/>
                <a:ea typeface="Courier New"/>
                <a:cs typeface="Courier New"/>
                <a:sym typeface="Courier New"/>
              </a:rPr>
              <a:t> Flask, request, flash, url_for, redirect, render_template</a:t>
            </a:r>
            <a:endParaRPr b="1" sz="1800">
              <a:latin typeface="Courier New"/>
              <a:ea typeface="Courier New"/>
              <a:cs typeface="Courier New"/>
              <a:sym typeface="Courier New"/>
            </a:endParaRPr>
          </a:p>
          <a:p>
            <a:pPr indent="0" lvl="0" marL="0" rtl="0">
              <a:lnSpc>
                <a:spcPct val="150000"/>
              </a:lnSpc>
              <a:spcBef>
                <a:spcPts val="0"/>
              </a:spcBef>
              <a:spcAft>
                <a:spcPts val="0"/>
              </a:spcAft>
              <a:buNone/>
            </a:pPr>
            <a:r>
              <a:rPr b="1" lang="en-US" sz="2000">
                <a:solidFill>
                  <a:srgbClr val="000080"/>
                </a:solidFill>
                <a:latin typeface="Courier New"/>
                <a:ea typeface="Courier New"/>
                <a:cs typeface="Courier New"/>
                <a:sym typeface="Courier New"/>
              </a:rPr>
              <a:t>from</a:t>
            </a:r>
            <a:r>
              <a:rPr b="1" lang="en-US" sz="2000">
                <a:latin typeface="Courier New"/>
                <a:ea typeface="Courier New"/>
                <a:cs typeface="Courier New"/>
                <a:sym typeface="Courier New"/>
              </a:rPr>
              <a:t> flask_sqlalchemy </a:t>
            </a:r>
            <a:r>
              <a:rPr b="1" lang="en-US" sz="2000">
                <a:solidFill>
                  <a:srgbClr val="000080"/>
                </a:solidFill>
                <a:latin typeface="Courier New"/>
                <a:ea typeface="Courier New"/>
                <a:cs typeface="Courier New"/>
                <a:sym typeface="Courier New"/>
              </a:rPr>
              <a:t>import</a:t>
            </a:r>
            <a:r>
              <a:rPr b="1" lang="en-US" sz="2000">
                <a:latin typeface="Courier New"/>
                <a:ea typeface="Courier New"/>
                <a:cs typeface="Courier New"/>
                <a:sym typeface="Courier New"/>
              </a:rPr>
              <a:t> SQLAlchemy</a:t>
            </a:r>
            <a:endParaRPr b="1" sz="2000">
              <a:latin typeface="Courier New"/>
              <a:ea typeface="Courier New"/>
              <a:cs typeface="Courier New"/>
              <a:sym typeface="Courier New"/>
            </a:endParaRPr>
          </a:p>
          <a:p>
            <a:pPr indent="0" lvl="0" marL="0" rtl="0">
              <a:lnSpc>
                <a:spcPct val="150000"/>
              </a:lnSpc>
              <a:spcBef>
                <a:spcPts val="0"/>
              </a:spcBef>
              <a:spcAft>
                <a:spcPts val="0"/>
              </a:spcAft>
              <a:buNone/>
            </a:pPr>
            <a:r>
              <a:t/>
            </a:r>
            <a:endParaRPr b="1" sz="2000">
              <a:solidFill>
                <a:srgbClr val="F20253"/>
              </a:solidFill>
              <a:latin typeface="Courier New"/>
              <a:ea typeface="Courier New"/>
              <a:cs typeface="Courier New"/>
              <a:sym typeface="Courier New"/>
            </a:endParaRPr>
          </a:p>
        </p:txBody>
      </p:sp>
      <p:sp>
        <p:nvSpPr>
          <p:cNvPr id="1030" name="Shape 103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031" name="Shape 1031"/>
          <p:cNvGrpSpPr/>
          <p:nvPr/>
        </p:nvGrpSpPr>
        <p:grpSpPr>
          <a:xfrm>
            <a:off x="858043" y="241509"/>
            <a:ext cx="10470300" cy="730079"/>
            <a:chOff x="1692324" y="483017"/>
            <a:chExt cx="20940600" cy="1460159"/>
          </a:xfrm>
        </p:grpSpPr>
        <p:sp>
          <p:nvSpPr>
            <p:cNvPr id="1032" name="Shape 103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Inserting Post</a:t>
              </a:r>
              <a:endParaRPr b="1" sz="4400">
                <a:solidFill>
                  <a:srgbClr val="17959F"/>
                </a:solidFill>
                <a:latin typeface="Lato"/>
                <a:ea typeface="Lato"/>
                <a:cs typeface="Lato"/>
                <a:sym typeface="Lato"/>
              </a:endParaRPr>
            </a:p>
          </p:txBody>
        </p:sp>
        <p:sp>
          <p:nvSpPr>
            <p:cNvPr id="1033" name="Shape 103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034" name="Shape 1034"/>
          <p:cNvPicPr preferRelativeResize="0"/>
          <p:nvPr/>
        </p:nvPicPr>
        <p:blipFill>
          <a:blip r:embed="rId3">
            <a:alphaModFix/>
          </a:blip>
          <a:stretch>
            <a:fillRect/>
          </a:stretch>
        </p:blipFill>
        <p:spPr>
          <a:xfrm>
            <a:off x="2232012" y="3285175"/>
            <a:ext cx="7748475" cy="34353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8" name="Shape 1038"/>
        <p:cNvGrpSpPr/>
        <p:nvPr/>
      </p:nvGrpSpPr>
      <p:grpSpPr>
        <a:xfrm>
          <a:off x="0" y="0"/>
          <a:ext cx="0" cy="0"/>
          <a:chOff x="0" y="0"/>
          <a:chExt cx="0" cy="0"/>
        </a:xfrm>
      </p:grpSpPr>
      <p:sp>
        <p:nvSpPr>
          <p:cNvPr id="1039" name="Shape 1039"/>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Once the post is inserted, let’s make an API connect with a HTML script to show all posts.</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FbPosts.query.all() method will retrieve all posts from FbPosts database.</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Function name: show_all()</a:t>
            </a:r>
            <a:endParaRPr sz="2000">
              <a:latin typeface="Lato"/>
              <a:ea typeface="Lato"/>
              <a:cs typeface="Lato"/>
              <a:sym typeface="Lato"/>
            </a:endParaRPr>
          </a:p>
        </p:txBody>
      </p:sp>
      <p:sp>
        <p:nvSpPr>
          <p:cNvPr id="1040" name="Shape 104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041" name="Shape 1041"/>
          <p:cNvGrpSpPr/>
          <p:nvPr/>
        </p:nvGrpSpPr>
        <p:grpSpPr>
          <a:xfrm>
            <a:off x="858043" y="241509"/>
            <a:ext cx="10470300" cy="730079"/>
            <a:chOff x="1692324" y="483017"/>
            <a:chExt cx="20940600" cy="1460159"/>
          </a:xfrm>
        </p:grpSpPr>
        <p:sp>
          <p:nvSpPr>
            <p:cNvPr id="1042" name="Shape 104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Display all posts</a:t>
              </a:r>
              <a:endParaRPr b="1" sz="4400">
                <a:solidFill>
                  <a:srgbClr val="17959F"/>
                </a:solidFill>
                <a:latin typeface="Lato"/>
                <a:ea typeface="Lato"/>
                <a:cs typeface="Lato"/>
                <a:sym typeface="Lato"/>
              </a:endParaRPr>
            </a:p>
          </p:txBody>
        </p:sp>
        <p:sp>
          <p:nvSpPr>
            <p:cNvPr id="1043" name="Shape 104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044" name="Shape 1044"/>
          <p:cNvPicPr preferRelativeResize="0"/>
          <p:nvPr/>
        </p:nvPicPr>
        <p:blipFill>
          <a:blip r:embed="rId3">
            <a:alphaModFix/>
          </a:blip>
          <a:stretch>
            <a:fillRect/>
          </a:stretch>
        </p:blipFill>
        <p:spPr>
          <a:xfrm>
            <a:off x="1542868" y="3439650"/>
            <a:ext cx="9126775" cy="13624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8" name="Shape 1048"/>
        <p:cNvGrpSpPr/>
        <p:nvPr/>
      </p:nvGrpSpPr>
      <p:grpSpPr>
        <a:xfrm>
          <a:off x="0" y="0"/>
          <a:ext cx="0" cy="0"/>
          <a:chOff x="0" y="0"/>
          <a:chExt cx="0" cy="0"/>
        </a:xfrm>
      </p:grpSpPr>
      <p:sp>
        <p:nvSpPr>
          <p:cNvPr id="1049" name="Shape 1049"/>
          <p:cNvSpPr txBox="1"/>
          <p:nvPr/>
        </p:nvSpPr>
        <p:spPr>
          <a:xfrm>
            <a:off x="592550" y="13477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File name for HTML code is: show_all.html</a:t>
            </a:r>
            <a:endParaRPr sz="2000">
              <a:latin typeface="Lato"/>
              <a:ea typeface="Lato"/>
              <a:cs typeface="Lato"/>
              <a:sym typeface="Lato"/>
            </a:endParaRPr>
          </a:p>
        </p:txBody>
      </p:sp>
      <p:sp>
        <p:nvSpPr>
          <p:cNvPr id="1050" name="Shape 105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051" name="Shape 1051"/>
          <p:cNvGrpSpPr/>
          <p:nvPr/>
        </p:nvGrpSpPr>
        <p:grpSpPr>
          <a:xfrm>
            <a:off x="858043" y="241509"/>
            <a:ext cx="10470300" cy="730079"/>
            <a:chOff x="1692324" y="483017"/>
            <a:chExt cx="20940600" cy="1460159"/>
          </a:xfrm>
        </p:grpSpPr>
        <p:sp>
          <p:nvSpPr>
            <p:cNvPr id="1052" name="Shape 105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Displaying all Posts</a:t>
              </a:r>
              <a:endParaRPr b="1" sz="4400">
                <a:solidFill>
                  <a:srgbClr val="17959F"/>
                </a:solidFill>
                <a:latin typeface="Lato"/>
                <a:ea typeface="Lato"/>
                <a:cs typeface="Lato"/>
                <a:sym typeface="Lato"/>
              </a:endParaRPr>
            </a:p>
          </p:txBody>
        </p:sp>
        <p:sp>
          <p:nvSpPr>
            <p:cNvPr id="1053" name="Shape 105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054" name="Shape 1054"/>
          <p:cNvPicPr preferRelativeResize="0"/>
          <p:nvPr/>
        </p:nvPicPr>
        <p:blipFill>
          <a:blip r:embed="rId3">
            <a:alphaModFix/>
          </a:blip>
          <a:stretch>
            <a:fillRect/>
          </a:stretch>
        </p:blipFill>
        <p:spPr>
          <a:xfrm>
            <a:off x="2942450" y="1853625"/>
            <a:ext cx="6327599" cy="4878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Representational State Transfer (REST) is an architectural style that defines a set of constraints and properties based on HTTP. </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Web Services that conform to the REST architectural style, or RESTful web services, provide interoperability between computer systems on the Internet. </a:t>
            </a:r>
            <a:endParaRPr sz="2000">
              <a:latin typeface="Lato"/>
              <a:ea typeface="Lato"/>
              <a:cs typeface="Lato"/>
              <a:sym typeface="Lato"/>
            </a:endParaRPr>
          </a:p>
        </p:txBody>
      </p:sp>
      <p:sp>
        <p:nvSpPr>
          <p:cNvPr id="377" name="Shape 377"/>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78" name="Shape 378"/>
          <p:cNvGrpSpPr/>
          <p:nvPr/>
        </p:nvGrpSpPr>
        <p:grpSpPr>
          <a:xfrm>
            <a:off x="858043" y="241509"/>
            <a:ext cx="10470300" cy="730079"/>
            <a:chOff x="1692324" y="483017"/>
            <a:chExt cx="20940600" cy="1460159"/>
          </a:xfrm>
        </p:grpSpPr>
        <p:sp>
          <p:nvSpPr>
            <p:cNvPr id="379" name="Shape 379"/>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REST Architecture</a:t>
              </a:r>
              <a:endParaRPr b="1" sz="4400">
                <a:solidFill>
                  <a:srgbClr val="17959F"/>
                </a:solidFill>
                <a:latin typeface="Lato"/>
                <a:ea typeface="Lato"/>
                <a:cs typeface="Lato"/>
                <a:sym typeface="Lato"/>
              </a:endParaRPr>
            </a:p>
          </p:txBody>
        </p:sp>
        <p:sp>
          <p:nvSpPr>
            <p:cNvPr id="380" name="Shape 380"/>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8" name="Shape 1058"/>
        <p:cNvGrpSpPr/>
        <p:nvPr/>
      </p:nvGrpSpPr>
      <p:grpSpPr>
        <a:xfrm>
          <a:off x="0" y="0"/>
          <a:ext cx="0" cy="0"/>
          <a:chOff x="0" y="0"/>
          <a:chExt cx="0" cy="0"/>
        </a:xfrm>
      </p:grpSpPr>
      <p:sp>
        <p:nvSpPr>
          <p:cNvPr id="1059" name="Shape 1059"/>
          <p:cNvSpPr txBox="1"/>
          <p:nvPr/>
        </p:nvSpPr>
        <p:spPr>
          <a:xfrm>
            <a:off x="592550" y="14239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Let’s create a HTML page to enter username and Post. The HTML script of the template (‘insert_post.html’) is</a:t>
            </a:r>
            <a:endParaRPr sz="2000">
              <a:latin typeface="Lato"/>
              <a:ea typeface="Lato"/>
              <a:cs typeface="Lato"/>
              <a:sym typeface="Lato"/>
            </a:endParaRPr>
          </a:p>
        </p:txBody>
      </p:sp>
      <p:sp>
        <p:nvSpPr>
          <p:cNvPr id="1060" name="Shape 106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061" name="Shape 1061"/>
          <p:cNvGrpSpPr/>
          <p:nvPr/>
        </p:nvGrpSpPr>
        <p:grpSpPr>
          <a:xfrm>
            <a:off x="858043" y="241509"/>
            <a:ext cx="10470300" cy="730079"/>
            <a:chOff x="1692324" y="483017"/>
            <a:chExt cx="20940600" cy="1460159"/>
          </a:xfrm>
        </p:grpSpPr>
        <p:sp>
          <p:nvSpPr>
            <p:cNvPr id="1062" name="Shape 106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Insert Post</a:t>
              </a:r>
              <a:endParaRPr b="1" sz="4400">
                <a:solidFill>
                  <a:srgbClr val="17959F"/>
                </a:solidFill>
                <a:latin typeface="Lato"/>
                <a:ea typeface="Lato"/>
                <a:cs typeface="Lato"/>
                <a:sym typeface="Lato"/>
              </a:endParaRPr>
            </a:p>
          </p:txBody>
        </p:sp>
        <p:sp>
          <p:nvSpPr>
            <p:cNvPr id="1063" name="Shape 106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064" name="Shape 1064"/>
          <p:cNvPicPr preferRelativeResize="0"/>
          <p:nvPr/>
        </p:nvPicPr>
        <p:blipFill>
          <a:blip r:embed="rId3">
            <a:alphaModFix/>
          </a:blip>
          <a:stretch>
            <a:fillRect/>
          </a:stretch>
        </p:blipFill>
        <p:spPr>
          <a:xfrm>
            <a:off x="1061150" y="2498400"/>
            <a:ext cx="10090200" cy="38628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8" name="Shape 1068"/>
        <p:cNvGrpSpPr/>
        <p:nvPr/>
      </p:nvGrpSpPr>
      <p:grpSpPr>
        <a:xfrm>
          <a:off x="0" y="0"/>
          <a:ext cx="0" cy="0"/>
          <a:chOff x="0" y="0"/>
          <a:chExt cx="0" cy="0"/>
        </a:xfrm>
      </p:grpSpPr>
      <p:sp>
        <p:nvSpPr>
          <p:cNvPr id="1069" name="Shape 1069"/>
          <p:cNvSpPr txBox="1"/>
          <p:nvPr/>
        </p:nvSpPr>
        <p:spPr>
          <a:xfrm>
            <a:off x="592550" y="15001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Run the flask by typing flask run command. First, export FLASK_APP=facebook_post.py and FLASK_ENV=development.</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Commands: </a:t>
            </a:r>
            <a:r>
              <a:rPr b="1" lang="en-US" sz="2000">
                <a:solidFill>
                  <a:srgbClr val="F20253"/>
                </a:solidFill>
                <a:latin typeface="Courier New"/>
                <a:ea typeface="Courier New"/>
                <a:cs typeface="Courier New"/>
                <a:sym typeface="Courier New"/>
              </a:rPr>
              <a:t>export FLASK_APP=facebook_post.py</a:t>
            </a:r>
            <a:endParaRPr b="1" sz="2000">
              <a:solidFill>
                <a:srgbClr val="F20253"/>
              </a:solidFill>
              <a:latin typeface="Courier New"/>
              <a:ea typeface="Courier New"/>
              <a:cs typeface="Courier New"/>
              <a:sym typeface="Courier New"/>
            </a:endParaRPr>
          </a:p>
          <a:p>
            <a:pPr indent="0" lvl="0" marL="0" rtl="0">
              <a:lnSpc>
                <a:spcPct val="150000"/>
              </a:lnSpc>
              <a:spcBef>
                <a:spcPts val="0"/>
              </a:spcBef>
              <a:spcAft>
                <a:spcPts val="0"/>
              </a:spcAft>
              <a:buNone/>
            </a:pPr>
            <a:r>
              <a:rPr b="1" lang="en-US" sz="2000">
                <a:solidFill>
                  <a:srgbClr val="F20253"/>
                </a:solidFill>
                <a:latin typeface="Courier New"/>
                <a:ea typeface="Courier New"/>
                <a:cs typeface="Courier New"/>
                <a:sym typeface="Courier New"/>
              </a:rPr>
              <a:t>			export FLASK_ENV=development</a:t>
            </a:r>
            <a:endParaRPr b="1" sz="2000">
              <a:solidFill>
                <a:srgbClr val="F20253"/>
              </a:solidFill>
              <a:latin typeface="Courier New"/>
              <a:ea typeface="Courier New"/>
              <a:cs typeface="Courier New"/>
              <a:sym typeface="Courier New"/>
            </a:endParaRPr>
          </a:p>
          <a:p>
            <a:pPr indent="0" lvl="0" marL="0" rtl="0">
              <a:lnSpc>
                <a:spcPct val="150000"/>
              </a:lnSpc>
              <a:spcBef>
                <a:spcPts val="0"/>
              </a:spcBef>
              <a:spcAft>
                <a:spcPts val="0"/>
              </a:spcAft>
              <a:buNone/>
            </a:pPr>
            <a:r>
              <a:rPr b="1" lang="en-US" sz="2000">
                <a:solidFill>
                  <a:srgbClr val="F20253"/>
                </a:solidFill>
                <a:latin typeface="Courier New"/>
                <a:ea typeface="Courier New"/>
                <a:cs typeface="Courier New"/>
                <a:sym typeface="Courier New"/>
              </a:rPr>
              <a:t>			flask run</a:t>
            </a:r>
            <a:endParaRPr b="1" sz="2000">
              <a:solidFill>
                <a:srgbClr val="F20253"/>
              </a:solidFill>
              <a:latin typeface="Courier New"/>
              <a:ea typeface="Courier New"/>
              <a:cs typeface="Courier New"/>
              <a:sym typeface="Courier New"/>
            </a:endParaRPr>
          </a:p>
        </p:txBody>
      </p:sp>
      <p:sp>
        <p:nvSpPr>
          <p:cNvPr id="1070" name="Shape 1070"/>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071" name="Shape 1071"/>
          <p:cNvGrpSpPr/>
          <p:nvPr/>
        </p:nvGrpSpPr>
        <p:grpSpPr>
          <a:xfrm>
            <a:off x="858043" y="241509"/>
            <a:ext cx="10470300" cy="730079"/>
            <a:chOff x="1692324" y="483017"/>
            <a:chExt cx="20940600" cy="1460159"/>
          </a:xfrm>
        </p:grpSpPr>
        <p:sp>
          <p:nvSpPr>
            <p:cNvPr id="1072" name="Shape 1072"/>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Run App using Flask</a:t>
              </a:r>
              <a:endParaRPr b="1" sz="4400">
                <a:solidFill>
                  <a:srgbClr val="17959F"/>
                </a:solidFill>
                <a:latin typeface="Lato"/>
                <a:ea typeface="Lato"/>
                <a:cs typeface="Lato"/>
                <a:sym typeface="Lato"/>
              </a:endParaRPr>
            </a:p>
          </p:txBody>
        </p:sp>
        <p:sp>
          <p:nvSpPr>
            <p:cNvPr id="1073" name="Shape 107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7" name="Shape 1077"/>
        <p:cNvGrpSpPr/>
        <p:nvPr/>
      </p:nvGrpSpPr>
      <p:grpSpPr>
        <a:xfrm>
          <a:off x="0" y="0"/>
          <a:ext cx="0" cy="0"/>
          <a:chOff x="0" y="0"/>
          <a:chExt cx="0" cy="0"/>
        </a:xfrm>
      </p:grpSpPr>
      <p:sp>
        <p:nvSpPr>
          <p:cNvPr id="1078" name="Shape 1078"/>
          <p:cNvSpPr txBox="1"/>
          <p:nvPr/>
        </p:nvSpPr>
        <p:spPr>
          <a:xfrm>
            <a:off x="592550" y="15001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Open the browser and go to URL: “</a:t>
            </a:r>
            <a:r>
              <a:rPr b="1" lang="en-US" sz="2000">
                <a:solidFill>
                  <a:srgbClr val="F20253"/>
                </a:solidFill>
                <a:latin typeface="Courier New"/>
                <a:ea typeface="Courier New"/>
                <a:cs typeface="Courier New"/>
                <a:sym typeface="Courier New"/>
              </a:rPr>
              <a:t>127.0.0.1:5000/insert_post</a:t>
            </a:r>
            <a:r>
              <a:rPr lang="en-US" sz="2000">
                <a:latin typeface="Lato"/>
                <a:ea typeface="Lato"/>
                <a:cs typeface="Lato"/>
                <a:sym typeface="Lato"/>
              </a:rPr>
              <a:t>”</a:t>
            </a:r>
            <a:r>
              <a:rPr b="1" lang="en-US" sz="2000">
                <a:solidFill>
                  <a:srgbClr val="F20253"/>
                </a:solidFill>
                <a:latin typeface="Courier New"/>
                <a:ea typeface="Courier New"/>
                <a:cs typeface="Courier New"/>
                <a:sym typeface="Courier New"/>
              </a:rPr>
              <a:t> </a:t>
            </a:r>
            <a:r>
              <a:rPr lang="en-US" sz="2000">
                <a:latin typeface="Lato"/>
                <a:ea typeface="Lato"/>
                <a:cs typeface="Lato"/>
                <a:sym typeface="Lato"/>
              </a:rPr>
              <a:t>or  “</a:t>
            </a:r>
            <a:r>
              <a:rPr b="1" lang="en-US" sz="2000">
                <a:solidFill>
                  <a:srgbClr val="F20253"/>
                </a:solidFill>
                <a:latin typeface="Courier New"/>
                <a:ea typeface="Courier New"/>
                <a:cs typeface="Courier New"/>
                <a:sym typeface="Courier New"/>
              </a:rPr>
              <a:t>localhost:5000/insert_post</a:t>
            </a:r>
            <a:r>
              <a:rPr lang="en-US" sz="2000">
                <a:latin typeface="Lato"/>
                <a:ea typeface="Lato"/>
                <a:cs typeface="Lato"/>
                <a:sym typeface="Lato"/>
              </a:rPr>
              <a:t>” and enter name, post and click submit.</a:t>
            </a:r>
            <a:endParaRPr b="1" sz="2000">
              <a:latin typeface="Courier New"/>
              <a:ea typeface="Courier New"/>
              <a:cs typeface="Courier New"/>
              <a:sym typeface="Courier New"/>
            </a:endParaRPr>
          </a:p>
        </p:txBody>
      </p:sp>
      <p:sp>
        <p:nvSpPr>
          <p:cNvPr id="1079" name="Shape 1079"/>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080" name="Shape 1080"/>
          <p:cNvGrpSpPr/>
          <p:nvPr/>
        </p:nvGrpSpPr>
        <p:grpSpPr>
          <a:xfrm>
            <a:off x="858043" y="241509"/>
            <a:ext cx="10470300" cy="730079"/>
            <a:chOff x="1692324" y="483017"/>
            <a:chExt cx="20940600" cy="1460159"/>
          </a:xfrm>
        </p:grpSpPr>
        <p:sp>
          <p:nvSpPr>
            <p:cNvPr id="1081" name="Shape 1081"/>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Inserting Post</a:t>
              </a:r>
              <a:endParaRPr b="1" sz="4400">
                <a:solidFill>
                  <a:srgbClr val="17959F"/>
                </a:solidFill>
                <a:latin typeface="Lato"/>
                <a:ea typeface="Lato"/>
                <a:cs typeface="Lato"/>
                <a:sym typeface="Lato"/>
              </a:endParaRPr>
            </a:p>
          </p:txBody>
        </p:sp>
        <p:sp>
          <p:nvSpPr>
            <p:cNvPr id="1082" name="Shape 108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grpSp>
        <p:nvGrpSpPr>
          <p:cNvPr id="1083" name="Shape 1083"/>
          <p:cNvGrpSpPr/>
          <p:nvPr/>
        </p:nvGrpSpPr>
        <p:grpSpPr>
          <a:xfrm>
            <a:off x="3779900" y="2651775"/>
            <a:ext cx="4626600" cy="3768450"/>
            <a:chOff x="3779900" y="2651775"/>
            <a:chExt cx="4626600" cy="3768450"/>
          </a:xfrm>
        </p:grpSpPr>
        <p:pic>
          <p:nvPicPr>
            <p:cNvPr id="1084" name="Shape 1084"/>
            <p:cNvPicPr preferRelativeResize="0"/>
            <p:nvPr/>
          </p:nvPicPr>
          <p:blipFill>
            <a:blip r:embed="rId3">
              <a:alphaModFix/>
            </a:blip>
            <a:stretch>
              <a:fillRect/>
            </a:stretch>
          </p:blipFill>
          <p:spPr>
            <a:xfrm>
              <a:off x="3779900" y="2651775"/>
              <a:ext cx="4626600" cy="3768450"/>
            </a:xfrm>
            <a:prstGeom prst="rect">
              <a:avLst/>
            </a:prstGeom>
            <a:noFill/>
            <a:ln>
              <a:noFill/>
            </a:ln>
          </p:spPr>
        </p:pic>
        <p:sp>
          <p:nvSpPr>
            <p:cNvPr id="1085" name="Shape 1085"/>
            <p:cNvSpPr/>
            <p:nvPr/>
          </p:nvSpPr>
          <p:spPr>
            <a:xfrm>
              <a:off x="5710500" y="3091500"/>
              <a:ext cx="2659500" cy="324000"/>
            </a:xfrm>
            <a:prstGeom prst="roundRect">
              <a:avLst>
                <a:gd fmla="val 16667" name="adj"/>
              </a:avLst>
            </a:prstGeom>
            <a:gradFill>
              <a:gsLst>
                <a:gs pos="0">
                  <a:srgbClr val="DDDDDD"/>
                </a:gs>
                <a:gs pos="100000">
                  <a:srgbClr val="91919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9" name="Shape 1089"/>
        <p:cNvGrpSpPr/>
        <p:nvPr/>
      </p:nvGrpSpPr>
      <p:grpSpPr>
        <a:xfrm>
          <a:off x="0" y="0"/>
          <a:ext cx="0" cy="0"/>
          <a:chOff x="0" y="0"/>
          <a:chExt cx="0" cy="0"/>
        </a:xfrm>
      </p:grpSpPr>
      <p:sp>
        <p:nvSpPr>
          <p:cNvPr id="1090" name="Shape 1090"/>
          <p:cNvSpPr txBox="1"/>
          <p:nvPr/>
        </p:nvSpPr>
        <p:spPr>
          <a:xfrm>
            <a:off x="592550" y="15001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Once you enter the post, name and click Submit, it will show all the posts entered till now.</a:t>
            </a:r>
            <a:endParaRPr b="1" sz="2000">
              <a:latin typeface="Courier New"/>
              <a:ea typeface="Courier New"/>
              <a:cs typeface="Courier New"/>
              <a:sym typeface="Courier New"/>
            </a:endParaRPr>
          </a:p>
        </p:txBody>
      </p:sp>
      <p:sp>
        <p:nvSpPr>
          <p:cNvPr id="1091" name="Shape 109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092" name="Shape 1092"/>
          <p:cNvGrpSpPr/>
          <p:nvPr/>
        </p:nvGrpSpPr>
        <p:grpSpPr>
          <a:xfrm>
            <a:off x="858043" y="241509"/>
            <a:ext cx="10470300" cy="730079"/>
            <a:chOff x="1692324" y="483017"/>
            <a:chExt cx="20940600" cy="1460159"/>
          </a:xfrm>
        </p:grpSpPr>
        <p:sp>
          <p:nvSpPr>
            <p:cNvPr id="1093" name="Shape 109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Displaying all Posts</a:t>
              </a:r>
              <a:endParaRPr b="1" sz="4400">
                <a:solidFill>
                  <a:srgbClr val="17959F"/>
                </a:solidFill>
                <a:latin typeface="Lato"/>
                <a:ea typeface="Lato"/>
                <a:cs typeface="Lato"/>
                <a:sym typeface="Lato"/>
              </a:endParaRPr>
            </a:p>
          </p:txBody>
        </p:sp>
        <p:sp>
          <p:nvSpPr>
            <p:cNvPr id="1094" name="Shape 109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095" name="Shape 1095"/>
          <p:cNvPicPr preferRelativeResize="0"/>
          <p:nvPr/>
        </p:nvPicPr>
        <p:blipFill>
          <a:blip r:embed="rId3">
            <a:alphaModFix/>
          </a:blip>
          <a:stretch>
            <a:fillRect/>
          </a:stretch>
        </p:blipFill>
        <p:spPr>
          <a:xfrm>
            <a:off x="3947600" y="2156869"/>
            <a:ext cx="4317300" cy="436963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Shape 1100"/>
          <p:cNvSpPr txBox="1"/>
          <p:nvPr/>
        </p:nvSpPr>
        <p:spPr>
          <a:xfrm>
            <a:off x="592550" y="15001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Let’s see how to get posts of specific user.</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Function name: get_post</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It will filter the posts based on username and displays their posts.</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Let’s write HTML code to see the basic view. </a:t>
            </a:r>
            <a:endParaRPr sz="2000">
              <a:latin typeface="Lato"/>
              <a:ea typeface="Lato"/>
              <a:cs typeface="Lato"/>
              <a:sym typeface="Lato"/>
            </a:endParaRPr>
          </a:p>
        </p:txBody>
      </p:sp>
      <p:sp>
        <p:nvSpPr>
          <p:cNvPr id="1101" name="Shape 110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102" name="Shape 1102"/>
          <p:cNvGrpSpPr/>
          <p:nvPr/>
        </p:nvGrpSpPr>
        <p:grpSpPr>
          <a:xfrm>
            <a:off x="858043" y="241509"/>
            <a:ext cx="10470300" cy="730079"/>
            <a:chOff x="1692324" y="483017"/>
            <a:chExt cx="20940600" cy="1460159"/>
          </a:xfrm>
        </p:grpSpPr>
        <p:sp>
          <p:nvSpPr>
            <p:cNvPr id="1103" name="Shape 110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Get Posts</a:t>
              </a:r>
              <a:endParaRPr b="1" sz="4400">
                <a:solidFill>
                  <a:srgbClr val="17959F"/>
                </a:solidFill>
                <a:latin typeface="Lato"/>
                <a:ea typeface="Lato"/>
                <a:cs typeface="Lato"/>
                <a:sym typeface="Lato"/>
              </a:endParaRPr>
            </a:p>
          </p:txBody>
        </p:sp>
        <p:sp>
          <p:nvSpPr>
            <p:cNvPr id="1104" name="Shape 110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105" name="Shape 1105"/>
          <p:cNvPicPr preferRelativeResize="0"/>
          <p:nvPr/>
        </p:nvPicPr>
        <p:blipFill>
          <a:blip r:embed="rId3">
            <a:alphaModFix/>
          </a:blip>
          <a:stretch>
            <a:fillRect/>
          </a:stretch>
        </p:blipFill>
        <p:spPr>
          <a:xfrm>
            <a:off x="622700" y="3190950"/>
            <a:ext cx="10967100" cy="16951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9" name="Shape 1109"/>
        <p:cNvGrpSpPr/>
        <p:nvPr/>
      </p:nvGrpSpPr>
      <p:grpSpPr>
        <a:xfrm>
          <a:off x="0" y="0"/>
          <a:ext cx="0" cy="0"/>
          <a:chOff x="0" y="0"/>
          <a:chExt cx="0" cy="0"/>
        </a:xfrm>
      </p:grpSpPr>
      <p:sp>
        <p:nvSpPr>
          <p:cNvPr id="1110" name="Shape 1110"/>
          <p:cNvSpPr txBox="1"/>
          <p:nvPr/>
        </p:nvSpPr>
        <p:spPr>
          <a:xfrm>
            <a:off x="592550" y="2795550"/>
            <a:ext cx="50640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The HTML script of the template (‘get_post.html’):</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It will take the data from get_post function and displays in the web page.</a:t>
            </a:r>
            <a:endParaRPr sz="2000">
              <a:latin typeface="Lato"/>
              <a:ea typeface="Lato"/>
              <a:cs typeface="Lato"/>
              <a:sym typeface="Lato"/>
            </a:endParaRPr>
          </a:p>
        </p:txBody>
      </p:sp>
      <p:sp>
        <p:nvSpPr>
          <p:cNvPr id="1111" name="Shape 111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112" name="Shape 1112"/>
          <p:cNvGrpSpPr/>
          <p:nvPr/>
        </p:nvGrpSpPr>
        <p:grpSpPr>
          <a:xfrm>
            <a:off x="858043" y="241509"/>
            <a:ext cx="10470300" cy="730079"/>
            <a:chOff x="1692324" y="483017"/>
            <a:chExt cx="20940600" cy="1460159"/>
          </a:xfrm>
        </p:grpSpPr>
        <p:sp>
          <p:nvSpPr>
            <p:cNvPr id="1113" name="Shape 111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Get Posts</a:t>
              </a:r>
              <a:endParaRPr b="1" sz="4400">
                <a:solidFill>
                  <a:srgbClr val="17959F"/>
                </a:solidFill>
                <a:latin typeface="Lato"/>
                <a:ea typeface="Lato"/>
                <a:cs typeface="Lato"/>
                <a:sym typeface="Lato"/>
              </a:endParaRPr>
            </a:p>
          </p:txBody>
        </p:sp>
        <p:sp>
          <p:nvSpPr>
            <p:cNvPr id="1114" name="Shape 111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115" name="Shape 1115"/>
          <p:cNvPicPr preferRelativeResize="0"/>
          <p:nvPr/>
        </p:nvPicPr>
        <p:blipFill>
          <a:blip r:embed="rId3">
            <a:alphaModFix/>
          </a:blip>
          <a:stretch>
            <a:fillRect/>
          </a:stretch>
        </p:blipFill>
        <p:spPr>
          <a:xfrm>
            <a:off x="5808950" y="1174500"/>
            <a:ext cx="6080326" cy="54264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9" name="Shape 1119"/>
        <p:cNvGrpSpPr/>
        <p:nvPr/>
      </p:nvGrpSpPr>
      <p:grpSpPr>
        <a:xfrm>
          <a:off x="0" y="0"/>
          <a:ext cx="0" cy="0"/>
          <a:chOff x="0" y="0"/>
          <a:chExt cx="0" cy="0"/>
        </a:xfrm>
      </p:grpSpPr>
      <p:sp>
        <p:nvSpPr>
          <p:cNvPr id="1120" name="Shape 1120"/>
          <p:cNvSpPr txBox="1"/>
          <p:nvPr/>
        </p:nvSpPr>
        <p:spPr>
          <a:xfrm>
            <a:off x="592550" y="15001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Now, go to your browser and type “</a:t>
            </a:r>
            <a:r>
              <a:rPr b="1" lang="en-US" sz="2000">
                <a:solidFill>
                  <a:srgbClr val="F20253"/>
                </a:solidFill>
                <a:latin typeface="Courier New"/>
                <a:ea typeface="Courier New"/>
                <a:cs typeface="Courier New"/>
                <a:sym typeface="Courier New"/>
              </a:rPr>
              <a:t>localhost:5000/get_post</a:t>
            </a:r>
            <a:r>
              <a:rPr lang="en-US" sz="2000">
                <a:latin typeface="Lato"/>
                <a:ea typeface="Lato"/>
                <a:cs typeface="Lato"/>
                <a:sym typeface="Lato"/>
              </a:rPr>
              <a:t>” or “</a:t>
            </a:r>
            <a:r>
              <a:rPr b="1" lang="en-US" sz="2000">
                <a:solidFill>
                  <a:srgbClr val="F20253"/>
                </a:solidFill>
                <a:latin typeface="Courier New"/>
                <a:ea typeface="Courier New"/>
                <a:cs typeface="Courier New"/>
                <a:sym typeface="Courier New"/>
              </a:rPr>
              <a:t>127.0.0.1:5000/get_post</a:t>
            </a:r>
            <a:r>
              <a:rPr lang="en-US" sz="2000">
                <a:latin typeface="Lato"/>
                <a:ea typeface="Lato"/>
                <a:cs typeface="Lato"/>
                <a:sym typeface="Lato"/>
              </a:rPr>
              <a:t>”.</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Enter any existed name. For example, Sita and click Submit.</a:t>
            </a:r>
            <a:endParaRPr sz="2000">
              <a:latin typeface="Lato"/>
              <a:ea typeface="Lato"/>
              <a:cs typeface="Lato"/>
              <a:sym typeface="Lato"/>
            </a:endParaRPr>
          </a:p>
        </p:txBody>
      </p:sp>
      <p:sp>
        <p:nvSpPr>
          <p:cNvPr id="1121" name="Shape 112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122" name="Shape 1122"/>
          <p:cNvGrpSpPr/>
          <p:nvPr/>
        </p:nvGrpSpPr>
        <p:grpSpPr>
          <a:xfrm>
            <a:off x="858043" y="241509"/>
            <a:ext cx="10470300" cy="730079"/>
            <a:chOff x="1692324" y="483017"/>
            <a:chExt cx="20940600" cy="1460159"/>
          </a:xfrm>
        </p:grpSpPr>
        <p:sp>
          <p:nvSpPr>
            <p:cNvPr id="1123" name="Shape 112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Get Posts</a:t>
              </a:r>
              <a:endParaRPr b="1" sz="4400">
                <a:solidFill>
                  <a:srgbClr val="17959F"/>
                </a:solidFill>
                <a:latin typeface="Lato"/>
                <a:ea typeface="Lato"/>
                <a:cs typeface="Lato"/>
                <a:sym typeface="Lato"/>
              </a:endParaRPr>
            </a:p>
          </p:txBody>
        </p:sp>
        <p:sp>
          <p:nvSpPr>
            <p:cNvPr id="1124" name="Shape 112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125" name="Shape 1125"/>
          <p:cNvPicPr preferRelativeResize="0"/>
          <p:nvPr/>
        </p:nvPicPr>
        <p:blipFill>
          <a:blip r:embed="rId3">
            <a:alphaModFix/>
          </a:blip>
          <a:stretch>
            <a:fillRect/>
          </a:stretch>
        </p:blipFill>
        <p:spPr>
          <a:xfrm>
            <a:off x="3149538" y="3228600"/>
            <a:ext cx="5887325" cy="24518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9" name="Shape 1129"/>
        <p:cNvGrpSpPr/>
        <p:nvPr/>
      </p:nvGrpSpPr>
      <p:grpSpPr>
        <a:xfrm>
          <a:off x="0" y="0"/>
          <a:ext cx="0" cy="0"/>
          <a:chOff x="0" y="0"/>
          <a:chExt cx="0" cy="0"/>
        </a:xfrm>
      </p:grpSpPr>
      <p:sp>
        <p:nvSpPr>
          <p:cNvPr id="1130" name="Shape 1130"/>
          <p:cNvSpPr txBox="1"/>
          <p:nvPr/>
        </p:nvSpPr>
        <p:spPr>
          <a:xfrm>
            <a:off x="592550" y="15001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It will display all posts by Sita.</a:t>
            </a:r>
            <a:endParaRPr b="1" sz="2000">
              <a:latin typeface="Courier New"/>
              <a:ea typeface="Courier New"/>
              <a:cs typeface="Courier New"/>
              <a:sym typeface="Courier New"/>
            </a:endParaRPr>
          </a:p>
        </p:txBody>
      </p:sp>
      <p:sp>
        <p:nvSpPr>
          <p:cNvPr id="1131" name="Shape 113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132" name="Shape 1132"/>
          <p:cNvGrpSpPr/>
          <p:nvPr/>
        </p:nvGrpSpPr>
        <p:grpSpPr>
          <a:xfrm>
            <a:off x="858043" y="241509"/>
            <a:ext cx="10470300" cy="730079"/>
            <a:chOff x="1692324" y="483017"/>
            <a:chExt cx="20940600" cy="1460159"/>
          </a:xfrm>
        </p:grpSpPr>
        <p:sp>
          <p:nvSpPr>
            <p:cNvPr id="1133" name="Shape 113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Get Posts</a:t>
              </a:r>
              <a:endParaRPr b="1" sz="4400">
                <a:solidFill>
                  <a:srgbClr val="17959F"/>
                </a:solidFill>
                <a:latin typeface="Lato"/>
                <a:ea typeface="Lato"/>
                <a:cs typeface="Lato"/>
                <a:sym typeface="Lato"/>
              </a:endParaRPr>
            </a:p>
          </p:txBody>
        </p:sp>
        <p:sp>
          <p:nvSpPr>
            <p:cNvPr id="1134" name="Shape 113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135" name="Shape 1135"/>
          <p:cNvPicPr preferRelativeResize="0"/>
          <p:nvPr/>
        </p:nvPicPr>
        <p:blipFill>
          <a:blip r:embed="rId3">
            <a:alphaModFix/>
          </a:blip>
          <a:stretch>
            <a:fillRect/>
          </a:stretch>
        </p:blipFill>
        <p:spPr>
          <a:xfrm>
            <a:off x="3391100" y="2484000"/>
            <a:ext cx="5404200" cy="27366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Shape 1140"/>
          <p:cNvSpPr txBox="1"/>
          <p:nvPr/>
        </p:nvSpPr>
        <p:spPr>
          <a:xfrm>
            <a:off x="592550" y="15001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Function name for update_post: update_post</a:t>
            </a:r>
            <a:endParaRPr b="1" sz="2000">
              <a:latin typeface="Courier New"/>
              <a:ea typeface="Courier New"/>
              <a:cs typeface="Courier New"/>
              <a:sym typeface="Courier New"/>
            </a:endParaRPr>
          </a:p>
        </p:txBody>
      </p:sp>
      <p:sp>
        <p:nvSpPr>
          <p:cNvPr id="1141" name="Shape 114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142" name="Shape 1142"/>
          <p:cNvGrpSpPr/>
          <p:nvPr/>
        </p:nvGrpSpPr>
        <p:grpSpPr>
          <a:xfrm>
            <a:off x="858043" y="241509"/>
            <a:ext cx="10470300" cy="730079"/>
            <a:chOff x="1692324" y="483017"/>
            <a:chExt cx="20940600" cy="1460159"/>
          </a:xfrm>
        </p:grpSpPr>
        <p:sp>
          <p:nvSpPr>
            <p:cNvPr id="1143" name="Shape 114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Updating Post</a:t>
              </a:r>
              <a:endParaRPr b="1" sz="4400">
                <a:solidFill>
                  <a:srgbClr val="17959F"/>
                </a:solidFill>
                <a:latin typeface="Lato"/>
                <a:ea typeface="Lato"/>
                <a:cs typeface="Lato"/>
                <a:sym typeface="Lato"/>
              </a:endParaRPr>
            </a:p>
          </p:txBody>
        </p:sp>
        <p:sp>
          <p:nvSpPr>
            <p:cNvPr id="1144" name="Shape 114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145" name="Shape 1145"/>
          <p:cNvPicPr preferRelativeResize="0"/>
          <p:nvPr/>
        </p:nvPicPr>
        <p:blipFill rotWithShape="1">
          <a:blip r:embed="rId3">
            <a:alphaModFix/>
          </a:blip>
          <a:srcRect b="51202" l="0" r="0" t="0"/>
          <a:stretch/>
        </p:blipFill>
        <p:spPr>
          <a:xfrm>
            <a:off x="372475" y="2906975"/>
            <a:ext cx="11467551" cy="1880032"/>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9" name="Shape 1149"/>
        <p:cNvGrpSpPr/>
        <p:nvPr/>
      </p:nvGrpSpPr>
      <p:grpSpPr>
        <a:xfrm>
          <a:off x="0" y="0"/>
          <a:ext cx="0" cy="0"/>
          <a:chOff x="0" y="0"/>
          <a:chExt cx="0" cy="0"/>
        </a:xfrm>
      </p:grpSpPr>
      <p:sp>
        <p:nvSpPr>
          <p:cNvPr id="1150" name="Shape 1150"/>
          <p:cNvSpPr txBox="1"/>
          <p:nvPr/>
        </p:nvSpPr>
        <p:spPr>
          <a:xfrm>
            <a:off x="592550" y="15001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Function name for update_post: updating_post</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When user clicks Submit, the updating process will be processed with updating_post function.</a:t>
            </a:r>
            <a:endParaRPr sz="2000">
              <a:latin typeface="Lato"/>
              <a:ea typeface="Lato"/>
              <a:cs typeface="Lato"/>
              <a:sym typeface="Lato"/>
            </a:endParaRPr>
          </a:p>
        </p:txBody>
      </p:sp>
      <p:sp>
        <p:nvSpPr>
          <p:cNvPr id="1151" name="Shape 115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152" name="Shape 1152"/>
          <p:cNvGrpSpPr/>
          <p:nvPr/>
        </p:nvGrpSpPr>
        <p:grpSpPr>
          <a:xfrm>
            <a:off x="858043" y="241509"/>
            <a:ext cx="10470300" cy="730079"/>
            <a:chOff x="1692324" y="483017"/>
            <a:chExt cx="20940600" cy="1460159"/>
          </a:xfrm>
        </p:grpSpPr>
        <p:sp>
          <p:nvSpPr>
            <p:cNvPr id="1153" name="Shape 115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Updating Post</a:t>
              </a:r>
              <a:endParaRPr b="1" sz="4400">
                <a:solidFill>
                  <a:srgbClr val="17959F"/>
                </a:solidFill>
                <a:latin typeface="Lato"/>
                <a:ea typeface="Lato"/>
                <a:cs typeface="Lato"/>
                <a:sym typeface="Lato"/>
              </a:endParaRPr>
            </a:p>
          </p:txBody>
        </p:sp>
        <p:sp>
          <p:nvSpPr>
            <p:cNvPr id="1154" name="Shape 115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155" name="Shape 1155"/>
          <p:cNvPicPr preferRelativeResize="0"/>
          <p:nvPr/>
        </p:nvPicPr>
        <p:blipFill rotWithShape="1">
          <a:blip r:embed="rId3">
            <a:alphaModFix/>
          </a:blip>
          <a:srcRect b="0" l="0" r="28987" t="48796"/>
          <a:stretch/>
        </p:blipFill>
        <p:spPr>
          <a:xfrm>
            <a:off x="1733650" y="3060475"/>
            <a:ext cx="8745200" cy="211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nvSpPr>
        <p:spPr>
          <a:xfrm>
            <a:off x="592550" y="1652550"/>
            <a:ext cx="11027400" cy="1787100"/>
          </a:xfrm>
          <a:prstGeom prst="rect">
            <a:avLst/>
          </a:prstGeom>
          <a:noFill/>
          <a:ln>
            <a:noFill/>
          </a:ln>
        </p:spPr>
        <p:txBody>
          <a:bodyPr anchorCtr="0" anchor="t" bIns="45700" lIns="91400" spcFirstLastPara="1" rIns="91400" wrap="square" tIns="45700">
            <a:noAutofit/>
          </a:bodyPr>
          <a:lstStyle/>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REST-compliant web services allow the requesting systems to access and manipulate textual representations of web resources by using a uniform and predefined set of stateless operations.</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Other kinds of web services, such as SOAP web services, expose their own arbitrary sets of operations.</a:t>
            </a:r>
            <a:endParaRPr sz="2000">
              <a:latin typeface="Lato"/>
              <a:ea typeface="Lato"/>
              <a:cs typeface="Lato"/>
              <a:sym typeface="Lato"/>
            </a:endParaRPr>
          </a:p>
          <a:p>
            <a:pPr indent="-355600" lvl="0" marL="457200" rtl="0">
              <a:lnSpc>
                <a:spcPct val="150000"/>
              </a:lnSpc>
              <a:spcBef>
                <a:spcPts val="0"/>
              </a:spcBef>
              <a:spcAft>
                <a:spcPts val="0"/>
              </a:spcAft>
              <a:buSzPts val="2000"/>
              <a:buFont typeface="Lato"/>
              <a:buChar char="●"/>
            </a:pPr>
            <a:r>
              <a:rPr lang="en-US" sz="2000">
                <a:latin typeface="Lato"/>
                <a:ea typeface="Lato"/>
                <a:cs typeface="Lato"/>
                <a:sym typeface="Lato"/>
              </a:rPr>
              <a:t>Six guiding constraints define a RESTful system. </a:t>
            </a:r>
            <a:endParaRPr sz="2000">
              <a:latin typeface="Lato"/>
              <a:ea typeface="Lato"/>
              <a:cs typeface="Lato"/>
              <a:sym typeface="Lato"/>
            </a:endParaRPr>
          </a:p>
        </p:txBody>
      </p:sp>
      <p:sp>
        <p:nvSpPr>
          <p:cNvPr id="386" name="Shape 386"/>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87" name="Shape 387"/>
          <p:cNvGrpSpPr/>
          <p:nvPr/>
        </p:nvGrpSpPr>
        <p:grpSpPr>
          <a:xfrm>
            <a:off x="858043" y="241509"/>
            <a:ext cx="10470300" cy="730079"/>
            <a:chOff x="1692324" y="483017"/>
            <a:chExt cx="20940600" cy="1460159"/>
          </a:xfrm>
        </p:grpSpPr>
        <p:sp>
          <p:nvSpPr>
            <p:cNvPr id="388" name="Shape 388"/>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REST Architecture</a:t>
              </a:r>
              <a:endParaRPr b="1" sz="4400">
                <a:solidFill>
                  <a:srgbClr val="17959F"/>
                </a:solidFill>
                <a:latin typeface="Lato"/>
                <a:ea typeface="Lato"/>
                <a:cs typeface="Lato"/>
                <a:sym typeface="Lato"/>
              </a:endParaRPr>
            </a:p>
          </p:txBody>
        </p:sp>
        <p:sp>
          <p:nvSpPr>
            <p:cNvPr id="389" name="Shape 389"/>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9" name="Shape 1159"/>
        <p:cNvGrpSpPr/>
        <p:nvPr/>
      </p:nvGrpSpPr>
      <p:grpSpPr>
        <a:xfrm>
          <a:off x="0" y="0"/>
          <a:ext cx="0" cy="0"/>
          <a:chOff x="0" y="0"/>
          <a:chExt cx="0" cy="0"/>
        </a:xfrm>
      </p:grpSpPr>
      <p:sp>
        <p:nvSpPr>
          <p:cNvPr id="1160" name="Shape 1160"/>
          <p:cNvSpPr txBox="1"/>
          <p:nvPr/>
        </p:nvSpPr>
        <p:spPr>
          <a:xfrm>
            <a:off x="287750" y="25669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Name of the HTML script:</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update_post.html</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HTML script to show the interface:</a:t>
            </a:r>
            <a:endParaRPr b="1" sz="2000">
              <a:latin typeface="Courier New"/>
              <a:ea typeface="Courier New"/>
              <a:cs typeface="Courier New"/>
              <a:sym typeface="Courier New"/>
            </a:endParaRPr>
          </a:p>
        </p:txBody>
      </p:sp>
      <p:sp>
        <p:nvSpPr>
          <p:cNvPr id="1161" name="Shape 116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162" name="Shape 1162"/>
          <p:cNvGrpSpPr/>
          <p:nvPr/>
        </p:nvGrpSpPr>
        <p:grpSpPr>
          <a:xfrm>
            <a:off x="858043" y="241509"/>
            <a:ext cx="10470300" cy="730079"/>
            <a:chOff x="1692324" y="483017"/>
            <a:chExt cx="20940600" cy="1460159"/>
          </a:xfrm>
        </p:grpSpPr>
        <p:sp>
          <p:nvSpPr>
            <p:cNvPr id="1163" name="Shape 116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Updating Post</a:t>
              </a:r>
              <a:endParaRPr b="1" sz="4400">
                <a:solidFill>
                  <a:srgbClr val="17959F"/>
                </a:solidFill>
                <a:latin typeface="Lato"/>
                <a:ea typeface="Lato"/>
                <a:cs typeface="Lato"/>
                <a:sym typeface="Lato"/>
              </a:endParaRPr>
            </a:p>
          </p:txBody>
        </p:sp>
        <p:sp>
          <p:nvSpPr>
            <p:cNvPr id="1164" name="Shape 116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165" name="Shape 1165"/>
          <p:cNvPicPr preferRelativeResize="0"/>
          <p:nvPr/>
        </p:nvPicPr>
        <p:blipFill>
          <a:blip r:embed="rId3">
            <a:alphaModFix/>
          </a:blip>
          <a:stretch>
            <a:fillRect/>
          </a:stretch>
        </p:blipFill>
        <p:spPr>
          <a:xfrm>
            <a:off x="4324775" y="1525500"/>
            <a:ext cx="7874426" cy="5166601"/>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9" name="Shape 1169"/>
        <p:cNvGrpSpPr/>
        <p:nvPr/>
      </p:nvGrpSpPr>
      <p:grpSpPr>
        <a:xfrm>
          <a:off x="0" y="0"/>
          <a:ext cx="0" cy="0"/>
          <a:chOff x="0" y="0"/>
          <a:chExt cx="0" cy="0"/>
        </a:xfrm>
      </p:grpSpPr>
      <p:sp>
        <p:nvSpPr>
          <p:cNvPr id="1170" name="Shape 1170"/>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For example, let’s enter Name:Sita and click Submit.</a:t>
            </a:r>
            <a:endParaRPr b="1" sz="2000">
              <a:latin typeface="Courier New"/>
              <a:ea typeface="Courier New"/>
              <a:cs typeface="Courier New"/>
              <a:sym typeface="Courier New"/>
            </a:endParaRPr>
          </a:p>
        </p:txBody>
      </p:sp>
      <p:sp>
        <p:nvSpPr>
          <p:cNvPr id="1171" name="Shape 117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172" name="Shape 1172"/>
          <p:cNvGrpSpPr/>
          <p:nvPr/>
        </p:nvGrpSpPr>
        <p:grpSpPr>
          <a:xfrm>
            <a:off x="858043" y="241509"/>
            <a:ext cx="10470300" cy="730079"/>
            <a:chOff x="1692324" y="483017"/>
            <a:chExt cx="20940600" cy="1460159"/>
          </a:xfrm>
        </p:grpSpPr>
        <p:sp>
          <p:nvSpPr>
            <p:cNvPr id="1173" name="Shape 117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Updating Post</a:t>
              </a:r>
              <a:endParaRPr b="1" sz="4400">
                <a:solidFill>
                  <a:srgbClr val="17959F"/>
                </a:solidFill>
                <a:latin typeface="Lato"/>
                <a:ea typeface="Lato"/>
                <a:cs typeface="Lato"/>
                <a:sym typeface="Lato"/>
              </a:endParaRPr>
            </a:p>
          </p:txBody>
        </p:sp>
        <p:sp>
          <p:nvSpPr>
            <p:cNvPr id="1174" name="Shape 117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175" name="Shape 1175"/>
          <p:cNvPicPr preferRelativeResize="0"/>
          <p:nvPr/>
        </p:nvPicPr>
        <p:blipFill>
          <a:blip r:embed="rId3">
            <a:alphaModFix/>
          </a:blip>
          <a:stretch>
            <a:fillRect/>
          </a:stretch>
        </p:blipFill>
        <p:spPr>
          <a:xfrm>
            <a:off x="3068650" y="2490350"/>
            <a:ext cx="5629525" cy="27493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Shape 1180"/>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Here, in the text field showed below “Edit your post here”, you can edit the post.</a:t>
            </a:r>
            <a:endParaRPr sz="2000">
              <a:latin typeface="Lato"/>
              <a:ea typeface="Lato"/>
              <a:cs typeface="Lato"/>
              <a:sym typeface="Lato"/>
            </a:endParaRPr>
          </a:p>
          <a:p>
            <a:pPr indent="0" lvl="0" marL="0" rtl="0">
              <a:lnSpc>
                <a:spcPct val="150000"/>
              </a:lnSpc>
              <a:spcBef>
                <a:spcPts val="0"/>
              </a:spcBef>
              <a:spcAft>
                <a:spcPts val="0"/>
              </a:spcAft>
              <a:buNone/>
            </a:pPr>
            <a:r>
              <a:rPr lang="en-US" sz="2000">
                <a:latin typeface="Lato"/>
                <a:ea typeface="Lato"/>
                <a:cs typeface="Lato"/>
                <a:sym typeface="Lato"/>
              </a:rPr>
              <a:t>Let’s edit the post and check.</a:t>
            </a:r>
            <a:endParaRPr sz="2000">
              <a:latin typeface="Lato"/>
              <a:ea typeface="Lato"/>
              <a:cs typeface="Lato"/>
              <a:sym typeface="Lato"/>
            </a:endParaRPr>
          </a:p>
        </p:txBody>
      </p:sp>
      <p:sp>
        <p:nvSpPr>
          <p:cNvPr id="1181" name="Shape 118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182" name="Shape 1182"/>
          <p:cNvGrpSpPr/>
          <p:nvPr/>
        </p:nvGrpSpPr>
        <p:grpSpPr>
          <a:xfrm>
            <a:off x="858043" y="241509"/>
            <a:ext cx="10470300" cy="730079"/>
            <a:chOff x="1692324" y="483017"/>
            <a:chExt cx="20940600" cy="1460159"/>
          </a:xfrm>
        </p:grpSpPr>
        <p:sp>
          <p:nvSpPr>
            <p:cNvPr id="1183" name="Shape 118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Updating Post</a:t>
              </a:r>
              <a:endParaRPr b="1" sz="4400">
                <a:solidFill>
                  <a:srgbClr val="17959F"/>
                </a:solidFill>
                <a:latin typeface="Lato"/>
                <a:ea typeface="Lato"/>
                <a:cs typeface="Lato"/>
                <a:sym typeface="Lato"/>
              </a:endParaRPr>
            </a:p>
          </p:txBody>
        </p:sp>
        <p:sp>
          <p:nvSpPr>
            <p:cNvPr id="1184" name="Shape 118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185" name="Shape 1185"/>
          <p:cNvPicPr preferRelativeResize="0"/>
          <p:nvPr/>
        </p:nvPicPr>
        <p:blipFill>
          <a:blip r:embed="rId3">
            <a:alphaModFix/>
          </a:blip>
          <a:stretch>
            <a:fillRect/>
          </a:stretch>
        </p:blipFill>
        <p:spPr>
          <a:xfrm>
            <a:off x="3581400" y="3515850"/>
            <a:ext cx="6562725" cy="265747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9" name="Shape 1189"/>
        <p:cNvGrpSpPr/>
        <p:nvPr/>
      </p:nvGrpSpPr>
      <p:grpSpPr>
        <a:xfrm>
          <a:off x="0" y="0"/>
          <a:ext cx="0" cy="0"/>
          <a:chOff x="0" y="0"/>
          <a:chExt cx="0" cy="0"/>
        </a:xfrm>
      </p:grpSpPr>
      <p:sp>
        <p:nvSpPr>
          <p:cNvPr id="1190" name="Shape 1190"/>
          <p:cNvSpPr txBox="1"/>
          <p:nvPr/>
        </p:nvSpPr>
        <p:spPr>
          <a:xfrm>
            <a:off x="592550" y="1576350"/>
            <a:ext cx="11027400" cy="1787100"/>
          </a:xfrm>
          <a:prstGeom prst="rect">
            <a:avLst/>
          </a:prstGeom>
          <a:noFill/>
          <a:ln>
            <a:noFill/>
          </a:ln>
        </p:spPr>
        <p:txBody>
          <a:bodyPr anchorCtr="0" anchor="t" bIns="45700" lIns="91400" spcFirstLastPara="1" rIns="91400" wrap="square" tIns="45700">
            <a:noAutofit/>
          </a:bodyPr>
          <a:lstStyle/>
          <a:p>
            <a:pPr indent="0" lvl="0" marL="0" rtl="0">
              <a:lnSpc>
                <a:spcPct val="150000"/>
              </a:lnSpc>
              <a:spcBef>
                <a:spcPts val="0"/>
              </a:spcBef>
              <a:spcAft>
                <a:spcPts val="0"/>
              </a:spcAft>
              <a:buNone/>
            </a:pPr>
            <a:r>
              <a:rPr lang="en-US" sz="2000">
                <a:latin typeface="Lato"/>
                <a:ea typeface="Lato"/>
                <a:cs typeface="Lato"/>
                <a:sym typeface="Lato"/>
              </a:rPr>
              <a:t>Here, we can observe that Sita’s post is updated in the database.</a:t>
            </a:r>
            <a:endParaRPr b="1" sz="2000">
              <a:latin typeface="Courier New"/>
              <a:ea typeface="Courier New"/>
              <a:cs typeface="Courier New"/>
              <a:sym typeface="Courier New"/>
            </a:endParaRPr>
          </a:p>
        </p:txBody>
      </p:sp>
      <p:sp>
        <p:nvSpPr>
          <p:cNvPr id="1191" name="Shape 119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1192" name="Shape 1192"/>
          <p:cNvGrpSpPr/>
          <p:nvPr/>
        </p:nvGrpSpPr>
        <p:grpSpPr>
          <a:xfrm>
            <a:off x="858043" y="241509"/>
            <a:ext cx="10470300" cy="730079"/>
            <a:chOff x="1692324" y="483017"/>
            <a:chExt cx="20940600" cy="1460159"/>
          </a:xfrm>
        </p:grpSpPr>
        <p:sp>
          <p:nvSpPr>
            <p:cNvPr id="1193" name="Shape 119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Updating Post</a:t>
              </a:r>
              <a:endParaRPr b="1" sz="4400">
                <a:solidFill>
                  <a:srgbClr val="17959F"/>
                </a:solidFill>
                <a:latin typeface="Lato"/>
                <a:ea typeface="Lato"/>
                <a:cs typeface="Lato"/>
                <a:sym typeface="Lato"/>
              </a:endParaRPr>
            </a:p>
          </p:txBody>
        </p:sp>
        <p:sp>
          <p:nvSpPr>
            <p:cNvPr id="1194" name="Shape 119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1195" name="Shape 1195"/>
          <p:cNvPicPr preferRelativeResize="0"/>
          <p:nvPr/>
        </p:nvPicPr>
        <p:blipFill>
          <a:blip r:embed="rId3">
            <a:alphaModFix/>
          </a:blip>
          <a:stretch>
            <a:fillRect/>
          </a:stretch>
        </p:blipFill>
        <p:spPr>
          <a:xfrm>
            <a:off x="3396375" y="2784600"/>
            <a:ext cx="5419725" cy="33718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9" name="Shape 1199"/>
        <p:cNvGrpSpPr/>
        <p:nvPr/>
      </p:nvGrpSpPr>
      <p:grpSpPr>
        <a:xfrm>
          <a:off x="0" y="0"/>
          <a:ext cx="0" cy="0"/>
          <a:chOff x="0" y="0"/>
          <a:chExt cx="0" cy="0"/>
        </a:xfrm>
      </p:grpSpPr>
      <p:grpSp>
        <p:nvGrpSpPr>
          <p:cNvPr id="1200" name="Shape 1200"/>
          <p:cNvGrpSpPr/>
          <p:nvPr/>
        </p:nvGrpSpPr>
        <p:grpSpPr>
          <a:xfrm>
            <a:off x="4668542" y="497677"/>
            <a:ext cx="4261664" cy="5859108"/>
            <a:chOff x="4668542" y="497677"/>
            <a:chExt cx="4261664" cy="5859108"/>
          </a:xfrm>
        </p:grpSpPr>
        <p:sp>
          <p:nvSpPr>
            <p:cNvPr id="1201" name="Shape 1201"/>
            <p:cNvSpPr/>
            <p:nvPr/>
          </p:nvSpPr>
          <p:spPr>
            <a:xfrm>
              <a:off x="4668542" y="497677"/>
              <a:ext cx="4261664" cy="5859108"/>
            </a:xfrm>
            <a:custGeom>
              <a:pathLst>
                <a:path extrusionOk="0" h="21528" w="21505">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rgbClr val="F2F2F2"/>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b="0" i="0" sz="1499" u="none" cap="none" strike="noStrike">
                <a:solidFill>
                  <a:srgbClr val="FFFFFF"/>
                </a:solidFill>
                <a:latin typeface="Lato Light"/>
                <a:ea typeface="Lato Light"/>
                <a:cs typeface="Lato Light"/>
                <a:sym typeface="Lato Light"/>
              </a:endParaRPr>
            </a:p>
          </p:txBody>
        </p:sp>
        <p:cxnSp>
          <p:nvCxnSpPr>
            <p:cNvPr id="1202" name="Shape 1202"/>
            <p:cNvCxnSpPr/>
            <p:nvPr/>
          </p:nvCxnSpPr>
          <p:spPr>
            <a:xfrm>
              <a:off x="5812157" y="3543220"/>
              <a:ext cx="596462" cy="0"/>
            </a:xfrm>
            <a:prstGeom prst="straightConnector1">
              <a:avLst/>
            </a:prstGeom>
            <a:noFill/>
            <a:ln cap="flat" cmpd="sng" w="57150">
              <a:solidFill>
                <a:srgbClr val="222A34"/>
              </a:solidFill>
              <a:prstDash val="solid"/>
              <a:miter lim="800000"/>
              <a:headEnd len="sm" w="sm" type="none"/>
              <a:tailEnd len="sm" w="sm" type="none"/>
            </a:ln>
          </p:spPr>
        </p:cxnSp>
        <p:sp>
          <p:nvSpPr>
            <p:cNvPr id="1203" name="Shape 1203"/>
            <p:cNvSpPr txBox="1"/>
            <p:nvPr/>
          </p:nvSpPr>
          <p:spPr>
            <a:xfrm>
              <a:off x="5447036" y="2625822"/>
              <a:ext cx="1476687" cy="7386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200" u="none" cap="none" strike="noStrike">
                  <a:solidFill>
                    <a:srgbClr val="445469"/>
                  </a:solidFill>
                  <a:latin typeface="Lato Black"/>
                  <a:ea typeface="Lato Black"/>
                  <a:cs typeface="Lato Black"/>
                  <a:sym typeface="Lato Black"/>
                </a:rPr>
                <a:t>END</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motagua light prueba">
      <a:dk1>
        <a:srgbClr val="445469"/>
      </a:dk1>
      <a:lt1>
        <a:srgbClr val="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