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3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3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/>
        </p:nvSpPr>
        <p:spPr>
          <a:xfrm>
            <a:off x="3708630" y="-633756"/>
            <a:ext cx="8186267" cy="5960608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577" name=""/>
          <p:cNvSpPr txBox="1"/>
          <p:nvPr/>
        </p:nvSpPr>
        <p:spPr>
          <a:xfrm>
            <a:off x="3801763" y="281809"/>
            <a:ext cx="5471727" cy="134874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NCED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FIC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V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UME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W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NE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NING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578" name=""/>
          <p:cNvSpPr txBox="1"/>
          <p:nvPr/>
        </p:nvSpPr>
        <p:spPr>
          <a:xfrm>
            <a:off x="4083447" y="183600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8000"/>
                </a:solidFill>
              </a:rPr>
              <a:t>P</a:t>
            </a:r>
            <a:r>
              <a:rPr b="1" sz="2800" lang="en-US">
                <a:solidFill>
                  <a:srgbClr val="008000"/>
                </a:solidFill>
              </a:rPr>
              <a:t>r</a:t>
            </a:r>
            <a:r>
              <a:rPr b="1" sz="2800" lang="en-US">
                <a:solidFill>
                  <a:srgbClr val="008000"/>
                </a:solidFill>
              </a:rPr>
              <a:t>e</a:t>
            </a:r>
            <a:r>
              <a:rPr b="1" sz="2800" lang="en-US">
                <a:solidFill>
                  <a:srgbClr val="008000"/>
                </a:solidFill>
              </a:rPr>
              <a:t>s</a:t>
            </a:r>
            <a:r>
              <a:rPr b="1" sz="2800" lang="en-US">
                <a:solidFill>
                  <a:srgbClr val="008000"/>
                </a:solidFill>
              </a:rPr>
              <a:t>e</a:t>
            </a:r>
            <a:r>
              <a:rPr b="1" sz="2800" lang="en-US">
                <a:solidFill>
                  <a:srgbClr val="008000"/>
                </a:solidFill>
              </a:rPr>
              <a:t>n</a:t>
            </a:r>
            <a:r>
              <a:rPr b="1" sz="2800" lang="en-US">
                <a:solidFill>
                  <a:srgbClr val="008000"/>
                </a:solidFill>
              </a:rPr>
              <a:t>ted</a:t>
            </a:r>
            <a:r>
              <a:rPr b="1" sz="2800" lang="en-US">
                <a:solidFill>
                  <a:srgbClr val="008000"/>
                </a:solidFill>
              </a:rPr>
              <a:t> </a:t>
            </a:r>
            <a:r>
              <a:rPr b="1" sz="2800" lang="en-US">
                <a:solidFill>
                  <a:srgbClr val="008000"/>
                </a:solidFill>
              </a:rPr>
              <a:t>b</a:t>
            </a:r>
            <a:r>
              <a:rPr b="1" sz="2800" lang="en-US">
                <a:solidFill>
                  <a:srgbClr val="008000"/>
                </a:solidFill>
              </a:rPr>
              <a:t>y</a:t>
            </a:r>
            <a:endParaRPr b="1" sz="2800" lang="en-GB">
              <a:solidFill>
                <a:srgbClr val="008000"/>
              </a:solidFill>
            </a:endParaRPr>
          </a:p>
        </p:txBody>
      </p:sp>
      <p:sp>
        <p:nvSpPr>
          <p:cNvPr id="1048579" name=""/>
          <p:cNvSpPr txBox="1"/>
          <p:nvPr/>
        </p:nvSpPr>
        <p:spPr>
          <a:xfrm>
            <a:off x="4083447" y="2346547"/>
            <a:ext cx="4000000" cy="1767839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GB">
                <a:solidFill>
                  <a:srgbClr val="000000"/>
                </a:solidFill>
              </a:rPr>
              <a:t>➳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GB">
                <a:solidFill>
                  <a:srgbClr val="000000"/>
                </a:solidFill>
              </a:rPr>
              <a:t>➳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j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GB">
                <a:solidFill>
                  <a:srgbClr val="000000"/>
                </a:solidFill>
              </a:rPr>
              <a:t>➳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GB">
                <a:solidFill>
                  <a:srgbClr val="000000"/>
                </a:solidFill>
              </a:rPr>
              <a:t>➳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580" name=""/>
          <p:cNvSpPr txBox="1"/>
          <p:nvPr/>
        </p:nvSpPr>
        <p:spPr>
          <a:xfrm>
            <a:off x="4083446" y="4114387"/>
            <a:ext cx="4787941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5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 invX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https://search-letsfade-com.herokuapp.com/proxy?url=https://datasciencedojo.com/wp-content/uploads/Machine-Learning-Model-Deployment--1030x1030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Deployment and Real-Time Estimation</a:t>
            </a:r>
            <a:endParaRPr dirty="0" sz="2400" lang="en-US"/>
          </a:p>
        </p:txBody>
      </p:sp>
      <p:sp>
        <p:nvSpPr>
          <p:cNvPr id="104861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Models are integrated into traffic management systems for real-time predictions.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data streaming allows for adaptive learning and model updates.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Visualization dashboards facilitate decision-making for traffic control and infrastructure planning.</a:t>
            </a:r>
            <a:endParaRPr dirty="0" sz="16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 dir="l" isContent="0" isInverted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Applications</a:t>
            </a:r>
            <a:endParaRPr dirty="0" sz="2400" lang="en-US"/>
          </a:p>
        </p:txBody>
      </p:sp>
      <p:sp>
        <p:nvSpPr>
          <p:cNvPr id="104861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Cities like New York and London have implemented ML-based traffic estimation systems successfully.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include congestion management, route optimization, and emergency response planning.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accuracy leads to better resource allocation and reduced congestion.</a:t>
            </a:r>
            <a:endParaRPr dirty="0" sz="1600"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36288" y="478599"/>
            <a:ext cx="4476317" cy="416824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400">
        <p14:reveal dir="l" thruBlk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Image 0" descr="https://search-letsfade-com.herokuapp.com/proxy?url=https://datasciencedojo.com/wp-content/uploads/emerging-AI-and-machine-learning-trends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623" r="2623"/>
          <a:stretch>
            <a:fillRect/>
          </a:stretch>
        </p:blipFill>
        <p:spPr>
          <a:xfrm>
            <a:off x="3985002" y="1143000"/>
            <a:ext cx="4701798" cy="3570637"/>
          </a:xfrm>
          <a:prstGeom prst="rect"/>
        </p:spPr>
      </p:pic>
      <p:sp>
        <p:nvSpPr>
          <p:cNvPr id="104862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and Research Directions</a:t>
            </a:r>
            <a:endParaRPr dirty="0" sz="2400" lang="en-US"/>
          </a:p>
        </p:txBody>
      </p:sp>
      <p:sp>
        <p:nvSpPr>
          <p:cNvPr id="1048622" name="Text 1"/>
          <p:cNvSpPr/>
          <p:nvPr/>
        </p:nvSpPr>
        <p:spPr>
          <a:xfrm>
            <a:off x="457200" y="1143000"/>
            <a:ext cx="3410403" cy="370609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IoT devices and 5G connectivity will enhance data collection.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Multi-modal traffic estimation considering pedestrians, bicycles, and public transit is emerging.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Developing explainable AI models will increase trust and transparency in traffic predictions.</a:t>
            </a:r>
            <a:endParaRPr dirty="0" sz="16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dirty="0" sz="2400" lang="en-US"/>
          </a:p>
        </p:txBody>
      </p:sp>
      <p:sp>
        <p:nvSpPr>
          <p:cNvPr id="104862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machine learning techniques significantly improve traffic volume estimation accuracy.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enable smarter urban mobility solutions and better traffic management strategies.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research and technological advancements promise even more effective traffic forecasting tools.</a:t>
            </a:r>
            <a:endParaRPr dirty="0" sz="1600"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90639" y="439950"/>
            <a:ext cx="4083348" cy="407607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l"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 txBox="1"/>
          <p:nvPr/>
        </p:nvSpPr>
        <p:spPr>
          <a:xfrm>
            <a:off x="2572000" y="236220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-292" b="29307"/>
          <a:stretch>
            <a:fillRect/>
          </a:stretch>
        </p:blipFill>
        <p:spPr>
          <a:xfrm rot="0">
            <a:off x="0" y="19207"/>
            <a:ext cx="9170711" cy="561203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dir="out" orient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 0"/>
          <p:cNvSpPr/>
          <p:nvPr/>
        </p:nvSpPr>
        <p:spPr>
          <a:xfrm>
            <a:off x="278490" y="-115266"/>
            <a:ext cx="9523036" cy="1566875"/>
          </a:xfrm>
          <a:prstGeom prst="rect"/>
          <a:noFill/>
        </p:spPr>
        <p:txBody>
          <a:bodyPr anchor="ctr" rtlCol="0" wrap="square"/>
          <a:lstStyle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2400" lang="en-US">
                <a:solidFill>
                  <a:srgbClr val="3399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Traffic Volume Estimation</a:t>
            </a:r>
            <a:endParaRPr b="1" dirty="0" sz="2400" lang="en-US">
              <a:solidFill>
                <a:srgbClr val="3399FF"/>
              </a:solidFill>
            </a:endParaRPr>
          </a:p>
        </p:txBody>
      </p:sp>
      <p:sp>
        <p:nvSpPr>
          <p:cNvPr id="1048582" name=""/>
          <p:cNvSpPr txBox="1"/>
          <p:nvPr/>
        </p:nvSpPr>
        <p:spPr>
          <a:xfrm>
            <a:off x="278490" y="976429"/>
            <a:ext cx="5626613" cy="4091940"/>
          </a:xfrm>
          <a:prstGeom prst="rect"/>
        </p:spPr>
        <p:txBody>
          <a:bodyPr rtlCol="0" wrap="square">
            <a:spAutoFit/>
          </a:bodyPr>
          <a:p>
            <a:r>
              <a:rPr sz="1800" lang="en-GB">
                <a:solidFill>
                  <a:srgbClr val="000000"/>
                </a:solidFill>
              </a:rPr>
              <a:t>Introduction to Traffic Volume Estimation
Traffic volume estimation is a crucial aspect of transportation engineering, involving the calculation of the number of vehicles passing through a specific point or section of a road network.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1800" lang="en-GB">
                <a:solidFill>
                  <a:srgbClr val="000000"/>
                </a:solidFill>
              </a:rPr>
              <a:t>Accurate traffic volume estimation enables effective traffic management, infrastructure planning, and optimization of traffic flow. It helps reduce congestion, improve safety, and enhance the overall efficiency of transportation systems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1800" lang="en-GB">
                <a:solidFill>
                  <a:srgbClr val="000000"/>
                </a:solidFill>
              </a:rPr>
              <a:t>. With the increasing complexity of urban road networks, traffic volume estimation has become a vital tool for transportation professionals to make informed decisions and create more sustainable and efficient transportation systems. I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846525" y="878567"/>
            <a:ext cx="3361585" cy="362973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wist_l_1500"/>
          </p:ext>
        </p:extLst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"/>
          <p:cNvSpPr txBox="1"/>
          <p:nvPr/>
        </p:nvSpPr>
        <p:spPr>
          <a:xfrm>
            <a:off x="225868" y="213360"/>
            <a:ext cx="5910300" cy="4663440"/>
          </a:xfrm>
          <a:prstGeom prst="rect"/>
        </p:spPr>
        <p:txBody>
          <a:bodyPr rtlCol="0" wrap="square">
            <a:spAutoFit/>
          </a:bodyPr>
          <a:p>
            <a:r>
              <a:rPr b="1" sz="2000" lang="en-GB">
                <a:solidFill>
                  <a:srgbClr val="008000"/>
                </a:solidFill>
              </a:rPr>
              <a:t>*Pre-requisites for Traffic Volume Estimation:</a:t>
            </a:r>
            <a:r>
              <a:rPr sz="1800" lang="en-GB">
                <a:solidFill>
                  <a:srgbClr val="000000"/>
                </a:solidFill>
              </a:rPr>
              <a:t>
</a:t>
            </a:r>
            <a:r>
              <a:rPr b="1" sz="1800" lang="en-GB">
                <a:solidFill>
                  <a:srgbClr val="800000"/>
                </a:solidFill>
              </a:rPr>
              <a:t>1. Machine Learning Fundamentals</a:t>
            </a:r>
            <a:r>
              <a:rPr sz="1800" lang="en-GB">
                <a:solidFill>
                  <a:srgbClr val="000000"/>
                </a:solidFill>
              </a:rPr>
              <a:t>:</a:t>
            </a:r>
            <a:r>
              <a:rPr sz="1800" lang="en-GB">
                <a:solidFill>
                  <a:srgbClr val="000080"/>
                </a:solidFill>
              </a:rPr>
              <a:t> Understanding of supervised learning, regression models, and algorithms.</a:t>
            </a:r>
            <a:r>
              <a:rPr sz="1800" lang="en-GB">
                <a:solidFill>
                  <a:srgbClr val="000000"/>
                </a:solidFill>
              </a:rPr>
              <a:t>
</a:t>
            </a:r>
            <a:r>
              <a:rPr b="1" sz="1800" lang="en-GB">
                <a:solidFill>
                  <a:srgbClr val="800000"/>
                </a:solidFill>
              </a:rPr>
              <a:t>2. Programming Skills</a:t>
            </a:r>
            <a:r>
              <a:rPr b="1" sz="1800" lang="en-US">
                <a:solidFill>
                  <a:srgbClr val="000000"/>
                </a:solidFill>
              </a:rPr>
              <a:t>:</a:t>
            </a:r>
            <a:r>
              <a:rPr sz="1800" lang="en-GB">
                <a:solidFill>
                  <a:srgbClr val="000080"/>
                </a:solidFill>
              </a:rPr>
              <a:t> Proficiency in Python programming language and relevant libraries.</a:t>
            </a:r>
            <a:r>
              <a:rPr sz="1800" lang="en-GB">
                <a:solidFill>
                  <a:srgbClr val="000000"/>
                </a:solidFill>
              </a:rPr>
              <a:t>
</a:t>
            </a:r>
            <a:r>
              <a:rPr b="1" sz="1800" lang="en-GB">
                <a:solidFill>
                  <a:srgbClr val="008000"/>
                </a:solidFill>
              </a:rPr>
              <a:t>3. Data Preprocessing</a:t>
            </a:r>
            <a:r>
              <a:rPr b="1" sz="1800" lang="en-US">
                <a:solidFill>
                  <a:srgbClr val="000000"/>
                </a:solidFill>
              </a:rPr>
              <a:t>:</a:t>
            </a:r>
            <a:r>
              <a:rPr sz="1800" lang="en-GB">
                <a:solidFill>
                  <a:srgbClr val="000080"/>
                </a:solidFill>
              </a:rPr>
              <a:t>Knowledge of data cleaning, handling missing values, normalization, and feature scaling.</a:t>
            </a:r>
            <a:r>
              <a:rPr sz="1800" lang="en-GB">
                <a:solidFill>
                  <a:srgbClr val="000000"/>
                </a:solidFill>
              </a:rPr>
              <a:t>
</a:t>
            </a:r>
            <a:r>
              <a:rPr sz="1800" lang="en-GB">
                <a:solidFill>
                  <a:srgbClr val="008000"/>
                </a:solidFill>
              </a:rPr>
              <a:t>4</a:t>
            </a:r>
            <a:r>
              <a:rPr b="1" sz="1800" lang="en-GB">
                <a:solidFill>
                  <a:srgbClr val="008000"/>
                </a:solidFill>
              </a:rPr>
              <a:t>. </a:t>
            </a:r>
            <a:r>
              <a:rPr b="1" sz="1800" lang="en-US">
                <a:solidFill>
                  <a:srgbClr val="008000"/>
                </a:solidFill>
              </a:rPr>
              <a:t>T</a:t>
            </a:r>
            <a:r>
              <a:rPr b="1" sz="1800" lang="en-GB">
                <a:solidFill>
                  <a:srgbClr val="008000"/>
                </a:solidFill>
              </a:rPr>
              <a:t>raffic Domain Knowledge</a:t>
            </a:r>
            <a:r>
              <a:rPr b="1" sz="1800" lang="en-US">
                <a:solidFill>
                  <a:srgbClr val="000000"/>
                </a:solidFill>
              </a:rPr>
              <a:t>:</a:t>
            </a:r>
            <a:r>
              <a:rPr sz="1800" lang="en-GB">
                <a:solidFill>
                  <a:srgbClr val="000000"/>
                </a:solidFill>
              </a:rPr>
              <a:t> </a:t>
            </a:r>
            <a:r>
              <a:rPr sz="1800" lang="en-GB">
                <a:solidFill>
                  <a:srgbClr val="000080"/>
                </a:solidFill>
              </a:rPr>
              <a:t>Understanding of traffic volume estimation challenges, data sources, and collection methods.</a:t>
            </a:r>
            <a:r>
              <a:rPr sz="1800" lang="en-GB">
                <a:solidFill>
                  <a:srgbClr val="000000"/>
                </a:solidFill>
              </a:rPr>
              <a:t>
</a:t>
            </a:r>
            <a:r>
              <a:rPr b="1" sz="1800" lang="en-GB">
                <a:solidFill>
                  <a:srgbClr val="008000"/>
                </a:solidFill>
              </a:rPr>
              <a:t>5. Statistical Analysis</a:t>
            </a:r>
            <a:r>
              <a:rPr sz="1800" lang="en-GB">
                <a:solidFill>
                  <a:srgbClr val="000080"/>
                </a:solidFill>
              </a:rPr>
              <a:t>: Familiarity with statistical m</a:t>
            </a:r>
            <a:r>
              <a:rPr sz="1800" lang="en-US">
                <a:solidFill>
                  <a:srgbClr val="000080"/>
                </a:solidFill>
              </a:rPr>
              <a:t>o</a:t>
            </a:r>
            <a:r>
              <a:rPr sz="1800" lang="en-GB">
                <a:solidFill>
                  <a:srgbClr val="000080"/>
                </a:solidFill>
              </a:rPr>
              <a:t>deling, hypothesis testing, and confidence intervals.</a:t>
            </a:r>
            <a:r>
              <a:rPr sz="1800" lang="en-GB">
                <a:solidFill>
                  <a:srgbClr val="000000"/>
                </a:solidFill>
              </a:rPr>
              <a:t>
</a:t>
            </a:r>
            <a:r>
              <a:rPr sz="1800" lang="en-GB">
                <a:solidFill>
                  <a:srgbClr val="008000"/>
                </a:solidFill>
              </a:rPr>
              <a:t>6. </a:t>
            </a:r>
            <a:r>
              <a:rPr b="1" sz="1800" lang="en-GB">
                <a:solidFill>
                  <a:srgbClr val="008000"/>
                </a:solidFill>
              </a:rPr>
              <a:t>Data Visualization</a:t>
            </a:r>
            <a:r>
              <a:rPr b="1" sz="1800" lang="en-US">
                <a:solidFill>
                  <a:srgbClr val="000000"/>
                </a:solidFill>
              </a:rPr>
              <a:t>:</a:t>
            </a:r>
            <a:r>
              <a:rPr sz="1800" lang="en-GB">
                <a:solidFill>
                  <a:srgbClr val="000080"/>
                </a:solidFill>
              </a:rPr>
              <a:t> Understanding of data visualization tools and techniques for effective communication.
</a:t>
            </a:r>
            <a:endParaRPr sz="2800" lang="en-GB">
              <a:solidFill>
                <a:srgbClr val="00008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747054" y="925391"/>
            <a:ext cx="3156361" cy="292679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 0"/>
          <p:cNvSpPr/>
          <p:nvPr/>
        </p:nvSpPr>
        <p:spPr>
          <a:xfrm>
            <a:off x="457200" y="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8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Traffic Volume Estimation</a:t>
            </a:r>
            <a:endParaRPr b="1" dirty="0" sz="2400" lang="en-US">
              <a:solidFill>
                <a:srgbClr val="800000"/>
              </a:solidFill>
            </a:endParaRPr>
          </a:p>
        </p:txBody>
      </p:sp>
      <p:sp>
        <p:nvSpPr>
          <p:cNvPr id="1048585" name=""/>
          <p:cNvSpPr txBox="1"/>
          <p:nvPr/>
        </p:nvSpPr>
        <p:spPr>
          <a:xfrm>
            <a:off x="457199" y="822960"/>
            <a:ext cx="5283615" cy="3710940"/>
          </a:xfrm>
          <a:prstGeom prst="rect"/>
        </p:spPr>
        <p:txBody>
          <a:bodyPr rtlCol="0" wrap="square">
            <a:spAutoFit/>
          </a:bodyPr>
          <a:p>
            <a:r>
              <a:rPr sz="1600" lang="en-GB">
                <a:solidFill>
                  <a:srgbClr val="000000"/>
                </a:solidFill>
              </a:rPr>
              <a:t>
1. Data Quality Issues: Inaccurate or missing data from sensors or cameras.
2. Variability: Traffic patterns change due to events, weather, or construction.
3. Complexity: Interactions between traffic signals, pedestrian flow, and vehicle types.
4. Scalability: Estimating traffic volume for large networks or cities.
5. Real-time Processing: Need for accurate and timely estimates.
6. Seasonal Fluctuations: Changes in traffic patterns due to holidays or special events.
7. Model Maintenance: Regular updates to models to ensure accuracy.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740814" y="1019104"/>
            <a:ext cx="3119104" cy="321682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l"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graphite-note.com/wp-content/uploads/2022/11/Graphite-Note-sales-forecast-product-deman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45052" y="1143000"/>
            <a:ext cx="4541748" cy="3200400"/>
          </a:xfrm>
          <a:prstGeom prst="rect"/>
        </p:spPr>
      </p:pic>
      <p:sp>
        <p:nvSpPr>
          <p:cNvPr id="1048589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3300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in Traffic Forecasting</a:t>
            </a:r>
            <a:endParaRPr dirty="0" sz="2400" lang="en-US">
              <a:solidFill>
                <a:srgbClr val="330066"/>
              </a:solidFill>
            </a:endParaRPr>
          </a:p>
        </p:txBody>
      </p:sp>
      <p:sp>
        <p:nvSpPr>
          <p:cNvPr id="1048590" name="Text 1"/>
          <p:cNvSpPr/>
          <p:nvPr/>
        </p:nvSpPr>
        <p:spPr>
          <a:xfrm>
            <a:off x="457200" y="1143000"/>
            <a:ext cx="3293431" cy="3352495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8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models can learn complex patterns from historical traffic data.</a:t>
            </a:r>
            <a:endParaRPr dirty="0" sz="1600" lang="en-US">
              <a:solidFill>
                <a:srgbClr val="800000"/>
              </a:solidFill>
            </a:endParaRPr>
          </a:p>
          <a:p>
            <a:endParaRPr dirty="0" sz="1600" lang="en-US">
              <a:solidFill>
                <a:srgbClr val="800000"/>
              </a:solidFill>
            </a:endParaRPr>
          </a:p>
          <a:p>
            <a:r>
              <a:rPr dirty="0" sz="1600" lang="en-US">
                <a:solidFill>
                  <a:srgbClr val="8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like regression, time series analysis, and neural networks are commonly used.</a:t>
            </a:r>
            <a:endParaRPr dirty="0" sz="1600" lang="en-US">
              <a:solidFill>
                <a:srgbClr val="800000"/>
              </a:solidFill>
            </a:endParaRPr>
          </a:p>
          <a:p>
            <a:endParaRPr dirty="0" sz="1600" lang="en-US">
              <a:solidFill>
                <a:srgbClr val="800000"/>
              </a:solidFill>
            </a:endParaRPr>
          </a:p>
          <a:p>
            <a:r>
              <a:rPr dirty="0" sz="1600" lang="en-US">
                <a:solidFill>
                  <a:srgbClr val="8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models enable real-time traffic volume estimation with higher precision.</a:t>
            </a:r>
            <a:endParaRPr dirty="0" sz="1600" lang="en-US">
              <a:solidFill>
                <a:srgbClr val="8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500">
        <p:checker dir="horz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machinelearningmastery.com/wp-content/uploads/2018/04/Scatter-Plot-of-Dataset-With-Linear-Model-and-Prediction-Interval-1024x768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91596" y="1143000"/>
            <a:ext cx="4895203" cy="3200400"/>
          </a:xfrm>
          <a:prstGeom prst="rect"/>
        </p:spPr>
      </p:pic>
      <p:sp>
        <p:nvSpPr>
          <p:cNvPr id="1048594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70C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Sources for Advanced Estimation</a:t>
            </a:r>
            <a:endParaRPr dirty="0" sz="2400" lang="en-US">
              <a:solidFill>
                <a:srgbClr val="0070C0"/>
              </a:solidFill>
            </a:endParaRPr>
          </a:p>
        </p:txBody>
      </p:sp>
      <p:sp>
        <p:nvSpPr>
          <p:cNvPr id="1048595" name="Text 1"/>
          <p:cNvSpPr/>
          <p:nvPr/>
        </p:nvSpPr>
        <p:spPr>
          <a:xfrm>
            <a:off x="457200" y="1143000"/>
            <a:ext cx="3402341" cy="4633008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Traffic sensors, cameras, and GPS data provide detailed vehicle movement information.</a:t>
            </a:r>
            <a:endParaRPr dirty="0" sz="1600" lang="en-US">
              <a:solidFill>
                <a:srgbClr val="000000"/>
              </a:solidFill>
            </a:endParaRPr>
          </a:p>
          <a:p>
            <a:endParaRPr dirty="0" sz="1600" lang="en-US">
              <a:solidFill>
                <a:srgbClr val="000000"/>
              </a:solidFill>
            </a:endParaRPr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External data such as weather, holidays, and social events enhance model accuracy.</a:t>
            </a:r>
            <a:endParaRPr dirty="0" sz="1600" lang="en-US">
              <a:solidFill>
                <a:srgbClr val="000000"/>
              </a:solidFill>
            </a:endParaRPr>
          </a:p>
          <a:p>
            <a:endParaRPr dirty="0" sz="1600" lang="en-US">
              <a:solidFill>
                <a:srgbClr val="000000"/>
              </a:solidFill>
            </a:endParaRPr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preprocessing and feature engineering are critical steps for effective modeling.</a:t>
            </a:r>
            <a:endParaRPr dirty="0" sz="16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800">
        <p:extLst>
          <p:ext uri="http://mobile.wps.com/transition/2016/1">
            <p:transition val="wps_explode_r_800"/>
          </p:ext>
        </p:extLst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i.pinimg.com/736x/64/27/8e/64278e10186f1152e6c0287bbebd9154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9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8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Models for Traffic Volume</a:t>
            </a:r>
            <a:endParaRPr dirty="0" sz="2400" lang="en-US">
              <a:solidFill>
                <a:srgbClr val="008000"/>
              </a:solidFill>
            </a:endParaRPr>
          </a:p>
        </p:txBody>
      </p:sp>
      <p:sp>
        <p:nvSpPr>
          <p:cNvPr id="1048600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3300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Supervised learning algorithms like Random Forests and Gradient Boosting are popular choices.</a:t>
            </a:r>
            <a:endParaRPr dirty="0" sz="1600" lang="en-US">
              <a:solidFill>
                <a:srgbClr val="330066"/>
              </a:solidFill>
            </a:endParaRPr>
          </a:p>
          <a:p>
            <a:endParaRPr dirty="0" sz="1600" lang="en-US">
              <a:solidFill>
                <a:srgbClr val="330066"/>
              </a:solidFill>
            </a:endParaRPr>
          </a:p>
          <a:p>
            <a:r>
              <a:rPr dirty="0" sz="1600" lang="en-US">
                <a:solidFill>
                  <a:srgbClr val="3300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models, particularly LSTM networks, excel at capturing temporal dependencies.</a:t>
            </a:r>
            <a:endParaRPr dirty="0" sz="1600" lang="en-US">
              <a:solidFill>
                <a:srgbClr val="330066"/>
              </a:solidFill>
            </a:endParaRPr>
          </a:p>
          <a:p>
            <a:endParaRPr dirty="0" sz="1600" lang="en-US">
              <a:solidFill>
                <a:srgbClr val="330066"/>
              </a:solidFill>
            </a:endParaRPr>
          </a:p>
          <a:p>
            <a:r>
              <a:rPr dirty="0" sz="1600" lang="en-US">
                <a:solidFill>
                  <a:srgbClr val="3300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Ensemble methods combine multiple models to improve robustness and accuracy.</a:t>
            </a:r>
            <a:endParaRPr dirty="0" sz="1600" lang="en-US">
              <a:solidFill>
                <a:srgbClr val="3300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 dir="l" isContent="0" isInverted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>
            <a:off x="399388" y="759460"/>
            <a:ext cx="9982849" cy="4384039"/>
          </a:xfrm>
          <a:prstGeom prst="rect"/>
        </p:spPr>
        <p:txBody>
          <a:bodyPr rtlCol="0" wrap="square">
            <a:spAutoFit/>
          </a:bodyPr>
          <a:p>
            <a:r>
              <a:rPr sz="1100" lang="en-GB">
                <a:solidFill>
                  <a:srgbClr val="000000"/>
                </a:solidFill>
              </a:rPr>
              <a:t>import pandas as pd
from sklearn.model_selection import train_test_split
from sklearn.linear_model import LinearRegression
from sklearn.metrics import mean_squared_error
data = {
    'hour': [7, 8, 9, 10, 11, 12, 13, 14, 15, 16, 17, 18],
    'traffic_volume': [500, 700, 1000, 1200, 1500, 1800, 2000, 2200, 2500, 2800, 3000, 3200]
}
df = pd.DataFrame(data)
</a:t>
            </a:r>
            <a:r>
              <a:rPr sz="1100" lang="en-GB">
                <a:solidFill>
                  <a:srgbClr val="000000"/>
                </a:solidFill>
              </a:rPr>
              <a:t>X = df[['hour']]
y = df['traffic_volume']
X_train, X_test, y_train, y_test = train_test_split(X, y, test_size=0.2, random_state=42)
model = LinearRegression()
model.fit(X_train, y_train)
y_pred = model.predict(X_test)
mse = mean_squared_error(y_test, y_pred)
print(f'Mean Squared Error: {mse}')
new_hour = [[9.5]]
estimated_traffic_volume = model.predict(new_hour)
print(f'Estimated traffic volume at {new_hour[0][0]} hour: {estimated_traffic_volume[0]}')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293982" y="0"/>
            <a:ext cx="886754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simple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volume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on</a:t>
            </a:r>
            <a:endParaRPr sz="2800" lang="en-GB">
              <a:solidFill>
                <a:srgbClr val="000000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473731" y="982045"/>
            <a:ext cx="3356130" cy="320242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:blind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https://search-letsfade-com.herokuapp.com/proxy?url=https://labelyourdata.com/img/article-illustrations/splitting-data-se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Training and Validation</a:t>
            </a:r>
            <a:endParaRPr dirty="0" sz="2400" lang="en-US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Splitting data into training, validation, and test sets ensures unbiased evaluation.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Hyperparameter tuning optimizes model performance for specific datasets.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Cross-validation techniques help assess the model's generalization ability.</a:t>
            </a:r>
            <a:endParaRPr dirty="0" sz="16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Advanced Traffic Volune Estimation With Machine Learning</dc:title>
  <dc:creator>SlideMake.com</dc:creator>
  <cp:lastModifiedBy>SlideMake.com</cp:lastModifiedBy>
  <dcterms:created xsi:type="dcterms:W3CDTF">2025-06-20T14:29:09Z</dcterms:created>
  <dcterms:modified xsi:type="dcterms:W3CDTF">2025-06-27T15:43:56Z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4340844ac8e94800a893d640b382d8dc</vt:lpwstr>
  </property>
</Properties>
</file>