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231C47D-20DA-502B-5A8C-64A013A90CBD}"/>
              </a:ext>
            </a:extLst>
          </p:cNvPr>
          <p:cNvSpPr>
            <a:spLocks noGrp="1"/>
          </p:cNvSpPr>
          <p:nvPr>
            <p:ph type="subTitle" idx="1"/>
          </p:nvPr>
        </p:nvSpPr>
        <p:spPr/>
        <p:txBody>
          <a:bodyPr>
            <a:normAutofit fontScale="25000" lnSpcReduction="20000"/>
          </a:bodyPr>
          <a:lstStyle/>
          <a:p>
            <a:r>
              <a:rPr lang="en-US" sz="4400" b="1" dirty="0"/>
              <a:t>Presented by:</a:t>
            </a:r>
            <a:br>
              <a:rPr lang="en-US" sz="4400" b="1" dirty="0"/>
            </a:br>
            <a:r>
              <a:rPr lang="en-US" sz="4400" b="1" dirty="0"/>
              <a:t/>
            </a:r>
            <a:br>
              <a:rPr lang="en-US" sz="4400" b="1" dirty="0"/>
            </a:br>
            <a:r>
              <a:rPr lang="en-US" sz="4400" b="1" dirty="0" err="1"/>
              <a:t>Varre</a:t>
            </a:r>
            <a:r>
              <a:rPr lang="en-US" sz="4400" b="1" dirty="0"/>
              <a:t> . Siri Chandana</a:t>
            </a:r>
            <a:br>
              <a:rPr lang="en-US" sz="4400" b="1" dirty="0"/>
            </a:br>
            <a:r>
              <a:rPr lang="en-US" sz="4400" b="1" dirty="0"/>
              <a:t/>
            </a:r>
            <a:br>
              <a:rPr lang="en-US" sz="4400" b="1" dirty="0"/>
            </a:br>
            <a:r>
              <a:rPr lang="en-US" sz="4400" b="1" dirty="0"/>
              <a:t>4/4 it</a:t>
            </a:r>
            <a:br>
              <a:rPr lang="en-US" sz="4400" b="1" dirty="0"/>
            </a:br>
            <a:r>
              <a:rPr lang="en-US" sz="4400" b="1" dirty="0"/>
              <a:t/>
            </a:r>
            <a:br>
              <a:rPr lang="en-US" sz="4400" b="1" dirty="0"/>
            </a:br>
            <a:r>
              <a:rPr lang="en-US" sz="4400" b="1" dirty="0"/>
              <a:t>reg no:20B91A12I3</a:t>
            </a:r>
            <a:br>
              <a:rPr lang="en-US" sz="4400" b="1" dirty="0"/>
            </a:br>
            <a:r>
              <a:rPr lang="en-US" sz="4400" b="1" dirty="0"/>
              <a:t/>
            </a:r>
            <a:br>
              <a:rPr lang="en-US" sz="4400" b="1" dirty="0"/>
            </a:br>
            <a:r>
              <a:rPr lang="en-US" sz="4400" b="1" dirty="0"/>
              <a:t>department of information technology</a:t>
            </a:r>
            <a:r>
              <a:rPr lang="en-US" sz="2400" b="1" dirty="0"/>
              <a:t/>
            </a:r>
            <a:br>
              <a:rPr lang="en-US" sz="2400" b="1" dirty="0"/>
            </a:br>
            <a:r>
              <a:rPr lang="en-US" sz="2400" dirty="0"/>
              <a:t/>
            </a:r>
            <a:br>
              <a:rPr lang="en-US" sz="2400" dirty="0"/>
            </a:br>
            <a:endParaRPr lang="en-IN" dirty="0"/>
          </a:p>
        </p:txBody>
      </p:sp>
      <p:pic>
        <p:nvPicPr>
          <p:cNvPr id="7" name="Picture 6">
            <a:extLst>
              <a:ext uri="{FF2B5EF4-FFF2-40B4-BE49-F238E27FC236}">
                <a16:creationId xmlns:a16="http://schemas.microsoft.com/office/drawing/2014/main" xmlns="" id="{FD80A8F1-1D00-1193-1B2D-444ABADF2D45}"/>
              </a:ext>
            </a:extLst>
          </p:cNvPr>
          <p:cNvPicPr>
            <a:picLocks noChangeAspect="1"/>
          </p:cNvPicPr>
          <p:nvPr/>
        </p:nvPicPr>
        <p:blipFill>
          <a:blip r:embed="rId2"/>
          <a:stretch>
            <a:fillRect/>
          </a:stretch>
        </p:blipFill>
        <p:spPr>
          <a:xfrm>
            <a:off x="2438400" y="1642188"/>
            <a:ext cx="7315200" cy="1558215"/>
          </a:xfrm>
          <a:prstGeom prst="rect">
            <a:avLst/>
          </a:prstGeom>
        </p:spPr>
      </p:pic>
    </p:spTree>
    <p:extLst>
      <p:ext uri="{BB962C8B-B14F-4D97-AF65-F5344CB8AC3E}">
        <p14:creationId xmlns:p14="http://schemas.microsoft.com/office/powerpoint/2010/main" val="3537153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96B1F1-FD2E-8FAE-D62A-F803B0E834BB}"/>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xmlns="" id="{3FD1CDF4-1C3D-6746-94B5-0C5B5041E9E1}"/>
              </a:ext>
            </a:extLst>
          </p:cNvPr>
          <p:cNvSpPr>
            <a:spLocks noGrp="1"/>
          </p:cNvSpPr>
          <p:nvPr>
            <p:ph idx="1"/>
          </p:nvPr>
        </p:nvSpPr>
        <p:spPr/>
        <p:txBody>
          <a:bodyPr/>
          <a:lstStyle/>
          <a:p>
            <a:r>
              <a:rPr lang="en-US" sz="1800" dirty="0">
                <a:latin typeface="+mj-lt"/>
              </a:rPr>
              <a:t>Title of the project</a:t>
            </a:r>
          </a:p>
          <a:p>
            <a:r>
              <a:rPr lang="en-US" sz="1800" dirty="0">
                <a:latin typeface="+mj-lt"/>
              </a:rPr>
              <a:t>Abstract</a:t>
            </a:r>
          </a:p>
          <a:p>
            <a:r>
              <a:rPr lang="en-US" sz="1800" dirty="0">
                <a:latin typeface="+mj-lt"/>
              </a:rPr>
              <a:t>methodology</a:t>
            </a:r>
          </a:p>
          <a:p>
            <a:r>
              <a:rPr lang="en-US" sz="1800" dirty="0">
                <a:latin typeface="+mj-lt"/>
              </a:rPr>
              <a:t>architecture</a:t>
            </a:r>
          </a:p>
          <a:p>
            <a:r>
              <a:rPr lang="en-US" sz="1800" dirty="0">
                <a:latin typeface="+mj-lt"/>
              </a:rPr>
              <a:t>Implementation</a:t>
            </a:r>
          </a:p>
          <a:p>
            <a:r>
              <a:rPr lang="en-US" sz="1800" dirty="0">
                <a:latin typeface="+mj-lt"/>
              </a:rPr>
              <a:t>conclusion</a:t>
            </a:r>
          </a:p>
          <a:p>
            <a:endParaRPr lang="en-IN" dirty="0"/>
          </a:p>
        </p:txBody>
      </p:sp>
    </p:spTree>
    <p:extLst>
      <p:ext uri="{BB962C8B-B14F-4D97-AF65-F5344CB8AC3E}">
        <p14:creationId xmlns:p14="http://schemas.microsoft.com/office/powerpoint/2010/main" val="1416741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332384-A5F8-2603-B271-AFF8A6E9B492}"/>
              </a:ext>
            </a:extLst>
          </p:cNvPr>
          <p:cNvSpPr>
            <a:spLocks noGrp="1"/>
          </p:cNvSpPr>
          <p:nvPr>
            <p:ph type="title"/>
          </p:nvPr>
        </p:nvSpPr>
        <p:spPr/>
        <p:txBody>
          <a:bodyPr>
            <a:normAutofit fontScale="90000"/>
          </a:bodyPr>
          <a:lstStyle/>
          <a:p>
            <a:r>
              <a:rPr lang="en-US" sz="4400" dirty="0"/>
              <a:t>Building an Architecture for Application and Database Deployment</a:t>
            </a:r>
            <a:endParaRPr lang="en-IN" dirty="0"/>
          </a:p>
        </p:txBody>
      </p:sp>
      <p:sp>
        <p:nvSpPr>
          <p:cNvPr id="3" name="Content Placeholder 2">
            <a:extLst>
              <a:ext uri="{FF2B5EF4-FFF2-40B4-BE49-F238E27FC236}">
                <a16:creationId xmlns:a16="http://schemas.microsoft.com/office/drawing/2014/main" xmlns="" id="{5F92D6C8-031B-9D88-923E-A26867774BF9}"/>
              </a:ext>
            </a:extLst>
          </p:cNvPr>
          <p:cNvSpPr>
            <a:spLocks noGrp="1"/>
          </p:cNvSpPr>
          <p:nvPr>
            <p:ph idx="1"/>
          </p:nvPr>
        </p:nvSpPr>
        <p:spPr/>
        <p:txBody>
          <a:bodyPr/>
          <a:lstStyle/>
          <a:p>
            <a:r>
              <a:rPr lang="en-IN" sz="1800" b="1" dirty="0">
                <a:latin typeface="+mj-lt"/>
              </a:rPr>
              <a:t>Abstract: </a:t>
            </a:r>
            <a:r>
              <a:rPr lang="en-US" sz="1800" dirty="0">
                <a:latin typeface="+mj-lt"/>
              </a:rPr>
              <a:t>This Project presents an architecture for creating a Virtual Private Cloud (VPC) with interconnected public and private subnets, using an Internet Gateway (IGW) and Network Address Translation (NAT). The architecture enables secure connectivity and efficient communication between resources within the VPC and the internet</a:t>
            </a:r>
            <a:r>
              <a:rPr lang="en-US" dirty="0"/>
              <a:t>. </a:t>
            </a:r>
            <a:r>
              <a:rPr lang="en-IN" b="1" dirty="0"/>
              <a:t> </a:t>
            </a:r>
          </a:p>
          <a:p>
            <a:endParaRPr lang="en-IN" dirty="0"/>
          </a:p>
        </p:txBody>
      </p:sp>
    </p:spTree>
    <p:extLst>
      <p:ext uri="{BB962C8B-B14F-4D97-AF65-F5344CB8AC3E}">
        <p14:creationId xmlns:p14="http://schemas.microsoft.com/office/powerpoint/2010/main" val="420878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08AD61-7147-3A54-6ED9-04474785AC4B}"/>
              </a:ext>
            </a:extLst>
          </p:cNvPr>
          <p:cNvSpPr>
            <a:spLocks noGrp="1"/>
          </p:cNvSpPr>
          <p:nvPr>
            <p:ph type="title"/>
          </p:nvPr>
        </p:nvSpPr>
        <p:spPr/>
        <p:txBody>
          <a:bodyPr/>
          <a:lstStyle/>
          <a:p>
            <a:r>
              <a:rPr lang="en-US" sz="4400" b="1" dirty="0"/>
              <a:t>Methodology:</a:t>
            </a:r>
            <a:endParaRPr lang="en-IN" dirty="0"/>
          </a:p>
        </p:txBody>
      </p:sp>
      <p:sp>
        <p:nvSpPr>
          <p:cNvPr id="3" name="Content Placeholder 2">
            <a:extLst>
              <a:ext uri="{FF2B5EF4-FFF2-40B4-BE49-F238E27FC236}">
                <a16:creationId xmlns:a16="http://schemas.microsoft.com/office/drawing/2014/main" xmlns="" id="{C228857E-20A4-29D9-9BAA-3558F4ED6236}"/>
              </a:ext>
            </a:extLst>
          </p:cNvPr>
          <p:cNvSpPr>
            <a:spLocks noGrp="1"/>
          </p:cNvSpPr>
          <p:nvPr>
            <p:ph idx="1"/>
          </p:nvPr>
        </p:nvSpPr>
        <p:spPr/>
        <p:txBody>
          <a:bodyPr>
            <a:normAutofit fontScale="70000" lnSpcReduction="20000"/>
          </a:bodyPr>
          <a:lstStyle/>
          <a:p>
            <a:pPr marL="0" indent="0">
              <a:buNone/>
            </a:pPr>
            <a:r>
              <a:rPr lang="en-US" sz="2400" dirty="0">
                <a:latin typeface="+mj-lt"/>
              </a:rPr>
              <a:t>The steps involved in Building an Architecture for Application and Database Deployment are:</a:t>
            </a:r>
          </a:p>
          <a:p>
            <a:pPr marL="0" indent="0">
              <a:buNone/>
            </a:pPr>
            <a:r>
              <a:rPr lang="en-US" sz="2400" dirty="0">
                <a:latin typeface="+mj-lt"/>
              </a:rPr>
              <a:t>Step 1: Create VPC along with public and private subnets</a:t>
            </a:r>
          </a:p>
          <a:p>
            <a:pPr marL="0" indent="0">
              <a:buNone/>
            </a:pPr>
            <a:r>
              <a:rPr lang="en-US" sz="2400" dirty="0">
                <a:latin typeface="+mj-lt"/>
              </a:rPr>
              <a:t>Step 2: Create an Internet gateway and attach it to our created VPC</a:t>
            </a:r>
          </a:p>
          <a:p>
            <a:pPr marL="0" indent="0">
              <a:buNone/>
            </a:pPr>
            <a:r>
              <a:rPr lang="en-US" sz="2400" dirty="0">
                <a:latin typeface="+mj-lt"/>
              </a:rPr>
              <a:t>Step 3: Create Route Tables(Public, Private) with VPC</a:t>
            </a:r>
          </a:p>
          <a:p>
            <a:pPr marL="0" indent="0">
              <a:buNone/>
            </a:pPr>
            <a:r>
              <a:rPr lang="en-US" sz="2400" dirty="0">
                <a:latin typeface="+mj-lt"/>
              </a:rPr>
              <a:t>Step 4: Enable the destination route of the public route table and connect it to the IG</a:t>
            </a:r>
          </a:p>
          <a:p>
            <a:pPr marL="0" indent="0">
              <a:buNone/>
            </a:pPr>
            <a:r>
              <a:rPr lang="en-US" sz="2400" dirty="0">
                <a:latin typeface="+mj-lt"/>
              </a:rPr>
              <a:t>Step 5: Attach the route table to the subnets and change public subnet settings to enable auto-assign IP Settings</a:t>
            </a:r>
          </a:p>
          <a:p>
            <a:pPr marL="0" indent="0">
              <a:buNone/>
            </a:pPr>
            <a:r>
              <a:rPr lang="en-US" sz="2400" dirty="0">
                <a:latin typeface="+mj-lt"/>
              </a:rPr>
              <a:t>Step 6: Create an EC2 instance and For using a private IP Address NAT instance with </a:t>
            </a:r>
            <a:r>
              <a:rPr lang="en-US" sz="2400" dirty="0" err="1">
                <a:latin typeface="+mj-lt"/>
              </a:rPr>
              <a:t>aws</a:t>
            </a:r>
            <a:r>
              <a:rPr lang="en-US" sz="2400" dirty="0">
                <a:latin typeface="+mj-lt"/>
              </a:rPr>
              <a:t>-NAT </a:t>
            </a:r>
            <a:r>
              <a:rPr lang="en-US" sz="2400" dirty="0" err="1">
                <a:latin typeface="+mj-lt"/>
              </a:rPr>
              <a:t>ami</a:t>
            </a:r>
            <a:endParaRPr lang="en-US" sz="2400" dirty="0">
              <a:latin typeface="+mj-lt"/>
            </a:endParaRPr>
          </a:p>
          <a:p>
            <a:pPr marL="0" indent="0">
              <a:buNone/>
            </a:pPr>
            <a:r>
              <a:rPr lang="en-US" sz="2400" dirty="0">
                <a:latin typeface="+mj-lt"/>
              </a:rPr>
              <a:t>Step 7: Change the Private route table settings and attach it to the NAT instance </a:t>
            </a:r>
          </a:p>
          <a:p>
            <a:pPr marL="0" indent="0">
              <a:buNone/>
            </a:pPr>
            <a:r>
              <a:rPr lang="en-US" sz="2400" dirty="0">
                <a:latin typeface="+mj-lt"/>
              </a:rPr>
              <a:t/>
            </a:r>
            <a:br>
              <a:rPr lang="en-US" sz="2400" dirty="0">
                <a:latin typeface="+mj-lt"/>
              </a:rPr>
            </a:br>
            <a:r>
              <a:rPr lang="en-US" sz="2400" dirty="0">
                <a:latin typeface="+mj-lt"/>
              </a:rPr>
              <a:t>Step 8: Now we can access our architecture by the Private IP address and then cleanup</a:t>
            </a:r>
            <a:endParaRPr lang="en-IN" sz="2400" dirty="0">
              <a:latin typeface="+mj-lt"/>
            </a:endParaRPr>
          </a:p>
          <a:p>
            <a:endParaRPr lang="en-IN" dirty="0"/>
          </a:p>
        </p:txBody>
      </p:sp>
    </p:spTree>
    <p:extLst>
      <p:ext uri="{BB962C8B-B14F-4D97-AF65-F5344CB8AC3E}">
        <p14:creationId xmlns:p14="http://schemas.microsoft.com/office/powerpoint/2010/main" val="2666779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379D0B-87F6-EF58-F56B-F3902FA2638B}"/>
              </a:ext>
            </a:extLst>
          </p:cNvPr>
          <p:cNvSpPr>
            <a:spLocks noGrp="1"/>
          </p:cNvSpPr>
          <p:nvPr>
            <p:ph type="title"/>
          </p:nvPr>
        </p:nvSpPr>
        <p:spPr>
          <a:xfrm>
            <a:off x="1295402" y="671581"/>
            <a:ext cx="9601196" cy="1303867"/>
          </a:xfrm>
        </p:spPr>
        <p:txBody>
          <a:bodyPr>
            <a:normAutofit fontScale="90000"/>
          </a:bodyPr>
          <a:lstStyle/>
          <a:p>
            <a:r>
              <a:rPr lang="en-US" sz="4400" b="1" dirty="0"/>
              <a:t>Architecture</a:t>
            </a:r>
            <a:br>
              <a:rPr lang="en-US" sz="4400" b="1" dirty="0"/>
            </a:b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1311215"/>
            <a:ext cx="9601196" cy="4925683"/>
          </a:xfrm>
        </p:spPr>
      </p:pic>
    </p:spTree>
    <p:extLst>
      <p:ext uri="{BB962C8B-B14F-4D97-AF65-F5344CB8AC3E}">
        <p14:creationId xmlns:p14="http://schemas.microsoft.com/office/powerpoint/2010/main" val="473160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F703A9-073A-FC7A-0303-196140FD3B0B}"/>
              </a:ext>
            </a:extLst>
          </p:cNvPr>
          <p:cNvSpPr>
            <a:spLocks noGrp="1"/>
          </p:cNvSpPr>
          <p:nvPr>
            <p:ph type="title"/>
          </p:nvPr>
        </p:nvSpPr>
        <p:spPr/>
        <p:txBody>
          <a:bodyPr/>
          <a:lstStyle/>
          <a:p>
            <a:r>
              <a:rPr lang="en-US" sz="4400" b="1" dirty="0"/>
              <a:t>Implementation:</a:t>
            </a:r>
            <a:endParaRPr lang="en-IN" dirty="0"/>
          </a:p>
        </p:txBody>
      </p:sp>
      <p:sp>
        <p:nvSpPr>
          <p:cNvPr id="3" name="Content Placeholder 2">
            <a:extLst>
              <a:ext uri="{FF2B5EF4-FFF2-40B4-BE49-F238E27FC236}">
                <a16:creationId xmlns:a16="http://schemas.microsoft.com/office/drawing/2014/main" xmlns="" id="{8E7D45F0-0354-4E76-B0D1-1F2ADC2A993C}"/>
              </a:ext>
            </a:extLst>
          </p:cNvPr>
          <p:cNvSpPr>
            <a:spLocks noGrp="1"/>
          </p:cNvSpPr>
          <p:nvPr>
            <p:ph idx="1"/>
          </p:nvPr>
        </p:nvSpPr>
        <p:spPr/>
        <p:txBody>
          <a:bodyPr>
            <a:normAutofit fontScale="70000" lnSpcReduction="20000"/>
          </a:bodyPr>
          <a:lstStyle/>
          <a:p>
            <a:r>
              <a:rPr lang="en-IN" sz="2400" b="1" dirty="0">
                <a:latin typeface="+mj-lt"/>
              </a:rPr>
              <a:t>Hard ware and soft ware used :</a:t>
            </a:r>
          </a:p>
          <a:p>
            <a:pPr>
              <a:buFont typeface="Wingdings" panose="05000000000000000000" pitchFamily="2" charset="2"/>
              <a:buChar char="Ø"/>
            </a:pPr>
            <a:r>
              <a:rPr lang="en-IN" sz="2400" b="1" dirty="0"/>
              <a:t>EC2 : </a:t>
            </a:r>
            <a:r>
              <a:rPr lang="en-US" sz="2400" dirty="0">
                <a:latin typeface="+mj-lt"/>
              </a:rPr>
              <a:t>Amazon Elastic Compute Cloud (Amazon EC2) provides on-demand, scalable computing capacity in the Amazon Web Services (AWS) Cloud. Using Amazon EC2 reduces hardware costs so you can develop and deploy applications faster. You can use Amazon EC2 to launch as many or as few virtual servers as you need, configure security and networking, and manage storage.</a:t>
            </a:r>
            <a:endParaRPr lang="en-IN" sz="2400" b="1" dirty="0">
              <a:latin typeface="+mj-lt"/>
            </a:endParaRPr>
          </a:p>
          <a:p>
            <a:pPr>
              <a:buFont typeface="Wingdings" panose="05000000000000000000" pitchFamily="2" charset="2"/>
              <a:buChar char="Ø"/>
            </a:pPr>
            <a:r>
              <a:rPr lang="en-IN" sz="2400" b="1" dirty="0"/>
              <a:t>VPC </a:t>
            </a:r>
            <a:r>
              <a:rPr lang="en-IN" sz="2400" b="1" dirty="0">
                <a:latin typeface="+mj-lt"/>
              </a:rPr>
              <a:t>: </a:t>
            </a:r>
            <a:r>
              <a:rPr lang="en-US" sz="2400" dirty="0">
                <a:latin typeface="+mj-lt"/>
              </a:rPr>
              <a:t>With Amazon Virtual Private Cloud (Amazon VPC), you can launch AWS resources in a logically isolated virtual network that you've defined. This virtual network closely resembles a traditional network that you'd operate in your own data center, with the benefits of using the scalable infrastructure of AWS.</a:t>
            </a:r>
            <a:endParaRPr lang="en-IN" sz="2400" b="1" dirty="0">
              <a:latin typeface="+mj-lt"/>
            </a:endParaRPr>
          </a:p>
          <a:p>
            <a:pPr>
              <a:buFont typeface="Wingdings" panose="05000000000000000000" pitchFamily="2" charset="2"/>
              <a:buChar char="Ø"/>
            </a:pPr>
            <a:r>
              <a:rPr lang="en-IN" sz="2400" b="1" dirty="0" err="1"/>
              <a:t>Gitbash</a:t>
            </a:r>
            <a:r>
              <a:rPr lang="en-IN" sz="2400" b="1" dirty="0"/>
              <a:t> </a:t>
            </a:r>
            <a:r>
              <a:rPr lang="en-IN" sz="2400" b="1" dirty="0">
                <a:latin typeface="+mj-lt"/>
              </a:rPr>
              <a:t>: </a:t>
            </a:r>
            <a:r>
              <a:rPr lang="en-US" sz="2400" b="0" i="0" dirty="0">
                <a:solidFill>
                  <a:srgbClr val="202124"/>
                </a:solidFill>
                <a:effectLst/>
                <a:latin typeface="+mj-lt"/>
              </a:rPr>
              <a:t>Git Bash is </a:t>
            </a:r>
            <a:r>
              <a:rPr lang="en-US" sz="2400" b="0" i="0" dirty="0">
                <a:solidFill>
                  <a:srgbClr val="040C28"/>
                </a:solidFill>
                <a:effectLst/>
                <a:latin typeface="+mj-lt"/>
              </a:rPr>
              <a:t>an application for Microsoft Windows environments which provides an emulation layer for a Git command line experience</a:t>
            </a:r>
            <a:r>
              <a:rPr lang="en-US" sz="2400" b="0" i="0" dirty="0">
                <a:solidFill>
                  <a:srgbClr val="202124"/>
                </a:solidFill>
                <a:effectLst/>
                <a:latin typeface="+mj-lt"/>
              </a:rPr>
              <a:t>. Bash is an acronym for </a:t>
            </a:r>
            <a:r>
              <a:rPr lang="en-US" sz="2400" b="0" i="0" dirty="0" err="1">
                <a:solidFill>
                  <a:srgbClr val="202124"/>
                </a:solidFill>
                <a:effectLst/>
                <a:latin typeface="+mj-lt"/>
              </a:rPr>
              <a:t>Bourne</a:t>
            </a:r>
            <a:r>
              <a:rPr lang="en-US" sz="2400" b="0" i="0" dirty="0">
                <a:solidFill>
                  <a:srgbClr val="202124"/>
                </a:solidFill>
                <a:effectLst/>
                <a:latin typeface="+mj-lt"/>
              </a:rPr>
              <a:t> Again Shell. A shell is a terminal application used to interface with an operating system through written commands.</a:t>
            </a:r>
            <a:endParaRPr lang="en-IN" sz="2400" b="1" dirty="0">
              <a:latin typeface="+mj-lt"/>
            </a:endParaRPr>
          </a:p>
          <a:p>
            <a:endParaRPr lang="en-IN" dirty="0"/>
          </a:p>
        </p:txBody>
      </p:sp>
    </p:spTree>
    <p:extLst>
      <p:ext uri="{BB962C8B-B14F-4D97-AF65-F5344CB8AC3E}">
        <p14:creationId xmlns:p14="http://schemas.microsoft.com/office/powerpoint/2010/main" val="2056148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84F0AD-45CF-1575-D2C6-4C3076F4AEED}"/>
              </a:ext>
            </a:extLst>
          </p:cNvPr>
          <p:cNvSpPr>
            <a:spLocks noGrp="1"/>
          </p:cNvSpPr>
          <p:nvPr>
            <p:ph type="title"/>
          </p:nvPr>
        </p:nvSpPr>
        <p:spPr/>
        <p:txBody>
          <a:bodyPr/>
          <a:lstStyle/>
          <a:p>
            <a:r>
              <a:rPr lang="en-US" b="1" dirty="0"/>
              <a:t>C</a:t>
            </a:r>
            <a:r>
              <a:rPr lang="en-US" sz="4400" b="1" dirty="0"/>
              <a:t>onclusion</a:t>
            </a:r>
            <a:endParaRPr lang="en-IN" dirty="0"/>
          </a:p>
        </p:txBody>
      </p:sp>
      <p:sp>
        <p:nvSpPr>
          <p:cNvPr id="3" name="Content Placeholder 2">
            <a:extLst>
              <a:ext uri="{FF2B5EF4-FFF2-40B4-BE49-F238E27FC236}">
                <a16:creationId xmlns:a16="http://schemas.microsoft.com/office/drawing/2014/main" xmlns="" id="{6E9C7234-E4A9-2FEF-A3F7-CB29376EABA7}"/>
              </a:ext>
            </a:extLst>
          </p:cNvPr>
          <p:cNvSpPr>
            <a:spLocks noGrp="1"/>
          </p:cNvSpPr>
          <p:nvPr>
            <p:ph idx="1"/>
          </p:nvPr>
        </p:nvSpPr>
        <p:spPr/>
        <p:txBody>
          <a:bodyPr>
            <a:normAutofit/>
          </a:bodyPr>
          <a:lstStyle/>
          <a:p>
            <a:r>
              <a:rPr lang="en-US" sz="1900" dirty="0">
                <a:latin typeface="+mj-lt"/>
              </a:rPr>
              <a:t>In conclusion, By implementing the proposed architecture, organizations can separate resources based on connectivity requirements, with the public subnet allowing public access through the IGW and the private subnet enabling outbound internet connectivity via the NAT gateway or instance. Routing and security measures ensure controlled traffic flow and enforce security policies, enhancing data privacy and mitigating external threats. By following this architecture, organizations can confidently deploy their applications in the cloud, achieving a well-designed VPC setup that meets their connectivity and security needs while leveraging the advantages of cloud infrastructure </a:t>
            </a:r>
            <a:endParaRPr lang="en-IN" sz="1900" dirty="0">
              <a:latin typeface="+mj-lt"/>
            </a:endParaRPr>
          </a:p>
          <a:p>
            <a:endParaRPr lang="en-IN" dirty="0"/>
          </a:p>
        </p:txBody>
      </p:sp>
    </p:spTree>
    <p:extLst>
      <p:ext uri="{BB962C8B-B14F-4D97-AF65-F5344CB8AC3E}">
        <p14:creationId xmlns:p14="http://schemas.microsoft.com/office/powerpoint/2010/main" val="59812330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TotalTime>
  <Words>436</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Garamond</vt:lpstr>
      <vt:lpstr>Wingdings</vt:lpstr>
      <vt:lpstr>Organic</vt:lpstr>
      <vt:lpstr>PowerPoint Presentation</vt:lpstr>
      <vt:lpstr>contents</vt:lpstr>
      <vt:lpstr>Building an Architecture for Application and Database Deployment</vt:lpstr>
      <vt:lpstr>Methodology:</vt:lpstr>
      <vt:lpstr>Architecture </vt:lpstr>
      <vt:lpstr>Implementation: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Yamini Lakshmi Jenu</dc:creator>
  <cp:lastModifiedBy>Asus</cp:lastModifiedBy>
  <cp:revision>2</cp:revision>
  <dcterms:created xsi:type="dcterms:W3CDTF">2023-11-06T02:00:55Z</dcterms:created>
  <dcterms:modified xsi:type="dcterms:W3CDTF">2023-12-07T16:42:59Z</dcterms:modified>
</cp:coreProperties>
</file>