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9" r:id="rId14"/>
    <p:sldId id="270" r:id="rId15"/>
    <p:sldId id="271" r:id="rId16"/>
    <p:sldId id="272" r:id="rId17"/>
    <p:sldId id="268" r:id="rId18"/>
    <p:sldId id="273" r:id="rId19"/>
    <p:sldId id="276" r:id="rId20"/>
    <p:sldId id="277" r:id="rId21"/>
    <p:sldId id="274" r:id="rId22"/>
    <p:sldId id="279" r:id="rId23"/>
    <p:sldId id="280" r:id="rId24"/>
    <p:sldId id="281" r:id="rId25"/>
    <p:sldId id="275"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nishwar reddy Gongati" userId="dff2bedad1a5a332" providerId="LiveId" clId="{01EF58F3-8E25-411F-9112-57D553AD1EBE}"/>
    <pc:docChg chg="undo custSel modSld">
      <pc:chgData name="Mounishwar reddy Gongati" userId="dff2bedad1a5a332" providerId="LiveId" clId="{01EF58F3-8E25-411F-9112-57D553AD1EBE}" dt="2023-01-14T08:27:16.656" v="1588" actId="9405"/>
      <pc:docMkLst>
        <pc:docMk/>
      </pc:docMkLst>
      <pc:sldChg chg="addSp delSp mod">
        <pc:chgData name="Mounishwar reddy Gongati" userId="dff2bedad1a5a332" providerId="LiveId" clId="{01EF58F3-8E25-411F-9112-57D553AD1EBE}" dt="2023-01-14T08:26:45.578" v="1583" actId="9405"/>
        <pc:sldMkLst>
          <pc:docMk/>
          <pc:sldMk cId="2146616107" sldId="261"/>
        </pc:sldMkLst>
        <pc:inkChg chg="add">
          <ac:chgData name="Mounishwar reddy Gongati" userId="dff2bedad1a5a332" providerId="LiveId" clId="{01EF58F3-8E25-411F-9112-57D553AD1EBE}" dt="2023-01-14T08:25:00.205" v="1564" actId="9405"/>
          <ac:inkMkLst>
            <pc:docMk/>
            <pc:sldMk cId="2146616107" sldId="261"/>
            <ac:inkMk id="2" creationId="{E804C4B8-53C9-B93F-4496-A60362222FEA}"/>
          </ac:inkMkLst>
        </pc:inkChg>
        <pc:inkChg chg="add">
          <ac:chgData name="Mounishwar reddy Gongati" userId="dff2bedad1a5a332" providerId="LiveId" clId="{01EF58F3-8E25-411F-9112-57D553AD1EBE}" dt="2023-01-14T08:25:11.428" v="1565" actId="9405"/>
          <ac:inkMkLst>
            <pc:docMk/>
            <pc:sldMk cId="2146616107" sldId="261"/>
            <ac:inkMk id="3" creationId="{228800FE-4F67-B6C9-2C0C-2FB81347E600}"/>
          </ac:inkMkLst>
        </pc:inkChg>
        <pc:inkChg chg="add">
          <ac:chgData name="Mounishwar reddy Gongati" userId="dff2bedad1a5a332" providerId="LiveId" clId="{01EF58F3-8E25-411F-9112-57D553AD1EBE}" dt="2023-01-14T08:25:13.754" v="1566" actId="9405"/>
          <ac:inkMkLst>
            <pc:docMk/>
            <pc:sldMk cId="2146616107" sldId="261"/>
            <ac:inkMk id="4" creationId="{659A3496-23A3-6E96-C824-344CC05D1C20}"/>
          </ac:inkMkLst>
        </pc:inkChg>
        <pc:inkChg chg="add">
          <ac:chgData name="Mounishwar reddy Gongati" userId="dff2bedad1a5a332" providerId="LiveId" clId="{01EF58F3-8E25-411F-9112-57D553AD1EBE}" dt="2023-01-14T08:25:14.179" v="1567" actId="9405"/>
          <ac:inkMkLst>
            <pc:docMk/>
            <pc:sldMk cId="2146616107" sldId="261"/>
            <ac:inkMk id="5" creationId="{64961C9C-E1E0-2192-17CA-E1F3DBD9EEE4}"/>
          </ac:inkMkLst>
        </pc:inkChg>
        <pc:inkChg chg="add">
          <ac:chgData name="Mounishwar reddy Gongati" userId="dff2bedad1a5a332" providerId="LiveId" clId="{01EF58F3-8E25-411F-9112-57D553AD1EBE}" dt="2023-01-14T08:25:14.779" v="1568" actId="9405"/>
          <ac:inkMkLst>
            <pc:docMk/>
            <pc:sldMk cId="2146616107" sldId="261"/>
            <ac:inkMk id="7" creationId="{54E4878B-DF48-227D-D52B-BCA210BD52F2}"/>
          </ac:inkMkLst>
        </pc:inkChg>
        <pc:inkChg chg="add del">
          <ac:chgData name="Mounishwar reddy Gongati" userId="dff2bedad1a5a332" providerId="LiveId" clId="{01EF58F3-8E25-411F-9112-57D553AD1EBE}" dt="2023-01-14T08:25:40.184" v="1570" actId="9405"/>
          <ac:inkMkLst>
            <pc:docMk/>
            <pc:sldMk cId="2146616107" sldId="261"/>
            <ac:inkMk id="8" creationId="{7CF81C07-ABD7-C8DE-A6E8-48A268B4C70C}"/>
          </ac:inkMkLst>
        </pc:inkChg>
        <pc:inkChg chg="add">
          <ac:chgData name="Mounishwar reddy Gongati" userId="dff2bedad1a5a332" providerId="LiveId" clId="{01EF58F3-8E25-411F-9112-57D553AD1EBE}" dt="2023-01-14T08:25:48.902" v="1571" actId="9405"/>
          <ac:inkMkLst>
            <pc:docMk/>
            <pc:sldMk cId="2146616107" sldId="261"/>
            <ac:inkMk id="10" creationId="{C10F3CBA-BB64-5382-3875-E90819BCAFA2}"/>
          </ac:inkMkLst>
        </pc:inkChg>
        <pc:inkChg chg="add">
          <ac:chgData name="Mounishwar reddy Gongati" userId="dff2bedad1a5a332" providerId="LiveId" clId="{01EF58F3-8E25-411F-9112-57D553AD1EBE}" dt="2023-01-14T08:25:51.357" v="1572" actId="9405"/>
          <ac:inkMkLst>
            <pc:docMk/>
            <pc:sldMk cId="2146616107" sldId="261"/>
            <ac:inkMk id="12" creationId="{0827E407-2ED2-38FC-9014-273DBA09C266}"/>
          </ac:inkMkLst>
        </pc:inkChg>
        <pc:inkChg chg="add">
          <ac:chgData name="Mounishwar reddy Gongati" userId="dff2bedad1a5a332" providerId="LiveId" clId="{01EF58F3-8E25-411F-9112-57D553AD1EBE}" dt="2023-01-14T08:25:52.493" v="1573" actId="9405"/>
          <ac:inkMkLst>
            <pc:docMk/>
            <pc:sldMk cId="2146616107" sldId="261"/>
            <ac:inkMk id="13" creationId="{626189A7-2682-491E-A557-03707D72E4B1}"/>
          </ac:inkMkLst>
        </pc:inkChg>
        <pc:inkChg chg="add">
          <ac:chgData name="Mounishwar reddy Gongati" userId="dff2bedad1a5a332" providerId="LiveId" clId="{01EF58F3-8E25-411F-9112-57D553AD1EBE}" dt="2023-01-14T08:25:54.570" v="1574" actId="9405"/>
          <ac:inkMkLst>
            <pc:docMk/>
            <pc:sldMk cId="2146616107" sldId="261"/>
            <ac:inkMk id="15" creationId="{6D8C1131-24F3-5240-15E4-57C94B5450B2}"/>
          </ac:inkMkLst>
        </pc:inkChg>
        <pc:inkChg chg="add">
          <ac:chgData name="Mounishwar reddy Gongati" userId="dff2bedad1a5a332" providerId="LiveId" clId="{01EF58F3-8E25-411F-9112-57D553AD1EBE}" dt="2023-01-14T08:25:56.635" v="1575" actId="9405"/>
          <ac:inkMkLst>
            <pc:docMk/>
            <pc:sldMk cId="2146616107" sldId="261"/>
            <ac:inkMk id="16" creationId="{C3557B3B-32DF-F719-5048-5E63A175C695}"/>
          </ac:inkMkLst>
        </pc:inkChg>
        <pc:inkChg chg="add del">
          <ac:chgData name="Mounishwar reddy Gongati" userId="dff2bedad1a5a332" providerId="LiveId" clId="{01EF58F3-8E25-411F-9112-57D553AD1EBE}" dt="2023-01-14T08:26:14.825" v="1581" actId="9405"/>
          <ac:inkMkLst>
            <pc:docMk/>
            <pc:sldMk cId="2146616107" sldId="261"/>
            <ac:inkMk id="17" creationId="{A16A04CF-D4E0-E495-120C-97654B6FBFC7}"/>
          </ac:inkMkLst>
        </pc:inkChg>
        <pc:inkChg chg="add del">
          <ac:chgData name="Mounishwar reddy Gongati" userId="dff2bedad1a5a332" providerId="LiveId" clId="{01EF58F3-8E25-411F-9112-57D553AD1EBE}" dt="2023-01-14T08:26:14.100" v="1580" actId="9405"/>
          <ac:inkMkLst>
            <pc:docMk/>
            <pc:sldMk cId="2146616107" sldId="261"/>
            <ac:inkMk id="18" creationId="{C8B86AFB-B80A-412B-EE11-2E26E0FD87C2}"/>
          </ac:inkMkLst>
        </pc:inkChg>
        <pc:inkChg chg="add del">
          <ac:chgData name="Mounishwar reddy Gongati" userId="dff2bedad1a5a332" providerId="LiveId" clId="{01EF58F3-8E25-411F-9112-57D553AD1EBE}" dt="2023-01-14T08:26:13.588" v="1579" actId="9405"/>
          <ac:inkMkLst>
            <pc:docMk/>
            <pc:sldMk cId="2146616107" sldId="261"/>
            <ac:inkMk id="19" creationId="{64916863-2EB4-8209-3CA4-72F8751F8392}"/>
          </ac:inkMkLst>
        </pc:inkChg>
        <pc:inkChg chg="add">
          <ac:chgData name="Mounishwar reddy Gongati" userId="dff2bedad1a5a332" providerId="LiveId" clId="{01EF58F3-8E25-411F-9112-57D553AD1EBE}" dt="2023-01-14T08:26:39.623" v="1582" actId="9405"/>
          <ac:inkMkLst>
            <pc:docMk/>
            <pc:sldMk cId="2146616107" sldId="261"/>
            <ac:inkMk id="20" creationId="{C54D7C85-D8BB-6848-DBF4-4DDD4CA269E6}"/>
          </ac:inkMkLst>
        </pc:inkChg>
        <pc:inkChg chg="add">
          <ac:chgData name="Mounishwar reddy Gongati" userId="dff2bedad1a5a332" providerId="LiveId" clId="{01EF58F3-8E25-411F-9112-57D553AD1EBE}" dt="2023-01-14T08:26:45.578" v="1583" actId="9405"/>
          <ac:inkMkLst>
            <pc:docMk/>
            <pc:sldMk cId="2146616107" sldId="261"/>
            <ac:inkMk id="21" creationId="{D6BA5F9E-4595-B147-0556-FCA078A9D653}"/>
          </ac:inkMkLst>
        </pc:inkChg>
      </pc:sldChg>
      <pc:sldChg chg="addSp mod">
        <pc:chgData name="Mounishwar reddy Gongati" userId="dff2bedad1a5a332" providerId="LiveId" clId="{01EF58F3-8E25-411F-9112-57D553AD1EBE}" dt="2023-01-14T08:26:58.405" v="1585" actId="9405"/>
        <pc:sldMkLst>
          <pc:docMk/>
          <pc:sldMk cId="1838059519" sldId="262"/>
        </pc:sldMkLst>
        <pc:inkChg chg="add">
          <ac:chgData name="Mounishwar reddy Gongati" userId="dff2bedad1a5a332" providerId="LiveId" clId="{01EF58F3-8E25-411F-9112-57D553AD1EBE}" dt="2023-01-14T08:26:53.990" v="1584" actId="9405"/>
          <ac:inkMkLst>
            <pc:docMk/>
            <pc:sldMk cId="1838059519" sldId="262"/>
            <ac:inkMk id="6" creationId="{F3ABFEFD-1AAC-A16C-FBD7-CA09DCF33ED6}"/>
          </ac:inkMkLst>
        </pc:inkChg>
        <pc:inkChg chg="add">
          <ac:chgData name="Mounishwar reddy Gongati" userId="dff2bedad1a5a332" providerId="LiveId" clId="{01EF58F3-8E25-411F-9112-57D553AD1EBE}" dt="2023-01-14T08:26:58.405" v="1585" actId="9405"/>
          <ac:inkMkLst>
            <pc:docMk/>
            <pc:sldMk cId="1838059519" sldId="262"/>
            <ac:inkMk id="7" creationId="{DBA7A0FB-CC01-D87E-58B8-8A21E02AD7C5}"/>
          </ac:inkMkLst>
        </pc:inkChg>
      </pc:sldChg>
      <pc:sldChg chg="addSp mod">
        <pc:chgData name="Mounishwar reddy Gongati" userId="dff2bedad1a5a332" providerId="LiveId" clId="{01EF58F3-8E25-411F-9112-57D553AD1EBE}" dt="2023-01-14T08:27:08.110" v="1587" actId="9405"/>
        <pc:sldMkLst>
          <pc:docMk/>
          <pc:sldMk cId="3771302611" sldId="263"/>
        </pc:sldMkLst>
        <pc:inkChg chg="add">
          <ac:chgData name="Mounishwar reddy Gongati" userId="dff2bedad1a5a332" providerId="LiveId" clId="{01EF58F3-8E25-411F-9112-57D553AD1EBE}" dt="2023-01-14T08:27:03.523" v="1586" actId="9405"/>
          <ac:inkMkLst>
            <pc:docMk/>
            <pc:sldMk cId="3771302611" sldId="263"/>
            <ac:inkMk id="2" creationId="{9859F1C7-33A7-7396-5BF1-669B78E1C68A}"/>
          </ac:inkMkLst>
        </pc:inkChg>
        <pc:inkChg chg="add">
          <ac:chgData name="Mounishwar reddy Gongati" userId="dff2bedad1a5a332" providerId="LiveId" clId="{01EF58F3-8E25-411F-9112-57D553AD1EBE}" dt="2023-01-14T08:27:08.110" v="1587" actId="9405"/>
          <ac:inkMkLst>
            <pc:docMk/>
            <pc:sldMk cId="3771302611" sldId="263"/>
            <ac:inkMk id="5" creationId="{9503AA25-4B26-BD89-D2B8-CA280968559A}"/>
          </ac:inkMkLst>
        </pc:inkChg>
      </pc:sldChg>
      <pc:sldChg chg="addSp mod">
        <pc:chgData name="Mounishwar reddy Gongati" userId="dff2bedad1a5a332" providerId="LiveId" clId="{01EF58F3-8E25-411F-9112-57D553AD1EBE}" dt="2023-01-14T08:27:16.656" v="1588" actId="9405"/>
        <pc:sldMkLst>
          <pc:docMk/>
          <pc:sldMk cId="1460708716" sldId="264"/>
        </pc:sldMkLst>
        <pc:inkChg chg="add">
          <ac:chgData name="Mounishwar reddy Gongati" userId="dff2bedad1a5a332" providerId="LiveId" clId="{01EF58F3-8E25-411F-9112-57D553AD1EBE}" dt="2023-01-14T08:27:16.656" v="1588" actId="9405"/>
          <ac:inkMkLst>
            <pc:docMk/>
            <pc:sldMk cId="1460708716" sldId="264"/>
            <ac:inkMk id="3" creationId="{078DD0F1-457E-3ABC-5E39-E3990621833E}"/>
          </ac:inkMkLst>
        </pc:inkChg>
      </pc:sldChg>
      <pc:sldChg chg="modSp mod">
        <pc:chgData name="Mounishwar reddy Gongati" userId="dff2bedad1a5a332" providerId="LiveId" clId="{01EF58F3-8E25-411F-9112-57D553AD1EBE}" dt="2023-01-14T05:08:15.903" v="66" actId="20577"/>
        <pc:sldMkLst>
          <pc:docMk/>
          <pc:sldMk cId="1083716411" sldId="273"/>
        </pc:sldMkLst>
        <pc:spChg chg="mod">
          <ac:chgData name="Mounishwar reddy Gongati" userId="dff2bedad1a5a332" providerId="LiveId" clId="{01EF58F3-8E25-411F-9112-57D553AD1EBE}" dt="2023-01-14T05:08:15.903" v="66" actId="20577"/>
          <ac:spMkLst>
            <pc:docMk/>
            <pc:sldMk cId="1083716411" sldId="273"/>
            <ac:spMk id="3" creationId="{00000000-0000-0000-0000-000000000000}"/>
          </ac:spMkLst>
        </pc:spChg>
        <pc:spChg chg="mod">
          <ac:chgData name="Mounishwar reddy Gongati" userId="dff2bedad1a5a332" providerId="LiveId" clId="{01EF58F3-8E25-411F-9112-57D553AD1EBE}" dt="2023-01-14T05:07:11.897" v="29" actId="20577"/>
          <ac:spMkLst>
            <pc:docMk/>
            <pc:sldMk cId="1083716411" sldId="273"/>
            <ac:spMk id="5" creationId="{00000000-0000-0000-0000-000000000000}"/>
          </ac:spMkLst>
        </pc:spChg>
        <pc:picChg chg="mod">
          <ac:chgData name="Mounishwar reddy Gongati" userId="dff2bedad1a5a332" providerId="LiveId" clId="{01EF58F3-8E25-411F-9112-57D553AD1EBE}" dt="2023-01-14T05:06:17.608" v="0" actId="14100"/>
          <ac:picMkLst>
            <pc:docMk/>
            <pc:sldMk cId="1083716411" sldId="273"/>
            <ac:picMk id="2" creationId="{00000000-0000-0000-0000-000000000000}"/>
          </ac:picMkLst>
        </pc:picChg>
        <pc:picChg chg="mod">
          <ac:chgData name="Mounishwar reddy Gongati" userId="dff2bedad1a5a332" providerId="LiveId" clId="{01EF58F3-8E25-411F-9112-57D553AD1EBE}" dt="2023-01-14T05:06:46.722" v="6" actId="1076"/>
          <ac:picMkLst>
            <pc:docMk/>
            <pc:sldMk cId="1083716411" sldId="273"/>
            <ac:picMk id="4" creationId="{00000000-0000-0000-0000-000000000000}"/>
          </ac:picMkLst>
        </pc:picChg>
      </pc:sldChg>
      <pc:sldChg chg="modSp mod">
        <pc:chgData name="Mounishwar reddy Gongati" userId="dff2bedad1a5a332" providerId="LiveId" clId="{01EF58F3-8E25-411F-9112-57D553AD1EBE}" dt="2023-01-14T06:25:58.666" v="1563" actId="20577"/>
        <pc:sldMkLst>
          <pc:docMk/>
          <pc:sldMk cId="2193620277" sldId="275"/>
        </pc:sldMkLst>
        <pc:spChg chg="mod">
          <ac:chgData name="Mounishwar reddy Gongati" userId="dff2bedad1a5a332" providerId="LiveId" clId="{01EF58F3-8E25-411F-9112-57D553AD1EBE}" dt="2023-01-14T06:25:58.666" v="1563" actId="20577"/>
          <ac:spMkLst>
            <pc:docMk/>
            <pc:sldMk cId="2193620277" sldId="275"/>
            <ac:spMk id="3" creationId="{00000000-0000-0000-0000-000000000000}"/>
          </ac:spMkLst>
        </pc:spChg>
      </pc:sldChg>
      <pc:sldChg chg="addSp modSp mod">
        <pc:chgData name="Mounishwar reddy Gongati" userId="dff2bedad1a5a332" providerId="LiveId" clId="{01EF58F3-8E25-411F-9112-57D553AD1EBE}" dt="2023-01-14T05:16:37.014" v="369" actId="20577"/>
        <pc:sldMkLst>
          <pc:docMk/>
          <pc:sldMk cId="3910310451" sldId="276"/>
        </pc:sldMkLst>
        <pc:spChg chg="add mod">
          <ac:chgData name="Mounishwar reddy Gongati" userId="dff2bedad1a5a332" providerId="LiveId" clId="{01EF58F3-8E25-411F-9112-57D553AD1EBE}" dt="2023-01-14T05:13:09.543" v="236" actId="20577"/>
          <ac:spMkLst>
            <pc:docMk/>
            <pc:sldMk cId="3910310451" sldId="276"/>
            <ac:spMk id="5" creationId="{1ED238AE-15F4-339E-2B82-258F74211F4E}"/>
          </ac:spMkLst>
        </pc:spChg>
        <pc:spChg chg="add mod">
          <ac:chgData name="Mounishwar reddy Gongati" userId="dff2bedad1a5a332" providerId="LiveId" clId="{01EF58F3-8E25-411F-9112-57D553AD1EBE}" dt="2023-01-14T05:16:37.014" v="369" actId="20577"/>
          <ac:spMkLst>
            <pc:docMk/>
            <pc:sldMk cId="3910310451" sldId="276"/>
            <ac:spMk id="7" creationId="{A10F9318-3BF3-251E-C05B-E9FBB4CED5DA}"/>
          </ac:spMkLst>
        </pc:spChg>
        <pc:picChg chg="mod">
          <ac:chgData name="Mounishwar reddy Gongati" userId="dff2bedad1a5a332" providerId="LiveId" clId="{01EF58F3-8E25-411F-9112-57D553AD1EBE}" dt="2023-01-14T05:11:09.099" v="73" actId="1076"/>
          <ac:picMkLst>
            <pc:docMk/>
            <pc:sldMk cId="3910310451" sldId="276"/>
            <ac:picMk id="2" creationId="{00000000-0000-0000-0000-000000000000}"/>
          </ac:picMkLst>
        </pc:picChg>
        <pc:picChg chg="mod">
          <ac:chgData name="Mounishwar reddy Gongati" userId="dff2bedad1a5a332" providerId="LiveId" clId="{01EF58F3-8E25-411F-9112-57D553AD1EBE}" dt="2023-01-14T05:13:33.289" v="239" actId="1076"/>
          <ac:picMkLst>
            <pc:docMk/>
            <pc:sldMk cId="3910310451" sldId="276"/>
            <ac:picMk id="3" creationId="{00000000-0000-0000-0000-000000000000}"/>
          </ac:picMkLst>
        </pc:picChg>
      </pc:sldChg>
      <pc:sldChg chg="addSp modSp mod">
        <pc:chgData name="Mounishwar reddy Gongati" userId="dff2bedad1a5a332" providerId="LiveId" clId="{01EF58F3-8E25-411F-9112-57D553AD1EBE}" dt="2023-01-14T05:56:53.141" v="564" actId="20577"/>
        <pc:sldMkLst>
          <pc:docMk/>
          <pc:sldMk cId="3568952027" sldId="277"/>
        </pc:sldMkLst>
        <pc:spChg chg="add mod">
          <ac:chgData name="Mounishwar reddy Gongati" userId="dff2bedad1a5a332" providerId="LiveId" clId="{01EF58F3-8E25-411F-9112-57D553AD1EBE}" dt="2023-01-14T05:55:37.520" v="479" actId="14100"/>
          <ac:spMkLst>
            <pc:docMk/>
            <pc:sldMk cId="3568952027" sldId="277"/>
            <ac:spMk id="4" creationId="{1FB307B4-6039-5DA2-809D-828727722785}"/>
          </ac:spMkLst>
        </pc:spChg>
        <pc:spChg chg="add mod">
          <ac:chgData name="Mounishwar reddy Gongati" userId="dff2bedad1a5a332" providerId="LiveId" clId="{01EF58F3-8E25-411F-9112-57D553AD1EBE}" dt="2023-01-14T05:56:53.141" v="564" actId="20577"/>
          <ac:spMkLst>
            <pc:docMk/>
            <pc:sldMk cId="3568952027" sldId="277"/>
            <ac:spMk id="7" creationId="{69840E44-B92C-E397-C11D-8155652E94D4}"/>
          </ac:spMkLst>
        </pc:spChg>
        <pc:picChg chg="mod">
          <ac:chgData name="Mounishwar reddy Gongati" userId="dff2bedad1a5a332" providerId="LiveId" clId="{01EF58F3-8E25-411F-9112-57D553AD1EBE}" dt="2023-01-14T05:55:42.267" v="480" actId="14100"/>
          <ac:picMkLst>
            <pc:docMk/>
            <pc:sldMk cId="3568952027" sldId="277"/>
            <ac:picMk id="2" creationId="{00000000-0000-0000-0000-000000000000}"/>
          </ac:picMkLst>
        </pc:picChg>
        <pc:picChg chg="mod">
          <ac:chgData name="Mounishwar reddy Gongati" userId="dff2bedad1a5a332" providerId="LiveId" clId="{01EF58F3-8E25-411F-9112-57D553AD1EBE}" dt="2023-01-14T05:55:58.561" v="483" actId="14100"/>
          <ac:picMkLst>
            <pc:docMk/>
            <pc:sldMk cId="3568952027" sldId="277"/>
            <ac:picMk id="6" creationId="{00000000-0000-0000-0000-000000000000}"/>
          </ac:picMkLst>
        </pc:picChg>
      </pc:sldChg>
      <pc:sldChg chg="addSp delSp modSp mod">
        <pc:chgData name="Mounishwar reddy Gongati" userId="dff2bedad1a5a332" providerId="LiveId" clId="{01EF58F3-8E25-411F-9112-57D553AD1EBE}" dt="2023-01-14T06:18:00.259" v="1127" actId="20577"/>
        <pc:sldMkLst>
          <pc:docMk/>
          <pc:sldMk cId="246277587" sldId="279"/>
        </pc:sldMkLst>
        <pc:spChg chg="add mod">
          <ac:chgData name="Mounishwar reddy Gongati" userId="dff2bedad1a5a332" providerId="LiveId" clId="{01EF58F3-8E25-411F-9112-57D553AD1EBE}" dt="2023-01-14T06:18:00.259" v="1127" actId="20577"/>
          <ac:spMkLst>
            <pc:docMk/>
            <pc:sldMk cId="246277587" sldId="279"/>
            <ac:spMk id="4" creationId="{94AC525C-F264-B1F7-EDB8-83206A80BA50}"/>
          </ac:spMkLst>
        </pc:spChg>
        <pc:spChg chg="add del mod">
          <ac:chgData name="Mounishwar reddy Gongati" userId="dff2bedad1a5a332" providerId="LiveId" clId="{01EF58F3-8E25-411F-9112-57D553AD1EBE}" dt="2023-01-14T06:02:59.345" v="789"/>
          <ac:spMkLst>
            <pc:docMk/>
            <pc:sldMk cId="246277587" sldId="279"/>
            <ac:spMk id="7" creationId="{C20F9414-4303-ABF3-4656-D52BF8B0B927}"/>
          </ac:spMkLst>
        </pc:spChg>
        <pc:spChg chg="add mod">
          <ac:chgData name="Mounishwar reddy Gongati" userId="dff2bedad1a5a332" providerId="LiveId" clId="{01EF58F3-8E25-411F-9112-57D553AD1EBE}" dt="2023-01-14T06:08:58.183" v="1055" actId="20577"/>
          <ac:spMkLst>
            <pc:docMk/>
            <pc:sldMk cId="246277587" sldId="279"/>
            <ac:spMk id="9" creationId="{F53B3D01-80A2-2821-80DC-EFBA2DE16A9C}"/>
          </ac:spMkLst>
        </pc:spChg>
        <pc:picChg chg="mod">
          <ac:chgData name="Mounishwar reddy Gongati" userId="dff2bedad1a5a332" providerId="LiveId" clId="{01EF58F3-8E25-411F-9112-57D553AD1EBE}" dt="2023-01-14T05:58:52.444" v="570" actId="14100"/>
          <ac:picMkLst>
            <pc:docMk/>
            <pc:sldMk cId="246277587" sldId="279"/>
            <ac:picMk id="3" creationId="{00000000-0000-0000-0000-000000000000}"/>
          </ac:picMkLst>
        </pc:picChg>
        <pc:picChg chg="mod">
          <ac:chgData name="Mounishwar reddy Gongati" userId="dff2bedad1a5a332" providerId="LiveId" clId="{01EF58F3-8E25-411F-9112-57D553AD1EBE}" dt="2023-01-14T05:58:59.029" v="571" actId="1076"/>
          <ac:picMkLst>
            <pc:docMk/>
            <pc:sldMk cId="246277587" sldId="279"/>
            <ac:picMk id="5" creationId="{00000000-0000-0000-0000-000000000000}"/>
          </ac:picMkLst>
        </pc:picChg>
      </pc:sldChg>
      <pc:sldChg chg="addSp modSp mod">
        <pc:chgData name="Mounishwar reddy Gongati" userId="dff2bedad1a5a332" providerId="LiveId" clId="{01EF58F3-8E25-411F-9112-57D553AD1EBE}" dt="2023-01-14T06:16:38.213" v="1110" actId="20577"/>
        <pc:sldMkLst>
          <pc:docMk/>
          <pc:sldMk cId="756609326" sldId="280"/>
        </pc:sldMkLst>
        <pc:spChg chg="add mod">
          <ac:chgData name="Mounishwar reddy Gongati" userId="dff2bedad1a5a332" providerId="LiveId" clId="{01EF58F3-8E25-411F-9112-57D553AD1EBE}" dt="2023-01-14T06:16:38.213" v="1110" actId="20577"/>
          <ac:spMkLst>
            <pc:docMk/>
            <pc:sldMk cId="756609326" sldId="280"/>
            <ac:spMk id="4" creationId="{58D00D9C-3054-EB63-9623-ADA1256AEC15}"/>
          </ac:spMkLst>
        </pc:spChg>
        <pc:picChg chg="mod">
          <ac:chgData name="Mounishwar reddy Gongati" userId="dff2bedad1a5a332" providerId="LiveId" clId="{01EF58F3-8E25-411F-9112-57D553AD1EBE}" dt="2023-01-14T06:04:29.381" v="802" actId="14100"/>
          <ac:picMkLst>
            <pc:docMk/>
            <pc:sldMk cId="756609326" sldId="280"/>
            <ac:picMk id="2" creationId="{00000000-0000-0000-0000-000000000000}"/>
          </ac:picMkLst>
        </pc:picChg>
      </pc:sldChg>
      <pc:sldChg chg="addSp delSp modSp mod">
        <pc:chgData name="Mounishwar reddy Gongati" userId="dff2bedad1a5a332" providerId="LiveId" clId="{01EF58F3-8E25-411F-9112-57D553AD1EBE}" dt="2023-01-14T06:07:50.449" v="993" actId="20577"/>
        <pc:sldMkLst>
          <pc:docMk/>
          <pc:sldMk cId="3184084836" sldId="281"/>
        </pc:sldMkLst>
        <pc:spChg chg="mod">
          <ac:chgData name="Mounishwar reddy Gongati" userId="dff2bedad1a5a332" providerId="LiveId" clId="{01EF58F3-8E25-411F-9112-57D553AD1EBE}" dt="2023-01-14T06:04:33.020" v="803" actId="20577"/>
          <ac:spMkLst>
            <pc:docMk/>
            <pc:sldMk cId="3184084836" sldId="281"/>
            <ac:spMk id="2" creationId="{00000000-0000-0000-0000-000000000000}"/>
          </ac:spMkLst>
        </pc:spChg>
        <pc:spChg chg="add mod">
          <ac:chgData name="Mounishwar reddy Gongati" userId="dff2bedad1a5a332" providerId="LiveId" clId="{01EF58F3-8E25-411F-9112-57D553AD1EBE}" dt="2023-01-14T06:07:50.449" v="993" actId="20577"/>
          <ac:spMkLst>
            <pc:docMk/>
            <pc:sldMk cId="3184084836" sldId="281"/>
            <ac:spMk id="8" creationId="{8B650CF9-C491-7262-FC6C-4B161F4AEDD4}"/>
          </ac:spMkLst>
        </pc:spChg>
        <pc:picChg chg="add del mod">
          <ac:chgData name="Mounishwar reddy Gongati" userId="dff2bedad1a5a332" providerId="LiveId" clId="{01EF58F3-8E25-411F-9112-57D553AD1EBE}" dt="2023-01-14T06:04:59.966" v="810" actId="1076"/>
          <ac:picMkLst>
            <pc:docMk/>
            <pc:sldMk cId="3184084836" sldId="281"/>
            <ac:picMk id="3" creationId="{00000000-0000-0000-0000-000000000000}"/>
          </ac:picMkLst>
        </pc:picChg>
        <pc:picChg chg="add del mod">
          <ac:chgData name="Mounishwar reddy Gongati" userId="dff2bedad1a5a332" providerId="LiveId" clId="{01EF58F3-8E25-411F-9112-57D553AD1EBE}" dt="2023-01-14T06:04:53.614" v="809" actId="478"/>
          <ac:picMkLst>
            <pc:docMk/>
            <pc:sldMk cId="3184084836" sldId="281"/>
            <ac:picMk id="4" creationId="{DAF8BBA8-B6CB-EB32-577A-428A6E56BAD1}"/>
          </ac:picMkLst>
        </pc:picChg>
        <pc:picChg chg="add del mod">
          <ac:chgData name="Mounishwar reddy Gongati" userId="dff2bedad1a5a332" providerId="LiveId" clId="{01EF58F3-8E25-411F-9112-57D553AD1EBE}" dt="2023-01-14T06:05:08.503" v="812" actId="478"/>
          <ac:picMkLst>
            <pc:docMk/>
            <pc:sldMk cId="3184084836" sldId="281"/>
            <ac:picMk id="5" creationId="{F1D75A22-3DAC-1970-F505-EB88A2A107D0}"/>
          </ac:picMkLst>
        </pc:picChg>
        <pc:picChg chg="add del mod">
          <ac:chgData name="Mounishwar reddy Gongati" userId="dff2bedad1a5a332" providerId="LiveId" clId="{01EF58F3-8E25-411F-9112-57D553AD1EBE}" dt="2023-01-14T06:05:26.298" v="814" actId="478"/>
          <ac:picMkLst>
            <pc:docMk/>
            <pc:sldMk cId="3184084836" sldId="281"/>
            <ac:picMk id="6" creationId="{FC7D3201-2201-9840-3ADD-68A708A2B6D8}"/>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00.17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225 1,'0'549,"-2"-529,0-1,-1-1,-1 1,-1 0,0-1,-11 24,7-21,2 0,0 1,-6 44,10 105,5-114,-6-78,-1 0,-1 0,-1 0,-10-21,-1-5,10 24,-63-198,67 207,0 0,2 0,0-1,0 1,2-1,-1 1,2-1,0 1,1-1,0 1,1 0,1 0,0 0,12-25,-9 20,-1 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56.63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21 5254,'-8'-276,"1"74,2-1535,5 1734,17-431,30 3,-27 327,-6 39,-3-1,2-75,-12 55,0-12,15-106,-2 113,-5 0,-3-1,-10-138,-13-10,-34-247,41 432,-10-46,11 82,8 19,1 0,0 0,0 0,-1 0,1 0,0 0,0 0,-1 0,1 0,0 0,0 0,-1 0,1 0,0 0,0 1,0-1,-1 0,1 0,0 0,0 0,0 1,-1-1,1 0,0 0,0 0,0 1,0-1,0 0,0 0,-1 1,1-1,0 0,0 0,0 0,0 1,0-1,0 0,0 1,-6 38,6 195,-1 22,-13-156,4-36,-1-7,6-30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4T08:26:39.623"/>
    </inkml:context>
    <inkml:brush xml:id="br0">
      <inkml:brushProperty name="width" value="0.35" units="cm"/>
      <inkml:brushProperty name="height" value="0.35" units="cm"/>
      <inkml:brushProperty name="color" value="#FFFFFF"/>
    </inkml:brush>
  </inkml:definitions>
  <inkml:trace contextRef="#ctx0" brushRef="#br0">0 1819 24575,'0'-1818'-1365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4T08:26:45.578"/>
    </inkml:context>
    <inkml:brush xml:id="br0">
      <inkml:brushProperty name="width" value="0.35" units="cm"/>
      <inkml:brushProperty name="height" value="0.35" units="cm"/>
      <inkml:brushProperty name="color" value="#FFFFFF"/>
    </inkml:brush>
  </inkml:definitions>
  <inkml:trace contextRef="#ctx0" brushRef="#br0">79 2168 24575,'1'-33'0,"-2"1"0,-1-1 0,-11-54 0,-1-3 0,2 5 0,5 43 0,3-1 0,1 1 0,5-78 0,1 28 0,-5-56 0,4-160 0,2 276 0,1 0 0,13-47 0,0 0 0,-17 66 0,0 1 0,-1-1 0,0 0 0,-1 1 0,0-1 0,-1 1 0,-5-16 0,3 9 0,-4-39 0,7 34 0,1 1 0,-1 1 0,0-1 0,-2 1 0,-1-1 0,-1 1 0,-12-34 0,13 43 0,-1-1 0,2 0 0,0 0 0,1 0 0,-2-23 0,6-74 0,0 44 0,-1 49-173,1 0 1,7-33-1,-6 39-674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4T08:26:53.990"/>
    </inkml:context>
    <inkml:brush xml:id="br0">
      <inkml:brushProperty name="width" value="0.35" units="cm"/>
      <inkml:brushProperty name="height" value="0.35" units="cm"/>
      <inkml:brushProperty name="color" value="#FFFFFF"/>
    </inkml:brush>
  </inkml:definitions>
  <inkml:trace contextRef="#ctx0" brushRef="#br0">76 2138 24575,'-13'-153'0,"0"5"0,14-792 0,-2 910 0,-11-56 0,7 55 0,-3-52 0,10-16 0,-3-75 0,-11 107 0,8 49 0,0-1 0,-1-26 0,5 25 0,1-184 0,3 183-1365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4T08:26:58.405"/>
    </inkml:context>
    <inkml:brush xml:id="br0">
      <inkml:brushProperty name="width" value="0.35" units="cm"/>
      <inkml:brushProperty name="height" value="0.35" units="cm"/>
      <inkml:brushProperty name="color" value="#FFFFFF"/>
    </inkml:brush>
  </inkml:definitions>
  <inkml:trace contextRef="#ctx0" brushRef="#br0">51 2067 24575,'0'-574'0,"-1"553"0,-2 0 0,0 0 0,-1 0 0,-10-28 0,7 26 0,1 1 0,1-1 0,-3-34 0,9-259 0,11 240 0,-7 50 0,3-45 0,-8-187 0,-1 118 0,2 122 0,1 0 0,1 0 0,4-17 0,-2 15 0,-2 1 0,3-27 0,-7-128-1365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4T08:27:03.523"/>
    </inkml:context>
    <inkml:brush xml:id="br0">
      <inkml:brushProperty name="width" value="0.35" units="cm"/>
      <inkml:brushProperty name="height" value="0.35" units="cm"/>
      <inkml:brushProperty name="color" value="#FFFFFF"/>
    </inkml:brush>
  </inkml:definitions>
  <inkml:trace contextRef="#ctx0" brushRef="#br0">2 2077 24575,'-2'-116'0,"4"-128"0,2 214 0,1 0 0,2 1 0,0 0 0,13-31 0,3-13 0,-18 54 0,-2-1 0,3-33 0,-4 30 0,7-39 0,9-6 0,-6 26 0,-2 0 0,-2-1 0,4-70 0,-14-162 0,1 256 0,-1 0 0,-7-32 0,4 30 0,1 1 0,0-24 0,5-91 0,-2-55 0,-3 169 40,0 0 0,-1 1-1,-1-1 1,-16-35 0,-3-12-1604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4T08:27:08.110"/>
    </inkml:context>
    <inkml:brush xml:id="br0">
      <inkml:brushProperty name="width" value="0.35" units="cm"/>
      <inkml:brushProperty name="height" value="0.35" units="cm"/>
      <inkml:brushProperty name="color" value="#FFFFFF"/>
    </inkml:brush>
  </inkml:definitions>
  <inkml:trace contextRef="#ctx0" brushRef="#br0">27 2184 24575,'0'-46'0,"-2"1"0,-11-64 0,6 49 0,2 0 0,6-111 0,1 63 0,-2-1477-1365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4T08:27:16.656"/>
    </inkml:context>
    <inkml:brush xml:id="br0">
      <inkml:brushProperty name="width" value="0.35" units="cm"/>
      <inkml:brushProperty name="height" value="0.35" units="cm"/>
      <inkml:brushProperty name="color" value="#FFFFFF"/>
    </inkml:brush>
  </inkml:definitions>
  <inkml:trace contextRef="#ctx0" brushRef="#br0">51 2298 24575,'-2'-23'0,"0"0"0,-2 0 0,0 0 0,-9-24 0,6 24 0,1-1 0,1 0 0,-3-41 0,9-335 0,2 360 0,1-1 0,15-63 0,-11 63 0,-1 1 0,3-67 0,-11-465 0,2 553 0,1 0 0,7-32 0,-4 30 0,-1 1 0,0-24 0,-3-232 0,-2 128 0,1 142-105,0 1 0,0-1 0,-1 0 0,1 0 0,-1 0 0,-1 1 0,1-1 0,-1 1 0,0-1 0,0 1 0,0-1 0,-5-5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11.4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13.75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1666,'0'-1100,"3"1054,1 1,19-78,-3 21,11-46,-12 69,-19 78,0-1,0 1,0 0,1 0,-1-1,0 1,1 0,0 0,-1 0,1-1,-1 1,1 0,0 0,0 0,0 0,0 0,1-1,-1 2,0 0,-1-1,1 1,0 0,-1 0,1 0,0 0,0 0,-1 0,1 0,0 0,-1 0,1 1,0-1,-1 0,1 0,0 1,-1-1,1 0,-1 1,1-1,-1 0,2 1,2 3,0 0,-1 0,1 0,-1 0,0 1,5 8,13 35,-2 0,-2 1,18 90,-34-135,11 56,-4 0,-2 1,-2 0,-9 116,0-145,-1 0,-1 0,-18 47,-4 14,22-72,7-21,0 1,0-1,0 0,0 1,0-1,0 0,0 1,0-1,0 0,0 0,0 1,-1-1,1 0,0 1,0-1,0 0,0 0,-1 1,1-1,0 0,0 0,0 0,-1 1,1-1,0 0,0 0,-1 0,1 0,0 1,0-1,-1 0,1 0,0 0,-1 0,1 0,0 0,-1 0,1 0,0 0,0 0,-1 0,1 0,0 0,-1 0,1 0,0 0,-1 0,1 0,0-1,0 1,-1 0,1 0,0 0,0 0,-1-1,1 1,0 0,0 0,0 0,-1-1,-3-9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14.17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14.77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1298,'0'-1272,"4"1249,-3 23,-1-1,0 1,0 0,0 0,0 0,1 0,-1-1,0 1,0 0,1 0,-1 0,0 0,0 0,1 0,-1-1,0 1,0 0,1 0,-1 0,0 0,1 0,-1 0,0 0,0 0,1 0,-1 0,0 0,0 1,1-1,-1 0,0 0,0 0,1 0,-1 0,0 0,0 1,1-1,-1 0,4 4,-1-1,0 0,0 1,-1 0,1 0,-1 0,3 6,5 13,-1 0,-1 1,-1 0,-1 1,4 40,1 131,-10-176,3 306,-57 496,52-809,-27 291,27-277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48.9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51.3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1832,'4'-86,"18"-106,-3 45,-16-58,-1 12,10 98,2-64,-15-596,1 809,0-23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52.4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77 105,'-2'-7,"1"-1,-1 0,-1 1,1-1,-1 1,0 0,-1 0,0 0,0 0,0 1,-10-12,13 18,1-1,0 1,0-1,-1 1,1 0,-1-1,1 1,0-1,-1 1,1 0,-1-1,1 1,-1 0,1-1,-1 1,1 0,-1 0,1-1,-1 1,1 0,-1 0,1 0,-1 0,0 0,1 0,-1 0,1 0,-1 0,1 0,-1 0,-1 0,2 1,-1 0,0 0,0 0,0 0,1 0,-1 0,1 0,-1 0,1 0,-1 1,1-1,-1 0,1 0,0 2,-5 49,5-48,29 569,-8-307,4-22,3 124,-30 83,2-430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4T08:25:54.57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102 1205,'-2'-34,"-1"0,-14-54,3 13,-47-400,56 165,7 178,-2 128,3-33,-3 36,1 0,-1 1,0-1,1 0,-1 0,0 0,1 1,-1-1,1 0,-1 1,1-1,0 0,-1 1,1-1,-1 1,1-1,0 1,0-1,-1 1,1-1,0 1,0 0,0-1,-1 1,1 0,0 0,0-1,0 1,0 0,0 0,-1 0,1 0,0 0,0 1,0-1,0 0,0 0,0 1,8 2,0 0,0 1,-1 0,0 1,0 0,0 0,-1 1,13 11,52 62,-50-54,22 29,-1 1,-4 3,-1 1,-4 1,-2 3,44 119,-65-152,-7-20,0 0,0 1,3 20,-7-31,0 0,0 0,0-1,-1 1,1 0,0 0,0 0,0 0,0 0,-1-1,1 1,0 0,0 0,0 0,0 0,-1 0,1 0,0 0,0 0,0 0,-1 0,1 0,0 0,0 0,0 0,-1 0,1 0,0 0,0 0,0 0,-1 0,1 0,0 0,0 0,0 0,-1 0,1 0,0 0,0 1,0-1,0 0,-1 0,1 0,0 0,0 0,0 1,0-1,0 0,0 0,0 0,-1 0,1 1,0-1,0 0,0 0,0 0,0 1,0-1,0 0,0 0,0 0,0 1,0-1,-13-14,-53-98,0-1,57 101,0 0,-1 0,-1 1,0 0,0 1,-22-15,-5 2,28 18,0 0,0-1,0-1,1 1,0-2,0 1,1-1,0 0,-9-13,9 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A4E5148-7D9B-457F-BDB4-7B26B0E58EE0}"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2292101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4E5148-7D9B-457F-BDB4-7B26B0E58EE0}"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70984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4E5148-7D9B-457F-BDB4-7B26B0E58EE0}"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39534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4E5148-7D9B-457F-BDB4-7B26B0E58EE0}"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3377114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4E5148-7D9B-457F-BDB4-7B26B0E58EE0}"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298275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A4E5148-7D9B-457F-BDB4-7B26B0E58EE0}"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170732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A4E5148-7D9B-457F-BDB4-7B26B0E58EE0}" type="datetimeFigureOut">
              <a:rPr lang="en-IN" smtClean="0"/>
              <a:t>14-01-2023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243688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A4E5148-7D9B-457F-BDB4-7B26B0E58EE0}" type="datetimeFigureOut">
              <a:rPr lang="en-IN" smtClean="0"/>
              <a:t>14-01-2023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483341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E5148-7D9B-457F-BDB4-7B26B0E58EE0}" type="datetimeFigureOut">
              <a:rPr lang="en-IN" smtClean="0"/>
              <a:t>14-01-2023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156473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4E5148-7D9B-457F-BDB4-7B26B0E58EE0}"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428134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4E5148-7D9B-457F-BDB4-7B26B0E58EE0}"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D39CE9-4171-4DB9-9F6C-4C1A3C1DC6A6}" type="slidenum">
              <a:rPr lang="en-IN" smtClean="0"/>
              <a:t>‹#›</a:t>
            </a:fld>
            <a:endParaRPr lang="en-IN"/>
          </a:p>
        </p:txBody>
      </p:sp>
    </p:spTree>
    <p:extLst>
      <p:ext uri="{BB962C8B-B14F-4D97-AF65-F5344CB8AC3E}">
        <p14:creationId xmlns:p14="http://schemas.microsoft.com/office/powerpoint/2010/main" val="67514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4E5148-7D9B-457F-BDB4-7B26B0E58EE0}" type="datetimeFigureOut">
              <a:rPr lang="en-IN" smtClean="0"/>
              <a:t>14-01-2023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39CE9-4171-4DB9-9F6C-4C1A3C1DC6A6}" type="slidenum">
              <a:rPr lang="en-IN" smtClean="0"/>
              <a:t>‹#›</a:t>
            </a:fld>
            <a:endParaRPr lang="en-IN"/>
          </a:p>
        </p:txBody>
      </p:sp>
    </p:spTree>
    <p:extLst>
      <p:ext uri="{BB962C8B-B14F-4D97-AF65-F5344CB8AC3E}">
        <p14:creationId xmlns:p14="http://schemas.microsoft.com/office/powerpoint/2010/main" val="274051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18" Type="http://schemas.openxmlformats.org/officeDocument/2006/relationships/customXml" Target="../ink/ink9.xml"/><Relationship Id="rId3" Type="http://schemas.openxmlformats.org/officeDocument/2006/relationships/image" Target="../media/image4.png"/><Relationship Id="rId21" Type="http://schemas.openxmlformats.org/officeDocument/2006/relationships/image" Target="../media/image12.png"/><Relationship Id="rId7" Type="http://schemas.openxmlformats.org/officeDocument/2006/relationships/image" Target="../media/image6.png"/><Relationship Id="rId12" Type="http://schemas.openxmlformats.org/officeDocument/2006/relationships/image" Target="../media/image8.png"/><Relationship Id="rId17" Type="http://schemas.openxmlformats.org/officeDocument/2006/relationships/image" Target="../media/image10.png"/><Relationship Id="rId25" Type="http://schemas.openxmlformats.org/officeDocument/2006/relationships/image" Target="../media/image14.png"/><Relationship Id="rId2" Type="http://schemas.openxmlformats.org/officeDocument/2006/relationships/image" Target="../media/image3.png"/><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customXml" Target="../ink/ink5.xml"/><Relationship Id="rId24" Type="http://schemas.openxmlformats.org/officeDocument/2006/relationships/customXml" Target="../ink/ink12.xml"/><Relationship Id="rId5" Type="http://schemas.openxmlformats.org/officeDocument/2006/relationships/image" Target="../media/image5.png"/><Relationship Id="rId15" Type="http://schemas.openxmlformats.org/officeDocument/2006/relationships/image" Target="../media/image9.png"/><Relationship Id="rId23" Type="http://schemas.openxmlformats.org/officeDocument/2006/relationships/image" Target="../media/image13.png"/><Relationship Id="rId10" Type="http://schemas.openxmlformats.org/officeDocument/2006/relationships/customXml" Target="../ink/ink4.xml"/><Relationship Id="rId19" Type="http://schemas.openxmlformats.org/officeDocument/2006/relationships/image" Target="../media/image11.png"/><Relationship Id="rId4" Type="http://schemas.openxmlformats.org/officeDocument/2006/relationships/customXml" Target="../ink/ink1.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customXml" Target="../ink/ink14.xml"/><Relationship Id="rId5" Type="http://schemas.openxmlformats.org/officeDocument/2006/relationships/image" Target="../media/image17.png"/><Relationship Id="rId4" Type="http://schemas.openxmlformats.org/officeDocument/2006/relationships/customXml" Target="../ink/ink1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customXml" Target="../ink/ink16.xml"/><Relationship Id="rId5" Type="http://schemas.openxmlformats.org/officeDocument/2006/relationships/image" Target="../media/image21.png"/><Relationship Id="rId4" Type="http://schemas.openxmlformats.org/officeDocument/2006/relationships/customXml" Target="../ink/ink15.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customXml" Target="../ink/ink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Black" panose="020B0A04020102020204" pitchFamily="34" charset="0"/>
              </a:rPr>
              <a:t>UNIVERSAL BANK</a:t>
            </a:r>
            <a:endParaRPr lang="en-IN" dirty="0">
              <a:latin typeface="Arial Black" panose="020B0A04020102020204" pitchFamily="34" charset="0"/>
            </a:endParaRPr>
          </a:p>
        </p:txBody>
      </p:sp>
      <p:sp>
        <p:nvSpPr>
          <p:cNvPr id="3" name="Subtitle 2"/>
          <p:cNvSpPr>
            <a:spLocks noGrp="1"/>
          </p:cNvSpPr>
          <p:nvPr>
            <p:ph type="subTitle" idx="1"/>
          </p:nvPr>
        </p:nvSpPr>
        <p:spPr/>
        <p:txBody>
          <a:bodyPr>
            <a:normAutofit/>
          </a:bodyPr>
          <a:lstStyle/>
          <a:p>
            <a:r>
              <a:rPr lang="en-US" sz="3200" dirty="0">
                <a:latin typeface="Arial Black" panose="020B0A04020102020204" pitchFamily="34" charset="0"/>
              </a:rPr>
              <a:t>PERSONAL LOAN</a:t>
            </a:r>
            <a:endParaRPr lang="en-IN" sz="3200" dirty="0">
              <a:latin typeface="Arial Black" panose="020B0A04020102020204" pitchFamily="34" charset="0"/>
            </a:endParaRPr>
          </a:p>
        </p:txBody>
      </p:sp>
    </p:spTree>
    <p:extLst>
      <p:ext uri="{BB962C8B-B14F-4D97-AF65-F5344CB8AC3E}">
        <p14:creationId xmlns:p14="http://schemas.microsoft.com/office/powerpoint/2010/main" val="422876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807" y="157210"/>
            <a:ext cx="5164169" cy="5615804"/>
          </a:xfrm>
          <a:prstGeom prst="rect">
            <a:avLst/>
          </a:prstGeom>
        </p:spPr>
      </p:pic>
      <p:sp>
        <p:nvSpPr>
          <p:cNvPr id="4" name="TextBox 3"/>
          <p:cNvSpPr txBox="1"/>
          <p:nvPr/>
        </p:nvSpPr>
        <p:spPr>
          <a:xfrm>
            <a:off x="429807" y="5901082"/>
            <a:ext cx="4885508" cy="646331"/>
          </a:xfrm>
          <a:prstGeom prst="rect">
            <a:avLst/>
          </a:prstGeom>
          <a:noFill/>
        </p:spPr>
        <p:txBody>
          <a:bodyPr wrap="square" rtlCol="0">
            <a:spAutoFit/>
          </a:bodyPr>
          <a:lstStyle/>
          <a:p>
            <a:r>
              <a:rPr lang="en-US" dirty="0"/>
              <a:t>Above histogram depicts distribution of age of bank customers in previous campaign.</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475" y="157210"/>
            <a:ext cx="5582781" cy="5615804"/>
          </a:xfrm>
          <a:prstGeom prst="rect">
            <a:avLst/>
          </a:prstGeom>
        </p:spPr>
      </p:pic>
      <p:sp>
        <p:nvSpPr>
          <p:cNvPr id="8" name="TextBox 7"/>
          <p:cNvSpPr txBox="1"/>
          <p:nvPr/>
        </p:nvSpPr>
        <p:spPr>
          <a:xfrm>
            <a:off x="6351110" y="5901081"/>
            <a:ext cx="4872446" cy="646331"/>
          </a:xfrm>
          <a:prstGeom prst="rect">
            <a:avLst/>
          </a:prstGeom>
          <a:noFill/>
        </p:spPr>
        <p:txBody>
          <a:bodyPr wrap="square" rtlCol="0">
            <a:spAutoFit/>
          </a:bodyPr>
          <a:lstStyle/>
          <a:p>
            <a:r>
              <a:rPr lang="en-US" dirty="0"/>
              <a:t>Here the histogram shows the distribution of income of the bank customers</a:t>
            </a:r>
            <a:endParaRPr lang="en-IN" dirty="0"/>
          </a:p>
        </p:txBody>
      </p:sp>
    </p:spTree>
    <p:extLst>
      <p:ext uri="{BB962C8B-B14F-4D97-AF65-F5344CB8AC3E}">
        <p14:creationId xmlns:p14="http://schemas.microsoft.com/office/powerpoint/2010/main" val="1510945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507" y="248972"/>
            <a:ext cx="5402772" cy="5685698"/>
          </a:xfrm>
          <a:prstGeom prst="rect">
            <a:avLst/>
          </a:prstGeom>
        </p:spPr>
      </p:pic>
      <p:sp>
        <p:nvSpPr>
          <p:cNvPr id="6" name="TextBox 5"/>
          <p:cNvSpPr txBox="1"/>
          <p:nvPr/>
        </p:nvSpPr>
        <p:spPr>
          <a:xfrm>
            <a:off x="6220578" y="5934670"/>
            <a:ext cx="5329645" cy="1200329"/>
          </a:xfrm>
          <a:prstGeom prst="rect">
            <a:avLst/>
          </a:prstGeom>
          <a:noFill/>
        </p:spPr>
        <p:txBody>
          <a:bodyPr wrap="square" rtlCol="0">
            <a:spAutoFit/>
          </a:bodyPr>
          <a:lstStyle/>
          <a:p>
            <a:r>
              <a:rPr lang="en-US" dirty="0"/>
              <a:t>The histogram shows the distribution of average spending Using  Credit cards in a month of bank customers.</a:t>
            </a:r>
            <a:endParaRPr lang="en-IN" dirty="0"/>
          </a:p>
          <a:p>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211" y="248972"/>
            <a:ext cx="5402772" cy="5685698"/>
          </a:xfrm>
          <a:prstGeom prst="rect">
            <a:avLst/>
          </a:prstGeom>
        </p:spPr>
      </p:pic>
      <p:sp>
        <p:nvSpPr>
          <p:cNvPr id="10" name="TextBox 9"/>
          <p:cNvSpPr txBox="1"/>
          <p:nvPr/>
        </p:nvSpPr>
        <p:spPr>
          <a:xfrm>
            <a:off x="817806" y="5934670"/>
            <a:ext cx="4418510" cy="1200329"/>
          </a:xfrm>
          <a:prstGeom prst="rect">
            <a:avLst/>
          </a:prstGeom>
          <a:noFill/>
        </p:spPr>
        <p:txBody>
          <a:bodyPr wrap="square" rtlCol="0">
            <a:spAutoFit/>
          </a:bodyPr>
          <a:lstStyle/>
          <a:p>
            <a:r>
              <a:rPr lang="en-US" dirty="0"/>
              <a:t>The histogram shows the distribution of the value of house mortgage of bank customers. Most Customers are not having Mortgage.</a:t>
            </a:r>
            <a:endParaRPr lang="en-IN" dirty="0"/>
          </a:p>
          <a:p>
            <a:endParaRPr lang="en-IN" dirty="0"/>
          </a:p>
        </p:txBody>
      </p:sp>
    </p:spTree>
    <p:extLst>
      <p:ext uri="{BB962C8B-B14F-4D97-AF65-F5344CB8AC3E}">
        <p14:creationId xmlns:p14="http://schemas.microsoft.com/office/powerpoint/2010/main" val="186016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107" y="600891"/>
            <a:ext cx="4167051" cy="523220"/>
          </a:xfrm>
          <a:prstGeom prst="rect">
            <a:avLst/>
          </a:prstGeom>
          <a:noFill/>
        </p:spPr>
        <p:txBody>
          <a:bodyPr wrap="square" rtlCol="0">
            <a:spAutoFit/>
          </a:bodyPr>
          <a:lstStyle/>
          <a:p>
            <a:pPr algn="ctr"/>
            <a:r>
              <a:rPr lang="en-US" sz="2800" b="1" dirty="0"/>
              <a:t>QUESTIONS TO EXPLORE</a:t>
            </a:r>
            <a:endParaRPr lang="en-IN" sz="2800" b="1" dirty="0"/>
          </a:p>
        </p:txBody>
      </p:sp>
      <p:sp>
        <p:nvSpPr>
          <p:cNvPr id="4" name="TextBox 3"/>
          <p:cNvSpPr txBox="1"/>
          <p:nvPr/>
        </p:nvSpPr>
        <p:spPr>
          <a:xfrm>
            <a:off x="1436913" y="1124111"/>
            <a:ext cx="2939143" cy="400110"/>
          </a:xfrm>
          <a:prstGeom prst="rect">
            <a:avLst/>
          </a:prstGeom>
          <a:noFill/>
        </p:spPr>
        <p:txBody>
          <a:bodyPr wrap="square" rtlCol="0">
            <a:spAutoFit/>
          </a:bodyPr>
          <a:lstStyle/>
          <a:p>
            <a:r>
              <a:rPr lang="en-US" sz="2000" b="1" dirty="0"/>
              <a:t>BIVARIATE ANALYSIS</a:t>
            </a:r>
            <a:endParaRPr lang="en-IN" sz="2000" b="1" dirty="0"/>
          </a:p>
        </p:txBody>
      </p:sp>
      <p:sp>
        <p:nvSpPr>
          <p:cNvPr id="5" name="TextBox 4"/>
          <p:cNvSpPr txBox="1"/>
          <p:nvPr/>
        </p:nvSpPr>
        <p:spPr>
          <a:xfrm>
            <a:off x="2377440" y="1867988"/>
            <a:ext cx="8255726" cy="2862322"/>
          </a:xfrm>
          <a:prstGeom prst="rect">
            <a:avLst/>
          </a:prstGeom>
          <a:noFill/>
        </p:spPr>
        <p:txBody>
          <a:bodyPr wrap="square" rtlCol="0">
            <a:spAutoFit/>
          </a:bodyPr>
          <a:lstStyle/>
          <a:p>
            <a:r>
              <a:rPr lang="en-US" dirty="0"/>
              <a:t>1.Does more educated people are likely to take personal loan?</a:t>
            </a:r>
          </a:p>
          <a:p>
            <a:r>
              <a:rPr lang="en-US" dirty="0"/>
              <a:t>2.If the customers with credit cards will take the loan actively?</a:t>
            </a:r>
          </a:p>
          <a:p>
            <a:r>
              <a:rPr lang="en-US" dirty="0"/>
              <a:t>3.Does the loan rate depends on customer family size?</a:t>
            </a:r>
          </a:p>
          <a:p>
            <a:r>
              <a:rPr lang="en-US" dirty="0"/>
              <a:t>4.Which age group people are most willing to take the loan?</a:t>
            </a:r>
          </a:p>
          <a:p>
            <a:r>
              <a:rPr lang="en-US" dirty="0"/>
              <a:t>5.Does customers having mortgage taking loan?</a:t>
            </a:r>
          </a:p>
          <a:p>
            <a:r>
              <a:rPr lang="en-US" dirty="0"/>
              <a:t>6.What is the loan rate relationship with the income of customers?</a:t>
            </a:r>
          </a:p>
          <a:p>
            <a:r>
              <a:rPr lang="en-US" dirty="0"/>
              <a:t>7.Did the more loan takers are having more </a:t>
            </a:r>
            <a:r>
              <a:rPr lang="en-US" dirty="0" err="1"/>
              <a:t>CCavg</a:t>
            </a:r>
            <a:r>
              <a:rPr lang="en-US" dirty="0"/>
              <a:t>?</a:t>
            </a:r>
          </a:p>
          <a:p>
            <a:r>
              <a:rPr lang="en-US" dirty="0"/>
              <a:t>8.How personal loan related to the professional experience of Customers?</a:t>
            </a:r>
          </a:p>
          <a:p>
            <a:endParaRPr lang="en-US" dirty="0"/>
          </a:p>
          <a:p>
            <a:endParaRPr lang="en-US" dirty="0"/>
          </a:p>
        </p:txBody>
      </p:sp>
    </p:spTree>
    <p:extLst>
      <p:ext uri="{BB962C8B-B14F-4D97-AF65-F5344CB8AC3E}">
        <p14:creationId xmlns:p14="http://schemas.microsoft.com/office/powerpoint/2010/main" val="21449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05" y="202346"/>
            <a:ext cx="5351927" cy="552997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153" y="202346"/>
            <a:ext cx="5351928" cy="5529978"/>
          </a:xfrm>
          <a:prstGeom prst="rect">
            <a:avLst/>
          </a:prstGeom>
          <a:noFill/>
        </p:spPr>
      </p:pic>
      <p:sp>
        <p:nvSpPr>
          <p:cNvPr id="4" name="TextBox 3"/>
          <p:cNvSpPr txBox="1"/>
          <p:nvPr/>
        </p:nvSpPr>
        <p:spPr>
          <a:xfrm>
            <a:off x="390605" y="5732324"/>
            <a:ext cx="4571998" cy="923330"/>
          </a:xfrm>
          <a:prstGeom prst="rect">
            <a:avLst/>
          </a:prstGeom>
          <a:noFill/>
        </p:spPr>
        <p:txBody>
          <a:bodyPr wrap="square" rtlCol="0">
            <a:spAutoFit/>
          </a:bodyPr>
          <a:lstStyle/>
          <a:p>
            <a:r>
              <a:rPr lang="en-US" dirty="0"/>
              <a:t>Plot shows relation between education and personal loan in that Advanced/professional customers are taking more loans.</a:t>
            </a:r>
          </a:p>
        </p:txBody>
      </p:sp>
      <p:sp>
        <p:nvSpPr>
          <p:cNvPr id="5" name="TextBox 4"/>
          <p:cNvSpPr txBox="1"/>
          <p:nvPr/>
        </p:nvSpPr>
        <p:spPr>
          <a:xfrm>
            <a:off x="6311153" y="5732324"/>
            <a:ext cx="4859382" cy="923330"/>
          </a:xfrm>
          <a:prstGeom prst="rect">
            <a:avLst/>
          </a:prstGeom>
          <a:noFill/>
        </p:spPr>
        <p:txBody>
          <a:bodyPr wrap="square" rtlCol="0">
            <a:spAutoFit/>
          </a:bodyPr>
          <a:lstStyle/>
          <a:p>
            <a:r>
              <a:rPr lang="en-US" dirty="0"/>
              <a:t>Above plot shows </a:t>
            </a:r>
            <a:r>
              <a:rPr lang="en-US" dirty="0" err="1"/>
              <a:t>CreditCard</a:t>
            </a:r>
            <a:r>
              <a:rPr lang="en-US" dirty="0"/>
              <a:t> versus personal loan </a:t>
            </a:r>
          </a:p>
          <a:p>
            <a:r>
              <a:rPr lang="en-US" dirty="0"/>
              <a:t>in this customers without credit cards are more likely to take the loan .</a:t>
            </a:r>
            <a:endParaRPr lang="en-IN" dirty="0"/>
          </a:p>
        </p:txBody>
      </p:sp>
    </p:spTree>
    <p:extLst>
      <p:ext uri="{BB962C8B-B14F-4D97-AF65-F5344CB8AC3E}">
        <p14:creationId xmlns:p14="http://schemas.microsoft.com/office/powerpoint/2010/main" val="1734249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674" y="160069"/>
            <a:ext cx="5396241" cy="55704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31" y="160069"/>
            <a:ext cx="5396241" cy="5570492"/>
          </a:xfrm>
          <a:prstGeom prst="rect">
            <a:avLst/>
          </a:prstGeom>
        </p:spPr>
      </p:pic>
      <p:sp>
        <p:nvSpPr>
          <p:cNvPr id="6" name="TextBox 5"/>
          <p:cNvSpPr txBox="1"/>
          <p:nvPr/>
        </p:nvSpPr>
        <p:spPr>
          <a:xfrm>
            <a:off x="339635" y="5747707"/>
            <a:ext cx="5368835" cy="1200329"/>
          </a:xfrm>
          <a:prstGeom prst="rect">
            <a:avLst/>
          </a:prstGeom>
          <a:noFill/>
        </p:spPr>
        <p:txBody>
          <a:bodyPr wrap="square" rtlCol="0">
            <a:spAutoFit/>
          </a:bodyPr>
          <a:lstStyle/>
          <a:p>
            <a:r>
              <a:rPr lang="en-US" dirty="0"/>
              <a:t>The plot shows relation between customer’s family size </a:t>
            </a:r>
          </a:p>
          <a:p>
            <a:r>
              <a:rPr lang="en-US" dirty="0"/>
              <a:t>And personal loan in this customers having 3 and 4 members in the family are actively taking a personal loan.  </a:t>
            </a:r>
            <a:endParaRPr lang="en-IN" dirty="0"/>
          </a:p>
        </p:txBody>
      </p:sp>
      <p:sp>
        <p:nvSpPr>
          <p:cNvPr id="7" name="TextBox 6"/>
          <p:cNvSpPr txBox="1"/>
          <p:nvPr/>
        </p:nvSpPr>
        <p:spPr>
          <a:xfrm>
            <a:off x="6374674" y="5747707"/>
            <a:ext cx="5533951" cy="923330"/>
          </a:xfrm>
          <a:prstGeom prst="rect">
            <a:avLst/>
          </a:prstGeom>
          <a:noFill/>
        </p:spPr>
        <p:txBody>
          <a:bodyPr wrap="none" rtlCol="0">
            <a:spAutoFit/>
          </a:bodyPr>
          <a:lstStyle/>
          <a:p>
            <a:r>
              <a:rPr lang="en-US" dirty="0"/>
              <a:t>Box Plot Shows Relation B/w Age and </a:t>
            </a:r>
            <a:r>
              <a:rPr lang="en-US" dirty="0" err="1"/>
              <a:t>PersonalLoan</a:t>
            </a:r>
            <a:r>
              <a:rPr lang="en-US" dirty="0"/>
              <a:t> </a:t>
            </a:r>
          </a:p>
          <a:p>
            <a:r>
              <a:rPr lang="en-US" dirty="0"/>
              <a:t>Maximum Age of Customer likely to take Loan is 65 and  </a:t>
            </a:r>
          </a:p>
          <a:p>
            <a:r>
              <a:rPr lang="en-US" dirty="0"/>
              <a:t>Minimum Age of Customers likely to take Loan is 26.</a:t>
            </a:r>
            <a:endParaRPr lang="en-IN" dirty="0"/>
          </a:p>
        </p:txBody>
      </p:sp>
    </p:spTree>
    <p:extLst>
      <p:ext uri="{BB962C8B-B14F-4D97-AF65-F5344CB8AC3E}">
        <p14:creationId xmlns:p14="http://schemas.microsoft.com/office/powerpoint/2010/main" val="261712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13" y="184673"/>
            <a:ext cx="5404693" cy="536883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084" y="184673"/>
            <a:ext cx="5404693" cy="5368834"/>
          </a:xfrm>
          <a:prstGeom prst="rect">
            <a:avLst/>
          </a:prstGeom>
        </p:spPr>
      </p:pic>
      <p:sp>
        <p:nvSpPr>
          <p:cNvPr id="5" name="TextBox 4">
            <a:extLst>
              <a:ext uri="{FF2B5EF4-FFF2-40B4-BE49-F238E27FC236}">
                <a16:creationId xmlns:a16="http://schemas.microsoft.com/office/drawing/2014/main" id="{4ADDF055-9347-D0A3-878D-B1CD96C41800}"/>
              </a:ext>
            </a:extLst>
          </p:cNvPr>
          <p:cNvSpPr txBox="1"/>
          <p:nvPr/>
        </p:nvSpPr>
        <p:spPr>
          <a:xfrm>
            <a:off x="359613" y="5763416"/>
            <a:ext cx="5404693" cy="646331"/>
          </a:xfrm>
          <a:prstGeom prst="rect">
            <a:avLst/>
          </a:prstGeom>
          <a:noFill/>
        </p:spPr>
        <p:txBody>
          <a:bodyPr wrap="square">
            <a:spAutoFit/>
          </a:bodyPr>
          <a:lstStyle/>
          <a:p>
            <a:r>
              <a:rPr lang="en-US" dirty="0"/>
              <a:t>Customers With High Mortgage(&gt;1L) are More likely to take Loan.</a:t>
            </a:r>
          </a:p>
        </p:txBody>
      </p:sp>
      <p:sp>
        <p:nvSpPr>
          <p:cNvPr id="7" name="TextBox 6">
            <a:extLst>
              <a:ext uri="{FF2B5EF4-FFF2-40B4-BE49-F238E27FC236}">
                <a16:creationId xmlns:a16="http://schemas.microsoft.com/office/drawing/2014/main" id="{177B0AA5-14BC-0368-F5D0-0898EB284267}"/>
              </a:ext>
            </a:extLst>
          </p:cNvPr>
          <p:cNvSpPr txBox="1"/>
          <p:nvPr/>
        </p:nvSpPr>
        <p:spPr>
          <a:xfrm>
            <a:off x="6329084" y="5763416"/>
            <a:ext cx="5503303" cy="923330"/>
          </a:xfrm>
          <a:prstGeom prst="rect">
            <a:avLst/>
          </a:prstGeom>
          <a:noFill/>
        </p:spPr>
        <p:txBody>
          <a:bodyPr wrap="square">
            <a:spAutoFit/>
          </a:bodyPr>
          <a:lstStyle/>
          <a:p>
            <a:r>
              <a:rPr lang="en-US" dirty="0"/>
              <a:t>Plot Depicts that Customers Having More Income (above 1L)  tend to take personal Loan more likely than low-Income Customers.</a:t>
            </a:r>
          </a:p>
        </p:txBody>
      </p:sp>
    </p:spTree>
    <p:extLst>
      <p:ext uri="{BB962C8B-B14F-4D97-AF65-F5344CB8AC3E}">
        <p14:creationId xmlns:p14="http://schemas.microsoft.com/office/powerpoint/2010/main" val="1613912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04502"/>
            <a:ext cx="5468472" cy="561702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729" y="104502"/>
            <a:ext cx="5468472" cy="5617029"/>
          </a:xfrm>
          <a:prstGeom prst="rect">
            <a:avLst/>
          </a:prstGeom>
        </p:spPr>
      </p:pic>
      <p:sp>
        <p:nvSpPr>
          <p:cNvPr id="5" name="TextBox 4">
            <a:extLst>
              <a:ext uri="{FF2B5EF4-FFF2-40B4-BE49-F238E27FC236}">
                <a16:creationId xmlns:a16="http://schemas.microsoft.com/office/drawing/2014/main" id="{20778696-DD7F-3636-6983-C29FACE3E671}"/>
              </a:ext>
            </a:extLst>
          </p:cNvPr>
          <p:cNvSpPr txBox="1"/>
          <p:nvPr/>
        </p:nvSpPr>
        <p:spPr>
          <a:xfrm>
            <a:off x="304799" y="5721531"/>
            <a:ext cx="5468472" cy="646331"/>
          </a:xfrm>
          <a:prstGeom prst="rect">
            <a:avLst/>
          </a:prstGeom>
          <a:noFill/>
        </p:spPr>
        <p:txBody>
          <a:bodyPr wrap="square">
            <a:spAutoFit/>
          </a:bodyPr>
          <a:lstStyle/>
          <a:p>
            <a:r>
              <a:rPr lang="en-US" dirty="0"/>
              <a:t>Customers Having more </a:t>
            </a:r>
            <a:r>
              <a:rPr lang="en-US" dirty="0" err="1"/>
              <a:t>CreditCard</a:t>
            </a:r>
            <a:r>
              <a:rPr lang="en-US" dirty="0"/>
              <a:t> usage per month are more likely to take loans. </a:t>
            </a:r>
          </a:p>
        </p:txBody>
      </p:sp>
      <p:sp>
        <p:nvSpPr>
          <p:cNvPr id="9" name="TextBox 8">
            <a:extLst>
              <a:ext uri="{FF2B5EF4-FFF2-40B4-BE49-F238E27FC236}">
                <a16:creationId xmlns:a16="http://schemas.microsoft.com/office/drawing/2014/main" id="{30BCB779-9CFB-91C6-FC44-085DB603882B}"/>
              </a:ext>
            </a:extLst>
          </p:cNvPr>
          <p:cNvSpPr txBox="1"/>
          <p:nvPr/>
        </p:nvSpPr>
        <p:spPr>
          <a:xfrm>
            <a:off x="6418729" y="5721531"/>
            <a:ext cx="5468472" cy="646331"/>
          </a:xfrm>
          <a:prstGeom prst="rect">
            <a:avLst/>
          </a:prstGeom>
          <a:noFill/>
        </p:spPr>
        <p:txBody>
          <a:bodyPr wrap="square">
            <a:spAutoFit/>
          </a:bodyPr>
          <a:lstStyle/>
          <a:p>
            <a:r>
              <a:rPr lang="en-US" dirty="0"/>
              <a:t>Customer’s with 40 </a:t>
            </a:r>
            <a:r>
              <a:rPr lang="en-US" dirty="0" err="1"/>
              <a:t>yrs</a:t>
            </a:r>
            <a:r>
              <a:rPr lang="en-US" dirty="0"/>
              <a:t> of experience is max experience to take loan.</a:t>
            </a:r>
            <a:endParaRPr lang="en-IN" dirty="0"/>
          </a:p>
        </p:txBody>
      </p:sp>
    </p:spTree>
    <p:extLst>
      <p:ext uri="{BB962C8B-B14F-4D97-AF65-F5344CB8AC3E}">
        <p14:creationId xmlns:p14="http://schemas.microsoft.com/office/powerpoint/2010/main" val="36572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1107" y="600891"/>
            <a:ext cx="4167051" cy="523220"/>
          </a:xfrm>
          <a:prstGeom prst="rect">
            <a:avLst/>
          </a:prstGeom>
          <a:noFill/>
        </p:spPr>
        <p:txBody>
          <a:bodyPr wrap="square" rtlCol="0">
            <a:spAutoFit/>
          </a:bodyPr>
          <a:lstStyle/>
          <a:p>
            <a:pPr algn="ctr"/>
            <a:r>
              <a:rPr lang="en-US" sz="2800" b="1" dirty="0"/>
              <a:t>QUESTIONS TO EXPLORE</a:t>
            </a:r>
            <a:endParaRPr lang="en-IN" sz="2800" b="1" dirty="0"/>
          </a:p>
        </p:txBody>
      </p:sp>
      <p:sp>
        <p:nvSpPr>
          <p:cNvPr id="3" name="TextBox 2"/>
          <p:cNvSpPr txBox="1"/>
          <p:nvPr/>
        </p:nvSpPr>
        <p:spPr>
          <a:xfrm>
            <a:off x="1449977" y="1124111"/>
            <a:ext cx="2926080" cy="400110"/>
          </a:xfrm>
          <a:prstGeom prst="rect">
            <a:avLst/>
          </a:prstGeom>
          <a:noFill/>
        </p:spPr>
        <p:txBody>
          <a:bodyPr wrap="square" rtlCol="0">
            <a:spAutoFit/>
          </a:bodyPr>
          <a:lstStyle/>
          <a:p>
            <a:r>
              <a:rPr lang="en-US" sz="2000" b="1" dirty="0"/>
              <a:t>BIVARIATE ANALYSIS</a:t>
            </a:r>
            <a:endParaRPr lang="en-IN" sz="2000" b="1" dirty="0"/>
          </a:p>
        </p:txBody>
      </p:sp>
      <p:sp>
        <p:nvSpPr>
          <p:cNvPr id="5" name="TextBox 4"/>
          <p:cNvSpPr txBox="1"/>
          <p:nvPr/>
        </p:nvSpPr>
        <p:spPr>
          <a:xfrm>
            <a:off x="1867987" y="1854925"/>
            <a:ext cx="7994469" cy="2031325"/>
          </a:xfrm>
          <a:prstGeom prst="rect">
            <a:avLst/>
          </a:prstGeom>
          <a:noFill/>
        </p:spPr>
        <p:txBody>
          <a:bodyPr wrap="square" rtlCol="0">
            <a:spAutoFit/>
          </a:bodyPr>
          <a:lstStyle/>
          <a:p>
            <a:r>
              <a:rPr lang="en-US" dirty="0"/>
              <a:t>1. Are the customers having large families maintaining securities accounts?</a:t>
            </a:r>
          </a:p>
          <a:p>
            <a:r>
              <a:rPr lang="en-US" dirty="0"/>
              <a:t>2. Does the more educated customers are using the online banking facility?</a:t>
            </a:r>
          </a:p>
          <a:p>
            <a:r>
              <a:rPr lang="en-US" dirty="0"/>
              <a:t>3. Which age group people are likely to have the CD Account?</a:t>
            </a:r>
          </a:p>
          <a:p>
            <a:r>
              <a:rPr lang="en-US" dirty="0"/>
              <a:t>4. Whether the more credit card usage is done by high-income customers? </a:t>
            </a:r>
          </a:p>
          <a:p>
            <a:r>
              <a:rPr lang="en-US" dirty="0"/>
              <a:t>5. Is the most securities accounts are from experienced customers?</a:t>
            </a:r>
          </a:p>
          <a:p>
            <a:r>
              <a:rPr lang="en-US" dirty="0"/>
              <a:t>6. Does the less educated customers are having more mortgage?</a:t>
            </a:r>
          </a:p>
          <a:p>
            <a:endParaRPr lang="en-IN" dirty="0"/>
          </a:p>
        </p:txBody>
      </p:sp>
    </p:spTree>
    <p:extLst>
      <p:ext uri="{BB962C8B-B14F-4D97-AF65-F5344CB8AC3E}">
        <p14:creationId xmlns:p14="http://schemas.microsoft.com/office/powerpoint/2010/main" val="801224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7" y="187777"/>
            <a:ext cx="5516882" cy="5228409"/>
          </a:xfrm>
          <a:prstGeom prst="rect">
            <a:avLst/>
          </a:prstGeom>
        </p:spPr>
      </p:pic>
      <p:sp>
        <p:nvSpPr>
          <p:cNvPr id="3" name="TextBox 2"/>
          <p:cNvSpPr txBox="1"/>
          <p:nvPr/>
        </p:nvSpPr>
        <p:spPr>
          <a:xfrm>
            <a:off x="261256" y="5416186"/>
            <a:ext cx="5516881" cy="1200329"/>
          </a:xfrm>
          <a:prstGeom prst="rect">
            <a:avLst/>
          </a:prstGeom>
          <a:noFill/>
        </p:spPr>
        <p:txBody>
          <a:bodyPr wrap="square" rtlCol="0">
            <a:spAutoFit/>
          </a:bodyPr>
          <a:lstStyle/>
          <a:p>
            <a:r>
              <a:rPr lang="en-US" dirty="0"/>
              <a:t>The plot shows the relation between family and securities account from these customers with family size as a single member and with 4 members having more securities Account in the bank.</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350" y="187777"/>
            <a:ext cx="5516882" cy="5228409"/>
          </a:xfrm>
          <a:prstGeom prst="rect">
            <a:avLst/>
          </a:prstGeom>
        </p:spPr>
      </p:pic>
      <p:sp>
        <p:nvSpPr>
          <p:cNvPr id="5" name="TextBox 4"/>
          <p:cNvSpPr txBox="1"/>
          <p:nvPr/>
        </p:nvSpPr>
        <p:spPr>
          <a:xfrm>
            <a:off x="6272350" y="5416186"/>
            <a:ext cx="5277394" cy="923330"/>
          </a:xfrm>
          <a:prstGeom prst="rect">
            <a:avLst/>
          </a:prstGeom>
          <a:noFill/>
        </p:spPr>
        <p:txBody>
          <a:bodyPr wrap="square" rtlCol="0">
            <a:spAutoFit/>
          </a:bodyPr>
          <a:lstStyle/>
          <a:p>
            <a:r>
              <a:rPr lang="en-US" dirty="0"/>
              <a:t>Plot depicts the relation between customers education and online banking facilities from this more undergrad people are utilizing online banking facility in bank.</a:t>
            </a:r>
            <a:endParaRPr lang="en-IN" dirty="0"/>
          </a:p>
        </p:txBody>
      </p:sp>
    </p:spTree>
    <p:extLst>
      <p:ext uri="{BB962C8B-B14F-4D97-AF65-F5344CB8AC3E}">
        <p14:creationId xmlns:p14="http://schemas.microsoft.com/office/powerpoint/2010/main" val="1083716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22" y="208514"/>
            <a:ext cx="5539698" cy="498729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980" y="208514"/>
            <a:ext cx="5539698" cy="5014184"/>
          </a:xfrm>
          <a:prstGeom prst="rect">
            <a:avLst/>
          </a:prstGeom>
        </p:spPr>
      </p:pic>
      <p:sp>
        <p:nvSpPr>
          <p:cNvPr id="5" name="TextBox 4">
            <a:extLst>
              <a:ext uri="{FF2B5EF4-FFF2-40B4-BE49-F238E27FC236}">
                <a16:creationId xmlns:a16="http://schemas.microsoft.com/office/drawing/2014/main" id="{1ED238AE-15F4-339E-2B82-258F74211F4E}"/>
              </a:ext>
            </a:extLst>
          </p:cNvPr>
          <p:cNvSpPr txBox="1"/>
          <p:nvPr/>
        </p:nvSpPr>
        <p:spPr>
          <a:xfrm>
            <a:off x="327322" y="5369423"/>
            <a:ext cx="5539698" cy="646331"/>
          </a:xfrm>
          <a:prstGeom prst="rect">
            <a:avLst/>
          </a:prstGeom>
          <a:noFill/>
        </p:spPr>
        <p:txBody>
          <a:bodyPr wrap="square">
            <a:spAutoFit/>
          </a:bodyPr>
          <a:lstStyle/>
          <a:p>
            <a:r>
              <a:rPr lang="en-US" dirty="0"/>
              <a:t>From this plot ,Customers with more age(&gt;25) are more likely to have </a:t>
            </a:r>
            <a:r>
              <a:rPr lang="en-US" dirty="0" err="1"/>
              <a:t>CDAccount</a:t>
            </a:r>
            <a:r>
              <a:rPr lang="en-US" dirty="0"/>
              <a:t>.</a:t>
            </a:r>
          </a:p>
        </p:txBody>
      </p:sp>
      <p:sp>
        <p:nvSpPr>
          <p:cNvPr id="7" name="TextBox 6">
            <a:extLst>
              <a:ext uri="{FF2B5EF4-FFF2-40B4-BE49-F238E27FC236}">
                <a16:creationId xmlns:a16="http://schemas.microsoft.com/office/drawing/2014/main" id="{A10F9318-3BF3-251E-C05B-E9FBB4CED5DA}"/>
              </a:ext>
            </a:extLst>
          </p:cNvPr>
          <p:cNvSpPr txBox="1"/>
          <p:nvPr/>
        </p:nvSpPr>
        <p:spPr>
          <a:xfrm>
            <a:off x="6324980" y="5369422"/>
            <a:ext cx="5539698" cy="369332"/>
          </a:xfrm>
          <a:prstGeom prst="rect">
            <a:avLst/>
          </a:prstGeom>
          <a:noFill/>
        </p:spPr>
        <p:txBody>
          <a:bodyPr wrap="square">
            <a:spAutoFit/>
          </a:bodyPr>
          <a:lstStyle/>
          <a:p>
            <a:r>
              <a:rPr lang="en-US" dirty="0"/>
              <a:t>Customers with more income are likely to Use </a:t>
            </a:r>
            <a:r>
              <a:rPr lang="en-US" dirty="0" err="1"/>
              <a:t>Creditcard</a:t>
            </a:r>
            <a:r>
              <a:rPr lang="en-US" dirty="0"/>
              <a:t>.</a:t>
            </a:r>
          </a:p>
        </p:txBody>
      </p:sp>
    </p:spTree>
    <p:extLst>
      <p:ext uri="{BB962C8B-B14F-4D97-AF65-F5344CB8AC3E}">
        <p14:creationId xmlns:p14="http://schemas.microsoft.com/office/powerpoint/2010/main" val="3910310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p:cNvSpPr/>
          <p:nvPr/>
        </p:nvSpPr>
        <p:spPr>
          <a:xfrm>
            <a:off x="1645919" y="1814732"/>
            <a:ext cx="6499273" cy="3693319"/>
          </a:xfrm>
          <a:prstGeom prst="rect">
            <a:avLst/>
          </a:prstGeom>
        </p:spPr>
        <p:txBody>
          <a:bodyPr wrap="square">
            <a:spAutoFit/>
          </a:bodyPr>
          <a:lstStyle/>
          <a:p>
            <a:r>
              <a:rPr lang="en-US" b="1" dirty="0"/>
              <a:t>Personal loan </a:t>
            </a:r>
            <a:r>
              <a:rPr lang="en-US" dirty="0"/>
              <a:t>is a type of loan that allows flexible use, short- to moderate-term repayment options and relatively quick funding</a:t>
            </a:r>
            <a:r>
              <a:rPr lang="en-IN" dirty="0"/>
              <a:t>.They </a:t>
            </a:r>
            <a:r>
              <a:rPr lang="en-US" dirty="0"/>
              <a:t>can help you meet your current financial needs. Generally it is money you borrow from a bank or other financial institution with fixed amounts, interest rates, a set repayment period and consistent monthly amounts over defined periods of time.</a:t>
            </a:r>
          </a:p>
          <a:p>
            <a:endParaRPr lang="en-US" dirty="0"/>
          </a:p>
          <a:p>
            <a:endParaRPr lang="en-US" dirty="0"/>
          </a:p>
          <a:p>
            <a:r>
              <a:rPr lang="en-US" dirty="0"/>
              <a:t>A bank's profit or a loss depends to a large extent on loans i.e. whether the customers are paying back the loan or defaulting. By predicting the loan defaulters, the bank can reduce its Non- Performing Assets. </a:t>
            </a:r>
            <a:endParaRPr lang="en-IN" dirty="0"/>
          </a:p>
        </p:txBody>
      </p:sp>
      <p:sp>
        <p:nvSpPr>
          <p:cNvPr id="3" name="TextBox 2"/>
          <p:cNvSpPr txBox="1"/>
          <p:nvPr/>
        </p:nvSpPr>
        <p:spPr>
          <a:xfrm>
            <a:off x="1267097" y="901337"/>
            <a:ext cx="3487782" cy="523220"/>
          </a:xfrm>
          <a:prstGeom prst="rect">
            <a:avLst/>
          </a:prstGeom>
          <a:noFill/>
        </p:spPr>
        <p:txBody>
          <a:bodyPr wrap="square" rtlCol="0">
            <a:spAutoFit/>
          </a:bodyPr>
          <a:lstStyle/>
          <a:p>
            <a:r>
              <a:rPr lang="en-US" sz="2800" b="1" dirty="0"/>
              <a:t>BACKGROUND</a:t>
            </a:r>
            <a:endParaRPr lang="en-IN"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5194" y="1533378"/>
            <a:ext cx="3477590" cy="4103389"/>
          </a:xfrm>
          <a:prstGeom prst="rect">
            <a:avLst/>
          </a:prstGeom>
          <a:solidFill>
            <a:schemeClr val="bg2"/>
          </a:solidFill>
          <a:effectLst>
            <a:outerShdw blurRad="50800" dist="50800" dir="5400000" algn="ctr" rotWithShape="0">
              <a:schemeClr val="bg2"/>
            </a:outerShdw>
            <a:reflection blurRad="25400" stA="45000" endPos="3000" dist="50800" dir="5400000" sy="-100000" algn="bl" rotWithShape="0"/>
          </a:effectLst>
        </p:spPr>
      </p:pic>
    </p:spTree>
    <p:extLst>
      <p:ext uri="{BB962C8B-B14F-4D97-AF65-F5344CB8AC3E}">
        <p14:creationId xmlns:p14="http://schemas.microsoft.com/office/powerpoint/2010/main" val="1228089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256678"/>
            <a:ext cx="5626249" cy="55228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871" y="256678"/>
            <a:ext cx="5626249" cy="5522866"/>
          </a:xfrm>
          <a:prstGeom prst="rect">
            <a:avLst/>
          </a:prstGeom>
        </p:spPr>
      </p:pic>
      <p:sp>
        <p:nvSpPr>
          <p:cNvPr id="4" name="TextBox 3">
            <a:extLst>
              <a:ext uri="{FF2B5EF4-FFF2-40B4-BE49-F238E27FC236}">
                <a16:creationId xmlns:a16="http://schemas.microsoft.com/office/drawing/2014/main" id="{1FB307B4-6039-5DA2-809D-828727722785}"/>
              </a:ext>
            </a:extLst>
          </p:cNvPr>
          <p:cNvSpPr txBox="1"/>
          <p:nvPr/>
        </p:nvSpPr>
        <p:spPr>
          <a:xfrm>
            <a:off x="182880" y="5806438"/>
            <a:ext cx="5626249" cy="646331"/>
          </a:xfrm>
          <a:prstGeom prst="rect">
            <a:avLst/>
          </a:prstGeom>
          <a:noFill/>
        </p:spPr>
        <p:txBody>
          <a:bodyPr wrap="square">
            <a:spAutoFit/>
          </a:bodyPr>
          <a:lstStyle/>
          <a:p>
            <a:r>
              <a:rPr lang="en-US" dirty="0"/>
              <a:t>Customers of experience 41 is maximum experience of maintaining Securities Account.</a:t>
            </a:r>
          </a:p>
        </p:txBody>
      </p:sp>
      <p:sp>
        <p:nvSpPr>
          <p:cNvPr id="7" name="TextBox 6">
            <a:extLst>
              <a:ext uri="{FF2B5EF4-FFF2-40B4-BE49-F238E27FC236}">
                <a16:creationId xmlns:a16="http://schemas.microsoft.com/office/drawing/2014/main" id="{69840E44-B92C-E397-C11D-8155652E94D4}"/>
              </a:ext>
            </a:extLst>
          </p:cNvPr>
          <p:cNvSpPr txBox="1"/>
          <p:nvPr/>
        </p:nvSpPr>
        <p:spPr>
          <a:xfrm>
            <a:off x="6293224" y="5806438"/>
            <a:ext cx="6096000" cy="369332"/>
          </a:xfrm>
          <a:prstGeom prst="rect">
            <a:avLst/>
          </a:prstGeom>
          <a:noFill/>
        </p:spPr>
        <p:txBody>
          <a:bodyPr wrap="square">
            <a:spAutoFit/>
          </a:bodyPr>
          <a:lstStyle/>
          <a:p>
            <a:r>
              <a:rPr lang="en-US" dirty="0"/>
              <a:t>Undergrad Customers are having more Mortgage</a:t>
            </a:r>
          </a:p>
        </p:txBody>
      </p:sp>
    </p:spTree>
    <p:extLst>
      <p:ext uri="{BB962C8B-B14F-4D97-AF65-F5344CB8AC3E}">
        <p14:creationId xmlns:p14="http://schemas.microsoft.com/office/powerpoint/2010/main" val="3568952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4354" y="600891"/>
            <a:ext cx="4167050" cy="523220"/>
          </a:xfrm>
          <a:prstGeom prst="rect">
            <a:avLst/>
          </a:prstGeom>
        </p:spPr>
        <p:txBody>
          <a:bodyPr wrap="square">
            <a:spAutoFit/>
          </a:bodyPr>
          <a:lstStyle/>
          <a:p>
            <a:pPr algn="ctr"/>
            <a:r>
              <a:rPr lang="en-US" sz="2800" b="1" dirty="0"/>
              <a:t>QUESTIONS TO EXPLORE</a:t>
            </a:r>
            <a:endParaRPr lang="en-IN" sz="2800" b="1" dirty="0"/>
          </a:p>
        </p:txBody>
      </p:sp>
      <p:sp>
        <p:nvSpPr>
          <p:cNvPr id="4" name="TextBox 3"/>
          <p:cNvSpPr txBox="1"/>
          <p:nvPr/>
        </p:nvSpPr>
        <p:spPr>
          <a:xfrm>
            <a:off x="1384663" y="1124111"/>
            <a:ext cx="2821577" cy="400110"/>
          </a:xfrm>
          <a:prstGeom prst="rect">
            <a:avLst/>
          </a:prstGeom>
          <a:noFill/>
        </p:spPr>
        <p:txBody>
          <a:bodyPr wrap="square" rtlCol="0">
            <a:spAutoFit/>
          </a:bodyPr>
          <a:lstStyle/>
          <a:p>
            <a:r>
              <a:rPr lang="en-US" sz="2000" b="1" dirty="0"/>
              <a:t>MULTIVARIATE ANALYSIS</a:t>
            </a:r>
            <a:endParaRPr lang="en-IN" sz="2000" b="1" dirty="0"/>
          </a:p>
        </p:txBody>
      </p:sp>
      <p:sp>
        <p:nvSpPr>
          <p:cNvPr id="5" name="TextBox 4"/>
          <p:cNvSpPr txBox="1"/>
          <p:nvPr/>
        </p:nvSpPr>
        <p:spPr>
          <a:xfrm>
            <a:off x="2299063" y="1802673"/>
            <a:ext cx="8712926" cy="923330"/>
          </a:xfrm>
          <a:prstGeom prst="rect">
            <a:avLst/>
          </a:prstGeom>
          <a:noFill/>
        </p:spPr>
        <p:txBody>
          <a:bodyPr wrap="square" rtlCol="0">
            <a:spAutoFit/>
          </a:bodyPr>
          <a:lstStyle/>
          <a:p>
            <a:r>
              <a:rPr lang="en-US" dirty="0"/>
              <a:t>1.Is there is any relationship between customers </a:t>
            </a:r>
            <a:r>
              <a:rPr lang="en-US" dirty="0" err="1"/>
              <a:t>education,Income</a:t>
            </a:r>
            <a:r>
              <a:rPr lang="en-US" dirty="0"/>
              <a:t> and Personal loan?</a:t>
            </a:r>
          </a:p>
          <a:p>
            <a:r>
              <a:rPr lang="en-US" dirty="0"/>
              <a:t>2.Whether the customers Family ,age effect the personal loan rate?</a:t>
            </a:r>
          </a:p>
          <a:p>
            <a:r>
              <a:rPr lang="en-US" dirty="0"/>
              <a:t>3.How does the customers </a:t>
            </a:r>
            <a:r>
              <a:rPr lang="en-US" dirty="0" err="1"/>
              <a:t>Creditcard,CCavg</a:t>
            </a:r>
            <a:r>
              <a:rPr lang="en-US" dirty="0"/>
              <a:t> are related to Personal loan? </a:t>
            </a:r>
            <a:endParaRPr lang="en-IN" dirty="0"/>
          </a:p>
        </p:txBody>
      </p:sp>
    </p:spTree>
    <p:extLst>
      <p:ext uri="{BB962C8B-B14F-4D97-AF65-F5344CB8AC3E}">
        <p14:creationId xmlns:p14="http://schemas.microsoft.com/office/powerpoint/2010/main" val="1990335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29" y="323304"/>
            <a:ext cx="5596539" cy="52284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934" y="323304"/>
            <a:ext cx="5596539" cy="5228411"/>
          </a:xfrm>
          <a:prstGeom prst="rect">
            <a:avLst/>
          </a:prstGeom>
        </p:spPr>
      </p:pic>
      <p:sp>
        <p:nvSpPr>
          <p:cNvPr id="4" name="TextBox 3">
            <a:extLst>
              <a:ext uri="{FF2B5EF4-FFF2-40B4-BE49-F238E27FC236}">
                <a16:creationId xmlns:a16="http://schemas.microsoft.com/office/drawing/2014/main" id="{94AC525C-F264-B1F7-EDB8-83206A80BA50}"/>
              </a:ext>
            </a:extLst>
          </p:cNvPr>
          <p:cNvSpPr txBox="1"/>
          <p:nvPr/>
        </p:nvSpPr>
        <p:spPr>
          <a:xfrm>
            <a:off x="375494" y="5687670"/>
            <a:ext cx="5596539" cy="646331"/>
          </a:xfrm>
          <a:prstGeom prst="rect">
            <a:avLst/>
          </a:prstGeom>
          <a:noFill/>
        </p:spPr>
        <p:txBody>
          <a:bodyPr wrap="square">
            <a:spAutoFit/>
          </a:bodyPr>
          <a:lstStyle/>
          <a:p>
            <a:r>
              <a:rPr lang="en-US" dirty="0"/>
              <a:t>Customers With More Income(&gt;50k), are More likely to take Loan.</a:t>
            </a:r>
          </a:p>
        </p:txBody>
      </p:sp>
      <p:sp>
        <p:nvSpPr>
          <p:cNvPr id="9" name="TextBox 8">
            <a:extLst>
              <a:ext uri="{FF2B5EF4-FFF2-40B4-BE49-F238E27FC236}">
                <a16:creationId xmlns:a16="http://schemas.microsoft.com/office/drawing/2014/main" id="{F53B3D01-80A2-2821-80DC-EFBA2DE16A9C}"/>
              </a:ext>
            </a:extLst>
          </p:cNvPr>
          <p:cNvSpPr txBox="1"/>
          <p:nvPr/>
        </p:nvSpPr>
        <p:spPr>
          <a:xfrm>
            <a:off x="6228934" y="5687669"/>
            <a:ext cx="5596539" cy="369332"/>
          </a:xfrm>
          <a:prstGeom prst="rect">
            <a:avLst/>
          </a:prstGeom>
          <a:noFill/>
        </p:spPr>
        <p:txBody>
          <a:bodyPr wrap="square">
            <a:spAutoFit/>
          </a:bodyPr>
          <a:lstStyle/>
          <a:p>
            <a:r>
              <a:rPr lang="en-US" dirty="0"/>
              <a:t>Customers With More </a:t>
            </a:r>
            <a:r>
              <a:rPr lang="en-US" dirty="0" err="1"/>
              <a:t>CCAvg</a:t>
            </a:r>
            <a:r>
              <a:rPr lang="en-US" dirty="0"/>
              <a:t> are More likely to take Loan</a:t>
            </a:r>
          </a:p>
        </p:txBody>
      </p:sp>
    </p:spTree>
    <p:extLst>
      <p:ext uri="{BB962C8B-B14F-4D97-AF65-F5344CB8AC3E}">
        <p14:creationId xmlns:p14="http://schemas.microsoft.com/office/powerpoint/2010/main" val="246277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906" y="639855"/>
            <a:ext cx="7368988" cy="4914901"/>
          </a:xfrm>
          <a:prstGeom prst="rect">
            <a:avLst/>
          </a:prstGeom>
        </p:spPr>
      </p:pic>
      <p:sp>
        <p:nvSpPr>
          <p:cNvPr id="4" name="TextBox 3">
            <a:extLst>
              <a:ext uri="{FF2B5EF4-FFF2-40B4-BE49-F238E27FC236}">
                <a16:creationId xmlns:a16="http://schemas.microsoft.com/office/drawing/2014/main" id="{58D00D9C-3054-EB63-9623-ADA1256AEC15}"/>
              </a:ext>
            </a:extLst>
          </p:cNvPr>
          <p:cNvSpPr txBox="1"/>
          <p:nvPr/>
        </p:nvSpPr>
        <p:spPr>
          <a:xfrm>
            <a:off x="2563906" y="5660776"/>
            <a:ext cx="7368988" cy="646331"/>
          </a:xfrm>
          <a:prstGeom prst="rect">
            <a:avLst/>
          </a:prstGeom>
          <a:noFill/>
        </p:spPr>
        <p:txBody>
          <a:bodyPr wrap="square">
            <a:spAutoFit/>
          </a:bodyPr>
          <a:lstStyle/>
          <a:p>
            <a:r>
              <a:rPr lang="en-US" dirty="0"/>
              <a:t>From this plot ,Customers with age in between 26-65 are more likely to take loan.</a:t>
            </a:r>
          </a:p>
        </p:txBody>
      </p:sp>
    </p:spTree>
    <p:extLst>
      <p:ext uri="{BB962C8B-B14F-4D97-AF65-F5344CB8AC3E}">
        <p14:creationId xmlns:p14="http://schemas.microsoft.com/office/powerpoint/2010/main" val="756609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54879" y="365760"/>
            <a:ext cx="2181497" cy="523220"/>
          </a:xfrm>
          <a:prstGeom prst="rect">
            <a:avLst/>
          </a:prstGeom>
          <a:noFill/>
        </p:spPr>
        <p:txBody>
          <a:bodyPr wrap="square" rtlCol="0">
            <a:spAutoFit/>
          </a:bodyPr>
          <a:lstStyle/>
          <a:p>
            <a:pPr algn="ctr"/>
            <a:r>
              <a:rPr lang="en-US" sz="2800" b="1" dirty="0"/>
              <a:t>HEAT MAP</a:t>
            </a:r>
            <a:endParaRPr lang="en-IN" sz="2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129" y="964284"/>
            <a:ext cx="7431741" cy="4584869"/>
          </a:xfrm>
          <a:prstGeom prst="rect">
            <a:avLst/>
          </a:prstGeom>
        </p:spPr>
      </p:pic>
      <p:sp>
        <p:nvSpPr>
          <p:cNvPr id="8" name="TextBox 7">
            <a:extLst>
              <a:ext uri="{FF2B5EF4-FFF2-40B4-BE49-F238E27FC236}">
                <a16:creationId xmlns:a16="http://schemas.microsoft.com/office/drawing/2014/main" id="{8B650CF9-C491-7262-FC6C-4B161F4AEDD4}"/>
              </a:ext>
            </a:extLst>
          </p:cNvPr>
          <p:cNvSpPr txBox="1"/>
          <p:nvPr/>
        </p:nvSpPr>
        <p:spPr>
          <a:xfrm>
            <a:off x="2380128" y="5687670"/>
            <a:ext cx="7431741" cy="646331"/>
          </a:xfrm>
          <a:prstGeom prst="rect">
            <a:avLst/>
          </a:prstGeom>
          <a:noFill/>
        </p:spPr>
        <p:txBody>
          <a:bodyPr wrap="square">
            <a:spAutoFit/>
          </a:bodyPr>
          <a:lstStyle/>
          <a:p>
            <a:r>
              <a:rPr lang="en-US" dirty="0"/>
              <a:t>Correlation Among Some Features . Age and Experience are highly Correlated,</a:t>
            </a:r>
          </a:p>
          <a:p>
            <a:r>
              <a:rPr lang="en-US" dirty="0" err="1"/>
              <a:t>CCAvg</a:t>
            </a:r>
            <a:r>
              <a:rPr lang="en-US" dirty="0"/>
              <a:t> and  Income are also Correlated.</a:t>
            </a:r>
          </a:p>
        </p:txBody>
      </p:sp>
    </p:spTree>
    <p:extLst>
      <p:ext uri="{BB962C8B-B14F-4D97-AF65-F5344CB8AC3E}">
        <p14:creationId xmlns:p14="http://schemas.microsoft.com/office/powerpoint/2010/main" val="3184084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41817" y="679269"/>
            <a:ext cx="2651760" cy="523220"/>
          </a:xfrm>
          <a:prstGeom prst="rect">
            <a:avLst/>
          </a:prstGeom>
          <a:noFill/>
        </p:spPr>
        <p:txBody>
          <a:bodyPr wrap="square" rtlCol="0">
            <a:spAutoFit/>
          </a:bodyPr>
          <a:lstStyle/>
          <a:p>
            <a:r>
              <a:rPr lang="en-US" sz="2800" b="1" dirty="0"/>
              <a:t>SUMMARY</a:t>
            </a:r>
            <a:endParaRPr lang="en-IN" sz="2800" b="1" dirty="0"/>
          </a:p>
        </p:txBody>
      </p:sp>
      <p:sp>
        <p:nvSpPr>
          <p:cNvPr id="3" name="TextBox 2"/>
          <p:cNvSpPr txBox="1"/>
          <p:nvPr/>
        </p:nvSpPr>
        <p:spPr>
          <a:xfrm>
            <a:off x="1018904" y="1202489"/>
            <a:ext cx="9575074" cy="5632311"/>
          </a:xfrm>
          <a:prstGeom prst="rect">
            <a:avLst/>
          </a:prstGeom>
          <a:noFill/>
        </p:spPr>
        <p:txBody>
          <a:bodyPr wrap="square" rtlCol="0">
            <a:spAutoFit/>
          </a:bodyPr>
          <a:lstStyle/>
          <a:p>
            <a:r>
              <a:rPr lang="en-US" dirty="0"/>
              <a:t>From the analysis, we can conclude that features like Income and some others are merely important for deciding the acceptance of a Personal loan by the customer.</a:t>
            </a:r>
          </a:p>
          <a:p>
            <a:endParaRPr lang="en-US" dirty="0"/>
          </a:p>
          <a:p>
            <a:r>
              <a:rPr lang="en-US" dirty="0"/>
              <a:t>From the heat map age, experience are highly correlated </a:t>
            </a:r>
            <a:r>
              <a:rPr lang="en-US" dirty="0" err="1"/>
              <a:t>CCavg</a:t>
            </a:r>
            <a:r>
              <a:rPr lang="en-US" dirty="0"/>
              <a:t> , income are also correlated.</a:t>
            </a:r>
          </a:p>
          <a:p>
            <a:endParaRPr lang="en-US" dirty="0"/>
          </a:p>
          <a:p>
            <a:r>
              <a:rPr lang="en-US" dirty="0"/>
              <a:t>So Universal bank can focus more on Features like,</a:t>
            </a:r>
          </a:p>
          <a:p>
            <a:pPr marL="285750" indent="-285750">
              <a:buFont typeface="Arial" panose="020B0604020202020204" pitchFamily="34" charset="0"/>
              <a:buChar char="•"/>
            </a:pPr>
            <a:r>
              <a:rPr lang="en-US" dirty="0"/>
              <a:t>Customers with More Income are tend to take loan.</a:t>
            </a:r>
          </a:p>
          <a:p>
            <a:pPr marL="285750" indent="-285750">
              <a:buFont typeface="Arial" panose="020B0604020202020204" pitchFamily="34" charset="0"/>
              <a:buChar char="•"/>
            </a:pPr>
            <a:r>
              <a:rPr lang="en-US" dirty="0"/>
              <a:t>Customers with Age </a:t>
            </a:r>
            <a:r>
              <a:rPr lang="en-US" dirty="0" err="1"/>
              <a:t>blw</a:t>
            </a:r>
            <a:r>
              <a:rPr lang="en-US" dirty="0"/>
              <a:t> 26-65 are likely to take loan.</a:t>
            </a:r>
            <a:endParaRPr lang="en-IN" dirty="0"/>
          </a:p>
          <a:p>
            <a:pPr marL="285750" indent="-285750">
              <a:buFont typeface="Arial" panose="020B0604020202020204" pitchFamily="34" charset="0"/>
              <a:buChar char="•"/>
            </a:pPr>
            <a:r>
              <a:rPr lang="en-US" dirty="0"/>
              <a:t>Customers with More CC avg are likely to take loan.</a:t>
            </a:r>
          </a:p>
          <a:p>
            <a:pPr marL="285750" indent="-285750">
              <a:buFont typeface="Arial" panose="020B0604020202020204" pitchFamily="34" charset="0"/>
              <a:buChar char="•"/>
            </a:pPr>
            <a:r>
              <a:rPr lang="en-US" dirty="0"/>
              <a:t>Customers Without Credit Card are tend to take loan mostly.</a:t>
            </a:r>
          </a:p>
          <a:p>
            <a:r>
              <a:rPr lang="en-US" dirty="0"/>
              <a:t>This may help in improving the bank’s loan businesses.</a:t>
            </a:r>
          </a:p>
          <a:p>
            <a:endParaRPr lang="en-US" dirty="0"/>
          </a:p>
          <a:p>
            <a:r>
              <a:rPr lang="en-US" dirty="0"/>
              <a:t>It was  concluded  that Personal loan was mostly preferred by customers having More Income ,</a:t>
            </a:r>
            <a:r>
              <a:rPr lang="en-US" dirty="0" err="1"/>
              <a:t>ageb</a:t>
            </a:r>
            <a:r>
              <a:rPr lang="en-US" dirty="0"/>
              <a:t>/w(26-65) ,More CC avg, not having </a:t>
            </a:r>
            <a:r>
              <a:rPr lang="en-US" dirty="0" err="1"/>
              <a:t>CreditCard</a:t>
            </a:r>
            <a:r>
              <a:rPr lang="en-US" dirty="0"/>
              <a:t> etc...</a:t>
            </a:r>
          </a:p>
          <a:p>
            <a:endParaRPr lang="en-US" dirty="0"/>
          </a:p>
          <a:p>
            <a:r>
              <a:rPr lang="en-US" dirty="0"/>
              <a:t>Since loans are the core business of banks and they can get profits directly by loan’s interest</a:t>
            </a:r>
          </a:p>
          <a:p>
            <a:r>
              <a:rPr lang="en-US" dirty="0"/>
              <a:t>there is a need of increasing number of loan’s business so they can use the above features and</a:t>
            </a:r>
          </a:p>
          <a:p>
            <a:r>
              <a:rPr lang="en-US" dirty="0"/>
              <a:t>Concentrate on them which  we decided from given </a:t>
            </a:r>
            <a:r>
              <a:rPr lang="en-US" dirty="0" err="1"/>
              <a:t>dataset.If</a:t>
            </a:r>
            <a:r>
              <a:rPr lang="en-US" dirty="0"/>
              <a:t> any feature is newly introduced then the model should be tuned according to it.</a:t>
            </a:r>
          </a:p>
          <a:p>
            <a:r>
              <a:rPr lang="en-US" dirty="0"/>
              <a:t> </a:t>
            </a:r>
          </a:p>
        </p:txBody>
      </p:sp>
    </p:spTree>
    <p:extLst>
      <p:ext uri="{BB962C8B-B14F-4D97-AF65-F5344CB8AC3E}">
        <p14:creationId xmlns:p14="http://schemas.microsoft.com/office/powerpoint/2010/main" val="2193620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4" name="Oval 3"/>
          <p:cNvSpPr/>
          <p:nvPr/>
        </p:nvSpPr>
        <p:spPr>
          <a:xfrm>
            <a:off x="2325188" y="1724294"/>
            <a:ext cx="2429692" cy="2508070"/>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solidFill>
              </a:rPr>
              <a:t>ANY QUERIES ?</a:t>
            </a:r>
            <a:endParaRPr lang="en-IN" sz="2700" b="1" dirty="0">
              <a:solidFill>
                <a:schemeClr val="tx1"/>
              </a:solidFill>
            </a:endParaRPr>
          </a:p>
        </p:txBody>
      </p:sp>
    </p:spTree>
    <p:extLst>
      <p:ext uri="{BB962C8B-B14F-4D97-AF65-F5344CB8AC3E}">
        <p14:creationId xmlns:p14="http://schemas.microsoft.com/office/powerpoint/2010/main" val="364770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3890" y="1139483"/>
            <a:ext cx="3362178" cy="523220"/>
          </a:xfrm>
          <a:prstGeom prst="rect">
            <a:avLst/>
          </a:prstGeom>
          <a:noFill/>
        </p:spPr>
        <p:txBody>
          <a:bodyPr wrap="square" rtlCol="0">
            <a:spAutoFit/>
          </a:bodyPr>
          <a:lstStyle/>
          <a:p>
            <a:r>
              <a:rPr lang="en-US" sz="2800" b="1" dirty="0"/>
              <a:t>ANALYSIS OBJECTIVE:</a:t>
            </a:r>
            <a:endParaRPr lang="en-IN" sz="2800" b="1" dirty="0"/>
          </a:p>
        </p:txBody>
      </p:sp>
      <p:sp>
        <p:nvSpPr>
          <p:cNvPr id="3" name="TextBox 2"/>
          <p:cNvSpPr txBox="1"/>
          <p:nvPr/>
        </p:nvSpPr>
        <p:spPr>
          <a:xfrm>
            <a:off x="1688123" y="1885071"/>
            <a:ext cx="8961119" cy="2862322"/>
          </a:xfrm>
          <a:prstGeom prst="rect">
            <a:avLst/>
          </a:prstGeom>
          <a:noFill/>
        </p:spPr>
        <p:txBody>
          <a:bodyPr wrap="square" rtlCol="0">
            <a:spAutoFit/>
          </a:bodyPr>
          <a:lstStyle/>
          <a:p>
            <a:r>
              <a:rPr lang="en-IN" dirty="0"/>
              <a:t>A relatively young bank is growing rapidly in terms of overall customer acquisition, and the bank wants to grow this base rapidly to bring in more loan business. So it want to explore ways of converting its liability customers to Personal Loan </a:t>
            </a:r>
            <a:r>
              <a:rPr lang="en-IN" dirty="0" err="1"/>
              <a:t>customers.For</a:t>
            </a:r>
            <a:r>
              <a:rPr lang="en-IN" dirty="0"/>
              <a:t> that the bank ran campaign last year it showed a healthy conversion rate of over 9% success. While designing a new campaign, we </a:t>
            </a:r>
            <a:r>
              <a:rPr lang="en-IN" dirty="0" err="1"/>
              <a:t>modeled</a:t>
            </a:r>
            <a:r>
              <a:rPr lang="en-IN" dirty="0"/>
              <a:t> the previous campaign's customer </a:t>
            </a:r>
            <a:r>
              <a:rPr lang="en-IN" dirty="0" err="1"/>
              <a:t>behavior</a:t>
            </a:r>
            <a:r>
              <a:rPr lang="en-IN" dirty="0"/>
              <a:t> to </a:t>
            </a:r>
            <a:r>
              <a:rPr lang="en-IN" dirty="0" err="1"/>
              <a:t>analyze</a:t>
            </a:r>
            <a:r>
              <a:rPr lang="en-IN" dirty="0"/>
              <a:t> what combination of parameters make a customer more likely to accept a personal loan?</a:t>
            </a:r>
          </a:p>
          <a:p>
            <a:endParaRPr lang="en-US" dirty="0"/>
          </a:p>
          <a:p>
            <a:r>
              <a:rPr lang="en-US" dirty="0"/>
              <a:t>This would be more helpful for bank to explore its wings towards loan business. </a:t>
            </a:r>
            <a:endParaRPr lang="en-IN" dirty="0"/>
          </a:p>
          <a:p>
            <a:pPr lvl="0"/>
            <a:endParaRPr lang="en-IN" dirty="0"/>
          </a:p>
          <a:p>
            <a:endParaRPr lang="en-IN" dirty="0"/>
          </a:p>
        </p:txBody>
      </p:sp>
    </p:spTree>
    <p:extLst>
      <p:ext uri="{BB962C8B-B14F-4D97-AF65-F5344CB8AC3E}">
        <p14:creationId xmlns:p14="http://schemas.microsoft.com/office/powerpoint/2010/main" val="359997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3552" y="900332"/>
            <a:ext cx="4009292" cy="553357"/>
          </a:xfrm>
          <a:prstGeom prst="rect">
            <a:avLst/>
          </a:prstGeom>
        </p:spPr>
        <p:txBody>
          <a:bodyPr wrap="square">
            <a:spAutoFit/>
          </a:bodyPr>
          <a:lstStyle/>
          <a:p>
            <a:pPr>
              <a:lnSpc>
                <a:spcPct val="107000"/>
              </a:lnSpc>
              <a:spcBef>
                <a:spcPts val="2400"/>
              </a:spcBef>
              <a:spcAft>
                <a:spcPts val="0"/>
              </a:spcAft>
            </a:pPr>
            <a:r>
              <a:rPr lang="en-IN" sz="2800" b="1" dirty="0">
                <a:solidFill>
                  <a:srgbClr val="000000"/>
                </a:solidFill>
                <a:ea typeface="Times New Roman" panose="02020603050405020304" pitchFamily="18" charset="0"/>
                <a:cs typeface="Times New Roman" panose="02020603050405020304" pitchFamily="18" charset="0"/>
              </a:rPr>
              <a:t>DATA SET FEATURES :</a:t>
            </a:r>
            <a:endParaRPr lang="en-IN" sz="2800" dirty="0">
              <a:effectLst/>
              <a:ea typeface="Calibri" panose="020F0502020204030204" pitchFamily="34" charset="0"/>
              <a:cs typeface="Times New Roman" panose="02020603050405020304" pitchFamily="18" charset="0"/>
            </a:endParaRPr>
          </a:p>
        </p:txBody>
      </p:sp>
      <p:sp>
        <p:nvSpPr>
          <p:cNvPr id="3" name="TextBox 2"/>
          <p:cNvSpPr txBox="1"/>
          <p:nvPr/>
        </p:nvSpPr>
        <p:spPr>
          <a:xfrm>
            <a:off x="4698608" y="1453689"/>
            <a:ext cx="4192173" cy="3970318"/>
          </a:xfrm>
          <a:prstGeom prst="rect">
            <a:avLst/>
          </a:prstGeom>
          <a:noFill/>
        </p:spPr>
        <p:txBody>
          <a:bodyPr wrap="square" rtlCol="0">
            <a:spAutoFit/>
          </a:bodyPr>
          <a:lstStyle/>
          <a:p>
            <a:pPr marL="285750" lvl="0" indent="-285750">
              <a:buFont typeface="Arial" panose="020B0604020202020204" pitchFamily="34" charset="0"/>
              <a:buChar char="•"/>
            </a:pPr>
            <a:r>
              <a:rPr lang="en-IN" dirty="0"/>
              <a:t>ID</a:t>
            </a:r>
          </a:p>
          <a:p>
            <a:pPr marL="285750" lvl="0" indent="-285750">
              <a:buFont typeface="Arial" panose="020B0604020202020204" pitchFamily="34" charset="0"/>
              <a:buChar char="•"/>
            </a:pPr>
            <a:r>
              <a:rPr lang="en-IN" dirty="0"/>
              <a:t>Age</a:t>
            </a:r>
          </a:p>
          <a:p>
            <a:pPr marL="285750" lvl="0" indent="-285750">
              <a:buFont typeface="Arial" panose="020B0604020202020204" pitchFamily="34" charset="0"/>
              <a:buChar char="•"/>
            </a:pPr>
            <a:r>
              <a:rPr lang="en-IN" dirty="0"/>
              <a:t>Experience</a:t>
            </a:r>
          </a:p>
          <a:p>
            <a:pPr marL="285750" lvl="0" indent="-285750">
              <a:buFont typeface="Arial" panose="020B0604020202020204" pitchFamily="34" charset="0"/>
              <a:buChar char="•"/>
            </a:pPr>
            <a:r>
              <a:rPr lang="en-IN" dirty="0"/>
              <a:t>Income</a:t>
            </a:r>
          </a:p>
          <a:p>
            <a:pPr marL="285750" lvl="0" indent="-285750">
              <a:buFont typeface="Arial" panose="020B0604020202020204" pitchFamily="34" charset="0"/>
              <a:buChar char="•"/>
            </a:pPr>
            <a:r>
              <a:rPr lang="en-IN" dirty="0" err="1"/>
              <a:t>ZIPCode</a:t>
            </a:r>
            <a:endParaRPr lang="en-IN" dirty="0"/>
          </a:p>
          <a:p>
            <a:pPr marL="285750" lvl="0" indent="-285750">
              <a:buFont typeface="Arial" panose="020B0604020202020204" pitchFamily="34" charset="0"/>
              <a:buChar char="•"/>
            </a:pPr>
            <a:r>
              <a:rPr lang="en-IN" dirty="0"/>
              <a:t>Family</a:t>
            </a:r>
          </a:p>
          <a:p>
            <a:pPr marL="285750" lvl="0" indent="-285750">
              <a:buFont typeface="Arial" panose="020B0604020202020204" pitchFamily="34" charset="0"/>
              <a:buChar char="•"/>
            </a:pPr>
            <a:r>
              <a:rPr lang="en-IN" dirty="0" err="1"/>
              <a:t>CCAvg</a:t>
            </a:r>
            <a:endParaRPr lang="en-IN" dirty="0"/>
          </a:p>
          <a:p>
            <a:pPr marL="285750" lvl="0" indent="-285750">
              <a:buFont typeface="Arial" panose="020B0604020202020204" pitchFamily="34" charset="0"/>
              <a:buChar char="•"/>
            </a:pPr>
            <a:r>
              <a:rPr lang="en-IN" dirty="0"/>
              <a:t>Education</a:t>
            </a:r>
          </a:p>
          <a:p>
            <a:pPr marL="285750" lvl="0" indent="-285750">
              <a:buFont typeface="Arial" panose="020B0604020202020204" pitchFamily="34" charset="0"/>
              <a:buChar char="•"/>
            </a:pPr>
            <a:r>
              <a:rPr lang="en-IN" dirty="0"/>
              <a:t>Mortgage</a:t>
            </a:r>
          </a:p>
          <a:p>
            <a:pPr marL="285750" lvl="0" indent="-285750">
              <a:buFont typeface="Arial" panose="020B0604020202020204" pitchFamily="34" charset="0"/>
              <a:buChar char="•"/>
            </a:pPr>
            <a:r>
              <a:rPr lang="en-IN" b="1" dirty="0" err="1"/>
              <a:t>PersonalLoan</a:t>
            </a:r>
            <a:endParaRPr lang="en-IN" dirty="0"/>
          </a:p>
          <a:p>
            <a:pPr marL="285750" lvl="0" indent="-285750">
              <a:buFont typeface="Arial" panose="020B0604020202020204" pitchFamily="34" charset="0"/>
              <a:buChar char="•"/>
            </a:pPr>
            <a:r>
              <a:rPr lang="en-IN" dirty="0" err="1"/>
              <a:t>SecuritiesAccount</a:t>
            </a:r>
            <a:endParaRPr lang="en-IN" dirty="0"/>
          </a:p>
          <a:p>
            <a:pPr marL="285750" lvl="0" indent="-285750">
              <a:buFont typeface="Arial" panose="020B0604020202020204" pitchFamily="34" charset="0"/>
              <a:buChar char="•"/>
            </a:pPr>
            <a:r>
              <a:rPr lang="en-IN" dirty="0" err="1"/>
              <a:t>CDAccount</a:t>
            </a:r>
            <a:endParaRPr lang="en-IN" dirty="0"/>
          </a:p>
          <a:p>
            <a:pPr marL="285750" lvl="0" indent="-285750">
              <a:buFont typeface="Arial" panose="020B0604020202020204" pitchFamily="34" charset="0"/>
              <a:buChar char="•"/>
            </a:pPr>
            <a:r>
              <a:rPr lang="en-IN" dirty="0"/>
              <a:t>Online</a:t>
            </a:r>
          </a:p>
          <a:p>
            <a:pPr marL="285750" lvl="0" indent="-285750">
              <a:buFont typeface="Arial" panose="020B0604020202020204" pitchFamily="34" charset="0"/>
              <a:buChar char="•"/>
            </a:pPr>
            <a:r>
              <a:rPr lang="en-IN" dirty="0" err="1"/>
              <a:t>CreditCard</a:t>
            </a:r>
            <a:endParaRPr lang="en-IN" dirty="0"/>
          </a:p>
        </p:txBody>
      </p:sp>
    </p:spTree>
    <p:extLst>
      <p:ext uri="{BB962C8B-B14F-4D97-AF65-F5344CB8AC3E}">
        <p14:creationId xmlns:p14="http://schemas.microsoft.com/office/powerpoint/2010/main" val="417446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8448" y="422030"/>
            <a:ext cx="4642339" cy="523220"/>
          </a:xfrm>
          <a:prstGeom prst="rect">
            <a:avLst/>
          </a:prstGeom>
        </p:spPr>
        <p:txBody>
          <a:bodyPr wrap="square">
            <a:spAutoFit/>
          </a:bodyPr>
          <a:lstStyle/>
          <a:p>
            <a:pPr algn="ctr"/>
            <a:r>
              <a:rPr lang="en-US" sz="2800" b="1" dirty="0"/>
              <a:t>QUESTIONS TO EXPLORE</a:t>
            </a:r>
            <a:endParaRPr lang="en-IN" sz="2800" b="1" dirty="0"/>
          </a:p>
        </p:txBody>
      </p:sp>
      <p:sp>
        <p:nvSpPr>
          <p:cNvPr id="4" name="TextBox 3"/>
          <p:cNvSpPr txBox="1"/>
          <p:nvPr/>
        </p:nvSpPr>
        <p:spPr>
          <a:xfrm>
            <a:off x="2293034" y="1468470"/>
            <a:ext cx="8581292" cy="6186309"/>
          </a:xfrm>
          <a:prstGeom prst="rect">
            <a:avLst/>
          </a:prstGeom>
          <a:noFill/>
        </p:spPr>
        <p:txBody>
          <a:bodyPr wrap="square" rtlCol="0">
            <a:spAutoFit/>
          </a:bodyPr>
          <a:lstStyle/>
          <a:p>
            <a:r>
              <a:rPr lang="en-US" dirty="0"/>
              <a:t>1.What is the Personal Loan rate in the bank?</a:t>
            </a:r>
          </a:p>
          <a:p>
            <a:r>
              <a:rPr lang="en-US" dirty="0"/>
              <a:t>2.Credit card usage of those customers?</a:t>
            </a:r>
          </a:p>
          <a:p>
            <a:r>
              <a:rPr lang="en-US" dirty="0"/>
              <a:t>3.Rate of customers using online banking facilities?</a:t>
            </a:r>
          </a:p>
          <a:p>
            <a:r>
              <a:rPr lang="en-US" dirty="0"/>
              <a:t>4. Rate of universal bank customers having securities account?</a:t>
            </a:r>
          </a:p>
          <a:p>
            <a:r>
              <a:rPr lang="en-IN" dirty="0"/>
              <a:t>5.Does the customer have a certificate of deposit (CD) account with the bank?</a:t>
            </a:r>
          </a:p>
          <a:p>
            <a:r>
              <a:rPr lang="en-IN" dirty="0"/>
              <a:t>6.</a:t>
            </a:r>
            <a:r>
              <a:rPr lang="en-US" dirty="0"/>
              <a:t> Does the bank customers are mostly educated?</a:t>
            </a:r>
          </a:p>
          <a:p>
            <a:r>
              <a:rPr lang="en-US" dirty="0"/>
              <a:t>7.What is the Family Size of Customers?</a:t>
            </a:r>
          </a:p>
          <a:p>
            <a:r>
              <a:rPr lang="en-US" dirty="0"/>
              <a:t>8. How much professional experienced people are the customers of bank?(EXPERIENCE)</a:t>
            </a:r>
            <a:endParaRPr lang="en-IN" dirty="0"/>
          </a:p>
          <a:p>
            <a:r>
              <a:rPr lang="en-US" dirty="0"/>
              <a:t>9.Does the universal bank customers are middle aged?(AGE)</a:t>
            </a:r>
          </a:p>
          <a:p>
            <a:r>
              <a:rPr lang="en-US" dirty="0"/>
              <a:t>10.What is the Income of Customers in Bank?</a:t>
            </a:r>
          </a:p>
          <a:p>
            <a:r>
              <a:rPr lang="en-US" dirty="0"/>
              <a:t>11.Mortgage rate of Customers in bank?</a:t>
            </a:r>
          </a:p>
          <a:p>
            <a:r>
              <a:rPr lang="en-US" dirty="0"/>
              <a:t>12.What is avg usage of </a:t>
            </a:r>
            <a:r>
              <a:rPr lang="en-US" dirty="0" err="1"/>
              <a:t>CreditCard</a:t>
            </a:r>
            <a:r>
              <a:rPr lang="en-US" dirty="0"/>
              <a:t> in a month by customers?</a:t>
            </a:r>
          </a:p>
          <a:p>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IN" dirty="0"/>
          </a:p>
        </p:txBody>
      </p:sp>
      <p:sp>
        <p:nvSpPr>
          <p:cNvPr id="5" name="TextBox 4"/>
          <p:cNvSpPr txBox="1"/>
          <p:nvPr/>
        </p:nvSpPr>
        <p:spPr>
          <a:xfrm>
            <a:off x="1364567" y="945250"/>
            <a:ext cx="2785402" cy="369332"/>
          </a:xfrm>
          <a:prstGeom prst="rect">
            <a:avLst/>
          </a:prstGeom>
          <a:noFill/>
        </p:spPr>
        <p:txBody>
          <a:bodyPr wrap="square" rtlCol="0">
            <a:spAutoFit/>
          </a:bodyPr>
          <a:lstStyle/>
          <a:p>
            <a:r>
              <a:rPr lang="en-US" b="1" dirty="0"/>
              <a:t>UNIVARIATE  ANALYSIS</a:t>
            </a:r>
            <a:endParaRPr lang="en-IN" b="1" dirty="0"/>
          </a:p>
        </p:txBody>
      </p:sp>
    </p:spTree>
    <p:extLst>
      <p:ext uri="{BB962C8B-B14F-4D97-AF65-F5344CB8AC3E}">
        <p14:creationId xmlns:p14="http://schemas.microsoft.com/office/powerpoint/2010/main" val="2470171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4398D0-DFE8-A074-83C0-B292ADDDE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23" y="91439"/>
            <a:ext cx="5139880" cy="5498055"/>
          </a:xfrm>
          <a:prstGeom prst="rect">
            <a:avLst/>
          </a:prstGeom>
        </p:spPr>
      </p:pic>
      <p:pic>
        <p:nvPicPr>
          <p:cNvPr id="9" name="Picture 8">
            <a:extLst>
              <a:ext uri="{FF2B5EF4-FFF2-40B4-BE49-F238E27FC236}">
                <a16:creationId xmlns:a16="http://schemas.microsoft.com/office/drawing/2014/main" id="{AE8732D1-81AE-C54E-0A0A-C7F50AD1B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917" y="91440"/>
            <a:ext cx="5113154" cy="5498055"/>
          </a:xfrm>
          <a:prstGeom prst="rect">
            <a:avLst/>
          </a:prstGeom>
        </p:spPr>
      </p:pic>
      <p:sp>
        <p:nvSpPr>
          <p:cNvPr id="11" name="TextBox 10">
            <a:extLst>
              <a:ext uri="{FF2B5EF4-FFF2-40B4-BE49-F238E27FC236}">
                <a16:creationId xmlns:a16="http://schemas.microsoft.com/office/drawing/2014/main" id="{365ED0C3-736E-FF07-F52C-2E835E5CCE0C}"/>
              </a:ext>
            </a:extLst>
          </p:cNvPr>
          <p:cNvSpPr txBox="1"/>
          <p:nvPr/>
        </p:nvSpPr>
        <p:spPr>
          <a:xfrm>
            <a:off x="683623" y="5624899"/>
            <a:ext cx="5231833" cy="923330"/>
          </a:xfrm>
          <a:prstGeom prst="rect">
            <a:avLst/>
          </a:prstGeom>
          <a:noFill/>
        </p:spPr>
        <p:txBody>
          <a:bodyPr wrap="square">
            <a:spAutoFit/>
          </a:bodyPr>
          <a:lstStyle/>
          <a:p>
            <a:r>
              <a:rPr lang="en-US" dirty="0"/>
              <a:t>Plot shows the rate of Personal loan 9.59% customers took the loan and 90.54% doesn’t took the loan in previous campaign.</a:t>
            </a:r>
            <a:endParaRPr lang="en-IN" dirty="0"/>
          </a:p>
        </p:txBody>
      </p:sp>
      <p:sp>
        <p:nvSpPr>
          <p:cNvPr id="14" name="TextBox 13">
            <a:extLst>
              <a:ext uri="{FF2B5EF4-FFF2-40B4-BE49-F238E27FC236}">
                <a16:creationId xmlns:a16="http://schemas.microsoft.com/office/drawing/2014/main" id="{2EBAD01F-791E-C103-72CE-B6B04202A7DA}"/>
              </a:ext>
            </a:extLst>
          </p:cNvPr>
          <p:cNvSpPr txBox="1"/>
          <p:nvPr/>
        </p:nvSpPr>
        <p:spPr>
          <a:xfrm>
            <a:off x="6298918" y="5624899"/>
            <a:ext cx="5113154" cy="1200329"/>
          </a:xfrm>
          <a:prstGeom prst="rect">
            <a:avLst/>
          </a:prstGeom>
          <a:noFill/>
        </p:spPr>
        <p:txBody>
          <a:bodyPr wrap="square">
            <a:spAutoFit/>
          </a:bodyPr>
          <a:lstStyle/>
          <a:p>
            <a:r>
              <a:rPr lang="en-US" dirty="0"/>
              <a:t>The plot depicts the Distribution of credit card among </a:t>
            </a:r>
          </a:p>
          <a:p>
            <a:r>
              <a:rPr lang="en-US" dirty="0"/>
              <a:t>customers  i.e.29.45% customers are having the </a:t>
            </a:r>
            <a:r>
              <a:rPr lang="en-US" dirty="0" err="1"/>
              <a:t>creditcard</a:t>
            </a:r>
            <a:r>
              <a:rPr lang="en-US" dirty="0"/>
              <a:t> and 70.54% are not having </a:t>
            </a:r>
            <a:r>
              <a:rPr lang="en-US" dirty="0" err="1"/>
              <a:t>CreditCards</a:t>
            </a:r>
            <a:endParaRPr lang="en-IN"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804C4B8-53C9-B93F-4496-A60362222FEA}"/>
                  </a:ext>
                </a:extLst>
              </p14:cNvPr>
              <p14:cNvContentPartPr/>
              <p14:nvPr/>
            </p14:nvContentPartPr>
            <p14:xfrm>
              <a:off x="824421" y="2563553"/>
              <a:ext cx="81000" cy="382680"/>
            </p14:xfrm>
          </p:contentPart>
        </mc:Choice>
        <mc:Fallback>
          <p:pic>
            <p:nvPicPr>
              <p:cNvPr id="2" name="Ink 1">
                <a:extLst>
                  <a:ext uri="{FF2B5EF4-FFF2-40B4-BE49-F238E27FC236}">
                    <a16:creationId xmlns:a16="http://schemas.microsoft.com/office/drawing/2014/main" id="{E804C4B8-53C9-B93F-4496-A60362222FEA}"/>
                  </a:ext>
                </a:extLst>
              </p:cNvPr>
              <p:cNvPicPr/>
              <p:nvPr/>
            </p:nvPicPr>
            <p:blipFill>
              <a:blip r:embed="rId5"/>
              <a:stretch>
                <a:fillRect/>
              </a:stretch>
            </p:blipFill>
            <p:spPr>
              <a:xfrm>
                <a:off x="770421" y="2455913"/>
                <a:ext cx="188640" cy="598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228800FE-4F67-B6C9-2C0C-2FB81347E600}"/>
                  </a:ext>
                </a:extLst>
              </p14:cNvPr>
              <p14:cNvContentPartPr/>
              <p14:nvPr/>
            </p14:nvContentPartPr>
            <p14:xfrm>
              <a:off x="-367539" y="2814833"/>
              <a:ext cx="360" cy="360"/>
            </p14:xfrm>
          </p:contentPart>
        </mc:Choice>
        <mc:Fallback>
          <p:pic>
            <p:nvPicPr>
              <p:cNvPr id="3" name="Ink 2">
                <a:extLst>
                  <a:ext uri="{FF2B5EF4-FFF2-40B4-BE49-F238E27FC236}">
                    <a16:creationId xmlns:a16="http://schemas.microsoft.com/office/drawing/2014/main" id="{228800FE-4F67-B6C9-2C0C-2FB81347E600}"/>
                  </a:ext>
                </a:extLst>
              </p:cNvPr>
              <p:cNvPicPr/>
              <p:nvPr/>
            </p:nvPicPr>
            <p:blipFill>
              <a:blip r:embed="rId7"/>
              <a:stretch>
                <a:fillRect/>
              </a:stretch>
            </p:blipFill>
            <p:spPr>
              <a:xfrm>
                <a:off x="-457179" y="2635193"/>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659A3496-23A3-6E96-C824-344CC05D1C20}"/>
                  </a:ext>
                </a:extLst>
              </p14:cNvPr>
              <p14:cNvContentPartPr/>
              <p14:nvPr/>
            </p14:nvContentPartPr>
            <p14:xfrm>
              <a:off x="860421" y="2627273"/>
              <a:ext cx="101160" cy="600120"/>
            </p14:xfrm>
          </p:contentPart>
        </mc:Choice>
        <mc:Fallback>
          <p:pic>
            <p:nvPicPr>
              <p:cNvPr id="4" name="Ink 3">
                <a:extLst>
                  <a:ext uri="{FF2B5EF4-FFF2-40B4-BE49-F238E27FC236}">
                    <a16:creationId xmlns:a16="http://schemas.microsoft.com/office/drawing/2014/main" id="{659A3496-23A3-6E96-C824-344CC05D1C20}"/>
                  </a:ext>
                </a:extLst>
              </p:cNvPr>
              <p:cNvPicPr/>
              <p:nvPr/>
            </p:nvPicPr>
            <p:blipFill>
              <a:blip r:embed="rId9"/>
              <a:stretch>
                <a:fillRect/>
              </a:stretch>
            </p:blipFill>
            <p:spPr>
              <a:xfrm>
                <a:off x="770421" y="2447273"/>
                <a:ext cx="280800" cy="959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64961C9C-E1E0-2192-17CA-E1F3DBD9EEE4}"/>
                  </a:ext>
                </a:extLst>
              </p14:cNvPr>
              <p14:cNvContentPartPr/>
              <p14:nvPr/>
            </p14:nvContentPartPr>
            <p14:xfrm>
              <a:off x="923421" y="2985113"/>
              <a:ext cx="360" cy="360"/>
            </p14:xfrm>
          </p:contentPart>
        </mc:Choice>
        <mc:Fallback>
          <p:pic>
            <p:nvPicPr>
              <p:cNvPr id="5" name="Ink 4">
                <a:extLst>
                  <a:ext uri="{FF2B5EF4-FFF2-40B4-BE49-F238E27FC236}">
                    <a16:creationId xmlns:a16="http://schemas.microsoft.com/office/drawing/2014/main" id="{64961C9C-E1E0-2192-17CA-E1F3DBD9EEE4}"/>
                  </a:ext>
                </a:extLst>
              </p:cNvPr>
              <p:cNvPicPr/>
              <p:nvPr/>
            </p:nvPicPr>
            <p:blipFill>
              <a:blip r:embed="rId7"/>
              <a:stretch>
                <a:fillRect/>
              </a:stretch>
            </p:blipFill>
            <p:spPr>
              <a:xfrm>
                <a:off x="833421" y="2805473"/>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54E4878B-DF48-227D-D52B-BCA210BD52F2}"/>
                  </a:ext>
                </a:extLst>
              </p14:cNvPr>
              <p14:cNvContentPartPr/>
              <p14:nvPr/>
            </p14:nvContentPartPr>
            <p14:xfrm>
              <a:off x="923421" y="2518193"/>
              <a:ext cx="38160" cy="695160"/>
            </p14:xfrm>
          </p:contentPart>
        </mc:Choice>
        <mc:Fallback>
          <p:pic>
            <p:nvPicPr>
              <p:cNvPr id="7" name="Ink 6">
                <a:extLst>
                  <a:ext uri="{FF2B5EF4-FFF2-40B4-BE49-F238E27FC236}">
                    <a16:creationId xmlns:a16="http://schemas.microsoft.com/office/drawing/2014/main" id="{54E4878B-DF48-227D-D52B-BCA210BD52F2}"/>
                  </a:ext>
                </a:extLst>
              </p:cNvPr>
              <p:cNvPicPr/>
              <p:nvPr/>
            </p:nvPicPr>
            <p:blipFill>
              <a:blip r:embed="rId12"/>
              <a:stretch>
                <a:fillRect/>
              </a:stretch>
            </p:blipFill>
            <p:spPr>
              <a:xfrm>
                <a:off x="833421" y="2338193"/>
                <a:ext cx="217800" cy="1054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C10F3CBA-BB64-5382-3875-E90819BCAFA2}"/>
                  </a:ext>
                </a:extLst>
              </p14:cNvPr>
              <p14:cNvContentPartPr/>
              <p14:nvPr/>
            </p14:nvContentPartPr>
            <p14:xfrm>
              <a:off x="860421" y="4365713"/>
              <a:ext cx="360" cy="360"/>
            </p14:xfrm>
          </p:contentPart>
        </mc:Choice>
        <mc:Fallback>
          <p:pic>
            <p:nvPicPr>
              <p:cNvPr id="10" name="Ink 9">
                <a:extLst>
                  <a:ext uri="{FF2B5EF4-FFF2-40B4-BE49-F238E27FC236}">
                    <a16:creationId xmlns:a16="http://schemas.microsoft.com/office/drawing/2014/main" id="{C10F3CBA-BB64-5382-3875-E90819BCAFA2}"/>
                  </a:ext>
                </a:extLst>
              </p:cNvPr>
              <p:cNvPicPr/>
              <p:nvPr/>
            </p:nvPicPr>
            <p:blipFill>
              <a:blip r:embed="rId7"/>
              <a:stretch>
                <a:fillRect/>
              </a:stretch>
            </p:blipFill>
            <p:spPr>
              <a:xfrm>
                <a:off x="770421" y="4186073"/>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0827E407-2ED2-38FC-9014-273DBA09C266}"/>
                  </a:ext>
                </a:extLst>
              </p14:cNvPr>
              <p14:cNvContentPartPr/>
              <p14:nvPr/>
            </p14:nvContentPartPr>
            <p14:xfrm>
              <a:off x="887421" y="2603513"/>
              <a:ext cx="27360" cy="659880"/>
            </p14:xfrm>
          </p:contentPart>
        </mc:Choice>
        <mc:Fallback>
          <p:pic>
            <p:nvPicPr>
              <p:cNvPr id="12" name="Ink 11">
                <a:extLst>
                  <a:ext uri="{FF2B5EF4-FFF2-40B4-BE49-F238E27FC236}">
                    <a16:creationId xmlns:a16="http://schemas.microsoft.com/office/drawing/2014/main" id="{0827E407-2ED2-38FC-9014-273DBA09C266}"/>
                  </a:ext>
                </a:extLst>
              </p:cNvPr>
              <p:cNvPicPr/>
              <p:nvPr/>
            </p:nvPicPr>
            <p:blipFill>
              <a:blip r:embed="rId15"/>
              <a:stretch>
                <a:fillRect/>
              </a:stretch>
            </p:blipFill>
            <p:spPr>
              <a:xfrm>
                <a:off x="797421" y="2423513"/>
                <a:ext cx="207000" cy="1019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626189A7-2682-491E-A557-03707D72E4B1}"/>
                  </a:ext>
                </a:extLst>
              </p14:cNvPr>
              <p14:cNvContentPartPr/>
              <p14:nvPr/>
            </p14:nvContentPartPr>
            <p14:xfrm>
              <a:off x="886701" y="2615753"/>
              <a:ext cx="37440" cy="719280"/>
            </p14:xfrm>
          </p:contentPart>
        </mc:Choice>
        <mc:Fallback>
          <p:pic>
            <p:nvPicPr>
              <p:cNvPr id="13" name="Ink 12">
                <a:extLst>
                  <a:ext uri="{FF2B5EF4-FFF2-40B4-BE49-F238E27FC236}">
                    <a16:creationId xmlns:a16="http://schemas.microsoft.com/office/drawing/2014/main" id="{626189A7-2682-491E-A557-03707D72E4B1}"/>
                  </a:ext>
                </a:extLst>
              </p:cNvPr>
              <p:cNvPicPr/>
              <p:nvPr/>
            </p:nvPicPr>
            <p:blipFill>
              <a:blip r:embed="rId17"/>
              <a:stretch>
                <a:fillRect/>
              </a:stretch>
            </p:blipFill>
            <p:spPr>
              <a:xfrm>
                <a:off x="797061" y="2436113"/>
                <a:ext cx="217080" cy="1078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6D8C1131-24F3-5240-15E4-57C94B5450B2}"/>
                  </a:ext>
                </a:extLst>
              </p14:cNvPr>
              <p14:cNvContentPartPr/>
              <p14:nvPr/>
            </p14:nvContentPartPr>
            <p14:xfrm>
              <a:off x="842061" y="2856593"/>
              <a:ext cx="197640" cy="433800"/>
            </p14:xfrm>
          </p:contentPart>
        </mc:Choice>
        <mc:Fallback>
          <p:pic>
            <p:nvPicPr>
              <p:cNvPr id="15" name="Ink 14">
                <a:extLst>
                  <a:ext uri="{FF2B5EF4-FFF2-40B4-BE49-F238E27FC236}">
                    <a16:creationId xmlns:a16="http://schemas.microsoft.com/office/drawing/2014/main" id="{6D8C1131-24F3-5240-15E4-57C94B5450B2}"/>
                  </a:ext>
                </a:extLst>
              </p:cNvPr>
              <p:cNvPicPr/>
              <p:nvPr/>
            </p:nvPicPr>
            <p:blipFill>
              <a:blip r:embed="rId19"/>
              <a:stretch>
                <a:fillRect/>
              </a:stretch>
            </p:blipFill>
            <p:spPr>
              <a:xfrm>
                <a:off x="752061" y="2676593"/>
                <a:ext cx="377280" cy="793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C3557B3B-32DF-F719-5048-5E63A175C695}"/>
                  </a:ext>
                </a:extLst>
              </p14:cNvPr>
              <p14:cNvContentPartPr/>
              <p14:nvPr/>
            </p14:nvContentPartPr>
            <p14:xfrm>
              <a:off x="888861" y="2483633"/>
              <a:ext cx="61200" cy="1891440"/>
            </p14:xfrm>
          </p:contentPart>
        </mc:Choice>
        <mc:Fallback>
          <p:pic>
            <p:nvPicPr>
              <p:cNvPr id="16" name="Ink 15">
                <a:extLst>
                  <a:ext uri="{FF2B5EF4-FFF2-40B4-BE49-F238E27FC236}">
                    <a16:creationId xmlns:a16="http://schemas.microsoft.com/office/drawing/2014/main" id="{C3557B3B-32DF-F719-5048-5E63A175C695}"/>
                  </a:ext>
                </a:extLst>
              </p:cNvPr>
              <p:cNvPicPr/>
              <p:nvPr/>
            </p:nvPicPr>
            <p:blipFill>
              <a:blip r:embed="rId21"/>
              <a:stretch>
                <a:fillRect/>
              </a:stretch>
            </p:blipFill>
            <p:spPr>
              <a:xfrm>
                <a:off x="799221" y="2303993"/>
                <a:ext cx="240840" cy="2251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C54D7C85-D8BB-6848-DBF4-4DDD4CA269E6}"/>
                  </a:ext>
                </a:extLst>
              </p14:cNvPr>
              <p14:cNvContentPartPr/>
              <p14:nvPr/>
            </p14:nvContentPartPr>
            <p14:xfrm>
              <a:off x="887421" y="2626193"/>
              <a:ext cx="360" cy="654840"/>
            </p14:xfrm>
          </p:contentPart>
        </mc:Choice>
        <mc:Fallback>
          <p:pic>
            <p:nvPicPr>
              <p:cNvPr id="20" name="Ink 19">
                <a:extLst>
                  <a:ext uri="{FF2B5EF4-FFF2-40B4-BE49-F238E27FC236}">
                    <a16:creationId xmlns:a16="http://schemas.microsoft.com/office/drawing/2014/main" id="{C54D7C85-D8BB-6848-DBF4-4DDD4CA269E6}"/>
                  </a:ext>
                </a:extLst>
              </p:cNvPr>
              <p:cNvPicPr/>
              <p:nvPr/>
            </p:nvPicPr>
            <p:blipFill>
              <a:blip r:embed="rId23"/>
              <a:stretch>
                <a:fillRect/>
              </a:stretch>
            </p:blipFill>
            <p:spPr>
              <a:xfrm>
                <a:off x="824421" y="2563553"/>
                <a:ext cx="126000" cy="780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D6BA5F9E-4595-B147-0556-FCA078A9D653}"/>
                  </a:ext>
                </a:extLst>
              </p14:cNvPr>
              <p14:cNvContentPartPr/>
              <p14:nvPr/>
            </p14:nvContentPartPr>
            <p14:xfrm>
              <a:off x="6489021" y="2572553"/>
              <a:ext cx="29160" cy="780840"/>
            </p14:xfrm>
          </p:contentPart>
        </mc:Choice>
        <mc:Fallback>
          <p:pic>
            <p:nvPicPr>
              <p:cNvPr id="21" name="Ink 20">
                <a:extLst>
                  <a:ext uri="{FF2B5EF4-FFF2-40B4-BE49-F238E27FC236}">
                    <a16:creationId xmlns:a16="http://schemas.microsoft.com/office/drawing/2014/main" id="{D6BA5F9E-4595-B147-0556-FCA078A9D653}"/>
                  </a:ext>
                </a:extLst>
              </p:cNvPr>
              <p:cNvPicPr/>
              <p:nvPr/>
            </p:nvPicPr>
            <p:blipFill>
              <a:blip r:embed="rId25"/>
              <a:stretch>
                <a:fillRect/>
              </a:stretch>
            </p:blipFill>
            <p:spPr>
              <a:xfrm>
                <a:off x="6426021" y="2509553"/>
                <a:ext cx="154800" cy="906480"/>
              </a:xfrm>
              <a:prstGeom prst="rect">
                <a:avLst/>
              </a:prstGeom>
            </p:spPr>
          </p:pic>
        </mc:Fallback>
      </mc:AlternateContent>
    </p:spTree>
    <p:extLst>
      <p:ext uri="{BB962C8B-B14F-4D97-AF65-F5344CB8AC3E}">
        <p14:creationId xmlns:p14="http://schemas.microsoft.com/office/powerpoint/2010/main" val="214661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185" y="82844"/>
            <a:ext cx="4994368" cy="54763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871" y="82843"/>
            <a:ext cx="4994367" cy="5476301"/>
          </a:xfrm>
          <a:prstGeom prst="rect">
            <a:avLst/>
          </a:prstGeom>
        </p:spPr>
      </p:pic>
      <p:sp>
        <p:nvSpPr>
          <p:cNvPr id="4" name="TextBox 3"/>
          <p:cNvSpPr txBox="1"/>
          <p:nvPr/>
        </p:nvSpPr>
        <p:spPr>
          <a:xfrm>
            <a:off x="707185" y="5559144"/>
            <a:ext cx="4754879" cy="923330"/>
          </a:xfrm>
          <a:prstGeom prst="rect">
            <a:avLst/>
          </a:prstGeom>
          <a:noFill/>
        </p:spPr>
        <p:txBody>
          <a:bodyPr wrap="square" rtlCol="0">
            <a:spAutoFit/>
          </a:bodyPr>
          <a:lstStyle/>
          <a:p>
            <a:r>
              <a:rPr lang="en-US" dirty="0"/>
              <a:t>As shown in the plot 40.32% of bank customers are using online banking and 59.68% are not using online banking.</a:t>
            </a:r>
            <a:endParaRPr lang="en-IN" dirty="0"/>
          </a:p>
        </p:txBody>
      </p:sp>
      <p:sp>
        <p:nvSpPr>
          <p:cNvPr id="5" name="TextBox 4"/>
          <p:cNvSpPr txBox="1"/>
          <p:nvPr/>
        </p:nvSpPr>
        <p:spPr>
          <a:xfrm>
            <a:off x="6172871" y="5530089"/>
            <a:ext cx="5006402" cy="1200329"/>
          </a:xfrm>
          <a:prstGeom prst="rect">
            <a:avLst/>
          </a:prstGeom>
          <a:noFill/>
        </p:spPr>
        <p:txBody>
          <a:bodyPr wrap="square" rtlCol="0">
            <a:spAutoFit/>
          </a:bodyPr>
          <a:lstStyle/>
          <a:p>
            <a:r>
              <a:rPr lang="en-US" dirty="0"/>
              <a:t>Plot shows the distribution of securities account here 10.42% customers  are having securities account and 89.58% are not having securities account.</a:t>
            </a:r>
            <a:endParaRPr lang="en-IN" dirty="0"/>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F3ABFEFD-1AAC-A16C-FBD7-CA09DCF33ED6}"/>
                  </a:ext>
                </a:extLst>
              </p14:cNvPr>
              <p14:cNvContentPartPr/>
              <p14:nvPr/>
            </p14:nvContentPartPr>
            <p14:xfrm>
              <a:off x="878061" y="2565099"/>
              <a:ext cx="27360" cy="770040"/>
            </p14:xfrm>
          </p:contentPart>
        </mc:Choice>
        <mc:Fallback>
          <p:pic>
            <p:nvPicPr>
              <p:cNvPr id="6" name="Ink 5">
                <a:extLst>
                  <a:ext uri="{FF2B5EF4-FFF2-40B4-BE49-F238E27FC236}">
                    <a16:creationId xmlns:a16="http://schemas.microsoft.com/office/drawing/2014/main" id="{F3ABFEFD-1AAC-A16C-FBD7-CA09DCF33ED6}"/>
                  </a:ext>
                </a:extLst>
              </p:cNvPr>
              <p:cNvPicPr/>
              <p:nvPr/>
            </p:nvPicPr>
            <p:blipFill>
              <a:blip r:embed="rId5"/>
              <a:stretch>
                <a:fillRect/>
              </a:stretch>
            </p:blipFill>
            <p:spPr>
              <a:xfrm>
                <a:off x="815421" y="2502099"/>
                <a:ext cx="153000" cy="89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DBA7A0FB-CC01-D87E-58B8-8A21E02AD7C5}"/>
                  </a:ext>
                </a:extLst>
              </p14:cNvPr>
              <p14:cNvContentPartPr/>
              <p14:nvPr/>
            </p14:nvContentPartPr>
            <p14:xfrm>
              <a:off x="6337821" y="2563659"/>
              <a:ext cx="18720" cy="744480"/>
            </p14:xfrm>
          </p:contentPart>
        </mc:Choice>
        <mc:Fallback>
          <p:pic>
            <p:nvPicPr>
              <p:cNvPr id="7" name="Ink 6">
                <a:extLst>
                  <a:ext uri="{FF2B5EF4-FFF2-40B4-BE49-F238E27FC236}">
                    <a16:creationId xmlns:a16="http://schemas.microsoft.com/office/drawing/2014/main" id="{DBA7A0FB-CC01-D87E-58B8-8A21E02AD7C5}"/>
                  </a:ext>
                </a:extLst>
              </p:cNvPr>
              <p:cNvPicPr/>
              <p:nvPr/>
            </p:nvPicPr>
            <p:blipFill>
              <a:blip r:embed="rId7"/>
              <a:stretch>
                <a:fillRect/>
              </a:stretch>
            </p:blipFill>
            <p:spPr>
              <a:xfrm>
                <a:off x="6274821" y="2500659"/>
                <a:ext cx="144360" cy="870120"/>
              </a:xfrm>
              <a:prstGeom prst="rect">
                <a:avLst/>
              </a:prstGeom>
            </p:spPr>
          </p:pic>
        </mc:Fallback>
      </mc:AlternateContent>
    </p:spTree>
    <p:extLst>
      <p:ext uri="{BB962C8B-B14F-4D97-AF65-F5344CB8AC3E}">
        <p14:creationId xmlns:p14="http://schemas.microsoft.com/office/powerpoint/2010/main" val="183805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2423" y="70211"/>
            <a:ext cx="5044824" cy="5586517"/>
          </a:xfrm>
          <a:prstGeom prst="rect">
            <a:avLst/>
          </a:prstGeom>
        </p:spPr>
      </p:pic>
      <p:sp>
        <p:nvSpPr>
          <p:cNvPr id="3" name="TextBox 2"/>
          <p:cNvSpPr txBox="1"/>
          <p:nvPr/>
        </p:nvSpPr>
        <p:spPr>
          <a:xfrm>
            <a:off x="716185" y="5587459"/>
            <a:ext cx="4757410" cy="923330"/>
          </a:xfrm>
          <a:prstGeom prst="rect">
            <a:avLst/>
          </a:prstGeom>
          <a:noFill/>
        </p:spPr>
        <p:txBody>
          <a:bodyPr wrap="square" rtlCol="0">
            <a:spAutoFit/>
          </a:bodyPr>
          <a:lstStyle/>
          <a:p>
            <a:r>
              <a:rPr lang="en-US" dirty="0"/>
              <a:t>As shown in above plot 6.06% of bank customers are having CD Account and 93.94% customers are not having CD Account in universal bank.</a:t>
            </a:r>
            <a:endParaRPr lang="en-IN" dirty="0"/>
          </a:p>
        </p:txBody>
      </p:sp>
      <p:sp>
        <p:nvSpPr>
          <p:cNvPr id="6" name="TextBox 5"/>
          <p:cNvSpPr txBox="1"/>
          <p:nvPr/>
        </p:nvSpPr>
        <p:spPr>
          <a:xfrm>
            <a:off x="6322423" y="5587459"/>
            <a:ext cx="5044823" cy="1200329"/>
          </a:xfrm>
          <a:prstGeom prst="rect">
            <a:avLst/>
          </a:prstGeom>
          <a:noFill/>
        </p:spPr>
        <p:txBody>
          <a:bodyPr wrap="square" rtlCol="0">
            <a:spAutoFit/>
          </a:bodyPr>
          <a:lstStyle/>
          <a:p>
            <a:r>
              <a:rPr lang="en-US" dirty="0"/>
              <a:t>Plot shows the distribution of education of bank customers here28.06% are graduates and 30.02% are advanced/professionals and remaining 41.92% are undergrad customers.</a:t>
            </a:r>
            <a:endParaRPr lang="en-IN" dirty="0"/>
          </a:p>
        </p:txBody>
      </p:sp>
      <p:pic>
        <p:nvPicPr>
          <p:cNvPr id="7" name="Picture 6">
            <a:extLst>
              <a:ext uri="{FF2B5EF4-FFF2-40B4-BE49-F238E27FC236}">
                <a16:creationId xmlns:a16="http://schemas.microsoft.com/office/drawing/2014/main" id="{E552B9B4-63F9-A448-C6A3-52946C33C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40" y="61246"/>
            <a:ext cx="5044824" cy="5586517"/>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9859F1C7-33A7-7396-5BF1-669B78E1C68A}"/>
                  </a:ext>
                </a:extLst>
              </p14:cNvPr>
              <p14:cNvContentPartPr/>
              <p14:nvPr/>
            </p14:nvContentPartPr>
            <p14:xfrm>
              <a:off x="842061" y="2614059"/>
              <a:ext cx="55440" cy="747720"/>
            </p14:xfrm>
          </p:contentPart>
        </mc:Choice>
        <mc:Fallback>
          <p:pic>
            <p:nvPicPr>
              <p:cNvPr id="2" name="Ink 1">
                <a:extLst>
                  <a:ext uri="{FF2B5EF4-FFF2-40B4-BE49-F238E27FC236}">
                    <a16:creationId xmlns:a16="http://schemas.microsoft.com/office/drawing/2014/main" id="{9859F1C7-33A7-7396-5BF1-669B78E1C68A}"/>
                  </a:ext>
                </a:extLst>
              </p:cNvPr>
              <p:cNvPicPr/>
              <p:nvPr/>
            </p:nvPicPr>
            <p:blipFill>
              <a:blip r:embed="rId5"/>
              <a:stretch>
                <a:fillRect/>
              </a:stretch>
            </p:blipFill>
            <p:spPr>
              <a:xfrm>
                <a:off x="779061" y="2551059"/>
                <a:ext cx="181080" cy="87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9503AA25-4B26-BD89-D2B8-CA280968559A}"/>
                  </a:ext>
                </a:extLst>
              </p14:cNvPr>
              <p14:cNvContentPartPr/>
              <p14:nvPr/>
            </p14:nvContentPartPr>
            <p14:xfrm>
              <a:off x="6498381" y="2611539"/>
              <a:ext cx="10080" cy="786240"/>
            </p14:xfrm>
          </p:contentPart>
        </mc:Choice>
        <mc:Fallback>
          <p:pic>
            <p:nvPicPr>
              <p:cNvPr id="5" name="Ink 4">
                <a:extLst>
                  <a:ext uri="{FF2B5EF4-FFF2-40B4-BE49-F238E27FC236}">
                    <a16:creationId xmlns:a16="http://schemas.microsoft.com/office/drawing/2014/main" id="{9503AA25-4B26-BD89-D2B8-CA280968559A}"/>
                  </a:ext>
                </a:extLst>
              </p:cNvPr>
              <p:cNvPicPr/>
              <p:nvPr/>
            </p:nvPicPr>
            <p:blipFill>
              <a:blip r:embed="rId7"/>
              <a:stretch>
                <a:fillRect/>
              </a:stretch>
            </p:blipFill>
            <p:spPr>
              <a:xfrm>
                <a:off x="6435381" y="2548539"/>
                <a:ext cx="135720" cy="911880"/>
              </a:xfrm>
              <a:prstGeom prst="rect">
                <a:avLst/>
              </a:prstGeom>
            </p:spPr>
          </p:pic>
        </mc:Fallback>
      </mc:AlternateContent>
    </p:spTree>
    <p:extLst>
      <p:ext uri="{BB962C8B-B14F-4D97-AF65-F5344CB8AC3E}">
        <p14:creationId xmlns:p14="http://schemas.microsoft.com/office/powerpoint/2010/main" val="3771302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450" y="81876"/>
            <a:ext cx="5245891" cy="5483668"/>
          </a:xfrm>
          <a:prstGeom prst="rect">
            <a:avLst/>
          </a:prstGeom>
        </p:spPr>
      </p:pic>
      <p:sp>
        <p:nvSpPr>
          <p:cNvPr id="4" name="AutoShape 2" descr="blob:https://web.whatsapp.com/f9476e88-3107-48f2-92cb-3d54337c62f1"/>
          <p:cNvSpPr>
            <a:spLocks noChangeAspect="1" noChangeArrowheads="1"/>
          </p:cNvSpPr>
          <p:nvPr/>
        </p:nvSpPr>
        <p:spPr bwMode="auto">
          <a:xfrm>
            <a:off x="7692844" y="186721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p:cNvSpPr txBox="1"/>
          <p:nvPr/>
        </p:nvSpPr>
        <p:spPr>
          <a:xfrm>
            <a:off x="509451" y="5522007"/>
            <a:ext cx="4937760" cy="1200329"/>
          </a:xfrm>
          <a:prstGeom prst="rect">
            <a:avLst/>
          </a:prstGeom>
          <a:noFill/>
        </p:spPr>
        <p:txBody>
          <a:bodyPr wrap="square" rtlCol="0">
            <a:spAutoFit/>
          </a:bodyPr>
          <a:lstStyle/>
          <a:p>
            <a:r>
              <a:rPr lang="en-US" dirty="0"/>
              <a:t>Plot shows the distribution of family size among bank customers here 24.44% are having 4 family members and 20.2% are having 3 and 25.9% are having 2 and remaining are single members.</a:t>
            </a:r>
            <a:endParaRPr lang="en-IN"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757" y="110309"/>
            <a:ext cx="5245891" cy="5483668"/>
          </a:xfrm>
          <a:prstGeom prst="rect">
            <a:avLst/>
          </a:prstGeom>
        </p:spPr>
      </p:pic>
      <p:sp>
        <p:nvSpPr>
          <p:cNvPr id="13" name="TextBox 12"/>
          <p:cNvSpPr txBox="1"/>
          <p:nvPr/>
        </p:nvSpPr>
        <p:spPr>
          <a:xfrm>
            <a:off x="6229191" y="5593976"/>
            <a:ext cx="5290457" cy="923330"/>
          </a:xfrm>
          <a:prstGeom prst="rect">
            <a:avLst/>
          </a:prstGeom>
          <a:noFill/>
        </p:spPr>
        <p:txBody>
          <a:bodyPr wrap="square" rtlCol="0">
            <a:spAutoFit/>
          </a:bodyPr>
          <a:lstStyle/>
          <a:p>
            <a:r>
              <a:rPr lang="en-US" dirty="0"/>
              <a:t>Histogram shows the distribution of professional experience of bank customers in previous campaign.</a:t>
            </a:r>
            <a:endParaRPr lang="en-IN" dirty="0"/>
          </a:p>
          <a:p>
            <a:endParaRPr lang="en-IN" dirty="0"/>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078DD0F1-457E-3ABC-5E39-E3990621833E}"/>
                  </a:ext>
                </a:extLst>
              </p14:cNvPr>
              <p14:cNvContentPartPr/>
              <p14:nvPr/>
            </p14:nvContentPartPr>
            <p14:xfrm>
              <a:off x="716781" y="2543499"/>
              <a:ext cx="27720" cy="827640"/>
            </p14:xfrm>
          </p:contentPart>
        </mc:Choice>
        <mc:Fallback>
          <p:pic>
            <p:nvPicPr>
              <p:cNvPr id="3" name="Ink 2">
                <a:extLst>
                  <a:ext uri="{FF2B5EF4-FFF2-40B4-BE49-F238E27FC236}">
                    <a16:creationId xmlns:a16="http://schemas.microsoft.com/office/drawing/2014/main" id="{078DD0F1-457E-3ABC-5E39-E3990621833E}"/>
                  </a:ext>
                </a:extLst>
              </p:cNvPr>
              <p:cNvPicPr/>
              <p:nvPr/>
            </p:nvPicPr>
            <p:blipFill>
              <a:blip r:embed="rId5"/>
              <a:stretch>
                <a:fillRect/>
              </a:stretch>
            </p:blipFill>
            <p:spPr>
              <a:xfrm>
                <a:off x="653781" y="2480859"/>
                <a:ext cx="153360" cy="953280"/>
              </a:xfrm>
              <a:prstGeom prst="rect">
                <a:avLst/>
              </a:prstGeom>
            </p:spPr>
          </p:pic>
        </mc:Fallback>
      </mc:AlternateContent>
    </p:spTree>
    <p:extLst>
      <p:ext uri="{BB962C8B-B14F-4D97-AF65-F5344CB8AC3E}">
        <p14:creationId xmlns:p14="http://schemas.microsoft.com/office/powerpoint/2010/main" val="1460708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876</TotalTime>
  <Words>1435</Words>
  <Application>Microsoft Office PowerPoint</Application>
  <PresentationFormat>Widescreen</PresentationFormat>
  <Paragraphs>127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Black</vt:lpstr>
      <vt:lpstr>Calibri</vt:lpstr>
      <vt:lpstr>Calibri Light</vt:lpstr>
      <vt:lpstr>Office Theme</vt:lpstr>
      <vt:lpstr>UNIVERSAL BANK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BANK</dc:title>
  <dc:creator>MUTHYALA</dc:creator>
  <cp:lastModifiedBy>Mounishwar reddy Gongati</cp:lastModifiedBy>
  <cp:revision>75</cp:revision>
  <dcterms:created xsi:type="dcterms:W3CDTF">2023-01-12T16:31:14Z</dcterms:created>
  <dcterms:modified xsi:type="dcterms:W3CDTF">2023-01-14T08:27:19Z</dcterms:modified>
</cp:coreProperties>
</file>