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GillSans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b5694041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b56940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b5694041_3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6b5694041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6b5694041_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6b569404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b5694041_3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6b5694041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b5694041_3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b5694041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b5694041_3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6b5694041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6b5694041_3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6b5694041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6b5694041_3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6b5694041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b569404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b56940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b569404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b569404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" name="Google Shape;33;p4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Google Shape;34;p4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4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2" name="Google Shape;72;p10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robjhyndman.com/tsdldata/data/fancy.dat" TargetMode="External"/><Relationship Id="rId4" Type="http://schemas.openxmlformats.org/officeDocument/2006/relationships/hyperlink" Target="http://robjhyndman.com/tsdldata/data/fancy.da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mpact"/>
              <a:buNone/>
            </a:pPr>
            <a:r>
              <a:rPr lang="en-US" sz="6000"/>
              <a:t>SOUVENIR SHOP MONTHLY SALES FORECASTING</a:t>
            </a:r>
            <a:endParaRPr/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4146627" y="4428602"/>
            <a:ext cx="80454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RUTGERS BUSINESS SCHOOL - </a:t>
            </a:r>
            <a:r>
              <a:rPr lang="en-US" sz="1700"/>
              <a:t>BUSINESS FORECASTING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ABHYANK</a:t>
            </a:r>
            <a:endParaRPr sz="1700"/>
          </a:p>
          <a:p>
            <a:pPr indent="0" lvl="0" marL="0" rtl="0" algn="r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AESHA</a:t>
            </a:r>
            <a:endParaRPr sz="1700"/>
          </a:p>
          <a:p>
            <a:pPr indent="0" lvl="0" marL="0" rtl="0" algn="r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AKSHADA</a:t>
            </a:r>
            <a:endParaRPr sz="1700"/>
          </a:p>
          <a:p>
            <a:pPr indent="0" lvl="0" marL="0" rtl="0" algn="r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PETER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SIHENG YU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SIRI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Mean model to predict the values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750" y="1348550"/>
            <a:ext cx="6988499" cy="53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Naive model to predict the values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611" y="1286300"/>
            <a:ext cx="7066775" cy="53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r>
              <a:rPr lang="en-US"/>
              <a:t>easonally adjusted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Seasonally adjusted data when we remove the seasonality from the original data 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738" y="1586413"/>
            <a:ext cx="616267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Moving average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888450" y="2286000"/>
            <a:ext cx="4800600" cy="361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Estimating trend using moving average 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963" y="1436338"/>
            <a:ext cx="616267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ARIMA model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990" y="1424675"/>
            <a:ext cx="7577776" cy="52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57302" y="236803"/>
            <a:ext cx="3837600" cy="102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1132225" y="1545275"/>
            <a:ext cx="2507100" cy="4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927" y="751775"/>
            <a:ext cx="6792298" cy="5551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" name="Google Shape;104;p14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1675549" y="3113721"/>
            <a:ext cx="9329850" cy="1938657"/>
            <a:chOff x="424599" y="827721"/>
            <a:chExt cx="9329850" cy="1938657"/>
          </a:xfrm>
        </p:grpSpPr>
        <p:sp>
          <p:nvSpPr>
            <p:cNvPr id="106" name="Google Shape;106;p14"/>
            <p:cNvSpPr/>
            <p:nvPr/>
          </p:nvSpPr>
          <p:spPr>
            <a:xfrm>
              <a:off x="991607" y="827721"/>
              <a:ext cx="927830" cy="9278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24599" y="2046378"/>
              <a:ext cx="206184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424599" y="2046378"/>
              <a:ext cx="206184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Dataset Description </a:t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414275" y="827721"/>
              <a:ext cx="927830" cy="9278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847268" y="2046378"/>
              <a:ext cx="206184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2847268" y="2046378"/>
              <a:ext cx="206184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Exploratory Data Analysis (Approach)</a:t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836943" y="827721"/>
              <a:ext cx="927830" cy="9278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269936" y="2046378"/>
              <a:ext cx="206184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5269924" y="2046375"/>
              <a:ext cx="2158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Forecasting/Prediction</a:t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259612" y="827721"/>
              <a:ext cx="927830" cy="9278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692604" y="2046378"/>
              <a:ext cx="206184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7692604" y="2046378"/>
              <a:ext cx="206184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Conclusion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1251679" y="645106"/>
            <a:ext cx="3384329" cy="5421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Impact"/>
              <a:buNone/>
            </a:pPr>
            <a:r>
              <a:rPr lang="en-US" sz="4000"/>
              <a:t>DATASET</a:t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4636000" y="1107814"/>
            <a:ext cx="5950641" cy="3765329"/>
            <a:chOff x="0" y="822045"/>
            <a:chExt cx="5994400" cy="3765329"/>
          </a:xfrm>
        </p:grpSpPr>
        <p:sp>
          <p:nvSpPr>
            <p:cNvPr id="124" name="Google Shape;124;p15"/>
            <p:cNvSpPr/>
            <p:nvPr/>
          </p:nvSpPr>
          <p:spPr>
            <a:xfrm>
              <a:off x="0" y="822045"/>
              <a:ext cx="5994400" cy="1210949"/>
            </a:xfrm>
            <a:prstGeom prst="roundRect">
              <a:avLst>
                <a:gd fmla="val 16667" name="adj"/>
              </a:avLst>
            </a:prstGeom>
            <a:solidFill>
              <a:srgbClr val="646959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59114" y="881159"/>
              <a:ext cx="5876100" cy="10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Monthly sales for a souvenir shop at a beach resort town in Queensland, Australia, for January 1987-December 1993.</a:t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0" y="2099235"/>
              <a:ext cx="5994400" cy="1210949"/>
            </a:xfrm>
            <a:prstGeom prst="roundRect">
              <a:avLst>
                <a:gd fmla="val 16667" name="adj"/>
              </a:avLst>
            </a:prstGeom>
            <a:solidFill>
              <a:srgbClr val="518B59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59114" y="2158349"/>
              <a:ext cx="5876100" cy="10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The original data from Wheelwright and Hyndman, 1998. </a:t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0" y="3376425"/>
              <a:ext cx="5994400" cy="1210949"/>
            </a:xfrm>
            <a:prstGeom prst="roundRect">
              <a:avLst>
                <a:gd fmla="val 16667" name="adj"/>
              </a:avLst>
            </a:prstGeom>
            <a:solidFill>
              <a:srgbClr val="45B3B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59114" y="3435539"/>
              <a:ext cx="5876172" cy="10927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b="0" i="0" lang="en-US" sz="2300" u="sng" cap="none" strike="noStrike">
                  <a:solidFill>
                    <a:schemeClr val="hlink"/>
                  </a:solidFill>
                  <a:latin typeface="Gill Sans"/>
                  <a:ea typeface="Gill Sans"/>
                  <a:cs typeface="Gill Sans"/>
                  <a:sym typeface="Gill Sans"/>
                  <a:hlinkClick r:id="rId3"/>
                </a:rPr>
                <a:t>http://robjhyndman.com/tsdldata/data/fancy.dat</a:t>
              </a:r>
              <a:r>
                <a:rPr b="0" i="0" lang="en-US" sz="23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 </a:t>
              </a:r>
              <a:endParaRPr/>
            </a:p>
          </p:txBody>
        </p:sp>
      </p:grpSp>
      <p:sp>
        <p:nvSpPr>
          <p:cNvPr id="130" name="Google Shape;130;p15"/>
          <p:cNvSpPr txBox="1"/>
          <p:nvPr/>
        </p:nvSpPr>
        <p:spPr>
          <a:xfrm rot="10800000">
            <a:off x="6155950" y="4372345"/>
            <a:ext cx="3000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15"/>
          <p:cNvSpPr txBox="1"/>
          <p:nvPr/>
        </p:nvSpPr>
        <p:spPr>
          <a:xfrm>
            <a:off x="4636000" y="3361750"/>
            <a:ext cx="57861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Gill Sans"/>
              <a:buNone/>
            </a:pPr>
            <a:r>
              <a:rPr lang="en-US" sz="2300">
                <a:solidFill>
                  <a:schemeClr val="lt1"/>
                </a:solidFill>
                <a:uFill>
                  <a:noFill/>
                </a:u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http://robjhyndman.com/tsdldata/data/fancy.dat</a:t>
            </a:r>
            <a:endParaRPr sz="23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7548664" y="0"/>
            <a:ext cx="4643336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8325041" y="381000"/>
            <a:ext cx="30906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Impact"/>
              <a:buNone/>
            </a:pPr>
            <a:r>
              <a:rPr lang="en-US" sz="1900">
                <a:solidFill>
                  <a:schemeClr val="accent1"/>
                </a:solidFill>
              </a:rPr>
              <a:t>LOOKING AT THE DATA</a:t>
            </a:r>
            <a:endParaRPr/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8339328" y="1655065"/>
            <a:ext cx="3090672" cy="422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Size of the seasonal fluctuations seem to increase with the level of the time series.</a:t>
            </a:r>
            <a:endParaRPr sz="2400"/>
          </a:p>
          <a:p>
            <a:pPr indent="-279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Transformation using log</a:t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</a:rPr>
              <a:t> </a:t>
            </a:r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00" y="-393426"/>
            <a:ext cx="5261026" cy="40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163" y="3214700"/>
            <a:ext cx="4753900" cy="35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251679" y="645107"/>
            <a:ext cx="3824818" cy="1640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lang="en-US" sz="3600"/>
              <a:t>LOG TRANSFORMATION</a:t>
            </a:r>
            <a:endParaRPr/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1251679" y="2286001"/>
            <a:ext cx="3384330" cy="39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Roughly constant over time, and do not depend on the level of the time series.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Can probably be described using an additive model.</a:t>
            </a:r>
            <a:endParaRPr/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372" y="1081088"/>
            <a:ext cx="616267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5" name="Google Shape;155;p18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13285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8" name="Google Shape;158;p18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9" name="Google Shape;159;p18"/>
          <p:cNvSpPr/>
          <p:nvPr/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1908653" y="543760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Trend on the Monthly forecasting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730128" y="2457801"/>
            <a:ext cx="10178400" cy="359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The red line shows the trend </a:t>
            </a:r>
            <a:endParaRPr sz="14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375" y="1404038"/>
            <a:ext cx="6162675" cy="43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138" y="1453163"/>
            <a:ext cx="6162675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A1A00"/>
                </a:solidFill>
              </a:rPr>
              <a:t>MONTHLY </a:t>
            </a:r>
            <a:r>
              <a:rPr b="0" lang="en-US" sz="40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SEASONALITY </a:t>
            </a:r>
            <a:endParaRPr/>
          </a:p>
        </p:txBody>
      </p:sp>
      <p:sp>
        <p:nvSpPr>
          <p:cNvPr id="169" name="Google Shape;169;p19"/>
          <p:cNvSpPr txBox="1"/>
          <p:nvPr>
            <p:ph idx="2" type="body"/>
          </p:nvPr>
        </p:nvSpPr>
        <p:spPr>
          <a:xfrm>
            <a:off x="7413850" y="1669800"/>
            <a:ext cx="4258200" cy="351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 has varying seasonality we can have seasonal subseries plots of the seasonal component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Helps to visualize the variation in the seasonal component over time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A1A00"/>
                </a:solidFill>
              </a:rPr>
              <a:t>SEASONAL NAIVE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53" y="1084100"/>
            <a:ext cx="7486701" cy="57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Holts-Winters’ Seasonal Method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563" y="1597975"/>
            <a:ext cx="9082875" cy="476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