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2831A2"/>
    <a:srgbClr val="883C84"/>
    <a:srgbClr val="461B49"/>
    <a:srgbClr val="963488"/>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79" autoAdjust="0"/>
    <p:restoredTop sz="70697" autoAdjust="0"/>
  </p:normalViewPr>
  <p:slideViewPr>
    <p:cSldViewPr>
      <p:cViewPr>
        <p:scale>
          <a:sx n="37" d="100"/>
          <a:sy n="37" d="100"/>
        </p:scale>
        <p:origin x="-6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smtClean="0"/>
              <a:t>Siri</a:t>
            </a:r>
            <a:r>
              <a:rPr lang="en-US" dirty="0" smtClean="0"/>
              <a:t> and </a:t>
            </a:r>
            <a:r>
              <a:rPr lang="en-US" dirty="0"/>
              <a:t>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smtClean="0"/>
              <a:t>Siri</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a:t>
            </a:r>
            <a:r>
              <a:rPr lang="en-US" dirty="0" smtClean="0"/>
              <a:t>technology, healthy</a:t>
            </a:r>
            <a:r>
              <a:rPr lang="en-US" baseline="0" dirty="0" smtClean="0"/>
              <a:t> eating</a:t>
            </a:r>
            <a:r>
              <a:rPr lang="en-US" dirty="0" smtClean="0"/>
              <a:t>, science </a:t>
            </a:r>
            <a:r>
              <a:rPr lang="en-US" dirty="0"/>
              <a:t>and animals in descending order.</a:t>
            </a:r>
          </a:p>
          <a:p>
            <a:pPr lvl="0"/>
            <a:endParaRPr lang="en-US" dirty="0"/>
          </a:p>
          <a:p>
            <a:pPr lvl="0"/>
            <a:r>
              <a:rPr lang="en-US" dirty="0"/>
              <a:t>Food had an aggregate popularity score of almost </a:t>
            </a:r>
            <a:r>
              <a:rPr lang="en-US" dirty="0" smtClean="0"/>
              <a:t>66676. </a:t>
            </a:r>
            <a:r>
              <a:rPr lang="en-US" dirty="0"/>
              <a:t>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31.03.2024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6.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xmlns=""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xmlns=""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xmlns=""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96190" y="1888933"/>
            <a:ext cx="8673443" cy="5532360"/>
            <a:chOff x="0" y="0"/>
            <a:chExt cx="11564591" cy="7376478"/>
          </a:xfrm>
        </p:grpSpPr>
        <p:sp>
          <p:nvSpPr>
            <p:cNvPr id="3" name="TextBox 3"/>
            <p:cNvSpPr txBox="1"/>
            <p:nvPr/>
          </p:nvSpPr>
          <p:spPr>
            <a:xfrm>
              <a:off x="0" y="0"/>
              <a:ext cx="11564591" cy="6565898"/>
            </a:xfrm>
            <a:prstGeom prst="rect">
              <a:avLst/>
            </a:prstGeom>
          </p:spPr>
          <p:txBody>
            <a:bodyPr lIns="0" tIns="0" rIns="0" bIns="0" rtlCol="0" anchor="t">
              <a:spAutoFit/>
            </a:bodyPr>
            <a:lstStyle/>
            <a:p>
              <a:pPr>
                <a:lnSpc>
                  <a:spcPts val="9600"/>
                </a:lnSpc>
              </a:pPr>
              <a:r>
                <a:rPr lang="en-US" sz="8000" b="1" spc="-80" dirty="0" smtClean="0">
                  <a:solidFill>
                    <a:srgbClr val="A100FF"/>
                  </a:solidFill>
                  <a:latin typeface="Graphik Regular" panose="020B0503030202060203" pitchFamily="34" charset="0"/>
                </a:rPr>
                <a:t>A</a:t>
              </a:r>
              <a:r>
                <a:rPr lang="en-US" sz="8000" b="1" spc="-80" dirty="0" smtClean="0">
                  <a:solidFill>
                    <a:srgbClr val="A100FF"/>
                  </a:solidFill>
                  <a:latin typeface="Graphik Regular" panose="020B0503030202060203" pitchFamily="34" charset="0"/>
                </a:rPr>
                <a:t>genda</a:t>
              </a:r>
            </a:p>
            <a:p>
              <a:pPr>
                <a:lnSpc>
                  <a:spcPts val="9600"/>
                </a:lnSpc>
              </a:pPr>
              <a:endParaRPr lang="en-US" sz="8000" b="1" spc="-80" dirty="0" smtClean="0">
                <a:solidFill>
                  <a:srgbClr val="A100FF"/>
                </a:solidFill>
                <a:latin typeface="Graphik Regular" panose="020B0503030202060203" pitchFamily="34" charset="0"/>
              </a:endParaRPr>
            </a:p>
            <a:p>
              <a:pPr>
                <a:lnSpc>
                  <a:spcPts val="9600"/>
                </a:lnSpc>
              </a:pPr>
              <a:endParaRPr lang="en-US" sz="8000" b="1" spc="-80" dirty="0">
                <a:solidFill>
                  <a:srgbClr val="A100FF"/>
                </a:solidFill>
                <a:latin typeface="Graphik Regular" panose="020B0503030202060203" pitchFamily="34" charset="0"/>
              </a:endParaRPr>
            </a:p>
            <a:p>
              <a:pPr>
                <a:lnSpc>
                  <a:spcPts val="9600"/>
                </a:lnSpc>
              </a:pPr>
              <a:endParaRPr lang="en-US" sz="8000" b="1" spc="-80" dirty="0" smtClean="0">
                <a:solidFill>
                  <a:srgbClr val="A100FF"/>
                </a:solidFill>
                <a:latin typeface="Graphik Regular" panose="020B0503030202060203" pitchFamily="34" charset="0"/>
              </a:endParaRPr>
            </a:p>
          </p:txBody>
        </p:sp>
        <p:sp>
          <p:nvSpPr>
            <p:cNvPr id="4" name="TextBox 4"/>
            <p:cNvSpPr txBox="1"/>
            <p:nvPr/>
          </p:nvSpPr>
          <p:spPr>
            <a:xfrm>
              <a:off x="0" y="2298166"/>
              <a:ext cx="11564591" cy="5078312"/>
            </a:xfrm>
            <a:prstGeom prst="rect">
              <a:avLst/>
            </a:prstGeom>
          </p:spPr>
          <p:txBody>
            <a:bodyPr lIns="0" tIns="0" rIns="0" bIns="0" rtlCol="0" anchor="t">
              <a:spAutoFit/>
            </a:bodyPr>
            <a:lstStyle/>
            <a:p>
              <a:pPr marL="571500" indent="-571500">
                <a:lnSpc>
                  <a:spcPts val="2660"/>
                </a:lnSpc>
                <a:buFont typeface="Arial" pitchFamily="34" charset="0"/>
                <a:buChar char="•"/>
              </a:pPr>
              <a:r>
                <a:rPr lang="en-US" sz="4400" spc="-19" dirty="0">
                  <a:solidFill>
                    <a:srgbClr val="000000"/>
                  </a:solidFill>
                  <a:latin typeface="Graphik Regular" panose="020B0503030202060203" pitchFamily="34" charset="0"/>
                </a:rPr>
                <a:t>Project </a:t>
              </a:r>
              <a:r>
                <a:rPr lang="en-US" sz="4400" spc="-19" dirty="0" smtClean="0">
                  <a:solidFill>
                    <a:srgbClr val="000000"/>
                  </a:solidFill>
                  <a:latin typeface="Graphik Regular" panose="020B0503030202060203" pitchFamily="34" charset="0"/>
                </a:rPr>
                <a:t>recap</a:t>
              </a:r>
            </a:p>
            <a:p>
              <a:pPr marL="571500" indent="-571500">
                <a:lnSpc>
                  <a:spcPts val="2660"/>
                </a:lnSpc>
                <a:buFont typeface="Arial" pitchFamily="34" charset="0"/>
                <a:buChar char="•"/>
              </a:pPr>
              <a:endParaRPr lang="en-US" sz="4400" spc="-19" dirty="0">
                <a:solidFill>
                  <a:srgbClr val="000000"/>
                </a:solidFill>
                <a:latin typeface="Graphik Regular" panose="020B0503030202060203" pitchFamily="34" charset="0"/>
              </a:endParaRPr>
            </a:p>
            <a:p>
              <a:pPr marL="571500" indent="-571500">
                <a:lnSpc>
                  <a:spcPts val="2660"/>
                </a:lnSpc>
                <a:buFont typeface="Arial" pitchFamily="34" charset="0"/>
                <a:buChar char="•"/>
              </a:pPr>
              <a:r>
                <a:rPr lang="en-US" sz="4400" spc="-19" dirty="0" smtClean="0">
                  <a:solidFill>
                    <a:srgbClr val="000000"/>
                  </a:solidFill>
                  <a:latin typeface="Graphik Regular" panose="020B0503030202060203" pitchFamily="34" charset="0"/>
                </a:rPr>
                <a:t>Problem</a:t>
              </a:r>
            </a:p>
            <a:p>
              <a:pPr marL="571500" indent="-571500">
                <a:lnSpc>
                  <a:spcPts val="2660"/>
                </a:lnSpc>
                <a:buFont typeface="Arial" pitchFamily="34" charset="0"/>
                <a:buChar char="•"/>
              </a:pPr>
              <a:endParaRPr lang="en-US" sz="4400" spc="-19" dirty="0">
                <a:solidFill>
                  <a:srgbClr val="000000"/>
                </a:solidFill>
                <a:latin typeface="Graphik Regular" panose="020B0503030202060203" pitchFamily="34" charset="0"/>
              </a:endParaRPr>
            </a:p>
            <a:p>
              <a:pPr marL="571500" indent="-571500">
                <a:lnSpc>
                  <a:spcPts val="2660"/>
                </a:lnSpc>
                <a:buFont typeface="Arial" pitchFamily="34" charset="0"/>
                <a:buChar char="•"/>
              </a:pPr>
              <a:r>
                <a:rPr lang="en-US" sz="4400" spc="-19" dirty="0">
                  <a:solidFill>
                    <a:srgbClr val="000000"/>
                  </a:solidFill>
                  <a:latin typeface="Graphik Regular" panose="020B0503030202060203" pitchFamily="34" charset="0"/>
                </a:rPr>
                <a:t>The Analytics </a:t>
              </a:r>
              <a:r>
                <a:rPr lang="en-US" sz="4400" spc="-19" dirty="0" smtClean="0">
                  <a:solidFill>
                    <a:srgbClr val="000000"/>
                  </a:solidFill>
                  <a:latin typeface="Graphik Regular" panose="020B0503030202060203" pitchFamily="34" charset="0"/>
                </a:rPr>
                <a:t>team</a:t>
              </a:r>
            </a:p>
            <a:p>
              <a:pPr marL="571500" indent="-571500">
                <a:lnSpc>
                  <a:spcPts val="2660"/>
                </a:lnSpc>
                <a:buFont typeface="Arial" pitchFamily="34" charset="0"/>
                <a:buChar char="•"/>
              </a:pPr>
              <a:endParaRPr lang="en-US" sz="4400" spc="-19" dirty="0">
                <a:solidFill>
                  <a:srgbClr val="000000"/>
                </a:solidFill>
                <a:latin typeface="Graphik Regular" panose="020B0503030202060203" pitchFamily="34" charset="0"/>
              </a:endParaRPr>
            </a:p>
            <a:p>
              <a:pPr marL="571500" indent="-571500">
                <a:lnSpc>
                  <a:spcPts val="2660"/>
                </a:lnSpc>
                <a:buFont typeface="Arial" pitchFamily="34" charset="0"/>
                <a:buChar char="•"/>
              </a:pPr>
              <a:r>
                <a:rPr lang="en-US" sz="4400" spc="-19" dirty="0" smtClean="0">
                  <a:solidFill>
                    <a:srgbClr val="000000"/>
                  </a:solidFill>
                  <a:latin typeface="Graphik Regular" panose="020B0503030202060203" pitchFamily="34" charset="0"/>
                </a:rPr>
                <a:t>Process</a:t>
              </a:r>
            </a:p>
            <a:p>
              <a:pPr marL="571500" indent="-571500">
                <a:lnSpc>
                  <a:spcPts val="2660"/>
                </a:lnSpc>
                <a:buFont typeface="Arial" pitchFamily="34" charset="0"/>
                <a:buChar char="•"/>
              </a:pPr>
              <a:endParaRPr lang="en-US" sz="4400" spc="-19" dirty="0">
                <a:solidFill>
                  <a:srgbClr val="000000"/>
                </a:solidFill>
                <a:latin typeface="Graphik Regular" panose="020B0503030202060203" pitchFamily="34" charset="0"/>
              </a:endParaRPr>
            </a:p>
            <a:p>
              <a:pPr marL="571500" indent="-571500">
                <a:lnSpc>
                  <a:spcPts val="2660"/>
                </a:lnSpc>
                <a:buFont typeface="Arial" pitchFamily="34" charset="0"/>
                <a:buChar char="•"/>
              </a:pPr>
              <a:r>
                <a:rPr lang="en-US" sz="4400" spc="-19" dirty="0" smtClean="0">
                  <a:solidFill>
                    <a:srgbClr val="000000"/>
                  </a:solidFill>
                  <a:latin typeface="Graphik Regular" panose="020B0503030202060203" pitchFamily="34" charset="0"/>
                </a:rPr>
                <a:t>Insights</a:t>
              </a:r>
            </a:p>
            <a:p>
              <a:pPr marL="571500" indent="-571500">
                <a:lnSpc>
                  <a:spcPts val="2660"/>
                </a:lnSpc>
                <a:buFont typeface="Arial" pitchFamily="34" charset="0"/>
                <a:buChar char="•"/>
              </a:pPr>
              <a:endParaRPr lang="en-US" sz="4400" spc="-19" dirty="0">
                <a:solidFill>
                  <a:srgbClr val="000000"/>
                </a:solidFill>
                <a:latin typeface="Graphik Regular" panose="020B0503030202060203" pitchFamily="34" charset="0"/>
              </a:endParaRPr>
            </a:p>
            <a:p>
              <a:pPr marL="571500" indent="-571500">
                <a:lnSpc>
                  <a:spcPts val="2660"/>
                </a:lnSpc>
                <a:buFont typeface="Arial" pitchFamily="34" charset="0"/>
                <a:buChar char="•"/>
              </a:pPr>
              <a:r>
                <a:rPr lang="en-US" sz="44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14400" y="393454"/>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061648" y="1932972"/>
            <a:ext cx="6551057" cy="6467667"/>
          </a:xfrm>
          <a:prstGeom prst="rect">
            <a:avLst/>
          </a:prstGeom>
        </p:spPr>
      </p:pic>
      <p:sp>
        <p:nvSpPr>
          <p:cNvPr id="33" name="TextBox 33"/>
          <p:cNvSpPr txBox="1"/>
          <p:nvPr/>
        </p:nvSpPr>
        <p:spPr>
          <a:xfrm>
            <a:off x="1874722" y="3935698"/>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xmlns="" id="{FC46CD66-AC13-47A2-BDFC-B729BBDB5F2D}"/>
              </a:ext>
            </a:extLst>
          </p:cNvPr>
          <p:cNvSpPr txBox="1"/>
          <p:nvPr/>
        </p:nvSpPr>
        <p:spPr>
          <a:xfrm>
            <a:off x="7742284" y="3668452"/>
            <a:ext cx="8239472" cy="2554545"/>
          </a:xfrm>
          <a:prstGeom prst="rect">
            <a:avLst/>
          </a:prstGeom>
          <a:noFill/>
        </p:spPr>
        <p:txBody>
          <a:bodyPr wrap="square" rtlCol="0">
            <a:spAutoFit/>
          </a:bodyPr>
          <a:lstStyle/>
          <a:p>
            <a:pPr marL="457200" indent="-457200">
              <a:buFont typeface="Arial" pitchFamily="34" charset="0"/>
              <a:buChar char="•"/>
            </a:pPr>
            <a:r>
              <a:rPr lang="en-US" sz="4000" b="1" dirty="0" smtClean="0">
                <a:solidFill>
                  <a:srgbClr val="A100FF"/>
                </a:solidFill>
              </a:rPr>
              <a:t>Social Media </a:t>
            </a:r>
            <a:r>
              <a:rPr lang="en-US" sz="4000" dirty="0" smtClean="0"/>
              <a:t>Platform</a:t>
            </a:r>
          </a:p>
          <a:p>
            <a:pPr marL="457200" indent="-457200">
              <a:buFont typeface="Arial" pitchFamily="34" charset="0"/>
              <a:buChar char="•"/>
            </a:pPr>
            <a:r>
              <a:rPr lang="en-US" sz="4000" dirty="0" smtClean="0"/>
              <a:t>Established in </a:t>
            </a:r>
            <a:r>
              <a:rPr lang="en-US" sz="4000" b="1" dirty="0" smtClean="0">
                <a:solidFill>
                  <a:srgbClr val="A100FF"/>
                </a:solidFill>
              </a:rPr>
              <a:t>2010</a:t>
            </a:r>
            <a:r>
              <a:rPr lang="en-US" sz="4000" dirty="0" smtClean="0"/>
              <a:t> at San </a:t>
            </a:r>
            <a:r>
              <a:rPr lang="en-US" sz="4000" dirty="0" err="1" smtClean="0"/>
              <a:t>Fransisco</a:t>
            </a:r>
            <a:endParaRPr lang="en-US" sz="4000" dirty="0" smtClean="0"/>
          </a:p>
          <a:p>
            <a:pPr marL="457200" indent="-457200">
              <a:buFont typeface="Arial" pitchFamily="34" charset="0"/>
              <a:buChar char="•"/>
            </a:pPr>
            <a:r>
              <a:rPr lang="en-US" sz="4000" b="1" dirty="0" smtClean="0">
                <a:solidFill>
                  <a:srgbClr val="A100FF"/>
                </a:solidFill>
              </a:rPr>
              <a:t>500M</a:t>
            </a:r>
            <a:r>
              <a:rPr lang="en-US" sz="4000" dirty="0" smtClean="0"/>
              <a:t> active monthly users</a:t>
            </a:r>
          </a:p>
          <a:p>
            <a:pPr marL="457200" indent="-457200">
              <a:buFont typeface="Arial" pitchFamily="34" charset="0"/>
              <a:buChar char="•"/>
            </a:pPr>
            <a:r>
              <a:rPr lang="en-US" sz="4000" dirty="0" smtClean="0"/>
              <a:t>Need help to </a:t>
            </a:r>
            <a:r>
              <a:rPr lang="en-US" sz="4000" b="1" dirty="0" smtClean="0">
                <a:solidFill>
                  <a:srgbClr val="A100FF"/>
                </a:solidFill>
              </a:rPr>
              <a:t>scale effectively</a:t>
            </a:r>
            <a:endParaRPr lang="en-IN" sz="4000" b="1" dirty="0">
              <a:solidFill>
                <a:srgbClr val="A1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955111" y="255494"/>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660403"/>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532487" y="1693401"/>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xmlns="" id="{157B857D-702A-49C1-94D1-1579893C1503}"/>
              </a:ext>
            </a:extLst>
          </p:cNvPr>
          <p:cNvSpPr txBox="1"/>
          <p:nvPr/>
        </p:nvSpPr>
        <p:spPr>
          <a:xfrm>
            <a:off x="1745345" y="4462491"/>
            <a:ext cx="7881709" cy="3170099"/>
          </a:xfrm>
          <a:prstGeom prst="rect">
            <a:avLst/>
          </a:prstGeom>
          <a:noFill/>
        </p:spPr>
        <p:txBody>
          <a:bodyPr wrap="square" rtlCol="0">
            <a:spAutoFit/>
          </a:bodyPr>
          <a:lstStyle/>
          <a:p>
            <a:pPr marL="342900" indent="-342900">
              <a:buFont typeface="Arial" pitchFamily="34" charset="0"/>
              <a:buChar char="•"/>
            </a:pPr>
            <a:r>
              <a:rPr lang="en-US" sz="4000" dirty="0" smtClean="0">
                <a:solidFill>
                  <a:schemeClr val="bg1"/>
                </a:solidFill>
              </a:rPr>
              <a:t>100k+ daily  posts   </a:t>
            </a:r>
            <a:r>
              <a:rPr lang="en-US" sz="4000" dirty="0" smtClean="0">
                <a:solidFill>
                  <a:schemeClr val="bg1"/>
                </a:solidFill>
                <a:sym typeface="Wingdings" pitchFamily="2" charset="2"/>
              </a:rPr>
              <a:t>.  3.6M annual posts</a:t>
            </a:r>
          </a:p>
          <a:p>
            <a:pPr marL="342900" indent="-342900">
              <a:buFont typeface="Arial" pitchFamily="34" charset="0"/>
              <a:buChar char="•"/>
            </a:pPr>
            <a:r>
              <a:rPr lang="en-US" sz="4000" dirty="0" smtClean="0">
                <a:solidFill>
                  <a:schemeClr val="bg1"/>
                </a:solidFill>
                <a:sym typeface="Wingdings" pitchFamily="2" charset="2"/>
              </a:rPr>
              <a:t>Difficult to handle such big data</a:t>
            </a:r>
          </a:p>
          <a:p>
            <a:pPr marL="342900" indent="-342900">
              <a:buFont typeface="Arial" pitchFamily="34" charset="0"/>
              <a:buChar char="•"/>
            </a:pPr>
            <a:r>
              <a:rPr lang="en-US" sz="4000" dirty="0" smtClean="0">
                <a:solidFill>
                  <a:schemeClr val="bg1"/>
                </a:solidFill>
                <a:sym typeface="Wingdings" pitchFamily="2" charset="2"/>
              </a:rPr>
              <a:t>Identify top 5 categories with </a:t>
            </a:r>
          </a:p>
          <a:p>
            <a:r>
              <a:rPr lang="en-US" sz="4000" dirty="0">
                <a:solidFill>
                  <a:schemeClr val="bg1"/>
                </a:solidFill>
                <a:sym typeface="Wingdings" pitchFamily="2" charset="2"/>
              </a:rPr>
              <a:t> </a:t>
            </a:r>
            <a:r>
              <a:rPr lang="en-US" sz="4000" dirty="0" smtClean="0">
                <a:solidFill>
                  <a:schemeClr val="bg1"/>
                </a:solidFill>
                <a:sym typeface="Wingdings" pitchFamily="2" charset="2"/>
              </a:rPr>
              <a:t>  the largest aggregate popularity</a:t>
            </a:r>
            <a:endParaRPr lang="en-IN" sz="40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0868" y="4116917"/>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386448" y="1256319"/>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xmlns=""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xmlns=""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xmlns=""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err="1" smtClean="0"/>
              <a:t>Siri</a:t>
            </a:r>
            <a:r>
              <a:rPr lang="en-US" sz="2400" b="1" dirty="0" smtClean="0"/>
              <a:t> </a:t>
            </a:r>
            <a:endParaRPr lang="en-US" sz="2400" b="1" dirty="0"/>
          </a:p>
          <a:p>
            <a:r>
              <a:rPr lang="en-US" sz="2400" b="1" dirty="0"/>
              <a:t>Data Analyst</a:t>
            </a:r>
            <a:endParaRPr lang="en-IN" sz="2400" b="1" dirty="0"/>
          </a:p>
        </p:txBody>
      </p:sp>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7436" y="7284730"/>
            <a:ext cx="2155210" cy="2034211"/>
          </a:xfrm>
          <a:prstGeom prst="ellipse">
            <a:avLst/>
          </a:prstGeom>
          <a:ln w="63500" cap="rnd">
            <a:solidFill>
              <a:srgbClr val="2831A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xmlns=""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xmlns=""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xmlns=""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xmlns=""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xmlns=""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xmlns=""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xmlns=""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xmlns=""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xmlns=""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A100FF"/>
          </a:solidFill>
        </p:spPr>
      </p:sp>
      <p:sp>
        <p:nvSpPr>
          <p:cNvPr id="27" name="Rectangle 26"/>
          <p:cNvSpPr/>
          <p:nvPr/>
        </p:nvSpPr>
        <p:spPr>
          <a:xfrm>
            <a:off x="2667000" y="363259"/>
            <a:ext cx="11582400" cy="2092881"/>
          </a:xfrm>
          <a:prstGeom prst="rect">
            <a:avLst/>
          </a:prstGeom>
        </p:spPr>
        <p:txBody>
          <a:bodyPr wrap="square">
            <a:spAutoFit/>
          </a:bodyPr>
          <a:lstStyle/>
          <a:p>
            <a:r>
              <a:rPr lang="en-US" sz="7200" b="1" dirty="0" smtClean="0">
                <a:solidFill>
                  <a:srgbClr val="A100FF"/>
                </a:solidFill>
              </a:rPr>
              <a:t>Top 5 </a:t>
            </a:r>
            <a:r>
              <a:rPr lang="en-US" sz="7200" b="1" dirty="0" smtClean="0"/>
              <a:t>Categories</a:t>
            </a:r>
            <a:r>
              <a:rPr lang="en-US" sz="7200" dirty="0" smtClean="0"/>
              <a:t> </a:t>
            </a:r>
          </a:p>
          <a:p>
            <a:r>
              <a:rPr lang="en-US" sz="4000" dirty="0" smtClean="0"/>
              <a:t>Total Reaction Scores of each category</a:t>
            </a:r>
          </a:p>
          <a:p>
            <a:endParaRPr lang="en-IN" dirty="0"/>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456140"/>
            <a:ext cx="13258800" cy="70307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A100FF"/>
          </a:solidFill>
        </p:spPr>
      </p:sp>
      <p:sp>
        <p:nvSpPr>
          <p:cNvPr id="27" name="Rectangle 26"/>
          <p:cNvSpPr/>
          <p:nvPr/>
        </p:nvSpPr>
        <p:spPr>
          <a:xfrm>
            <a:off x="2824655" y="431368"/>
            <a:ext cx="11486274" cy="1015663"/>
          </a:xfrm>
          <a:prstGeom prst="rect">
            <a:avLst/>
          </a:prstGeom>
        </p:spPr>
        <p:txBody>
          <a:bodyPr wrap="square">
            <a:spAutoFit/>
          </a:bodyPr>
          <a:lstStyle/>
          <a:p>
            <a:r>
              <a:rPr lang="en-US" sz="6000" b="1" dirty="0" smtClean="0">
                <a:solidFill>
                  <a:srgbClr val="A100FF"/>
                </a:solidFill>
              </a:rPr>
              <a:t>Proportion</a:t>
            </a:r>
            <a:r>
              <a:rPr lang="en-US" sz="6000" b="1" dirty="0" smtClean="0"/>
              <a:t> of Total Reaction Scores</a:t>
            </a:r>
            <a:endParaRPr lang="en-IN" sz="6000" b="1" dirty="0"/>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399" y="1866900"/>
            <a:ext cx="13066207" cy="7162800"/>
          </a:xfrm>
          <a:prstGeom prst="rect">
            <a:avLst/>
          </a:prstGeom>
        </p:spPr>
      </p:pic>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1600</Words>
  <Application>Microsoft Office PowerPoint</Application>
  <PresentationFormat>Custom</PresentationFormat>
  <Paragraphs>160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Wingdings</vt:lpstr>
      <vt:lpstr>Clear Sans Regular Bold</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HP</cp:lastModifiedBy>
  <cp:revision>36</cp:revision>
  <dcterms:created xsi:type="dcterms:W3CDTF">2006-08-16T00:00:00Z</dcterms:created>
  <dcterms:modified xsi:type="dcterms:W3CDTF">2024-03-30T20:10:24Z</dcterms:modified>
  <dc:identifier>DAEhDyfaYKE</dc:identifier>
</cp:coreProperties>
</file>