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8"/>
  </p:notesMasterIdLst>
  <p:sldIdLst>
    <p:sldId id="256" r:id="rId5"/>
    <p:sldId id="259" r:id="rId6"/>
    <p:sldId id="262" r:id="rId7"/>
    <p:sldId id="275" r:id="rId8"/>
    <p:sldId id="263" r:id="rId9"/>
    <p:sldId id="283" r:id="rId10"/>
    <p:sldId id="264" r:id="rId11"/>
    <p:sldId id="281" r:id="rId12"/>
    <p:sldId id="265" r:id="rId13"/>
    <p:sldId id="266" r:id="rId14"/>
    <p:sldId id="267" r:id="rId15"/>
    <p:sldId id="268" r:id="rId16"/>
    <p:sldId id="279" r:id="rId17"/>
    <p:sldId id="282" r:id="rId18"/>
    <p:sldId id="271" r:id="rId19"/>
    <p:sldId id="257" r:id="rId20"/>
    <p:sldId id="276" r:id="rId21"/>
    <p:sldId id="277" r:id="rId22"/>
    <p:sldId id="278" r:id="rId23"/>
    <p:sldId id="270" r:id="rId24"/>
    <p:sldId id="274" r:id="rId25"/>
    <p:sldId id="273"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0A1F75-3CE6-F0AE-5208-C3E1AD510CB8}" v="1" dt="2025-04-27T17:31:02.4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2"/>
    <p:restoredTop sz="86408"/>
  </p:normalViewPr>
  <p:slideViewPr>
    <p:cSldViewPr snapToGrid="0" snapToObjects="1">
      <p:cViewPr varScale="1">
        <p:scale>
          <a:sx n="90" d="100"/>
          <a:sy n="90" d="100"/>
        </p:scale>
        <p:origin x="413" y="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7D78D4-8830-4043-9064-E6BE46C06313}" type="datetimeFigureOut">
              <a:rPr lang="en-US" smtClean="0"/>
              <a:t>9/28/2025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2FDDA2-D307-7D41-8A9B-9D02DEE488BF}" type="slidenum">
              <a:rPr lang="en-US" smtClean="0"/>
              <a:t>‹#›</a:t>
            </a:fld>
            <a:endParaRPr lang="en-US"/>
          </a:p>
        </p:txBody>
      </p:sp>
    </p:spTree>
    <p:extLst>
      <p:ext uri="{BB962C8B-B14F-4D97-AF65-F5344CB8AC3E}">
        <p14:creationId xmlns:p14="http://schemas.microsoft.com/office/powerpoint/2010/main" val="1134089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Hello everyone, we are </a:t>
            </a:r>
            <a:r>
              <a:rPr lang="en-US" b="1" i="0" u="none" strike="noStrike" dirty="0">
                <a:solidFill>
                  <a:srgbClr val="000000"/>
                </a:solidFill>
                <a:effectLst/>
              </a:rPr>
              <a:t>Yellu Siri</a:t>
            </a:r>
            <a:r>
              <a:rPr lang="en-US" b="0" i="0" u="none" strike="noStrike" dirty="0">
                <a:solidFill>
                  <a:srgbClr val="000000"/>
                </a:solidFill>
                <a:effectLst/>
                <a:latin typeface="-webkit-standard"/>
              </a:rPr>
              <a:t>, </a:t>
            </a:r>
            <a:r>
              <a:rPr lang="en-US" b="1" i="0" u="none" strike="noStrike" dirty="0">
                <a:solidFill>
                  <a:srgbClr val="000000"/>
                </a:solidFill>
                <a:effectLst/>
              </a:rPr>
              <a:t>Akshay Krishna Varma Buddharaju</a:t>
            </a:r>
            <a:r>
              <a:rPr lang="en-US" b="0" i="0" u="none" strike="noStrike" dirty="0">
                <a:solidFill>
                  <a:srgbClr val="000000"/>
                </a:solidFill>
                <a:effectLst/>
                <a:latin typeface="-webkit-standard"/>
              </a:rPr>
              <a:t>, and </a:t>
            </a:r>
            <a:r>
              <a:rPr lang="en-US" b="1" i="0" u="none" strike="noStrike" dirty="0">
                <a:solidFill>
                  <a:srgbClr val="000000"/>
                </a:solidFill>
                <a:effectLst/>
              </a:rPr>
              <a:t>Andrew Bala Abhilash Polisetty</a:t>
            </a:r>
            <a:r>
              <a:rPr lang="en-US" b="0" i="0" u="none" strike="noStrike" dirty="0">
                <a:solidFill>
                  <a:srgbClr val="000000"/>
                </a:solidFill>
                <a:effectLst/>
                <a:latin typeface="-webkit-standard"/>
              </a:rPr>
              <a:t>.</a:t>
            </a:r>
            <a:br>
              <a:rPr lang="en-US" dirty="0"/>
            </a:br>
            <a:r>
              <a:rPr lang="en-US" b="0" i="0" u="none" strike="noStrike" dirty="0">
                <a:solidFill>
                  <a:srgbClr val="000000"/>
                </a:solidFill>
                <a:effectLst/>
                <a:latin typeface="-webkit-standard"/>
              </a:rPr>
              <a:t>Today we’re excited to present our project titled </a:t>
            </a:r>
            <a:r>
              <a:rPr lang="en-US" b="1" i="0" u="none" strike="noStrike" dirty="0">
                <a:solidFill>
                  <a:srgbClr val="000000"/>
                </a:solidFill>
                <a:effectLst/>
              </a:rPr>
              <a:t>"Deep Learning-Based Skin Cancer Detection."</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a:t>
            </a:fld>
            <a:endParaRPr lang="en-US"/>
          </a:p>
        </p:txBody>
      </p:sp>
    </p:spTree>
    <p:extLst>
      <p:ext uri="{BB962C8B-B14F-4D97-AF65-F5344CB8AC3E}">
        <p14:creationId xmlns:p14="http://schemas.microsoft.com/office/powerpoint/2010/main" val="1025935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We used precision, recall, F1-score, and accuracy for classification. For segmentation, Dice Coefficient and </a:t>
            </a:r>
            <a:r>
              <a:rPr lang="en-US" b="0" i="0" u="none" strike="noStrike" dirty="0" err="1">
                <a:solidFill>
                  <a:srgbClr val="000000"/>
                </a:solidFill>
                <a:effectLst/>
                <a:latin typeface="-webkit-standard"/>
              </a:rPr>
              <a:t>IoU</a:t>
            </a:r>
            <a:r>
              <a:rPr lang="en-US" b="0" i="0" u="none" strike="noStrike" dirty="0">
                <a:solidFill>
                  <a:srgbClr val="000000"/>
                </a:solidFill>
                <a:effectLst/>
                <a:latin typeface="-webkit-standard"/>
              </a:rPr>
              <a:t> were used.</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12</a:t>
            </a:fld>
            <a:endParaRPr lang="en-US"/>
          </a:p>
        </p:txBody>
      </p:sp>
    </p:spTree>
    <p:extLst>
      <p:ext uri="{BB962C8B-B14F-4D97-AF65-F5344CB8AC3E}">
        <p14:creationId xmlns:p14="http://schemas.microsoft.com/office/powerpoint/2010/main" val="3234427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These helped us comprehensively measure the model’s performance across both tasks.</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13</a:t>
            </a:fld>
            <a:endParaRPr lang="en-US"/>
          </a:p>
        </p:txBody>
      </p:sp>
    </p:spTree>
    <p:extLst>
      <p:ext uri="{BB962C8B-B14F-4D97-AF65-F5344CB8AC3E}">
        <p14:creationId xmlns:p14="http://schemas.microsoft.com/office/powerpoint/2010/main" val="2013302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We also developed a responsive website where users can upload lesion images and get predictions with confidence scores and segmentation masks.</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16</a:t>
            </a:fld>
            <a:endParaRPr lang="en-US"/>
          </a:p>
        </p:txBody>
      </p:sp>
    </p:spTree>
    <p:extLst>
      <p:ext uri="{BB962C8B-B14F-4D97-AF65-F5344CB8AC3E}">
        <p14:creationId xmlns:p14="http://schemas.microsoft.com/office/powerpoint/2010/main" val="257116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Our system showed strong performance in classifying and segmenting skin lesions.</a:t>
            </a:r>
            <a:br>
              <a:rPr lang="en-US" dirty="0"/>
            </a:br>
            <a:r>
              <a:rPr lang="en-US" b="0" i="0" u="none" strike="noStrike" dirty="0">
                <a:solidFill>
                  <a:srgbClr val="000000"/>
                </a:solidFill>
                <a:effectLst/>
                <a:latin typeface="-webkit-standard"/>
              </a:rPr>
              <a:t>Ensemble learning and attention mechanisms significantly improved model accuracy and interpretability.</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20</a:t>
            </a:fld>
            <a:endParaRPr lang="en-US"/>
          </a:p>
        </p:txBody>
      </p:sp>
    </p:spTree>
    <p:extLst>
      <p:ext uri="{BB962C8B-B14F-4D97-AF65-F5344CB8AC3E}">
        <p14:creationId xmlns:p14="http://schemas.microsoft.com/office/powerpoint/2010/main" val="23031741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u="none" strike="noStrike" dirty="0">
                <a:solidFill>
                  <a:srgbClr val="000000"/>
                </a:solidFill>
                <a:effectLst/>
              </a:rPr>
              <a:t>Moving forward, we plan to:</a:t>
            </a:r>
          </a:p>
          <a:p>
            <a:pPr algn="l">
              <a:buFont typeface="Arial" panose="020B0604020202020204" pitchFamily="34" charset="0"/>
              <a:buChar char="•"/>
            </a:pPr>
            <a:r>
              <a:rPr lang="en-US" b="0" i="0" u="none" strike="noStrike" dirty="0">
                <a:solidFill>
                  <a:srgbClr val="000000"/>
                </a:solidFill>
                <a:effectLst/>
              </a:rPr>
              <a:t>Integrate clinical metadata for more robust predictions,</a:t>
            </a:r>
          </a:p>
          <a:p>
            <a:pPr algn="l">
              <a:buFont typeface="Arial" panose="020B0604020202020204" pitchFamily="34" charset="0"/>
              <a:buChar char="•"/>
            </a:pPr>
            <a:r>
              <a:rPr lang="en-US" b="0" i="0" u="none" strike="noStrike" dirty="0">
                <a:solidFill>
                  <a:srgbClr val="000000"/>
                </a:solidFill>
                <a:effectLst/>
              </a:rPr>
              <a:t>Optimize models for mobile deployment,</a:t>
            </a:r>
          </a:p>
          <a:p>
            <a:pPr algn="l">
              <a:buFont typeface="Arial" panose="020B0604020202020204" pitchFamily="34" charset="0"/>
              <a:buChar char="•"/>
            </a:pPr>
            <a:r>
              <a:rPr lang="en-US" b="0" i="0" u="none" strike="noStrike" dirty="0">
                <a:solidFill>
                  <a:srgbClr val="000000"/>
                </a:solidFill>
                <a:effectLst/>
              </a:rPr>
              <a:t>Expand the dataset using synthetic data generation.</a:t>
            </a:r>
          </a:p>
          <a:p>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21</a:t>
            </a:fld>
            <a:endParaRPr lang="en-US"/>
          </a:p>
        </p:txBody>
      </p:sp>
    </p:spTree>
    <p:extLst>
      <p:ext uri="{BB962C8B-B14F-4D97-AF65-F5344CB8AC3E}">
        <p14:creationId xmlns:p14="http://schemas.microsoft.com/office/powerpoint/2010/main" val="987127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some of the </a:t>
            </a:r>
            <a:r>
              <a:rPr lang="en-US" dirty="0" err="1"/>
              <a:t>referneces</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22</a:t>
            </a:fld>
            <a:endParaRPr lang="en-US"/>
          </a:p>
        </p:txBody>
      </p:sp>
    </p:spTree>
    <p:extLst>
      <p:ext uri="{BB962C8B-B14F-4D97-AF65-F5344CB8AC3E}">
        <p14:creationId xmlns:p14="http://schemas.microsoft.com/office/powerpoint/2010/main" val="3085022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hank you for listening! We happy to take any questions.</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23</a:t>
            </a:fld>
            <a:endParaRPr lang="en-US"/>
          </a:p>
        </p:txBody>
      </p:sp>
    </p:spTree>
    <p:extLst>
      <p:ext uri="{BB962C8B-B14F-4D97-AF65-F5344CB8AC3E}">
        <p14:creationId xmlns:p14="http://schemas.microsoft.com/office/powerpoint/2010/main" val="2432792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Skin cancer is a major global health issue where early detection can save lives. Traditional diagnosis relies on dermatologists' visual inspections, which can be subjective.</a:t>
            </a:r>
            <a:br>
              <a:rPr lang="en-US" dirty="0"/>
            </a:br>
            <a:r>
              <a:rPr lang="en-US" b="0" i="0" u="none" strike="noStrike" dirty="0">
                <a:solidFill>
                  <a:srgbClr val="000000"/>
                </a:solidFill>
                <a:effectLst/>
                <a:latin typeface="-webkit-standard"/>
              </a:rPr>
              <a:t>We address this using deep learning, training CNN models on the HAM10000 </a:t>
            </a:r>
            <a:r>
              <a:rPr lang="en-US" b="0" i="0" u="none" strike="noStrike" dirty="0" err="1">
                <a:solidFill>
                  <a:srgbClr val="000000"/>
                </a:solidFill>
                <a:effectLst/>
                <a:latin typeface="-webkit-standard"/>
              </a:rPr>
              <a:t>dermoscopic</a:t>
            </a:r>
            <a:r>
              <a:rPr lang="en-US" b="0" i="0" u="none" strike="noStrike" dirty="0">
                <a:solidFill>
                  <a:srgbClr val="000000"/>
                </a:solidFill>
                <a:effectLst/>
                <a:latin typeface="-webkit-standard"/>
              </a:rPr>
              <a:t> image dataset to automatically classify skin lesions.</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2</a:t>
            </a:fld>
            <a:endParaRPr lang="en-US"/>
          </a:p>
        </p:txBody>
      </p:sp>
    </p:spTree>
    <p:extLst>
      <p:ext uri="{BB962C8B-B14F-4D97-AF65-F5344CB8AC3E}">
        <p14:creationId xmlns:p14="http://schemas.microsoft.com/office/powerpoint/2010/main" val="146403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We used the HAM10000 dataset with over 10,000 images across 7 skin lesion classes.</a:t>
            </a:r>
            <a:br>
              <a:rPr lang="en-US" dirty="0"/>
            </a:br>
            <a:r>
              <a:rPr lang="en-US" b="0" i="0" u="none" strike="noStrike" dirty="0">
                <a:solidFill>
                  <a:srgbClr val="000000"/>
                </a:solidFill>
                <a:effectLst/>
                <a:latin typeface="-webkit-standard"/>
              </a:rPr>
              <a:t>Preprocessing included resizing images to 224x224 and applying augmentation techniques like flipping and rotation to tackle class imbalance and improve generalization.</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3</a:t>
            </a:fld>
            <a:endParaRPr lang="en-US"/>
          </a:p>
        </p:txBody>
      </p:sp>
    </p:spTree>
    <p:extLst>
      <p:ext uri="{BB962C8B-B14F-4D97-AF65-F5344CB8AC3E}">
        <p14:creationId xmlns:p14="http://schemas.microsoft.com/office/powerpoint/2010/main" val="2095063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We trained three CNN models: </a:t>
            </a:r>
            <a:r>
              <a:rPr lang="en-US" b="1" i="0" u="none" strike="noStrike" dirty="0">
                <a:solidFill>
                  <a:srgbClr val="000000"/>
                </a:solidFill>
                <a:effectLst/>
              </a:rPr>
              <a:t>EfficientNetB0</a:t>
            </a:r>
            <a:r>
              <a:rPr lang="en-US" b="0" i="0" u="none" strike="noStrike" dirty="0">
                <a:solidFill>
                  <a:srgbClr val="000000"/>
                </a:solidFill>
                <a:effectLst/>
                <a:latin typeface="-webkit-standard"/>
              </a:rPr>
              <a:t>, </a:t>
            </a:r>
            <a:r>
              <a:rPr lang="en-US" b="1" i="0" u="none" strike="noStrike" dirty="0">
                <a:solidFill>
                  <a:srgbClr val="000000"/>
                </a:solidFill>
                <a:effectLst/>
              </a:rPr>
              <a:t>MobileNetV2</a:t>
            </a:r>
            <a:r>
              <a:rPr lang="en-US" b="0" i="0" u="none" strike="noStrike" dirty="0">
                <a:solidFill>
                  <a:srgbClr val="000000"/>
                </a:solidFill>
                <a:effectLst/>
                <a:latin typeface="-webkit-standard"/>
              </a:rPr>
              <a:t>, and </a:t>
            </a:r>
            <a:r>
              <a:rPr lang="en-US" b="1" i="0" u="none" strike="noStrike" dirty="0">
                <a:solidFill>
                  <a:srgbClr val="000000"/>
                </a:solidFill>
                <a:effectLst/>
              </a:rPr>
              <a:t>DenseNet121</a:t>
            </a:r>
            <a:r>
              <a:rPr lang="en-US" b="0" i="0" u="none" strike="noStrike" dirty="0">
                <a:solidFill>
                  <a:srgbClr val="000000"/>
                </a:solidFill>
                <a:effectLst/>
                <a:latin typeface="-webkit-standard"/>
              </a:rPr>
              <a:t>.</a:t>
            </a:r>
            <a:br>
              <a:rPr lang="en-US" dirty="0"/>
            </a:br>
            <a:r>
              <a:rPr lang="en-US" b="0" i="0" u="none" strike="noStrike" dirty="0">
                <a:solidFill>
                  <a:srgbClr val="000000"/>
                </a:solidFill>
                <a:effectLst/>
                <a:latin typeface="-webkit-standard"/>
              </a:rPr>
              <a:t>Data augmentation and normalization were used to enhance performance. We also built an ensemble using weighted majority voting for better prediction accuracy.</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5</a:t>
            </a:fld>
            <a:endParaRPr lang="en-US"/>
          </a:p>
        </p:txBody>
      </p:sp>
    </p:spTree>
    <p:extLst>
      <p:ext uri="{BB962C8B-B14F-4D97-AF65-F5344CB8AC3E}">
        <p14:creationId xmlns:p14="http://schemas.microsoft.com/office/powerpoint/2010/main" val="3569954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none" strike="noStrike" dirty="0">
                <a:solidFill>
                  <a:srgbClr val="000000"/>
                </a:solidFill>
                <a:effectLst/>
              </a:rPr>
              <a:t>MobileNetV2</a:t>
            </a:r>
            <a:r>
              <a:rPr lang="en-US" b="0" i="0" u="none" strike="noStrike" dirty="0">
                <a:solidFill>
                  <a:srgbClr val="000000"/>
                </a:solidFill>
                <a:effectLst/>
                <a:latin typeface="-webkit-standard"/>
              </a:rPr>
              <a:t> is lightweight and fast, ideal for real-time mobile deployment.</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7</a:t>
            </a:fld>
            <a:endParaRPr lang="en-US"/>
          </a:p>
        </p:txBody>
      </p:sp>
    </p:spTree>
    <p:extLst>
      <p:ext uri="{BB962C8B-B14F-4D97-AF65-F5344CB8AC3E}">
        <p14:creationId xmlns:p14="http://schemas.microsoft.com/office/powerpoint/2010/main" val="2497859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none" strike="noStrike" dirty="0">
                <a:solidFill>
                  <a:srgbClr val="000000"/>
                </a:solidFill>
                <a:effectLst/>
              </a:rPr>
              <a:t>EfficientNetB0</a:t>
            </a:r>
            <a:r>
              <a:rPr lang="en-US" b="0" i="0" u="none" strike="noStrike" dirty="0">
                <a:solidFill>
                  <a:srgbClr val="000000"/>
                </a:solidFill>
                <a:effectLst/>
                <a:latin typeface="-webkit-standard"/>
              </a:rPr>
              <a:t> scales model size efficiently with excellent accuracy.</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8</a:t>
            </a:fld>
            <a:endParaRPr lang="en-US"/>
          </a:p>
        </p:txBody>
      </p:sp>
    </p:spTree>
    <p:extLst>
      <p:ext uri="{BB962C8B-B14F-4D97-AF65-F5344CB8AC3E}">
        <p14:creationId xmlns:p14="http://schemas.microsoft.com/office/powerpoint/2010/main" val="3886461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none" strike="noStrike" dirty="0">
                <a:solidFill>
                  <a:srgbClr val="000000"/>
                </a:solidFill>
                <a:effectLst/>
              </a:rPr>
              <a:t>DenseNet121</a:t>
            </a:r>
            <a:r>
              <a:rPr lang="en-US" b="0" i="0" u="none" strike="noStrike" dirty="0">
                <a:solidFill>
                  <a:srgbClr val="000000"/>
                </a:solidFill>
                <a:effectLst/>
                <a:latin typeface="-webkit-standard"/>
              </a:rPr>
              <a:t> uses dense connections for efficient feature reuse and strong performance.</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9</a:t>
            </a:fld>
            <a:endParaRPr lang="en-US"/>
          </a:p>
        </p:txBody>
      </p:sp>
    </p:spTree>
    <p:extLst>
      <p:ext uri="{BB962C8B-B14F-4D97-AF65-F5344CB8AC3E}">
        <p14:creationId xmlns:p14="http://schemas.microsoft.com/office/powerpoint/2010/main" val="36733018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For lesion segmentation, we used </a:t>
            </a:r>
            <a:r>
              <a:rPr lang="en-US" b="1" i="0" u="none" strike="noStrike" dirty="0">
                <a:solidFill>
                  <a:srgbClr val="000000"/>
                </a:solidFill>
                <a:effectLst/>
              </a:rPr>
              <a:t>Attention U-Net</a:t>
            </a:r>
            <a:r>
              <a:rPr lang="en-US" b="0" i="0" u="none" strike="noStrike" dirty="0">
                <a:solidFill>
                  <a:srgbClr val="000000"/>
                </a:solidFill>
                <a:effectLst/>
                <a:latin typeface="-webkit-standard"/>
              </a:rPr>
              <a:t>, which enhances traditional U-Net by focusing on relevant regions.</a:t>
            </a:r>
            <a:br>
              <a:rPr lang="en-US" dirty="0"/>
            </a:br>
            <a:r>
              <a:rPr lang="en-US" b="0" i="0" u="none" strike="noStrike" dirty="0">
                <a:solidFill>
                  <a:srgbClr val="000000"/>
                </a:solidFill>
                <a:effectLst/>
                <a:latin typeface="-webkit-standard"/>
              </a:rPr>
              <a:t>It improves segmentation accuracy without increasing inference time.</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10</a:t>
            </a:fld>
            <a:endParaRPr lang="en-US"/>
          </a:p>
        </p:txBody>
      </p:sp>
    </p:spTree>
    <p:extLst>
      <p:ext uri="{BB962C8B-B14F-4D97-AF65-F5344CB8AC3E}">
        <p14:creationId xmlns:p14="http://schemas.microsoft.com/office/powerpoint/2010/main" val="3017734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We ensembled the three classifiers using weighted majority voting—</a:t>
            </a:r>
            <a:r>
              <a:rPr lang="en-US" b="0" i="0" u="none" strike="noStrike" dirty="0" err="1">
                <a:solidFill>
                  <a:srgbClr val="000000"/>
                </a:solidFill>
                <a:effectLst/>
                <a:latin typeface="-webkit-standard"/>
              </a:rPr>
              <a:t>EfficientNet</a:t>
            </a:r>
            <a:r>
              <a:rPr lang="en-US" b="0" i="0" u="none" strike="noStrike" dirty="0">
                <a:solidFill>
                  <a:srgbClr val="000000"/>
                </a:solidFill>
                <a:effectLst/>
                <a:latin typeface="-webkit-standard"/>
              </a:rPr>
              <a:t> had the highest weight due to best performance.</a:t>
            </a:r>
            <a:br>
              <a:rPr lang="en-US" dirty="0"/>
            </a:br>
            <a:r>
              <a:rPr lang="en-US" b="0" i="0" u="none" strike="noStrike" dirty="0">
                <a:solidFill>
                  <a:srgbClr val="000000"/>
                </a:solidFill>
                <a:effectLst/>
                <a:latin typeface="-webkit-standard"/>
              </a:rPr>
              <a:t>This approach improved overall classification metrics by leveraging each model's strengths.</a:t>
            </a:r>
            <a:endParaRPr lang="en-US" dirty="0"/>
          </a:p>
        </p:txBody>
      </p:sp>
      <p:sp>
        <p:nvSpPr>
          <p:cNvPr id="4" name="Slide Number Placeholder 3"/>
          <p:cNvSpPr>
            <a:spLocks noGrp="1"/>
          </p:cNvSpPr>
          <p:nvPr>
            <p:ph type="sldNum" sz="quarter" idx="5"/>
          </p:nvPr>
        </p:nvSpPr>
        <p:spPr/>
        <p:txBody>
          <a:bodyPr/>
          <a:lstStyle/>
          <a:p>
            <a:fld id="{562FDDA2-D307-7D41-8A9B-9D02DEE488BF}" type="slidenum">
              <a:rPr lang="en-US" smtClean="0"/>
              <a:t>11</a:t>
            </a:fld>
            <a:endParaRPr lang="en-US"/>
          </a:p>
        </p:txBody>
      </p:sp>
    </p:spTree>
    <p:extLst>
      <p:ext uri="{BB962C8B-B14F-4D97-AF65-F5344CB8AC3E}">
        <p14:creationId xmlns:p14="http://schemas.microsoft.com/office/powerpoint/2010/main" val="17822507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C32C3-0E38-EF40-8753-699E473F0219}"/>
              </a:ext>
            </a:extLst>
          </p:cNvPr>
          <p:cNvPicPr>
            <a:picLocks noChangeAspect="1"/>
          </p:cNvPicPr>
          <p:nvPr/>
        </p:nvPicPr>
        <p:blipFill rotWithShape="1">
          <a:blip r:embed="rId2"/>
          <a:srcRect r="50000"/>
          <a:stretch/>
        </p:blipFill>
        <p:spPr>
          <a:xfrm>
            <a:off x="6096000" y="0"/>
            <a:ext cx="6096000" cy="6858000"/>
          </a:xfrm>
          <a:prstGeom prst="rect">
            <a:avLst/>
          </a:prstGeom>
        </p:spPr>
      </p:pic>
      <p:sp>
        <p:nvSpPr>
          <p:cNvPr id="5" name="Title 4">
            <a:extLst>
              <a:ext uri="{FF2B5EF4-FFF2-40B4-BE49-F238E27FC236}">
                <a16:creationId xmlns:a16="http://schemas.microsoft.com/office/drawing/2014/main" id="{B27BE0D8-E95C-3C4B-A373-FA77AFB95C44}"/>
              </a:ext>
            </a:extLst>
          </p:cNvPr>
          <p:cNvSpPr>
            <a:spLocks noGrp="1"/>
          </p:cNvSpPr>
          <p:nvPr>
            <p:ph type="title" hasCustomPrompt="1"/>
          </p:nvPr>
        </p:nvSpPr>
        <p:spPr>
          <a:xfrm>
            <a:off x="6813549" y="2703443"/>
            <a:ext cx="4660900" cy="677395"/>
          </a:xfrm>
          <a:prstGeom prst="rect">
            <a:avLst/>
          </a:prstGeom>
        </p:spPr>
        <p:txBody>
          <a:bodyPr/>
          <a:lstStyle>
            <a:lvl1pPr algn="ctr">
              <a:defRPr sz="3200" b="1">
                <a:latin typeface="Arial" panose="020B0604020202020204" pitchFamily="34" charset="0"/>
                <a:cs typeface="Arial" panose="020B0604020202020204" pitchFamily="34" charset="0"/>
              </a:defRPr>
            </a:lvl1pPr>
          </a:lstStyle>
          <a:p>
            <a:r>
              <a:rPr lang="en-US" dirty="0"/>
              <a:t>Title</a:t>
            </a:r>
          </a:p>
        </p:txBody>
      </p:sp>
      <p:sp>
        <p:nvSpPr>
          <p:cNvPr id="10" name="Text Placeholder 2">
            <a:extLst>
              <a:ext uri="{FF2B5EF4-FFF2-40B4-BE49-F238E27FC236}">
                <a16:creationId xmlns:a16="http://schemas.microsoft.com/office/drawing/2014/main" id="{C1DA1688-B217-4843-B0D0-29E1D2028150}"/>
              </a:ext>
            </a:extLst>
          </p:cNvPr>
          <p:cNvSpPr>
            <a:spLocks noGrp="1"/>
          </p:cNvSpPr>
          <p:nvPr>
            <p:ph type="body" sz="quarter" idx="13" hasCustomPrompt="1"/>
          </p:nvPr>
        </p:nvSpPr>
        <p:spPr>
          <a:xfrm>
            <a:off x="6813549" y="3546735"/>
            <a:ext cx="4660900" cy="512762"/>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a:t>
            </a:r>
          </a:p>
        </p:txBody>
      </p:sp>
      <p:pic>
        <p:nvPicPr>
          <p:cNvPr id="11" name="Picture 10">
            <a:extLst>
              <a:ext uri="{FF2B5EF4-FFF2-40B4-BE49-F238E27FC236}">
                <a16:creationId xmlns:a16="http://schemas.microsoft.com/office/drawing/2014/main" id="{64356227-D7D4-F943-AFB2-F20F8B424051}"/>
              </a:ext>
            </a:extLst>
          </p:cNvPr>
          <p:cNvPicPr>
            <a:picLocks noChangeAspect="1"/>
          </p:cNvPicPr>
          <p:nvPr/>
        </p:nvPicPr>
        <p:blipFill>
          <a:blip r:embed="rId3"/>
          <a:stretch>
            <a:fillRect/>
          </a:stretch>
        </p:blipFill>
        <p:spPr>
          <a:xfrm>
            <a:off x="1598817" y="1983144"/>
            <a:ext cx="2853911" cy="2891711"/>
          </a:xfrm>
          <a:prstGeom prst="rect">
            <a:avLst/>
          </a:prstGeom>
        </p:spPr>
      </p:pic>
    </p:spTree>
    <p:extLst>
      <p:ext uri="{BB962C8B-B14F-4D97-AF65-F5344CB8AC3E}">
        <p14:creationId xmlns:p14="http://schemas.microsoft.com/office/powerpoint/2010/main" val="2819093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ote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2D5093F-A64D-6A42-8920-D62D4FA40C4E}"/>
              </a:ext>
            </a:extLst>
          </p:cNvPr>
          <p:cNvGrpSpPr/>
          <p:nvPr userDrawn="1"/>
        </p:nvGrpSpPr>
        <p:grpSpPr>
          <a:xfrm>
            <a:off x="-1" y="0"/>
            <a:ext cx="12192002" cy="6858000"/>
            <a:chOff x="-1" y="0"/>
            <a:chExt cx="12192002" cy="6858000"/>
          </a:xfrm>
        </p:grpSpPr>
        <p:pic>
          <p:nvPicPr>
            <p:cNvPr id="8" name="Picture 7">
              <a:extLst>
                <a:ext uri="{FF2B5EF4-FFF2-40B4-BE49-F238E27FC236}">
                  <a16:creationId xmlns:a16="http://schemas.microsoft.com/office/drawing/2014/main" id="{0A42E0DC-41C4-5D4E-9365-D4101A18F8FD}"/>
                </a:ext>
              </a:extLst>
            </p:cNvPr>
            <p:cNvPicPr>
              <a:picLocks noChangeAspect="1"/>
            </p:cNvPicPr>
            <p:nvPr/>
          </p:nvPicPr>
          <p:blipFill rotWithShape="1">
            <a:blip r:embed="rId2"/>
            <a:srcRect t="20272"/>
            <a:stretch/>
          </p:blipFill>
          <p:spPr>
            <a:xfrm>
              <a:off x="1" y="0"/>
              <a:ext cx="12192000" cy="6858000"/>
            </a:xfrm>
            <a:prstGeom prst="rect">
              <a:avLst/>
            </a:prstGeom>
          </p:spPr>
        </p:pic>
        <p:cxnSp>
          <p:nvCxnSpPr>
            <p:cNvPr id="9" name="Straight Connector 8">
              <a:extLst>
                <a:ext uri="{FF2B5EF4-FFF2-40B4-BE49-F238E27FC236}">
                  <a16:creationId xmlns:a16="http://schemas.microsoft.com/office/drawing/2014/main" id="{5FC13913-2F32-2343-B64C-251CB51EA2C7}"/>
                </a:ext>
              </a:extLst>
            </p:cNvPr>
            <p:cNvCxnSpPr>
              <a:cxnSpLocks/>
            </p:cNvCxnSpPr>
            <p:nvPr/>
          </p:nvCxnSpPr>
          <p:spPr>
            <a:xfrm>
              <a:off x="1826811" y="1497477"/>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EDDACB2-B58B-F64A-B55E-70FEB45037B1}"/>
                </a:ext>
              </a:extLst>
            </p:cNvPr>
            <p:cNvSpPr/>
            <p:nvPr/>
          </p:nvSpPr>
          <p:spPr>
            <a:xfrm>
              <a:off x="5589104" y="990581"/>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84A6396A-6CC8-EE41-8B23-9407CDA8FD3F}"/>
                </a:ext>
              </a:extLst>
            </p:cNvPr>
            <p:cNvCxnSpPr>
              <a:cxnSpLocks/>
            </p:cNvCxnSpPr>
            <p:nvPr/>
          </p:nvCxnSpPr>
          <p:spPr>
            <a:xfrm>
              <a:off x="1826811" y="5360525"/>
              <a:ext cx="8538377"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24DCAAE-06D4-1C42-A8CE-0E38F73143D0}"/>
                </a:ext>
              </a:extLst>
            </p:cNvPr>
            <p:cNvSpPr/>
            <p:nvPr/>
          </p:nvSpPr>
          <p:spPr>
            <a:xfrm>
              <a:off x="5589104" y="4853629"/>
              <a:ext cx="1013791" cy="1013791"/>
            </a:xfrm>
            <a:prstGeom prst="ellipse">
              <a:avLst/>
            </a:prstGeom>
            <a:solidFill>
              <a:schemeClr val="bg1"/>
            </a:solidFill>
            <a:ln>
              <a:solidFill>
                <a:srgbClr val="FFC62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2F89AB1-B31C-E448-B85A-7845F94BB1BB}"/>
                </a:ext>
              </a:extLst>
            </p:cNvPr>
            <p:cNvSpPr/>
            <p:nvPr/>
          </p:nvSpPr>
          <p:spPr>
            <a:xfrm>
              <a:off x="-1" y="2494755"/>
              <a:ext cx="12192001" cy="1866622"/>
            </a:xfrm>
            <a:prstGeom prst="rect">
              <a:avLst/>
            </a:prstGeom>
            <a:solidFill>
              <a:srgbClr val="FFC6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F5AD75-B71E-D94B-A05C-66D485089CE9}"/>
                </a:ext>
              </a:extLst>
            </p:cNvPr>
            <p:cNvPicPr>
              <a:picLocks noChangeAspect="1"/>
            </p:cNvPicPr>
            <p:nvPr/>
          </p:nvPicPr>
          <p:blipFill>
            <a:blip r:embed="rId3"/>
            <a:stretch>
              <a:fillRect/>
            </a:stretch>
          </p:blipFill>
          <p:spPr>
            <a:xfrm>
              <a:off x="5770916" y="1320514"/>
              <a:ext cx="650162" cy="433441"/>
            </a:xfrm>
            <a:prstGeom prst="rect">
              <a:avLst/>
            </a:prstGeom>
          </p:spPr>
        </p:pic>
        <p:pic>
          <p:nvPicPr>
            <p:cNvPr id="16" name="Picture 15">
              <a:extLst>
                <a:ext uri="{FF2B5EF4-FFF2-40B4-BE49-F238E27FC236}">
                  <a16:creationId xmlns:a16="http://schemas.microsoft.com/office/drawing/2014/main" id="{27CDAB06-B996-2747-B5EA-CA07085E551D}"/>
                </a:ext>
              </a:extLst>
            </p:cNvPr>
            <p:cNvPicPr>
              <a:picLocks noChangeAspect="1"/>
            </p:cNvPicPr>
            <p:nvPr/>
          </p:nvPicPr>
          <p:blipFill>
            <a:blip r:embed="rId3"/>
            <a:stretch>
              <a:fillRect/>
            </a:stretch>
          </p:blipFill>
          <p:spPr>
            <a:xfrm rot="10800000">
              <a:off x="5770916" y="5143800"/>
              <a:ext cx="650162" cy="433441"/>
            </a:xfrm>
            <a:prstGeom prst="rect">
              <a:avLst/>
            </a:prstGeom>
          </p:spPr>
        </p:pic>
      </p:grpSp>
      <p:sp>
        <p:nvSpPr>
          <p:cNvPr id="17" name="Text Placeholder 12">
            <a:extLst>
              <a:ext uri="{FF2B5EF4-FFF2-40B4-BE49-F238E27FC236}">
                <a16:creationId xmlns:a16="http://schemas.microsoft.com/office/drawing/2014/main" id="{4E663CB2-1E13-F842-839B-5A8CD0A85A60}"/>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tx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456981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ote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33246C5-2D29-F946-B2F7-3B9C84905703}"/>
              </a:ext>
            </a:extLst>
          </p:cNvPr>
          <p:cNvGrpSpPr/>
          <p:nvPr userDrawn="1"/>
        </p:nvGrpSpPr>
        <p:grpSpPr>
          <a:xfrm>
            <a:off x="-1" y="0"/>
            <a:ext cx="12192001" cy="6858000"/>
            <a:chOff x="-1" y="0"/>
            <a:chExt cx="12192001" cy="6858000"/>
          </a:xfrm>
        </p:grpSpPr>
        <p:pic>
          <p:nvPicPr>
            <p:cNvPr id="8" name="Picture 7">
              <a:extLst>
                <a:ext uri="{FF2B5EF4-FFF2-40B4-BE49-F238E27FC236}">
                  <a16:creationId xmlns:a16="http://schemas.microsoft.com/office/drawing/2014/main" id="{44CE2E98-8D1A-CD4B-B1A9-88632EBA646B}"/>
                </a:ext>
              </a:extLst>
            </p:cNvPr>
            <p:cNvPicPr>
              <a:picLocks noChangeAspect="1"/>
            </p:cNvPicPr>
            <p:nvPr/>
          </p:nvPicPr>
          <p:blipFill>
            <a:blip r:embed="rId2"/>
            <a:stretch>
              <a:fillRect/>
            </a:stretch>
          </p:blipFill>
          <p:spPr>
            <a:xfrm>
              <a:off x="0" y="0"/>
              <a:ext cx="12192000" cy="6858000"/>
            </a:xfrm>
            <a:prstGeom prst="rect">
              <a:avLst/>
            </a:prstGeom>
          </p:spPr>
        </p:pic>
        <p:cxnSp>
          <p:nvCxnSpPr>
            <p:cNvPr id="9" name="Straight Connector 8">
              <a:extLst>
                <a:ext uri="{FF2B5EF4-FFF2-40B4-BE49-F238E27FC236}">
                  <a16:creationId xmlns:a16="http://schemas.microsoft.com/office/drawing/2014/main" id="{CFBB83C3-3C45-0841-A413-09852839C40C}"/>
                </a:ext>
              </a:extLst>
            </p:cNvPr>
            <p:cNvCxnSpPr>
              <a:cxnSpLocks/>
            </p:cNvCxnSpPr>
            <p:nvPr/>
          </p:nvCxnSpPr>
          <p:spPr>
            <a:xfrm>
              <a:off x="1826811" y="1497477"/>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7FDDB52-74F4-BD45-9465-8A1053479EC4}"/>
                </a:ext>
              </a:extLst>
            </p:cNvPr>
            <p:cNvSpPr/>
            <p:nvPr/>
          </p:nvSpPr>
          <p:spPr>
            <a:xfrm>
              <a:off x="5589104" y="990581"/>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DFCEBF5-ADAA-7B46-9038-529B9CAD1C0A}"/>
                </a:ext>
              </a:extLst>
            </p:cNvPr>
            <p:cNvCxnSpPr>
              <a:cxnSpLocks/>
            </p:cNvCxnSpPr>
            <p:nvPr/>
          </p:nvCxnSpPr>
          <p:spPr>
            <a:xfrm>
              <a:off x="1826811" y="5360525"/>
              <a:ext cx="853837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AC772748-8129-DF4A-8381-C7C56673891E}"/>
                </a:ext>
              </a:extLst>
            </p:cNvPr>
            <p:cNvSpPr/>
            <p:nvPr/>
          </p:nvSpPr>
          <p:spPr>
            <a:xfrm>
              <a:off x="5589104" y="4853629"/>
              <a:ext cx="1013791" cy="1013791"/>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E82D3-A127-8949-B1E6-B259F329C874}"/>
                </a:ext>
              </a:extLst>
            </p:cNvPr>
            <p:cNvSpPr/>
            <p:nvPr/>
          </p:nvSpPr>
          <p:spPr>
            <a:xfrm>
              <a:off x="-1" y="2494755"/>
              <a:ext cx="12192001" cy="18666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6EB4B2D7-120C-C34A-B84F-EA07D8F4AE44}"/>
                </a:ext>
              </a:extLst>
            </p:cNvPr>
            <p:cNvPicPr>
              <a:picLocks noChangeAspect="1"/>
            </p:cNvPicPr>
            <p:nvPr/>
          </p:nvPicPr>
          <p:blipFill>
            <a:blip r:embed="rId3"/>
            <a:stretch>
              <a:fillRect/>
            </a:stretch>
          </p:blipFill>
          <p:spPr>
            <a:xfrm>
              <a:off x="5750855" y="1305854"/>
              <a:ext cx="690281" cy="460187"/>
            </a:xfrm>
            <a:prstGeom prst="rect">
              <a:avLst/>
            </a:prstGeom>
          </p:spPr>
        </p:pic>
        <p:pic>
          <p:nvPicPr>
            <p:cNvPr id="16" name="Picture 15">
              <a:extLst>
                <a:ext uri="{FF2B5EF4-FFF2-40B4-BE49-F238E27FC236}">
                  <a16:creationId xmlns:a16="http://schemas.microsoft.com/office/drawing/2014/main" id="{7F279F7D-5F09-5A4A-BBE3-A178B7A30770}"/>
                </a:ext>
              </a:extLst>
            </p:cNvPr>
            <p:cNvPicPr>
              <a:picLocks noChangeAspect="1"/>
            </p:cNvPicPr>
            <p:nvPr/>
          </p:nvPicPr>
          <p:blipFill>
            <a:blip r:embed="rId3"/>
            <a:stretch>
              <a:fillRect/>
            </a:stretch>
          </p:blipFill>
          <p:spPr>
            <a:xfrm rot="10800000">
              <a:off x="5750855" y="5128560"/>
              <a:ext cx="690281" cy="460187"/>
            </a:xfrm>
            <a:prstGeom prst="rect">
              <a:avLst/>
            </a:prstGeom>
          </p:spPr>
        </p:pic>
      </p:grpSp>
      <p:sp>
        <p:nvSpPr>
          <p:cNvPr id="14" name="Text Placeholder 12">
            <a:extLst>
              <a:ext uri="{FF2B5EF4-FFF2-40B4-BE49-F238E27FC236}">
                <a16:creationId xmlns:a16="http://schemas.microsoft.com/office/drawing/2014/main" id="{D4F3A9B5-49EA-D54B-89B9-093CE6BD84CE}"/>
              </a:ext>
            </a:extLst>
          </p:cNvPr>
          <p:cNvSpPr>
            <a:spLocks noGrp="1"/>
          </p:cNvSpPr>
          <p:nvPr>
            <p:ph type="body" sz="quarter" idx="12" hasCustomPrompt="1"/>
          </p:nvPr>
        </p:nvSpPr>
        <p:spPr>
          <a:xfrm>
            <a:off x="888571" y="2937860"/>
            <a:ext cx="10414849" cy="980411"/>
          </a:xfrm>
          <a:prstGeom prst="rect">
            <a:avLst/>
          </a:prstGeom>
        </p:spPr>
        <p:txBody>
          <a:bodyPr/>
          <a:lstStyle>
            <a:lvl1pPr marL="0" indent="0" algn="ctr">
              <a:buNone/>
              <a:defRPr sz="3200" b="1" i="0">
                <a:solidFill>
                  <a:schemeClr val="bg1"/>
                </a:solidFill>
                <a:latin typeface="Arial" panose="020B0604020202020204" pitchFamily="34" charset="0"/>
                <a:cs typeface="Arial" panose="020B0604020202020204" pitchFamily="34" charset="0"/>
              </a:defRPr>
            </a:lvl1pPr>
          </a:lstStyle>
          <a:p>
            <a:pPr lvl="0"/>
            <a:r>
              <a:rPr lang="en-US" dirty="0"/>
              <a:t>We don’t yet know what our best self can be…together, we all need to find it.</a:t>
            </a:r>
          </a:p>
        </p:txBody>
      </p:sp>
    </p:spTree>
    <p:extLst>
      <p:ext uri="{BB962C8B-B14F-4D97-AF65-F5344CB8AC3E}">
        <p14:creationId xmlns:p14="http://schemas.microsoft.com/office/powerpoint/2010/main" val="2181872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25A00D-820B-394B-BB34-47EBF2ABECF4}"/>
              </a:ext>
            </a:extLst>
          </p:cNvPr>
          <p:cNvPicPr>
            <a:picLocks noChangeAspect="1"/>
          </p:cNvPicPr>
          <p:nvPr/>
        </p:nvPicPr>
        <p:blipFill>
          <a:blip r:embed="rId2"/>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D071227B-224F-8845-985A-7D474CAE570C}"/>
              </a:ext>
            </a:extLst>
          </p:cNvPr>
          <p:cNvSpPr/>
          <p:nvPr/>
        </p:nvSpPr>
        <p:spPr>
          <a:xfrm>
            <a:off x="-1" y="2958419"/>
            <a:ext cx="12192001" cy="94116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33FC234-CE84-CE4A-AEC5-3D8F75B4E49C}"/>
              </a:ext>
            </a:extLst>
          </p:cNvPr>
          <p:cNvSpPr txBox="1"/>
          <p:nvPr/>
        </p:nvSpPr>
        <p:spPr>
          <a:xfrm>
            <a:off x="1822703" y="3210350"/>
            <a:ext cx="8546592" cy="477054"/>
          </a:xfrm>
          <a:prstGeom prst="rect">
            <a:avLst/>
          </a:prstGeom>
          <a:noFill/>
        </p:spPr>
        <p:txBody>
          <a:bodyPr wrap="square" rtlCol="0">
            <a:spAutoFit/>
          </a:bodyPr>
          <a:lstStyle/>
          <a:p>
            <a:pPr algn="ctr"/>
            <a:r>
              <a:rPr lang="en-US" sz="2500" b="1" dirty="0">
                <a:solidFill>
                  <a:schemeClr val="bg1"/>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93475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Optio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pic>
        <p:nvPicPr>
          <p:cNvPr id="7" name="Picture 6">
            <a:extLst>
              <a:ext uri="{FF2B5EF4-FFF2-40B4-BE49-F238E27FC236}">
                <a16:creationId xmlns:a16="http://schemas.microsoft.com/office/drawing/2014/main" id="{558D1FCC-C828-5245-A412-3708798581AD}"/>
              </a:ext>
            </a:extLst>
          </p:cNvPr>
          <p:cNvPicPr>
            <a:picLocks noChangeAspect="1"/>
          </p:cNvPicPr>
          <p:nvPr/>
        </p:nvPicPr>
        <p:blipFill>
          <a:blip r:embed="rId3"/>
          <a:stretch>
            <a:fillRect/>
          </a:stretch>
        </p:blipFill>
        <p:spPr>
          <a:xfrm>
            <a:off x="4652335" y="963303"/>
            <a:ext cx="2887330" cy="2925572"/>
          </a:xfrm>
          <a:prstGeom prst="rect">
            <a:avLst/>
          </a:prstGeom>
        </p:spPr>
      </p:pic>
      <p:sp>
        <p:nvSpPr>
          <p:cNvPr id="10" name="Text Placeholder 2">
            <a:extLst>
              <a:ext uri="{FF2B5EF4-FFF2-40B4-BE49-F238E27FC236}">
                <a16:creationId xmlns:a16="http://schemas.microsoft.com/office/drawing/2014/main" id="{4754ED87-0658-414E-9715-03B964241252}"/>
              </a:ext>
            </a:extLst>
          </p:cNvPr>
          <p:cNvSpPr>
            <a:spLocks noGrp="1"/>
          </p:cNvSpPr>
          <p:nvPr>
            <p:ph type="body" sz="quarter" idx="12" hasCustomPrompt="1"/>
          </p:nvPr>
        </p:nvSpPr>
        <p:spPr>
          <a:xfrm>
            <a:off x="3765550" y="5448601"/>
            <a:ext cx="4660900" cy="446096"/>
          </a:xfrm>
          <a:prstGeom prst="rect">
            <a:avLst/>
          </a:prstGeom>
        </p:spPr>
        <p:txBody>
          <a:bodyPr/>
          <a:lstStyle>
            <a:lvl1pPr marL="0" indent="0" algn="ctr">
              <a:buNone/>
              <a:defRPr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Title2</a:t>
            </a:r>
          </a:p>
        </p:txBody>
      </p:sp>
      <p:sp>
        <p:nvSpPr>
          <p:cNvPr id="11" name="Text Placeholder 2">
            <a:extLst>
              <a:ext uri="{FF2B5EF4-FFF2-40B4-BE49-F238E27FC236}">
                <a16:creationId xmlns:a16="http://schemas.microsoft.com/office/drawing/2014/main" id="{DEA2028A-6C2D-9540-910F-711B608C5FD8}"/>
              </a:ext>
            </a:extLst>
          </p:cNvPr>
          <p:cNvSpPr>
            <a:spLocks noGrp="1"/>
          </p:cNvSpPr>
          <p:nvPr>
            <p:ph type="body" sz="quarter" idx="13" hasCustomPrompt="1"/>
          </p:nvPr>
        </p:nvSpPr>
        <p:spPr>
          <a:xfrm>
            <a:off x="3765550" y="5961363"/>
            <a:ext cx="4660900" cy="350227"/>
          </a:xfrm>
          <a:prstGeom prst="rect">
            <a:avLst/>
          </a:prstGeom>
        </p:spPr>
        <p:txBody>
          <a:bodyPr/>
          <a:lstStyle>
            <a:lvl1pPr marL="0" indent="0" algn="ctr">
              <a:buNone/>
              <a:defRPr sz="2000" b="1">
                <a:latin typeface="Arial" panose="020B0604020202020204" pitchFamily="34" charset="0"/>
                <a:cs typeface="Arial" panose="020B0604020202020204" pitchFamily="34" charset="0"/>
              </a:defRPr>
            </a:lvl1pPr>
            <a:lvl2pPr>
              <a:defRPr b="1">
                <a:latin typeface="Arial" panose="020B0604020202020204" pitchFamily="34" charset="0"/>
                <a:cs typeface="Arial" panose="020B0604020202020204" pitchFamily="34" charset="0"/>
              </a:defRPr>
            </a:lvl2pPr>
            <a:lvl3pPr>
              <a:defRPr b="1">
                <a:latin typeface="Arial" panose="020B0604020202020204" pitchFamily="34" charset="0"/>
                <a:cs typeface="Arial" panose="020B0604020202020204" pitchFamily="34" charset="0"/>
              </a:defRPr>
            </a:lvl3pPr>
            <a:lvl4pPr>
              <a:defRPr b="1">
                <a:latin typeface="Arial" panose="020B0604020202020204" pitchFamily="34" charset="0"/>
                <a:cs typeface="Arial" panose="020B0604020202020204" pitchFamily="34" charset="0"/>
              </a:defRPr>
            </a:lvl4pPr>
            <a:lvl5pPr>
              <a:defRPr b="1">
                <a:latin typeface="Arial" panose="020B0604020202020204" pitchFamily="34" charset="0"/>
                <a:cs typeface="Arial" panose="020B0604020202020204" pitchFamily="34" charset="0"/>
              </a:defRPr>
            </a:lvl5pPr>
          </a:lstStyle>
          <a:p>
            <a:pPr lvl="0"/>
            <a:r>
              <a:rPr lang="en-US" dirty="0"/>
              <a:t>Date2</a:t>
            </a:r>
          </a:p>
        </p:txBody>
      </p:sp>
    </p:spTree>
    <p:extLst>
      <p:ext uri="{BB962C8B-B14F-4D97-AF65-F5344CB8AC3E}">
        <p14:creationId xmlns:p14="http://schemas.microsoft.com/office/powerpoint/2010/main" val="3031324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Slide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FA6151DA-0E50-3747-B88F-29F646B3148B}"/>
              </a:ext>
            </a:extLst>
          </p:cNvPr>
          <p:cNvSpPr>
            <a:spLocks noGrp="1"/>
          </p:cNvSpPr>
          <p:nvPr>
            <p:ph type="title" hasCustomPrompt="1"/>
          </p:nvPr>
        </p:nvSpPr>
        <p:spPr>
          <a:xfrm>
            <a:off x="733096" y="354615"/>
            <a:ext cx="10515600" cy="1325563"/>
          </a:xfrm>
          <a:prstGeom prst="rect">
            <a:avLst/>
          </a:prstGeom>
        </p:spPr>
        <p:txBody>
          <a:bodyPr/>
          <a:lstStyle>
            <a:lvl1pPr>
              <a:defRPr sz="4400" b="1" i="0">
                <a:latin typeface="Arial" panose="020B0604020202020204" pitchFamily="34" charset="0"/>
                <a:cs typeface="Arial" panose="020B0604020202020204" pitchFamily="34" charset="0"/>
              </a:defRPr>
            </a:lvl1pPr>
          </a:lstStyle>
          <a:p>
            <a:r>
              <a:rPr lang="en-US" dirty="0"/>
              <a:t>Title3</a:t>
            </a:r>
          </a:p>
        </p:txBody>
      </p:sp>
      <p:sp>
        <p:nvSpPr>
          <p:cNvPr id="15" name="Content Placeholder 14">
            <a:extLst>
              <a:ext uri="{FF2B5EF4-FFF2-40B4-BE49-F238E27FC236}">
                <a16:creationId xmlns:a16="http://schemas.microsoft.com/office/drawing/2014/main" id="{48378D0F-E7EF-4A4B-83B1-DE987880935F}"/>
              </a:ext>
            </a:extLst>
          </p:cNvPr>
          <p:cNvSpPr>
            <a:spLocks noGrp="1"/>
          </p:cNvSpPr>
          <p:nvPr>
            <p:ph sz="quarter" idx="10"/>
          </p:nvPr>
        </p:nvSpPr>
        <p:spPr>
          <a:xfrm>
            <a:off x="733425" y="2217738"/>
            <a:ext cx="10355263" cy="3752850"/>
          </a:xfrm>
          <a:prstGeom prst="rect">
            <a:avLst/>
          </a:prstGeom>
        </p:spPr>
        <p:txBody>
          <a:bodyPr/>
          <a:lstStyle>
            <a:lvl1pPr>
              <a:buClr>
                <a:srgbClr val="F7BF32"/>
              </a:buClr>
              <a:defRPr b="0" i="0">
                <a:latin typeface="Avenir 65 Medium" panose="02000503020000020003" pitchFamily="2" charset="0"/>
              </a:defRPr>
            </a:lvl1pPr>
            <a:lvl2pPr>
              <a:buClr>
                <a:srgbClr val="F7BF32"/>
              </a:buClr>
              <a:defRPr b="0" i="0">
                <a:latin typeface="Avenir 55 Roman" panose="02000503020000020003" pitchFamily="2" charset="0"/>
              </a:defRPr>
            </a:lvl2pPr>
            <a:lvl3pPr>
              <a:buClr>
                <a:srgbClr val="F7BF32"/>
              </a:buClr>
              <a:defRPr b="0" i="0">
                <a:latin typeface="Avenir 55 Roman" panose="02000503020000020003" pitchFamily="2" charset="0"/>
              </a:defRPr>
            </a:lvl3pPr>
            <a:lvl4pPr>
              <a:buClr>
                <a:srgbClr val="F7BF32"/>
              </a:buClr>
              <a:defRPr b="0" i="0">
                <a:latin typeface="Avenir 55 Roman" panose="02000503020000020003" pitchFamily="2" charset="0"/>
              </a:defRPr>
            </a:lvl4pPr>
            <a:lvl5pPr>
              <a:buClr>
                <a:srgbClr val="F7BF32"/>
              </a:buClr>
              <a:defRPr b="0" i="0">
                <a:latin typeface="Avenir 55 Roman" panose="02000503020000020003"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302006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69902" r="1168" b="21932"/>
          <a:stretch/>
        </p:blipFill>
        <p:spPr>
          <a:xfrm>
            <a:off x="-1" y="6311590"/>
            <a:ext cx="12192001" cy="565634"/>
          </a:xfrm>
          <a:prstGeom prst="rect">
            <a:avLst/>
          </a:prstGeom>
        </p:spPr>
      </p:pic>
      <p:cxnSp>
        <p:nvCxnSpPr>
          <p:cNvPr id="3" name="Straight Connector 2">
            <a:extLst>
              <a:ext uri="{FF2B5EF4-FFF2-40B4-BE49-F238E27FC236}">
                <a16:creationId xmlns:a16="http://schemas.microsoft.com/office/drawing/2014/main" id="{D0C39C82-22A6-0A45-B0AE-051068866D21}"/>
              </a:ext>
            </a:extLst>
          </p:cNvPr>
          <p:cNvCxnSpPr>
            <a:cxnSpLocks/>
          </p:cNvCxnSpPr>
          <p:nvPr userDrawn="1"/>
        </p:nvCxnSpPr>
        <p:spPr>
          <a:xfrm>
            <a:off x="-1" y="6311590"/>
            <a:ext cx="1219200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39A8CB0-9A70-A144-93B6-FBAF6A78F3A2}"/>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1321194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7E3552-DEBB-C944-A554-82AFCB8419BA}"/>
              </a:ext>
            </a:extLst>
          </p:cNvPr>
          <p:cNvSpPr/>
          <p:nvPr/>
        </p:nvSpPr>
        <p:spPr>
          <a:xfrm>
            <a:off x="0" y="4872178"/>
            <a:ext cx="12192000" cy="121807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89982E9-2715-D941-B379-71A97DB17011}"/>
              </a:ext>
            </a:extLst>
          </p:cNvPr>
          <p:cNvPicPr>
            <a:picLocks noChangeAspect="1"/>
          </p:cNvPicPr>
          <p:nvPr/>
        </p:nvPicPr>
        <p:blipFill rotWithShape="1">
          <a:blip r:embed="rId2"/>
          <a:srcRect t="50000" r="1168" b="21932"/>
          <a:stretch/>
        </p:blipFill>
        <p:spPr>
          <a:xfrm>
            <a:off x="-1" y="4933072"/>
            <a:ext cx="12192001" cy="1924928"/>
          </a:xfrm>
          <a:prstGeom prst="rect">
            <a:avLst/>
          </a:prstGeom>
        </p:spPr>
      </p:pic>
      <p:sp>
        <p:nvSpPr>
          <p:cNvPr id="6" name="Title 1">
            <a:extLst>
              <a:ext uri="{FF2B5EF4-FFF2-40B4-BE49-F238E27FC236}">
                <a16:creationId xmlns:a16="http://schemas.microsoft.com/office/drawing/2014/main" id="{0159C787-850A-E94C-BE82-DEF54263AD14}"/>
              </a:ext>
            </a:extLst>
          </p:cNvPr>
          <p:cNvSpPr>
            <a:spLocks noGrp="1"/>
          </p:cNvSpPr>
          <p:nvPr>
            <p:ph type="title"/>
          </p:nvPr>
        </p:nvSpPr>
        <p:spPr>
          <a:xfrm>
            <a:off x="838199" y="3054452"/>
            <a:ext cx="10515600" cy="1139861"/>
          </a:xfrm>
          <a:prstGeom prst="rect">
            <a:avLst/>
          </a:prstGeom>
        </p:spPr>
        <p:txBody>
          <a:bodyPr/>
          <a:lstStyle>
            <a:lvl1pPr algn="ctr">
              <a:defRPr sz="3000" b="1">
                <a:latin typeface="Arial" panose="020B0604020202020204" pitchFamily="34" charset="0"/>
                <a:cs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76059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verview Slid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D4AF910-3B45-C642-BA40-7F26C292CBB7}"/>
              </a:ext>
            </a:extLst>
          </p:cNvPr>
          <p:cNvGrpSpPr/>
          <p:nvPr userDrawn="1"/>
        </p:nvGrpSpPr>
        <p:grpSpPr>
          <a:xfrm>
            <a:off x="0" y="0"/>
            <a:ext cx="6143872" cy="6858000"/>
            <a:chOff x="0" y="0"/>
            <a:chExt cx="6143872" cy="6858000"/>
          </a:xfrm>
        </p:grpSpPr>
        <p:sp>
          <p:nvSpPr>
            <p:cNvPr id="8" name="Rectangle 7">
              <a:extLst>
                <a:ext uri="{FF2B5EF4-FFF2-40B4-BE49-F238E27FC236}">
                  <a16:creationId xmlns:a16="http://schemas.microsoft.com/office/drawing/2014/main" id="{CC89D864-D3E3-854A-9727-A7FA3A3C3175}"/>
                </a:ext>
              </a:extLst>
            </p:cNvPr>
            <p:cNvSpPr/>
            <p:nvPr/>
          </p:nvSpPr>
          <p:spPr>
            <a:xfrm>
              <a:off x="5617345" y="0"/>
              <a:ext cx="52652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D8ED27C-6546-2A4D-8DF8-81E2F1D5CA75}"/>
                </a:ext>
              </a:extLst>
            </p:cNvPr>
            <p:cNvPicPr>
              <a:picLocks noChangeAspect="1"/>
            </p:cNvPicPr>
            <p:nvPr/>
          </p:nvPicPr>
          <p:blipFill rotWithShape="1">
            <a:blip r:embed="rId2"/>
            <a:srcRect r="50000"/>
            <a:stretch/>
          </p:blipFill>
          <p:spPr>
            <a:xfrm>
              <a:off x="0" y="0"/>
              <a:ext cx="6096000" cy="6858000"/>
            </a:xfrm>
            <a:prstGeom prst="rect">
              <a:avLst/>
            </a:prstGeom>
          </p:spPr>
        </p:pic>
      </p:grpSp>
      <p:sp>
        <p:nvSpPr>
          <p:cNvPr id="13" name="Text Placeholder 12">
            <a:extLst>
              <a:ext uri="{FF2B5EF4-FFF2-40B4-BE49-F238E27FC236}">
                <a16:creationId xmlns:a16="http://schemas.microsoft.com/office/drawing/2014/main" id="{B1061A9F-A15E-C64A-9549-79374FACE173}"/>
              </a:ext>
            </a:extLst>
          </p:cNvPr>
          <p:cNvSpPr>
            <a:spLocks noGrp="1"/>
          </p:cNvSpPr>
          <p:nvPr>
            <p:ph type="body" sz="quarter" idx="10" hasCustomPrompt="1"/>
          </p:nvPr>
        </p:nvSpPr>
        <p:spPr>
          <a:xfrm>
            <a:off x="695833" y="3229691"/>
            <a:ext cx="4702175" cy="398616"/>
          </a:xfrm>
          <a:prstGeom prst="rect">
            <a:avLst/>
          </a:prstGeom>
        </p:spPr>
        <p:txBody>
          <a:bodyPr/>
          <a:lstStyle>
            <a:lvl1pPr marL="0" indent="0" algn="ctr">
              <a:buNone/>
              <a:defRPr sz="3000" b="1" i="0">
                <a:latin typeface="Arial" panose="020B0604020202020204" pitchFamily="34" charset="0"/>
                <a:cs typeface="Arial" panose="020B0604020202020204" pitchFamily="34" charset="0"/>
              </a:defRPr>
            </a:lvl1pPr>
          </a:lstStyle>
          <a:p>
            <a:pPr lvl="0"/>
            <a:r>
              <a:rPr lang="en-US" dirty="0"/>
              <a:t>What We’ll Cover</a:t>
            </a:r>
          </a:p>
        </p:txBody>
      </p:sp>
      <p:sp>
        <p:nvSpPr>
          <p:cNvPr id="19" name="Text Placeholder 18">
            <a:extLst>
              <a:ext uri="{FF2B5EF4-FFF2-40B4-BE49-F238E27FC236}">
                <a16:creationId xmlns:a16="http://schemas.microsoft.com/office/drawing/2014/main" id="{1FA52A49-6633-E54F-9E51-57323147E959}"/>
              </a:ext>
            </a:extLst>
          </p:cNvPr>
          <p:cNvSpPr>
            <a:spLocks noGrp="1"/>
          </p:cNvSpPr>
          <p:nvPr>
            <p:ph type="body" sz="quarter" idx="12" hasCustomPrompt="1"/>
          </p:nvPr>
        </p:nvSpPr>
        <p:spPr>
          <a:xfrm>
            <a:off x="6791833" y="1128199"/>
            <a:ext cx="4704334" cy="4564678"/>
          </a:xfrm>
          <a:prstGeom prst="rect">
            <a:avLst/>
          </a:prstGeom>
        </p:spPr>
        <p:txBody>
          <a:bodyPr/>
          <a:lstStyle>
            <a:lvl1pPr marL="0" indent="0">
              <a:buNone/>
              <a:defRPr sz="1800" b="0" i="0">
                <a:latin typeface="Arial" panose="020B0604020202020204" pitchFamily="34" charset="0"/>
                <a:cs typeface="Arial" panose="020B0604020202020204" pitchFamily="34" charset="0"/>
              </a:defRPr>
            </a:lvl1pPr>
            <a:lvl2pPr marL="742950" indent="-285750">
              <a:lnSpc>
                <a:spcPct val="200000"/>
              </a:lnSpc>
              <a:buClr>
                <a:srgbClr val="FFC629"/>
              </a:buClr>
              <a:buFont typeface="Arial" panose="020B0604020202020204" pitchFamily="34" charset="0"/>
              <a:buChar char="•"/>
              <a:defRPr sz="1800" b="0" i="0"/>
            </a:lvl2pPr>
          </a:lstStyle>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marL="742950" lvl="1" indent="-285750">
              <a:lnSpc>
                <a:spcPct val="200000"/>
              </a:lnSpc>
              <a:buClr>
                <a:srgbClr val="FFC629"/>
              </a:buClr>
              <a:buFont typeface="Arial" panose="020B0604020202020204" pitchFamily="34" charset="0"/>
              <a:buChar char="•"/>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a:p>
            <a:pPr>
              <a:lnSpc>
                <a:spcPct val="200000"/>
              </a:lnSpc>
            </a:pPr>
            <a:r>
              <a:rPr lang="en-US" dirty="0">
                <a:latin typeface="Avenir 65 Medium" panose="02000503020000020003" pitchFamily="2" charset="0"/>
              </a:rPr>
              <a:t>Content</a:t>
            </a:r>
          </a:p>
        </p:txBody>
      </p:sp>
    </p:spTree>
    <p:extLst>
      <p:ext uri="{BB962C8B-B14F-4D97-AF65-F5344CB8AC3E}">
        <p14:creationId xmlns:p14="http://schemas.microsoft.com/office/powerpoint/2010/main" val="2862076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06B76FD-EBC2-924F-90F9-5FBB8B224E6C}"/>
              </a:ext>
            </a:extLst>
          </p:cNvPr>
          <p:cNvSpPr/>
          <p:nvPr/>
        </p:nvSpPr>
        <p:spPr>
          <a:xfrm>
            <a:off x="-1" y="6224584"/>
            <a:ext cx="12192001" cy="26077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0204431-1C59-AA44-82EC-D02845A982FA}"/>
              </a:ext>
            </a:extLst>
          </p:cNvPr>
          <p:cNvPicPr>
            <a:picLocks noChangeAspect="1"/>
          </p:cNvPicPr>
          <p:nvPr/>
        </p:nvPicPr>
        <p:blipFill rotWithShape="1">
          <a:blip r:embed="rId2"/>
          <a:srcRect t="91324" r="1434" b="242"/>
          <a:stretch/>
        </p:blipFill>
        <p:spPr>
          <a:xfrm>
            <a:off x="0" y="6279639"/>
            <a:ext cx="12192000" cy="578361"/>
          </a:xfrm>
          <a:prstGeom prst="rect">
            <a:avLst/>
          </a:prstGeom>
        </p:spPr>
      </p:pic>
      <p:cxnSp>
        <p:nvCxnSpPr>
          <p:cNvPr id="9" name="Straight Connector 8">
            <a:extLst>
              <a:ext uri="{FF2B5EF4-FFF2-40B4-BE49-F238E27FC236}">
                <a16:creationId xmlns:a16="http://schemas.microsoft.com/office/drawing/2014/main" id="{9E6176D2-EEF6-1043-9E18-99A5E6FB1DED}"/>
              </a:ext>
            </a:extLst>
          </p:cNvPr>
          <p:cNvCxnSpPr>
            <a:cxnSpLocks/>
          </p:cNvCxnSpPr>
          <p:nvPr/>
        </p:nvCxnSpPr>
        <p:spPr>
          <a:xfrm>
            <a:off x="-13856" y="1260574"/>
            <a:ext cx="6096001"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sp>
        <p:nvSpPr>
          <p:cNvPr id="13" name="Text Placeholder 12">
            <a:extLst>
              <a:ext uri="{FF2B5EF4-FFF2-40B4-BE49-F238E27FC236}">
                <a16:creationId xmlns:a16="http://schemas.microsoft.com/office/drawing/2014/main" id="{3B75B1AC-CF2D-704D-8913-3B88C08C39B0}"/>
              </a:ext>
            </a:extLst>
          </p:cNvPr>
          <p:cNvSpPr>
            <a:spLocks noGrp="1"/>
          </p:cNvSpPr>
          <p:nvPr>
            <p:ph type="body" sz="quarter" idx="10" hasCustomPrompt="1"/>
          </p:nvPr>
        </p:nvSpPr>
        <p:spPr>
          <a:xfrm>
            <a:off x="598083" y="600075"/>
            <a:ext cx="5680075" cy="660400"/>
          </a:xfrm>
          <a:prstGeom prst="rect">
            <a:avLst/>
          </a:prstGeom>
        </p:spPr>
        <p:txBody>
          <a:bodyPr/>
          <a:lstStyle>
            <a:lvl1pPr marL="0" indent="0">
              <a:buNone/>
              <a:defRPr sz="3000" b="1" i="0">
                <a:latin typeface="Arial" panose="020B0604020202020204" pitchFamily="34" charset="0"/>
                <a:cs typeface="Arial" panose="020B0604020202020204" pitchFamily="34" charset="0"/>
              </a:defRPr>
            </a:lvl1pPr>
          </a:lstStyle>
          <a:p>
            <a:pPr lvl="0"/>
            <a:r>
              <a:rPr lang="en-US" dirty="0"/>
              <a:t>Title7</a:t>
            </a:r>
          </a:p>
        </p:txBody>
      </p:sp>
      <p:sp>
        <p:nvSpPr>
          <p:cNvPr id="20" name="Text Placeholder 19">
            <a:extLst>
              <a:ext uri="{FF2B5EF4-FFF2-40B4-BE49-F238E27FC236}">
                <a16:creationId xmlns:a16="http://schemas.microsoft.com/office/drawing/2014/main" id="{D8360B5A-D265-7849-A437-ACE53640BBA6}"/>
              </a:ext>
            </a:extLst>
          </p:cNvPr>
          <p:cNvSpPr>
            <a:spLocks noGrp="1"/>
          </p:cNvSpPr>
          <p:nvPr>
            <p:ph type="body" sz="quarter" idx="11" hasCustomPrompt="1"/>
          </p:nvPr>
        </p:nvSpPr>
        <p:spPr>
          <a:xfrm>
            <a:off x="598083" y="1752600"/>
            <a:ext cx="4257675" cy="3352800"/>
          </a:xfrm>
          <a:prstGeom prst="rect">
            <a:avLst/>
          </a:prstGeom>
        </p:spPr>
        <p:txBody>
          <a:bodyPr/>
          <a:lstStyle>
            <a:lvl1pPr marL="0" indent="0">
              <a:buClr>
                <a:srgbClr val="FFC629"/>
              </a:buClr>
              <a:buFont typeface="Arial" panose="020B0604020202020204" pitchFamily="34" charset="0"/>
              <a:buNone/>
              <a:defRPr sz="1500">
                <a:latin typeface="Arial" panose="020B0604020202020204" pitchFamily="34" charset="0"/>
                <a:cs typeface="Arial" panose="020B0604020202020204" pitchFamily="34" charset="0"/>
              </a:defRPr>
            </a:lvl1pPr>
            <a:lvl2pPr>
              <a:defRPr sz="1500"/>
            </a:lvl2pPr>
            <a:lvl3pPr>
              <a:defRPr sz="1500"/>
            </a:lvl3pPr>
            <a:lvl4pPr>
              <a:defRPr sz="1500"/>
            </a:lvl4pPr>
            <a:lvl5pPr>
              <a:defRPr sz="1500"/>
            </a:lvl5pPr>
          </a:lstStyle>
          <a:p>
            <a:r>
              <a:rPr lang="en-US" sz="1500" b="1" dirty="0">
                <a:latin typeface="Avenir 95 Black" panose="02000503020000020003" pitchFamily="2" charset="0"/>
              </a:rPr>
              <a:t>Points:</a:t>
            </a:r>
          </a:p>
          <a:p>
            <a:endParaRPr lang="en-US" sz="1500" dirty="0">
              <a:latin typeface="Avenir 65 Medium" panose="02000503020000020003" pitchFamily="2" charset="0"/>
            </a:endParaRP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1</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2</a:t>
            </a:r>
          </a:p>
          <a:p>
            <a:pPr marL="285750" indent="-285750">
              <a:buClr>
                <a:srgbClr val="FFC629"/>
              </a:buClr>
              <a:buFont typeface="Arial" panose="020B0604020202020204" pitchFamily="34" charset="0"/>
              <a:buChar char="•"/>
            </a:pPr>
            <a:r>
              <a:rPr lang="en-US" sz="1500" dirty="0">
                <a:latin typeface="Avenir 65 Medium" panose="02000503020000020003" pitchFamily="2" charset="0"/>
              </a:rPr>
              <a:t>Point 3</a:t>
            </a:r>
          </a:p>
          <a:p>
            <a:pPr marL="285750" indent="-285750">
              <a:buFont typeface="Arial" panose="020B0604020202020204" pitchFamily="34" charset="0"/>
              <a:buChar char="•"/>
            </a:pPr>
            <a:endParaRPr lang="en-US" sz="1500" dirty="0">
              <a:latin typeface="Avenir 65 Medium" panose="02000503020000020003" pitchFamily="2" charset="0"/>
            </a:endParaRPr>
          </a:p>
          <a:p>
            <a:r>
              <a:rPr lang="en-US" sz="1500" dirty="0">
                <a:latin typeface="Avenir 65 Medium" panose="02000503020000020003" pitchFamily="2" charset="0"/>
              </a:rPr>
              <a:t>Reinforce main points/message here with copy to explain to the consumer.</a:t>
            </a:r>
          </a:p>
        </p:txBody>
      </p:sp>
      <p:sp>
        <p:nvSpPr>
          <p:cNvPr id="22" name="Picture Placeholder 21">
            <a:extLst>
              <a:ext uri="{FF2B5EF4-FFF2-40B4-BE49-F238E27FC236}">
                <a16:creationId xmlns:a16="http://schemas.microsoft.com/office/drawing/2014/main" id="{DF874033-E928-1743-85FB-DC29CB426C56}"/>
              </a:ext>
            </a:extLst>
          </p:cNvPr>
          <p:cNvSpPr>
            <a:spLocks noGrp="1"/>
          </p:cNvSpPr>
          <p:nvPr>
            <p:ph type="pic" sz="quarter" idx="12"/>
          </p:nvPr>
        </p:nvSpPr>
        <p:spPr>
          <a:xfrm>
            <a:off x="6799667" y="1593184"/>
            <a:ext cx="4794250" cy="3892550"/>
          </a:xfrm>
          <a:prstGeom prst="rect">
            <a:avLst/>
          </a:prstGeom>
        </p:spPr>
        <p:txBody>
          <a:bodyPr/>
          <a:lstStyle>
            <a:lvl1pPr marL="0" indent="0">
              <a:buNone/>
              <a:defRPr/>
            </a:lvl1pPr>
          </a:lstStyle>
          <a:p>
            <a:endParaRPr lang="en-US" dirty="0"/>
          </a:p>
        </p:txBody>
      </p:sp>
    </p:spTree>
    <p:extLst>
      <p:ext uri="{BB962C8B-B14F-4D97-AF65-F5344CB8AC3E}">
        <p14:creationId xmlns:p14="http://schemas.microsoft.com/office/powerpoint/2010/main" val="985105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Option 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475F388-1957-4E42-8C71-14A16B93040E}"/>
              </a:ext>
            </a:extLst>
          </p:cNvPr>
          <p:cNvGrpSpPr/>
          <p:nvPr userDrawn="1"/>
        </p:nvGrpSpPr>
        <p:grpSpPr>
          <a:xfrm>
            <a:off x="0" y="0"/>
            <a:ext cx="12192000" cy="6858000"/>
            <a:chOff x="0" y="0"/>
            <a:chExt cx="12192000" cy="6858000"/>
          </a:xfrm>
        </p:grpSpPr>
        <p:pic>
          <p:nvPicPr>
            <p:cNvPr id="8" name="Picture 7">
              <a:extLst>
                <a:ext uri="{FF2B5EF4-FFF2-40B4-BE49-F238E27FC236}">
                  <a16:creationId xmlns:a16="http://schemas.microsoft.com/office/drawing/2014/main" id="{560DCAAC-46AE-3343-8F9A-CD4DDA203A09}"/>
                </a:ext>
              </a:extLst>
            </p:cNvPr>
            <p:cNvPicPr>
              <a:picLocks noChangeAspect="1"/>
            </p:cNvPicPr>
            <p:nvPr/>
          </p:nvPicPr>
          <p:blipFill rotWithShape="1">
            <a:blip r:embed="rId2"/>
            <a:srcRect t="20272"/>
            <a:stretch/>
          </p:blipFill>
          <p:spPr>
            <a:xfrm>
              <a:off x="0" y="0"/>
              <a:ext cx="12192000" cy="6858000"/>
            </a:xfrm>
            <a:prstGeom prst="rect">
              <a:avLst/>
            </a:prstGeom>
          </p:spPr>
        </p:pic>
        <p:cxnSp>
          <p:nvCxnSpPr>
            <p:cNvPr id="10" name="Straight Connector 9">
              <a:extLst>
                <a:ext uri="{FF2B5EF4-FFF2-40B4-BE49-F238E27FC236}">
                  <a16:creationId xmlns:a16="http://schemas.microsoft.com/office/drawing/2014/main" id="{D7FE7ACE-CBBD-CE4F-9899-20F39A6A454D}"/>
                </a:ext>
              </a:extLst>
            </p:cNvPr>
            <p:cNvCxnSpPr/>
            <p:nvPr/>
          </p:nvCxnSpPr>
          <p:spPr>
            <a:xfrm>
              <a:off x="3169919" y="3857735"/>
              <a:ext cx="585216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1210CA93-A5F0-FC40-A24C-216D908FFEEC}"/>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bg1"/>
                </a:solidFill>
                <a:latin typeface="Arial" panose="020B0604020202020204" pitchFamily="34" charset="0"/>
                <a:cs typeface="Arial" panose="020B0604020202020204" pitchFamily="34" charset="0"/>
              </a:defRPr>
            </a:lvl1pPr>
          </a:lstStyle>
          <a:p>
            <a:pPr lvl="0"/>
            <a:r>
              <a:rPr lang="en-US" dirty="0"/>
              <a:t>Divider Title1</a:t>
            </a:r>
          </a:p>
        </p:txBody>
      </p:sp>
    </p:spTree>
    <p:extLst>
      <p:ext uri="{BB962C8B-B14F-4D97-AF65-F5344CB8AC3E}">
        <p14:creationId xmlns:p14="http://schemas.microsoft.com/office/powerpoint/2010/main" val="2301743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Option 2">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2C8967C-5DE1-8542-B6F8-DE583745C775}"/>
              </a:ext>
            </a:extLst>
          </p:cNvPr>
          <p:cNvGrpSpPr/>
          <p:nvPr userDrawn="1"/>
        </p:nvGrpSpPr>
        <p:grpSpPr>
          <a:xfrm>
            <a:off x="0" y="-1"/>
            <a:ext cx="12192000" cy="6858001"/>
            <a:chOff x="0" y="-1"/>
            <a:chExt cx="12192000" cy="6858001"/>
          </a:xfrm>
        </p:grpSpPr>
        <p:pic>
          <p:nvPicPr>
            <p:cNvPr id="8" name="Picture 7">
              <a:extLst>
                <a:ext uri="{FF2B5EF4-FFF2-40B4-BE49-F238E27FC236}">
                  <a16:creationId xmlns:a16="http://schemas.microsoft.com/office/drawing/2014/main" id="{E3F91AB2-125E-C949-8DAC-F0922653571D}"/>
                </a:ext>
              </a:extLst>
            </p:cNvPr>
            <p:cNvPicPr>
              <a:picLocks noChangeAspect="1"/>
            </p:cNvPicPr>
            <p:nvPr/>
          </p:nvPicPr>
          <p:blipFill rotWithShape="1">
            <a:blip r:embed="rId2">
              <a:alphaModFix amt="50000"/>
            </a:blip>
            <a:srcRect t="19272"/>
            <a:stretch/>
          </p:blipFill>
          <p:spPr>
            <a:xfrm>
              <a:off x="0" y="-1"/>
              <a:ext cx="12192000" cy="6858001"/>
            </a:xfrm>
            <a:prstGeom prst="rect">
              <a:avLst/>
            </a:prstGeom>
          </p:spPr>
        </p:pic>
        <p:cxnSp>
          <p:nvCxnSpPr>
            <p:cNvPr id="10" name="Straight Connector 9">
              <a:extLst>
                <a:ext uri="{FF2B5EF4-FFF2-40B4-BE49-F238E27FC236}">
                  <a16:creationId xmlns:a16="http://schemas.microsoft.com/office/drawing/2014/main" id="{DF6F952A-A865-544A-B2DA-A32AF5762272}"/>
                </a:ext>
              </a:extLst>
            </p:cNvPr>
            <p:cNvCxnSpPr/>
            <p:nvPr/>
          </p:nvCxnSpPr>
          <p:spPr>
            <a:xfrm>
              <a:off x="3672840" y="3857735"/>
              <a:ext cx="4846320" cy="0"/>
            </a:xfrm>
            <a:prstGeom prst="line">
              <a:avLst/>
            </a:prstGeom>
            <a:ln w="28575">
              <a:solidFill>
                <a:srgbClr val="FFC629"/>
              </a:solidFill>
            </a:ln>
          </p:spPr>
          <p:style>
            <a:lnRef idx="1">
              <a:schemeClr val="accent1"/>
            </a:lnRef>
            <a:fillRef idx="0">
              <a:schemeClr val="accent1"/>
            </a:fillRef>
            <a:effectRef idx="0">
              <a:schemeClr val="accent1"/>
            </a:effectRef>
            <a:fontRef idx="minor">
              <a:schemeClr val="tx1"/>
            </a:fontRef>
          </p:style>
        </p:cxnSp>
      </p:grpSp>
      <p:sp>
        <p:nvSpPr>
          <p:cNvPr id="6" name="Text Placeholder 12">
            <a:extLst>
              <a:ext uri="{FF2B5EF4-FFF2-40B4-BE49-F238E27FC236}">
                <a16:creationId xmlns:a16="http://schemas.microsoft.com/office/drawing/2014/main" id="{BDF5D72F-CC3C-2B4E-B192-FF761F67C873}"/>
              </a:ext>
            </a:extLst>
          </p:cNvPr>
          <p:cNvSpPr>
            <a:spLocks noGrp="1"/>
          </p:cNvSpPr>
          <p:nvPr>
            <p:ph type="body" sz="quarter" idx="11" hasCustomPrompt="1"/>
          </p:nvPr>
        </p:nvSpPr>
        <p:spPr>
          <a:xfrm>
            <a:off x="2808325" y="3247982"/>
            <a:ext cx="6575347" cy="553998"/>
          </a:xfrm>
          <a:prstGeom prst="rect">
            <a:avLst/>
          </a:prstGeom>
        </p:spPr>
        <p:txBody>
          <a:bodyPr/>
          <a:lstStyle>
            <a:lvl1pPr marL="0" indent="0" algn="ctr">
              <a:buNone/>
              <a:defRPr sz="3000" b="1" i="0">
                <a:solidFill>
                  <a:schemeClr val="tx1"/>
                </a:solidFill>
                <a:latin typeface="Arial" panose="020B0604020202020204" pitchFamily="34" charset="0"/>
                <a:cs typeface="Arial" panose="020B0604020202020204" pitchFamily="34" charset="0"/>
              </a:defRPr>
            </a:lvl1pPr>
          </a:lstStyle>
          <a:p>
            <a:pPr lvl="0"/>
            <a:r>
              <a:rPr lang="en-US" dirty="0"/>
              <a:t>Divider Title2</a:t>
            </a:r>
          </a:p>
        </p:txBody>
      </p:sp>
    </p:spTree>
    <p:extLst>
      <p:ext uri="{BB962C8B-B14F-4D97-AF65-F5344CB8AC3E}">
        <p14:creationId xmlns:p14="http://schemas.microsoft.com/office/powerpoint/2010/main" val="3089016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8656306"/>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67" r:id="rId3"/>
    <p:sldLayoutId id="2147483668" r:id="rId4"/>
    <p:sldLayoutId id="2147483669" r:id="rId5"/>
    <p:sldLayoutId id="2147483658" r:id="rId6"/>
    <p:sldLayoutId id="2147483665" r:id="rId7"/>
    <p:sldLayoutId id="2147483660" r:id="rId8"/>
    <p:sldLayoutId id="2147483661" r:id="rId9"/>
    <p:sldLayoutId id="2147483663" r:id="rId10"/>
    <p:sldLayoutId id="2147483664" r:id="rId11"/>
    <p:sldLayoutId id="2147483666"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yellu@students.kennesaw.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mailto:apoliset@students.kennesaw.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D62DE74-A72F-FA43-9FDB-0477AE57CAB9}"/>
              </a:ext>
            </a:extLst>
          </p:cNvPr>
          <p:cNvSpPr>
            <a:spLocks noGrp="1"/>
          </p:cNvSpPr>
          <p:nvPr>
            <p:ph type="title"/>
          </p:nvPr>
        </p:nvSpPr>
        <p:spPr>
          <a:xfrm>
            <a:off x="401226" y="425940"/>
            <a:ext cx="5485223" cy="688485"/>
          </a:xfrm>
        </p:spPr>
        <p:txBody>
          <a:bodyPr/>
          <a:lstStyle/>
          <a:p>
            <a:r>
              <a:rPr lang="en-US" sz="2800" dirty="0"/>
              <a:t>Deep Learning-Based Skin Cancer Detection</a:t>
            </a:r>
          </a:p>
        </p:txBody>
      </p:sp>
      <p:sp>
        <p:nvSpPr>
          <p:cNvPr id="5" name="Text Placeholder 4" descr="Date">
            <a:extLst>
              <a:ext uri="{FF2B5EF4-FFF2-40B4-BE49-F238E27FC236}">
                <a16:creationId xmlns:a16="http://schemas.microsoft.com/office/drawing/2014/main" id="{83F5CB86-ED38-914C-BBBB-D05DCF1AA700}"/>
              </a:ext>
            </a:extLst>
          </p:cNvPr>
          <p:cNvSpPr>
            <a:spLocks noGrp="1"/>
          </p:cNvSpPr>
          <p:nvPr>
            <p:ph type="body" sz="quarter" idx="13"/>
          </p:nvPr>
        </p:nvSpPr>
        <p:spPr>
          <a:xfrm>
            <a:off x="6033104" y="405293"/>
            <a:ext cx="6076647" cy="6047414"/>
          </a:xfrm>
        </p:spPr>
        <p:txBody>
          <a:bodyPr/>
          <a:lstStyle/>
          <a:p>
            <a:r>
              <a:rPr lang="en-US" dirty="0"/>
              <a:t>Authors:</a:t>
            </a:r>
          </a:p>
          <a:p>
            <a:r>
              <a:rPr lang="en-US" dirty="0"/>
              <a:t>Yellu Siri</a:t>
            </a:r>
          </a:p>
          <a:p>
            <a:r>
              <a:rPr lang="en-US" dirty="0">
                <a:hlinkClick r:id="rId3"/>
              </a:rPr>
              <a:t>syellu@students.kennesaw.edu</a:t>
            </a:r>
            <a:endParaRPr lang="en-US" dirty="0"/>
          </a:p>
          <a:p>
            <a:r>
              <a:rPr lang="en-US" dirty="0"/>
              <a:t> 001165833 </a:t>
            </a:r>
          </a:p>
          <a:p>
            <a:endParaRPr lang="en-US" dirty="0"/>
          </a:p>
          <a:p>
            <a:r>
              <a:rPr lang="en-US" dirty="0"/>
              <a:t>Akshay Krishna Varma Buddharaju</a:t>
            </a:r>
          </a:p>
          <a:p>
            <a:r>
              <a:rPr lang="en-US" u="sng" dirty="0">
                <a:solidFill>
                  <a:schemeClr val="accent5">
                    <a:lumMod val="50000"/>
                  </a:schemeClr>
                </a:solidFill>
              </a:rPr>
              <a:t>abuddhar@students.kennesaw.edu </a:t>
            </a:r>
          </a:p>
          <a:p>
            <a:r>
              <a:rPr lang="en-US" dirty="0"/>
              <a:t>001172165</a:t>
            </a:r>
          </a:p>
          <a:p>
            <a:endParaRPr lang="en-US" dirty="0"/>
          </a:p>
          <a:p>
            <a:r>
              <a:rPr lang="en-US" dirty="0"/>
              <a:t>Andrew Bala Abhilash Polisetty </a:t>
            </a:r>
            <a:r>
              <a:rPr lang="en-US" dirty="0">
                <a:hlinkClick r:id="rId4"/>
              </a:rPr>
              <a:t>apoliset@students.kennesaw.edu</a:t>
            </a:r>
            <a:endParaRPr lang="en-US" dirty="0"/>
          </a:p>
          <a:p>
            <a:r>
              <a:rPr lang="en-US" dirty="0"/>
              <a:t> 001138913</a:t>
            </a:r>
          </a:p>
        </p:txBody>
      </p:sp>
    </p:spTree>
    <p:extLst>
      <p:ext uri="{BB962C8B-B14F-4D97-AF65-F5344CB8AC3E}">
        <p14:creationId xmlns:p14="http://schemas.microsoft.com/office/powerpoint/2010/main" val="187172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1B03-C82E-4063-92FA-6AD8C5C1E6B6}"/>
              </a:ext>
            </a:extLst>
          </p:cNvPr>
          <p:cNvSpPr>
            <a:spLocks noGrp="1"/>
          </p:cNvSpPr>
          <p:nvPr>
            <p:ph type="title"/>
          </p:nvPr>
        </p:nvSpPr>
        <p:spPr/>
        <p:txBody>
          <a:bodyPr/>
          <a:lstStyle/>
          <a:p>
            <a:r>
              <a:rPr lang="en-US" b="1" i="0" dirty="0">
                <a:effectLst/>
                <a:latin typeface="ui-sans-serif"/>
              </a:rPr>
              <a:t>Attention U-Net</a:t>
            </a:r>
            <a:endParaRPr lang="en-US" dirty="0"/>
          </a:p>
        </p:txBody>
      </p:sp>
      <p:sp>
        <p:nvSpPr>
          <p:cNvPr id="3" name="Content Placeholder 2">
            <a:extLst>
              <a:ext uri="{FF2B5EF4-FFF2-40B4-BE49-F238E27FC236}">
                <a16:creationId xmlns:a16="http://schemas.microsoft.com/office/drawing/2014/main" id="{7A5FEACD-41AF-1D4C-30E1-2A58B62500F8}"/>
              </a:ext>
            </a:extLst>
          </p:cNvPr>
          <p:cNvSpPr>
            <a:spLocks noGrp="1"/>
          </p:cNvSpPr>
          <p:nvPr>
            <p:ph sz="quarter" idx="10"/>
          </p:nvPr>
        </p:nvSpPr>
        <p:spPr>
          <a:xfrm>
            <a:off x="284691" y="881929"/>
            <a:ext cx="11687176" cy="5231004"/>
          </a:xfrm>
        </p:spPr>
        <p:txBody>
          <a:bodyPr/>
          <a:lstStyle/>
          <a:p>
            <a:r>
              <a:rPr lang="en-US" sz="2000" b="1" dirty="0">
                <a:latin typeface="Times New Roman" panose="02020603050405020304" pitchFamily="18" charset="0"/>
                <a:cs typeface="Times New Roman" panose="02020603050405020304" pitchFamily="18" charset="0"/>
              </a:rPr>
              <a:t>Integration of Attention Gates</a:t>
            </a:r>
            <a:r>
              <a:rPr lang="en-US" sz="2000" dirty="0">
                <a:latin typeface="Times New Roman" panose="02020603050405020304" pitchFamily="18" charset="0"/>
                <a:cs typeface="Times New Roman" panose="02020603050405020304" pitchFamily="18" charset="0"/>
              </a:rPr>
              <a:t>: Attention U-Net enhances the traditional U-Net architecture by incorporating </a:t>
            </a:r>
            <a:r>
              <a:rPr lang="en-US" sz="2000" b="1" dirty="0">
                <a:latin typeface="Times New Roman" panose="02020603050405020304" pitchFamily="18" charset="0"/>
                <a:cs typeface="Times New Roman" panose="02020603050405020304" pitchFamily="18" charset="0"/>
              </a:rPr>
              <a:t>attention gates</a:t>
            </a:r>
            <a:r>
              <a:rPr lang="en-US" sz="2000" dirty="0">
                <a:latin typeface="Times New Roman" panose="02020603050405020304" pitchFamily="18" charset="0"/>
                <a:cs typeface="Times New Roman" panose="02020603050405020304" pitchFamily="18" charset="0"/>
              </a:rPr>
              <a:t> in the skip connections, allowing the model to focus on relevant regions of the input image while suppressing irrelevant background noise.</a:t>
            </a:r>
          </a:p>
          <a:p>
            <a:r>
              <a:rPr lang="en-US" sz="2000" b="1" dirty="0">
                <a:latin typeface="Times New Roman" panose="02020603050405020304" pitchFamily="18" charset="0"/>
                <a:cs typeface="Times New Roman" panose="02020603050405020304" pitchFamily="18" charset="0"/>
              </a:rPr>
              <a:t>Improved Segmentation Accuracy</a:t>
            </a:r>
            <a:r>
              <a:rPr lang="en-US" sz="2000" dirty="0">
                <a:latin typeface="Times New Roman" panose="02020603050405020304" pitchFamily="18" charset="0"/>
                <a:cs typeface="Times New Roman" panose="02020603050405020304" pitchFamily="18" charset="0"/>
              </a:rPr>
              <a:t>: By selectively emphasizing important spatial features, Attention U-Net improves performance in medical image segmentation tasks—especially when lesions or structures are small or vary in shape.</a:t>
            </a:r>
          </a:p>
          <a:p>
            <a:r>
              <a:rPr lang="en-US" sz="2000" b="1" dirty="0">
                <a:latin typeface="Times New Roman" panose="02020603050405020304" pitchFamily="18" charset="0"/>
                <a:cs typeface="Times New Roman" panose="02020603050405020304" pitchFamily="18" charset="0"/>
              </a:rPr>
              <a:t>No Additional Computational Overhead at Inference</a:t>
            </a:r>
            <a:r>
              <a:rPr lang="en-US" sz="2000" dirty="0">
                <a:latin typeface="Times New Roman" panose="02020603050405020304" pitchFamily="18" charset="0"/>
                <a:cs typeface="Times New Roman" panose="02020603050405020304" pitchFamily="18" charset="0"/>
              </a:rPr>
              <a:t>: Attention mechanisms are lightweight and only active during training, so the model retains the inference efficiency of standard U-Net while achieving better interpretability and precision.</a:t>
            </a:r>
          </a:p>
        </p:txBody>
      </p:sp>
    </p:spTree>
    <p:extLst>
      <p:ext uri="{BB962C8B-B14F-4D97-AF65-F5344CB8AC3E}">
        <p14:creationId xmlns:p14="http://schemas.microsoft.com/office/powerpoint/2010/main" val="1242363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CF85-DEE5-15CA-AB27-4FDDF127649A}"/>
              </a:ext>
            </a:extLst>
          </p:cNvPr>
          <p:cNvSpPr>
            <a:spLocks noGrp="1"/>
          </p:cNvSpPr>
          <p:nvPr>
            <p:ph type="title"/>
          </p:nvPr>
        </p:nvSpPr>
        <p:spPr>
          <a:xfrm>
            <a:off x="521429" y="7482"/>
            <a:ext cx="10515600" cy="1325563"/>
          </a:xfrm>
        </p:spPr>
        <p:txBody>
          <a:bodyPr/>
          <a:lstStyle/>
          <a:p>
            <a:r>
              <a:rPr lang="en-US" b="1" i="0" dirty="0">
                <a:effectLst/>
                <a:latin typeface="ui-sans-serif"/>
              </a:rPr>
              <a:t>Weighted Ensemble Learning Approach</a:t>
            </a:r>
            <a:br>
              <a:rPr lang="en-US" b="1" i="0" dirty="0">
                <a:effectLst/>
                <a:latin typeface="ui-sans-serif"/>
              </a:rPr>
            </a:br>
            <a:br>
              <a:rPr lang="en-US" b="1" i="0" dirty="0">
                <a:effectLst/>
                <a:latin typeface="ui-sans-serif"/>
              </a:rPr>
            </a:br>
            <a:endParaRPr lang="en-US" dirty="0"/>
          </a:p>
        </p:txBody>
      </p:sp>
      <p:sp>
        <p:nvSpPr>
          <p:cNvPr id="3" name="Content Placeholder 2">
            <a:extLst>
              <a:ext uri="{FF2B5EF4-FFF2-40B4-BE49-F238E27FC236}">
                <a16:creationId xmlns:a16="http://schemas.microsoft.com/office/drawing/2014/main" id="{66124528-06A6-2AFA-547E-C4A6EFA16EF8}"/>
              </a:ext>
            </a:extLst>
          </p:cNvPr>
          <p:cNvSpPr>
            <a:spLocks noGrp="1"/>
          </p:cNvSpPr>
          <p:nvPr>
            <p:ph sz="quarter" idx="10"/>
          </p:nvPr>
        </p:nvSpPr>
        <p:spPr>
          <a:xfrm>
            <a:off x="301625" y="670263"/>
            <a:ext cx="11890375" cy="4850005"/>
          </a:xfrm>
        </p:spPr>
        <p:txBody>
          <a:bodyPr/>
          <a:lstStyle/>
          <a:p>
            <a:r>
              <a:rPr lang="en-US" sz="2000" b="1" dirty="0">
                <a:latin typeface="Times New Roman" panose="02020603050405020304" pitchFamily="18" charset="0"/>
                <a:cs typeface="Times New Roman" panose="02020603050405020304" pitchFamily="18" charset="0"/>
              </a:rPr>
              <a:t>Concept</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Majority voting is an ensemble technique where multiple models make predictions, and the final output is determined by the </a:t>
            </a:r>
            <a:r>
              <a:rPr lang="en-US" sz="2000" b="1" dirty="0">
                <a:latin typeface="Times New Roman" panose="02020603050405020304" pitchFamily="18" charset="0"/>
                <a:cs typeface="Times New Roman" panose="02020603050405020304" pitchFamily="18" charset="0"/>
              </a:rPr>
              <a:t>majority class</a:t>
            </a:r>
            <a:r>
              <a:rPr lang="en-US" sz="2000" dirty="0">
                <a:latin typeface="Times New Roman" panose="02020603050405020304" pitchFamily="18" charset="0"/>
                <a:cs typeface="Times New Roman" panose="02020603050405020304" pitchFamily="18" charset="0"/>
              </a:rPr>
              <a:t> selected across the models. It helps reduce variance and improve generalization.</a:t>
            </a:r>
          </a:p>
          <a:p>
            <a:r>
              <a:rPr lang="en-US" sz="2000" b="1" dirty="0">
                <a:latin typeface="Times New Roman" panose="02020603050405020304" pitchFamily="18" charset="0"/>
                <a:cs typeface="Times New Roman" panose="02020603050405020304" pitchFamily="18" charset="0"/>
              </a:rPr>
              <a:t>Weighted Majority Voting</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Unlike simple majority voting where each model has equal influence, </a:t>
            </a:r>
            <a:r>
              <a:rPr lang="en-US" sz="2000" b="1" dirty="0">
                <a:latin typeface="Times New Roman" panose="02020603050405020304" pitchFamily="18" charset="0"/>
                <a:cs typeface="Times New Roman" panose="02020603050405020304" pitchFamily="18" charset="0"/>
              </a:rPr>
              <a:t>weighted majority voting</a:t>
            </a:r>
            <a:r>
              <a:rPr lang="en-US" sz="2000" dirty="0">
                <a:latin typeface="Times New Roman" panose="02020603050405020304" pitchFamily="18" charset="0"/>
                <a:cs typeface="Times New Roman" panose="02020603050405020304" pitchFamily="18" charset="0"/>
              </a:rPr>
              <a:t> assigns different importance (weights) to each model based on their performance, reliability, or confidence. The final prediction is the class with the highest weighted vote.</a:t>
            </a:r>
          </a:p>
          <a:p>
            <a:r>
              <a:rPr lang="en-US" sz="2000" b="1" dirty="0">
                <a:latin typeface="Times New Roman" panose="02020603050405020304" pitchFamily="18" charset="0"/>
                <a:cs typeface="Times New Roman" panose="02020603050405020304" pitchFamily="18" charset="0"/>
              </a:rPr>
              <a:t>Application in Our Project</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In our skin cancer classification task, we ensembled </a:t>
            </a:r>
            <a:r>
              <a:rPr lang="en-US" sz="2000" b="1" dirty="0" err="1">
                <a:latin typeface="Times New Roman" panose="02020603050405020304" pitchFamily="18" charset="0"/>
                <a:cs typeface="Times New Roman" panose="02020603050405020304" pitchFamily="18" charset="0"/>
              </a:rPr>
              <a:t>MobileNet</a:t>
            </a:r>
            <a:r>
              <a:rPr lang="en-US" sz="2000" b="1" dirty="0">
                <a:latin typeface="Times New Roman" panose="02020603050405020304" pitchFamily="18" charset="0"/>
                <a:cs typeface="Times New Roman" panose="02020603050405020304" pitchFamily="18" charset="0"/>
              </a:rPr>
              <a:t> V2, </a:t>
            </a:r>
            <a:r>
              <a:rPr lang="en-US" sz="2000" b="1" dirty="0" err="1">
                <a:latin typeface="Times New Roman" panose="02020603050405020304" pitchFamily="18" charset="0"/>
                <a:cs typeface="Times New Roman" panose="02020603050405020304" pitchFamily="18" charset="0"/>
              </a:rPr>
              <a:t>EfficientNet</a:t>
            </a:r>
            <a:r>
              <a:rPr lang="en-US" sz="2000" b="1" dirty="0">
                <a:latin typeface="Times New Roman" panose="02020603050405020304" pitchFamily="18" charset="0"/>
                <a:cs typeface="Times New Roman" panose="02020603050405020304" pitchFamily="18" charset="0"/>
              </a:rPr>
              <a:t> B0, and DenseNet121</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weighted majority voting</a:t>
            </a:r>
            <a:r>
              <a:rPr lang="en-US" sz="2000" dirty="0">
                <a:latin typeface="Times New Roman" panose="02020603050405020304" pitchFamily="18" charset="0"/>
                <a:cs typeface="Times New Roman" panose="02020603050405020304" pitchFamily="18" charset="0"/>
              </a:rPr>
              <a:t>. The weights were assigned based on individual model performance:</a:t>
            </a:r>
          </a:p>
          <a:p>
            <a:pPr>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EfficientNet</a:t>
            </a:r>
            <a:r>
              <a:rPr lang="en-US" sz="2000" b="1" dirty="0">
                <a:latin typeface="Times New Roman" panose="02020603050405020304" pitchFamily="18" charset="0"/>
                <a:cs typeface="Times New Roman" panose="02020603050405020304" pitchFamily="18" charset="0"/>
              </a:rPr>
              <a:t> B0</a:t>
            </a:r>
            <a:r>
              <a:rPr lang="en-US" sz="2000" dirty="0">
                <a:latin typeface="Times New Roman" panose="02020603050405020304" pitchFamily="18" charset="0"/>
                <a:cs typeface="Times New Roman" panose="02020603050405020304" pitchFamily="18" charset="0"/>
              </a:rPr>
              <a:t>: 0.5 (highest accuracy, strongest performer)</a:t>
            </a:r>
          </a:p>
          <a:p>
            <a:pPr>
              <a:buFont typeface="Arial" panose="020B0604020202020204" pitchFamily="34" charset="0"/>
              <a:buChar char="•"/>
            </a:pPr>
            <a:r>
              <a:rPr lang="en-US" sz="2000" b="1" dirty="0" err="1">
                <a:latin typeface="Times New Roman" panose="02020603050405020304" pitchFamily="18" charset="0"/>
                <a:cs typeface="Times New Roman" panose="02020603050405020304" pitchFamily="18" charset="0"/>
              </a:rPr>
              <a:t>MobileNet</a:t>
            </a:r>
            <a:r>
              <a:rPr lang="en-US" sz="2000" b="1" dirty="0">
                <a:latin typeface="Times New Roman" panose="02020603050405020304" pitchFamily="18" charset="0"/>
                <a:cs typeface="Times New Roman" panose="02020603050405020304" pitchFamily="18" charset="0"/>
              </a:rPr>
              <a:t> V2</a:t>
            </a:r>
            <a:r>
              <a:rPr lang="en-US" sz="2000" dirty="0">
                <a:latin typeface="Times New Roman" panose="02020603050405020304" pitchFamily="18" charset="0"/>
                <a:cs typeface="Times New Roman" panose="02020603050405020304" pitchFamily="18" charset="0"/>
              </a:rPr>
              <a:t>: 0.3 (lightweight and consistent)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DenseNet121</a:t>
            </a:r>
            <a:r>
              <a:rPr lang="en-US" sz="2000" dirty="0">
                <a:latin typeface="Times New Roman" panose="02020603050405020304" pitchFamily="18" charset="0"/>
                <a:cs typeface="Times New Roman" panose="02020603050405020304" pitchFamily="18" charset="0"/>
              </a:rPr>
              <a:t>: 0.2 (diverse feature representation)</a:t>
            </a:r>
          </a:p>
        </p:txBody>
      </p:sp>
    </p:spTree>
    <p:extLst>
      <p:ext uri="{BB962C8B-B14F-4D97-AF65-F5344CB8AC3E}">
        <p14:creationId xmlns:p14="http://schemas.microsoft.com/office/powerpoint/2010/main" val="777319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FFF44-2901-D256-C174-76A03717D09D}"/>
              </a:ext>
            </a:extLst>
          </p:cNvPr>
          <p:cNvSpPr>
            <a:spLocks noGrp="1"/>
          </p:cNvSpPr>
          <p:nvPr>
            <p:ph type="title"/>
          </p:nvPr>
        </p:nvSpPr>
        <p:spPr/>
        <p:txBody>
          <a:bodyPr/>
          <a:lstStyle/>
          <a:p>
            <a:r>
              <a:rPr lang="en-US" b="1" i="0" dirty="0">
                <a:effectLst/>
                <a:latin typeface="ui-sans-serif"/>
              </a:rPr>
              <a:t>Evaluation Metrics</a:t>
            </a:r>
            <a:br>
              <a:rPr lang="en-US" b="1" i="0" dirty="0">
                <a:effectLst/>
                <a:latin typeface="ui-sans-serif"/>
              </a:rPr>
            </a:br>
            <a:endParaRPr lang="en-US" dirty="0"/>
          </a:p>
        </p:txBody>
      </p:sp>
      <p:sp>
        <p:nvSpPr>
          <p:cNvPr id="3" name="Content Placeholder 2">
            <a:extLst>
              <a:ext uri="{FF2B5EF4-FFF2-40B4-BE49-F238E27FC236}">
                <a16:creationId xmlns:a16="http://schemas.microsoft.com/office/drawing/2014/main" id="{3F8514F8-1387-9429-B366-E1DD33FF76FA}"/>
              </a:ext>
            </a:extLst>
          </p:cNvPr>
          <p:cNvSpPr>
            <a:spLocks noGrp="1"/>
          </p:cNvSpPr>
          <p:nvPr>
            <p:ph sz="quarter" idx="10"/>
          </p:nvPr>
        </p:nvSpPr>
        <p:spPr>
          <a:xfrm>
            <a:off x="538692" y="1210204"/>
            <a:ext cx="10355263" cy="3752850"/>
          </a:xfrm>
        </p:spPr>
        <p:txBody>
          <a:bodyPr/>
          <a:lstStyle/>
          <a:p>
            <a:r>
              <a:rPr lang="en-US" sz="1400" b="1" i="0" dirty="0">
                <a:effectLst/>
                <a:latin typeface="ui-sans-serif"/>
              </a:rPr>
              <a:t>Evaluation Metrics For Classification Models</a:t>
            </a:r>
          </a:p>
          <a:p>
            <a:pPr algn="l">
              <a:buFont typeface="+mj-lt"/>
              <a:buAutoNum type="arabicPeriod"/>
            </a:pPr>
            <a:r>
              <a:rPr lang="en-US" sz="1400" b="1" i="0" dirty="0">
                <a:effectLst/>
                <a:latin typeface="ui-sans-serif"/>
              </a:rPr>
              <a:t>Precision</a:t>
            </a:r>
            <a:endParaRPr lang="en-US" sz="1400" b="0" i="0" dirty="0">
              <a:effectLst/>
              <a:latin typeface="ui-sans-serif"/>
            </a:endParaRPr>
          </a:p>
          <a:p>
            <a:pPr marL="742950" lvl="1" indent="-285750" algn="l">
              <a:buFont typeface="+mj-lt"/>
              <a:buAutoNum type="arabicPeriod"/>
            </a:pPr>
            <a:r>
              <a:rPr lang="en-US" sz="1400" b="1" i="0" dirty="0">
                <a:effectLst/>
                <a:latin typeface="ui-sans-serif"/>
              </a:rPr>
              <a:t>Definition</a:t>
            </a:r>
            <a:r>
              <a:rPr lang="en-US" sz="1400" b="0" i="0" dirty="0">
                <a:effectLst/>
                <a:latin typeface="ui-sans-serif"/>
              </a:rPr>
              <a:t>: Measures the proportion of correctly predicted positive instances out of all predicted positives.</a:t>
            </a:r>
          </a:p>
          <a:p>
            <a:pPr marL="742950" lvl="1" indent="-285750" algn="l">
              <a:buFont typeface="+mj-lt"/>
              <a:buAutoNum type="arabicPeriod"/>
            </a:pPr>
            <a:r>
              <a:rPr lang="en-US" sz="1400" b="1" i="0" dirty="0">
                <a:effectLst/>
                <a:latin typeface="ui-sans-serif"/>
              </a:rPr>
              <a:t>Formula</a:t>
            </a:r>
            <a:r>
              <a:rPr lang="en-US" sz="1400" b="0" i="0" dirty="0">
                <a:effectLst/>
                <a:latin typeface="ui-sans-serif"/>
              </a:rPr>
              <a:t>: Precision = TP / (TP + FP)</a:t>
            </a:r>
          </a:p>
          <a:p>
            <a:pPr marL="742950" lvl="1" indent="-285750" algn="l">
              <a:buFont typeface="+mj-lt"/>
              <a:buAutoNum type="arabicPeriod"/>
            </a:pPr>
            <a:r>
              <a:rPr lang="en-US" sz="1400" b="1" i="0" dirty="0">
                <a:effectLst/>
                <a:latin typeface="ui-sans-serif"/>
              </a:rPr>
              <a:t>Interpretation</a:t>
            </a:r>
            <a:r>
              <a:rPr lang="en-US" sz="1400" b="0" i="0" dirty="0">
                <a:effectLst/>
                <a:latin typeface="ui-sans-serif"/>
              </a:rPr>
              <a:t>: High precision indicates a low rate of false positives.</a:t>
            </a:r>
          </a:p>
          <a:p>
            <a:pPr algn="l">
              <a:buFont typeface="+mj-lt"/>
              <a:buAutoNum type="arabicPeriod"/>
            </a:pPr>
            <a:r>
              <a:rPr lang="en-US" sz="1400" b="1" i="0" dirty="0">
                <a:effectLst/>
                <a:latin typeface="ui-sans-serif"/>
              </a:rPr>
              <a:t>Recall (Sensitivity)</a:t>
            </a:r>
            <a:endParaRPr lang="en-US" sz="1400" b="0" i="0" dirty="0">
              <a:effectLst/>
              <a:latin typeface="ui-sans-serif"/>
            </a:endParaRPr>
          </a:p>
          <a:p>
            <a:pPr marL="742950" lvl="1" indent="-285750" algn="l">
              <a:buFont typeface="+mj-lt"/>
              <a:buAutoNum type="arabicPeriod"/>
            </a:pPr>
            <a:r>
              <a:rPr lang="en-US" sz="1400" b="1" i="0" dirty="0">
                <a:effectLst/>
                <a:latin typeface="ui-sans-serif"/>
              </a:rPr>
              <a:t>Definition</a:t>
            </a:r>
            <a:r>
              <a:rPr lang="en-US" sz="1400" b="0" i="0" dirty="0">
                <a:effectLst/>
                <a:latin typeface="ui-sans-serif"/>
              </a:rPr>
              <a:t>: Measures the proportion of correctly predicted positive instances out of all actual positives.</a:t>
            </a:r>
          </a:p>
          <a:p>
            <a:pPr marL="742950" lvl="1" indent="-285750" algn="l">
              <a:buFont typeface="+mj-lt"/>
              <a:buAutoNum type="arabicPeriod"/>
            </a:pPr>
            <a:r>
              <a:rPr lang="en-US" sz="1400" b="1" i="0" dirty="0">
                <a:effectLst/>
                <a:latin typeface="ui-sans-serif"/>
              </a:rPr>
              <a:t>Formula</a:t>
            </a:r>
            <a:r>
              <a:rPr lang="en-US" sz="1400" b="0" i="0" dirty="0">
                <a:effectLst/>
                <a:latin typeface="ui-sans-serif"/>
              </a:rPr>
              <a:t>: Recall = TP / (TP + FN)</a:t>
            </a:r>
          </a:p>
          <a:p>
            <a:pPr marL="742950" lvl="1" indent="-285750" algn="l">
              <a:buFont typeface="+mj-lt"/>
              <a:buAutoNum type="arabicPeriod"/>
            </a:pPr>
            <a:r>
              <a:rPr lang="en-US" sz="1400" b="1" i="0" dirty="0">
                <a:effectLst/>
                <a:latin typeface="ui-sans-serif"/>
              </a:rPr>
              <a:t>Interpretation</a:t>
            </a:r>
            <a:r>
              <a:rPr lang="en-US" sz="1400" b="0" i="0" dirty="0">
                <a:effectLst/>
                <a:latin typeface="ui-sans-serif"/>
              </a:rPr>
              <a:t>: High recall indicates a low rate of false negatives.</a:t>
            </a:r>
          </a:p>
          <a:p>
            <a:pPr algn="l">
              <a:buFont typeface="+mj-lt"/>
              <a:buAutoNum type="arabicPeriod"/>
            </a:pPr>
            <a:r>
              <a:rPr lang="en-US" sz="1400" b="1" i="0" dirty="0">
                <a:effectLst/>
                <a:latin typeface="ui-sans-serif"/>
              </a:rPr>
              <a:t>F1-Score</a:t>
            </a:r>
            <a:endParaRPr lang="en-US" sz="1400" b="0" i="0" dirty="0">
              <a:effectLst/>
              <a:latin typeface="ui-sans-serif"/>
            </a:endParaRPr>
          </a:p>
          <a:p>
            <a:pPr marL="742950" lvl="1" indent="-285750" algn="l">
              <a:buFont typeface="+mj-lt"/>
              <a:buAutoNum type="arabicPeriod"/>
            </a:pPr>
            <a:r>
              <a:rPr lang="en-US" sz="1400" b="1" i="0" dirty="0">
                <a:effectLst/>
                <a:latin typeface="ui-sans-serif"/>
              </a:rPr>
              <a:t>Definition</a:t>
            </a:r>
            <a:r>
              <a:rPr lang="en-US" sz="1400" b="0" i="0" dirty="0">
                <a:effectLst/>
                <a:latin typeface="ui-sans-serif"/>
              </a:rPr>
              <a:t>: Harmonic mean of Precision and Recall.</a:t>
            </a:r>
          </a:p>
          <a:p>
            <a:pPr marL="742950" lvl="1" indent="-285750" algn="l">
              <a:buFont typeface="+mj-lt"/>
              <a:buAutoNum type="arabicPeriod"/>
            </a:pPr>
            <a:r>
              <a:rPr lang="en-US" sz="1400" b="1" i="0" dirty="0">
                <a:effectLst/>
                <a:latin typeface="ui-sans-serif"/>
              </a:rPr>
              <a:t>Formula</a:t>
            </a:r>
            <a:r>
              <a:rPr lang="en-US" sz="1400" b="0" i="0" dirty="0">
                <a:effectLst/>
                <a:latin typeface="ui-sans-serif"/>
              </a:rPr>
              <a:t>: F1-Score = 2 × (Precision × Recall) / (Precision + Recall)</a:t>
            </a:r>
          </a:p>
          <a:p>
            <a:pPr marL="742950" lvl="1" indent="-285750" algn="l">
              <a:buFont typeface="+mj-lt"/>
              <a:buAutoNum type="arabicPeriod"/>
            </a:pPr>
            <a:r>
              <a:rPr lang="en-US" sz="1400" b="1" i="0" dirty="0">
                <a:effectLst/>
                <a:latin typeface="ui-sans-serif"/>
              </a:rPr>
              <a:t>Interpretation</a:t>
            </a:r>
            <a:r>
              <a:rPr lang="en-US" sz="1400" b="0" i="0" dirty="0">
                <a:effectLst/>
                <a:latin typeface="ui-sans-serif"/>
              </a:rPr>
              <a:t>: Balances precision and recall; useful when classes are imbalanced.</a:t>
            </a:r>
          </a:p>
          <a:p>
            <a:pPr algn="l">
              <a:buFont typeface="+mj-lt"/>
              <a:buAutoNum type="arabicPeriod"/>
            </a:pPr>
            <a:r>
              <a:rPr lang="en-US" sz="1400" b="1" i="0" dirty="0">
                <a:effectLst/>
                <a:latin typeface="ui-sans-serif"/>
              </a:rPr>
              <a:t>Accuracy</a:t>
            </a:r>
            <a:endParaRPr lang="en-US" sz="1400" b="0" i="0" dirty="0">
              <a:effectLst/>
              <a:latin typeface="ui-sans-serif"/>
            </a:endParaRPr>
          </a:p>
          <a:p>
            <a:pPr marL="742950" lvl="1" indent="-285750" algn="l">
              <a:buFont typeface="+mj-lt"/>
              <a:buAutoNum type="arabicPeriod"/>
            </a:pPr>
            <a:r>
              <a:rPr lang="en-US" sz="1400" b="1" i="0" dirty="0">
                <a:effectLst/>
                <a:latin typeface="ui-sans-serif"/>
              </a:rPr>
              <a:t>Definition</a:t>
            </a:r>
            <a:r>
              <a:rPr lang="en-US" sz="1400" b="0" i="0" dirty="0">
                <a:effectLst/>
                <a:latin typeface="ui-sans-serif"/>
              </a:rPr>
              <a:t>: Measures the proportion of correctly predicted instances out of all instances.</a:t>
            </a:r>
          </a:p>
          <a:p>
            <a:pPr marL="742950" lvl="1" indent="-285750" algn="l">
              <a:buFont typeface="+mj-lt"/>
              <a:buAutoNum type="arabicPeriod"/>
            </a:pPr>
            <a:r>
              <a:rPr lang="en-US" sz="1400" b="1" i="0" dirty="0">
                <a:effectLst/>
                <a:latin typeface="ui-sans-serif"/>
              </a:rPr>
              <a:t>Formula</a:t>
            </a:r>
            <a:r>
              <a:rPr lang="en-US" sz="1400" b="0" i="0" dirty="0">
                <a:effectLst/>
                <a:latin typeface="ui-sans-serif"/>
              </a:rPr>
              <a:t>: Accuracy = (TP + TN) / (TP + TN + FP + FN)</a:t>
            </a:r>
          </a:p>
          <a:p>
            <a:pPr marL="742950" lvl="1" indent="-285750" algn="l">
              <a:buFont typeface="+mj-lt"/>
              <a:buAutoNum type="arabicPeriod"/>
            </a:pPr>
            <a:r>
              <a:rPr lang="en-US" sz="1400" b="1" i="0" dirty="0">
                <a:effectLst/>
                <a:latin typeface="ui-sans-serif"/>
              </a:rPr>
              <a:t>Interpretation</a:t>
            </a:r>
            <a:r>
              <a:rPr lang="en-US" sz="1400" b="0" i="0" dirty="0">
                <a:effectLst/>
                <a:latin typeface="ui-sans-serif"/>
              </a:rPr>
              <a:t>: Overall effectiveness of the model.</a:t>
            </a:r>
          </a:p>
          <a:p>
            <a:endParaRPr lang="en-US" sz="1400" dirty="0"/>
          </a:p>
          <a:p>
            <a:endParaRPr lang="en-US" sz="1400" dirty="0"/>
          </a:p>
        </p:txBody>
      </p:sp>
    </p:spTree>
    <p:extLst>
      <p:ext uri="{BB962C8B-B14F-4D97-AF65-F5344CB8AC3E}">
        <p14:creationId xmlns:p14="http://schemas.microsoft.com/office/powerpoint/2010/main" val="119786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FAA2E-B48D-0E4A-087B-997986B25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BAA8DB-7729-9BFD-95C2-45A3EDAA7AAC}"/>
              </a:ext>
            </a:extLst>
          </p:cNvPr>
          <p:cNvSpPr>
            <a:spLocks noGrp="1"/>
          </p:cNvSpPr>
          <p:nvPr>
            <p:ph type="title"/>
          </p:nvPr>
        </p:nvSpPr>
        <p:spPr/>
        <p:txBody>
          <a:bodyPr/>
          <a:lstStyle/>
          <a:p>
            <a:r>
              <a:rPr lang="en-US" b="1" i="0" dirty="0">
                <a:effectLst/>
                <a:latin typeface="ui-sans-serif"/>
              </a:rPr>
              <a:t>Evaluation Metrics</a:t>
            </a:r>
            <a:br>
              <a:rPr lang="en-US" b="1" i="0" dirty="0">
                <a:effectLst/>
                <a:latin typeface="ui-sans-serif"/>
              </a:rPr>
            </a:br>
            <a:endParaRPr lang="en-US" dirty="0"/>
          </a:p>
        </p:txBody>
      </p:sp>
      <p:sp>
        <p:nvSpPr>
          <p:cNvPr id="3" name="Content Placeholder 2">
            <a:extLst>
              <a:ext uri="{FF2B5EF4-FFF2-40B4-BE49-F238E27FC236}">
                <a16:creationId xmlns:a16="http://schemas.microsoft.com/office/drawing/2014/main" id="{CC307D8E-ADA5-1EFF-82DC-8429B50D814E}"/>
              </a:ext>
            </a:extLst>
          </p:cNvPr>
          <p:cNvSpPr>
            <a:spLocks noGrp="1"/>
          </p:cNvSpPr>
          <p:nvPr>
            <p:ph sz="quarter" idx="10"/>
          </p:nvPr>
        </p:nvSpPr>
        <p:spPr>
          <a:xfrm>
            <a:off x="538692" y="1210204"/>
            <a:ext cx="10355263" cy="3752850"/>
          </a:xfrm>
        </p:spPr>
        <p:txBody>
          <a:bodyPr/>
          <a:lstStyle/>
          <a:p>
            <a:r>
              <a:rPr lang="en-US" sz="2000" b="1" i="0" dirty="0">
                <a:effectLst/>
                <a:latin typeface="ui-sans-serif"/>
              </a:rPr>
              <a:t>Evaluation Metrics For </a:t>
            </a:r>
            <a:r>
              <a:rPr lang="en-US" sz="2000" b="1" i="0" dirty="0" err="1">
                <a:effectLst/>
                <a:latin typeface="ui-sans-serif"/>
              </a:rPr>
              <a:t>SegmentationModels</a:t>
            </a:r>
            <a:endParaRPr lang="en-US" sz="2000" b="1" i="0" dirty="0">
              <a:effectLst/>
              <a:latin typeface="ui-sans-serif"/>
            </a:endParaRPr>
          </a:p>
          <a:p>
            <a:pPr algn="l">
              <a:buFont typeface="+mj-lt"/>
              <a:buAutoNum type="arabicPeriod"/>
            </a:pPr>
            <a:r>
              <a:rPr lang="en-US" sz="1800" b="1" dirty="0">
                <a:latin typeface="ui-sans-serif"/>
              </a:rPr>
              <a:t>Dice Coefficient:</a:t>
            </a:r>
            <a:endParaRPr lang="en-US" sz="1800" b="0" i="0" dirty="0">
              <a:effectLst/>
              <a:latin typeface="ui-sans-serif"/>
            </a:endParaRPr>
          </a:p>
          <a:p>
            <a:pPr>
              <a:buFont typeface="Arial" panose="020B0604020202020204" pitchFamily="34" charset="0"/>
              <a:buChar char="•"/>
            </a:pPr>
            <a:r>
              <a:rPr lang="en-US" sz="1800" b="1" dirty="0"/>
              <a:t>Definition:</a:t>
            </a:r>
            <a:r>
              <a:rPr lang="en-US" sz="1800" dirty="0"/>
              <a:t> Measures the overlap between predicted and ground truth lesion masks.</a:t>
            </a:r>
          </a:p>
          <a:p>
            <a:pPr>
              <a:buFont typeface="Arial" panose="020B0604020202020204" pitchFamily="34" charset="0"/>
              <a:buChar char="•"/>
            </a:pPr>
            <a:r>
              <a:rPr lang="en-US" sz="1800" b="1" dirty="0"/>
              <a:t>Formula:</a:t>
            </a:r>
            <a:endParaRPr lang="en-US" sz="1800" dirty="0"/>
          </a:p>
          <a:p>
            <a:pPr>
              <a:buFont typeface="Arial" panose="020B0604020202020204" pitchFamily="34" charset="0"/>
              <a:buChar char="•"/>
            </a:pPr>
            <a:r>
              <a:rPr lang="en-US" sz="1800" baseline="-25000" dirty="0"/>
              <a:t>Dice=2×∣A∩B∣∣A∣+∣B∣\text{Dice} = \frac{2 \times |A \cap B|}{|A| + |B|}Dice=∣A∣+∣B∣2×∣A∩B∣​ </a:t>
            </a:r>
          </a:p>
          <a:p>
            <a:pPr>
              <a:buFont typeface="Arial" panose="020B0604020202020204" pitchFamily="34" charset="0"/>
              <a:buChar char="•"/>
            </a:pPr>
            <a:r>
              <a:rPr lang="en-US" sz="1800" b="1" dirty="0"/>
              <a:t>Interpretation:</a:t>
            </a:r>
            <a:r>
              <a:rPr lang="en-US" sz="1800" dirty="0"/>
              <a:t> Higher Dice score means better lesion overlap prediction.</a:t>
            </a:r>
          </a:p>
          <a:p>
            <a:pPr>
              <a:buNone/>
            </a:pPr>
            <a:r>
              <a:rPr lang="en-US" sz="1800" b="1" dirty="0">
                <a:solidFill>
                  <a:srgbClr val="FFC000"/>
                </a:solidFill>
              </a:rPr>
              <a:t>2. </a:t>
            </a:r>
            <a:r>
              <a:rPr lang="en-US" sz="1800" b="1" dirty="0" err="1"/>
              <a:t>IoU</a:t>
            </a:r>
            <a:r>
              <a:rPr lang="en-US" sz="1800" b="1" dirty="0"/>
              <a:t> – Intersection over Union (Jaccard Index)</a:t>
            </a:r>
          </a:p>
          <a:p>
            <a:pPr>
              <a:buFont typeface="Arial" panose="020B0604020202020204" pitchFamily="34" charset="0"/>
              <a:buChar char="•"/>
            </a:pPr>
            <a:r>
              <a:rPr lang="en-US" sz="1800" b="1" dirty="0"/>
              <a:t>Definition:</a:t>
            </a:r>
            <a:r>
              <a:rPr lang="en-US" sz="1800" dirty="0"/>
              <a:t> Measures the ratio of intersection to the union of predicted and ground truth areas.</a:t>
            </a:r>
          </a:p>
          <a:p>
            <a:pPr>
              <a:buFont typeface="Arial" panose="020B0604020202020204" pitchFamily="34" charset="0"/>
              <a:buChar char="•"/>
            </a:pPr>
            <a:r>
              <a:rPr lang="en-US" sz="1800" b="1" dirty="0"/>
              <a:t>Formula:</a:t>
            </a:r>
            <a:endParaRPr lang="en-US" sz="1800" dirty="0"/>
          </a:p>
          <a:p>
            <a:pPr>
              <a:buFont typeface="Arial" panose="020B0604020202020204" pitchFamily="34" charset="0"/>
              <a:buChar char="•"/>
            </a:pPr>
            <a:r>
              <a:rPr lang="en-US" sz="1800" baseline="-25000" dirty="0" err="1"/>
              <a:t>IoU</a:t>
            </a:r>
            <a:r>
              <a:rPr lang="en-US" sz="1800" baseline="-25000" dirty="0"/>
              <a:t>=∣A∩B∣∣A∪B∣\text{</a:t>
            </a:r>
            <a:r>
              <a:rPr lang="en-US" sz="1800" baseline="-25000" dirty="0" err="1"/>
              <a:t>IoU</a:t>
            </a:r>
            <a:r>
              <a:rPr lang="en-US" sz="1800" baseline="-25000" dirty="0"/>
              <a:t>} = \frac{|A \cap B|}{|A \cup B|}</a:t>
            </a:r>
            <a:r>
              <a:rPr lang="en-US" sz="1800" baseline="-25000" dirty="0" err="1"/>
              <a:t>IoU</a:t>
            </a:r>
            <a:r>
              <a:rPr lang="en-US" sz="1800" baseline="-25000" dirty="0"/>
              <a:t>=∣A∪B∣∣A∩B∣​ </a:t>
            </a:r>
          </a:p>
          <a:p>
            <a:pPr>
              <a:buFont typeface="Arial" panose="020B0604020202020204" pitchFamily="34" charset="0"/>
              <a:buChar char="•"/>
            </a:pPr>
            <a:r>
              <a:rPr lang="en-US" sz="1800" b="1" dirty="0"/>
              <a:t>Interpretation:</a:t>
            </a:r>
            <a:r>
              <a:rPr lang="en-US" sz="1800" dirty="0"/>
              <a:t> High </a:t>
            </a:r>
            <a:r>
              <a:rPr lang="en-US" sz="1800" dirty="0" err="1"/>
              <a:t>IoU</a:t>
            </a:r>
            <a:r>
              <a:rPr lang="en-US" sz="1800" dirty="0"/>
              <a:t> reflects </a:t>
            </a:r>
            <a:r>
              <a:rPr lang="en-US" sz="1800" b="1" dirty="0"/>
              <a:t>precise segmentation</a:t>
            </a:r>
            <a:r>
              <a:rPr lang="en-US" sz="1800" dirty="0"/>
              <a:t>, with minimal over-segmentation or under-segmentation.</a:t>
            </a:r>
          </a:p>
          <a:p>
            <a:endParaRPr lang="en-US" sz="1400" dirty="0"/>
          </a:p>
        </p:txBody>
      </p:sp>
    </p:spTree>
    <p:extLst>
      <p:ext uri="{BB962C8B-B14F-4D97-AF65-F5344CB8AC3E}">
        <p14:creationId xmlns:p14="http://schemas.microsoft.com/office/powerpoint/2010/main" val="2161985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345-3189-24F6-D3E0-DCE5DF95B428}"/>
              </a:ext>
            </a:extLst>
          </p:cNvPr>
          <p:cNvSpPr>
            <a:spLocks noGrp="1"/>
          </p:cNvSpPr>
          <p:nvPr>
            <p:ph type="title"/>
          </p:nvPr>
        </p:nvSpPr>
        <p:spPr>
          <a:xfrm>
            <a:off x="98096" y="0"/>
            <a:ext cx="10515600" cy="1325563"/>
          </a:xfrm>
        </p:spPr>
        <p:txBody>
          <a:bodyPr/>
          <a:lstStyle/>
          <a:p>
            <a:r>
              <a:rPr lang="en-US" b="1" i="0">
                <a:effectLst/>
                <a:latin typeface="ui-sans-serif"/>
              </a:rPr>
              <a:t>Results Summary</a:t>
            </a:r>
            <a:br>
              <a:rPr lang="en-US" b="1" i="0">
                <a:effectLst/>
                <a:latin typeface="ui-sans-serif"/>
              </a:rPr>
            </a:br>
            <a:endParaRPr lang="en-US" dirty="0"/>
          </a:p>
        </p:txBody>
      </p:sp>
      <p:sp>
        <p:nvSpPr>
          <p:cNvPr id="6" name="Rectangle 1">
            <a:extLst>
              <a:ext uri="{FF2B5EF4-FFF2-40B4-BE49-F238E27FC236}">
                <a16:creationId xmlns:a16="http://schemas.microsoft.com/office/drawing/2014/main" id="{51C3C1E5-CE60-7937-47B3-8DC17AA00D00}"/>
              </a:ext>
            </a:extLst>
          </p:cNvPr>
          <p:cNvSpPr>
            <a:spLocks noChangeArrowheads="1"/>
          </p:cNvSpPr>
          <p:nvPr/>
        </p:nvSpPr>
        <p:spPr bwMode="auto">
          <a:xfrm>
            <a:off x="301658" y="755652"/>
            <a:ext cx="962794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Segmentation Results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segmentation performance was evaluated using </a:t>
            </a:r>
            <a:r>
              <a:rPr kumimoji="0" lang="en-US" altLang="en-US" sz="2000" b="1" i="0" u="none" strike="noStrike" cap="none" normalizeH="0" baseline="0" dirty="0">
                <a:ln>
                  <a:noFill/>
                </a:ln>
                <a:solidFill>
                  <a:schemeClr val="tx1"/>
                </a:solidFill>
                <a:effectLst/>
                <a:latin typeface="Arial" panose="020B0604020202020204" pitchFamily="34" charset="0"/>
              </a:rPr>
              <a:t>Dice Coefficient</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Intersection over Union (</a:t>
            </a:r>
            <a:r>
              <a:rPr kumimoji="0" lang="en-US" altLang="en-US" sz="2000" b="1" i="0" u="none" strike="noStrike" cap="none" normalizeH="0" baseline="0" dirty="0" err="1">
                <a:ln>
                  <a:noFill/>
                </a:ln>
                <a:solidFill>
                  <a:schemeClr val="tx1"/>
                </a:solidFill>
                <a:effectLst/>
                <a:latin typeface="Arial" panose="020B0604020202020204" pitchFamily="34" charset="0"/>
              </a:rPr>
              <a:t>IoU</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Attention U-Net: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Loss:</a:t>
            </a:r>
            <a:r>
              <a:rPr kumimoji="0" lang="en-US" altLang="en-US" sz="2000" b="0" i="0" u="none" strike="noStrike" cap="none" normalizeH="0" baseline="0" dirty="0">
                <a:ln>
                  <a:noFill/>
                </a:ln>
                <a:solidFill>
                  <a:schemeClr val="tx1"/>
                </a:solidFill>
                <a:effectLst/>
                <a:latin typeface="Arial" panose="020B0604020202020204" pitchFamily="34" charset="0"/>
              </a:rPr>
              <a:t> 0.0699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Dice:</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0.9462</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IoU</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0.8982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Model saved as </a:t>
            </a:r>
            <a:r>
              <a:rPr kumimoji="0" lang="en-US" altLang="en-US" sz="2000" b="0" i="0" u="none" strike="noStrike" cap="none" normalizeH="0" baseline="0" dirty="0" err="1">
                <a:ln>
                  <a:noFill/>
                </a:ln>
                <a:solidFill>
                  <a:schemeClr val="tx1"/>
                </a:solidFill>
                <a:effectLst/>
                <a:latin typeface="Arial Unicode MS"/>
              </a:rPr>
              <a:t>attention_unet_final.pth</a:t>
            </a:r>
            <a:endParaRPr kumimoji="0" lang="en-US" altLang="en-US" sz="2000" b="0" i="0" u="none" strike="noStrike" cap="none" normalizeH="0" baseline="0" dirty="0">
              <a:ln>
                <a:noFill/>
              </a:ln>
              <a:solidFill>
                <a:schemeClr val="tx1"/>
              </a:solidFill>
              <a:effectLst/>
              <a:latin typeface="Arial Unicode MS"/>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U-Net: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Loss:</a:t>
            </a:r>
            <a:r>
              <a:rPr kumimoji="0" lang="en-US" altLang="en-US" sz="2000" b="0" i="0" u="none" strike="noStrike" cap="none" normalizeH="0" baseline="0" dirty="0">
                <a:ln>
                  <a:noFill/>
                </a:ln>
                <a:solidFill>
                  <a:schemeClr val="tx1"/>
                </a:solidFill>
                <a:effectLst/>
                <a:latin typeface="Arial" panose="020B0604020202020204" pitchFamily="34" charset="0"/>
              </a:rPr>
              <a:t> 0.0997</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Dice:</a:t>
            </a:r>
            <a:r>
              <a:rPr kumimoji="0" lang="en-US" altLang="en-US" sz="2000" b="0" i="0" u="none" strike="noStrike" cap="none" normalizeH="0" baseline="0" dirty="0">
                <a:ln>
                  <a:noFill/>
                </a:ln>
                <a:solidFill>
                  <a:schemeClr val="tx1"/>
                </a:solidFill>
                <a:effectLst/>
                <a:latin typeface="Arial" panose="020B0604020202020204" pitchFamily="34" charset="0"/>
              </a:rPr>
              <a:t> 0.9252</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IoU</a:t>
            </a:r>
            <a:r>
              <a:rPr kumimoji="0" lang="en-US" altLang="en-US" sz="2000" b="1" i="0"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0.8619</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Model saved as </a:t>
            </a:r>
            <a:r>
              <a:rPr kumimoji="0" lang="en-US" altLang="en-US" sz="2000" b="0" i="0" u="none" strike="noStrike" cap="none" normalizeH="0" baseline="0" dirty="0" err="1">
                <a:ln>
                  <a:noFill/>
                </a:ln>
                <a:solidFill>
                  <a:schemeClr val="tx1"/>
                </a:solidFill>
                <a:effectLst/>
                <a:latin typeface="Arial Unicode MS"/>
              </a:rPr>
              <a:t>unet_final.pth</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Conclusion:</a:t>
            </a:r>
            <a:r>
              <a:rPr kumimoji="0" lang="en-US" altLang="en-US" sz="2000" b="0" i="0" u="none" strike="noStrike" cap="none" normalizeH="0" baseline="0" dirty="0">
                <a:ln>
                  <a:noFill/>
                </a:ln>
                <a:solidFill>
                  <a:schemeClr val="tx1"/>
                </a:solidFill>
                <a:effectLst/>
                <a:latin typeface="Arial" panose="020B0604020202020204" pitchFamily="34" charset="0"/>
              </a:rPr>
              <a:t> Attention U-Net outperformed standard U-Net in both Dice and </a:t>
            </a:r>
            <a:r>
              <a:rPr kumimoji="0" lang="en-US" altLang="en-US" sz="2000" b="0" i="0" u="none" strike="noStrike" cap="none" normalizeH="0" baseline="0" dirty="0" err="1">
                <a:ln>
                  <a:noFill/>
                </a:ln>
                <a:solidFill>
                  <a:schemeClr val="tx1"/>
                </a:solidFill>
                <a:effectLst/>
                <a:latin typeface="Arial" panose="020B0604020202020204" pitchFamily="34" charset="0"/>
              </a:rPr>
              <a:t>IoU</a:t>
            </a:r>
            <a:r>
              <a:rPr kumimoji="0" lang="en-US" altLang="en-US" sz="2000" b="0" i="0" u="none" strike="noStrike" cap="none" normalizeH="0" baseline="0" dirty="0">
                <a:ln>
                  <a:noFill/>
                </a:ln>
                <a:solidFill>
                  <a:schemeClr val="tx1"/>
                </a:solidFill>
                <a:effectLst/>
                <a:latin typeface="Arial" panose="020B0604020202020204" pitchFamily="34" charset="0"/>
              </a:rPr>
              <a:t> scores, demonstrating better lesion segmentation accuracy.</a:t>
            </a:r>
          </a:p>
        </p:txBody>
      </p:sp>
    </p:spTree>
    <p:extLst>
      <p:ext uri="{BB962C8B-B14F-4D97-AF65-F5344CB8AC3E}">
        <p14:creationId xmlns:p14="http://schemas.microsoft.com/office/powerpoint/2010/main" val="3126110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FF8C776-82FA-1B84-8091-EC66A42BF2D6}"/>
              </a:ext>
            </a:extLst>
          </p:cNvPr>
          <p:cNvSpPr txBox="1"/>
          <p:nvPr/>
        </p:nvSpPr>
        <p:spPr>
          <a:xfrm>
            <a:off x="377072" y="521950"/>
            <a:ext cx="6108568" cy="1323439"/>
          </a:xfrm>
          <a:prstGeom prst="rect">
            <a:avLst/>
          </a:prstGeom>
          <a:noFill/>
        </p:spPr>
        <p:txBody>
          <a:bodyPr wrap="square">
            <a:spAutoFit/>
          </a:bodyPr>
          <a:lstStyle/>
          <a:p>
            <a:r>
              <a:rPr lang="en-US" sz="2000" b="1" dirty="0">
                <a:latin typeface="Arial" panose="020B0604020202020204" pitchFamily="34" charset="0"/>
                <a:cs typeface="Arial" panose="020B0604020202020204" pitchFamily="34" charset="0"/>
              </a:rPr>
              <a:t>2. Classification Results (Accuracy)</a:t>
            </a: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54547B52-3A88-8D72-1016-A462CA6AD882}"/>
              </a:ext>
            </a:extLst>
          </p:cNvPr>
          <p:cNvGraphicFramePr>
            <a:graphicFrameLocks noGrp="1"/>
          </p:cNvGraphicFramePr>
          <p:nvPr>
            <p:ph sz="quarter" idx="10"/>
            <p:extLst>
              <p:ext uri="{D42A27DB-BD31-4B8C-83A1-F6EECF244321}">
                <p14:modId xmlns:p14="http://schemas.microsoft.com/office/powerpoint/2010/main" val="2935879533"/>
              </p:ext>
            </p:extLst>
          </p:nvPr>
        </p:nvGraphicFramePr>
        <p:xfrm>
          <a:off x="813104" y="1183669"/>
          <a:ext cx="10355260" cy="2595880"/>
        </p:xfrm>
        <a:graphic>
          <a:graphicData uri="http://schemas.openxmlformats.org/drawingml/2006/table">
            <a:tbl>
              <a:tblPr firstRow="1" bandRow="1">
                <a:tableStyleId>{5C22544A-7EE6-4342-B048-85BDC9FD1C3A}</a:tableStyleId>
              </a:tblPr>
              <a:tblGrid>
                <a:gridCol w="2071052">
                  <a:extLst>
                    <a:ext uri="{9D8B030D-6E8A-4147-A177-3AD203B41FA5}">
                      <a16:colId xmlns:a16="http://schemas.microsoft.com/office/drawing/2014/main" val="2418936355"/>
                    </a:ext>
                  </a:extLst>
                </a:gridCol>
                <a:gridCol w="2071052">
                  <a:extLst>
                    <a:ext uri="{9D8B030D-6E8A-4147-A177-3AD203B41FA5}">
                      <a16:colId xmlns:a16="http://schemas.microsoft.com/office/drawing/2014/main" val="2133799223"/>
                    </a:ext>
                  </a:extLst>
                </a:gridCol>
                <a:gridCol w="2071052">
                  <a:extLst>
                    <a:ext uri="{9D8B030D-6E8A-4147-A177-3AD203B41FA5}">
                      <a16:colId xmlns:a16="http://schemas.microsoft.com/office/drawing/2014/main" val="790432238"/>
                    </a:ext>
                  </a:extLst>
                </a:gridCol>
                <a:gridCol w="2071052">
                  <a:extLst>
                    <a:ext uri="{9D8B030D-6E8A-4147-A177-3AD203B41FA5}">
                      <a16:colId xmlns:a16="http://schemas.microsoft.com/office/drawing/2014/main" val="3577461502"/>
                    </a:ext>
                  </a:extLst>
                </a:gridCol>
                <a:gridCol w="2071052">
                  <a:extLst>
                    <a:ext uri="{9D8B030D-6E8A-4147-A177-3AD203B41FA5}">
                      <a16:colId xmlns:a16="http://schemas.microsoft.com/office/drawing/2014/main" val="854675280"/>
                    </a:ext>
                  </a:extLst>
                </a:gridCol>
              </a:tblGrid>
              <a:tr h="370840">
                <a:tc>
                  <a:txBody>
                    <a:bodyPr/>
                    <a:lstStyle/>
                    <a:p>
                      <a:r>
                        <a:rPr lang="en-US" dirty="0"/>
                        <a:t>Model</a:t>
                      </a:r>
                    </a:p>
                  </a:txBody>
                  <a:tcPr/>
                </a:tc>
                <a:tc>
                  <a:txBody>
                    <a:bodyPr/>
                    <a:lstStyle/>
                    <a:p>
                      <a:r>
                        <a:rPr lang="en-US" dirty="0"/>
                        <a:t>Accuracy</a:t>
                      </a:r>
                    </a:p>
                  </a:txBody>
                  <a:tcPr/>
                </a:tc>
                <a:tc>
                  <a:txBody>
                    <a:bodyPr/>
                    <a:lstStyle/>
                    <a:p>
                      <a:r>
                        <a:rPr lang="en-US" dirty="0"/>
                        <a:t>F1 score</a:t>
                      </a:r>
                    </a:p>
                  </a:txBody>
                  <a:tcPr/>
                </a:tc>
                <a:tc>
                  <a:txBody>
                    <a:bodyPr/>
                    <a:lstStyle/>
                    <a:p>
                      <a:r>
                        <a:rPr lang="en-US" dirty="0"/>
                        <a:t>Precision</a:t>
                      </a:r>
                    </a:p>
                  </a:txBody>
                  <a:tcPr/>
                </a:tc>
                <a:tc>
                  <a:txBody>
                    <a:bodyPr/>
                    <a:lstStyle/>
                    <a:p>
                      <a:r>
                        <a:rPr lang="en-US" dirty="0"/>
                        <a:t>Recall</a:t>
                      </a:r>
                    </a:p>
                  </a:txBody>
                  <a:tcPr/>
                </a:tc>
                <a:extLst>
                  <a:ext uri="{0D108BD9-81ED-4DB2-BD59-A6C34878D82A}">
                    <a16:rowId xmlns:a16="http://schemas.microsoft.com/office/drawing/2014/main" val="4105090836"/>
                  </a:ext>
                </a:extLst>
              </a:tr>
              <a:tr h="370840">
                <a:tc>
                  <a:txBody>
                    <a:bodyPr/>
                    <a:lstStyle/>
                    <a:p>
                      <a:r>
                        <a:rPr lang="en-US" dirty="0" err="1"/>
                        <a:t>EfficientNet</a:t>
                      </a:r>
                      <a:r>
                        <a:rPr lang="en-US" dirty="0"/>
                        <a:t> b0</a:t>
                      </a:r>
                    </a:p>
                  </a:txBody>
                  <a:tcPr/>
                </a:tc>
                <a:tc>
                  <a:txBody>
                    <a:bodyPr/>
                    <a:lstStyle/>
                    <a:p>
                      <a:r>
                        <a:rPr lang="en-US" dirty="0"/>
                        <a:t>0.9767</a:t>
                      </a:r>
                    </a:p>
                  </a:txBody>
                  <a:tcPr/>
                </a:tc>
                <a:tc>
                  <a:txBody>
                    <a:bodyPr/>
                    <a:lstStyle/>
                    <a:p>
                      <a:r>
                        <a:rPr lang="en-US" dirty="0"/>
                        <a:t>0.9759</a:t>
                      </a:r>
                    </a:p>
                  </a:txBody>
                  <a:tcPr/>
                </a:tc>
                <a:tc>
                  <a:txBody>
                    <a:bodyPr/>
                    <a:lstStyle/>
                    <a:p>
                      <a:r>
                        <a:rPr lang="en-US" dirty="0"/>
                        <a:t>0.9773</a:t>
                      </a:r>
                    </a:p>
                  </a:txBody>
                  <a:tcPr/>
                </a:tc>
                <a:tc>
                  <a:txBody>
                    <a:bodyPr/>
                    <a:lstStyle/>
                    <a:p>
                      <a:r>
                        <a:rPr lang="en-US" dirty="0"/>
                        <a:t>0.9767</a:t>
                      </a:r>
                    </a:p>
                  </a:txBody>
                  <a:tcPr/>
                </a:tc>
                <a:extLst>
                  <a:ext uri="{0D108BD9-81ED-4DB2-BD59-A6C34878D82A}">
                    <a16:rowId xmlns:a16="http://schemas.microsoft.com/office/drawing/2014/main" val="988157151"/>
                  </a:ext>
                </a:extLst>
              </a:tr>
              <a:tr h="370840">
                <a:tc>
                  <a:txBody>
                    <a:bodyPr/>
                    <a:lstStyle/>
                    <a:p>
                      <a:r>
                        <a:rPr lang="en-US" dirty="0" err="1"/>
                        <a:t>MobileNet</a:t>
                      </a:r>
                      <a:r>
                        <a:rPr lang="en-US" dirty="0"/>
                        <a:t> V2</a:t>
                      </a:r>
                    </a:p>
                  </a:txBody>
                  <a:tcPr/>
                </a:tc>
                <a:tc>
                  <a:txBody>
                    <a:bodyPr/>
                    <a:lstStyle/>
                    <a:p>
                      <a:r>
                        <a:rPr lang="en-US" dirty="0"/>
                        <a:t>0.9479</a:t>
                      </a:r>
                    </a:p>
                  </a:txBody>
                  <a:tcPr/>
                </a:tc>
                <a:tc>
                  <a:txBody>
                    <a:bodyPr/>
                    <a:lstStyle/>
                    <a:p>
                      <a:r>
                        <a:rPr lang="en-US" dirty="0"/>
                        <a:t>0.9466</a:t>
                      </a:r>
                    </a:p>
                  </a:txBody>
                  <a:tcPr/>
                </a:tc>
                <a:tc>
                  <a:txBody>
                    <a:bodyPr/>
                    <a:lstStyle/>
                    <a:p>
                      <a:r>
                        <a:rPr lang="en-US" dirty="0"/>
                        <a:t>0.9486</a:t>
                      </a:r>
                    </a:p>
                  </a:txBody>
                  <a:tcPr/>
                </a:tc>
                <a:tc>
                  <a:txBody>
                    <a:bodyPr/>
                    <a:lstStyle/>
                    <a:p>
                      <a:r>
                        <a:rPr lang="en-US" dirty="0"/>
                        <a:t>0.9479</a:t>
                      </a:r>
                    </a:p>
                  </a:txBody>
                  <a:tcPr/>
                </a:tc>
                <a:extLst>
                  <a:ext uri="{0D108BD9-81ED-4DB2-BD59-A6C34878D82A}">
                    <a16:rowId xmlns:a16="http://schemas.microsoft.com/office/drawing/2014/main" val="2139359239"/>
                  </a:ext>
                </a:extLst>
              </a:tr>
              <a:tr h="370840">
                <a:tc>
                  <a:txBody>
                    <a:bodyPr/>
                    <a:lstStyle/>
                    <a:p>
                      <a:r>
                        <a:rPr lang="en-US" dirty="0"/>
                        <a:t>DenseNet121</a:t>
                      </a:r>
                    </a:p>
                  </a:txBody>
                  <a:tcPr/>
                </a:tc>
                <a:tc>
                  <a:txBody>
                    <a:bodyPr/>
                    <a:lstStyle/>
                    <a:p>
                      <a:r>
                        <a:rPr lang="en-US" dirty="0"/>
                        <a:t>0.8750</a:t>
                      </a:r>
                    </a:p>
                  </a:txBody>
                  <a:tcPr/>
                </a:tc>
                <a:tc>
                  <a:txBody>
                    <a:bodyPr/>
                    <a:lstStyle/>
                    <a:p>
                      <a:r>
                        <a:rPr lang="en-US" dirty="0"/>
                        <a:t>0.8840</a:t>
                      </a:r>
                    </a:p>
                  </a:txBody>
                  <a:tcPr/>
                </a:tc>
                <a:tc>
                  <a:txBody>
                    <a:bodyPr/>
                    <a:lstStyle/>
                    <a:p>
                      <a:r>
                        <a:rPr lang="en-US" dirty="0"/>
                        <a:t>0.9177</a:t>
                      </a:r>
                    </a:p>
                  </a:txBody>
                  <a:tcPr/>
                </a:tc>
                <a:tc>
                  <a:txBody>
                    <a:bodyPr/>
                    <a:lstStyle/>
                    <a:p>
                      <a:r>
                        <a:rPr lang="en-US" dirty="0"/>
                        <a:t>0.8750</a:t>
                      </a:r>
                    </a:p>
                  </a:txBody>
                  <a:tcPr/>
                </a:tc>
                <a:extLst>
                  <a:ext uri="{0D108BD9-81ED-4DB2-BD59-A6C34878D82A}">
                    <a16:rowId xmlns:a16="http://schemas.microsoft.com/office/drawing/2014/main" val="2018471631"/>
                  </a:ext>
                </a:extLst>
              </a:tr>
              <a:tr h="370840">
                <a:tc>
                  <a:txBody>
                    <a:bodyPr/>
                    <a:lstStyle/>
                    <a:p>
                      <a:r>
                        <a:rPr lang="en-US" dirty="0" err="1"/>
                        <a:t>ResNet</a:t>
                      </a:r>
                      <a:r>
                        <a:rPr lang="en-US" dirty="0"/>
                        <a:t> 150</a:t>
                      </a:r>
                    </a:p>
                  </a:txBody>
                  <a:tcPr/>
                </a:tc>
                <a:tc>
                  <a:txBody>
                    <a:bodyPr/>
                    <a:lstStyle/>
                    <a:p>
                      <a:r>
                        <a:rPr lang="en-US" dirty="0"/>
                        <a:t>0.8301</a:t>
                      </a:r>
                    </a:p>
                  </a:txBody>
                  <a:tcPr/>
                </a:tc>
                <a:tc>
                  <a:txBody>
                    <a:bodyPr/>
                    <a:lstStyle/>
                    <a:p>
                      <a:r>
                        <a:rPr lang="en-US" dirty="0"/>
                        <a:t>0.8174</a:t>
                      </a:r>
                    </a:p>
                  </a:txBody>
                  <a:tcPr/>
                </a:tc>
                <a:tc>
                  <a:txBody>
                    <a:bodyPr/>
                    <a:lstStyle/>
                    <a:p>
                      <a:r>
                        <a:rPr lang="en-US" dirty="0"/>
                        <a:t>0.8217</a:t>
                      </a:r>
                    </a:p>
                  </a:txBody>
                  <a:tcPr/>
                </a:tc>
                <a:tc>
                  <a:txBody>
                    <a:bodyPr/>
                    <a:lstStyle/>
                    <a:p>
                      <a:r>
                        <a:rPr lang="en-US" dirty="0"/>
                        <a:t>0.8301</a:t>
                      </a:r>
                    </a:p>
                  </a:txBody>
                  <a:tcPr/>
                </a:tc>
                <a:extLst>
                  <a:ext uri="{0D108BD9-81ED-4DB2-BD59-A6C34878D82A}">
                    <a16:rowId xmlns:a16="http://schemas.microsoft.com/office/drawing/2014/main" val="2027599732"/>
                  </a:ext>
                </a:extLst>
              </a:tr>
              <a:tr h="370840">
                <a:tc>
                  <a:txBody>
                    <a:bodyPr/>
                    <a:lstStyle/>
                    <a:p>
                      <a:r>
                        <a:rPr lang="en-US" dirty="0"/>
                        <a:t>InceptionV3</a:t>
                      </a:r>
                    </a:p>
                  </a:txBody>
                  <a:tcPr/>
                </a:tc>
                <a:tc>
                  <a:txBody>
                    <a:bodyPr/>
                    <a:lstStyle/>
                    <a:p>
                      <a:r>
                        <a:rPr lang="en-US" dirty="0"/>
                        <a:t>0.8088</a:t>
                      </a:r>
                    </a:p>
                  </a:txBody>
                  <a:tcPr/>
                </a:tc>
                <a:tc>
                  <a:txBody>
                    <a:bodyPr/>
                    <a:lstStyle/>
                    <a:p>
                      <a:r>
                        <a:rPr lang="en-US" dirty="0"/>
                        <a:t>0.8029</a:t>
                      </a:r>
                    </a:p>
                  </a:txBody>
                  <a:tcPr/>
                </a:tc>
                <a:tc>
                  <a:txBody>
                    <a:bodyPr/>
                    <a:lstStyle/>
                    <a:p>
                      <a:r>
                        <a:rPr lang="en-US" dirty="0"/>
                        <a:t>0.8444</a:t>
                      </a:r>
                    </a:p>
                  </a:txBody>
                  <a:tcPr/>
                </a:tc>
                <a:tc>
                  <a:txBody>
                    <a:bodyPr/>
                    <a:lstStyle/>
                    <a:p>
                      <a:r>
                        <a:rPr lang="en-US" dirty="0"/>
                        <a:t>0.8088</a:t>
                      </a:r>
                    </a:p>
                  </a:txBody>
                  <a:tcPr/>
                </a:tc>
                <a:extLst>
                  <a:ext uri="{0D108BD9-81ED-4DB2-BD59-A6C34878D82A}">
                    <a16:rowId xmlns:a16="http://schemas.microsoft.com/office/drawing/2014/main" val="961911094"/>
                  </a:ext>
                </a:extLst>
              </a:tr>
              <a:tr h="370840">
                <a:tc>
                  <a:txBody>
                    <a:bodyPr/>
                    <a:lstStyle/>
                    <a:p>
                      <a:r>
                        <a:rPr lang="en-US" dirty="0"/>
                        <a:t>Ensemble model</a:t>
                      </a:r>
                    </a:p>
                  </a:txBody>
                  <a:tcPr/>
                </a:tc>
                <a:tc>
                  <a:txBody>
                    <a:bodyPr/>
                    <a:lstStyle/>
                    <a:p>
                      <a:r>
                        <a:rPr lang="en-US" dirty="0"/>
                        <a:t>0.9887</a:t>
                      </a:r>
                    </a:p>
                  </a:txBody>
                  <a:tcPr/>
                </a:tc>
                <a:tc>
                  <a:txBody>
                    <a:bodyPr/>
                    <a:lstStyle/>
                    <a:p>
                      <a:r>
                        <a:rPr lang="en-US" dirty="0"/>
                        <a:t>0.9885</a:t>
                      </a:r>
                    </a:p>
                  </a:txBody>
                  <a:tcPr/>
                </a:tc>
                <a:tc>
                  <a:txBody>
                    <a:bodyPr/>
                    <a:lstStyle/>
                    <a:p>
                      <a:r>
                        <a:rPr lang="en-US" dirty="0"/>
                        <a:t>0.9889</a:t>
                      </a:r>
                    </a:p>
                  </a:txBody>
                  <a:tcPr/>
                </a:tc>
                <a:tc>
                  <a:txBody>
                    <a:bodyPr/>
                    <a:lstStyle/>
                    <a:p>
                      <a:r>
                        <a:rPr lang="en-US" dirty="0"/>
                        <a:t>0.9887</a:t>
                      </a:r>
                    </a:p>
                  </a:txBody>
                  <a:tcPr/>
                </a:tc>
                <a:extLst>
                  <a:ext uri="{0D108BD9-81ED-4DB2-BD59-A6C34878D82A}">
                    <a16:rowId xmlns:a16="http://schemas.microsoft.com/office/drawing/2014/main" val="755556966"/>
                  </a:ext>
                </a:extLst>
              </a:tr>
            </a:tbl>
          </a:graphicData>
        </a:graphic>
      </p:graphicFrame>
    </p:spTree>
    <p:extLst>
      <p:ext uri="{BB962C8B-B14F-4D97-AF65-F5344CB8AC3E}">
        <p14:creationId xmlns:p14="http://schemas.microsoft.com/office/powerpoint/2010/main" val="34248280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801F77E-F035-9981-E23C-00B7EE1ED381}"/>
              </a:ext>
            </a:extLst>
          </p:cNvPr>
          <p:cNvSpPr>
            <a:spLocks noGrp="1"/>
          </p:cNvSpPr>
          <p:nvPr>
            <p:ph type="title"/>
          </p:nvPr>
        </p:nvSpPr>
        <p:spPr>
          <a:xfrm>
            <a:off x="733096" y="354615"/>
            <a:ext cx="10515600" cy="889723"/>
          </a:xfrm>
        </p:spPr>
        <p:txBody>
          <a:bodyPr>
            <a:normAutofit/>
          </a:bodyPr>
          <a:lstStyle/>
          <a:p>
            <a:r>
              <a:rPr lang="en-US" dirty="0"/>
              <a:t>Website :</a:t>
            </a:r>
          </a:p>
        </p:txBody>
      </p:sp>
      <p:pic>
        <p:nvPicPr>
          <p:cNvPr id="12" name="Picture 11" descr="A screenshot of a computer&#10;&#10;AI-generated content may be incorrect.">
            <a:extLst>
              <a:ext uri="{FF2B5EF4-FFF2-40B4-BE49-F238E27FC236}">
                <a16:creationId xmlns:a16="http://schemas.microsoft.com/office/drawing/2014/main" id="{1B63C36B-4F87-3B87-452C-7B026CFE2C19}"/>
              </a:ext>
            </a:extLst>
          </p:cNvPr>
          <p:cNvPicPr>
            <a:picLocks noChangeAspect="1"/>
          </p:cNvPicPr>
          <p:nvPr/>
        </p:nvPicPr>
        <p:blipFill>
          <a:blip r:embed="rId3"/>
          <a:srcRect r="-1" b="19014"/>
          <a:stretch/>
        </p:blipFill>
        <p:spPr>
          <a:xfrm>
            <a:off x="733425" y="1244338"/>
            <a:ext cx="10725479" cy="4854804"/>
          </a:xfrm>
          <a:prstGeom prst="rect">
            <a:avLst/>
          </a:prstGeom>
          <a:noFill/>
        </p:spPr>
      </p:pic>
    </p:spTree>
    <p:extLst>
      <p:ext uri="{BB962C8B-B14F-4D97-AF65-F5344CB8AC3E}">
        <p14:creationId xmlns:p14="http://schemas.microsoft.com/office/powerpoint/2010/main" val="3022239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skin cancer&#10;&#10;AI-generated content may be incorrect.">
            <a:extLst>
              <a:ext uri="{FF2B5EF4-FFF2-40B4-BE49-F238E27FC236}">
                <a16:creationId xmlns:a16="http://schemas.microsoft.com/office/drawing/2014/main" id="{59DEB782-244E-18FD-6348-FDC90BF34DBB}"/>
              </a:ext>
            </a:extLst>
          </p:cNvPr>
          <p:cNvPicPr>
            <a:picLocks noGrp="1" noChangeAspect="1"/>
          </p:cNvPicPr>
          <p:nvPr>
            <p:ph sz="quarter" idx="10"/>
          </p:nvPr>
        </p:nvPicPr>
        <p:blipFill>
          <a:blip r:embed="rId2"/>
          <a:srcRect r="13398" b="-1"/>
          <a:stretch/>
        </p:blipFill>
        <p:spPr>
          <a:xfrm>
            <a:off x="120650" y="68263"/>
            <a:ext cx="11950700" cy="6175375"/>
          </a:xfrm>
          <a:noFill/>
        </p:spPr>
      </p:pic>
    </p:spTree>
    <p:extLst>
      <p:ext uri="{BB962C8B-B14F-4D97-AF65-F5344CB8AC3E}">
        <p14:creationId xmlns:p14="http://schemas.microsoft.com/office/powerpoint/2010/main" val="3135508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AI-generated content may be incorrect.">
            <a:extLst>
              <a:ext uri="{FF2B5EF4-FFF2-40B4-BE49-F238E27FC236}">
                <a16:creationId xmlns:a16="http://schemas.microsoft.com/office/drawing/2014/main" id="{FD4E2A8D-6782-ADB7-D558-AAE6F0EDAC17}"/>
              </a:ext>
            </a:extLst>
          </p:cNvPr>
          <p:cNvPicPr>
            <a:picLocks noGrp="1" noChangeAspect="1"/>
          </p:cNvPicPr>
          <p:nvPr>
            <p:ph sz="quarter" idx="10"/>
          </p:nvPr>
        </p:nvPicPr>
        <p:blipFill>
          <a:blip r:embed="rId2"/>
          <a:srcRect r="13398" b="-1"/>
          <a:stretch/>
        </p:blipFill>
        <p:spPr>
          <a:xfrm>
            <a:off x="120650" y="68263"/>
            <a:ext cx="11950700" cy="6175375"/>
          </a:xfrm>
          <a:noFill/>
        </p:spPr>
      </p:pic>
    </p:spTree>
    <p:extLst>
      <p:ext uri="{BB962C8B-B14F-4D97-AF65-F5344CB8AC3E}">
        <p14:creationId xmlns:p14="http://schemas.microsoft.com/office/powerpoint/2010/main" val="3391966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AI-generated content may be incorrect.">
            <a:extLst>
              <a:ext uri="{FF2B5EF4-FFF2-40B4-BE49-F238E27FC236}">
                <a16:creationId xmlns:a16="http://schemas.microsoft.com/office/drawing/2014/main" id="{38785B7C-A56F-FABF-DE73-447E5D2B1BEF}"/>
              </a:ext>
            </a:extLst>
          </p:cNvPr>
          <p:cNvPicPr>
            <a:picLocks noGrp="1" noChangeAspect="1"/>
          </p:cNvPicPr>
          <p:nvPr>
            <p:ph sz="quarter" idx="10"/>
          </p:nvPr>
        </p:nvPicPr>
        <p:blipFill>
          <a:blip r:embed="rId2"/>
          <a:srcRect r="13882"/>
          <a:stretch/>
        </p:blipFill>
        <p:spPr>
          <a:xfrm>
            <a:off x="120650" y="68263"/>
            <a:ext cx="11950700" cy="6175375"/>
          </a:xfrm>
          <a:noFill/>
        </p:spPr>
      </p:pic>
    </p:spTree>
    <p:extLst>
      <p:ext uri="{BB962C8B-B14F-4D97-AF65-F5344CB8AC3E}">
        <p14:creationId xmlns:p14="http://schemas.microsoft.com/office/powerpoint/2010/main" val="2964984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D1842-8086-CA47-A90C-D64B68AAB881}"/>
              </a:ext>
            </a:extLst>
          </p:cNvPr>
          <p:cNvSpPr>
            <a:spLocks noGrp="1"/>
          </p:cNvSpPr>
          <p:nvPr>
            <p:ph type="title"/>
          </p:nvPr>
        </p:nvSpPr>
        <p:spPr/>
        <p:txBody>
          <a:bodyPr/>
          <a:lstStyle/>
          <a:p>
            <a:r>
              <a:rPr lang="en-US" dirty="0"/>
              <a:t>Abstract</a:t>
            </a:r>
          </a:p>
        </p:txBody>
      </p:sp>
      <p:sp>
        <p:nvSpPr>
          <p:cNvPr id="3" name="Content Placeholder 2" descr="Bulleted text">
            <a:extLst>
              <a:ext uri="{FF2B5EF4-FFF2-40B4-BE49-F238E27FC236}">
                <a16:creationId xmlns:a16="http://schemas.microsoft.com/office/drawing/2014/main" id="{C5486E65-654A-9A48-9184-2EFFE9015713}"/>
              </a:ext>
            </a:extLst>
          </p:cNvPr>
          <p:cNvSpPr>
            <a:spLocks noGrp="1"/>
          </p:cNvSpPr>
          <p:nvPr>
            <p:ph sz="quarter" idx="10"/>
          </p:nvPr>
        </p:nvSpPr>
        <p:spPr>
          <a:xfrm>
            <a:off x="437092" y="1217693"/>
            <a:ext cx="10355263" cy="3752850"/>
          </a:xfrm>
        </p:spPr>
        <p:txBody>
          <a:bodyPr/>
          <a:lstStyle/>
          <a:p>
            <a:pPr marL="0" indent="0" algn="just">
              <a:buNone/>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Skin cancer is an increasingly critical global health concern, where early detection significantly improves survival rates. However, conventional diagnostic methods primarily depend on visual assessments by dermatologists, which can be subjective and time-consuming. This project aims to automate skin cancer detection through deep learning models trained on the HAM10000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dermoscopic</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image dataset.</a:t>
            </a:r>
          </a:p>
          <a:p>
            <a:pPr marL="0" indent="0" algn="just">
              <a:buNone/>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To achieve this, five convolutional neural network architectures—ResNet150,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DenseNet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Inception V3,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MobileNet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V2,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EfficientNet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B0—were trained and evaluated. Data augmentation techniques were employed to mitigate class imbalance and enhance model generalization. Among these,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MobileNet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V2,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EfficientNet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B0, and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DenseNet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were further combined using a weighted majority voting ensemble with weights of 0.3, 0.5, and 0.2, respectively, to improve overall classification performance.</a:t>
            </a:r>
          </a:p>
          <a:p>
            <a:pPr marL="0" indent="0" algn="just">
              <a:buNone/>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study demonstrates the potential of deep learning in enhancing diagnostic accuracy and efficiency. Future directions include further refinement of ensemble strategies and the integration of attention U-Net architectures for improved lesion segmentation and model interpretability.</a:t>
            </a:r>
          </a:p>
        </p:txBody>
      </p:sp>
    </p:spTree>
    <p:extLst>
      <p:ext uri="{BB962C8B-B14F-4D97-AF65-F5344CB8AC3E}">
        <p14:creationId xmlns:p14="http://schemas.microsoft.com/office/powerpoint/2010/main" val="1686198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3496-C690-5043-5980-0E1C1835A3E2}"/>
              </a:ext>
            </a:extLst>
          </p:cNvPr>
          <p:cNvSpPr>
            <a:spLocks noGrp="1"/>
          </p:cNvSpPr>
          <p:nvPr>
            <p:ph type="title"/>
          </p:nvPr>
        </p:nvSpPr>
        <p:spPr>
          <a:xfrm>
            <a:off x="0" y="0"/>
            <a:ext cx="10515600" cy="1325563"/>
          </a:xfrm>
        </p:spPr>
        <p:txBody>
          <a:bodyPr/>
          <a:lstStyle/>
          <a:p>
            <a:r>
              <a:rPr lang="en-US" b="1" i="0" dirty="0">
                <a:effectLst/>
                <a:latin typeface="ui-sans-serif"/>
              </a:rPr>
              <a:t>Conclusions</a:t>
            </a:r>
            <a:br>
              <a:rPr lang="en-US" b="1" i="0" dirty="0">
                <a:effectLst/>
                <a:latin typeface="ui-sans-serif"/>
              </a:rPr>
            </a:br>
            <a:endParaRPr lang="en-US" dirty="0"/>
          </a:p>
        </p:txBody>
      </p:sp>
      <p:pic>
        <p:nvPicPr>
          <p:cNvPr id="4" name="Content Placeholder 4">
            <a:extLst>
              <a:ext uri="{FF2B5EF4-FFF2-40B4-BE49-F238E27FC236}">
                <a16:creationId xmlns:a16="http://schemas.microsoft.com/office/drawing/2014/main" id="{BF8B1566-4714-980D-A1C4-31418D2CF160}"/>
              </a:ext>
            </a:extLst>
          </p:cNvPr>
          <p:cNvPicPr>
            <a:picLocks noGrp="1" noChangeAspect="1"/>
          </p:cNvPicPr>
          <p:nvPr>
            <p:ph idx="1"/>
          </p:nvPr>
        </p:nvPicPr>
        <p:blipFill>
          <a:blip r:embed="rId3"/>
          <a:stretch>
            <a:fillRect/>
          </a:stretch>
        </p:blipFill>
        <p:spPr>
          <a:xfrm>
            <a:off x="0" y="0"/>
            <a:ext cx="12192000" cy="6858000"/>
          </a:xfrm>
        </p:spPr>
      </p:pic>
      <p:sp>
        <p:nvSpPr>
          <p:cNvPr id="5" name="Rectangle 1">
            <a:extLst>
              <a:ext uri="{FF2B5EF4-FFF2-40B4-BE49-F238E27FC236}">
                <a16:creationId xmlns:a16="http://schemas.microsoft.com/office/drawing/2014/main" id="{53D40EAA-E664-41CB-54AD-535619950B3A}"/>
              </a:ext>
            </a:extLst>
          </p:cNvPr>
          <p:cNvSpPr>
            <a:spLocks noGrp="1" noChangeArrowheads="1"/>
          </p:cNvSpPr>
          <p:nvPr>
            <p:ph sz="quarter" idx="10"/>
          </p:nvPr>
        </p:nvSpPr>
        <p:spPr bwMode="auto">
          <a:xfrm>
            <a:off x="306057" y="721628"/>
            <a:ext cx="1126503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b="0" i="0" u="none" strike="noStrike" dirty="0">
                <a:solidFill>
                  <a:srgbClr val="000000"/>
                </a:solidFill>
                <a:effectLst/>
                <a:latin typeface="Times New Roman" panose="02020603050405020304" pitchFamily="18" charset="0"/>
                <a:cs typeface="Times New Roman" panose="02020603050405020304" pitchFamily="18" charset="0"/>
              </a:rPr>
              <a:t>The proposed system demonstrated excellent performance in both classification and segmentation of skin lesions. The weighted ensemble of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EfficientNet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B0,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MobileNet</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V2, and DenseNet121 achieved the highest classification metrics, with an accuracy of 98.87% and an F1 score of 98.85%, significantly outperforming all individual models. For segmentation, the Attention U-Net model surpassed the standard U-Net by achieving a Dice Coefficient of </a:t>
            </a:r>
            <a:r>
              <a:rPr kumimoji="0" lang="en-US" altLang="en-US" sz="2000" b="1" i="0" u="none" strike="noStrike" cap="none" normalizeH="0" baseline="0" dirty="0">
                <a:ln>
                  <a:noFill/>
                </a:ln>
                <a:solidFill>
                  <a:schemeClr val="tx1"/>
                </a:solidFill>
                <a:effectLst/>
                <a:latin typeface="Arial" panose="020B0604020202020204" pitchFamily="34" charset="0"/>
              </a:rPr>
              <a:t>0.9462</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and an </a:t>
            </a:r>
            <a:r>
              <a:rPr lang="en-US" sz="2000" b="0" i="0" u="none" strike="noStrike" dirty="0" err="1">
                <a:solidFill>
                  <a:srgbClr val="000000"/>
                </a:solidFill>
                <a:effectLst/>
                <a:latin typeface="Times New Roman" panose="02020603050405020304" pitchFamily="18" charset="0"/>
                <a:cs typeface="Times New Roman" panose="02020603050405020304" pitchFamily="18" charset="0"/>
              </a:rPr>
              <a:t>IoU</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of </a:t>
            </a:r>
            <a:r>
              <a:rPr kumimoji="0" lang="en-US" altLang="en-US" sz="2000" b="1" i="0" u="none" strike="noStrike" cap="none" normalizeH="0" baseline="0" dirty="0">
                <a:ln>
                  <a:noFill/>
                </a:ln>
                <a:solidFill>
                  <a:schemeClr val="tx1"/>
                </a:solidFill>
                <a:effectLst/>
                <a:latin typeface="Arial" panose="020B0604020202020204" pitchFamily="34" charset="0"/>
              </a:rPr>
              <a:t>0.8982</a:t>
            </a:r>
            <a:r>
              <a:rPr lang="en-US" sz="2000" b="0" i="0" u="none" strike="noStrike" dirty="0">
                <a:solidFill>
                  <a:srgbClr val="000000"/>
                </a:solidFill>
                <a:effectLst/>
                <a:latin typeface="Times New Roman" panose="02020603050405020304" pitchFamily="18" charset="0"/>
                <a:cs typeface="Times New Roman" panose="02020603050405020304" pitchFamily="18" charset="0"/>
              </a:rPr>
              <a:t>, indicating more precise lesion boundary detection. These results highlight the effectiveness of ensemble learning and attention mechanisms in enhancing diagnostic accuracy and lesion interpretability.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2325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E2C5D-DBCE-25E8-9F0E-FFA10ABA305A}"/>
              </a:ext>
            </a:extLst>
          </p:cNvPr>
          <p:cNvSpPr>
            <a:spLocks noGrp="1"/>
          </p:cNvSpPr>
          <p:nvPr>
            <p:ph type="title"/>
          </p:nvPr>
        </p:nvSpPr>
        <p:spPr>
          <a:xfrm>
            <a:off x="219291" y="23689"/>
            <a:ext cx="10515600" cy="1325563"/>
          </a:xfrm>
        </p:spPr>
        <p:txBody>
          <a:bodyPr/>
          <a:lstStyle/>
          <a:p>
            <a:r>
              <a:rPr lang="en-US" dirty="0"/>
              <a:t>Future Work</a:t>
            </a:r>
          </a:p>
        </p:txBody>
      </p:sp>
      <p:sp>
        <p:nvSpPr>
          <p:cNvPr id="3" name="Rectangle 1">
            <a:extLst>
              <a:ext uri="{FF2B5EF4-FFF2-40B4-BE49-F238E27FC236}">
                <a16:creationId xmlns:a16="http://schemas.microsoft.com/office/drawing/2014/main" id="{8EBADA7F-58BE-50A6-A06E-43FD2AEA859C}"/>
              </a:ext>
            </a:extLst>
          </p:cNvPr>
          <p:cNvSpPr>
            <a:spLocks noGrp="1" noChangeArrowheads="1"/>
          </p:cNvSpPr>
          <p:nvPr>
            <p:ph sz="quarter" idx="10"/>
          </p:nvPr>
        </p:nvSpPr>
        <p:spPr bwMode="auto">
          <a:xfrm>
            <a:off x="341840" y="686470"/>
            <a:ext cx="857263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Multi-modal Learning:</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Combine </a:t>
            </a:r>
            <a:r>
              <a:rPr kumimoji="0" lang="en-US" altLang="en-US" sz="2400" b="1" i="0" u="none" strike="noStrike" cap="none" normalizeH="0" baseline="0" dirty="0">
                <a:ln>
                  <a:noFill/>
                </a:ln>
                <a:solidFill>
                  <a:schemeClr val="tx1"/>
                </a:solidFill>
                <a:effectLst/>
                <a:latin typeface="Arial" panose="020B0604020202020204" pitchFamily="34" charset="0"/>
              </a:rPr>
              <a:t>clinical metadata</a:t>
            </a:r>
            <a:r>
              <a:rPr kumimoji="0" lang="en-US" altLang="en-US" sz="2400" b="0" i="0" u="none" strike="noStrike" cap="none" normalizeH="0" baseline="0" dirty="0">
                <a:ln>
                  <a:noFill/>
                </a:ln>
                <a:solidFill>
                  <a:schemeClr val="tx1"/>
                </a:solidFill>
                <a:effectLst/>
                <a:latin typeface="Arial" panose="020B0604020202020204" pitchFamily="34" charset="0"/>
              </a:rPr>
              <a:t> (e.g., patient history, lesion location) with image data for more robust predictions.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Mobile Deployment: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Optimize trained models for </a:t>
            </a:r>
            <a:r>
              <a:rPr kumimoji="0" lang="en-US" altLang="en-US" sz="2400" b="1" i="0" u="none" strike="noStrike" cap="none" normalizeH="0" baseline="0" dirty="0">
                <a:ln>
                  <a:noFill/>
                </a:ln>
                <a:solidFill>
                  <a:schemeClr val="tx1"/>
                </a:solidFill>
                <a:effectLst/>
                <a:latin typeface="Arial" panose="020B0604020202020204" pitchFamily="34" charset="0"/>
              </a:rPr>
              <a:t>real-time mobile or edge device deployment</a:t>
            </a:r>
            <a:r>
              <a:rPr kumimoji="0" lang="en-US" altLang="en-US" sz="2400" b="0" i="0" u="none" strike="noStrike" cap="none" normalizeH="0" baseline="0" dirty="0">
                <a:ln>
                  <a:noFill/>
                </a:ln>
                <a:solidFill>
                  <a:schemeClr val="tx1"/>
                </a:solidFill>
                <a:effectLst/>
                <a:latin typeface="Arial" panose="020B0604020202020204" pitchFamily="34" charset="0"/>
              </a:rPr>
              <a:t> to support early diagnosis in remote or underserved areas.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Expansion: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Extend the dataset by integrating other public repositories (e.g., ISIC) and using </a:t>
            </a:r>
            <a:r>
              <a:rPr kumimoji="0" lang="en-US" altLang="en-US" sz="2400" b="1" i="0" u="none" strike="noStrike" cap="none" normalizeH="0" baseline="0" dirty="0">
                <a:ln>
                  <a:noFill/>
                </a:ln>
                <a:solidFill>
                  <a:schemeClr val="tx1"/>
                </a:solidFill>
                <a:effectLst/>
                <a:latin typeface="Arial" panose="020B0604020202020204" pitchFamily="34" charset="0"/>
              </a:rPr>
              <a:t>synthetic data generation</a:t>
            </a:r>
            <a:r>
              <a:rPr kumimoji="0" lang="en-US" altLang="en-US" sz="2400" b="0" i="0" u="none" strike="noStrike" cap="none" normalizeH="0" baseline="0" dirty="0">
                <a:ln>
                  <a:noFill/>
                </a:ln>
                <a:solidFill>
                  <a:schemeClr val="tx1"/>
                </a:solidFill>
                <a:effectLst/>
                <a:latin typeface="Arial" panose="020B0604020202020204" pitchFamily="34" charset="0"/>
              </a:rPr>
              <a:t> (GANs) to enhance minority class representation.</a:t>
            </a:r>
          </a:p>
        </p:txBody>
      </p:sp>
    </p:spTree>
    <p:extLst>
      <p:ext uri="{BB962C8B-B14F-4D97-AF65-F5344CB8AC3E}">
        <p14:creationId xmlns:p14="http://schemas.microsoft.com/office/powerpoint/2010/main" val="2022192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D3820-1A94-C8CE-DD36-90E32851E9BD}"/>
              </a:ext>
            </a:extLst>
          </p:cNvPr>
          <p:cNvSpPr>
            <a:spLocks noGrp="1"/>
          </p:cNvSpPr>
          <p:nvPr>
            <p:ph type="title"/>
          </p:nvPr>
        </p:nvSpPr>
        <p:spPr>
          <a:xfrm>
            <a:off x="261444" y="232695"/>
            <a:ext cx="10515600" cy="1325563"/>
          </a:xfrm>
        </p:spPr>
        <p:txBody>
          <a:bodyPr/>
          <a:lstStyle/>
          <a:p>
            <a:r>
              <a:rPr lang="en-US" dirty="0"/>
              <a:t>References</a:t>
            </a:r>
          </a:p>
        </p:txBody>
      </p:sp>
      <p:sp>
        <p:nvSpPr>
          <p:cNvPr id="4" name="Rectangle 1">
            <a:extLst>
              <a:ext uri="{FF2B5EF4-FFF2-40B4-BE49-F238E27FC236}">
                <a16:creationId xmlns:a16="http://schemas.microsoft.com/office/drawing/2014/main" id="{FA7ECDCD-5AC8-9BBF-8D89-231456DE3A8E}"/>
              </a:ext>
            </a:extLst>
          </p:cNvPr>
          <p:cNvSpPr>
            <a:spLocks noGrp="1" noChangeArrowheads="1"/>
          </p:cNvSpPr>
          <p:nvPr>
            <p:ph sz="quarter" idx="10"/>
          </p:nvPr>
        </p:nvSpPr>
        <p:spPr bwMode="auto">
          <a:xfrm>
            <a:off x="261444" y="1071974"/>
            <a:ext cx="11458904"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[1] J. </a:t>
            </a:r>
            <a:r>
              <a:rPr lang="en-US" sz="2000" dirty="0" err="1">
                <a:latin typeface="Times New Roman" panose="02020603050405020304" pitchFamily="18" charset="0"/>
                <a:cs typeface="Times New Roman" panose="02020603050405020304" pitchFamily="18" charset="0"/>
              </a:rPr>
              <a:t>Ferlay</a:t>
            </a:r>
            <a:r>
              <a:rPr lang="en-US" sz="2000" dirty="0">
                <a:latin typeface="Times New Roman" panose="02020603050405020304" pitchFamily="18" charset="0"/>
                <a:cs typeface="Times New Roman" panose="02020603050405020304" pitchFamily="18" charset="0"/>
              </a:rPr>
              <a:t>, M. Ervik, F. Lam, et al., “Cancer statistics for the year 2020: An overview,” International Journal of Cancer, vol. 149, no. 4, pp. 778–789, 2021.</a:t>
            </a:r>
          </a:p>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 [2] G. Argenziano and H. P. Soyer, “</a:t>
            </a:r>
            <a:r>
              <a:rPr lang="en-US" sz="2000" dirty="0" err="1">
                <a:latin typeface="Times New Roman" panose="02020603050405020304" pitchFamily="18" charset="0"/>
                <a:cs typeface="Times New Roman" panose="02020603050405020304" pitchFamily="18" charset="0"/>
              </a:rPr>
              <a:t>Dermoscopy</a:t>
            </a:r>
            <a:r>
              <a:rPr lang="en-US" sz="2000" dirty="0">
                <a:latin typeface="Times New Roman" panose="02020603050405020304" pitchFamily="18" charset="0"/>
                <a:cs typeface="Times New Roman" panose="02020603050405020304" pitchFamily="18" charset="0"/>
              </a:rPr>
              <a:t> of pigmented skin lesions—a valuable tool for early diagnosis,” The Lancet Oncology, vol.</a:t>
            </a:r>
          </a:p>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 2, no. 7, pp. 443 449, 2001.</a:t>
            </a:r>
          </a:p>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 [3] Y. LeCun, Y. Bengio, and G. Hinton, “Deep learning,” Nature, vol. 521, no. 7553, pp. 436–444, 2015. </a:t>
            </a:r>
          </a:p>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[4] G. </a:t>
            </a:r>
            <a:r>
              <a:rPr lang="en-US" sz="2000" dirty="0" err="1">
                <a:latin typeface="Times New Roman" panose="02020603050405020304" pitchFamily="18" charset="0"/>
                <a:cs typeface="Times New Roman" panose="02020603050405020304" pitchFamily="18" charset="0"/>
              </a:rPr>
              <a:t>Litjens</a:t>
            </a:r>
            <a:r>
              <a:rPr lang="en-US" sz="2000" dirty="0">
                <a:latin typeface="Times New Roman" panose="02020603050405020304" pitchFamily="18" charset="0"/>
                <a:cs typeface="Times New Roman" panose="02020603050405020304" pitchFamily="18" charset="0"/>
              </a:rPr>
              <a:t>, T. Kooi, B. E. </a:t>
            </a:r>
            <a:r>
              <a:rPr lang="en-US" sz="2000" dirty="0" err="1">
                <a:latin typeface="Times New Roman" panose="02020603050405020304" pitchFamily="18" charset="0"/>
                <a:cs typeface="Times New Roman" panose="02020603050405020304" pitchFamily="18" charset="0"/>
              </a:rPr>
              <a:t>Bejnordi</a:t>
            </a:r>
            <a:r>
              <a:rPr lang="en-US" sz="2000" dirty="0">
                <a:latin typeface="Times New Roman" panose="02020603050405020304" pitchFamily="18" charset="0"/>
                <a:cs typeface="Times New Roman" panose="02020603050405020304" pitchFamily="18" charset="0"/>
              </a:rPr>
              <a:t>, et al., “A survey on deep learning in medical image analysis,” Medical Image Analysis, vol. 42, pp. 60–88, 2017. </a:t>
            </a:r>
          </a:p>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[5] A. Esteva, B. </a:t>
            </a:r>
            <a:r>
              <a:rPr lang="en-US" sz="2000" dirty="0" err="1">
                <a:latin typeface="Times New Roman" panose="02020603050405020304" pitchFamily="18" charset="0"/>
                <a:cs typeface="Times New Roman" panose="02020603050405020304" pitchFamily="18" charset="0"/>
              </a:rPr>
              <a:t>Kuprel</a:t>
            </a:r>
            <a:r>
              <a:rPr lang="en-US" sz="2000" dirty="0">
                <a:latin typeface="Times New Roman" panose="02020603050405020304" pitchFamily="18" charset="0"/>
                <a:cs typeface="Times New Roman" panose="02020603050405020304" pitchFamily="18" charset="0"/>
              </a:rPr>
              <a:t>, R. A. Novoa, et al., “Dermatologist-level </a:t>
            </a:r>
            <a:r>
              <a:rPr lang="en-US" sz="2000" dirty="0" err="1">
                <a:latin typeface="Times New Roman" panose="02020603050405020304" pitchFamily="18" charset="0"/>
                <a:cs typeface="Times New Roman" panose="02020603050405020304" pitchFamily="18" charset="0"/>
              </a:rPr>
              <a:t>classifi</a:t>
            </a:r>
            <a:r>
              <a:rPr lang="en-US" sz="2000" dirty="0">
                <a:latin typeface="Times New Roman" panose="02020603050405020304" pitchFamily="18" charset="0"/>
                <a:cs typeface="Times New Roman" panose="02020603050405020304" pitchFamily="18" charset="0"/>
              </a:rPr>
              <a:t> cation of skin cancer with deep neural networks,” Nature, vol. 542, no. 7639, pp. 115 118, 2017. </a:t>
            </a:r>
          </a:p>
          <a:p>
            <a:pPr marL="0" marR="0" lvl="0" indent="0" algn="l" defTabSz="914400" rtl="0" eaLnBrk="0" fontAlgn="base" latinLnBrk="0" hangingPunct="0">
              <a:lnSpc>
                <a:spcPct val="10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[6] T. J. Brinker, et al., “Skin cancer classification using convolutional neural networks: systematic review,” Journal of Medical Internet Research, vol. 20, no. 10, p. e11936, 2018</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2589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6C64-2ADF-680C-B98C-961D1AE2AF34}"/>
              </a:ext>
            </a:extLst>
          </p:cNvPr>
          <p:cNvSpPr>
            <a:spLocks noGrp="1"/>
          </p:cNvSpPr>
          <p:nvPr>
            <p:ph type="title"/>
          </p:nvPr>
        </p:nvSpPr>
        <p:spPr>
          <a:xfrm>
            <a:off x="3540841" y="2667122"/>
            <a:ext cx="10515600" cy="1325563"/>
          </a:xfrm>
        </p:spPr>
        <p:txBody>
          <a:bodyPr/>
          <a:lstStyle/>
          <a:p>
            <a:r>
              <a:rPr lang="en-US" dirty="0"/>
              <a:t>THANK YOU!!</a:t>
            </a:r>
          </a:p>
        </p:txBody>
      </p:sp>
    </p:spTree>
    <p:extLst>
      <p:ext uri="{BB962C8B-B14F-4D97-AF65-F5344CB8AC3E}">
        <p14:creationId xmlns:p14="http://schemas.microsoft.com/office/powerpoint/2010/main" val="1083275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594B3-A2A9-8A43-EB62-D6D60465B713}"/>
              </a:ext>
            </a:extLst>
          </p:cNvPr>
          <p:cNvSpPr>
            <a:spLocks noGrp="1"/>
          </p:cNvSpPr>
          <p:nvPr>
            <p:ph type="title"/>
          </p:nvPr>
        </p:nvSpPr>
        <p:spPr/>
        <p:txBody>
          <a:bodyPr/>
          <a:lstStyle/>
          <a:p>
            <a:r>
              <a:rPr lang="en-US" b="1" i="0" dirty="0">
                <a:solidFill>
                  <a:schemeClr val="tx1">
                    <a:lumMod val="95000"/>
                    <a:lumOff val="5000"/>
                  </a:schemeClr>
                </a:solidFill>
                <a:effectLst/>
                <a:latin typeface="ui-sans-serif"/>
              </a:rPr>
              <a:t>Dataset and Features</a:t>
            </a:r>
            <a:endParaRPr lang="en-US" dirty="0"/>
          </a:p>
        </p:txBody>
      </p:sp>
      <p:sp>
        <p:nvSpPr>
          <p:cNvPr id="3" name="Content Placeholder 2">
            <a:extLst>
              <a:ext uri="{FF2B5EF4-FFF2-40B4-BE49-F238E27FC236}">
                <a16:creationId xmlns:a16="http://schemas.microsoft.com/office/drawing/2014/main" id="{2F066A8B-2255-C0C9-F9A2-9FBAB084A688}"/>
              </a:ext>
            </a:extLst>
          </p:cNvPr>
          <p:cNvSpPr>
            <a:spLocks noGrp="1"/>
          </p:cNvSpPr>
          <p:nvPr>
            <p:ph sz="quarter" idx="10"/>
          </p:nvPr>
        </p:nvSpPr>
        <p:spPr>
          <a:xfrm>
            <a:off x="420159" y="1017396"/>
            <a:ext cx="10355263" cy="3752850"/>
          </a:xfrm>
        </p:spPr>
        <p:txBody>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HAM10000</a:t>
            </a:r>
            <a:r>
              <a:rPr lang="en-US" sz="2000" dirty="0">
                <a:latin typeface="Times New Roman" panose="02020603050405020304" pitchFamily="18" charset="0"/>
                <a:cs typeface="Times New Roman" panose="02020603050405020304" pitchFamily="18" charset="0"/>
              </a:rPr>
              <a:t> dataset was selected for this study due to its diversity and size, consisting of </a:t>
            </a:r>
            <a:r>
              <a:rPr lang="en-US" sz="2000" b="1" dirty="0">
                <a:latin typeface="Times New Roman" panose="02020603050405020304" pitchFamily="18" charset="0"/>
                <a:cs typeface="Times New Roman" panose="02020603050405020304" pitchFamily="18" charset="0"/>
              </a:rPr>
              <a:t>10,015 </a:t>
            </a:r>
            <a:r>
              <a:rPr lang="en-US" sz="2000" b="1" dirty="0" err="1">
                <a:latin typeface="Times New Roman" panose="02020603050405020304" pitchFamily="18" charset="0"/>
                <a:cs typeface="Times New Roman" panose="02020603050405020304" pitchFamily="18" charset="0"/>
              </a:rPr>
              <a:t>dermoscopic</a:t>
            </a:r>
            <a:r>
              <a:rPr lang="en-US" sz="2000" b="1" dirty="0">
                <a:latin typeface="Times New Roman" panose="02020603050405020304" pitchFamily="18" charset="0"/>
                <a:cs typeface="Times New Roman" panose="02020603050405020304" pitchFamily="18" charset="0"/>
              </a:rPr>
              <a:t> images</a:t>
            </a:r>
            <a:r>
              <a:rPr lang="en-US" sz="2000" dirty="0">
                <a:latin typeface="Times New Roman" panose="02020603050405020304" pitchFamily="18" charset="0"/>
                <a:cs typeface="Times New Roman" panose="02020603050405020304" pitchFamily="18" charset="0"/>
              </a:rPr>
              <a:t> across </a:t>
            </a:r>
            <a:r>
              <a:rPr lang="en-US" sz="2000" b="1" dirty="0">
                <a:latin typeface="Times New Roman" panose="02020603050405020304" pitchFamily="18" charset="0"/>
                <a:cs typeface="Times New Roman" panose="02020603050405020304" pitchFamily="18" charset="0"/>
              </a:rPr>
              <a:t>seven distinct skin cancer classes</a:t>
            </a:r>
            <a:r>
              <a:rPr lang="en-US" sz="2000" dirty="0">
                <a:latin typeface="Times New Roman" panose="02020603050405020304" pitchFamily="18" charset="0"/>
                <a:cs typeface="Times New Roman" panose="02020603050405020304" pitchFamily="18" charset="0"/>
              </a:rPr>
              <a:t>: Actinic Keratoses (AKIEC), Basal Cell Carcinoma (BCC), Dermatofibroma (DF), Melanoma (MEL), Melanocytic Nevi (NV), Vascular Lesions (VASC), and Benign Keratosis-like Lesions (BKL). </a:t>
            </a:r>
          </a:p>
          <a:p>
            <a:pPr algn="just"/>
            <a:r>
              <a:rPr lang="en-US" sz="2000" dirty="0">
                <a:latin typeface="Times New Roman" panose="02020603050405020304" pitchFamily="18" charset="0"/>
                <a:cs typeface="Times New Roman" panose="02020603050405020304" pitchFamily="18" charset="0"/>
              </a:rPr>
              <a:t>This dataset serves as a robust benchmark for training deep learning models due to its high variability in lesion appearance and clinical relevance.</a:t>
            </a:r>
          </a:p>
          <a:p>
            <a:pPr algn="just"/>
            <a:r>
              <a:rPr lang="en-US" sz="2000" dirty="0">
                <a:latin typeface="Times New Roman" panose="02020603050405020304" pitchFamily="18" charset="0"/>
                <a:cs typeface="Times New Roman" panose="02020603050405020304" pitchFamily="18" charset="0"/>
              </a:rPr>
              <a:t>To enhance model performance and address class imbalance, </a:t>
            </a:r>
            <a:r>
              <a:rPr lang="en-US" sz="2000" b="1" dirty="0">
                <a:latin typeface="Times New Roman" panose="02020603050405020304" pitchFamily="18" charset="0"/>
                <a:cs typeface="Times New Roman" panose="02020603050405020304" pitchFamily="18" charset="0"/>
              </a:rPr>
              <a:t>data preprocessing</a:t>
            </a:r>
            <a:r>
              <a:rPr lang="en-US" sz="2000" dirty="0">
                <a:latin typeface="Times New Roman" panose="02020603050405020304" pitchFamily="18" charset="0"/>
                <a:cs typeface="Times New Roman" panose="02020603050405020304" pitchFamily="18" charset="0"/>
              </a:rPr>
              <a:t> was performed using </a:t>
            </a:r>
            <a:r>
              <a:rPr lang="en-US" sz="2000" b="1" dirty="0">
                <a:latin typeface="Times New Roman" panose="02020603050405020304" pitchFamily="18" charset="0"/>
                <a:cs typeface="Times New Roman" panose="02020603050405020304" pitchFamily="18" charset="0"/>
              </a:rPr>
              <a:t>image resizing (224×224)</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augmentation techniques</a:t>
            </a:r>
            <a:r>
              <a:rPr lang="en-US" sz="2000" dirty="0">
                <a:latin typeface="Times New Roman" panose="02020603050405020304" pitchFamily="18" charset="0"/>
                <a:cs typeface="Times New Roman" panose="02020603050405020304" pitchFamily="18" charset="0"/>
              </a:rPr>
              <a:t> such as flipping, rotation, and cropping. These methods increased dataset diversity, ensured balanced training, and helped improve generalization on unseen data. Each image was standardized for optimal input into CNN architectures, ensuring better training efficiency and feature extraction.</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504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1BDB2BE-28C6-2D31-4F94-F5C1B486FC31}"/>
              </a:ext>
            </a:extLst>
          </p:cNvPr>
          <p:cNvPicPr>
            <a:picLocks noGrp="1" noChangeAspect="1"/>
          </p:cNvPicPr>
          <p:nvPr>
            <p:ph sz="quarter" idx="10"/>
          </p:nvPr>
        </p:nvPicPr>
        <p:blipFill>
          <a:blip r:embed="rId2"/>
          <a:stretch>
            <a:fillRect/>
          </a:stretch>
        </p:blipFill>
        <p:spPr>
          <a:xfrm>
            <a:off x="1777035" y="1350472"/>
            <a:ext cx="8117212" cy="3752850"/>
          </a:xfrm>
        </p:spPr>
      </p:pic>
    </p:spTree>
    <p:extLst>
      <p:ext uri="{BB962C8B-B14F-4D97-AF65-F5344CB8AC3E}">
        <p14:creationId xmlns:p14="http://schemas.microsoft.com/office/powerpoint/2010/main" val="229947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0D751-6045-DCCB-85E9-3742C8CA180A}"/>
              </a:ext>
            </a:extLst>
          </p:cNvPr>
          <p:cNvSpPr>
            <a:spLocks noGrp="1"/>
          </p:cNvSpPr>
          <p:nvPr>
            <p:ph type="title"/>
          </p:nvPr>
        </p:nvSpPr>
        <p:spPr>
          <a:xfrm>
            <a:off x="113367" y="-112777"/>
            <a:ext cx="3290887" cy="879605"/>
          </a:xfrm>
        </p:spPr>
        <p:txBody>
          <a:bodyPr vert="horz" lIns="91440" tIns="45720" rIns="91440" bIns="45720" rtlCol="0" anchor="ctr">
            <a:normAutofit/>
          </a:bodyPr>
          <a:lstStyle/>
          <a:p>
            <a:r>
              <a:rPr lang="en-US" sz="3600" b="1" i="0">
                <a:effectLst/>
                <a:latin typeface="+mj-lt"/>
                <a:cs typeface="+mj-cs"/>
              </a:rPr>
              <a:t>Methodology</a:t>
            </a:r>
            <a:endParaRPr lang="en-US" sz="3600" dirty="0">
              <a:latin typeface="+mj-lt"/>
              <a:cs typeface="+mj-cs"/>
            </a:endParaRPr>
          </a:p>
        </p:txBody>
      </p:sp>
      <p:sp>
        <p:nvSpPr>
          <p:cNvPr id="5" name="Rectangle 1">
            <a:extLst>
              <a:ext uri="{FF2B5EF4-FFF2-40B4-BE49-F238E27FC236}">
                <a16:creationId xmlns:a16="http://schemas.microsoft.com/office/drawing/2014/main" id="{D233DEA6-C865-B0CE-90FA-2001AF9910BE}"/>
              </a:ext>
            </a:extLst>
          </p:cNvPr>
          <p:cNvSpPr>
            <a:spLocks noGrp="1" noChangeArrowheads="1"/>
          </p:cNvSpPr>
          <p:nvPr>
            <p:ph sz="quarter" idx="10"/>
          </p:nvPr>
        </p:nvSpPr>
        <p:spPr bwMode="auto">
          <a:xfrm>
            <a:off x="198438" y="753825"/>
            <a:ext cx="11764176"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Dataset Preparation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Dataset Used:</a:t>
            </a:r>
            <a:r>
              <a:rPr kumimoji="0" lang="en-US" altLang="en-US" sz="1800" b="0" i="0" u="none" strike="noStrike" cap="none" normalizeH="0" baseline="0" dirty="0">
                <a:ln>
                  <a:noFill/>
                </a:ln>
                <a:solidFill>
                  <a:schemeClr val="tx1"/>
                </a:solidFill>
                <a:effectLst/>
                <a:latin typeface="Arial" panose="020B0604020202020204" pitchFamily="34" charset="0"/>
              </a:rPr>
              <a:t> HAM10000 (10,015 </a:t>
            </a:r>
            <a:r>
              <a:rPr kumimoji="0" lang="en-US" altLang="en-US" sz="1800" b="0" i="0" u="none" strike="noStrike" cap="none" normalizeH="0" baseline="0" dirty="0" err="1">
                <a:ln>
                  <a:noFill/>
                </a:ln>
                <a:solidFill>
                  <a:schemeClr val="tx1"/>
                </a:solidFill>
                <a:effectLst/>
                <a:latin typeface="Arial" panose="020B0604020202020204" pitchFamily="34" charset="0"/>
              </a:rPr>
              <a:t>dermoscopic</a:t>
            </a:r>
            <a:r>
              <a:rPr kumimoji="0" lang="en-US" altLang="en-US" sz="1800" b="0" i="0" u="none" strike="noStrike" cap="none" normalizeH="0" baseline="0" dirty="0">
                <a:ln>
                  <a:noFill/>
                </a:ln>
                <a:solidFill>
                  <a:schemeClr val="tx1"/>
                </a:solidFill>
                <a:effectLst/>
                <a:latin typeface="Arial" panose="020B0604020202020204" pitchFamily="34" charset="0"/>
              </a:rPr>
              <a:t> images, 7 skin lesion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CSV Metadata:</a:t>
            </a:r>
            <a:r>
              <a:rPr kumimoji="0" lang="en-US" altLang="en-US" sz="1800" b="0" i="0" u="none" strike="noStrike" cap="none" normalizeH="0" baseline="0" dirty="0">
                <a:ln>
                  <a:noFill/>
                </a:ln>
                <a:solidFill>
                  <a:schemeClr val="tx1"/>
                </a:solidFill>
                <a:effectLst/>
                <a:latin typeface="Arial" panose="020B0604020202020204" pitchFamily="34" charset="0"/>
              </a:rPr>
              <a:t> Labels and image names stored in </a:t>
            </a:r>
            <a:r>
              <a:rPr kumimoji="0" lang="en-US" altLang="en-US" sz="1800" b="0" i="0" u="none" strike="noStrike" cap="none" normalizeH="0" baseline="0" dirty="0">
                <a:ln>
                  <a:noFill/>
                </a:ln>
                <a:solidFill>
                  <a:schemeClr val="tx1"/>
                </a:solidFill>
                <a:effectLst/>
                <a:latin typeface="Arial Unicode MS"/>
              </a:rPr>
              <a:t>GroundTruth.csv</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Resized all images to 224×224 pixels.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Normalized pixel values using ImageNet mean and std.</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Converted segmentation masks to binary for lesion detection.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 Data Augmentation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Applied to classification dataset to reduce class imbalance: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Rotation, flipping, zooming, shifting, color jitter.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 Model Architectures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pPr>
            <a:r>
              <a:rPr kumimoji="0" lang="en-US" altLang="en-US" sz="1800" b="1" i="0" u="none" strike="noStrike" cap="none" normalizeH="0" baseline="0" dirty="0">
                <a:ln>
                  <a:noFill/>
                </a:ln>
                <a:solidFill>
                  <a:schemeClr val="tx1"/>
                </a:solidFill>
                <a:effectLst/>
                <a:latin typeface="Arial" panose="020B0604020202020204" pitchFamily="34" charset="0"/>
              </a:rPr>
              <a:t>Multiclass Classification Models (7-class):</a:t>
            </a:r>
          </a:p>
          <a:p>
            <a:pPr eaLnBrk="0" fontAlgn="base" hangingPunct="0">
              <a:lnSpc>
                <a:spcPct val="100000"/>
              </a:lnSpc>
              <a:spcBef>
                <a:spcPct val="0"/>
              </a:spcBef>
              <a:spcAft>
                <a:spcPct val="0"/>
              </a:spcAft>
              <a:buClrTx/>
            </a:pPr>
            <a:r>
              <a:rPr lang="en-US" altLang="en-US" sz="1800" dirty="0">
                <a:latin typeface="Arial" panose="020B0604020202020204" pitchFamily="34" charset="0"/>
              </a:rPr>
              <a:t>Efficient Net B0</a:t>
            </a:r>
          </a:p>
          <a:p>
            <a:pPr eaLnBrk="0" fontAlgn="base" hangingPunct="0">
              <a:lnSpc>
                <a:spcPct val="100000"/>
              </a:lnSpc>
              <a:spcBef>
                <a:spcPct val="0"/>
              </a:spcBef>
              <a:spcAft>
                <a:spcPct val="0"/>
              </a:spcAft>
              <a:buClrTx/>
            </a:pPr>
            <a:r>
              <a:rPr lang="en-US" altLang="en-US" sz="1800" dirty="0">
                <a:latin typeface="Arial" panose="020B0604020202020204" pitchFamily="34" charset="0"/>
              </a:rPr>
              <a:t>DenseNet121</a:t>
            </a:r>
          </a:p>
          <a:p>
            <a:pPr eaLnBrk="0" fontAlgn="base" hangingPunct="0">
              <a:lnSpc>
                <a:spcPct val="100000"/>
              </a:lnSpc>
              <a:spcBef>
                <a:spcPct val="0"/>
              </a:spcBef>
              <a:spcAft>
                <a:spcPct val="0"/>
              </a:spcAft>
              <a:buClrTx/>
            </a:pPr>
            <a:r>
              <a:rPr lang="en-US" altLang="en-US" sz="1800" dirty="0" err="1">
                <a:latin typeface="Arial" panose="020B0604020202020204" pitchFamily="34" charset="0"/>
              </a:rPr>
              <a:t>MobileNet</a:t>
            </a:r>
            <a:r>
              <a:rPr lang="en-US" altLang="en-US" sz="1800" dirty="0">
                <a:latin typeface="Arial" panose="020B0604020202020204" pitchFamily="34" charset="0"/>
              </a:rPr>
              <a:t> V2</a:t>
            </a:r>
          </a:p>
          <a:p>
            <a:pPr marL="0" indent="0" eaLnBrk="0" fontAlgn="base" hangingPunct="0">
              <a:lnSpc>
                <a:spcPct val="100000"/>
              </a:lnSpc>
              <a:spcBef>
                <a:spcPct val="0"/>
              </a:spcBef>
              <a:spcAft>
                <a:spcPct val="0"/>
              </a:spcAft>
              <a:buClrTx/>
              <a:buNone/>
            </a:pPr>
            <a:r>
              <a:rPr kumimoji="0" lang="en-US" altLang="en-US" sz="1800" b="1" i="0" u="none" strike="noStrike" cap="none" normalizeH="0" baseline="0" dirty="0">
                <a:ln>
                  <a:noFill/>
                </a:ln>
                <a:solidFill>
                  <a:schemeClr val="tx1"/>
                </a:solidFill>
                <a:effectLst/>
                <a:latin typeface="Arial" panose="020B0604020202020204" pitchFamily="34" charset="0"/>
              </a:rPr>
              <a:t>4. Ensemble Learning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Combined predictions from MobileNetV2, </a:t>
            </a:r>
            <a:r>
              <a:rPr kumimoji="0" lang="en-US" altLang="en-US" sz="1800" b="0" i="0" u="none" strike="noStrike" cap="none" normalizeH="0" baseline="0" dirty="0" err="1">
                <a:ln>
                  <a:noFill/>
                </a:ln>
                <a:solidFill>
                  <a:schemeClr val="tx1"/>
                </a:solidFill>
                <a:effectLst/>
                <a:latin typeface="Arial" panose="020B0604020202020204" pitchFamily="34" charset="0"/>
              </a:rPr>
              <a:t>EfficientNet</a:t>
            </a:r>
            <a:r>
              <a:rPr kumimoji="0" lang="en-US" altLang="en-US" sz="1800" b="0" i="0" u="none" strike="noStrike" cap="none" normalizeH="0" baseline="0" dirty="0">
                <a:ln>
                  <a:noFill/>
                </a:ln>
                <a:solidFill>
                  <a:schemeClr val="tx1"/>
                </a:solidFill>
                <a:effectLst/>
                <a:latin typeface="Arial" panose="020B0604020202020204" pitchFamily="34" charset="0"/>
              </a:rPr>
              <a:t> B0, and DenseNet121 using majority voting.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Ensemble achieved improved accuracy and F1-score over individual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11400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diagram of a cell phone&#10;&#10;AI-generated content may be incorrect.">
            <a:extLst>
              <a:ext uri="{FF2B5EF4-FFF2-40B4-BE49-F238E27FC236}">
                <a16:creationId xmlns:a16="http://schemas.microsoft.com/office/drawing/2014/main" id="{7BE43AB8-2717-EEF6-A0AA-E6F9C65132D2}"/>
              </a:ext>
            </a:extLst>
          </p:cNvPr>
          <p:cNvPicPr>
            <a:picLocks noChangeAspect="1"/>
          </p:cNvPicPr>
          <p:nvPr/>
        </p:nvPicPr>
        <p:blipFill>
          <a:blip r:embed="rId2"/>
          <a:stretch>
            <a:fillRect/>
          </a:stretch>
        </p:blipFill>
        <p:spPr>
          <a:xfrm>
            <a:off x="627981" y="534737"/>
            <a:ext cx="10600973" cy="4565650"/>
          </a:xfrm>
          <a:prstGeom prst="rect">
            <a:avLst/>
          </a:prstGeom>
        </p:spPr>
      </p:pic>
      <p:sp>
        <p:nvSpPr>
          <p:cNvPr id="11" name="TextBox 10">
            <a:extLst>
              <a:ext uri="{FF2B5EF4-FFF2-40B4-BE49-F238E27FC236}">
                <a16:creationId xmlns:a16="http://schemas.microsoft.com/office/drawing/2014/main" id="{808FE3BB-CBB1-440B-CEC7-72E93F3F4C1B}"/>
              </a:ext>
            </a:extLst>
          </p:cNvPr>
          <p:cNvSpPr txBox="1"/>
          <p:nvPr/>
        </p:nvSpPr>
        <p:spPr>
          <a:xfrm>
            <a:off x="722114" y="5399088"/>
            <a:ext cx="10747772" cy="646331"/>
          </a:xfrm>
          <a:prstGeom prst="rect">
            <a:avLst/>
          </a:prstGeom>
          <a:noFill/>
        </p:spPr>
        <p:txBody>
          <a:bodyPr wrap="square">
            <a:spAutoFit/>
          </a:bodyPr>
          <a:lstStyle/>
          <a:p>
            <a:pPr algn="just"/>
            <a:r>
              <a:rPr lang="en-US" b="1" i="0" u="none" strike="noStrike" dirty="0">
                <a:solidFill>
                  <a:srgbClr val="000000"/>
                </a:solidFill>
                <a:effectLst/>
              </a:rPr>
              <a:t>Fig 1</a:t>
            </a:r>
            <a:r>
              <a:rPr lang="en-US" b="0" i="0" u="none" strike="noStrike" dirty="0">
                <a:solidFill>
                  <a:srgbClr val="000000"/>
                </a:solidFill>
                <a:effectLst/>
                <a:latin typeface="-webkit-standard"/>
              </a:rPr>
              <a:t>: Model architecture combining classification (ensemble of ResNet152, DenseNet121, and VGG19) and segmentation (Attention U-Net) for skin cancer detection.</a:t>
            </a:r>
            <a:endParaRPr lang="en-US" dirty="0"/>
          </a:p>
        </p:txBody>
      </p:sp>
    </p:spTree>
    <p:extLst>
      <p:ext uri="{BB962C8B-B14F-4D97-AF65-F5344CB8AC3E}">
        <p14:creationId xmlns:p14="http://schemas.microsoft.com/office/powerpoint/2010/main" val="313188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2E4C0-0097-CA71-B8D9-6E3299473B0B}"/>
              </a:ext>
            </a:extLst>
          </p:cNvPr>
          <p:cNvSpPr>
            <a:spLocks noGrp="1"/>
          </p:cNvSpPr>
          <p:nvPr>
            <p:ph type="title"/>
          </p:nvPr>
        </p:nvSpPr>
        <p:spPr/>
        <p:txBody>
          <a:bodyPr/>
          <a:lstStyle/>
          <a:p>
            <a:r>
              <a:rPr lang="en-US" sz="4400" b="1" i="0" dirty="0">
                <a:effectLst/>
                <a:latin typeface="ui-sans-serif"/>
              </a:rPr>
              <a:t>Mobile Net V2</a:t>
            </a:r>
            <a:br>
              <a:rPr lang="en-US" sz="4400" b="0" i="0" dirty="0">
                <a:effectLst/>
                <a:latin typeface="ui-sans-serif"/>
              </a:rPr>
            </a:br>
            <a:endParaRPr lang="en-US" dirty="0"/>
          </a:p>
        </p:txBody>
      </p:sp>
      <p:sp>
        <p:nvSpPr>
          <p:cNvPr id="3" name="Content Placeholder 2">
            <a:extLst>
              <a:ext uri="{FF2B5EF4-FFF2-40B4-BE49-F238E27FC236}">
                <a16:creationId xmlns:a16="http://schemas.microsoft.com/office/drawing/2014/main" id="{5061AD13-BC8E-03FC-2A4D-10454C066CD3}"/>
              </a:ext>
            </a:extLst>
          </p:cNvPr>
          <p:cNvSpPr>
            <a:spLocks noGrp="1"/>
          </p:cNvSpPr>
          <p:nvPr>
            <p:ph sz="quarter" idx="10"/>
          </p:nvPr>
        </p:nvSpPr>
        <p:spPr>
          <a:xfrm>
            <a:off x="143933" y="956733"/>
            <a:ext cx="10944755" cy="5013855"/>
          </a:xfrm>
        </p:spPr>
        <p:txBody>
          <a:bodyPr/>
          <a:lstStyle/>
          <a:p>
            <a:r>
              <a:rPr lang="en-US" sz="2000" b="1" dirty="0">
                <a:latin typeface="Times New Roman" panose="02020603050405020304" pitchFamily="18" charset="0"/>
                <a:cs typeface="Times New Roman" panose="02020603050405020304" pitchFamily="18" charset="0"/>
              </a:rPr>
              <a:t>Inverted Residuals and Linear Bottlenecks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V2 introduces </a:t>
            </a:r>
            <a:r>
              <a:rPr lang="en-US" sz="2000" i="1" dirty="0">
                <a:latin typeface="Times New Roman" panose="02020603050405020304" pitchFamily="18" charset="0"/>
                <a:cs typeface="Times New Roman" panose="02020603050405020304" pitchFamily="18" charset="0"/>
              </a:rPr>
              <a:t>inverted residual blocks</a:t>
            </a:r>
            <a:r>
              <a:rPr lang="en-US" sz="2000" dirty="0">
                <a:latin typeface="Times New Roman" panose="02020603050405020304" pitchFamily="18" charset="0"/>
                <a:cs typeface="Times New Roman" panose="02020603050405020304" pitchFamily="18" charset="0"/>
              </a:rPr>
              <a:t> where the input and output are thin bottleneck layers, and the intermediate expansion layer uses </a:t>
            </a:r>
            <a:r>
              <a:rPr lang="en-US" sz="2000" dirty="0" err="1">
                <a:latin typeface="Times New Roman" panose="02020603050405020304" pitchFamily="18" charset="0"/>
                <a:cs typeface="Times New Roman" panose="02020603050405020304" pitchFamily="18" charset="0"/>
              </a:rPr>
              <a:t>depthwise</a:t>
            </a:r>
            <a:r>
              <a:rPr lang="en-US" sz="2000" dirty="0">
                <a:latin typeface="Times New Roman" panose="02020603050405020304" pitchFamily="18" charset="0"/>
                <a:cs typeface="Times New Roman" panose="02020603050405020304" pitchFamily="18" charset="0"/>
              </a:rPr>
              <a:t> separable convolutions, reducing computation while preserving accuracy.</a:t>
            </a:r>
          </a:p>
          <a:p>
            <a:r>
              <a:rPr lang="en-US" sz="2000" b="1" dirty="0">
                <a:latin typeface="Times New Roman" panose="02020603050405020304" pitchFamily="18" charset="0"/>
                <a:cs typeface="Times New Roman" panose="02020603050405020304" pitchFamily="18" charset="0"/>
              </a:rPr>
              <a:t>Lightweight and Efficient</a:t>
            </a:r>
            <a:r>
              <a:rPr lang="en-US" sz="2000" dirty="0">
                <a:latin typeface="Times New Roman" panose="02020603050405020304" pitchFamily="18" charset="0"/>
                <a:cs typeface="Times New Roman" panose="02020603050405020304" pitchFamily="18" charset="0"/>
              </a:rPr>
              <a:t>: Designed for mobile and embedded vision applications,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V2 offers a good trade-off between latency and accuracy, making it ideal for real-time tasks with limited computational resources.</a:t>
            </a:r>
          </a:p>
          <a:p>
            <a:r>
              <a:rPr lang="en-US" sz="2000" b="1" dirty="0">
                <a:latin typeface="Times New Roman" panose="02020603050405020304" pitchFamily="18" charset="0"/>
                <a:cs typeface="Times New Roman" panose="02020603050405020304" pitchFamily="18" charset="0"/>
              </a:rPr>
              <a:t>Improved Performance Over </a:t>
            </a:r>
            <a:r>
              <a:rPr lang="en-US" sz="2000" b="1" dirty="0" err="1">
                <a:latin typeface="Times New Roman" panose="02020603050405020304" pitchFamily="18" charset="0"/>
                <a:cs typeface="Times New Roman" panose="02020603050405020304" pitchFamily="18" charset="0"/>
              </a:rPr>
              <a:t>MobileNet</a:t>
            </a:r>
            <a:r>
              <a:rPr lang="en-US" sz="2000" b="1" dirty="0">
                <a:latin typeface="Times New Roman" panose="02020603050405020304" pitchFamily="18" charset="0"/>
                <a:cs typeface="Times New Roman" panose="02020603050405020304" pitchFamily="18" charset="0"/>
              </a:rPr>
              <a:t> V1</a:t>
            </a:r>
            <a:r>
              <a:rPr lang="en-US" sz="2000" dirty="0">
                <a:latin typeface="Times New Roman" panose="02020603050405020304" pitchFamily="18" charset="0"/>
                <a:cs typeface="Times New Roman" panose="02020603050405020304" pitchFamily="18" charset="0"/>
              </a:rPr>
              <a:t>: Compared to its predecessor, </a:t>
            </a: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V2 provides better accuracy and speed by optimizing layer connections and reducing information loss during dimensionality reduction.</a:t>
            </a:r>
          </a:p>
        </p:txBody>
      </p:sp>
    </p:spTree>
    <p:extLst>
      <p:ext uri="{BB962C8B-B14F-4D97-AF65-F5344CB8AC3E}">
        <p14:creationId xmlns:p14="http://schemas.microsoft.com/office/powerpoint/2010/main" val="883418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1BB18-757E-562F-7960-5B46AC92434E}"/>
              </a:ext>
            </a:extLst>
          </p:cNvPr>
          <p:cNvSpPr>
            <a:spLocks noGrp="1"/>
          </p:cNvSpPr>
          <p:nvPr>
            <p:ph type="title"/>
          </p:nvPr>
        </p:nvSpPr>
        <p:spPr/>
        <p:txBody>
          <a:bodyPr/>
          <a:lstStyle/>
          <a:p>
            <a:r>
              <a:rPr lang="en-US" dirty="0" err="1"/>
              <a:t>EfficientNet</a:t>
            </a:r>
            <a:r>
              <a:rPr lang="en-US" dirty="0"/>
              <a:t> B0</a:t>
            </a:r>
          </a:p>
        </p:txBody>
      </p:sp>
      <p:sp>
        <p:nvSpPr>
          <p:cNvPr id="3" name="Content Placeholder 2">
            <a:extLst>
              <a:ext uri="{FF2B5EF4-FFF2-40B4-BE49-F238E27FC236}">
                <a16:creationId xmlns:a16="http://schemas.microsoft.com/office/drawing/2014/main" id="{654B5B8A-7153-57FA-9702-701D34AE87BC}"/>
              </a:ext>
            </a:extLst>
          </p:cNvPr>
          <p:cNvSpPr>
            <a:spLocks noGrp="1"/>
          </p:cNvSpPr>
          <p:nvPr>
            <p:ph sz="quarter" idx="10"/>
          </p:nvPr>
        </p:nvSpPr>
        <p:spPr>
          <a:xfrm>
            <a:off x="489585" y="1181418"/>
            <a:ext cx="10355263" cy="3752850"/>
          </a:xfrm>
        </p:spPr>
        <p:txBody>
          <a:bodyPr/>
          <a:lstStyle/>
          <a:p>
            <a:r>
              <a:rPr lang="en-US" sz="2000" b="1" dirty="0">
                <a:latin typeface="Times New Roman" panose="02020603050405020304" pitchFamily="18" charset="0"/>
                <a:cs typeface="Times New Roman" panose="02020603050405020304" pitchFamily="18" charset="0"/>
              </a:rPr>
              <a:t>Compound Scaling Method</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EfficientNet</a:t>
            </a:r>
            <a:r>
              <a:rPr lang="en-US" sz="2000" dirty="0">
                <a:latin typeface="Times New Roman" panose="02020603050405020304" pitchFamily="18" charset="0"/>
                <a:cs typeface="Times New Roman" panose="02020603050405020304" pitchFamily="18" charset="0"/>
              </a:rPr>
              <a:t> B0 introduces a compound scaling technique that uniformly scales depth, width, and resolution using a fixed set of scaling coefficients, optimizing both model performance and efficiency.</a:t>
            </a:r>
          </a:p>
          <a:p>
            <a:r>
              <a:rPr lang="en-US" sz="2000" b="1" dirty="0">
                <a:latin typeface="Times New Roman" panose="02020603050405020304" pitchFamily="18" charset="0"/>
                <a:cs typeface="Times New Roman" panose="02020603050405020304" pitchFamily="18" charset="0"/>
              </a:rPr>
              <a:t>Baseline Model of the </a:t>
            </a:r>
            <a:r>
              <a:rPr lang="en-US" sz="2000" b="1" dirty="0" err="1">
                <a:latin typeface="Times New Roman" panose="02020603050405020304" pitchFamily="18" charset="0"/>
                <a:cs typeface="Times New Roman" panose="02020603050405020304" pitchFamily="18" charset="0"/>
              </a:rPr>
              <a:t>EfficientNet</a:t>
            </a:r>
            <a:r>
              <a:rPr lang="en-US" sz="2000" b="1" dirty="0">
                <a:latin typeface="Times New Roman" panose="02020603050405020304" pitchFamily="18" charset="0"/>
                <a:cs typeface="Times New Roman" panose="02020603050405020304" pitchFamily="18" charset="0"/>
              </a:rPr>
              <a:t> Family</a:t>
            </a:r>
            <a:r>
              <a:rPr lang="en-US" sz="2000" dirty="0">
                <a:latin typeface="Times New Roman" panose="02020603050405020304" pitchFamily="18" charset="0"/>
                <a:cs typeface="Times New Roman" panose="02020603050405020304" pitchFamily="18" charset="0"/>
              </a:rPr>
              <a:t>: It serves as the foundational architecture in the </a:t>
            </a:r>
            <a:r>
              <a:rPr lang="en-US" sz="2000" dirty="0" err="1">
                <a:latin typeface="Times New Roman" panose="02020603050405020304" pitchFamily="18" charset="0"/>
                <a:cs typeface="Times New Roman" panose="02020603050405020304" pitchFamily="18" charset="0"/>
              </a:rPr>
              <a:t>EfficientNet</a:t>
            </a:r>
            <a:r>
              <a:rPr lang="en-US" sz="2000" dirty="0">
                <a:latin typeface="Times New Roman" panose="02020603050405020304" pitchFamily="18" charset="0"/>
                <a:cs typeface="Times New Roman" panose="02020603050405020304" pitchFamily="18" charset="0"/>
              </a:rPr>
              <a:t> family, built on a mobile inverted bottleneck convolution (</a:t>
            </a:r>
            <a:r>
              <a:rPr lang="en-US" sz="2000" dirty="0" err="1">
                <a:latin typeface="Times New Roman" panose="02020603050405020304" pitchFamily="18" charset="0"/>
                <a:cs typeface="Times New Roman" panose="02020603050405020304" pitchFamily="18" charset="0"/>
              </a:rPr>
              <a:t>MBConv</a:t>
            </a:r>
            <a:r>
              <a:rPr lang="en-US" sz="2000" dirty="0">
                <a:latin typeface="Times New Roman" panose="02020603050405020304" pitchFamily="18" charset="0"/>
                <a:cs typeface="Times New Roman" panose="02020603050405020304" pitchFamily="18" charset="0"/>
              </a:rPr>
              <a:t>) with squeeze-and-excitation optimization, balancing accuracy and speed.</a:t>
            </a:r>
          </a:p>
          <a:p>
            <a:r>
              <a:rPr lang="en-US" sz="2000" b="1" dirty="0">
                <a:latin typeface="Times New Roman" panose="02020603050405020304" pitchFamily="18" charset="0"/>
                <a:cs typeface="Times New Roman" panose="02020603050405020304" pitchFamily="18" charset="0"/>
              </a:rPr>
              <a:t>State-of-the-Art Accuracy with Fewer Parameters</a:t>
            </a:r>
            <a:r>
              <a:rPr lang="en-US" sz="2000" dirty="0">
                <a:latin typeface="Times New Roman" panose="02020603050405020304" pitchFamily="18" charset="0"/>
                <a:cs typeface="Times New Roman" panose="02020603050405020304" pitchFamily="18" charset="0"/>
              </a:rPr>
              <a:t>: Despite being lightweight, </a:t>
            </a:r>
            <a:r>
              <a:rPr lang="en-US" sz="2000" dirty="0" err="1">
                <a:latin typeface="Times New Roman" panose="02020603050405020304" pitchFamily="18" charset="0"/>
                <a:cs typeface="Times New Roman" panose="02020603050405020304" pitchFamily="18" charset="0"/>
              </a:rPr>
              <a:t>EfficientNet</a:t>
            </a:r>
            <a:r>
              <a:rPr lang="en-US" sz="2000" dirty="0">
                <a:latin typeface="Times New Roman" panose="02020603050405020304" pitchFamily="18" charset="0"/>
                <a:cs typeface="Times New Roman" panose="02020603050405020304" pitchFamily="18" charset="0"/>
              </a:rPr>
              <a:t> B0 achieves high accuracy on image classification tasks while using significantly fewer parameters and FLOPs compared to traditional CNNs like </a:t>
            </a:r>
            <a:r>
              <a:rPr lang="en-US" sz="2000" dirty="0" err="1">
                <a:latin typeface="Times New Roman" panose="02020603050405020304" pitchFamily="18" charset="0"/>
                <a:cs typeface="Times New Roman" panose="02020603050405020304" pitchFamily="18" charset="0"/>
              </a:rPr>
              <a:t>ResNet</a:t>
            </a:r>
            <a:r>
              <a:rPr lang="en-US" sz="2000" dirty="0">
                <a:latin typeface="Times New Roman" panose="02020603050405020304" pitchFamily="18" charset="0"/>
                <a:cs typeface="Times New Roman" panose="02020603050405020304" pitchFamily="18" charset="0"/>
              </a:rPr>
              <a:t> or Inception.</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61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44A6-336D-3196-5499-80DABF8FA737}"/>
              </a:ext>
            </a:extLst>
          </p:cNvPr>
          <p:cNvSpPr>
            <a:spLocks noGrp="1"/>
          </p:cNvSpPr>
          <p:nvPr>
            <p:ph type="title"/>
          </p:nvPr>
        </p:nvSpPr>
        <p:spPr/>
        <p:txBody>
          <a:bodyPr/>
          <a:lstStyle/>
          <a:p>
            <a:r>
              <a:rPr lang="en-US" b="1" i="0" dirty="0">
                <a:effectLst/>
                <a:latin typeface="ui-sans-serif"/>
              </a:rPr>
              <a:t>DenseNet121</a:t>
            </a:r>
            <a:endParaRPr lang="en-US" dirty="0"/>
          </a:p>
        </p:txBody>
      </p:sp>
      <p:sp>
        <p:nvSpPr>
          <p:cNvPr id="3" name="Content Placeholder 2">
            <a:extLst>
              <a:ext uri="{FF2B5EF4-FFF2-40B4-BE49-F238E27FC236}">
                <a16:creationId xmlns:a16="http://schemas.microsoft.com/office/drawing/2014/main" id="{300F34F2-F06F-CF8D-6793-0EC097911C37}"/>
              </a:ext>
            </a:extLst>
          </p:cNvPr>
          <p:cNvSpPr>
            <a:spLocks noGrp="1"/>
          </p:cNvSpPr>
          <p:nvPr>
            <p:ph sz="quarter" idx="10"/>
          </p:nvPr>
        </p:nvSpPr>
        <p:spPr>
          <a:xfrm>
            <a:off x="327025" y="1016867"/>
            <a:ext cx="10355263" cy="3752850"/>
          </a:xfrm>
        </p:spPr>
        <p:txBody>
          <a:bodyPr/>
          <a:lstStyle/>
          <a:p>
            <a:r>
              <a:rPr lang="en-US" sz="2000" b="1" dirty="0">
                <a:latin typeface="Times New Roman" panose="02020603050405020304" pitchFamily="18" charset="0"/>
                <a:cs typeface="Times New Roman" panose="02020603050405020304" pitchFamily="18" charset="0"/>
              </a:rPr>
              <a:t>Dense Connectivity</a:t>
            </a:r>
            <a:r>
              <a:rPr lang="en-US" sz="2000" dirty="0">
                <a:latin typeface="Times New Roman" panose="02020603050405020304" pitchFamily="18" charset="0"/>
                <a:cs typeface="Times New Roman" panose="02020603050405020304" pitchFamily="18" charset="0"/>
              </a:rPr>
              <a:t>: DenseNet121 connects each layer to every other layer in a feed-forward manner—i.e., each layer receives the feature maps of all preceding layers as input, promoting feature reuse and efficient gradient flow.</a:t>
            </a:r>
          </a:p>
          <a:p>
            <a:r>
              <a:rPr lang="en-US" sz="2000" b="1" dirty="0">
                <a:latin typeface="Times New Roman" panose="02020603050405020304" pitchFamily="18" charset="0"/>
                <a:cs typeface="Times New Roman" panose="02020603050405020304" pitchFamily="18" charset="0"/>
              </a:rPr>
              <a:t>Parameter Efficiency</a:t>
            </a:r>
            <a:r>
              <a:rPr lang="en-US" sz="2000" dirty="0">
                <a:latin typeface="Times New Roman" panose="02020603050405020304" pitchFamily="18" charset="0"/>
                <a:cs typeface="Times New Roman" panose="02020603050405020304" pitchFamily="18" charset="0"/>
              </a:rPr>
              <a:t>: Despite its deep architecture, DenseNet121 uses fewer parameters than traditional CNNs by avoiding redundant feature learning and using narrow layers, making it both accurate and computationally efficient.</a:t>
            </a:r>
          </a:p>
          <a:p>
            <a:r>
              <a:rPr lang="en-US" sz="2000" b="1" dirty="0">
                <a:latin typeface="Times New Roman" panose="02020603050405020304" pitchFamily="18" charset="0"/>
                <a:cs typeface="Times New Roman" panose="02020603050405020304" pitchFamily="18" charset="0"/>
              </a:rPr>
              <a:t>Improved Feature Propagation</a:t>
            </a:r>
            <a:r>
              <a:rPr lang="en-US" sz="2000" dirty="0">
                <a:latin typeface="Times New Roman" panose="02020603050405020304" pitchFamily="18" charset="0"/>
                <a:cs typeface="Times New Roman" panose="02020603050405020304" pitchFamily="18" charset="0"/>
              </a:rPr>
              <a:t>: The dense connections help alleviate the vanishing gradient problem, strengthen feature propagation, and encourage the network to learn compact and highly discriminative features, which enhances performance in classification tasks.</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5667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233b2d49-4470-4009-81ce-bd3abcf88fcb" xsi:nil="true"/>
    <lcf76f155ced4ddcb4097134ff3c332f xmlns="f304d503-20fb-45f6-ab24-6e0684fd61e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8700F3A277C7845AEC81C06619E67D2" ma:contentTypeVersion="17" ma:contentTypeDescription="Create a new document." ma:contentTypeScope="" ma:versionID="e6247f5bdd0e28f2ec1b27ce21fb2a64">
  <xsd:schema xmlns:xsd="http://www.w3.org/2001/XMLSchema" xmlns:xs="http://www.w3.org/2001/XMLSchema" xmlns:p="http://schemas.microsoft.com/office/2006/metadata/properties" xmlns:ns2="f304d503-20fb-45f6-ab24-6e0684fd61ec" xmlns:ns3="233b2d49-4470-4009-81ce-bd3abcf88fcb" targetNamespace="http://schemas.microsoft.com/office/2006/metadata/properties" ma:root="true" ma:fieldsID="38f6d899f81cf980c5e562fd81269a45" ns2:_="" ns3:_="">
    <xsd:import namespace="f304d503-20fb-45f6-ab24-6e0684fd61ec"/>
    <xsd:import namespace="233b2d49-4470-4009-81ce-bd3abcf88fc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304d503-20fb-45f6-ab24-6e0684fd61e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16867a8-d3dd-450c-8722-94d742a2adf8" ma:termSetId="09814cd3-568e-fe90-9814-8d621ff8fb84" ma:anchorId="fba54fb3-c3e1-fe81-a776-ca4b69148c4d" ma:open="true" ma:isKeyword="false">
      <xsd:complexType>
        <xsd:sequence>
          <xsd:element ref="pc:Terms" minOccurs="0" maxOccurs="1"/>
        </xsd:sequence>
      </xsd:complexType>
    </xsd:element>
    <xsd:element name="MediaServiceLocation" ma:index="18" nillable="true" ma:displayName="Location" ma:indexed="true"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LengthInSeconds" ma:index="24"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3b2d49-4470-4009-81ce-bd3abcf88fc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225fe2ee-7331-483a-a632-aa89aeff9f15}" ma:internalName="TaxCatchAll" ma:showField="CatchAllData" ma:web="233b2d49-4470-4009-81ce-bd3abcf88fc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D885E98-B3F0-4361-B9A7-1335DE4513E6}">
  <ds:schemaRefs>
    <ds:schemaRef ds:uri="http://schemas.microsoft.com/sharepoint/v3/contenttype/forms"/>
  </ds:schemaRefs>
</ds:datastoreItem>
</file>

<file path=customXml/itemProps2.xml><?xml version="1.0" encoding="utf-8"?>
<ds:datastoreItem xmlns:ds="http://schemas.openxmlformats.org/officeDocument/2006/customXml" ds:itemID="{BCC7ABE6-2CBE-4A34-8D8F-E5AB5C4C3233}">
  <ds:schemaRefs>
    <ds:schemaRef ds:uri="http://schemas.microsoft.com/office/2006/documentManagement/types"/>
    <ds:schemaRef ds:uri="http://purl.org/dc/elements/1.1/"/>
    <ds:schemaRef ds:uri="http://www.w3.org/XML/1998/namespace"/>
    <ds:schemaRef ds:uri="233b2d49-4470-4009-81ce-bd3abcf88fcb"/>
    <ds:schemaRef ds:uri="http://schemas.microsoft.com/office/2006/metadata/properties"/>
    <ds:schemaRef ds:uri="http://purl.org/dc/dcmitype/"/>
    <ds:schemaRef ds:uri="http://schemas.microsoft.com/office/infopath/2007/PartnerControls"/>
    <ds:schemaRef ds:uri="http://schemas.openxmlformats.org/package/2006/metadata/core-properties"/>
    <ds:schemaRef ds:uri="f304d503-20fb-45f6-ab24-6e0684fd61ec"/>
    <ds:schemaRef ds:uri="http://purl.org/dc/terms/"/>
  </ds:schemaRefs>
</ds:datastoreItem>
</file>

<file path=customXml/itemProps3.xml><?xml version="1.0" encoding="utf-8"?>
<ds:datastoreItem xmlns:ds="http://schemas.openxmlformats.org/officeDocument/2006/customXml" ds:itemID="{05F8EEC2-2FB5-436B-BE1B-E833137B03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304d503-20fb-45f6-ab24-6e0684fd61ec"/>
    <ds:schemaRef ds:uri="233b2d49-4470-4009-81ce-bd3abcf88f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3320</TotalTime>
  <Words>2482</Words>
  <Application>Microsoft Office PowerPoint</Application>
  <PresentationFormat>Widescreen</PresentationFormat>
  <Paragraphs>195</Paragraphs>
  <Slides>23</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Unicode MS</vt:lpstr>
      <vt:lpstr>Avenir 55 Roman</vt:lpstr>
      <vt:lpstr>Avenir 65 Medium</vt:lpstr>
      <vt:lpstr>Avenir 95 Black</vt:lpstr>
      <vt:lpstr>Calibri</vt:lpstr>
      <vt:lpstr>Times New Roman</vt:lpstr>
      <vt:lpstr>ui-sans-serif</vt:lpstr>
      <vt:lpstr>-webkit-standard</vt:lpstr>
      <vt:lpstr>Office Theme</vt:lpstr>
      <vt:lpstr>Deep Learning-Based Skin Cancer Detection</vt:lpstr>
      <vt:lpstr>Abstract</vt:lpstr>
      <vt:lpstr>Dataset and Features</vt:lpstr>
      <vt:lpstr>PowerPoint Presentation</vt:lpstr>
      <vt:lpstr>Methodology</vt:lpstr>
      <vt:lpstr>PowerPoint Presentation</vt:lpstr>
      <vt:lpstr>Mobile Net V2 </vt:lpstr>
      <vt:lpstr>EfficientNet B0</vt:lpstr>
      <vt:lpstr>DenseNet121</vt:lpstr>
      <vt:lpstr>Attention U-Net</vt:lpstr>
      <vt:lpstr>Weighted Ensemble Learning Approach  </vt:lpstr>
      <vt:lpstr>Evaluation Metrics </vt:lpstr>
      <vt:lpstr>Evaluation Metrics </vt:lpstr>
      <vt:lpstr>Results Summary </vt:lpstr>
      <vt:lpstr>PowerPoint Presentation</vt:lpstr>
      <vt:lpstr>Website :</vt:lpstr>
      <vt:lpstr>PowerPoint Presentation</vt:lpstr>
      <vt:lpstr>PowerPoint Presentation</vt:lpstr>
      <vt:lpstr>PowerPoint Presentation</vt:lpstr>
      <vt:lpstr>Conclusions </vt:lpstr>
      <vt:lpstr>Future Work</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Lindy Taylor</dc:creator>
  <cp:lastModifiedBy>Siri Yellu</cp:lastModifiedBy>
  <cp:revision>66</cp:revision>
  <dcterms:created xsi:type="dcterms:W3CDTF">2019-08-07T15:31:06Z</dcterms:created>
  <dcterms:modified xsi:type="dcterms:W3CDTF">2025-09-28T15:54:16Z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0x01010008700F3A277C7845AEC81C06619E67D2</vt:lpwstr>
  </property>
  <property fmtid="{D5CDD505-2E9C-101B-9397-08002B2CF9AE}" pid="3" name="MediaServiceImageTags">
    <vt:lpwstr/>
  </property>
</Properties>
</file>