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0" r:id="rId9"/>
    <p:sldId id="259" r:id="rId10"/>
    <p:sldId id="266" r:id="rId11"/>
    <p:sldId id="267" r:id="rId12"/>
    <p:sldId id="269" r:id="rId13"/>
    <p:sldId id="268" r:id="rId14"/>
    <p:sldId id="31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D75B-9B44-45F9-B1F4-1A0015C07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7467B-1752-459C-B066-AF7FF4F1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03EF-298E-49CC-A67B-22C2B02E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90FD-88CA-4A63-968D-1E83D39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6F43-1C2E-48B9-B4F2-EEC4B369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9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AE1F-DAF2-4CBD-AC19-AC04DC8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9B15-D5FB-4498-8A0C-4064F0FFD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79ED-0847-4F8C-B2B8-2D58DD33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B128-0F5C-4691-AB45-B97D9978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E2F6-D480-4D19-AA14-526F22D6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35739-0B5C-445B-910E-0431F8F59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E4523-F86A-4B19-9F4B-F843685A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5FC4-585D-40F0-B644-05AC1077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9CC6-1DF0-4829-8567-FB6AC86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9F11-38BB-41BC-9E6F-2DE5BC1D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8638-4690-42C5-81AB-1CB2D3DD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176A-C1E3-4BC5-A5FA-D0DD6C7A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A81F-7BC5-4194-AFC6-7DF8862F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897F-6B61-406B-9757-49A4CBC5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149D-6972-4B1D-9B7D-306088C6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52E4-9300-4C51-83FD-B1EA518C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4FDA-DE0B-4E8D-A265-455E9D9E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998F-5FA2-460D-B6E7-3682B156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0950-82B4-406E-8A9E-02170863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8F3F-7889-4639-A673-5B107B39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5426-B860-42B1-9C1A-A77542B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A6E7-2472-4248-961B-DADCFC43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4A989-7DC4-4898-9EF8-3B3F18B5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9736-A63B-44BD-BC59-6279AD7E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1A85-9EAF-4F21-9450-7707BEC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464F9-AEF2-48F9-8246-B978C470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8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8DCD-A1EE-489A-8109-CFD73338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A1D04-A15B-4810-A7DA-DE1E68FB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B9AE-AA65-4855-B03D-4E76A32F0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A4199-6F36-4D49-B6FE-A51564011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59C9A-7B54-47C7-89E3-4347780B6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F4E7E-B0E0-4351-BC34-E45FAC81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E63EA-91EE-4439-A3C5-48134D10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C8A4D-5A99-4C5B-8B42-12EC2B67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11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EAC-20EC-4DE9-858C-044BFE55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1BF4E-6F98-4393-B4BF-7F53EA9E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B6786-AC50-48ED-8907-44C023DB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FA4A-404E-492D-837E-047CF533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2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D5ADB-E93E-4DCB-80AE-F1BF4E3D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6209F-1554-4503-86A5-D4F9057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5466-F74A-44D8-A8A8-EEBD6691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5F82-85D0-47B7-994F-FBDB5B00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CE1BC-ABAC-40C0-8267-E3DEA8FA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5E34C-4717-47DF-940B-A251F233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9268B-D2CE-435F-86D4-34F162BE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DC91-4AE0-4D80-B6C1-CDE4A7D2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3A71-21F8-44D4-A45D-3D4DC844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74A-FD29-4CFC-AF12-0F02AADE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BFFC2-A8E7-4745-99E9-FCDD0B25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D0E5-65BB-4D9C-AFF9-995C6724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154D-5AFB-4AEB-A83B-CA81471D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46353-8C86-4510-86DB-A4F8B356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DBF2-CD8F-475A-A785-C9C45DF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01F46-E293-482C-9CF7-855DD05C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E16D-6235-47B7-9CCC-4B57E92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CC89-FD66-4A28-9254-B3D7C5688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A3F0-6288-466A-8F7D-1EC58CCEB70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DC35-033A-4E89-9D5C-799470B77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6D28E-2FDA-4848-ADB3-7F600754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BCB4-14CC-42DA-8C91-9C93C6C69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5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" y="111760"/>
            <a:ext cx="11968480" cy="3398203"/>
          </a:xfrm>
        </p:spPr>
        <p:txBody>
          <a:bodyPr>
            <a:normAutofit/>
          </a:bodyPr>
          <a:lstStyle/>
          <a:p>
            <a:pPr marL="12700" lvl="0">
              <a:lnSpc>
                <a:spcPct val="150000"/>
              </a:lnSpc>
              <a:spcBef>
                <a:spcPts val="0"/>
              </a:spcBef>
            </a:pPr>
            <a:r>
              <a:rPr lang="en-GB" sz="2400" b="1" dirty="0">
                <a:solidFill>
                  <a:schemeClr val="dk1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Subject: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— Non Linear Regression Analysis</a:t>
            </a:r>
            <a:b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</a:br>
            <a: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Module Number: 5</a:t>
            </a:r>
            <a:b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Module Name: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 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Number Systems, Logic Gates and Combining Logic Gates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81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</a:t>
            </a: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06C4C14-4CF7-432F-AE0F-53797DF0CF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" y="1575066"/>
            <a:ext cx="1188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non-linear regression model: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=f(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xi,θ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εiy_i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boldsymbol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{\theta}) + 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varepsilon_iyi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​=f(xi​,θ)+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$f$ is a known non-linear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boldsymbol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{\theta}$ are parameters to estimate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varepsilon_i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 ~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Normal(0, $\sigma^2$)</a:t>
            </a:r>
          </a:p>
        </p:txBody>
      </p:sp>
    </p:spTree>
    <p:extLst>
      <p:ext uri="{BB962C8B-B14F-4D97-AF65-F5344CB8AC3E}">
        <p14:creationId xmlns:p14="http://schemas.microsoft.com/office/powerpoint/2010/main" val="258900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Use Cases</a:t>
            </a: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94554AB-4C57-460D-9E9C-B5639FB14A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9882" y="1712132"/>
            <a:ext cx="51684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Biology: Dose-response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Economics: Growth curves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Engineering: Saturation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Marketing: Diminishing returns models</a:t>
            </a:r>
          </a:p>
        </p:txBody>
      </p:sp>
    </p:spTree>
    <p:extLst>
      <p:ext uri="{BB962C8B-B14F-4D97-AF65-F5344CB8AC3E}">
        <p14:creationId xmlns:p14="http://schemas.microsoft.com/office/powerpoint/2010/main" val="370968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5D192-7E83-4D65-9280-D24CE4AED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5" y="1543181"/>
            <a:ext cx="6270057" cy="51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02134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correct model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parameters without closed-form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overfitting or poor convergence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00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02134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9BC31-6C48-4407-B022-2DC6A403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1" y="1268326"/>
            <a:ext cx="4947615" cy="54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is needed when data follows curved relationships.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rely on OLS; need iterative estimation.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validation are critical.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0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NLLS: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estimates parameters by minimizing the sum of squared errors for a non-linear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S(θ)=∑i=1n​[yi​−f(xi​,θ)]2</a:t>
            </a:r>
            <a:b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measures how far predictions are from actual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OLS fails: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NLLS is necessary when the relationship between parameters and predictors is non-linear.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1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Revisiting the Linear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are additive in parameters: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Linearity means parameters enter the model as a linear combination.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NLLS needs iteration: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non-linear models, analytical solutions are not available.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 solution: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β^​=(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XTX)−1XTy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direct solution for linear models.</a:t>
            </a: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of NLLS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as vector distance: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observed and predicted values forms a residual vector.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minimize residual norm: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minimize the squared length of this vector to fit the model.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landscape is curved: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OLS, the error surface in NLLS can be rugged and complex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21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as a norm: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θ)=∥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y−f(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θ)∥2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compact vector form of SSE.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of parameters only: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the best $\theta$ to minimize this norm.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sensitive to model form: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changes in $f$ can affect convergence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07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non-linear regression models.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non-linear least square method to estimating the regression 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non-linear model to linear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linearization, other parameter estimation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values, statistical inference in non-linear regression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33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SSE Surface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local minima: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may have many dips, not just one best solution.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Non-convex surface: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can have irregular curves, making optimization hard.</a:t>
            </a:r>
          </a:p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parameter scaling: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scaled parameters distort the error surface.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69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97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05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49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37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28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7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92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535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065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non-linear regression models.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non-linear least square method to estimating the regression 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non-linear model to linear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linearization, other parameter estimation methods.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values, statistical inference in non-linear regression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19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72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853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64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879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29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8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49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136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028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41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non-linear regression models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62527"/>
            <a:ext cx="11887200" cy="5783714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242C2-C5DC-4E1A-8653-1F13A37D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767" y="761020"/>
            <a:ext cx="5674112" cy="58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6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093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740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336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458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51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323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234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216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290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7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Non-Linear Regression</a:t>
            </a: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D480501-27F7-4524-BEA9-0DB077AFDD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0802" y="1696324"/>
            <a:ext cx="118871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models the relationship between independent and dependent variables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non-linear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be expressed as a linear combination of parameters: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y=β0+β1x+ε(linear)y = \beta_0 + \beta_1 x + 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varepsilon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\quad \text{(linear)}y=β0​+β1​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(linear)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y=β0eβ1x+ε(non-linear)y = \beta_0 e^{\beta_1 x} + 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varepsilon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\quad \text{(non-linear)}y=β0​eβ1​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(non-linear)</a:t>
            </a:r>
          </a:p>
        </p:txBody>
      </p:sp>
    </p:spTree>
    <p:extLst>
      <p:ext uri="{BB962C8B-B14F-4D97-AF65-F5344CB8AC3E}">
        <p14:creationId xmlns:p14="http://schemas.microsoft.com/office/powerpoint/2010/main" val="2461811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259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691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50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231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31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547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435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19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825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3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vs Non-Linear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575067"/>
            <a:ext cx="11887200" cy="5171173"/>
          </a:xfrm>
        </p:spPr>
        <p:txBody>
          <a:bodyPr/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8F7914-1763-4732-AA5E-8D64DBBC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25499"/>
              </p:ext>
            </p:extLst>
          </p:nvPr>
        </p:nvGraphicFramePr>
        <p:xfrm>
          <a:off x="152400" y="1575067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307733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9893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241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Non-Linear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31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relationship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0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Closed-form (OLS)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988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$y = \beta_0 + \beta_1x$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$y = \beta_0 e^{\beta_1 x}$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1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61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24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regression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481151"/>
            <a:ext cx="10479788" cy="52650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17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Linear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CCD1-2BA4-4736-A473-254D1B99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575067"/>
            <a:ext cx="11887200" cy="517117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Graph: Line fit to exponential data (poor fit)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Residuals pattern showing systematic error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Linear model can't capture curvature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34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Non-Linear Models</a:t>
            </a: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05F7B22-3A76-4FDF-96D1-57B31DE86A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" y="1584324"/>
            <a:ext cx="1188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Exponential: $y = a e^{bx}$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Logistic: $y = \frac{L}{1 + e^{-k(x - x_0)}}$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Power-law: $y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ax^b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Saturation kinetics: $y = \frac{V_{\max} x}{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K_m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x}$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[Insert plot placeholders]</a:t>
            </a:r>
          </a:p>
        </p:txBody>
      </p:sp>
    </p:spTree>
    <p:extLst>
      <p:ext uri="{BB962C8B-B14F-4D97-AF65-F5344CB8AC3E}">
        <p14:creationId xmlns:p14="http://schemas.microsoft.com/office/powerpoint/2010/main" val="23656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DD3-A626-4CE0-B10C-269003DD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882" y="131010"/>
            <a:ext cx="8680917" cy="734996"/>
          </a:xfrm>
        </p:spPr>
        <p:txBody>
          <a:bodyPr>
            <a:noAutofit/>
          </a:bodyPr>
          <a:lstStyle/>
          <a:p>
            <a:pPr marL="12700" lvl="0" algn="l">
              <a:lnSpc>
                <a:spcPct val="15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Non-Linearity</a:t>
            </a:r>
          </a:p>
        </p:txBody>
      </p:sp>
      <p:pic>
        <p:nvPicPr>
          <p:cNvPr id="4" name="Google Shape;88;p1">
            <a:extLst>
              <a:ext uri="{FF2B5EF4-FFF2-40B4-BE49-F238E27FC236}">
                <a16:creationId xmlns:a16="http://schemas.microsoft.com/office/drawing/2014/main" id="{CD6AB06A-5B87-4658-B993-DAF8A4CBFF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40800" y="111760"/>
            <a:ext cx="3098800" cy="14633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635FCB0-C7D1-4A40-AF6D-5669A0BC98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" y="1574800"/>
            <a:ext cx="1188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non-linearity: Model itself is non-linear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Extrinsic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non-linearity: Can be transformed into linear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difference using example: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y=β0xβ1y = \beta_0 x^{\beta_1}y=β0​xβ1​ → Intrinsic</a:t>
            </a:r>
          </a:p>
        </p:txBody>
      </p:sp>
    </p:spTree>
    <p:extLst>
      <p:ext uri="{BB962C8B-B14F-4D97-AF65-F5344CB8AC3E}">
        <p14:creationId xmlns:p14="http://schemas.microsoft.com/office/powerpoint/2010/main" val="218488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1020</Words>
  <Application>Microsoft Office PowerPoint</Application>
  <PresentationFormat>Widescreen</PresentationFormat>
  <Paragraphs>138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Office Theme</vt:lpstr>
      <vt:lpstr>Subject: Supervised Learning — Non Linear Regression Analysis Module Number: 5 </vt:lpstr>
      <vt:lpstr>Non-linear regression model</vt:lpstr>
      <vt:lpstr>Non-linear regression model</vt:lpstr>
      <vt:lpstr>Introduction to non-linear regression models</vt:lpstr>
      <vt:lpstr>What is Non-Linear Regression</vt:lpstr>
      <vt:lpstr>Linear vs Non-Linear Models</vt:lpstr>
      <vt:lpstr>Limitation of Linear Model</vt:lpstr>
      <vt:lpstr>Examples of Non-Linear Models</vt:lpstr>
      <vt:lpstr>Types of Non-Linearity</vt:lpstr>
      <vt:lpstr>Model Specification</vt:lpstr>
      <vt:lpstr>Real-World Use Cases</vt:lpstr>
      <vt:lpstr>Real-World Use Cases</vt:lpstr>
      <vt:lpstr>Key Challenges</vt:lpstr>
      <vt:lpstr>Key Challenges</vt:lpstr>
      <vt:lpstr>Key Takeaways</vt:lpstr>
      <vt:lpstr>NLLS</vt:lpstr>
      <vt:lpstr>Revisiting the Linear Case</vt:lpstr>
      <vt:lpstr>Geometry of NLLS</vt:lpstr>
      <vt:lpstr>Objective Function</vt:lpstr>
      <vt:lpstr>Properties of the SSE Surface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  <vt:lpstr>Non-linear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Supervised Learning — Non Linear Regression Analysis Module Number: 5 </dc:title>
  <dc:creator>srinatha patra</dc:creator>
  <cp:lastModifiedBy>srinatha patra</cp:lastModifiedBy>
  <cp:revision>1</cp:revision>
  <dcterms:created xsi:type="dcterms:W3CDTF">2025-08-06T07:09:13Z</dcterms:created>
  <dcterms:modified xsi:type="dcterms:W3CDTF">2025-08-06T08:22:01Z</dcterms:modified>
</cp:coreProperties>
</file>