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256949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spc="-157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Three Pillars of Data Science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256603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science is built upon three fundamental pillars: linear algebra, statistics, and optimization. These pillars form the foundation for understanding and solving complex problems in the field.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5572720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219" y="5580340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786086" y="5578197"/>
            <a:ext cx="221492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Siri Chandana</a:t>
            </a:r>
            <a:endParaRPr lang="en-US" sz="2187" dirty="0"/>
          </a:p>
        </p:txBody>
      </p:sp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1906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40351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748320" y="2932390"/>
            <a:ext cx="9133642" cy="120181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4731"/>
              </a:lnSpc>
              <a:buNone/>
            </a:pPr>
            <a:r>
              <a:rPr lang="en-US" sz="3785" b="1" spc="-114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Linear Algebra: Unlocking the Power of Matrices</a:t>
            </a:r>
            <a:endParaRPr lang="en-US" sz="3785" dirty="0"/>
          </a:p>
        </p:txBody>
      </p:sp>
      <p:sp>
        <p:nvSpPr>
          <p:cNvPr id="6" name="Shape 3"/>
          <p:cNvSpPr/>
          <p:nvPr/>
        </p:nvSpPr>
        <p:spPr>
          <a:xfrm>
            <a:off x="2748320" y="4422577"/>
            <a:ext cx="2916317" cy="3278148"/>
          </a:xfrm>
          <a:prstGeom prst="roundRect">
            <a:avLst>
              <a:gd name="adj" fmla="val 2967"/>
            </a:avLst>
          </a:prstGeom>
          <a:solidFill>
            <a:srgbClr val="110080"/>
          </a:solidFill>
          <a:ln w="11906">
            <a:solidFill>
              <a:srgbClr val="14009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2952512" y="4626769"/>
            <a:ext cx="2507933" cy="6007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366"/>
              </a:lnSpc>
              <a:buNone/>
            </a:pPr>
            <a:r>
              <a:rPr lang="en-US" sz="1893" b="1" spc="-57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Definition and Principles</a:t>
            </a:r>
            <a:endParaRPr lang="en-US" sz="1893" dirty="0"/>
          </a:p>
        </p:txBody>
      </p:sp>
      <p:sp>
        <p:nvSpPr>
          <p:cNvPr id="8" name="Text 5"/>
          <p:cNvSpPr/>
          <p:nvPr/>
        </p:nvSpPr>
        <p:spPr>
          <a:xfrm>
            <a:off x="2952512" y="5342930"/>
            <a:ext cx="2507933" cy="18459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423"/>
              </a:lnSpc>
              <a:buNone/>
            </a:pPr>
            <a:r>
              <a:rPr lang="en-US" sz="1514" spc="-30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Learn how linear algebra provides the tools to analyze and manipulate vectors and matrices, enabling efficient computations and transformations.</a:t>
            </a:r>
            <a:endParaRPr lang="en-US" sz="1514" dirty="0"/>
          </a:p>
        </p:txBody>
      </p:sp>
      <p:sp>
        <p:nvSpPr>
          <p:cNvPr id="9" name="Shape 6"/>
          <p:cNvSpPr/>
          <p:nvPr/>
        </p:nvSpPr>
        <p:spPr>
          <a:xfrm>
            <a:off x="5856923" y="4422577"/>
            <a:ext cx="2916317" cy="3278148"/>
          </a:xfrm>
          <a:prstGeom prst="roundRect">
            <a:avLst>
              <a:gd name="adj" fmla="val 2967"/>
            </a:avLst>
          </a:prstGeom>
          <a:solidFill>
            <a:srgbClr val="110080"/>
          </a:solidFill>
          <a:ln w="11906">
            <a:solidFill>
              <a:srgbClr val="140099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6061115" y="4626769"/>
            <a:ext cx="2507933" cy="6007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366"/>
              </a:lnSpc>
              <a:buNone/>
            </a:pPr>
            <a:r>
              <a:rPr lang="en-US" sz="1893" b="1" spc="-57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Applications in Data Science</a:t>
            </a:r>
            <a:endParaRPr lang="en-US" sz="1893" dirty="0"/>
          </a:p>
        </p:txBody>
      </p:sp>
      <p:sp>
        <p:nvSpPr>
          <p:cNvPr id="11" name="Text 8"/>
          <p:cNvSpPr/>
          <p:nvPr/>
        </p:nvSpPr>
        <p:spPr>
          <a:xfrm>
            <a:off x="6061115" y="5342930"/>
            <a:ext cx="2507933" cy="18459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423"/>
              </a:lnSpc>
              <a:buNone/>
            </a:pPr>
            <a:r>
              <a:rPr lang="en-US" sz="1514" spc="-30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 real-world applications of linear algebra in data science, including dimensionality reduction, regression, and machine learning algorithms.</a:t>
            </a:r>
            <a:endParaRPr lang="en-US" sz="1514" dirty="0"/>
          </a:p>
        </p:txBody>
      </p:sp>
      <p:sp>
        <p:nvSpPr>
          <p:cNvPr id="12" name="Shape 9"/>
          <p:cNvSpPr/>
          <p:nvPr/>
        </p:nvSpPr>
        <p:spPr>
          <a:xfrm>
            <a:off x="8965525" y="4422577"/>
            <a:ext cx="2916317" cy="3278148"/>
          </a:xfrm>
          <a:prstGeom prst="roundRect">
            <a:avLst>
              <a:gd name="adj" fmla="val 2967"/>
            </a:avLst>
          </a:prstGeom>
          <a:solidFill>
            <a:srgbClr val="110080"/>
          </a:solidFill>
          <a:ln w="11906">
            <a:solidFill>
              <a:srgbClr val="14009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9169718" y="4626769"/>
            <a:ext cx="2507933" cy="6007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366"/>
              </a:lnSpc>
              <a:buNone/>
            </a:pPr>
            <a:r>
              <a:rPr lang="en-US" sz="1893" b="1" spc="-57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Visualizing Complex Relationships</a:t>
            </a:r>
            <a:endParaRPr lang="en-US" sz="1893" dirty="0"/>
          </a:p>
        </p:txBody>
      </p:sp>
      <p:sp>
        <p:nvSpPr>
          <p:cNvPr id="14" name="Text 11"/>
          <p:cNvSpPr/>
          <p:nvPr/>
        </p:nvSpPr>
        <p:spPr>
          <a:xfrm>
            <a:off x="9169718" y="5342930"/>
            <a:ext cx="2507933" cy="21536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423"/>
              </a:lnSpc>
              <a:buNone/>
            </a:pPr>
            <a:r>
              <a:rPr lang="en-US" sz="1514" spc="-30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See how visualizing data using linear algebra concepts such as eigenvectors and eigenvalues can uncover hidden patterns and relationships.</a:t>
            </a:r>
            <a:endParaRPr lang="en-US" sz="1514" dirty="0"/>
          </a:p>
        </p:txBody>
      </p:sp>
      <p:pic>
        <p:nvPicPr>
          <p:cNvPr id="15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085731"/>
            <a:ext cx="1028342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Statistics: Unleashing the Power of Data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224445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539020"/>
            <a:ext cx="304621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Importance of Statistics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019437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Discover why statistics is crucial in data science for making informed decisions, drawing meaningful insights, and addressing uncertainty.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2224445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539139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Concepts and Techniques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366742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Delve into essential statistical concepts and techniques such as probability distributions, hypothesis testing, and statistical modeling.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2224445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539139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Visualizing and Exploring Data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366742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Learn how to effectively visualize and explore data using statistical methods like histograms, scatter plots, and correlation analysis.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314"/>
          </a:xfrm>
          <a:prstGeom prst="rect">
            <a:avLst/>
          </a:prstGeom>
          <a:solidFill>
            <a:srgbClr val="272525"/>
          </a:solidFill>
          <a:ln w="12859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397681" y="569357"/>
            <a:ext cx="9835039" cy="12942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095"/>
              </a:lnSpc>
              <a:buNone/>
            </a:pPr>
            <a:r>
              <a:rPr lang="en-US" sz="4076" b="1" spc="-122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Optimization: Maximizing Performance and Efficiency</a:t>
            </a:r>
            <a:endParaRPr lang="en-US" sz="4076" dirty="0"/>
          </a:p>
        </p:txBody>
      </p:sp>
      <p:sp>
        <p:nvSpPr>
          <p:cNvPr id="5" name="Shape 3"/>
          <p:cNvSpPr/>
          <p:nvPr/>
        </p:nvSpPr>
        <p:spPr>
          <a:xfrm>
            <a:off x="2687598" y="2277666"/>
            <a:ext cx="41315" cy="5383292"/>
          </a:xfrm>
          <a:prstGeom prst="roundRect">
            <a:avLst>
              <a:gd name="adj" fmla="val 225520"/>
            </a:avLst>
          </a:prstGeom>
          <a:solidFill>
            <a:srgbClr val="140099"/>
          </a:solidFill>
          <a:ln/>
        </p:spPr>
      </p:sp>
      <p:sp>
        <p:nvSpPr>
          <p:cNvPr id="6" name="Shape 4"/>
          <p:cNvSpPr/>
          <p:nvPr/>
        </p:nvSpPr>
        <p:spPr>
          <a:xfrm>
            <a:off x="2941082" y="2651581"/>
            <a:ext cx="724614" cy="41315"/>
          </a:xfrm>
          <a:prstGeom prst="roundRect">
            <a:avLst>
              <a:gd name="adj" fmla="val 225520"/>
            </a:avLst>
          </a:prstGeom>
          <a:solidFill>
            <a:srgbClr val="140099"/>
          </a:solidFill>
          <a:ln/>
        </p:spPr>
      </p:sp>
      <p:sp>
        <p:nvSpPr>
          <p:cNvPr id="7" name="Shape 5"/>
          <p:cNvSpPr/>
          <p:nvPr/>
        </p:nvSpPr>
        <p:spPr>
          <a:xfrm>
            <a:off x="2475309" y="2439472"/>
            <a:ext cx="465773" cy="465773"/>
          </a:xfrm>
          <a:prstGeom prst="roundRect">
            <a:avLst>
              <a:gd name="adj" fmla="val 20004"/>
            </a:avLst>
          </a:prstGeom>
          <a:solidFill>
            <a:srgbClr val="110080"/>
          </a:solidFill>
          <a:ln w="12859">
            <a:solidFill>
              <a:srgbClr val="140099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2636639" y="2478167"/>
            <a:ext cx="143113" cy="388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057"/>
              </a:lnSpc>
              <a:buNone/>
            </a:pPr>
            <a:r>
              <a:rPr lang="en-US" sz="2446" b="1" spc="-73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446" dirty="0"/>
          </a:p>
        </p:txBody>
      </p:sp>
      <p:sp>
        <p:nvSpPr>
          <p:cNvPr id="9" name="Text 7"/>
          <p:cNvSpPr/>
          <p:nvPr/>
        </p:nvSpPr>
        <p:spPr>
          <a:xfrm>
            <a:off x="3846909" y="2484715"/>
            <a:ext cx="3341251" cy="3234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47"/>
              </a:lnSpc>
              <a:buNone/>
            </a:pPr>
            <a:r>
              <a:rPr lang="en-US" sz="2038" b="1" spc="-61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Introduction to Optimization</a:t>
            </a:r>
            <a:endParaRPr lang="en-US" sz="2038" dirty="0"/>
          </a:p>
        </p:txBody>
      </p:sp>
      <p:sp>
        <p:nvSpPr>
          <p:cNvPr id="10" name="Text 8"/>
          <p:cNvSpPr/>
          <p:nvPr/>
        </p:nvSpPr>
        <p:spPr>
          <a:xfrm>
            <a:off x="3846909" y="2932390"/>
            <a:ext cx="8385810" cy="6624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09"/>
              </a:lnSpc>
              <a:buNone/>
            </a:pPr>
            <a:r>
              <a:rPr lang="en-US" sz="1630" spc="-33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Get an introduction to optimization in data science, understanding how it maximizes performance and efficiency in various algorithms and models.</a:t>
            </a:r>
            <a:endParaRPr lang="en-US" sz="1630" dirty="0"/>
          </a:p>
        </p:txBody>
      </p:sp>
      <p:sp>
        <p:nvSpPr>
          <p:cNvPr id="11" name="Shape 9"/>
          <p:cNvSpPr/>
          <p:nvPr/>
        </p:nvSpPr>
        <p:spPr>
          <a:xfrm>
            <a:off x="2941082" y="4515029"/>
            <a:ext cx="724614" cy="41315"/>
          </a:xfrm>
          <a:prstGeom prst="roundRect">
            <a:avLst>
              <a:gd name="adj" fmla="val 225520"/>
            </a:avLst>
          </a:prstGeom>
          <a:solidFill>
            <a:srgbClr val="140099"/>
          </a:solidFill>
          <a:ln/>
        </p:spPr>
      </p:sp>
      <p:sp>
        <p:nvSpPr>
          <p:cNvPr id="12" name="Shape 10"/>
          <p:cNvSpPr/>
          <p:nvPr/>
        </p:nvSpPr>
        <p:spPr>
          <a:xfrm>
            <a:off x="2475309" y="4302919"/>
            <a:ext cx="465773" cy="465773"/>
          </a:xfrm>
          <a:prstGeom prst="roundRect">
            <a:avLst>
              <a:gd name="adj" fmla="val 20004"/>
            </a:avLst>
          </a:prstGeom>
          <a:solidFill>
            <a:srgbClr val="110080"/>
          </a:solidFill>
          <a:ln w="12859">
            <a:solidFill>
              <a:srgbClr val="140099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2617589" y="4341614"/>
            <a:ext cx="181213" cy="388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057"/>
              </a:lnSpc>
              <a:buNone/>
            </a:pPr>
            <a:r>
              <a:rPr lang="en-US" sz="2446" b="1" spc="-73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446" dirty="0"/>
          </a:p>
        </p:txBody>
      </p:sp>
      <p:sp>
        <p:nvSpPr>
          <p:cNvPr id="14" name="Text 12"/>
          <p:cNvSpPr/>
          <p:nvPr/>
        </p:nvSpPr>
        <p:spPr>
          <a:xfrm>
            <a:off x="3846909" y="4348162"/>
            <a:ext cx="4817864" cy="3234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47"/>
              </a:lnSpc>
              <a:buNone/>
            </a:pPr>
            <a:r>
              <a:rPr lang="en-US" sz="2038" b="1" spc="-61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Different Types of Optimization Methods</a:t>
            </a:r>
            <a:endParaRPr lang="en-US" sz="2038" dirty="0"/>
          </a:p>
        </p:txBody>
      </p:sp>
      <p:sp>
        <p:nvSpPr>
          <p:cNvPr id="15" name="Text 13"/>
          <p:cNvSpPr/>
          <p:nvPr/>
        </p:nvSpPr>
        <p:spPr>
          <a:xfrm>
            <a:off x="3846909" y="4795838"/>
            <a:ext cx="8385810" cy="6624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09"/>
              </a:lnSpc>
              <a:buNone/>
            </a:pPr>
            <a:r>
              <a:rPr lang="en-US" sz="1630" spc="-33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 different optimization methods, including gradient descent, evolutionary algorithms, and mathematical programming techniques.</a:t>
            </a:r>
            <a:endParaRPr lang="en-US" sz="1630" dirty="0"/>
          </a:p>
        </p:txBody>
      </p:sp>
      <p:sp>
        <p:nvSpPr>
          <p:cNvPr id="16" name="Shape 14"/>
          <p:cNvSpPr/>
          <p:nvPr/>
        </p:nvSpPr>
        <p:spPr>
          <a:xfrm>
            <a:off x="2941082" y="6378476"/>
            <a:ext cx="724614" cy="41315"/>
          </a:xfrm>
          <a:prstGeom prst="roundRect">
            <a:avLst>
              <a:gd name="adj" fmla="val 225520"/>
            </a:avLst>
          </a:prstGeom>
          <a:solidFill>
            <a:srgbClr val="140099"/>
          </a:solidFill>
          <a:ln/>
        </p:spPr>
      </p:sp>
      <p:sp>
        <p:nvSpPr>
          <p:cNvPr id="17" name="Shape 15"/>
          <p:cNvSpPr/>
          <p:nvPr/>
        </p:nvSpPr>
        <p:spPr>
          <a:xfrm>
            <a:off x="2475309" y="6166366"/>
            <a:ext cx="465773" cy="465773"/>
          </a:xfrm>
          <a:prstGeom prst="roundRect">
            <a:avLst>
              <a:gd name="adj" fmla="val 20004"/>
            </a:avLst>
          </a:prstGeom>
          <a:solidFill>
            <a:srgbClr val="110080"/>
          </a:solidFill>
          <a:ln w="12859">
            <a:solidFill>
              <a:srgbClr val="140099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2613779" y="6205061"/>
            <a:ext cx="188833" cy="388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057"/>
              </a:lnSpc>
              <a:buNone/>
            </a:pPr>
            <a:r>
              <a:rPr lang="en-US" sz="2446" b="1" spc="-73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446" dirty="0"/>
          </a:p>
        </p:txBody>
      </p:sp>
      <p:sp>
        <p:nvSpPr>
          <p:cNvPr id="19" name="Text 17"/>
          <p:cNvSpPr/>
          <p:nvPr/>
        </p:nvSpPr>
        <p:spPr>
          <a:xfrm>
            <a:off x="3846909" y="6211610"/>
            <a:ext cx="4407098" cy="3234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47"/>
              </a:lnSpc>
              <a:buNone/>
            </a:pPr>
            <a:r>
              <a:rPr lang="en-US" sz="2038" b="1" spc="-61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Optimizing Machine Learning Models</a:t>
            </a:r>
            <a:endParaRPr lang="en-US" sz="2038" dirty="0"/>
          </a:p>
        </p:txBody>
      </p:sp>
      <p:sp>
        <p:nvSpPr>
          <p:cNvPr id="20" name="Text 18"/>
          <p:cNvSpPr/>
          <p:nvPr/>
        </p:nvSpPr>
        <p:spPr>
          <a:xfrm>
            <a:off x="3846909" y="6659285"/>
            <a:ext cx="8385810" cy="6624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09"/>
              </a:lnSpc>
              <a:buNone/>
            </a:pPr>
            <a:r>
              <a:rPr lang="en-US" sz="1630" spc="-33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Discover how optimization plays a critical role in training and fine-tuning machine learning models for optimal predictive performance.</a:t>
            </a:r>
            <a:endParaRPr lang="en-US" sz="1630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762720"/>
            <a:ext cx="1009435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Conclusion: Mastering the Three Pillars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07502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09086" y="3116699"/>
            <a:ext cx="1577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151346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Recap of the Three Pillars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978950"/>
            <a:ext cx="264795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Summarize the key concepts of linear algebra, statistics, and optimization, highlighting their importance in data science.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630228" y="307502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5782270" y="3116699"/>
            <a:ext cx="1958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352342" y="3151346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Empowering Data Scientists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352342" y="3978950"/>
            <a:ext cx="2647950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Emphasize the significance and value of mastering these three pillars for data scientists in tackling complex problems and driving innovation.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222462" y="307502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370695" y="3116699"/>
            <a:ext cx="2034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944576" y="3151346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Continued Learning and Growth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944576" y="3978950"/>
            <a:ext cx="2647950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Encourage continuous learning and further exploration of each pillar to unlock greater possibilities and become a well-rounded data scientist.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2023-12-10T11:55:12Z</dcterms:created>
  <dcterms:modified xsi:type="dcterms:W3CDTF">2023-12-10T11:55:12Z</dcterms:modified>
</cp:coreProperties>
</file>