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2" d="100"/>
          <a:sy n="92" d="100"/>
        </p:scale>
        <p:origin x="10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4A0FB0-F16B-40EB-8DFA-2BED6A39992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417994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A0FB0-F16B-40EB-8DFA-2BED6A39992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16881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A0FB0-F16B-40EB-8DFA-2BED6A39992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325202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A0FB0-F16B-40EB-8DFA-2BED6A39992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31665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A0FB0-F16B-40EB-8DFA-2BED6A39992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14891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4A0FB0-F16B-40EB-8DFA-2BED6A399924}"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26091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4A0FB0-F16B-40EB-8DFA-2BED6A399924}"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55007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4A0FB0-F16B-40EB-8DFA-2BED6A399924}"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385844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A0FB0-F16B-40EB-8DFA-2BED6A399924}"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241225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4A0FB0-F16B-40EB-8DFA-2BED6A399924}"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21699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4A0FB0-F16B-40EB-8DFA-2BED6A399924}"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B91C5-98E2-49A3-BE51-F667EF12ACAB}" type="slidenum">
              <a:rPr lang="en-US" smtClean="0"/>
              <a:t>‹#›</a:t>
            </a:fld>
            <a:endParaRPr lang="en-US"/>
          </a:p>
        </p:txBody>
      </p:sp>
    </p:spTree>
    <p:extLst>
      <p:ext uri="{BB962C8B-B14F-4D97-AF65-F5344CB8AC3E}">
        <p14:creationId xmlns:p14="http://schemas.microsoft.com/office/powerpoint/2010/main" val="423137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A0FB0-F16B-40EB-8DFA-2BED6A399924}" type="datetimeFigureOut">
              <a:rPr lang="en-US" smtClean="0"/>
              <a:t>8/7/2023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B91C5-98E2-49A3-BE51-F667EF12ACAB}" type="slidenum">
              <a:rPr lang="en-US" smtClean="0"/>
              <a:t>‹#›</a:t>
            </a:fld>
            <a:endParaRPr lang="en-US"/>
          </a:p>
        </p:txBody>
      </p:sp>
    </p:spTree>
    <p:extLst>
      <p:ext uri="{BB962C8B-B14F-4D97-AF65-F5344CB8AC3E}">
        <p14:creationId xmlns:p14="http://schemas.microsoft.com/office/powerpoint/2010/main" val="2676619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B52F-28E9-B82C-7CDE-81BDEBB9D92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TASK 2</a:t>
            </a:r>
          </a:p>
        </p:txBody>
      </p:sp>
      <p:sp>
        <p:nvSpPr>
          <p:cNvPr id="3" name="Subtitle 2">
            <a:extLst>
              <a:ext uri="{FF2B5EF4-FFF2-40B4-BE49-F238E27FC236}">
                <a16:creationId xmlns:a16="http://schemas.microsoft.com/office/drawing/2014/main" id="{4E8C8B1A-A491-6F76-A8D9-72A55733FA85}"/>
              </a:ext>
            </a:extLst>
          </p:cNvPr>
          <p:cNvSpPr>
            <a:spLocks noGrp="1"/>
          </p:cNvSpPr>
          <p:nvPr>
            <p:ph type="subTitle" idx="1"/>
          </p:nvPr>
        </p:nvSpPr>
        <p:spPr/>
        <p:txBody>
          <a:bodyPr>
            <a:normAutofit/>
          </a:bodyPr>
          <a:lstStyle/>
          <a:p>
            <a:r>
              <a:rPr lang="en-US" sz="4800" dirty="0">
                <a:latin typeface="Times New Roman" panose="02020603050405020304" pitchFamily="18" charset="0"/>
                <a:cs typeface="Times New Roman" panose="02020603050405020304" pitchFamily="18" charset="0"/>
              </a:rPr>
              <a:t>Data Insights  - Data Analytics Approach</a:t>
            </a:r>
          </a:p>
        </p:txBody>
      </p:sp>
    </p:spTree>
    <p:extLst>
      <p:ext uri="{BB962C8B-B14F-4D97-AF65-F5344CB8AC3E}">
        <p14:creationId xmlns:p14="http://schemas.microsoft.com/office/powerpoint/2010/main" val="27144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82C9-B97A-C2E7-6BDE-6BD866462EA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7240F0B-FD2E-6276-D569-9B4A52CBC6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exploration</a:t>
            </a:r>
          </a:p>
          <a:p>
            <a:r>
              <a:rPr lang="en-US" dirty="0">
                <a:latin typeface="Times New Roman" panose="02020603050405020304" pitchFamily="18" charset="0"/>
                <a:cs typeface="Times New Roman" panose="02020603050405020304" pitchFamily="18" charset="0"/>
              </a:rPr>
              <a:t>Model development</a:t>
            </a:r>
          </a:p>
          <a:p>
            <a:r>
              <a:rPr lang="en-US" dirty="0">
                <a:latin typeface="Times New Roman" panose="02020603050405020304" pitchFamily="18" charset="0"/>
                <a:cs typeface="Times New Roman" panose="02020603050405020304" pitchFamily="18" charset="0"/>
              </a:rPr>
              <a:t>Interpretation and report</a:t>
            </a:r>
          </a:p>
        </p:txBody>
      </p:sp>
    </p:spTree>
    <p:extLst>
      <p:ext uri="{BB962C8B-B14F-4D97-AF65-F5344CB8AC3E}">
        <p14:creationId xmlns:p14="http://schemas.microsoft.com/office/powerpoint/2010/main" val="228753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E9F0-14DD-A1D6-BCBD-736F5E4B16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Exploration </a:t>
            </a:r>
          </a:p>
        </p:txBody>
      </p:sp>
      <p:sp>
        <p:nvSpPr>
          <p:cNvPr id="3" name="Content Placeholder 2">
            <a:extLst>
              <a:ext uri="{FF2B5EF4-FFF2-40B4-BE49-F238E27FC236}">
                <a16:creationId xmlns:a16="http://schemas.microsoft.com/office/drawing/2014/main" id="{CCFBEE01-1FF9-3CC5-7256-5B38783F4905}"/>
              </a:ext>
            </a:extLst>
          </p:cNvPr>
          <p:cNvSpPr>
            <a:spLocks noGrp="1"/>
          </p:cNvSpPr>
          <p:nvPr>
            <p:ph idx="1"/>
          </p:nvPr>
        </p:nvSpPr>
        <p:spPr/>
        <p:txBody>
          <a:bodyPr>
            <a:normAutofit fontScale="92500" lnSpcReduction="20000"/>
          </a:bodyPr>
          <a:lstStyle/>
          <a:p>
            <a:r>
              <a:rPr lang="en-US" dirty="0"/>
              <a:t>Understanding the features of underlying data fields, such as variable distributions and demographic skew, is critical for making correct predictions. If the training dataset is heavily skewed towards a specific demographic, predicting over the remaining customer base may produce biased results since the model may not </a:t>
            </a:r>
            <a:r>
              <a:rPr lang="en-US" dirty="0" err="1"/>
              <a:t>generalise</a:t>
            </a:r>
            <a:r>
              <a:rPr lang="en-US" dirty="0"/>
              <a:t> well to the broader population.</a:t>
            </a:r>
          </a:p>
          <a:p>
            <a:r>
              <a:rPr lang="en-US" dirty="0"/>
              <a:t>Missing values and varied data types in the dataset might also have an impact on analysis and modelling. Imputation procedures may be required for missing values, and establishing appropriate data types is critical for consistent and correct analysis.</a:t>
            </a:r>
          </a:p>
          <a:p>
            <a:r>
              <a:rPr lang="en-US" dirty="0">
                <a:latin typeface="Times New Roman" panose="02020603050405020304" pitchFamily="18" charset="0"/>
                <a:cs typeface="Times New Roman" panose="02020603050405020304" pitchFamily="18" charset="0"/>
              </a:rPr>
              <a:t>Documenting</a:t>
            </a:r>
            <a:r>
              <a:rPr lang="en-US" dirty="0"/>
              <a:t> data assumptions, restrictions, and exclusions is critical for transparency and repeatability. Additional time might be allocated to correcting assumptions, improving data quality, and reducing limits to improve the study even further.</a:t>
            </a:r>
          </a:p>
        </p:txBody>
      </p:sp>
    </p:spTree>
    <p:extLst>
      <p:ext uri="{BB962C8B-B14F-4D97-AF65-F5344CB8AC3E}">
        <p14:creationId xmlns:p14="http://schemas.microsoft.com/office/powerpoint/2010/main" val="11819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04A1-3789-FA71-FFB1-2DF4B54145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Development</a:t>
            </a:r>
          </a:p>
        </p:txBody>
      </p:sp>
      <p:sp>
        <p:nvSpPr>
          <p:cNvPr id="3" name="Content Placeholder 2">
            <a:extLst>
              <a:ext uri="{FF2B5EF4-FFF2-40B4-BE49-F238E27FC236}">
                <a16:creationId xmlns:a16="http://schemas.microsoft.com/office/drawing/2014/main" id="{0532DA0A-C456-1985-7E40-152DB7051924}"/>
              </a:ext>
            </a:extLst>
          </p:cNvPr>
          <p:cNvSpPr>
            <a:spLocks noGrp="1"/>
          </p:cNvSpPr>
          <p:nvPr>
            <p:ph idx="1"/>
          </p:nvPr>
        </p:nvSpPr>
        <p:spPr/>
        <p:txBody>
          <a:bodyPr>
            <a:normAutofit fontScale="85000" lnSpcReduction="10000"/>
          </a:bodyPr>
          <a:lstStyle/>
          <a:p>
            <a:r>
              <a:rPr lang="en-US" dirty="0"/>
              <a:t>A crucial first step is choosing a hypothesis that addresses the business question. Once the hypothesis has been determined, statistical testing can be done on the available data to support or disprove it. Depending on the nature of the hypothesis and the variables involved, common statistical tests can be performed, such as t-tests, chi-square tests, or ANOVA.</a:t>
            </a:r>
          </a:p>
          <a:p>
            <a:r>
              <a:rPr lang="en-US" dirty="0"/>
              <a:t>The dataset can be improved and useful insights can be gained by adding calculated fields based on existing data. For instance, translating the date of birth into an age range can assist in identifying the distribution of customers among various age groups and their corresponding </a:t>
            </a:r>
            <a:r>
              <a:rPr lang="en-US" dirty="0" err="1"/>
              <a:t>behavioural</a:t>
            </a:r>
            <a:r>
              <a:rPr lang="en-US" dirty="0"/>
              <a:t> trends.</a:t>
            </a:r>
          </a:p>
          <a:p>
            <a:r>
              <a:rPr lang="en-US" dirty="0"/>
              <a:t>The model's performance must be evaluated in order to determine how well it predicts outcomes. AIC (Akaike Information Criterion), ROC curves, and R-squared are a few metrics that can be used to measure the model's accuracy, goodness-of-fit, and ability to discriminate between different classes.</a:t>
            </a:r>
          </a:p>
        </p:txBody>
      </p:sp>
    </p:spTree>
    <p:extLst>
      <p:ext uri="{BB962C8B-B14F-4D97-AF65-F5344CB8AC3E}">
        <p14:creationId xmlns:p14="http://schemas.microsoft.com/office/powerpoint/2010/main" val="382148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6C8B-D1D5-C526-56A5-A2DEA8D486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Interpretation</a:t>
            </a:r>
            <a:r>
              <a:rPr lang="en-US" dirty="0"/>
              <a:t> </a:t>
            </a:r>
            <a:r>
              <a:rPr lang="en-US" dirty="0">
                <a:latin typeface="Times New Roman" panose="02020603050405020304" pitchFamily="18" charset="0"/>
                <a:cs typeface="Times New Roman" panose="02020603050405020304" pitchFamily="18" charset="0"/>
              </a:rPr>
              <a:t>and Report</a:t>
            </a:r>
          </a:p>
        </p:txBody>
      </p:sp>
      <p:sp>
        <p:nvSpPr>
          <p:cNvPr id="3" name="Content Placeholder 2">
            <a:extLst>
              <a:ext uri="{FF2B5EF4-FFF2-40B4-BE49-F238E27FC236}">
                <a16:creationId xmlns:a16="http://schemas.microsoft.com/office/drawing/2014/main" id="{D974F6A0-C2BC-E9D3-C2F7-DB734467E47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Visualization and presentation of findings. This may involve interpreting the significant variables and co-efficient from a business perspective.</a:t>
            </a:r>
          </a:p>
          <a:p>
            <a:r>
              <a:rPr lang="en-US" dirty="0">
                <a:latin typeface="Times New Roman" panose="02020603050405020304" pitchFamily="18" charset="0"/>
                <a:cs typeface="Times New Roman" panose="02020603050405020304" pitchFamily="18" charset="0"/>
              </a:rPr>
              <a:t>With the hep of this slide we get an idea around the business issues and support case with </a:t>
            </a:r>
            <a:r>
              <a:rPr lang="en-US">
                <a:latin typeface="Times New Roman" panose="02020603050405020304" pitchFamily="18" charset="0"/>
                <a:cs typeface="Times New Roman" panose="02020603050405020304" pitchFamily="18" charset="0"/>
              </a:rPr>
              <a:t>quantative </a:t>
            </a:r>
            <a:r>
              <a:rPr lang="en-US" dirty="0">
                <a:latin typeface="Times New Roman" panose="02020603050405020304" pitchFamily="18" charset="0"/>
                <a:cs typeface="Times New Roman" panose="02020603050405020304" pitchFamily="18" charset="0"/>
              </a:rPr>
              <a:t>and </a:t>
            </a:r>
            <a:r>
              <a:rPr lang="en-US">
                <a:latin typeface="Times New Roman" panose="02020603050405020304" pitchFamily="18" charset="0"/>
                <a:cs typeface="Times New Roman" panose="02020603050405020304" pitchFamily="18" charset="0"/>
              </a:rPr>
              <a:t>qualitative observations.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0668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45</TotalTime>
  <Words>368</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TASK 2</vt:lpstr>
      <vt:lpstr>Agenda</vt:lpstr>
      <vt:lpstr>Data Exploration </vt:lpstr>
      <vt:lpstr>Model Development</vt:lpstr>
      <vt:lpstr>Interpretation and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Siri Chandana</dc:creator>
  <cp:lastModifiedBy>Siri Chandana</cp:lastModifiedBy>
  <cp:revision>1</cp:revision>
  <dcterms:created xsi:type="dcterms:W3CDTF">2023-08-06T19:31:07Z</dcterms:created>
  <dcterms:modified xsi:type="dcterms:W3CDTF">2023-08-06T20:16:53Z</dcterms:modified>
</cp:coreProperties>
</file>