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40"/>
  </p:notesMasterIdLst>
  <p:sldIdLst>
    <p:sldId id="256" r:id="rId2"/>
    <p:sldId id="258" r:id="rId3"/>
    <p:sldId id="261" r:id="rId4"/>
    <p:sldId id="257" r:id="rId5"/>
    <p:sldId id="263" r:id="rId6"/>
    <p:sldId id="267" r:id="rId7"/>
    <p:sldId id="266" r:id="rId8"/>
    <p:sldId id="268" r:id="rId9"/>
    <p:sldId id="270" r:id="rId10"/>
    <p:sldId id="269" r:id="rId11"/>
    <p:sldId id="264" r:id="rId12"/>
    <p:sldId id="262" r:id="rId13"/>
    <p:sldId id="280" r:id="rId14"/>
    <p:sldId id="265" r:id="rId15"/>
    <p:sldId id="277" r:id="rId16"/>
    <p:sldId id="271" r:id="rId17"/>
    <p:sldId id="278" r:id="rId18"/>
    <p:sldId id="288" r:id="rId19"/>
    <p:sldId id="281" r:id="rId20"/>
    <p:sldId id="272" r:id="rId21"/>
    <p:sldId id="290" r:id="rId22"/>
    <p:sldId id="283" r:id="rId23"/>
    <p:sldId id="273" r:id="rId24"/>
    <p:sldId id="289" r:id="rId25"/>
    <p:sldId id="282" r:id="rId26"/>
    <p:sldId id="274" r:id="rId27"/>
    <p:sldId id="291" r:id="rId28"/>
    <p:sldId id="284" r:id="rId29"/>
    <p:sldId id="275" r:id="rId30"/>
    <p:sldId id="292" r:id="rId31"/>
    <p:sldId id="285" r:id="rId32"/>
    <p:sldId id="276" r:id="rId33"/>
    <p:sldId id="293" r:id="rId34"/>
    <p:sldId id="287" r:id="rId35"/>
    <p:sldId id="279" r:id="rId36"/>
    <p:sldId id="259" r:id="rId37"/>
    <p:sldId id="286" r:id="rId38"/>
    <p:sldId id="2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C4F2-37F7-4343-8DBF-267B64DDD0C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63F-0DB6-F544-9D46-9E6ABDFE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average wait to</a:t>
            </a:r>
            <a:r>
              <a:rPr lang="en-US" baseline="0" dirty="0" smtClean="0"/>
              <a:t> diagnose a child with developmental disorder is 13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r>
              <a:rPr lang="en-US" baseline="0" dirty="0" smtClean="0"/>
              <a:t> for Attention Problems all other </a:t>
            </a:r>
            <a:r>
              <a:rPr lang="en-US" baseline="0" dirty="0" err="1" smtClean="0"/>
              <a:t>featurese</a:t>
            </a:r>
            <a:r>
              <a:rPr lang="en-US" baseline="0" dirty="0" smtClean="0"/>
              <a:t> are selected from ADI parent oriented review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of these features are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ASD and VCFs have 90% accuracy on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1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ASD and ADHD are more common in males than females 4.5 times more</a:t>
            </a:r>
          </a:p>
          <a:p>
            <a:endParaRPr lang="en-US" dirty="0" smtClean="0"/>
          </a:p>
          <a:p>
            <a:r>
              <a:rPr lang="en-US" dirty="0" smtClean="0"/>
              <a:t>VCFS</a:t>
            </a:r>
            <a:r>
              <a:rPr lang="en-US" baseline="0" dirty="0" smtClean="0"/>
              <a:t> co-occurs with disorders like Schizophrenia, ASD. VCFS leads to Schizophrenia research shows that 15-20% VCFS meets </a:t>
            </a:r>
            <a:r>
              <a:rPr lang="en-US" baseline="0" dirty="0" err="1" smtClean="0"/>
              <a:t>criteris</a:t>
            </a:r>
            <a:r>
              <a:rPr lang="en-US" baseline="0" dirty="0" smtClean="0"/>
              <a:t> for ASD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ASD and ADHD are also comorbid disorders whose relations are not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indicates high severity. It meets the DSM-IV criteria. </a:t>
            </a:r>
          </a:p>
          <a:p>
            <a:endParaRPr lang="en-US" dirty="0" smtClean="0"/>
          </a:p>
          <a:p>
            <a:r>
              <a:rPr lang="en-US" dirty="0" smtClean="0"/>
              <a:t>. BASC has also shown that children diagnosed with ADHD are rated lower on adaptive skills when compared to children with no diagnosis[38]. However, when trying to diagnose children with ASD, atypical behavior, attention and adaptive functions were complicated. It was also observed that the parent-rated social withdrawal was higher for children with ASD[39].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state of the art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65 questions in the SRS</a:t>
            </a:r>
          </a:p>
          <a:p>
            <a:endParaRPr lang="en-US" dirty="0" smtClean="0"/>
          </a:p>
          <a:p>
            <a:r>
              <a:rPr lang="en-US" dirty="0" smtClean="0"/>
              <a:t>ADOS has 4 modules and each module</a:t>
            </a:r>
            <a:r>
              <a:rPr lang="en-US" baseline="0" dirty="0" smtClean="0"/>
              <a:t> takes 30-60 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and also plotted the ROC for</a:t>
            </a:r>
            <a:r>
              <a:rPr lang="en-US" baseline="0" dirty="0" smtClean="0"/>
              <a:t> each models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transformation- setting the target labels depending on research needs</a:t>
            </a:r>
          </a:p>
          <a:p>
            <a:endParaRPr lang="en-US" dirty="0" smtClean="0"/>
          </a:p>
          <a:p>
            <a:r>
              <a:rPr lang="en-US" dirty="0" smtClean="0"/>
              <a:t>Data reduction- removing </a:t>
            </a:r>
            <a:r>
              <a:rPr lang="en-US" dirty="0" err="1" smtClean="0"/>
              <a:t>adiaustim</a:t>
            </a:r>
            <a:r>
              <a:rPr lang="en-US" dirty="0" smtClean="0"/>
              <a:t> column which is the key criteria , IDs and labs and other non</a:t>
            </a:r>
            <a:r>
              <a:rPr lang="en-US" baseline="0" dirty="0" smtClean="0"/>
              <a:t> essential columns like totals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 is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 positives are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Random forest is best</a:t>
            </a:r>
          </a:p>
          <a:p>
            <a:r>
              <a:rPr lang="en-US" dirty="0" smtClean="0"/>
              <a:t>But more consistent models through RFE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8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844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4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0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7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467D58C-DD14-B84A-8FC9-51E384BEB04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32223"/>
            <a:ext cx="10807700" cy="3035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Computational Analysis of Developmental Disorders in Children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Siri Chandana S, MS Computer Science</a:t>
            </a:r>
          </a:p>
          <a:p>
            <a:r>
              <a:rPr lang="en-US" dirty="0" smtClean="0"/>
              <a:t>SUID- 829955672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Social Responsiveness </a:t>
            </a:r>
            <a:r>
              <a:rPr lang="en-US" sz="1800" dirty="0" smtClean="0"/>
              <a:t>Scale (</a:t>
            </a:r>
            <a:r>
              <a:rPr lang="en-US" sz="1800" dirty="0"/>
              <a:t>SRS) score sheets of individuals who either had ASD or </a:t>
            </a:r>
            <a:r>
              <a:rPr lang="en-US" sz="1800" dirty="0" smtClean="0"/>
              <a:t>ADHD</a:t>
            </a:r>
          </a:p>
          <a:p>
            <a:r>
              <a:rPr lang="en-US" sz="1800" dirty="0" smtClean="0"/>
              <a:t>Using minimal-redundancy-maximal-relevance </a:t>
            </a:r>
            <a:r>
              <a:rPr lang="en-US" sz="1800" dirty="0"/>
              <a:t>(</a:t>
            </a:r>
            <a:r>
              <a:rPr lang="en-US" sz="1800" dirty="0" err="1"/>
              <a:t>mRMR</a:t>
            </a:r>
            <a:r>
              <a:rPr lang="en-US" sz="1800" dirty="0"/>
              <a:t>) criterion, they selected top 6 </a:t>
            </a:r>
            <a:r>
              <a:rPr lang="en-US" sz="1800" dirty="0" smtClean="0"/>
              <a:t>features</a:t>
            </a:r>
          </a:p>
          <a:p>
            <a:r>
              <a:rPr lang="en-US" sz="1800" dirty="0" smtClean="0"/>
              <a:t>Machine </a:t>
            </a:r>
            <a:r>
              <a:rPr lang="en-US" sz="1800" dirty="0"/>
              <a:t>Learning </a:t>
            </a:r>
            <a:r>
              <a:rPr lang="en-US" sz="1800" dirty="0" smtClean="0"/>
              <a:t>techniques- </a:t>
            </a:r>
            <a:r>
              <a:rPr lang="en-US" sz="1800" dirty="0"/>
              <a:t>SVC, LDA, Categorical Lasso and Logistic </a:t>
            </a:r>
            <a:r>
              <a:rPr lang="en-US" sz="1800" dirty="0" smtClean="0"/>
              <a:t>Regression</a:t>
            </a:r>
          </a:p>
          <a:p>
            <a:r>
              <a:rPr lang="en-US" sz="1800" dirty="0" smtClean="0"/>
              <a:t>Models had </a:t>
            </a:r>
            <a:r>
              <a:rPr lang="en-US" sz="1800" dirty="0"/>
              <a:t>average accuracies of comparable </a:t>
            </a:r>
            <a:r>
              <a:rPr lang="en-US" sz="1800" dirty="0" smtClean="0"/>
              <a:t>accuracy of 96%</a:t>
            </a:r>
          </a:p>
          <a:p>
            <a:r>
              <a:rPr lang="en-US" sz="1800" dirty="0" err="1"/>
              <a:t>ADTree</a:t>
            </a:r>
            <a:r>
              <a:rPr lang="en-US" sz="1800" dirty="0"/>
              <a:t> machine learning algorithm on the Autism Diagnostic Observation Schedule-Generic(ADOS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8 of the 29 </a:t>
            </a:r>
            <a:r>
              <a:rPr lang="en-US" sz="1800" dirty="0" smtClean="0"/>
              <a:t>questions in module 1 </a:t>
            </a:r>
            <a:r>
              <a:rPr lang="en-US" sz="1800" dirty="0"/>
              <a:t>are relevant, </a:t>
            </a:r>
            <a:r>
              <a:rPr lang="en-US" sz="1800" dirty="0" smtClean="0"/>
              <a:t>trained models achieved 99.7</a:t>
            </a:r>
            <a:r>
              <a:rPr lang="en-US" sz="1800" dirty="0"/>
              <a:t>% sensitivity and 94% specificity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02" y="3786822"/>
            <a:ext cx="4106110" cy="243081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61872" y="1828800"/>
            <a:ext cx="5697728" cy="4388839"/>
          </a:xfrm>
        </p:spPr>
        <p:txBody>
          <a:bodyPr/>
          <a:lstStyle/>
          <a:p>
            <a:r>
              <a:rPr lang="en-US" sz="1800" dirty="0" smtClean="0"/>
              <a:t>369 children collected </a:t>
            </a:r>
            <a:r>
              <a:rPr lang="en-US" sz="1800" dirty="0"/>
              <a:t>from three different labs ‘Russo’, ‘</a:t>
            </a:r>
            <a:r>
              <a:rPr lang="en-US" sz="1800" dirty="0" err="1"/>
              <a:t>Antshel</a:t>
            </a:r>
            <a:r>
              <a:rPr lang="en-US" sz="1800" dirty="0"/>
              <a:t>’ and ‘Kates</a:t>
            </a:r>
            <a:r>
              <a:rPr lang="en-US" sz="1800" dirty="0" smtClean="0"/>
              <a:t>’</a:t>
            </a:r>
          </a:p>
          <a:p>
            <a:r>
              <a:rPr lang="en-US" sz="1800" dirty="0" smtClean="0"/>
              <a:t>92</a:t>
            </a:r>
            <a:r>
              <a:rPr lang="en-US" sz="1800" dirty="0"/>
              <a:t>% of subjects have taken ADI, 96% have taken BASC </a:t>
            </a:r>
            <a:r>
              <a:rPr lang="en-US" sz="1800" dirty="0" smtClean="0"/>
              <a:t>and </a:t>
            </a:r>
            <a:r>
              <a:rPr lang="en-US" sz="1800" dirty="0"/>
              <a:t>only 48% have taken </a:t>
            </a:r>
            <a:r>
              <a:rPr lang="en-US" sz="1800" dirty="0" smtClean="0"/>
              <a:t>VINE</a:t>
            </a:r>
          </a:p>
          <a:p>
            <a:r>
              <a:rPr lang="en-US" sz="1800" dirty="0" smtClean="0"/>
              <a:t>On an average the missing feature values for ADI are 10% (majority of third domain missing)</a:t>
            </a:r>
          </a:p>
          <a:p>
            <a:r>
              <a:rPr lang="en-US" sz="1800" dirty="0" smtClean="0"/>
              <a:t>Incase of BASC, Adaptability feature has 20% missing values</a:t>
            </a:r>
          </a:p>
          <a:p>
            <a:r>
              <a:rPr lang="en-US" sz="1800" dirty="0" smtClean="0"/>
              <a:t>VINE has no feature values missing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691322"/>
            <a:ext cx="3660702" cy="18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Transformation- conversion of categorical features, creation of target labels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Reduction- eliminating unique and redundant columns, reduced the feature set to 73 columns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Cleaning- handling the missing values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set- mean 100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 feature set- 0 as that</a:t>
            </a:r>
            <a:r>
              <a:rPr lang="en-US" dirty="0"/>
              <a:t> </a:t>
            </a:r>
            <a:r>
              <a:rPr lang="en-US" dirty="0" smtClean="0"/>
              <a:t>indicates less severity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set- mean 50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set- 0 indicating the absence of feature values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partitioning- dividing children to understand each of the disorders and their comorbidity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Partitioned the data for understanding comorbidity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Modified the target labels for each developmental disorder ‘ASD’, ‘ADHD’ and ‘VCFS’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r>
              <a:rPr lang="en-US" dirty="0" smtClean="0"/>
              <a:t>Vertical partitioning- dividing the features to understand the effect of it on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LASSO regression method that selects subset of variable when there is highly correlated predictors in the data, as in our </a:t>
            </a:r>
            <a:r>
              <a:rPr lang="en-US" sz="1800" dirty="0" smtClean="0"/>
              <a:t>dataset</a:t>
            </a:r>
          </a:p>
          <a:p>
            <a:r>
              <a:rPr lang="en-US" sz="1800" dirty="0" err="1"/>
              <a:t>ReliefF</a:t>
            </a:r>
            <a:r>
              <a:rPr lang="en-US" sz="1800" dirty="0"/>
              <a:t> is a noise tolerant and robust algorithm which is </a:t>
            </a:r>
            <a:r>
              <a:rPr lang="en-US" sz="1800" dirty="0" smtClean="0"/>
              <a:t>independent </a:t>
            </a:r>
            <a:r>
              <a:rPr lang="en-US" sz="1800" dirty="0"/>
              <a:t>of variable </a:t>
            </a:r>
            <a:r>
              <a:rPr lang="en-US" sz="1800" dirty="0" smtClean="0"/>
              <a:t>dependencies</a:t>
            </a:r>
          </a:p>
          <a:p>
            <a:r>
              <a:rPr lang="en-US" sz="1800" dirty="0"/>
              <a:t>RFE uses </a:t>
            </a:r>
            <a:r>
              <a:rPr lang="en-US" sz="1800" dirty="0" smtClean="0"/>
              <a:t>an </a:t>
            </a:r>
            <a:r>
              <a:rPr lang="en-US" sz="1800" dirty="0"/>
              <a:t>elimination process to select a subset of features recursively from our </a:t>
            </a:r>
            <a:r>
              <a:rPr lang="en-US" sz="1800" dirty="0" smtClean="0"/>
              <a:t>data</a:t>
            </a:r>
          </a:p>
          <a:p>
            <a:r>
              <a:rPr lang="en-US" sz="1800" dirty="0" smtClean="0"/>
              <a:t>The most common features selected are-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Performance IQ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Vineland Daily living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Vineland Communication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behaviors and stereotyped patterns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Qualitative impairments in reciprocal social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 the subgroup diagnosis, LASSO selected features from the BASC and VINE parent- oriented reviews</a:t>
            </a:r>
          </a:p>
          <a:p>
            <a:r>
              <a:rPr lang="en-US" sz="1800" dirty="0"/>
              <a:t>RFE selected features from the ADI parent-oriented reviews</a:t>
            </a:r>
          </a:p>
          <a:p>
            <a:r>
              <a:rPr lang="en-US" sz="1800" dirty="0" smtClean="0"/>
              <a:t> The convergent features for ASD and </a:t>
            </a:r>
            <a:r>
              <a:rPr lang="en-US" sz="1800" dirty="0"/>
              <a:t>ADHD comorbidity are </a:t>
            </a:r>
            <a:r>
              <a:rPr lang="en-US" sz="1800" dirty="0" smtClean="0"/>
              <a:t>‘Vineland socialization’, ‘Quality </a:t>
            </a:r>
            <a:r>
              <a:rPr lang="en-US" sz="1800" dirty="0"/>
              <a:t>of social </a:t>
            </a:r>
            <a:r>
              <a:rPr lang="en-US" sz="1800" dirty="0" smtClean="0"/>
              <a:t>overtures’, ‘Inappropriate </a:t>
            </a:r>
            <a:r>
              <a:rPr lang="en-US" sz="1800" dirty="0"/>
              <a:t>questions or </a:t>
            </a:r>
            <a:r>
              <a:rPr lang="en-US" sz="1800" dirty="0" smtClean="0"/>
              <a:t>statements’ and ‘Attention problems’</a:t>
            </a:r>
          </a:p>
          <a:p>
            <a:r>
              <a:rPr lang="en-US" sz="1800" dirty="0" smtClean="0"/>
              <a:t>Performance IQ is the only common feature in the case of ASD and VCFS comorbidity</a:t>
            </a:r>
          </a:p>
          <a:p>
            <a:r>
              <a:rPr lang="en-US" sz="1800" dirty="0" smtClean="0"/>
              <a:t>No convergent features for individual diagnosis of disorders ASD, ADHD and VCFS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53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to partition the data into distinguishable clusters.</a:t>
            </a:r>
          </a:p>
          <a:p>
            <a:r>
              <a:rPr lang="en-US" dirty="0" smtClean="0"/>
              <a:t>Before clustering, Principal </a:t>
            </a:r>
            <a:r>
              <a:rPr lang="en-US" dirty="0"/>
              <a:t>C</a:t>
            </a:r>
            <a:r>
              <a:rPr lang="en-US" dirty="0" smtClean="0"/>
              <a:t>omponent Analysis to reduce 73 features to 2 dimensions.</a:t>
            </a:r>
          </a:p>
          <a:p>
            <a:r>
              <a:rPr lang="en-US" dirty="0" smtClean="0"/>
              <a:t>Varied the value of k from 2 to 5</a:t>
            </a:r>
          </a:p>
          <a:p>
            <a:r>
              <a:rPr lang="en-US" dirty="0" smtClean="0"/>
              <a:t>Children diagnosed to VCFS were closely clustered and more specifically children diagnosed with both VCFS+ASD             belonged to came cluster.</a:t>
            </a:r>
          </a:p>
          <a:p>
            <a:r>
              <a:rPr lang="en-US" dirty="0" smtClean="0"/>
              <a:t>Agglomerative clustering was also applied to on 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216400"/>
            <a:ext cx="2944653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Classifiers used are- Naive </a:t>
            </a:r>
            <a:r>
              <a:rPr lang="en-US" dirty="0"/>
              <a:t>Bayes, Logistic Regression, Multi-class </a:t>
            </a:r>
            <a:r>
              <a:rPr lang="en-US" dirty="0" smtClean="0"/>
              <a:t>classifier </a:t>
            </a:r>
            <a:r>
              <a:rPr lang="en-US" dirty="0"/>
              <a:t>and Random </a:t>
            </a:r>
            <a:r>
              <a:rPr lang="en-US" dirty="0" smtClean="0"/>
              <a:t>Forest</a:t>
            </a:r>
          </a:p>
          <a:p>
            <a:r>
              <a:rPr lang="en-US" dirty="0" smtClean="0"/>
              <a:t>Random forest models were best for diagnosing subgroups</a:t>
            </a:r>
          </a:p>
          <a:p>
            <a:r>
              <a:rPr lang="en-US" dirty="0" smtClean="0"/>
              <a:t>ADI parent-oriented review is better than other reviews</a:t>
            </a:r>
          </a:p>
          <a:p>
            <a:r>
              <a:rPr lang="en-US" dirty="0" smtClean="0"/>
              <a:t>IQ features are not sufficient enough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46834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94.85%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9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94198"/>
            <a:ext cx="9684512" cy="1026602"/>
          </a:xfrm>
        </p:spPr>
        <p:txBody>
          <a:bodyPr/>
          <a:lstStyle/>
          <a:p>
            <a:r>
              <a:rPr lang="en-US" dirty="0" smtClean="0"/>
              <a:t>J48 </a:t>
            </a:r>
            <a:r>
              <a:rPr lang="en-US" smtClean="0"/>
              <a:t>model approximation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74" y="1284013"/>
            <a:ext cx="5841526" cy="5568481"/>
          </a:xfrm>
        </p:spPr>
      </p:pic>
    </p:spTree>
    <p:extLst>
      <p:ext uri="{BB962C8B-B14F-4D97-AF65-F5344CB8AC3E}">
        <p14:creationId xmlns:p14="http://schemas.microsoft.com/office/powerpoint/2010/main" val="6618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Criteria for Repetitive behaviors and stereotyped patterns </a:t>
            </a:r>
          </a:p>
          <a:p>
            <a:r>
              <a:rPr lang="en-US" sz="1800" dirty="0" smtClean="0"/>
              <a:t>Criteria </a:t>
            </a:r>
            <a:r>
              <a:rPr lang="en-US" sz="1800" dirty="0"/>
              <a:t>for Qualitative impairments in reciprocal social interaction </a:t>
            </a:r>
          </a:p>
          <a:p>
            <a:r>
              <a:rPr lang="en-US" sz="1800" dirty="0" smtClean="0"/>
              <a:t>Inappropriate </a:t>
            </a:r>
            <a:r>
              <a:rPr lang="en-US" sz="1800" dirty="0"/>
              <a:t>questions and statements </a:t>
            </a:r>
          </a:p>
          <a:p>
            <a:r>
              <a:rPr lang="en-US" sz="1800" dirty="0" smtClean="0"/>
              <a:t>Offers </a:t>
            </a:r>
            <a:r>
              <a:rPr lang="en-US" sz="1800" dirty="0"/>
              <a:t>Comfort </a:t>
            </a:r>
          </a:p>
          <a:p>
            <a:r>
              <a:rPr lang="en-US" sz="1800" dirty="0" smtClean="0"/>
              <a:t>Quality </a:t>
            </a:r>
            <a:r>
              <a:rPr lang="en-US" sz="1800" dirty="0"/>
              <a:t>of social overtures </a:t>
            </a:r>
          </a:p>
          <a:p>
            <a:r>
              <a:rPr lang="en-US" sz="1800" dirty="0" smtClean="0"/>
              <a:t>Offering </a:t>
            </a:r>
            <a:r>
              <a:rPr lang="en-US" sz="1800" dirty="0"/>
              <a:t>Comfort </a:t>
            </a:r>
          </a:p>
          <a:p>
            <a:r>
              <a:rPr lang="en-US" sz="1800" dirty="0" smtClean="0"/>
              <a:t>Range </a:t>
            </a:r>
            <a:r>
              <a:rPr lang="en-US" sz="1800" dirty="0"/>
              <a:t>of Facial Expressions </a:t>
            </a:r>
          </a:p>
          <a:p>
            <a:r>
              <a:rPr lang="en-US" sz="1800" dirty="0" smtClean="0"/>
              <a:t>Hand </a:t>
            </a:r>
            <a:r>
              <a:rPr lang="en-US" sz="1800" dirty="0"/>
              <a:t>and finger mannerisms </a:t>
            </a:r>
          </a:p>
          <a:p>
            <a:r>
              <a:rPr lang="en-US" sz="1800" dirty="0" smtClean="0"/>
              <a:t>Response </a:t>
            </a:r>
            <a:r>
              <a:rPr lang="en-US" sz="1800" dirty="0"/>
              <a:t>to approaches of other children </a:t>
            </a:r>
          </a:p>
          <a:p>
            <a:r>
              <a:rPr lang="en-US" sz="1800" dirty="0" smtClean="0"/>
              <a:t>Reciprocal </a:t>
            </a:r>
            <a:r>
              <a:rPr lang="en-US" sz="1800" dirty="0"/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6148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Data Exploration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Subgroup diagnosis</a:t>
            </a:r>
          </a:p>
          <a:p>
            <a:r>
              <a:rPr lang="en-US" dirty="0" smtClean="0"/>
              <a:t>Comorbidity</a:t>
            </a:r>
          </a:p>
          <a:p>
            <a:r>
              <a:rPr lang="en-US" dirty="0" smtClean="0"/>
              <a:t>Individual Developmental Disorders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VCFS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40300"/>
          </a:xfrm>
        </p:spPr>
        <p:txBody>
          <a:bodyPr/>
          <a:lstStyle/>
          <a:p>
            <a:r>
              <a:rPr lang="en-US" dirty="0" smtClean="0"/>
              <a:t>306 children are present, out of which 10 have both these disorders</a:t>
            </a:r>
          </a:p>
          <a:p>
            <a:r>
              <a:rPr lang="en-US" dirty="0" smtClean="0"/>
              <a:t>Techniques used are- </a:t>
            </a:r>
            <a:r>
              <a:rPr lang="en-US" dirty="0"/>
              <a:t>Naive Bayes, Logistic Regression, Random Forest, Support Vector Machines and K-Nearest </a:t>
            </a:r>
            <a:r>
              <a:rPr lang="en-US" dirty="0" smtClean="0"/>
              <a:t>Neighbors</a:t>
            </a:r>
            <a:endParaRPr lang="en-US" dirty="0"/>
          </a:p>
          <a:p>
            <a:r>
              <a:rPr lang="en-US" dirty="0" smtClean="0"/>
              <a:t>When using features selected by feature                                                     selection algorithms, performance of these                                                      models was not comparable</a:t>
            </a:r>
          </a:p>
          <a:p>
            <a:r>
              <a:rPr lang="en-US" dirty="0" smtClean="0"/>
              <a:t>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Functional Communication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Communication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Spontaneous </a:t>
            </a:r>
            <a:r>
              <a:rPr lang="en-US" dirty="0"/>
              <a:t>imitation of actions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Adaptive </a:t>
            </a:r>
            <a:r>
              <a:rPr lang="en-US" dirty="0"/>
              <a:t>Daily Living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Repetitive </a:t>
            </a:r>
            <a:r>
              <a:rPr lang="en-US" dirty="0" smtClean="0"/>
              <a:t>behaviors and stereotyped patterns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Repetitive </a:t>
            </a:r>
            <a:r>
              <a:rPr lang="en-US" dirty="0"/>
              <a:t>use of objects or interest in parts of objects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30706"/>
              </p:ext>
            </p:extLst>
          </p:nvPr>
        </p:nvGraphicFramePr>
        <p:xfrm>
          <a:off x="6616700" y="3098799"/>
          <a:ext cx="5486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2032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r>
                        <a:rPr lang="en-US" dirty="0" smtClean="0"/>
                        <a:t>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model approximation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666049"/>
            <a:ext cx="8699499" cy="4914899"/>
          </a:xfrm>
        </p:spPr>
      </p:pic>
    </p:spTree>
    <p:extLst>
      <p:ext uri="{BB962C8B-B14F-4D97-AF65-F5344CB8AC3E}">
        <p14:creationId xmlns:p14="http://schemas.microsoft.com/office/powerpoint/2010/main" val="16950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828800"/>
            <a:ext cx="4902200" cy="4495800"/>
          </a:xfrm>
        </p:spPr>
        <p:txBody>
          <a:bodyPr/>
          <a:lstStyle/>
          <a:p>
            <a:r>
              <a:rPr lang="en-US" b="1" dirty="0" smtClean="0"/>
              <a:t>Logit Boosting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95.7%</a:t>
            </a:r>
          </a:p>
          <a:p>
            <a:r>
              <a:rPr lang="en-US" sz="1800" dirty="0" smtClean="0"/>
              <a:t>ROC </a:t>
            </a:r>
            <a:r>
              <a:rPr lang="en-US" sz="1800" dirty="0"/>
              <a:t>Area- </a:t>
            </a:r>
            <a:r>
              <a:rPr lang="hr-HR" sz="1800" dirty="0" smtClean="0"/>
              <a:t>0.988</a:t>
            </a:r>
          </a:p>
          <a:p>
            <a:r>
              <a:rPr lang="hr-HR" sz="1800" dirty="0" smtClean="0"/>
              <a:t>ASD, </a:t>
            </a:r>
            <a:r>
              <a:rPr lang="hr-HR" sz="1800" dirty="0" err="1" smtClean="0"/>
              <a:t>precision</a:t>
            </a:r>
            <a:r>
              <a:rPr lang="hr-HR" sz="1800" dirty="0" smtClean="0"/>
              <a:t>- 97%, </a:t>
            </a:r>
            <a:r>
              <a:rPr lang="hr-HR" sz="1800" dirty="0" err="1" smtClean="0"/>
              <a:t>recall</a:t>
            </a:r>
            <a:r>
              <a:rPr lang="hr-HR" sz="1800" dirty="0" smtClean="0"/>
              <a:t>- 97%</a:t>
            </a:r>
          </a:p>
          <a:p>
            <a:r>
              <a:rPr lang="nb-NO" sz="1800" dirty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99%</a:t>
            </a:r>
            <a:endParaRPr lang="hr-HR" sz="1800" dirty="0"/>
          </a:p>
          <a:p>
            <a:r>
              <a:rPr lang="nb-NO" sz="1800" dirty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55%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13 </a:t>
            </a:r>
            <a:r>
              <a:rPr lang="nb-NO" sz="1800" dirty="0" err="1"/>
              <a:t>features</a:t>
            </a:r>
            <a:r>
              <a:rPr lang="nb-NO" sz="1800" dirty="0"/>
              <a:t> </a:t>
            </a:r>
            <a:r>
              <a:rPr lang="nb-NO" sz="1800" dirty="0" smtClean="0"/>
              <a:t>from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495800"/>
          </a:xfrm>
        </p:spPr>
        <p:txBody>
          <a:bodyPr>
            <a:normAutofit/>
          </a:bodyPr>
          <a:lstStyle/>
          <a:p>
            <a:r>
              <a:rPr lang="en-US" b="1" dirty="0" smtClean="0"/>
              <a:t>Ada Boosting</a:t>
            </a:r>
          </a:p>
          <a:p>
            <a:r>
              <a:rPr lang="en-US" sz="1800" dirty="0" smtClean="0"/>
              <a:t>Accuracy- 92.15%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0.978</a:t>
            </a:r>
          </a:p>
          <a:p>
            <a:r>
              <a:rPr lang="hr-HR" sz="1800" dirty="0"/>
              <a:t>ASD, </a:t>
            </a:r>
            <a:r>
              <a:rPr lang="hr-HR" sz="1800" dirty="0" err="1"/>
              <a:t>precision</a:t>
            </a:r>
            <a:r>
              <a:rPr lang="hr-HR" sz="1800" dirty="0"/>
              <a:t>- 93%, </a:t>
            </a:r>
            <a:r>
              <a:rPr lang="hr-HR" sz="1800" dirty="0" err="1"/>
              <a:t>recall</a:t>
            </a:r>
            <a:r>
              <a:rPr lang="hr-HR" sz="1800" dirty="0"/>
              <a:t>- 97%</a:t>
            </a:r>
          </a:p>
          <a:p>
            <a:r>
              <a:rPr lang="nb-NO" sz="1800" dirty="0" smtClean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94%</a:t>
            </a:r>
            <a:endParaRPr lang="hr-HR" sz="1800" dirty="0"/>
          </a:p>
          <a:p>
            <a:r>
              <a:rPr lang="nb-NO" sz="1800" dirty="0" smtClean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40%</a:t>
            </a:r>
            <a:endParaRPr lang="nb-NO" sz="1800" dirty="0" smtClean="0"/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5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ADHD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254 subjects who have ASD or both these disorders</a:t>
            </a:r>
          </a:p>
          <a:p>
            <a:r>
              <a:rPr lang="en-US" dirty="0" smtClean="0"/>
              <a:t>Techniques used- Naive </a:t>
            </a:r>
            <a:r>
              <a:rPr lang="en-US" dirty="0"/>
              <a:t>Bayes, Logistic Regression, Random Forest, Support </a:t>
            </a:r>
            <a:r>
              <a:rPr lang="en-US" dirty="0" smtClean="0"/>
              <a:t>Vector </a:t>
            </a:r>
            <a:r>
              <a:rPr lang="en-US" dirty="0"/>
              <a:t>Machines and K-Nearest </a:t>
            </a:r>
            <a:r>
              <a:rPr lang="en-US" dirty="0" smtClean="0"/>
              <a:t>Neighbors</a:t>
            </a:r>
          </a:p>
          <a:p>
            <a:r>
              <a:rPr lang="en-US" dirty="0" smtClean="0"/>
              <a:t>The 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Quality of social overtures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or statements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</a:t>
            </a:r>
            <a:r>
              <a:rPr lang="en-US" dirty="0"/>
              <a:t>Problems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Conventional/Instrumental Gestures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Using LASSO and RFE features,                                                          the accuracy of Random Forest                                                       model is 95%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2201"/>
              </p:ext>
            </p:extLst>
          </p:nvPr>
        </p:nvGraphicFramePr>
        <p:xfrm>
          <a:off x="5765800" y="4253014"/>
          <a:ext cx="6197600" cy="250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  <a:gridCol w="1549400"/>
              </a:tblGrid>
              <a:tr h="600495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model approximation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4" y="2582069"/>
            <a:ext cx="6791045" cy="3496998"/>
          </a:xfrm>
        </p:spPr>
      </p:pic>
    </p:spTree>
    <p:extLst>
      <p:ext uri="{BB962C8B-B14F-4D97-AF65-F5344CB8AC3E}">
        <p14:creationId xmlns:p14="http://schemas.microsoft.com/office/powerpoint/2010/main" val="163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Logit Boosting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92%</a:t>
            </a:r>
            <a:endParaRPr lang="en-US" sz="1800" dirty="0"/>
          </a:p>
          <a:p>
            <a:r>
              <a:rPr lang="en-US" sz="1800" dirty="0"/>
              <a:t>ROC Area- </a:t>
            </a:r>
            <a:r>
              <a:rPr lang="hr-HR" sz="1800" dirty="0" smtClean="0"/>
              <a:t>0.949</a:t>
            </a:r>
          </a:p>
          <a:p>
            <a:r>
              <a:rPr lang="nb-NO" sz="1800" dirty="0" smtClean="0"/>
              <a:t>ASD+ADHD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94% </a:t>
            </a:r>
            <a:endParaRPr lang="nb-NO" sz="1800" dirty="0"/>
          </a:p>
          <a:p>
            <a:r>
              <a:rPr lang="nb-NO" sz="1800" dirty="0"/>
              <a:t>ASD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84%</a:t>
            </a:r>
            <a:endParaRPr lang="nb-NO" sz="1800" dirty="0"/>
          </a:p>
          <a:p>
            <a:r>
              <a:rPr lang="nb-NO" sz="1800" dirty="0" err="1"/>
              <a:t>Selected</a:t>
            </a:r>
            <a:r>
              <a:rPr lang="nb-NO" sz="1800" dirty="0"/>
              <a:t> </a:t>
            </a:r>
            <a:r>
              <a:rPr lang="nb-NO" sz="1800" dirty="0" smtClean="0"/>
              <a:t>5 </a:t>
            </a:r>
            <a:r>
              <a:rPr lang="nb-NO" sz="1800" dirty="0" err="1"/>
              <a:t>features</a:t>
            </a:r>
            <a:r>
              <a:rPr lang="nb-NO" sz="1800" dirty="0"/>
              <a:t> from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Ada Boosting</a:t>
            </a:r>
          </a:p>
          <a:p>
            <a:r>
              <a:rPr lang="en-US" sz="1800" dirty="0" smtClean="0"/>
              <a:t>Accuracy- 90.5%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0.951</a:t>
            </a:r>
          </a:p>
          <a:p>
            <a:r>
              <a:rPr lang="nb-NO" sz="1800" dirty="0" smtClean="0"/>
              <a:t>ASD+ADHD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/>
              <a:t>precision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76% </a:t>
            </a:r>
            <a:r>
              <a:rPr lang="nb-NO" sz="1800" dirty="0" smtClean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92% </a:t>
            </a:r>
          </a:p>
          <a:p>
            <a:r>
              <a:rPr lang="nb-NO" sz="1800" dirty="0" smtClean="0"/>
              <a:t>ASD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is 97% </a:t>
            </a:r>
            <a:r>
              <a:rPr lang="nb-NO" sz="1800" dirty="0" smtClean="0"/>
              <a:t>and </a:t>
            </a:r>
            <a:r>
              <a:rPr lang="nb-NO" sz="1800" dirty="0" err="1" smtClean="0"/>
              <a:t>recall</a:t>
            </a:r>
            <a:r>
              <a:rPr lang="nb-NO" sz="1800" dirty="0" smtClean="0"/>
              <a:t> is 90%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4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72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265 children are diagnosed with ASD</a:t>
            </a:r>
          </a:p>
          <a:p>
            <a:r>
              <a:rPr lang="en-US" dirty="0" smtClean="0"/>
              <a:t>Techniques used- </a:t>
            </a:r>
            <a:r>
              <a:rPr lang="en-US" dirty="0"/>
              <a:t>Logistic Regression, Decision Trees, K-Nearest Neighbors and Random </a:t>
            </a:r>
            <a:r>
              <a:rPr lang="en-US" dirty="0" smtClean="0"/>
              <a:t>Forest</a:t>
            </a:r>
          </a:p>
          <a:p>
            <a:r>
              <a:rPr lang="en-US" dirty="0" smtClean="0"/>
              <a:t>Models trained with RFE and </a:t>
            </a:r>
            <a:r>
              <a:rPr lang="en-US" dirty="0" err="1" smtClean="0"/>
              <a:t>ReliefF</a:t>
            </a:r>
            <a:r>
              <a:rPr lang="en-US" dirty="0" smtClean="0"/>
              <a:t> have 94% and 90%</a:t>
            </a:r>
          </a:p>
          <a:p>
            <a:r>
              <a:rPr lang="en-US" dirty="0" smtClean="0"/>
              <a:t>J48 algorithm provides a good model approximation (Accuracy-96%)</a:t>
            </a:r>
          </a:p>
          <a:p>
            <a:r>
              <a:rPr lang="en-US" dirty="0" smtClean="0"/>
              <a:t>Each of the feature sets are                                                             doing well for diagnosis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7111"/>
              </p:ext>
            </p:extLst>
          </p:nvPr>
        </p:nvGraphicFramePr>
        <p:xfrm>
          <a:off x="4927600" y="4279898"/>
          <a:ext cx="61849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/>
                <a:gridCol w="1546225"/>
                <a:gridCol w="1546225"/>
                <a:gridCol w="1546225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0.960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J48 model approximation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96" y="1828800"/>
            <a:ext cx="7482459" cy="4351338"/>
          </a:xfrm>
        </p:spPr>
      </p:pic>
    </p:spTree>
    <p:extLst>
      <p:ext uri="{BB962C8B-B14F-4D97-AF65-F5344CB8AC3E}">
        <p14:creationId xmlns:p14="http://schemas.microsoft.com/office/powerpoint/2010/main" val="6843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 for ASD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Offers Comfort </a:t>
            </a:r>
          </a:p>
          <a:p>
            <a:r>
              <a:rPr lang="en-US" dirty="0" smtClean="0"/>
              <a:t>Criteria </a:t>
            </a:r>
            <a:r>
              <a:rPr lang="en-US" dirty="0"/>
              <a:t>for Qualitative impairments in reciprocal social interaction </a:t>
            </a:r>
          </a:p>
          <a:p>
            <a:r>
              <a:rPr lang="en-US" dirty="0" smtClean="0"/>
              <a:t>Criteria </a:t>
            </a:r>
            <a:r>
              <a:rPr lang="en-US" dirty="0"/>
              <a:t>for Communication </a:t>
            </a:r>
          </a:p>
          <a:p>
            <a:r>
              <a:rPr lang="en-US" dirty="0" smtClean="0"/>
              <a:t>Criteria </a:t>
            </a:r>
            <a:r>
              <a:rPr lang="en-US" dirty="0"/>
              <a:t>for repetitive behaviors and stereotyped patterns </a:t>
            </a:r>
          </a:p>
          <a:p>
            <a:r>
              <a:rPr lang="en-US" dirty="0" smtClean="0"/>
              <a:t>Adaptability </a:t>
            </a:r>
          </a:p>
          <a:p>
            <a:r>
              <a:rPr lang="en-US" dirty="0" smtClean="0"/>
              <a:t>Withdrawal </a:t>
            </a:r>
          </a:p>
          <a:p>
            <a:r>
              <a:rPr lang="en-US" dirty="0" smtClean="0"/>
              <a:t>Performance </a:t>
            </a:r>
            <a:r>
              <a:rPr lang="en-US" dirty="0"/>
              <a:t>IQ</a:t>
            </a:r>
          </a:p>
        </p:txBody>
      </p:sp>
    </p:spTree>
    <p:extLst>
      <p:ext uri="{BB962C8B-B14F-4D97-AF65-F5344CB8AC3E}">
        <p14:creationId xmlns:p14="http://schemas.microsoft.com/office/powerpoint/2010/main" val="11852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Deficit/Hyperactivity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63 children out of 369 have ADHD</a:t>
            </a:r>
          </a:p>
          <a:p>
            <a:r>
              <a:rPr lang="en-US" dirty="0" smtClean="0"/>
              <a:t>Techniques used- Logistic </a:t>
            </a:r>
            <a:r>
              <a:rPr lang="en-US" dirty="0"/>
              <a:t>Regression, Decision Trees, Naive Bayes and Random </a:t>
            </a:r>
            <a:r>
              <a:rPr lang="en-US" dirty="0" smtClean="0"/>
              <a:t>Forest</a:t>
            </a:r>
          </a:p>
          <a:p>
            <a:r>
              <a:rPr lang="en-US" dirty="0" smtClean="0"/>
              <a:t>Model with RFE features has accuracy of 96%</a:t>
            </a:r>
          </a:p>
          <a:p>
            <a:r>
              <a:rPr lang="en-US" dirty="0"/>
              <a:t>J48 algorithm provides a good model approximation (</a:t>
            </a:r>
            <a:r>
              <a:rPr lang="en-US" dirty="0" smtClean="0"/>
              <a:t>Accuracy-94%)</a:t>
            </a:r>
            <a:endParaRPr lang="en-US" dirty="0"/>
          </a:p>
          <a:p>
            <a:r>
              <a:rPr lang="en-US" dirty="0" smtClean="0"/>
              <a:t>ADI parent-oriented review                                                                      is better than other reviews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58538"/>
              </p:ext>
            </p:extLst>
          </p:nvPr>
        </p:nvGraphicFramePr>
        <p:xfrm>
          <a:off x="4965700" y="4202852"/>
          <a:ext cx="6146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5600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developmental disorders are common in children between the ages of 3 through </a:t>
            </a:r>
            <a:r>
              <a:rPr lang="en-US" dirty="0" smtClean="0"/>
              <a:t>17</a:t>
            </a:r>
          </a:p>
          <a:p>
            <a:r>
              <a:rPr lang="en-US" dirty="0" smtClean="0"/>
              <a:t>The </a:t>
            </a:r>
            <a:r>
              <a:rPr lang="en-US" dirty="0"/>
              <a:t>main focus of our research lies in the disorders </a:t>
            </a:r>
            <a:r>
              <a:rPr lang="en-US" dirty="0" smtClean="0"/>
              <a:t>‘Autism </a:t>
            </a:r>
            <a:r>
              <a:rPr lang="en-US" dirty="0"/>
              <a:t>Spectrum </a:t>
            </a:r>
            <a:r>
              <a:rPr lang="en-US" dirty="0" smtClean="0"/>
              <a:t>Disorder’, ‘Attention-Deficit/Hyperactivity Disorder’, ‘Deletion </a:t>
            </a:r>
            <a:r>
              <a:rPr lang="en-US" dirty="0"/>
              <a:t>syndrome (22q</a:t>
            </a:r>
            <a:r>
              <a:rPr lang="en-US" dirty="0" smtClean="0"/>
              <a:t>)’ </a:t>
            </a:r>
            <a:r>
              <a:rPr lang="en-US" dirty="0"/>
              <a:t>and their </a:t>
            </a:r>
            <a:r>
              <a:rPr lang="en-US" dirty="0" smtClean="0"/>
              <a:t>co-occurrences</a:t>
            </a:r>
          </a:p>
          <a:p>
            <a:r>
              <a:rPr lang="en-US" dirty="0"/>
              <a:t>Our research uses three different parent-oriented reviews, which are </a:t>
            </a:r>
            <a:r>
              <a:rPr lang="en-US" dirty="0" smtClean="0"/>
              <a:t>‘Autism </a:t>
            </a:r>
            <a:r>
              <a:rPr lang="en-US" dirty="0"/>
              <a:t>Diagnostic </a:t>
            </a:r>
            <a:r>
              <a:rPr lang="en-US" dirty="0" smtClean="0"/>
              <a:t>Interview’, ‘Behavioral </a:t>
            </a:r>
            <a:r>
              <a:rPr lang="en-US" dirty="0"/>
              <a:t>Assessment Schedule for </a:t>
            </a:r>
            <a:r>
              <a:rPr lang="en-US" dirty="0" smtClean="0"/>
              <a:t>Children’, </a:t>
            </a:r>
            <a:r>
              <a:rPr lang="en-US" dirty="0"/>
              <a:t>and </a:t>
            </a:r>
            <a:r>
              <a:rPr lang="en-US" dirty="0" smtClean="0"/>
              <a:t>‘Vineland </a:t>
            </a:r>
            <a:r>
              <a:rPr lang="en-US" dirty="0"/>
              <a:t>Adaptive Behavior </a:t>
            </a:r>
            <a:r>
              <a:rPr lang="en-US" dirty="0" smtClean="0"/>
              <a:t>Scales’</a:t>
            </a:r>
          </a:p>
          <a:p>
            <a:r>
              <a:rPr lang="en-US" dirty="0" smtClean="0"/>
              <a:t>The objective of our research is to assist in early intervention of developmental disorders using feature selection and supervised learning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J48 model approximation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61" y="1691322"/>
            <a:ext cx="6461239" cy="5096754"/>
          </a:xfrm>
        </p:spPr>
      </p:pic>
    </p:spTree>
    <p:extLst>
      <p:ext uri="{BB962C8B-B14F-4D97-AF65-F5344CB8AC3E}">
        <p14:creationId xmlns:p14="http://schemas.microsoft.com/office/powerpoint/2010/main" val="532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 for 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of social overtures </a:t>
            </a:r>
          </a:p>
          <a:p>
            <a:r>
              <a:rPr lang="en-US" dirty="0" smtClean="0"/>
              <a:t>Inappropriate </a:t>
            </a:r>
            <a:r>
              <a:rPr lang="en-US" dirty="0"/>
              <a:t>statements or questions </a:t>
            </a:r>
          </a:p>
          <a:p>
            <a:r>
              <a:rPr lang="en-US" dirty="0" smtClean="0"/>
              <a:t>Group </a:t>
            </a:r>
            <a:r>
              <a:rPr lang="en-US" dirty="0"/>
              <a:t>play with peers or friendships </a:t>
            </a:r>
          </a:p>
          <a:p>
            <a:r>
              <a:rPr lang="en-US" dirty="0" smtClean="0"/>
              <a:t>Offers </a:t>
            </a:r>
            <a:r>
              <a:rPr lang="en-US" dirty="0"/>
              <a:t>comfort </a:t>
            </a:r>
          </a:p>
          <a:p>
            <a:r>
              <a:rPr lang="en-US" dirty="0" smtClean="0"/>
              <a:t>Response </a:t>
            </a:r>
            <a:r>
              <a:rPr lang="en-US" dirty="0"/>
              <a:t>of approaches to other children </a:t>
            </a:r>
          </a:p>
          <a:p>
            <a:r>
              <a:rPr lang="en-US" dirty="0" smtClean="0"/>
              <a:t>Range </a:t>
            </a:r>
            <a:r>
              <a:rPr lang="en-US" dirty="0"/>
              <a:t>of facial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0245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Syndrome(22q)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115 subjects out of 369 have VCFS</a:t>
            </a:r>
          </a:p>
          <a:p>
            <a:r>
              <a:rPr lang="en-US" dirty="0"/>
              <a:t>Techniques used- Logistic Regression, Decision Trees, Naive Bayes and Random Forest</a:t>
            </a:r>
          </a:p>
          <a:p>
            <a:r>
              <a:rPr lang="en-US" dirty="0" smtClean="0"/>
              <a:t>Model with LASSO features (accuracy of 92%), RFE features </a:t>
            </a:r>
            <a:r>
              <a:rPr lang="en-US" dirty="0"/>
              <a:t>(accuracy of </a:t>
            </a:r>
            <a:r>
              <a:rPr lang="en-US" dirty="0" smtClean="0"/>
              <a:t>90%) </a:t>
            </a:r>
          </a:p>
          <a:p>
            <a:r>
              <a:rPr lang="en-US" dirty="0" smtClean="0"/>
              <a:t>BASC and ADI parent oriented reviews are doing a good job for diagnosis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41052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94198"/>
            <a:ext cx="9786112" cy="1212868"/>
          </a:xfrm>
        </p:spPr>
        <p:txBody>
          <a:bodyPr/>
          <a:lstStyle/>
          <a:p>
            <a:r>
              <a:rPr lang="en-US" dirty="0"/>
              <a:t>J48 model approximation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25" y="1507066"/>
            <a:ext cx="7997708" cy="5199830"/>
          </a:xfrm>
        </p:spPr>
      </p:pic>
    </p:spTree>
    <p:extLst>
      <p:ext uri="{BB962C8B-B14F-4D97-AF65-F5344CB8AC3E}">
        <p14:creationId xmlns:p14="http://schemas.microsoft.com/office/powerpoint/2010/main" val="14047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 for VCFS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Adaptability </a:t>
            </a:r>
          </a:p>
          <a:p>
            <a:r>
              <a:rPr lang="en-US" dirty="0" smtClean="0"/>
              <a:t>Criteria </a:t>
            </a:r>
            <a:r>
              <a:rPr lang="en-US" dirty="0"/>
              <a:t>for </a:t>
            </a:r>
            <a:r>
              <a:rPr lang="en-US" dirty="0" smtClean="0"/>
              <a:t>qualitative </a:t>
            </a:r>
            <a:r>
              <a:rPr lang="en-US" dirty="0"/>
              <a:t>impairments in reciprocal social interaction </a:t>
            </a:r>
          </a:p>
          <a:p>
            <a:r>
              <a:rPr lang="en-US" dirty="0" smtClean="0"/>
              <a:t>Performance </a:t>
            </a:r>
            <a:r>
              <a:rPr lang="en-US" dirty="0"/>
              <a:t>IQ </a:t>
            </a:r>
          </a:p>
          <a:p>
            <a:r>
              <a:rPr lang="en-US" dirty="0" smtClean="0"/>
              <a:t>Adaptive </a:t>
            </a:r>
            <a:r>
              <a:rPr lang="en-US" dirty="0"/>
              <a:t>skills </a:t>
            </a:r>
          </a:p>
          <a:p>
            <a:r>
              <a:rPr lang="en-US" dirty="0" smtClean="0"/>
              <a:t>Vineland </a:t>
            </a:r>
            <a:r>
              <a:rPr lang="en-US" dirty="0"/>
              <a:t>Composite </a:t>
            </a:r>
          </a:p>
          <a:p>
            <a:r>
              <a:rPr lang="en-US" dirty="0" smtClean="0"/>
              <a:t>Neologisms/idiosyncratic </a:t>
            </a:r>
            <a:r>
              <a:rPr lang="en-US" dirty="0"/>
              <a:t>language </a:t>
            </a:r>
          </a:p>
          <a:p>
            <a:r>
              <a:rPr lang="en-US" dirty="0" smtClean="0"/>
              <a:t>Criteria </a:t>
            </a:r>
            <a:r>
              <a:rPr lang="en-US" dirty="0"/>
              <a:t>for Repetitive behaviors and stereotyped </a:t>
            </a:r>
            <a:r>
              <a:rPr lang="en-US" dirty="0" smtClean="0"/>
              <a:t>patterns </a:t>
            </a:r>
          </a:p>
          <a:p>
            <a:r>
              <a:rPr lang="en-US" dirty="0" smtClean="0"/>
              <a:t>Vineland </a:t>
            </a:r>
            <a:r>
              <a:rPr lang="en-US" dirty="0"/>
              <a:t>Daily Living</a:t>
            </a:r>
          </a:p>
        </p:txBody>
      </p:sp>
    </p:spTree>
    <p:extLst>
      <p:ext uri="{BB962C8B-B14F-4D97-AF65-F5344CB8AC3E}">
        <p14:creationId xmlns:p14="http://schemas.microsoft.com/office/powerpoint/2010/main" val="19529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Bais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252 males children </a:t>
            </a:r>
          </a:p>
          <a:p>
            <a:r>
              <a:rPr lang="en-US" dirty="0" smtClean="0"/>
              <a:t>Accuracy of j48 is 78%</a:t>
            </a:r>
          </a:p>
          <a:p>
            <a:r>
              <a:rPr lang="en-US" dirty="0" smtClean="0"/>
              <a:t>Accuracy of Random Forest is 87%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117 females children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J48 </a:t>
            </a:r>
            <a:r>
              <a:rPr lang="en-US" dirty="0"/>
              <a:t>90</a:t>
            </a:r>
            <a:r>
              <a:rPr lang="en-US" dirty="0" smtClean="0"/>
              <a:t>%</a:t>
            </a:r>
          </a:p>
          <a:p>
            <a:r>
              <a:rPr lang="en-US" dirty="0"/>
              <a:t>Accuracy of Random Forest is 94%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33" y="3517901"/>
            <a:ext cx="3259667" cy="2740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93" y="3418858"/>
            <a:ext cx="3798108" cy="29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models predict </a:t>
            </a:r>
            <a:r>
              <a:rPr lang="en-US" dirty="0"/>
              <a:t>with a better accuracy of 7% </a:t>
            </a:r>
            <a:r>
              <a:rPr lang="en-US" dirty="0" smtClean="0"/>
              <a:t>for </a:t>
            </a:r>
            <a:r>
              <a:rPr lang="en-US" dirty="0"/>
              <a:t>male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IQ features cannot be used to predict diagnosis labels</a:t>
            </a:r>
          </a:p>
          <a:p>
            <a:r>
              <a:rPr lang="en-US" dirty="0" smtClean="0"/>
              <a:t>ADI parent-oriented review is better than other two</a:t>
            </a:r>
          </a:p>
          <a:p>
            <a:r>
              <a:rPr lang="en-US" dirty="0" smtClean="0"/>
              <a:t>ASD and VCFS disorders models are more precise over ADHD</a:t>
            </a:r>
          </a:p>
          <a:p>
            <a:r>
              <a:rPr lang="en-US" dirty="0"/>
              <a:t>ASD and ADHD could be identified with ADI parent oriented reviews and </a:t>
            </a:r>
            <a:r>
              <a:rPr lang="en-US" dirty="0" smtClean="0"/>
              <a:t>models </a:t>
            </a:r>
            <a:r>
              <a:rPr lang="en-US" dirty="0"/>
              <a:t>achieved an average accuracy of 94</a:t>
            </a:r>
            <a:r>
              <a:rPr lang="en-US" dirty="0" smtClean="0"/>
              <a:t>%</a:t>
            </a:r>
          </a:p>
          <a:p>
            <a:r>
              <a:rPr lang="en-US" dirty="0"/>
              <a:t>Models could identify ASD and VCFS individually, but identifying their co-occurrence was more </a:t>
            </a:r>
            <a:r>
              <a:rPr lang="en-US" dirty="0" smtClean="0"/>
              <a:t>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could be tested with other diagnostic labels</a:t>
            </a:r>
          </a:p>
          <a:p>
            <a:r>
              <a:rPr lang="en-US" dirty="0" smtClean="0"/>
              <a:t>Generalization of parent-oriented reviews</a:t>
            </a:r>
          </a:p>
          <a:p>
            <a:r>
              <a:rPr lang="en-US" dirty="0" smtClean="0"/>
              <a:t>Models specific to each diagnostic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4945" y="2967335"/>
            <a:ext cx="3942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important features for developmental disorders ASD, VCFS and ADHD, along with the comorbid disorders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Assessing </a:t>
            </a:r>
            <a:r>
              <a:rPr lang="en-US" dirty="0"/>
              <a:t>the impact of the three different parent-oriented reviews on these developmental disorders and their comorbidity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Designing </a:t>
            </a:r>
            <a:r>
              <a:rPr lang="en-US" dirty="0"/>
              <a:t>models to diagnose these different subgroups of developmental disorders present in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 Formulating </a:t>
            </a:r>
            <a:r>
              <a:rPr lang="en-US" dirty="0"/>
              <a:t>hypothesis using the features relation found in our models to assess the developmental disorders</a:t>
            </a:r>
          </a:p>
        </p:txBody>
      </p:sp>
    </p:spTree>
    <p:extLst>
      <p:ext uri="{BB962C8B-B14F-4D97-AF65-F5344CB8AC3E}">
        <p14:creationId xmlns:p14="http://schemas.microsoft.com/office/powerpoint/2010/main" val="5396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796528" cy="4775200"/>
          </a:xfrm>
        </p:spPr>
        <p:txBody>
          <a:bodyPr>
            <a:normAutofit/>
          </a:bodyPr>
          <a:lstStyle/>
          <a:p>
            <a:r>
              <a:rPr lang="en-US" dirty="0"/>
              <a:t>ASD occurs </a:t>
            </a:r>
            <a:r>
              <a:rPr lang="en-US" dirty="0" smtClean="0"/>
              <a:t>in </a:t>
            </a:r>
            <a:r>
              <a:rPr lang="en-US" dirty="0"/>
              <a:t>1 out of 68 children in the United </a:t>
            </a:r>
            <a:r>
              <a:rPr lang="en-US" dirty="0" smtClean="0"/>
              <a:t>States</a:t>
            </a:r>
          </a:p>
          <a:p>
            <a:r>
              <a:rPr lang="en-US" dirty="0"/>
              <a:t>ASD is characterized by social interaction difficulties and communication </a:t>
            </a:r>
            <a:r>
              <a:rPr lang="en-US" dirty="0" smtClean="0"/>
              <a:t>challenges</a:t>
            </a:r>
          </a:p>
          <a:p>
            <a:r>
              <a:rPr lang="en-US" dirty="0"/>
              <a:t>ADHD </a:t>
            </a:r>
            <a:r>
              <a:rPr lang="en-US" dirty="0" smtClean="0"/>
              <a:t>is </a:t>
            </a:r>
            <a:r>
              <a:rPr lang="en-US" dirty="0"/>
              <a:t>difficulty in staying focused and paying attention, and difficulties with controlling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Almost </a:t>
            </a:r>
            <a:r>
              <a:rPr lang="en-US" dirty="0"/>
              <a:t>one-third of children diagnosed with ADHD retain it even in </a:t>
            </a:r>
            <a:r>
              <a:rPr lang="en-US" dirty="0" smtClean="0"/>
              <a:t>adulthood</a:t>
            </a:r>
          </a:p>
          <a:p>
            <a:r>
              <a:rPr lang="en-US" dirty="0" smtClean="0"/>
              <a:t>VCFS is a </a:t>
            </a:r>
            <a:r>
              <a:rPr lang="en-US" dirty="0"/>
              <a:t>genetic syndrome, due to deletion of 30 to 40 genes in the middle of chromosome </a:t>
            </a:r>
            <a:r>
              <a:rPr lang="en-US" dirty="0" smtClean="0"/>
              <a:t>22</a:t>
            </a:r>
          </a:p>
          <a:p>
            <a:r>
              <a:rPr lang="en-US" dirty="0" smtClean="0"/>
              <a:t>VCFS delays growth </a:t>
            </a:r>
            <a:r>
              <a:rPr lang="en-US" dirty="0"/>
              <a:t>and speech development, and also </a:t>
            </a:r>
            <a:r>
              <a:rPr lang="en-US" dirty="0" smtClean="0"/>
              <a:t>effects </a:t>
            </a:r>
            <a:r>
              <a:rPr lang="en-US" dirty="0"/>
              <a:t>learning </a:t>
            </a:r>
            <a:r>
              <a:rPr lang="en-US" dirty="0" smtClean="0"/>
              <a:t>disabilities</a:t>
            </a:r>
          </a:p>
        </p:txBody>
      </p:sp>
    </p:spTree>
    <p:extLst>
      <p:ext uri="{BB962C8B-B14F-4D97-AF65-F5344CB8AC3E}">
        <p14:creationId xmlns:p14="http://schemas.microsoft.com/office/powerpoint/2010/main" val="8947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Comorbid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Comorbid disorders are when two or more developmental disorders exist in </a:t>
            </a:r>
            <a:r>
              <a:rPr lang="en-US" dirty="0" smtClean="0"/>
              <a:t>individual</a:t>
            </a:r>
            <a:endParaRPr lang="en-US" dirty="0"/>
          </a:p>
          <a:p>
            <a:r>
              <a:rPr lang="en-US" dirty="0"/>
              <a:t>15-20% patients diagnosed with VCFS meet the behavioral criteria for a diagnosis of </a:t>
            </a:r>
            <a:r>
              <a:rPr lang="en-US" dirty="0" smtClean="0"/>
              <a:t>ASD</a:t>
            </a:r>
          </a:p>
          <a:p>
            <a:r>
              <a:rPr lang="en-US" dirty="0" smtClean="0"/>
              <a:t>In 2013, APA stated ASD and ADHD could co-occur</a:t>
            </a:r>
          </a:p>
          <a:p>
            <a:r>
              <a:rPr lang="en-US" dirty="0"/>
              <a:t>20-50% of the individuals diagnosed with ADHD had shown symptoms of </a:t>
            </a:r>
            <a:r>
              <a:rPr lang="en-US" dirty="0" smtClean="0"/>
              <a:t>ASD</a:t>
            </a:r>
          </a:p>
          <a:p>
            <a:r>
              <a:rPr lang="en-US" dirty="0"/>
              <a:t>30-80% of the individuals diagnosed with ASD meet the criteria for ADHD</a:t>
            </a:r>
          </a:p>
        </p:txBody>
      </p:sp>
    </p:spTree>
    <p:extLst>
      <p:ext uri="{BB962C8B-B14F-4D97-AF65-F5344CB8AC3E}">
        <p14:creationId xmlns:p14="http://schemas.microsoft.com/office/powerpoint/2010/main" val="10412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Parent-oriented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1800" dirty="0"/>
              <a:t>Autism Diagnostic </a:t>
            </a:r>
            <a:r>
              <a:rPr lang="en-US" sz="1800" dirty="0" smtClean="0"/>
              <a:t>Interview (</a:t>
            </a:r>
            <a:r>
              <a:rPr lang="en-US" sz="1800" dirty="0"/>
              <a:t>ADI</a:t>
            </a:r>
            <a:r>
              <a:rPr lang="en-US" sz="1800" dirty="0" smtClean="0"/>
              <a:t>)- The scores range from 0 to 2. The </a:t>
            </a:r>
            <a:r>
              <a:rPr lang="en-US" sz="1800" dirty="0"/>
              <a:t>four </a:t>
            </a:r>
            <a:r>
              <a:rPr lang="en-US" sz="1800" dirty="0" smtClean="0"/>
              <a:t>domains </a:t>
            </a:r>
            <a:r>
              <a:rPr lang="en-US" sz="1800" dirty="0"/>
              <a:t>analyzed are </a:t>
            </a:r>
            <a:endParaRPr lang="en-US" sz="1800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Reciprocal </a:t>
            </a:r>
            <a:r>
              <a:rPr lang="en-US" dirty="0"/>
              <a:t>Social </a:t>
            </a:r>
            <a:r>
              <a:rPr lang="en-US" dirty="0" smtClean="0"/>
              <a:t>Interaction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Language/Communication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Restricted</a:t>
            </a:r>
            <a:r>
              <a:rPr lang="en-US" dirty="0"/>
              <a:t>, Repetitive, and Stereotyped Behaviors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Abnormality </a:t>
            </a:r>
            <a:r>
              <a:rPr lang="en-US" dirty="0"/>
              <a:t>Present in early development (before age 3</a:t>
            </a:r>
            <a:r>
              <a:rPr lang="en-US" dirty="0" smtClean="0"/>
              <a:t>)</a:t>
            </a:r>
          </a:p>
          <a:p>
            <a:r>
              <a:rPr lang="en-US" sz="1800" dirty="0"/>
              <a:t>Behavioral Assessment Schedule for </a:t>
            </a:r>
            <a:r>
              <a:rPr lang="en-US" sz="1800" dirty="0" smtClean="0"/>
              <a:t>Children (</a:t>
            </a:r>
            <a:r>
              <a:rPr lang="en-US" sz="1800" dirty="0"/>
              <a:t>BASC</a:t>
            </a:r>
            <a:r>
              <a:rPr lang="en-US" sz="1800" dirty="0" smtClean="0"/>
              <a:t>)- These </a:t>
            </a:r>
            <a:r>
              <a:rPr lang="en-US" sz="1800" dirty="0"/>
              <a:t>are T-scores that assess Hyperactivity, Aggression, </a:t>
            </a:r>
            <a:r>
              <a:rPr lang="en-US" sz="1800" dirty="0" err="1"/>
              <a:t>Atypicality</a:t>
            </a:r>
            <a:r>
              <a:rPr lang="en-US" sz="1800" dirty="0"/>
              <a:t>, Withdrawal, and Attention p</a:t>
            </a:r>
            <a:r>
              <a:rPr lang="en-US" sz="1800" dirty="0" smtClean="0"/>
              <a:t>roblems</a:t>
            </a:r>
          </a:p>
          <a:p>
            <a:r>
              <a:rPr lang="en-US" sz="1800" dirty="0"/>
              <a:t>Vineland Adaptive Behavior </a:t>
            </a:r>
            <a:r>
              <a:rPr lang="en-US" sz="1800" dirty="0" smtClean="0"/>
              <a:t>Scales (VINE)- It </a:t>
            </a:r>
            <a:r>
              <a:rPr lang="en-US" sz="1800" dirty="0"/>
              <a:t>uses standard </a:t>
            </a:r>
            <a:r>
              <a:rPr lang="en-US" sz="1800" dirty="0" smtClean="0"/>
              <a:t>scores to measure </a:t>
            </a:r>
            <a:r>
              <a:rPr lang="en-US" sz="1800" dirty="0"/>
              <a:t>adaptive behaviors, including the ability to cope </a:t>
            </a:r>
            <a:r>
              <a:rPr lang="en-US" sz="1800" dirty="0" smtClean="0"/>
              <a:t>with environmental </a:t>
            </a:r>
            <a:r>
              <a:rPr lang="en-US" sz="1800" dirty="0"/>
              <a:t>changes, to learn new everyday skills</a:t>
            </a:r>
          </a:p>
        </p:txBody>
      </p:sp>
    </p:spTree>
    <p:extLst>
      <p:ext uri="{BB962C8B-B14F-4D97-AF65-F5344CB8AC3E}">
        <p14:creationId xmlns:p14="http://schemas.microsoft.com/office/powerpoint/2010/main" val="15596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Differentiate ASD from ADHD using reaction times of individuals to assess emotions</a:t>
            </a:r>
          </a:p>
          <a:p>
            <a:r>
              <a:rPr lang="en-US" sz="1800" dirty="0" smtClean="0"/>
              <a:t>Assumption- </a:t>
            </a:r>
            <a:r>
              <a:rPr lang="en-US" sz="1800" dirty="0"/>
              <a:t>C</a:t>
            </a:r>
            <a:r>
              <a:rPr lang="en-US" sz="1800" dirty="0" smtClean="0"/>
              <a:t>hildren </a:t>
            </a:r>
            <a:r>
              <a:rPr lang="en-US" sz="1800" dirty="0"/>
              <a:t>with ASD have shorter reaction times when compared to those that do not have </a:t>
            </a:r>
            <a:r>
              <a:rPr lang="en-US" sz="1800" dirty="0" smtClean="0"/>
              <a:t>ASD</a:t>
            </a:r>
          </a:p>
          <a:p>
            <a:r>
              <a:rPr lang="en-US" sz="1800" dirty="0" smtClean="0"/>
              <a:t>Data consists of children understanding various emotions</a:t>
            </a:r>
          </a:p>
          <a:p>
            <a:r>
              <a:rPr lang="en-US" sz="1800" dirty="0" smtClean="0"/>
              <a:t>Applied </a:t>
            </a:r>
            <a:r>
              <a:rPr lang="en-US" sz="1800" dirty="0" err="1"/>
              <a:t>ReliefF</a:t>
            </a:r>
            <a:r>
              <a:rPr lang="en-US" sz="1800" dirty="0"/>
              <a:t> feature selection algorithm and the machine learning algorithms applied are Decision Tree, Random Forest, Support Vector Machine, </a:t>
            </a:r>
            <a:r>
              <a:rPr lang="en-US" sz="1800" dirty="0" smtClean="0"/>
              <a:t>K-Nearest Neighbors </a:t>
            </a:r>
            <a:r>
              <a:rPr lang="en-US" sz="1800" dirty="0"/>
              <a:t>and Ada Boost.</a:t>
            </a:r>
            <a:endParaRPr lang="en-US" sz="1800" dirty="0" smtClean="0"/>
          </a:p>
          <a:p>
            <a:r>
              <a:rPr lang="en-US" sz="1800" dirty="0" smtClean="0"/>
              <a:t>Results show </a:t>
            </a:r>
            <a:r>
              <a:rPr lang="en-US" sz="1800" dirty="0"/>
              <a:t>that ASD children could be differentiated from ADHD and control group with 80% accuracy</a:t>
            </a:r>
          </a:p>
        </p:txBody>
      </p:sp>
    </p:spTree>
    <p:extLst>
      <p:ext uri="{BB962C8B-B14F-4D97-AF65-F5344CB8AC3E}">
        <p14:creationId xmlns:p14="http://schemas.microsoft.com/office/powerpoint/2010/main" val="17092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functional magnetic resonance imaging (fMRI) </a:t>
            </a:r>
            <a:r>
              <a:rPr lang="en-US" sz="1800" dirty="0" smtClean="0"/>
              <a:t>of two datasets available online ABIDE and ADHD-200</a:t>
            </a:r>
          </a:p>
          <a:p>
            <a:r>
              <a:rPr lang="en-US" sz="1800" dirty="0" smtClean="0"/>
              <a:t>In 2016, (f)MRI </a:t>
            </a:r>
            <a:r>
              <a:rPr lang="en-US" sz="1800" dirty="0"/>
              <a:t>HOG-feature-based patient </a:t>
            </a:r>
            <a:r>
              <a:rPr lang="en-US" sz="1800" dirty="0" smtClean="0"/>
              <a:t>classification (MHPC) technique  developed </a:t>
            </a:r>
            <a:r>
              <a:rPr lang="en-US" sz="1800" dirty="0"/>
              <a:t>using the </a:t>
            </a:r>
            <a:r>
              <a:rPr lang="en-US" sz="1800" dirty="0" smtClean="0"/>
              <a:t>Histogram </a:t>
            </a:r>
            <a:r>
              <a:rPr lang="en-US" sz="1800" dirty="0"/>
              <a:t>of oriented gradients (HOG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Model had an accuracy of </a:t>
            </a:r>
            <a:r>
              <a:rPr lang="en-US" sz="1800" dirty="0" smtClean="0"/>
              <a:t>69.6% </a:t>
            </a:r>
            <a:r>
              <a:rPr lang="en-US" sz="1800" dirty="0"/>
              <a:t>for distinguishing ADHD and </a:t>
            </a:r>
            <a:r>
              <a:rPr lang="en-US" sz="1800" dirty="0" smtClean="0"/>
              <a:t>accuracy </a:t>
            </a:r>
            <a:r>
              <a:rPr lang="en-US" sz="1800" dirty="0"/>
              <a:t>of </a:t>
            </a:r>
            <a:r>
              <a:rPr lang="en-US" sz="1800" dirty="0" smtClean="0"/>
              <a:t>65% </a:t>
            </a:r>
            <a:r>
              <a:rPr lang="en-US" sz="1800" dirty="0"/>
              <a:t>for distinguishing ASD </a:t>
            </a:r>
            <a:r>
              <a:rPr lang="en-US" sz="1800" dirty="0" smtClean="0"/>
              <a:t>from </a:t>
            </a:r>
            <a:r>
              <a:rPr lang="en-US" sz="1800" dirty="0"/>
              <a:t>the control </a:t>
            </a:r>
            <a:r>
              <a:rPr lang="en-US" sz="1800" dirty="0" smtClean="0"/>
              <a:t>groups</a:t>
            </a:r>
          </a:p>
          <a:p>
            <a:r>
              <a:rPr lang="en-US" sz="1800" dirty="0" smtClean="0"/>
              <a:t>In 2017, deep learning techniques applied increased the accuracy for ASD to 70%.</a:t>
            </a:r>
          </a:p>
          <a:p>
            <a:r>
              <a:rPr lang="en-US" sz="1800" dirty="0" smtClean="0"/>
              <a:t>Also, these researchers found patterns/ signals in the brain images to identify these disorders.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9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1978</TotalTime>
  <Words>2389</Words>
  <Application>Microsoft Macintosh PowerPoint</Application>
  <PresentationFormat>Widescreen</PresentationFormat>
  <Paragraphs>421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Century Schoolbook</vt:lpstr>
      <vt:lpstr>Wingdings</vt:lpstr>
      <vt:lpstr>Wingdings 2</vt:lpstr>
      <vt:lpstr>Arial</vt:lpstr>
      <vt:lpstr>View</vt:lpstr>
      <vt:lpstr>Computational Analysis of Developmental Disorders in Children</vt:lpstr>
      <vt:lpstr>Contents</vt:lpstr>
      <vt:lpstr>Problem Statement</vt:lpstr>
      <vt:lpstr>Introduction</vt:lpstr>
      <vt:lpstr>Related Work</vt:lpstr>
      <vt:lpstr>Comorbid Disorders</vt:lpstr>
      <vt:lpstr>Parent-oriented Reviews</vt:lpstr>
      <vt:lpstr>Existing Model 1</vt:lpstr>
      <vt:lpstr>Existing Model 2</vt:lpstr>
      <vt:lpstr>Existing Model 3</vt:lpstr>
      <vt:lpstr>Data Exploration</vt:lpstr>
      <vt:lpstr>Data Preprocessing</vt:lpstr>
      <vt:lpstr>Approach used for Analysis</vt:lpstr>
      <vt:lpstr>Feature Selection</vt:lpstr>
      <vt:lpstr>PowerPoint Presentation</vt:lpstr>
      <vt:lpstr>Subgroup Diagnosis</vt:lpstr>
      <vt:lpstr>Supervised Learning Techniques</vt:lpstr>
      <vt:lpstr>J48 model approximation</vt:lpstr>
      <vt:lpstr>Important Features</vt:lpstr>
      <vt:lpstr>ASD and VCFS comorbidity</vt:lpstr>
      <vt:lpstr>J48 model approximation</vt:lpstr>
      <vt:lpstr>Ensemble Techniques</vt:lpstr>
      <vt:lpstr>ASD and ADHD comorbidity</vt:lpstr>
      <vt:lpstr>J48 model approximation</vt:lpstr>
      <vt:lpstr>Ensemble Techniques</vt:lpstr>
      <vt:lpstr>Autism Spectrum Disorder</vt:lpstr>
      <vt:lpstr>J48 model approximation</vt:lpstr>
      <vt:lpstr>Important Features for ASD</vt:lpstr>
      <vt:lpstr>Attention Deficit/Hyperactivity Disorder</vt:lpstr>
      <vt:lpstr>J48 model approximation</vt:lpstr>
      <vt:lpstr>Important Features for ADHD</vt:lpstr>
      <vt:lpstr>Deletion Syndrome(22q)</vt:lpstr>
      <vt:lpstr>J48 model approximation</vt:lpstr>
      <vt:lpstr>Important Features for VCFS</vt:lpstr>
      <vt:lpstr>Model Bais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Developmental Disorders in Children</dc:title>
  <dc:creator>Microsoft Office User</dc:creator>
  <cp:lastModifiedBy>Microsoft Office User</cp:lastModifiedBy>
  <cp:revision>49</cp:revision>
  <dcterms:created xsi:type="dcterms:W3CDTF">2018-04-22T02:42:35Z</dcterms:created>
  <dcterms:modified xsi:type="dcterms:W3CDTF">2018-04-23T23:37:33Z</dcterms:modified>
</cp:coreProperties>
</file>