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notesMasterIdLst>
    <p:notesMasterId r:id="rId36"/>
  </p:notesMasterIdLst>
  <p:sldIdLst>
    <p:sldId id="256" r:id="rId2"/>
    <p:sldId id="258" r:id="rId3"/>
    <p:sldId id="261" r:id="rId4"/>
    <p:sldId id="257" r:id="rId5"/>
    <p:sldId id="294" r:id="rId6"/>
    <p:sldId id="263" r:id="rId7"/>
    <p:sldId id="267" r:id="rId8"/>
    <p:sldId id="266" r:id="rId9"/>
    <p:sldId id="268" r:id="rId10"/>
    <p:sldId id="270" r:id="rId11"/>
    <p:sldId id="269" r:id="rId12"/>
    <p:sldId id="295" r:id="rId13"/>
    <p:sldId id="264" r:id="rId14"/>
    <p:sldId id="262" r:id="rId15"/>
    <p:sldId id="265" r:id="rId16"/>
    <p:sldId id="280" r:id="rId17"/>
    <p:sldId id="296" r:id="rId18"/>
    <p:sldId id="271" r:id="rId19"/>
    <p:sldId id="278" r:id="rId20"/>
    <p:sldId id="279" r:id="rId21"/>
    <p:sldId id="297" r:id="rId22"/>
    <p:sldId id="272" r:id="rId23"/>
    <p:sldId id="283" r:id="rId24"/>
    <p:sldId id="273" r:id="rId25"/>
    <p:sldId id="289" r:id="rId26"/>
    <p:sldId id="282" r:id="rId27"/>
    <p:sldId id="298" r:id="rId28"/>
    <p:sldId id="274" r:id="rId29"/>
    <p:sldId id="291" r:id="rId30"/>
    <p:sldId id="275" r:id="rId31"/>
    <p:sldId id="292" r:id="rId32"/>
    <p:sldId id="276" r:id="rId33"/>
    <p:sldId id="293" r:id="rId34"/>
    <p:sldId id="25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5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CDFF5-3394-D74B-9CE9-7AD389BD7027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EF11D9-4D07-0D4B-89F6-003674678FE6}">
      <dgm:prSet phldrT="[Text]"/>
      <dgm:spPr/>
      <dgm:t>
        <a:bodyPr/>
        <a:lstStyle/>
        <a:p>
          <a:r>
            <a:rPr lang="en-US" dirty="0" smtClean="0"/>
            <a:t>Autism Spectrum Disorder</a:t>
          </a:r>
          <a:endParaRPr lang="en-US" dirty="0"/>
        </a:p>
      </dgm:t>
    </dgm:pt>
    <dgm:pt modelId="{BE7D1D22-A2C9-9345-BE00-414F5E4FA9AC}" type="parTrans" cxnId="{88F00A0A-5CBD-104D-AEE6-39E07F1470EB}">
      <dgm:prSet/>
      <dgm:spPr/>
      <dgm:t>
        <a:bodyPr/>
        <a:lstStyle/>
        <a:p>
          <a:endParaRPr lang="en-US"/>
        </a:p>
      </dgm:t>
    </dgm:pt>
    <dgm:pt modelId="{893D33DF-7D77-6A41-B7D3-DAF8D0944356}" type="sibTrans" cxnId="{88F00A0A-5CBD-104D-AEE6-39E07F1470EB}">
      <dgm:prSet/>
      <dgm:spPr/>
      <dgm:t>
        <a:bodyPr/>
        <a:lstStyle/>
        <a:p>
          <a:endParaRPr lang="en-US"/>
        </a:p>
      </dgm:t>
    </dgm:pt>
    <dgm:pt modelId="{74CF2284-BDD1-F748-92C8-C9100881A184}">
      <dgm:prSet phldrT="[Text]" custT="1"/>
      <dgm:spPr/>
      <dgm:t>
        <a:bodyPr/>
        <a:lstStyle/>
        <a:p>
          <a:pPr algn="ctr"/>
          <a:r>
            <a:rPr lang="en-US" sz="2000" dirty="0" smtClean="0"/>
            <a:t>Characterized by social interaction difficulties and communication challenges</a:t>
          </a:r>
          <a:endParaRPr lang="en-US" sz="2000" dirty="0"/>
        </a:p>
      </dgm:t>
    </dgm:pt>
    <dgm:pt modelId="{DD230093-5DF4-8341-AF70-5E47DD72D610}" type="parTrans" cxnId="{CB052075-C0E3-8142-BC6C-F864833854AA}">
      <dgm:prSet/>
      <dgm:spPr/>
      <dgm:t>
        <a:bodyPr/>
        <a:lstStyle/>
        <a:p>
          <a:endParaRPr lang="en-US"/>
        </a:p>
      </dgm:t>
    </dgm:pt>
    <dgm:pt modelId="{AAA95E0E-BF42-FA46-BE36-D9D77A277AB2}" type="sibTrans" cxnId="{CB052075-C0E3-8142-BC6C-F864833854AA}">
      <dgm:prSet/>
      <dgm:spPr/>
      <dgm:t>
        <a:bodyPr/>
        <a:lstStyle/>
        <a:p>
          <a:endParaRPr lang="en-US"/>
        </a:p>
      </dgm:t>
    </dgm:pt>
    <dgm:pt modelId="{AB7F9009-25DD-0443-998D-FABABFB85D78}">
      <dgm:prSet phldrT="[Text]" custT="1"/>
      <dgm:spPr/>
      <dgm:t>
        <a:bodyPr/>
        <a:lstStyle/>
        <a:p>
          <a:r>
            <a:rPr lang="en-US" sz="2000" dirty="0" smtClean="0"/>
            <a:t>1 out of 68 in US</a:t>
          </a:r>
          <a:endParaRPr lang="en-US" sz="2000" dirty="0"/>
        </a:p>
      </dgm:t>
    </dgm:pt>
    <dgm:pt modelId="{865C2CE6-242E-EC42-8EA9-381C5237A854}" type="parTrans" cxnId="{944B53F1-3F69-BD4F-86A0-35A66AFC38B5}">
      <dgm:prSet/>
      <dgm:spPr/>
      <dgm:t>
        <a:bodyPr/>
        <a:lstStyle/>
        <a:p>
          <a:endParaRPr lang="en-US"/>
        </a:p>
      </dgm:t>
    </dgm:pt>
    <dgm:pt modelId="{5028476B-8EDE-EF4C-A9C7-79D5525FDB98}" type="sibTrans" cxnId="{944B53F1-3F69-BD4F-86A0-35A66AFC38B5}">
      <dgm:prSet/>
      <dgm:spPr/>
      <dgm:t>
        <a:bodyPr/>
        <a:lstStyle/>
        <a:p>
          <a:endParaRPr lang="en-US"/>
        </a:p>
      </dgm:t>
    </dgm:pt>
    <dgm:pt modelId="{B6395E27-E8E2-7547-B8EF-D839A52550C7}">
      <dgm:prSet phldrT="[Text]"/>
      <dgm:spPr/>
      <dgm:t>
        <a:bodyPr/>
        <a:lstStyle/>
        <a:p>
          <a:r>
            <a:rPr lang="en-US" dirty="0" smtClean="0"/>
            <a:t>Attention Deficit/Hyperactivity Disorder</a:t>
          </a:r>
          <a:endParaRPr lang="en-US" dirty="0"/>
        </a:p>
      </dgm:t>
    </dgm:pt>
    <dgm:pt modelId="{557A3F19-DD89-0C4D-8BDF-4AE7F2189D72}" type="parTrans" cxnId="{6B7CF9B4-DBB9-344C-94DF-3F58BAA622E2}">
      <dgm:prSet/>
      <dgm:spPr/>
      <dgm:t>
        <a:bodyPr/>
        <a:lstStyle/>
        <a:p>
          <a:endParaRPr lang="en-US"/>
        </a:p>
      </dgm:t>
    </dgm:pt>
    <dgm:pt modelId="{A1AEDBC4-BB00-E645-8FD4-830C390E34D8}" type="sibTrans" cxnId="{6B7CF9B4-DBB9-344C-94DF-3F58BAA622E2}">
      <dgm:prSet/>
      <dgm:spPr/>
      <dgm:t>
        <a:bodyPr/>
        <a:lstStyle/>
        <a:p>
          <a:endParaRPr lang="en-US"/>
        </a:p>
      </dgm:t>
    </dgm:pt>
    <dgm:pt modelId="{3B0ABBC8-B99E-0F4A-97C0-B419384F53CC}">
      <dgm:prSet phldrT="[Text]" custT="1"/>
      <dgm:spPr/>
      <dgm:t>
        <a:bodyPr/>
        <a:lstStyle/>
        <a:p>
          <a:r>
            <a:rPr lang="en-US" sz="2000" dirty="0" smtClean="0"/>
            <a:t>Difficulty in staying focused and paying attention, and difficulties with controlling behavior</a:t>
          </a:r>
          <a:endParaRPr lang="en-US" sz="2000" dirty="0"/>
        </a:p>
      </dgm:t>
    </dgm:pt>
    <dgm:pt modelId="{FEB8309E-CD88-9743-B2B3-B3A49988EEB0}" type="parTrans" cxnId="{B2CCD23E-30E0-4040-813E-0417933B8556}">
      <dgm:prSet/>
      <dgm:spPr/>
      <dgm:t>
        <a:bodyPr/>
        <a:lstStyle/>
        <a:p>
          <a:endParaRPr lang="en-US"/>
        </a:p>
      </dgm:t>
    </dgm:pt>
    <dgm:pt modelId="{3B497657-8EE8-4D4E-96C0-EB9CEEB0F144}" type="sibTrans" cxnId="{B2CCD23E-30E0-4040-813E-0417933B8556}">
      <dgm:prSet/>
      <dgm:spPr/>
      <dgm:t>
        <a:bodyPr/>
        <a:lstStyle/>
        <a:p>
          <a:endParaRPr lang="en-US"/>
        </a:p>
      </dgm:t>
    </dgm:pt>
    <dgm:pt modelId="{365F39EA-612A-AB49-BF47-54D9D87231CB}">
      <dgm:prSet phldrT="[Text]" custT="1"/>
      <dgm:spPr/>
      <dgm:t>
        <a:bodyPr/>
        <a:lstStyle/>
        <a:p>
          <a:r>
            <a:rPr lang="en-US" sz="2000" dirty="0" smtClean="0"/>
            <a:t>One-third children carry it into adulthood</a:t>
          </a:r>
          <a:endParaRPr lang="en-US" sz="2000" dirty="0"/>
        </a:p>
      </dgm:t>
    </dgm:pt>
    <dgm:pt modelId="{3F5CE3B3-CF3A-AD4B-95E5-F42B12EEFA01}" type="parTrans" cxnId="{AB37C6CE-98DC-F943-94FE-C46ACB202493}">
      <dgm:prSet/>
      <dgm:spPr/>
      <dgm:t>
        <a:bodyPr/>
        <a:lstStyle/>
        <a:p>
          <a:endParaRPr lang="en-US"/>
        </a:p>
      </dgm:t>
    </dgm:pt>
    <dgm:pt modelId="{6575B3BB-A6FA-FA4B-BF10-CE01F6086259}" type="sibTrans" cxnId="{AB37C6CE-98DC-F943-94FE-C46ACB202493}">
      <dgm:prSet/>
      <dgm:spPr/>
      <dgm:t>
        <a:bodyPr/>
        <a:lstStyle/>
        <a:p>
          <a:endParaRPr lang="en-US"/>
        </a:p>
      </dgm:t>
    </dgm:pt>
    <dgm:pt modelId="{305E7892-1E10-2844-8479-7B1F678D8B8F}">
      <dgm:prSet phldrT="[Text]"/>
      <dgm:spPr/>
      <dgm:t>
        <a:bodyPr/>
        <a:lstStyle/>
        <a:p>
          <a:r>
            <a:rPr lang="en-US" dirty="0" smtClean="0"/>
            <a:t>Deletion Syndrome</a:t>
          </a:r>
          <a:endParaRPr lang="en-US" dirty="0"/>
        </a:p>
      </dgm:t>
    </dgm:pt>
    <dgm:pt modelId="{385850C6-8496-744F-8927-514E8564B45E}" type="parTrans" cxnId="{249A844D-4B2E-E24E-B1B4-8412B6549E07}">
      <dgm:prSet/>
      <dgm:spPr/>
      <dgm:t>
        <a:bodyPr/>
        <a:lstStyle/>
        <a:p>
          <a:endParaRPr lang="en-US"/>
        </a:p>
      </dgm:t>
    </dgm:pt>
    <dgm:pt modelId="{09537609-2895-1844-88AF-929E7EB5C6DF}" type="sibTrans" cxnId="{249A844D-4B2E-E24E-B1B4-8412B6549E07}">
      <dgm:prSet/>
      <dgm:spPr/>
      <dgm:t>
        <a:bodyPr/>
        <a:lstStyle/>
        <a:p>
          <a:endParaRPr lang="en-US"/>
        </a:p>
      </dgm:t>
    </dgm:pt>
    <dgm:pt modelId="{011BC17C-9377-D840-938E-5DED7A66524C}">
      <dgm:prSet phldrT="[Text]" custT="1"/>
      <dgm:spPr/>
      <dgm:t>
        <a:bodyPr/>
        <a:lstStyle/>
        <a:p>
          <a:r>
            <a:rPr lang="en-US" sz="2000" dirty="0" smtClean="0"/>
            <a:t>Delays growth and speech development, while effecting learning abilities</a:t>
          </a:r>
          <a:endParaRPr lang="en-US" sz="2000" dirty="0"/>
        </a:p>
      </dgm:t>
    </dgm:pt>
    <dgm:pt modelId="{23D32BC8-F451-E949-A497-39A87AC0332E}" type="parTrans" cxnId="{C873667D-9311-8041-A026-E16ED30FA1EF}">
      <dgm:prSet/>
      <dgm:spPr/>
      <dgm:t>
        <a:bodyPr/>
        <a:lstStyle/>
        <a:p>
          <a:endParaRPr lang="en-US"/>
        </a:p>
      </dgm:t>
    </dgm:pt>
    <dgm:pt modelId="{67A522D6-ECE7-4640-8DE2-ED139FFE5045}" type="sibTrans" cxnId="{C873667D-9311-8041-A026-E16ED30FA1EF}">
      <dgm:prSet/>
      <dgm:spPr/>
      <dgm:t>
        <a:bodyPr/>
        <a:lstStyle/>
        <a:p>
          <a:endParaRPr lang="en-US"/>
        </a:p>
      </dgm:t>
    </dgm:pt>
    <dgm:pt modelId="{62C2290C-6660-314D-9D3D-0D1200025458}">
      <dgm:prSet phldrT="[Text]" custT="1"/>
      <dgm:spPr/>
      <dgm:t>
        <a:bodyPr/>
        <a:lstStyle/>
        <a:p>
          <a:r>
            <a:rPr lang="en-US" sz="2000" dirty="0" smtClean="0"/>
            <a:t>2,000 to 5,000 born each year</a:t>
          </a:r>
          <a:endParaRPr lang="en-US" sz="2000" dirty="0"/>
        </a:p>
      </dgm:t>
    </dgm:pt>
    <dgm:pt modelId="{477B6555-6FD1-7C46-9244-A6B65F2A7E43}" type="parTrans" cxnId="{BB46EEBE-8A3F-6945-907D-A2613E918567}">
      <dgm:prSet/>
      <dgm:spPr/>
      <dgm:t>
        <a:bodyPr/>
        <a:lstStyle/>
        <a:p>
          <a:endParaRPr lang="en-US"/>
        </a:p>
      </dgm:t>
    </dgm:pt>
    <dgm:pt modelId="{1FFB3681-53FA-7C44-89E3-F4D46C4E2603}" type="sibTrans" cxnId="{BB46EEBE-8A3F-6945-907D-A2613E918567}">
      <dgm:prSet/>
      <dgm:spPr/>
      <dgm:t>
        <a:bodyPr/>
        <a:lstStyle/>
        <a:p>
          <a:endParaRPr lang="en-US"/>
        </a:p>
      </dgm:t>
    </dgm:pt>
    <dgm:pt modelId="{01DB1546-095A-A644-B0C8-D01E6DFB45C5}" type="pres">
      <dgm:prSet presAssocID="{86BCDFF5-3394-D74B-9CE9-7AD389BD702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8CF0B6-700E-BE4A-A406-024EFDEE6362}" type="pres">
      <dgm:prSet presAssocID="{1BEF11D9-4D07-0D4B-89F6-003674678FE6}" presName="compNode" presStyleCnt="0"/>
      <dgm:spPr/>
    </dgm:pt>
    <dgm:pt modelId="{B96914C7-4AC3-D141-B97D-6CDDB63F2BC6}" type="pres">
      <dgm:prSet presAssocID="{1BEF11D9-4D07-0D4B-89F6-003674678FE6}" presName="aNode" presStyleLbl="bgShp" presStyleIdx="0" presStyleCnt="3"/>
      <dgm:spPr/>
      <dgm:t>
        <a:bodyPr/>
        <a:lstStyle/>
        <a:p>
          <a:endParaRPr lang="en-US"/>
        </a:p>
      </dgm:t>
    </dgm:pt>
    <dgm:pt modelId="{12A84971-6BED-044E-AD94-A42F04B8CA39}" type="pres">
      <dgm:prSet presAssocID="{1BEF11D9-4D07-0D4B-89F6-003674678FE6}" presName="textNode" presStyleLbl="bgShp" presStyleIdx="0" presStyleCnt="3"/>
      <dgm:spPr/>
      <dgm:t>
        <a:bodyPr/>
        <a:lstStyle/>
        <a:p>
          <a:endParaRPr lang="en-US"/>
        </a:p>
      </dgm:t>
    </dgm:pt>
    <dgm:pt modelId="{A86B31E4-FA3F-5541-9419-32FB132DC886}" type="pres">
      <dgm:prSet presAssocID="{1BEF11D9-4D07-0D4B-89F6-003674678FE6}" presName="compChildNode" presStyleCnt="0"/>
      <dgm:spPr/>
    </dgm:pt>
    <dgm:pt modelId="{9207AB30-7A99-4E44-8850-C80EBAFA8F07}" type="pres">
      <dgm:prSet presAssocID="{1BEF11D9-4D07-0D4B-89F6-003674678FE6}" presName="theInnerList" presStyleCnt="0"/>
      <dgm:spPr/>
    </dgm:pt>
    <dgm:pt modelId="{4B2D3EAD-C1E6-7A41-919B-4B81F14C4D1F}" type="pres">
      <dgm:prSet presAssocID="{74CF2284-BDD1-F748-92C8-C9100881A184}" presName="childNode" presStyleLbl="node1" presStyleIdx="0" presStyleCnt="6" custScaleX="109208" custScaleY="152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8A367-5668-E64A-845D-4A2849DB544D}" type="pres">
      <dgm:prSet presAssocID="{74CF2284-BDD1-F748-92C8-C9100881A184}" presName="aSpace2" presStyleCnt="0"/>
      <dgm:spPr/>
    </dgm:pt>
    <dgm:pt modelId="{4A96EE74-DE6B-274D-A46F-A151C6735347}" type="pres">
      <dgm:prSet presAssocID="{AB7F9009-25DD-0443-998D-FABABFB85D78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E302B-10A5-A84D-A93A-1E847540CB3E}" type="pres">
      <dgm:prSet presAssocID="{1BEF11D9-4D07-0D4B-89F6-003674678FE6}" presName="aSpace" presStyleCnt="0"/>
      <dgm:spPr/>
    </dgm:pt>
    <dgm:pt modelId="{CB6F55D8-34DF-0847-8B44-1E0FAABE9752}" type="pres">
      <dgm:prSet presAssocID="{B6395E27-E8E2-7547-B8EF-D839A52550C7}" presName="compNode" presStyleCnt="0"/>
      <dgm:spPr/>
    </dgm:pt>
    <dgm:pt modelId="{CD72C013-14D6-664A-A3C4-6D8AAB21FC17}" type="pres">
      <dgm:prSet presAssocID="{B6395E27-E8E2-7547-B8EF-D839A52550C7}" presName="aNode" presStyleLbl="bgShp" presStyleIdx="1" presStyleCnt="3"/>
      <dgm:spPr/>
      <dgm:t>
        <a:bodyPr/>
        <a:lstStyle/>
        <a:p>
          <a:endParaRPr lang="en-US"/>
        </a:p>
      </dgm:t>
    </dgm:pt>
    <dgm:pt modelId="{DD7D31CD-756C-8B4E-AFA3-A0A71BF1CF11}" type="pres">
      <dgm:prSet presAssocID="{B6395E27-E8E2-7547-B8EF-D839A52550C7}" presName="textNode" presStyleLbl="bgShp" presStyleIdx="1" presStyleCnt="3"/>
      <dgm:spPr/>
      <dgm:t>
        <a:bodyPr/>
        <a:lstStyle/>
        <a:p>
          <a:endParaRPr lang="en-US"/>
        </a:p>
      </dgm:t>
    </dgm:pt>
    <dgm:pt modelId="{F4AE75E5-FE5B-DC4D-BB9D-93A2D58DD4AF}" type="pres">
      <dgm:prSet presAssocID="{B6395E27-E8E2-7547-B8EF-D839A52550C7}" presName="compChildNode" presStyleCnt="0"/>
      <dgm:spPr/>
    </dgm:pt>
    <dgm:pt modelId="{245F3B92-5486-1B4D-B6DF-2DEEF391E8AF}" type="pres">
      <dgm:prSet presAssocID="{B6395E27-E8E2-7547-B8EF-D839A52550C7}" presName="theInnerList" presStyleCnt="0"/>
      <dgm:spPr/>
    </dgm:pt>
    <dgm:pt modelId="{43D3F4BE-C08B-DB4B-832D-BD1D81B358F8}" type="pres">
      <dgm:prSet presAssocID="{3B0ABBC8-B99E-0F4A-97C0-B419384F53CC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C7743-C770-8846-B731-0F2A3CE95E60}" type="pres">
      <dgm:prSet presAssocID="{3B0ABBC8-B99E-0F4A-97C0-B419384F53CC}" presName="aSpace2" presStyleCnt="0"/>
      <dgm:spPr/>
    </dgm:pt>
    <dgm:pt modelId="{F95689F2-2CDE-CD4B-8457-F6DD4A77198D}" type="pres">
      <dgm:prSet presAssocID="{365F39EA-612A-AB49-BF47-54D9D87231CB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A010A-42E8-F14F-BA54-2065E36C544D}" type="pres">
      <dgm:prSet presAssocID="{B6395E27-E8E2-7547-B8EF-D839A52550C7}" presName="aSpace" presStyleCnt="0"/>
      <dgm:spPr/>
    </dgm:pt>
    <dgm:pt modelId="{8F546275-D1DA-CF40-A714-85DC857194F2}" type="pres">
      <dgm:prSet presAssocID="{305E7892-1E10-2844-8479-7B1F678D8B8F}" presName="compNode" presStyleCnt="0"/>
      <dgm:spPr/>
    </dgm:pt>
    <dgm:pt modelId="{E72F9629-07D8-9540-9879-14D8FD42BF5B}" type="pres">
      <dgm:prSet presAssocID="{305E7892-1E10-2844-8479-7B1F678D8B8F}" presName="aNode" presStyleLbl="bgShp" presStyleIdx="2" presStyleCnt="3"/>
      <dgm:spPr/>
      <dgm:t>
        <a:bodyPr/>
        <a:lstStyle/>
        <a:p>
          <a:endParaRPr lang="en-US"/>
        </a:p>
      </dgm:t>
    </dgm:pt>
    <dgm:pt modelId="{3FCB4F16-7F10-B940-9CDD-9A0493221880}" type="pres">
      <dgm:prSet presAssocID="{305E7892-1E10-2844-8479-7B1F678D8B8F}" presName="textNode" presStyleLbl="bgShp" presStyleIdx="2" presStyleCnt="3"/>
      <dgm:spPr/>
      <dgm:t>
        <a:bodyPr/>
        <a:lstStyle/>
        <a:p>
          <a:endParaRPr lang="en-US"/>
        </a:p>
      </dgm:t>
    </dgm:pt>
    <dgm:pt modelId="{BD78417D-5AD0-E640-A9D3-C3C409DEF9DF}" type="pres">
      <dgm:prSet presAssocID="{305E7892-1E10-2844-8479-7B1F678D8B8F}" presName="compChildNode" presStyleCnt="0"/>
      <dgm:spPr/>
    </dgm:pt>
    <dgm:pt modelId="{E78ED542-6552-DF44-A3BC-D9154A274358}" type="pres">
      <dgm:prSet presAssocID="{305E7892-1E10-2844-8479-7B1F678D8B8F}" presName="theInnerList" presStyleCnt="0"/>
      <dgm:spPr/>
    </dgm:pt>
    <dgm:pt modelId="{F8651BA9-B0AB-1745-BBDD-6104E4BA73DF}" type="pres">
      <dgm:prSet presAssocID="{011BC17C-9377-D840-938E-5DED7A66524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7997A-3A40-E440-8238-CC550174FCFF}" type="pres">
      <dgm:prSet presAssocID="{011BC17C-9377-D840-938E-5DED7A66524C}" presName="aSpace2" presStyleCnt="0"/>
      <dgm:spPr/>
    </dgm:pt>
    <dgm:pt modelId="{2AF4D920-1784-1249-A67B-B9E22C485D76}" type="pres">
      <dgm:prSet presAssocID="{62C2290C-6660-314D-9D3D-0D1200025458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E49F1-998C-4745-A281-19546E06693D}" type="presOf" srcId="{AB7F9009-25DD-0443-998D-FABABFB85D78}" destId="{4A96EE74-DE6B-274D-A46F-A151C6735347}" srcOrd="0" destOrd="0" presId="urn:microsoft.com/office/officeart/2005/8/layout/lProcess2"/>
    <dgm:cxn modelId="{FABCFEAA-590F-0445-A42A-DAC1505C97DF}" type="presOf" srcId="{B6395E27-E8E2-7547-B8EF-D839A52550C7}" destId="{DD7D31CD-756C-8B4E-AFA3-A0A71BF1CF11}" srcOrd="1" destOrd="0" presId="urn:microsoft.com/office/officeart/2005/8/layout/lProcess2"/>
    <dgm:cxn modelId="{CB052075-C0E3-8142-BC6C-F864833854AA}" srcId="{1BEF11D9-4D07-0D4B-89F6-003674678FE6}" destId="{74CF2284-BDD1-F748-92C8-C9100881A184}" srcOrd="0" destOrd="0" parTransId="{DD230093-5DF4-8341-AF70-5E47DD72D610}" sibTransId="{AAA95E0E-BF42-FA46-BE36-D9D77A277AB2}"/>
    <dgm:cxn modelId="{249A844D-4B2E-E24E-B1B4-8412B6549E07}" srcId="{86BCDFF5-3394-D74B-9CE9-7AD389BD7027}" destId="{305E7892-1E10-2844-8479-7B1F678D8B8F}" srcOrd="2" destOrd="0" parTransId="{385850C6-8496-744F-8927-514E8564B45E}" sibTransId="{09537609-2895-1844-88AF-929E7EB5C6DF}"/>
    <dgm:cxn modelId="{96F863CF-A51C-E147-83B4-21B1EA9BA06E}" type="presOf" srcId="{1BEF11D9-4D07-0D4B-89F6-003674678FE6}" destId="{B96914C7-4AC3-D141-B97D-6CDDB63F2BC6}" srcOrd="0" destOrd="0" presId="urn:microsoft.com/office/officeart/2005/8/layout/lProcess2"/>
    <dgm:cxn modelId="{88F00A0A-5CBD-104D-AEE6-39E07F1470EB}" srcId="{86BCDFF5-3394-D74B-9CE9-7AD389BD7027}" destId="{1BEF11D9-4D07-0D4B-89F6-003674678FE6}" srcOrd="0" destOrd="0" parTransId="{BE7D1D22-A2C9-9345-BE00-414F5E4FA9AC}" sibTransId="{893D33DF-7D77-6A41-B7D3-DAF8D0944356}"/>
    <dgm:cxn modelId="{EEC4611C-8D1D-1248-954A-C6F14AC48B44}" type="presOf" srcId="{74CF2284-BDD1-F748-92C8-C9100881A184}" destId="{4B2D3EAD-C1E6-7A41-919B-4B81F14C4D1F}" srcOrd="0" destOrd="0" presId="urn:microsoft.com/office/officeart/2005/8/layout/lProcess2"/>
    <dgm:cxn modelId="{C873667D-9311-8041-A026-E16ED30FA1EF}" srcId="{305E7892-1E10-2844-8479-7B1F678D8B8F}" destId="{011BC17C-9377-D840-938E-5DED7A66524C}" srcOrd="0" destOrd="0" parTransId="{23D32BC8-F451-E949-A497-39A87AC0332E}" sibTransId="{67A522D6-ECE7-4640-8DE2-ED139FFE5045}"/>
    <dgm:cxn modelId="{005F3792-3939-184E-8D41-F16D361570FD}" type="presOf" srcId="{011BC17C-9377-D840-938E-5DED7A66524C}" destId="{F8651BA9-B0AB-1745-BBDD-6104E4BA73DF}" srcOrd="0" destOrd="0" presId="urn:microsoft.com/office/officeart/2005/8/layout/lProcess2"/>
    <dgm:cxn modelId="{AB37C6CE-98DC-F943-94FE-C46ACB202493}" srcId="{B6395E27-E8E2-7547-B8EF-D839A52550C7}" destId="{365F39EA-612A-AB49-BF47-54D9D87231CB}" srcOrd="1" destOrd="0" parTransId="{3F5CE3B3-CF3A-AD4B-95E5-F42B12EEFA01}" sibTransId="{6575B3BB-A6FA-FA4B-BF10-CE01F6086259}"/>
    <dgm:cxn modelId="{BB46EEBE-8A3F-6945-907D-A2613E918567}" srcId="{305E7892-1E10-2844-8479-7B1F678D8B8F}" destId="{62C2290C-6660-314D-9D3D-0D1200025458}" srcOrd="1" destOrd="0" parTransId="{477B6555-6FD1-7C46-9244-A6B65F2A7E43}" sibTransId="{1FFB3681-53FA-7C44-89E3-F4D46C4E2603}"/>
    <dgm:cxn modelId="{E5827276-47DA-2F4D-87CC-35A9FB5BC13B}" type="presOf" srcId="{305E7892-1E10-2844-8479-7B1F678D8B8F}" destId="{3FCB4F16-7F10-B940-9CDD-9A0493221880}" srcOrd="1" destOrd="0" presId="urn:microsoft.com/office/officeart/2005/8/layout/lProcess2"/>
    <dgm:cxn modelId="{BD15C130-11F2-A34E-9583-27D2FF5447DB}" type="presOf" srcId="{3B0ABBC8-B99E-0F4A-97C0-B419384F53CC}" destId="{43D3F4BE-C08B-DB4B-832D-BD1D81B358F8}" srcOrd="0" destOrd="0" presId="urn:microsoft.com/office/officeart/2005/8/layout/lProcess2"/>
    <dgm:cxn modelId="{944B53F1-3F69-BD4F-86A0-35A66AFC38B5}" srcId="{1BEF11D9-4D07-0D4B-89F6-003674678FE6}" destId="{AB7F9009-25DD-0443-998D-FABABFB85D78}" srcOrd="1" destOrd="0" parTransId="{865C2CE6-242E-EC42-8EA9-381C5237A854}" sibTransId="{5028476B-8EDE-EF4C-A9C7-79D5525FDB98}"/>
    <dgm:cxn modelId="{900E0C0E-C770-8F42-B9C8-31A7C5EE9C65}" type="presOf" srcId="{86BCDFF5-3394-D74B-9CE9-7AD389BD7027}" destId="{01DB1546-095A-A644-B0C8-D01E6DFB45C5}" srcOrd="0" destOrd="0" presId="urn:microsoft.com/office/officeart/2005/8/layout/lProcess2"/>
    <dgm:cxn modelId="{0EBEB832-A8A7-4B49-9D6C-35530281C792}" type="presOf" srcId="{365F39EA-612A-AB49-BF47-54D9D87231CB}" destId="{F95689F2-2CDE-CD4B-8457-F6DD4A77198D}" srcOrd="0" destOrd="0" presId="urn:microsoft.com/office/officeart/2005/8/layout/lProcess2"/>
    <dgm:cxn modelId="{3A1CAD6C-3ACE-F24E-9237-21D452BA8CF2}" type="presOf" srcId="{1BEF11D9-4D07-0D4B-89F6-003674678FE6}" destId="{12A84971-6BED-044E-AD94-A42F04B8CA39}" srcOrd="1" destOrd="0" presId="urn:microsoft.com/office/officeart/2005/8/layout/lProcess2"/>
    <dgm:cxn modelId="{88A7F854-3635-C64E-ACD2-B3DD44884C34}" type="presOf" srcId="{62C2290C-6660-314D-9D3D-0D1200025458}" destId="{2AF4D920-1784-1249-A67B-B9E22C485D76}" srcOrd="0" destOrd="0" presId="urn:microsoft.com/office/officeart/2005/8/layout/lProcess2"/>
    <dgm:cxn modelId="{5C606A94-7AE2-744C-837F-158FF82D0E0B}" type="presOf" srcId="{305E7892-1E10-2844-8479-7B1F678D8B8F}" destId="{E72F9629-07D8-9540-9879-14D8FD42BF5B}" srcOrd="0" destOrd="0" presId="urn:microsoft.com/office/officeart/2005/8/layout/lProcess2"/>
    <dgm:cxn modelId="{71EB74A1-2BA8-ED42-A06F-6DF3109E999D}" type="presOf" srcId="{B6395E27-E8E2-7547-B8EF-D839A52550C7}" destId="{CD72C013-14D6-664A-A3C4-6D8AAB21FC17}" srcOrd="0" destOrd="0" presId="urn:microsoft.com/office/officeart/2005/8/layout/lProcess2"/>
    <dgm:cxn modelId="{6B7CF9B4-DBB9-344C-94DF-3F58BAA622E2}" srcId="{86BCDFF5-3394-D74B-9CE9-7AD389BD7027}" destId="{B6395E27-E8E2-7547-B8EF-D839A52550C7}" srcOrd="1" destOrd="0" parTransId="{557A3F19-DD89-0C4D-8BDF-4AE7F2189D72}" sibTransId="{A1AEDBC4-BB00-E645-8FD4-830C390E34D8}"/>
    <dgm:cxn modelId="{B2CCD23E-30E0-4040-813E-0417933B8556}" srcId="{B6395E27-E8E2-7547-B8EF-D839A52550C7}" destId="{3B0ABBC8-B99E-0F4A-97C0-B419384F53CC}" srcOrd="0" destOrd="0" parTransId="{FEB8309E-CD88-9743-B2B3-B3A49988EEB0}" sibTransId="{3B497657-8EE8-4D4E-96C0-EB9CEEB0F144}"/>
    <dgm:cxn modelId="{D8AC7ED7-F034-0249-BAD9-34BC39663E4A}" type="presParOf" srcId="{01DB1546-095A-A644-B0C8-D01E6DFB45C5}" destId="{838CF0B6-700E-BE4A-A406-024EFDEE6362}" srcOrd="0" destOrd="0" presId="urn:microsoft.com/office/officeart/2005/8/layout/lProcess2"/>
    <dgm:cxn modelId="{3A046F44-3839-A74D-82FE-67CA298C01E3}" type="presParOf" srcId="{838CF0B6-700E-BE4A-A406-024EFDEE6362}" destId="{B96914C7-4AC3-D141-B97D-6CDDB63F2BC6}" srcOrd="0" destOrd="0" presId="urn:microsoft.com/office/officeart/2005/8/layout/lProcess2"/>
    <dgm:cxn modelId="{DB2BD1AF-4B59-C949-B119-2969700C6914}" type="presParOf" srcId="{838CF0B6-700E-BE4A-A406-024EFDEE6362}" destId="{12A84971-6BED-044E-AD94-A42F04B8CA39}" srcOrd="1" destOrd="0" presId="urn:microsoft.com/office/officeart/2005/8/layout/lProcess2"/>
    <dgm:cxn modelId="{AC2120C1-A41A-A948-BF21-68EAD91C54A1}" type="presParOf" srcId="{838CF0B6-700E-BE4A-A406-024EFDEE6362}" destId="{A86B31E4-FA3F-5541-9419-32FB132DC886}" srcOrd="2" destOrd="0" presId="urn:microsoft.com/office/officeart/2005/8/layout/lProcess2"/>
    <dgm:cxn modelId="{E4873CA8-50D5-4D47-80EF-8FAB3952FEB2}" type="presParOf" srcId="{A86B31E4-FA3F-5541-9419-32FB132DC886}" destId="{9207AB30-7A99-4E44-8850-C80EBAFA8F07}" srcOrd="0" destOrd="0" presId="urn:microsoft.com/office/officeart/2005/8/layout/lProcess2"/>
    <dgm:cxn modelId="{4DEB4323-43B3-B64B-BC8F-DDEB94EFFBD8}" type="presParOf" srcId="{9207AB30-7A99-4E44-8850-C80EBAFA8F07}" destId="{4B2D3EAD-C1E6-7A41-919B-4B81F14C4D1F}" srcOrd="0" destOrd="0" presId="urn:microsoft.com/office/officeart/2005/8/layout/lProcess2"/>
    <dgm:cxn modelId="{FC83300A-B47F-B74C-9E69-E77F936E2C8C}" type="presParOf" srcId="{9207AB30-7A99-4E44-8850-C80EBAFA8F07}" destId="{15B8A367-5668-E64A-845D-4A2849DB544D}" srcOrd="1" destOrd="0" presId="urn:microsoft.com/office/officeart/2005/8/layout/lProcess2"/>
    <dgm:cxn modelId="{A8AF2843-4B07-0F43-AF5D-6326A58874E2}" type="presParOf" srcId="{9207AB30-7A99-4E44-8850-C80EBAFA8F07}" destId="{4A96EE74-DE6B-274D-A46F-A151C6735347}" srcOrd="2" destOrd="0" presId="urn:microsoft.com/office/officeart/2005/8/layout/lProcess2"/>
    <dgm:cxn modelId="{6C897D4D-2A2D-AB4E-937D-3992D80D46C8}" type="presParOf" srcId="{01DB1546-095A-A644-B0C8-D01E6DFB45C5}" destId="{CAFE302B-10A5-A84D-A93A-1E847540CB3E}" srcOrd="1" destOrd="0" presId="urn:microsoft.com/office/officeart/2005/8/layout/lProcess2"/>
    <dgm:cxn modelId="{90FA483B-52A0-F849-B59E-5E13132225EC}" type="presParOf" srcId="{01DB1546-095A-A644-B0C8-D01E6DFB45C5}" destId="{CB6F55D8-34DF-0847-8B44-1E0FAABE9752}" srcOrd="2" destOrd="0" presId="urn:microsoft.com/office/officeart/2005/8/layout/lProcess2"/>
    <dgm:cxn modelId="{E058C449-A0CD-0B4E-B1D0-DC5E86F77221}" type="presParOf" srcId="{CB6F55D8-34DF-0847-8B44-1E0FAABE9752}" destId="{CD72C013-14D6-664A-A3C4-6D8AAB21FC17}" srcOrd="0" destOrd="0" presId="urn:microsoft.com/office/officeart/2005/8/layout/lProcess2"/>
    <dgm:cxn modelId="{250E44A3-3A4D-D947-97F1-93EEDCBF5FA7}" type="presParOf" srcId="{CB6F55D8-34DF-0847-8B44-1E0FAABE9752}" destId="{DD7D31CD-756C-8B4E-AFA3-A0A71BF1CF11}" srcOrd="1" destOrd="0" presId="urn:microsoft.com/office/officeart/2005/8/layout/lProcess2"/>
    <dgm:cxn modelId="{E00C9738-555D-BD49-B54F-ED0D677D659A}" type="presParOf" srcId="{CB6F55D8-34DF-0847-8B44-1E0FAABE9752}" destId="{F4AE75E5-FE5B-DC4D-BB9D-93A2D58DD4AF}" srcOrd="2" destOrd="0" presId="urn:microsoft.com/office/officeart/2005/8/layout/lProcess2"/>
    <dgm:cxn modelId="{B719C45D-B9BB-C340-8902-00310BEC55AF}" type="presParOf" srcId="{F4AE75E5-FE5B-DC4D-BB9D-93A2D58DD4AF}" destId="{245F3B92-5486-1B4D-B6DF-2DEEF391E8AF}" srcOrd="0" destOrd="0" presId="urn:microsoft.com/office/officeart/2005/8/layout/lProcess2"/>
    <dgm:cxn modelId="{2AF11BF2-35A9-6142-A490-15D6CB7872F5}" type="presParOf" srcId="{245F3B92-5486-1B4D-B6DF-2DEEF391E8AF}" destId="{43D3F4BE-C08B-DB4B-832D-BD1D81B358F8}" srcOrd="0" destOrd="0" presId="urn:microsoft.com/office/officeart/2005/8/layout/lProcess2"/>
    <dgm:cxn modelId="{AF37DDE2-4C11-354B-9F56-6E25371A9C6B}" type="presParOf" srcId="{245F3B92-5486-1B4D-B6DF-2DEEF391E8AF}" destId="{6E8C7743-C770-8846-B731-0F2A3CE95E60}" srcOrd="1" destOrd="0" presId="urn:microsoft.com/office/officeart/2005/8/layout/lProcess2"/>
    <dgm:cxn modelId="{B772E653-DB17-D645-A1B0-5573D0E49AEE}" type="presParOf" srcId="{245F3B92-5486-1B4D-B6DF-2DEEF391E8AF}" destId="{F95689F2-2CDE-CD4B-8457-F6DD4A77198D}" srcOrd="2" destOrd="0" presId="urn:microsoft.com/office/officeart/2005/8/layout/lProcess2"/>
    <dgm:cxn modelId="{F2CE0E02-3ADC-3D4C-8736-9C543CD19C82}" type="presParOf" srcId="{01DB1546-095A-A644-B0C8-D01E6DFB45C5}" destId="{44EA010A-42E8-F14F-BA54-2065E36C544D}" srcOrd="3" destOrd="0" presId="urn:microsoft.com/office/officeart/2005/8/layout/lProcess2"/>
    <dgm:cxn modelId="{83618B4E-AD40-0646-AE86-7920EC193C0E}" type="presParOf" srcId="{01DB1546-095A-A644-B0C8-D01E6DFB45C5}" destId="{8F546275-D1DA-CF40-A714-85DC857194F2}" srcOrd="4" destOrd="0" presId="urn:microsoft.com/office/officeart/2005/8/layout/lProcess2"/>
    <dgm:cxn modelId="{652EF635-2D7B-E941-B818-26ED08DF89E1}" type="presParOf" srcId="{8F546275-D1DA-CF40-A714-85DC857194F2}" destId="{E72F9629-07D8-9540-9879-14D8FD42BF5B}" srcOrd="0" destOrd="0" presId="urn:microsoft.com/office/officeart/2005/8/layout/lProcess2"/>
    <dgm:cxn modelId="{DA5618A1-7002-204E-8B9E-EB135824C3BC}" type="presParOf" srcId="{8F546275-D1DA-CF40-A714-85DC857194F2}" destId="{3FCB4F16-7F10-B940-9CDD-9A0493221880}" srcOrd="1" destOrd="0" presId="urn:microsoft.com/office/officeart/2005/8/layout/lProcess2"/>
    <dgm:cxn modelId="{C8F5F0E7-892A-F144-9DA7-2FF3928A9E70}" type="presParOf" srcId="{8F546275-D1DA-CF40-A714-85DC857194F2}" destId="{BD78417D-5AD0-E640-A9D3-C3C409DEF9DF}" srcOrd="2" destOrd="0" presId="urn:microsoft.com/office/officeart/2005/8/layout/lProcess2"/>
    <dgm:cxn modelId="{C9F9537B-D306-6E42-A526-A75DC8F66826}" type="presParOf" srcId="{BD78417D-5AD0-E640-A9D3-C3C409DEF9DF}" destId="{E78ED542-6552-DF44-A3BC-D9154A274358}" srcOrd="0" destOrd="0" presId="urn:microsoft.com/office/officeart/2005/8/layout/lProcess2"/>
    <dgm:cxn modelId="{293E5C81-B77F-7741-BECC-17B1BE5694C3}" type="presParOf" srcId="{E78ED542-6552-DF44-A3BC-D9154A274358}" destId="{F8651BA9-B0AB-1745-BBDD-6104E4BA73DF}" srcOrd="0" destOrd="0" presId="urn:microsoft.com/office/officeart/2005/8/layout/lProcess2"/>
    <dgm:cxn modelId="{BE53F6E8-8E4A-104F-A31F-9E79F35E3690}" type="presParOf" srcId="{E78ED542-6552-DF44-A3BC-D9154A274358}" destId="{F767997A-3A40-E440-8238-CC550174FCFF}" srcOrd="1" destOrd="0" presId="urn:microsoft.com/office/officeart/2005/8/layout/lProcess2"/>
    <dgm:cxn modelId="{E9820E7E-B15B-064D-B730-4F84FD67F245}" type="presParOf" srcId="{E78ED542-6552-DF44-A3BC-D9154A274358}" destId="{2AF4D920-1784-1249-A67B-B9E22C485D7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9018F4-227F-064A-9A29-CD76001F1569}" type="doc">
      <dgm:prSet loTypeId="urn:microsoft.com/office/officeart/2005/8/layout/vList6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A37147-BD7F-4644-8711-A63EEA0CDF61}">
      <dgm:prSet phldrT="[Text]"/>
      <dgm:spPr/>
      <dgm:t>
        <a:bodyPr/>
        <a:lstStyle/>
        <a:p>
          <a:r>
            <a:rPr lang="en-US" dirty="0" smtClean="0"/>
            <a:t>Autism Diagnostic Interview-Revised </a:t>
          </a:r>
        </a:p>
        <a:p>
          <a:r>
            <a:rPr lang="en-US" dirty="0" smtClean="0"/>
            <a:t>(ADI-R)</a:t>
          </a:r>
          <a:endParaRPr lang="en-US" dirty="0"/>
        </a:p>
      </dgm:t>
    </dgm:pt>
    <dgm:pt modelId="{52644693-B14E-374A-B5E6-71DD6C45F503}" type="parTrans" cxnId="{2D1F99A2-17B9-2343-BEA8-66579DA0C25D}">
      <dgm:prSet/>
      <dgm:spPr/>
      <dgm:t>
        <a:bodyPr/>
        <a:lstStyle/>
        <a:p>
          <a:endParaRPr lang="en-US"/>
        </a:p>
      </dgm:t>
    </dgm:pt>
    <dgm:pt modelId="{A9847A75-6E7F-AE49-90F1-9EDE9D6B2B4A}" type="sibTrans" cxnId="{2D1F99A2-17B9-2343-BEA8-66579DA0C25D}">
      <dgm:prSet/>
      <dgm:spPr/>
      <dgm:t>
        <a:bodyPr/>
        <a:lstStyle/>
        <a:p>
          <a:endParaRPr lang="en-US"/>
        </a:p>
      </dgm:t>
    </dgm:pt>
    <dgm:pt modelId="{93B35C89-F488-1746-B4F2-C8A1DCAE67C5}">
      <dgm:prSet phldrT="[Text]" custT="1"/>
      <dgm:spPr/>
      <dgm:t>
        <a:bodyPr/>
        <a:lstStyle/>
        <a:p>
          <a:r>
            <a:rPr lang="en-US" sz="2000" dirty="0" smtClean="0"/>
            <a:t>Scores range from 0 to 2</a:t>
          </a:r>
          <a:endParaRPr lang="en-US" sz="2000" dirty="0"/>
        </a:p>
      </dgm:t>
    </dgm:pt>
    <dgm:pt modelId="{4351CFCD-9ECB-5E49-BB98-0237155989AC}" type="parTrans" cxnId="{0A97DFDD-DC18-A54E-8B77-34DC2F878F2F}">
      <dgm:prSet/>
      <dgm:spPr/>
      <dgm:t>
        <a:bodyPr/>
        <a:lstStyle/>
        <a:p>
          <a:endParaRPr lang="en-US"/>
        </a:p>
      </dgm:t>
    </dgm:pt>
    <dgm:pt modelId="{7AAD3E63-C133-F245-B4FC-0C10EBE80BB1}" type="sibTrans" cxnId="{0A97DFDD-DC18-A54E-8B77-34DC2F878F2F}">
      <dgm:prSet/>
      <dgm:spPr/>
      <dgm:t>
        <a:bodyPr/>
        <a:lstStyle/>
        <a:p>
          <a:endParaRPr lang="en-US"/>
        </a:p>
      </dgm:t>
    </dgm:pt>
    <dgm:pt modelId="{DD1A1310-29D0-094D-B36E-A6CD51A7BCE2}">
      <dgm:prSet phldrT="[Text]"/>
      <dgm:spPr/>
      <dgm:t>
        <a:bodyPr/>
        <a:lstStyle/>
        <a:p>
          <a:r>
            <a:rPr lang="en-US" dirty="0" smtClean="0"/>
            <a:t>Behavioral Assessment Schedule for Children </a:t>
          </a:r>
        </a:p>
        <a:p>
          <a:r>
            <a:rPr lang="en-US" dirty="0" smtClean="0"/>
            <a:t>(BASC)</a:t>
          </a:r>
          <a:endParaRPr lang="en-US" dirty="0"/>
        </a:p>
      </dgm:t>
    </dgm:pt>
    <dgm:pt modelId="{A280242A-FB74-4F43-91B9-9162F8900EFF}" type="parTrans" cxnId="{FDFF0495-9629-F447-98B5-865E7882F12B}">
      <dgm:prSet/>
      <dgm:spPr/>
      <dgm:t>
        <a:bodyPr/>
        <a:lstStyle/>
        <a:p>
          <a:endParaRPr lang="en-US"/>
        </a:p>
      </dgm:t>
    </dgm:pt>
    <dgm:pt modelId="{A42CC3C4-BA16-D142-BCAD-F4B7AFC16AAC}" type="sibTrans" cxnId="{FDFF0495-9629-F447-98B5-865E7882F12B}">
      <dgm:prSet/>
      <dgm:spPr/>
      <dgm:t>
        <a:bodyPr/>
        <a:lstStyle/>
        <a:p>
          <a:endParaRPr lang="en-US"/>
        </a:p>
      </dgm:t>
    </dgm:pt>
    <dgm:pt modelId="{755751D5-B75F-9B42-90D5-56A0C09B65B5}">
      <dgm:prSet phldrT="[Text]"/>
      <dgm:spPr/>
      <dgm:t>
        <a:bodyPr/>
        <a:lstStyle/>
        <a:p>
          <a:r>
            <a:rPr lang="en-US" dirty="0" smtClean="0"/>
            <a:t>T- scores with a mean of 50</a:t>
          </a:r>
          <a:endParaRPr lang="en-US" dirty="0"/>
        </a:p>
      </dgm:t>
    </dgm:pt>
    <dgm:pt modelId="{2FAD2A07-6880-F14B-8B2F-7D40CD55337D}" type="parTrans" cxnId="{33DD15E3-1A25-A24F-8223-6081BD1E1561}">
      <dgm:prSet/>
      <dgm:spPr/>
      <dgm:t>
        <a:bodyPr/>
        <a:lstStyle/>
        <a:p>
          <a:endParaRPr lang="en-US"/>
        </a:p>
      </dgm:t>
    </dgm:pt>
    <dgm:pt modelId="{79E4D086-604E-D145-A38A-8861E8980626}" type="sibTrans" cxnId="{33DD15E3-1A25-A24F-8223-6081BD1E1561}">
      <dgm:prSet/>
      <dgm:spPr/>
      <dgm:t>
        <a:bodyPr/>
        <a:lstStyle/>
        <a:p>
          <a:endParaRPr lang="en-US"/>
        </a:p>
      </dgm:t>
    </dgm:pt>
    <dgm:pt modelId="{4B16614A-E960-B741-BF58-EC0160460198}">
      <dgm:prSet phldrT="[Text]"/>
      <dgm:spPr/>
      <dgm:t>
        <a:bodyPr/>
        <a:lstStyle/>
        <a:p>
          <a:r>
            <a:rPr lang="en-US" dirty="0" smtClean="0"/>
            <a:t>Assess Hyperactivity, Aggression, Atypicality, Withdrawal, and Attention problems</a:t>
          </a:r>
          <a:endParaRPr lang="en-US" dirty="0"/>
        </a:p>
      </dgm:t>
    </dgm:pt>
    <dgm:pt modelId="{AAD8B47B-726B-1746-B12F-4A144A197B80}" type="parTrans" cxnId="{21150617-34EB-0A4B-8DE0-93576BA2EBD4}">
      <dgm:prSet/>
      <dgm:spPr/>
      <dgm:t>
        <a:bodyPr/>
        <a:lstStyle/>
        <a:p>
          <a:endParaRPr lang="en-US"/>
        </a:p>
      </dgm:t>
    </dgm:pt>
    <dgm:pt modelId="{0AE09414-20CB-9E4D-8719-3A52DA96A77A}" type="sibTrans" cxnId="{21150617-34EB-0A4B-8DE0-93576BA2EBD4}">
      <dgm:prSet/>
      <dgm:spPr/>
      <dgm:t>
        <a:bodyPr/>
        <a:lstStyle/>
        <a:p>
          <a:endParaRPr lang="en-US"/>
        </a:p>
      </dgm:t>
    </dgm:pt>
    <dgm:pt modelId="{09FF0E5B-EE7F-194E-87C4-DDB91985C5E5}">
      <dgm:prSet phldrT="[Text]"/>
      <dgm:spPr/>
      <dgm:t>
        <a:bodyPr/>
        <a:lstStyle/>
        <a:p>
          <a:r>
            <a:rPr lang="en-US" dirty="0" smtClean="0"/>
            <a:t>Vineland Adaptive Behavior Scales </a:t>
          </a:r>
        </a:p>
        <a:p>
          <a:r>
            <a:rPr lang="en-US" dirty="0" smtClean="0"/>
            <a:t>(VINE)</a:t>
          </a:r>
          <a:endParaRPr lang="en-US" dirty="0"/>
        </a:p>
      </dgm:t>
    </dgm:pt>
    <dgm:pt modelId="{656EF84C-D36D-A24A-AAD3-291432DC6CF0}" type="parTrans" cxnId="{71F6A569-5104-894C-A32F-99E64C5457AC}">
      <dgm:prSet/>
      <dgm:spPr/>
      <dgm:t>
        <a:bodyPr/>
        <a:lstStyle/>
        <a:p>
          <a:endParaRPr lang="en-US"/>
        </a:p>
      </dgm:t>
    </dgm:pt>
    <dgm:pt modelId="{0A9B6D96-8107-344E-951C-53E44E065388}" type="sibTrans" cxnId="{71F6A569-5104-894C-A32F-99E64C5457AC}">
      <dgm:prSet/>
      <dgm:spPr/>
      <dgm:t>
        <a:bodyPr/>
        <a:lstStyle/>
        <a:p>
          <a:endParaRPr lang="en-US"/>
        </a:p>
      </dgm:t>
    </dgm:pt>
    <dgm:pt modelId="{12056221-EB0A-4148-B839-6A291051F0C5}">
      <dgm:prSet phldrT="[Text]"/>
      <dgm:spPr/>
      <dgm:t>
        <a:bodyPr/>
        <a:lstStyle/>
        <a:p>
          <a:r>
            <a:rPr lang="en-US" dirty="0" smtClean="0"/>
            <a:t>Standard scores with a mean of 100</a:t>
          </a:r>
          <a:endParaRPr lang="en-US" dirty="0"/>
        </a:p>
      </dgm:t>
    </dgm:pt>
    <dgm:pt modelId="{8F0C50B2-0AEF-294D-A3F9-40B190AFE7E2}" type="parTrans" cxnId="{A23D0ECC-902D-E34F-BBFB-12A2CCCDDEDD}">
      <dgm:prSet/>
      <dgm:spPr/>
      <dgm:t>
        <a:bodyPr/>
        <a:lstStyle/>
        <a:p>
          <a:endParaRPr lang="en-US"/>
        </a:p>
      </dgm:t>
    </dgm:pt>
    <dgm:pt modelId="{15FF217E-2A5B-9548-B91E-E90DE2596476}" type="sibTrans" cxnId="{A23D0ECC-902D-E34F-BBFB-12A2CCCDDEDD}">
      <dgm:prSet/>
      <dgm:spPr/>
      <dgm:t>
        <a:bodyPr/>
        <a:lstStyle/>
        <a:p>
          <a:endParaRPr lang="en-US"/>
        </a:p>
      </dgm:t>
    </dgm:pt>
    <dgm:pt modelId="{5EF59C74-A0BD-624D-B5FE-5E1643173B65}">
      <dgm:prSet phldrT="[Text]"/>
      <dgm:spPr/>
      <dgm:t>
        <a:bodyPr/>
        <a:lstStyle/>
        <a:p>
          <a:r>
            <a:rPr lang="en-US" dirty="0" smtClean="0"/>
            <a:t>Measures adaptive behaviors, daily living and communication</a:t>
          </a:r>
          <a:endParaRPr lang="en-US" dirty="0"/>
        </a:p>
      </dgm:t>
    </dgm:pt>
    <dgm:pt modelId="{307D06D3-DE54-9D4E-937C-729D2CDAFF31}" type="parTrans" cxnId="{B101C617-866E-1B49-8342-CB09F290F8FE}">
      <dgm:prSet/>
      <dgm:spPr/>
      <dgm:t>
        <a:bodyPr/>
        <a:lstStyle/>
        <a:p>
          <a:endParaRPr lang="en-US"/>
        </a:p>
      </dgm:t>
    </dgm:pt>
    <dgm:pt modelId="{F85C9974-E630-0140-8DB5-8C31B8FF9954}" type="sibTrans" cxnId="{B101C617-866E-1B49-8342-CB09F290F8FE}">
      <dgm:prSet/>
      <dgm:spPr/>
      <dgm:t>
        <a:bodyPr/>
        <a:lstStyle/>
        <a:p>
          <a:endParaRPr lang="en-US"/>
        </a:p>
      </dgm:t>
    </dgm:pt>
    <dgm:pt modelId="{EAD5A654-85C8-B64B-92C1-EF4309ACB481}">
      <dgm:prSet custT="1"/>
      <dgm:spPr/>
      <dgm:t>
        <a:bodyPr/>
        <a:lstStyle/>
        <a:p>
          <a:r>
            <a:rPr lang="en-US" sz="2000" dirty="0" smtClean="0"/>
            <a:t>Asses Social Interactions, Language, behaviors and early development</a:t>
          </a:r>
          <a:endParaRPr lang="en-US" sz="2000" dirty="0"/>
        </a:p>
      </dgm:t>
    </dgm:pt>
    <dgm:pt modelId="{5AC8F768-C7A9-1143-8736-01750C734D64}" type="parTrans" cxnId="{1ACA3DE9-F3C1-E54F-8197-69A763F679B7}">
      <dgm:prSet/>
      <dgm:spPr/>
      <dgm:t>
        <a:bodyPr/>
        <a:lstStyle/>
        <a:p>
          <a:endParaRPr lang="en-US"/>
        </a:p>
      </dgm:t>
    </dgm:pt>
    <dgm:pt modelId="{9DB28C29-6229-0A46-BAF2-E2A4F1C346C5}" type="sibTrans" cxnId="{1ACA3DE9-F3C1-E54F-8197-69A763F679B7}">
      <dgm:prSet/>
      <dgm:spPr/>
      <dgm:t>
        <a:bodyPr/>
        <a:lstStyle/>
        <a:p>
          <a:endParaRPr lang="en-US"/>
        </a:p>
      </dgm:t>
    </dgm:pt>
    <dgm:pt modelId="{1B3E1EA8-CDFD-9D4C-BC99-D212CC93A3E6}" type="pres">
      <dgm:prSet presAssocID="{4C9018F4-227F-064A-9A29-CD76001F156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3A894F7-A65D-BD44-91CE-15A47DF6EB8B}" type="pres">
      <dgm:prSet presAssocID="{43A37147-BD7F-4644-8711-A63EEA0CDF61}" presName="linNode" presStyleCnt="0"/>
      <dgm:spPr/>
    </dgm:pt>
    <dgm:pt modelId="{C1BB4562-68AF-2749-8001-0820B008D874}" type="pres">
      <dgm:prSet presAssocID="{43A37147-BD7F-4644-8711-A63EEA0CDF61}" presName="parentShp" presStyleLbl="node1" presStyleIdx="0" presStyleCnt="3" custScaleX="87047" custScaleY="88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D2286-5416-A145-A33B-335556D82285}" type="pres">
      <dgm:prSet presAssocID="{43A37147-BD7F-4644-8711-A63EEA0CDF61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BCCB6-7C54-B049-85CD-75A1B01B9C19}" type="pres">
      <dgm:prSet presAssocID="{A9847A75-6E7F-AE49-90F1-9EDE9D6B2B4A}" presName="spacing" presStyleCnt="0"/>
      <dgm:spPr/>
    </dgm:pt>
    <dgm:pt modelId="{7644FFC3-1C26-E840-BD3C-35DEA99F650B}" type="pres">
      <dgm:prSet presAssocID="{DD1A1310-29D0-094D-B36E-A6CD51A7BCE2}" presName="linNode" presStyleCnt="0"/>
      <dgm:spPr/>
    </dgm:pt>
    <dgm:pt modelId="{0F6CAE61-0FE9-E14D-A247-8E2D3885261A}" type="pres">
      <dgm:prSet presAssocID="{DD1A1310-29D0-094D-B36E-A6CD51A7BCE2}" presName="parentShp" presStyleLbl="node1" presStyleIdx="1" presStyleCnt="3" custScaleX="90846" custScaleY="818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25E1A-57A1-F24F-9FCE-901AFE9E4DCD}" type="pres">
      <dgm:prSet presAssocID="{DD1A1310-29D0-094D-B36E-A6CD51A7BCE2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B1A4C-66B8-C549-9093-902618402D8E}" type="pres">
      <dgm:prSet presAssocID="{A42CC3C4-BA16-D142-BCAD-F4B7AFC16AAC}" presName="spacing" presStyleCnt="0"/>
      <dgm:spPr/>
    </dgm:pt>
    <dgm:pt modelId="{7524F00F-2CF2-0241-BCD0-8A4CA9CE8E89}" type="pres">
      <dgm:prSet presAssocID="{09FF0E5B-EE7F-194E-87C4-DDB91985C5E5}" presName="linNode" presStyleCnt="0"/>
      <dgm:spPr/>
    </dgm:pt>
    <dgm:pt modelId="{200613C9-B96E-7E47-BB0E-FCC049E6406E}" type="pres">
      <dgm:prSet presAssocID="{09FF0E5B-EE7F-194E-87C4-DDB91985C5E5}" presName="parentShp" presStyleLbl="node1" presStyleIdx="2" presStyleCnt="3" custScaleX="89983" custScaleY="75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981FC-BB5F-B542-8DA7-0C010C4F2C5D}" type="pres">
      <dgm:prSet presAssocID="{09FF0E5B-EE7F-194E-87C4-DDB91985C5E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150617-34EB-0A4B-8DE0-93576BA2EBD4}" srcId="{DD1A1310-29D0-094D-B36E-A6CD51A7BCE2}" destId="{4B16614A-E960-B741-BF58-EC0160460198}" srcOrd="1" destOrd="0" parTransId="{AAD8B47B-726B-1746-B12F-4A144A197B80}" sibTransId="{0AE09414-20CB-9E4D-8719-3A52DA96A77A}"/>
    <dgm:cxn modelId="{65264295-4D44-C649-BF70-72B77B608D04}" type="presOf" srcId="{EAD5A654-85C8-B64B-92C1-EF4309ACB481}" destId="{17ED2286-5416-A145-A33B-335556D82285}" srcOrd="0" destOrd="1" presId="urn:microsoft.com/office/officeart/2005/8/layout/vList6"/>
    <dgm:cxn modelId="{2D1F99A2-17B9-2343-BEA8-66579DA0C25D}" srcId="{4C9018F4-227F-064A-9A29-CD76001F1569}" destId="{43A37147-BD7F-4644-8711-A63EEA0CDF61}" srcOrd="0" destOrd="0" parTransId="{52644693-B14E-374A-B5E6-71DD6C45F503}" sibTransId="{A9847A75-6E7F-AE49-90F1-9EDE9D6B2B4A}"/>
    <dgm:cxn modelId="{1E3B9305-C0F6-4E41-BB4C-149A0C90472A}" type="presOf" srcId="{4C9018F4-227F-064A-9A29-CD76001F1569}" destId="{1B3E1EA8-CDFD-9D4C-BC99-D212CC93A3E6}" srcOrd="0" destOrd="0" presId="urn:microsoft.com/office/officeart/2005/8/layout/vList6"/>
    <dgm:cxn modelId="{4994B263-4798-3C4D-85DE-DE377067E034}" type="presOf" srcId="{4B16614A-E960-B741-BF58-EC0160460198}" destId="{07D25E1A-57A1-F24F-9FCE-901AFE9E4DCD}" srcOrd="0" destOrd="1" presId="urn:microsoft.com/office/officeart/2005/8/layout/vList6"/>
    <dgm:cxn modelId="{E17735C2-9C91-7448-954A-C8C330739D74}" type="presOf" srcId="{5EF59C74-A0BD-624D-B5FE-5E1643173B65}" destId="{5A2981FC-BB5F-B542-8DA7-0C010C4F2C5D}" srcOrd="0" destOrd="1" presId="urn:microsoft.com/office/officeart/2005/8/layout/vList6"/>
    <dgm:cxn modelId="{6FEEB159-2F43-6A4A-A83D-02910E561D68}" type="presOf" srcId="{755751D5-B75F-9B42-90D5-56A0C09B65B5}" destId="{07D25E1A-57A1-F24F-9FCE-901AFE9E4DCD}" srcOrd="0" destOrd="0" presId="urn:microsoft.com/office/officeart/2005/8/layout/vList6"/>
    <dgm:cxn modelId="{33DD15E3-1A25-A24F-8223-6081BD1E1561}" srcId="{DD1A1310-29D0-094D-B36E-A6CD51A7BCE2}" destId="{755751D5-B75F-9B42-90D5-56A0C09B65B5}" srcOrd="0" destOrd="0" parTransId="{2FAD2A07-6880-F14B-8B2F-7D40CD55337D}" sibTransId="{79E4D086-604E-D145-A38A-8861E8980626}"/>
    <dgm:cxn modelId="{C887ED06-6737-1E46-BE17-7EFE691F7E3A}" type="presOf" srcId="{09FF0E5B-EE7F-194E-87C4-DDB91985C5E5}" destId="{200613C9-B96E-7E47-BB0E-FCC049E6406E}" srcOrd="0" destOrd="0" presId="urn:microsoft.com/office/officeart/2005/8/layout/vList6"/>
    <dgm:cxn modelId="{B101C617-866E-1B49-8342-CB09F290F8FE}" srcId="{09FF0E5B-EE7F-194E-87C4-DDB91985C5E5}" destId="{5EF59C74-A0BD-624D-B5FE-5E1643173B65}" srcOrd="1" destOrd="0" parTransId="{307D06D3-DE54-9D4E-937C-729D2CDAFF31}" sibTransId="{F85C9974-E630-0140-8DB5-8C31B8FF9954}"/>
    <dgm:cxn modelId="{1ACA3DE9-F3C1-E54F-8197-69A763F679B7}" srcId="{43A37147-BD7F-4644-8711-A63EEA0CDF61}" destId="{EAD5A654-85C8-B64B-92C1-EF4309ACB481}" srcOrd="1" destOrd="0" parTransId="{5AC8F768-C7A9-1143-8736-01750C734D64}" sibTransId="{9DB28C29-6229-0A46-BAF2-E2A4F1C346C5}"/>
    <dgm:cxn modelId="{71F6A569-5104-894C-A32F-99E64C5457AC}" srcId="{4C9018F4-227F-064A-9A29-CD76001F1569}" destId="{09FF0E5B-EE7F-194E-87C4-DDB91985C5E5}" srcOrd="2" destOrd="0" parTransId="{656EF84C-D36D-A24A-AAD3-291432DC6CF0}" sibTransId="{0A9B6D96-8107-344E-951C-53E44E065388}"/>
    <dgm:cxn modelId="{A23D0ECC-902D-E34F-BBFB-12A2CCCDDEDD}" srcId="{09FF0E5B-EE7F-194E-87C4-DDB91985C5E5}" destId="{12056221-EB0A-4148-B839-6A291051F0C5}" srcOrd="0" destOrd="0" parTransId="{8F0C50B2-0AEF-294D-A3F9-40B190AFE7E2}" sibTransId="{15FF217E-2A5B-9548-B91E-E90DE2596476}"/>
    <dgm:cxn modelId="{B98AFB7C-6DBF-D541-AC3C-953D4C00EB33}" type="presOf" srcId="{93B35C89-F488-1746-B4F2-C8A1DCAE67C5}" destId="{17ED2286-5416-A145-A33B-335556D82285}" srcOrd="0" destOrd="0" presId="urn:microsoft.com/office/officeart/2005/8/layout/vList6"/>
    <dgm:cxn modelId="{ADADA9F5-E2E6-4047-A3E9-17C6341A323B}" type="presOf" srcId="{43A37147-BD7F-4644-8711-A63EEA0CDF61}" destId="{C1BB4562-68AF-2749-8001-0820B008D874}" srcOrd="0" destOrd="0" presId="urn:microsoft.com/office/officeart/2005/8/layout/vList6"/>
    <dgm:cxn modelId="{FDFF0495-9629-F447-98B5-865E7882F12B}" srcId="{4C9018F4-227F-064A-9A29-CD76001F1569}" destId="{DD1A1310-29D0-094D-B36E-A6CD51A7BCE2}" srcOrd="1" destOrd="0" parTransId="{A280242A-FB74-4F43-91B9-9162F8900EFF}" sibTransId="{A42CC3C4-BA16-D142-BCAD-F4B7AFC16AAC}"/>
    <dgm:cxn modelId="{0A97DFDD-DC18-A54E-8B77-34DC2F878F2F}" srcId="{43A37147-BD7F-4644-8711-A63EEA0CDF61}" destId="{93B35C89-F488-1746-B4F2-C8A1DCAE67C5}" srcOrd="0" destOrd="0" parTransId="{4351CFCD-9ECB-5E49-BB98-0237155989AC}" sibTransId="{7AAD3E63-C133-F245-B4FC-0C10EBE80BB1}"/>
    <dgm:cxn modelId="{D4CD26DB-62DC-FF49-A5D3-6CA4DDFD4DF0}" type="presOf" srcId="{DD1A1310-29D0-094D-B36E-A6CD51A7BCE2}" destId="{0F6CAE61-0FE9-E14D-A247-8E2D3885261A}" srcOrd="0" destOrd="0" presId="urn:microsoft.com/office/officeart/2005/8/layout/vList6"/>
    <dgm:cxn modelId="{329EA2B1-B4EF-0C4A-9BF1-E630ACFBB9F2}" type="presOf" srcId="{12056221-EB0A-4148-B839-6A291051F0C5}" destId="{5A2981FC-BB5F-B542-8DA7-0C010C4F2C5D}" srcOrd="0" destOrd="0" presId="urn:microsoft.com/office/officeart/2005/8/layout/vList6"/>
    <dgm:cxn modelId="{3E31BB6C-560F-3644-A17B-54AF370BD2B4}" type="presParOf" srcId="{1B3E1EA8-CDFD-9D4C-BC99-D212CC93A3E6}" destId="{C3A894F7-A65D-BD44-91CE-15A47DF6EB8B}" srcOrd="0" destOrd="0" presId="urn:microsoft.com/office/officeart/2005/8/layout/vList6"/>
    <dgm:cxn modelId="{60395434-A630-5C42-8123-A292E65123CD}" type="presParOf" srcId="{C3A894F7-A65D-BD44-91CE-15A47DF6EB8B}" destId="{C1BB4562-68AF-2749-8001-0820B008D874}" srcOrd="0" destOrd="0" presId="urn:microsoft.com/office/officeart/2005/8/layout/vList6"/>
    <dgm:cxn modelId="{6EF86386-A386-474A-AFD7-E6ADB6E6E112}" type="presParOf" srcId="{C3A894F7-A65D-BD44-91CE-15A47DF6EB8B}" destId="{17ED2286-5416-A145-A33B-335556D82285}" srcOrd="1" destOrd="0" presId="urn:microsoft.com/office/officeart/2005/8/layout/vList6"/>
    <dgm:cxn modelId="{E9ADCB9E-26E1-364D-BA69-67EF3D823C77}" type="presParOf" srcId="{1B3E1EA8-CDFD-9D4C-BC99-D212CC93A3E6}" destId="{CB9BCCB6-7C54-B049-85CD-75A1B01B9C19}" srcOrd="1" destOrd="0" presId="urn:microsoft.com/office/officeart/2005/8/layout/vList6"/>
    <dgm:cxn modelId="{7060156A-1D91-5C43-BD42-4F48C1584825}" type="presParOf" srcId="{1B3E1EA8-CDFD-9D4C-BC99-D212CC93A3E6}" destId="{7644FFC3-1C26-E840-BD3C-35DEA99F650B}" srcOrd="2" destOrd="0" presId="urn:microsoft.com/office/officeart/2005/8/layout/vList6"/>
    <dgm:cxn modelId="{ADC302AE-D30A-BF4E-9298-A93D3B6DD915}" type="presParOf" srcId="{7644FFC3-1C26-E840-BD3C-35DEA99F650B}" destId="{0F6CAE61-0FE9-E14D-A247-8E2D3885261A}" srcOrd="0" destOrd="0" presId="urn:microsoft.com/office/officeart/2005/8/layout/vList6"/>
    <dgm:cxn modelId="{C2F6C5A2-B1FC-9240-9F08-4AF11F02FFCD}" type="presParOf" srcId="{7644FFC3-1C26-E840-BD3C-35DEA99F650B}" destId="{07D25E1A-57A1-F24F-9FCE-901AFE9E4DCD}" srcOrd="1" destOrd="0" presId="urn:microsoft.com/office/officeart/2005/8/layout/vList6"/>
    <dgm:cxn modelId="{E991F582-F6F2-9F43-B51C-DDF47BC41D69}" type="presParOf" srcId="{1B3E1EA8-CDFD-9D4C-BC99-D212CC93A3E6}" destId="{400B1A4C-66B8-C549-9093-902618402D8E}" srcOrd="3" destOrd="0" presId="urn:microsoft.com/office/officeart/2005/8/layout/vList6"/>
    <dgm:cxn modelId="{8804D62E-8943-164B-943D-5B48DA2F91CB}" type="presParOf" srcId="{1B3E1EA8-CDFD-9D4C-BC99-D212CC93A3E6}" destId="{7524F00F-2CF2-0241-BCD0-8A4CA9CE8E89}" srcOrd="4" destOrd="0" presId="urn:microsoft.com/office/officeart/2005/8/layout/vList6"/>
    <dgm:cxn modelId="{94CE7A14-32CF-7A4C-92D6-8F4BE919F736}" type="presParOf" srcId="{7524F00F-2CF2-0241-BCD0-8A4CA9CE8E89}" destId="{200613C9-B96E-7E47-BB0E-FCC049E6406E}" srcOrd="0" destOrd="0" presId="urn:microsoft.com/office/officeart/2005/8/layout/vList6"/>
    <dgm:cxn modelId="{5DAFF8E7-54A6-D44C-8D83-E89C4D6FF46A}" type="presParOf" srcId="{7524F00F-2CF2-0241-BCD0-8A4CA9CE8E89}" destId="{5A2981FC-BB5F-B542-8DA7-0C010C4F2C5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0338AB-1658-4349-A454-D7A73FF2D10E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A8CC41-40EA-EB49-9D1E-FD779467564E}">
      <dgm:prSet phldrT="[Text]"/>
      <dgm:spPr/>
      <dgm:t>
        <a:bodyPr/>
        <a:lstStyle/>
        <a:p>
          <a:r>
            <a:rPr lang="en-US" dirty="0" smtClean="0"/>
            <a:t>LASSO</a:t>
          </a:r>
          <a:endParaRPr lang="en-US" dirty="0"/>
        </a:p>
      </dgm:t>
    </dgm:pt>
    <dgm:pt modelId="{C3F0A891-D864-B046-B527-B33F4B76D8FD}" type="parTrans" cxnId="{DB647424-9B60-0242-B5A4-B397927F8FB0}">
      <dgm:prSet/>
      <dgm:spPr/>
      <dgm:t>
        <a:bodyPr/>
        <a:lstStyle/>
        <a:p>
          <a:endParaRPr lang="en-US"/>
        </a:p>
      </dgm:t>
    </dgm:pt>
    <dgm:pt modelId="{35839661-B7AA-7D42-AA91-3C1C7059F423}" type="sibTrans" cxnId="{DB647424-9B60-0242-B5A4-B397927F8FB0}">
      <dgm:prSet/>
      <dgm:spPr/>
      <dgm:t>
        <a:bodyPr/>
        <a:lstStyle/>
        <a:p>
          <a:endParaRPr lang="en-US"/>
        </a:p>
      </dgm:t>
    </dgm:pt>
    <dgm:pt modelId="{6FDB25DF-E3A3-B448-80C8-D7DF3C336956}">
      <dgm:prSet phldrT="[Text]"/>
      <dgm:spPr/>
      <dgm:t>
        <a:bodyPr/>
        <a:lstStyle/>
        <a:p>
          <a:r>
            <a:rPr lang="en-US" dirty="0" smtClean="0"/>
            <a:t>selects subset of variables when there are highly correlated predictors in the data</a:t>
          </a:r>
          <a:endParaRPr lang="en-US" dirty="0"/>
        </a:p>
      </dgm:t>
    </dgm:pt>
    <dgm:pt modelId="{59ED2ACE-C237-084D-A342-D61A281B194C}" type="parTrans" cxnId="{57C0E798-ED65-AD47-99DC-174964F90E03}">
      <dgm:prSet/>
      <dgm:spPr/>
      <dgm:t>
        <a:bodyPr/>
        <a:lstStyle/>
        <a:p>
          <a:endParaRPr lang="en-US"/>
        </a:p>
      </dgm:t>
    </dgm:pt>
    <dgm:pt modelId="{8B0DE414-4DBA-CD4D-B076-DC40A3E6929C}" type="sibTrans" cxnId="{57C0E798-ED65-AD47-99DC-174964F90E03}">
      <dgm:prSet/>
      <dgm:spPr/>
      <dgm:t>
        <a:bodyPr/>
        <a:lstStyle/>
        <a:p>
          <a:endParaRPr lang="en-US"/>
        </a:p>
      </dgm:t>
    </dgm:pt>
    <dgm:pt modelId="{805A0584-91A3-794D-B991-A7E8E5D14796}">
      <dgm:prSet phldrT="[Text]"/>
      <dgm:spPr/>
      <dgm:t>
        <a:bodyPr/>
        <a:lstStyle/>
        <a:p>
          <a:r>
            <a:rPr lang="en-US" dirty="0" err="1" smtClean="0"/>
            <a:t>ReliefF</a:t>
          </a:r>
          <a:endParaRPr lang="en-US" dirty="0"/>
        </a:p>
      </dgm:t>
    </dgm:pt>
    <dgm:pt modelId="{6DC424A5-54E6-4B47-BE73-20047C3C23E5}" type="parTrans" cxnId="{291E80FD-C787-1A47-94CC-1A7AF7A25019}">
      <dgm:prSet/>
      <dgm:spPr/>
      <dgm:t>
        <a:bodyPr/>
        <a:lstStyle/>
        <a:p>
          <a:endParaRPr lang="en-US"/>
        </a:p>
      </dgm:t>
    </dgm:pt>
    <dgm:pt modelId="{D6802E20-215C-2040-80AB-A4C6A7119C03}" type="sibTrans" cxnId="{291E80FD-C787-1A47-94CC-1A7AF7A25019}">
      <dgm:prSet/>
      <dgm:spPr/>
      <dgm:t>
        <a:bodyPr/>
        <a:lstStyle/>
        <a:p>
          <a:endParaRPr lang="en-US"/>
        </a:p>
      </dgm:t>
    </dgm:pt>
    <dgm:pt modelId="{AE3D31FF-3CD1-534A-BF0E-7AB8A26E0943}">
      <dgm:prSet phldrT="[Text]"/>
      <dgm:spPr/>
      <dgm:t>
        <a:bodyPr/>
        <a:lstStyle/>
        <a:p>
          <a:r>
            <a:rPr lang="en-US" dirty="0" smtClean="0"/>
            <a:t>noise tolerant and robust algorithm which is independent of variable dependencies</a:t>
          </a:r>
          <a:endParaRPr lang="en-US" dirty="0"/>
        </a:p>
      </dgm:t>
    </dgm:pt>
    <dgm:pt modelId="{6ECD3F0D-9A87-C544-8862-79EFCACAEE22}" type="parTrans" cxnId="{0F473558-7E68-BC4E-8F18-A9E551941B14}">
      <dgm:prSet/>
      <dgm:spPr/>
      <dgm:t>
        <a:bodyPr/>
        <a:lstStyle/>
        <a:p>
          <a:endParaRPr lang="en-US"/>
        </a:p>
      </dgm:t>
    </dgm:pt>
    <dgm:pt modelId="{9F98C95E-B09B-1140-915D-D4D70E96B5E0}" type="sibTrans" cxnId="{0F473558-7E68-BC4E-8F18-A9E551941B14}">
      <dgm:prSet/>
      <dgm:spPr/>
      <dgm:t>
        <a:bodyPr/>
        <a:lstStyle/>
        <a:p>
          <a:endParaRPr lang="en-US"/>
        </a:p>
      </dgm:t>
    </dgm:pt>
    <dgm:pt modelId="{19A4C777-228A-734C-9907-0485FEA302E4}">
      <dgm:prSet phldrT="[Text]"/>
      <dgm:spPr/>
      <dgm:t>
        <a:bodyPr/>
        <a:lstStyle/>
        <a:p>
          <a:r>
            <a:rPr lang="en-US" dirty="0" smtClean="0"/>
            <a:t>RFE</a:t>
          </a:r>
          <a:endParaRPr lang="en-US" dirty="0"/>
        </a:p>
      </dgm:t>
    </dgm:pt>
    <dgm:pt modelId="{F8FA13D1-481F-1746-B62E-3F0EC0DE5CC5}" type="parTrans" cxnId="{563A3798-1511-404A-9D35-3C729C3FEBBF}">
      <dgm:prSet/>
      <dgm:spPr/>
      <dgm:t>
        <a:bodyPr/>
        <a:lstStyle/>
        <a:p>
          <a:endParaRPr lang="en-US"/>
        </a:p>
      </dgm:t>
    </dgm:pt>
    <dgm:pt modelId="{234D0ED9-2D11-964C-8CFD-CF0341C7D91D}" type="sibTrans" cxnId="{563A3798-1511-404A-9D35-3C729C3FEBBF}">
      <dgm:prSet/>
      <dgm:spPr/>
      <dgm:t>
        <a:bodyPr/>
        <a:lstStyle/>
        <a:p>
          <a:endParaRPr lang="en-US"/>
        </a:p>
      </dgm:t>
    </dgm:pt>
    <dgm:pt modelId="{83DC75F7-EFCC-9345-A6E4-33D868E095A1}">
      <dgm:prSet phldrT="[Text]"/>
      <dgm:spPr/>
      <dgm:t>
        <a:bodyPr/>
        <a:lstStyle/>
        <a:p>
          <a:r>
            <a:rPr lang="en-US" dirty="0" smtClean="0"/>
            <a:t>elimination process to select a subset of features recursively from our data</a:t>
          </a:r>
          <a:endParaRPr lang="en-US" dirty="0"/>
        </a:p>
      </dgm:t>
    </dgm:pt>
    <dgm:pt modelId="{3FBE6127-203D-D846-9AA5-5BF9CA21420E}" type="parTrans" cxnId="{5CA9AB9C-F780-4C42-8A6B-6FF48F47B24D}">
      <dgm:prSet/>
      <dgm:spPr/>
      <dgm:t>
        <a:bodyPr/>
        <a:lstStyle/>
        <a:p>
          <a:endParaRPr lang="en-US"/>
        </a:p>
      </dgm:t>
    </dgm:pt>
    <dgm:pt modelId="{04A08770-2DD0-3549-8E8A-5B3F69A87F31}" type="sibTrans" cxnId="{5CA9AB9C-F780-4C42-8A6B-6FF48F47B24D}">
      <dgm:prSet/>
      <dgm:spPr/>
      <dgm:t>
        <a:bodyPr/>
        <a:lstStyle/>
        <a:p>
          <a:endParaRPr lang="en-US"/>
        </a:p>
      </dgm:t>
    </dgm:pt>
    <dgm:pt modelId="{DCD1E296-409A-E842-BFFE-7A13CA61DFD1}" type="pres">
      <dgm:prSet presAssocID="{9D0338AB-1658-4349-A454-D7A73FF2D1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3A81B-9D29-BC4E-9421-7C5FCC82C0FA}" type="pres">
      <dgm:prSet presAssocID="{32A8CC41-40EA-EB49-9D1E-FD779467564E}" presName="composite" presStyleCnt="0"/>
      <dgm:spPr/>
    </dgm:pt>
    <dgm:pt modelId="{0238D4CD-3BF1-9145-A0CE-EAC931CE6537}" type="pres">
      <dgm:prSet presAssocID="{32A8CC41-40EA-EB49-9D1E-FD779467564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B75F1-3E55-2445-9AA3-D7EAD3BDA339}" type="pres">
      <dgm:prSet presAssocID="{32A8CC41-40EA-EB49-9D1E-FD779467564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63F6C-68D4-C34B-B0D8-129FC36796A9}" type="pres">
      <dgm:prSet presAssocID="{35839661-B7AA-7D42-AA91-3C1C7059F423}" presName="sp" presStyleCnt="0"/>
      <dgm:spPr/>
    </dgm:pt>
    <dgm:pt modelId="{F2AF4518-DA6B-9644-8B8A-94BBEBBDADB3}" type="pres">
      <dgm:prSet presAssocID="{805A0584-91A3-794D-B991-A7E8E5D14796}" presName="composite" presStyleCnt="0"/>
      <dgm:spPr/>
    </dgm:pt>
    <dgm:pt modelId="{7C8A9D65-A4FF-894D-A0F9-B65FF4F0D7EE}" type="pres">
      <dgm:prSet presAssocID="{805A0584-91A3-794D-B991-A7E8E5D1479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0B05F-AB4D-6F40-833B-89C5C34B1B83}" type="pres">
      <dgm:prSet presAssocID="{805A0584-91A3-794D-B991-A7E8E5D1479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46F63-8454-4740-AE4B-B0C13C45E601}" type="pres">
      <dgm:prSet presAssocID="{D6802E20-215C-2040-80AB-A4C6A7119C03}" presName="sp" presStyleCnt="0"/>
      <dgm:spPr/>
    </dgm:pt>
    <dgm:pt modelId="{F94ABE03-A7EF-0145-9061-3ED5E9479512}" type="pres">
      <dgm:prSet presAssocID="{19A4C777-228A-734C-9907-0485FEA302E4}" presName="composite" presStyleCnt="0"/>
      <dgm:spPr/>
    </dgm:pt>
    <dgm:pt modelId="{93684C35-62A9-0D4A-9459-54EE242FDF6B}" type="pres">
      <dgm:prSet presAssocID="{19A4C777-228A-734C-9907-0485FEA302E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CB5F3-86C6-704C-9F9B-5C4137603DAA}" type="pres">
      <dgm:prSet presAssocID="{19A4C777-228A-734C-9907-0485FEA302E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647424-9B60-0242-B5A4-B397927F8FB0}" srcId="{9D0338AB-1658-4349-A454-D7A73FF2D10E}" destId="{32A8CC41-40EA-EB49-9D1E-FD779467564E}" srcOrd="0" destOrd="0" parTransId="{C3F0A891-D864-B046-B527-B33F4B76D8FD}" sibTransId="{35839661-B7AA-7D42-AA91-3C1C7059F423}"/>
    <dgm:cxn modelId="{291E80FD-C787-1A47-94CC-1A7AF7A25019}" srcId="{9D0338AB-1658-4349-A454-D7A73FF2D10E}" destId="{805A0584-91A3-794D-B991-A7E8E5D14796}" srcOrd="1" destOrd="0" parTransId="{6DC424A5-54E6-4B47-BE73-20047C3C23E5}" sibTransId="{D6802E20-215C-2040-80AB-A4C6A7119C03}"/>
    <dgm:cxn modelId="{5CA9AB9C-F780-4C42-8A6B-6FF48F47B24D}" srcId="{19A4C777-228A-734C-9907-0485FEA302E4}" destId="{83DC75F7-EFCC-9345-A6E4-33D868E095A1}" srcOrd="0" destOrd="0" parTransId="{3FBE6127-203D-D846-9AA5-5BF9CA21420E}" sibTransId="{04A08770-2DD0-3549-8E8A-5B3F69A87F31}"/>
    <dgm:cxn modelId="{E3298323-4C48-C64A-94A4-A7F218EDDAF3}" type="presOf" srcId="{19A4C777-228A-734C-9907-0485FEA302E4}" destId="{93684C35-62A9-0D4A-9459-54EE242FDF6B}" srcOrd="0" destOrd="0" presId="urn:microsoft.com/office/officeart/2005/8/layout/chevron2"/>
    <dgm:cxn modelId="{C42B2744-A2D8-F14E-AF7F-C5B41AC88B52}" type="presOf" srcId="{83DC75F7-EFCC-9345-A6E4-33D868E095A1}" destId="{90ACB5F3-86C6-704C-9F9B-5C4137603DAA}" srcOrd="0" destOrd="0" presId="urn:microsoft.com/office/officeart/2005/8/layout/chevron2"/>
    <dgm:cxn modelId="{563A3798-1511-404A-9D35-3C729C3FEBBF}" srcId="{9D0338AB-1658-4349-A454-D7A73FF2D10E}" destId="{19A4C777-228A-734C-9907-0485FEA302E4}" srcOrd="2" destOrd="0" parTransId="{F8FA13D1-481F-1746-B62E-3F0EC0DE5CC5}" sibTransId="{234D0ED9-2D11-964C-8CFD-CF0341C7D91D}"/>
    <dgm:cxn modelId="{0F473558-7E68-BC4E-8F18-A9E551941B14}" srcId="{805A0584-91A3-794D-B991-A7E8E5D14796}" destId="{AE3D31FF-3CD1-534A-BF0E-7AB8A26E0943}" srcOrd="0" destOrd="0" parTransId="{6ECD3F0D-9A87-C544-8862-79EFCACAEE22}" sibTransId="{9F98C95E-B09B-1140-915D-D4D70E96B5E0}"/>
    <dgm:cxn modelId="{57C0E798-ED65-AD47-99DC-174964F90E03}" srcId="{32A8CC41-40EA-EB49-9D1E-FD779467564E}" destId="{6FDB25DF-E3A3-B448-80C8-D7DF3C336956}" srcOrd="0" destOrd="0" parTransId="{59ED2ACE-C237-084D-A342-D61A281B194C}" sibTransId="{8B0DE414-4DBA-CD4D-B076-DC40A3E6929C}"/>
    <dgm:cxn modelId="{84F1D8A0-924F-244F-84B0-4462EBFC1AED}" type="presOf" srcId="{6FDB25DF-E3A3-B448-80C8-D7DF3C336956}" destId="{AD9B75F1-3E55-2445-9AA3-D7EAD3BDA339}" srcOrd="0" destOrd="0" presId="urn:microsoft.com/office/officeart/2005/8/layout/chevron2"/>
    <dgm:cxn modelId="{3AE74484-1409-7146-8983-201038183683}" type="presOf" srcId="{805A0584-91A3-794D-B991-A7E8E5D14796}" destId="{7C8A9D65-A4FF-894D-A0F9-B65FF4F0D7EE}" srcOrd="0" destOrd="0" presId="urn:microsoft.com/office/officeart/2005/8/layout/chevron2"/>
    <dgm:cxn modelId="{E92AF36A-2990-F04A-AA7F-174AD3790581}" type="presOf" srcId="{AE3D31FF-3CD1-534A-BF0E-7AB8A26E0943}" destId="{A6C0B05F-AB4D-6F40-833B-89C5C34B1B83}" srcOrd="0" destOrd="0" presId="urn:microsoft.com/office/officeart/2005/8/layout/chevron2"/>
    <dgm:cxn modelId="{609E27CF-1C41-8043-8FF1-C74B1AFD2333}" type="presOf" srcId="{9D0338AB-1658-4349-A454-D7A73FF2D10E}" destId="{DCD1E296-409A-E842-BFFE-7A13CA61DFD1}" srcOrd="0" destOrd="0" presId="urn:microsoft.com/office/officeart/2005/8/layout/chevron2"/>
    <dgm:cxn modelId="{F143B57C-3DF5-E448-8E2D-A0FC6B63E610}" type="presOf" srcId="{32A8CC41-40EA-EB49-9D1E-FD779467564E}" destId="{0238D4CD-3BF1-9145-A0CE-EAC931CE6537}" srcOrd="0" destOrd="0" presId="urn:microsoft.com/office/officeart/2005/8/layout/chevron2"/>
    <dgm:cxn modelId="{548D86FC-C266-7C40-9606-7342F1D82BDC}" type="presParOf" srcId="{DCD1E296-409A-E842-BFFE-7A13CA61DFD1}" destId="{D6B3A81B-9D29-BC4E-9421-7C5FCC82C0FA}" srcOrd="0" destOrd="0" presId="urn:microsoft.com/office/officeart/2005/8/layout/chevron2"/>
    <dgm:cxn modelId="{AB53F1AD-33CD-0E44-BA79-D2AAD3455AFC}" type="presParOf" srcId="{D6B3A81B-9D29-BC4E-9421-7C5FCC82C0FA}" destId="{0238D4CD-3BF1-9145-A0CE-EAC931CE6537}" srcOrd="0" destOrd="0" presId="urn:microsoft.com/office/officeart/2005/8/layout/chevron2"/>
    <dgm:cxn modelId="{AD9785EC-9521-4A49-B79B-88B1AC23876E}" type="presParOf" srcId="{D6B3A81B-9D29-BC4E-9421-7C5FCC82C0FA}" destId="{AD9B75F1-3E55-2445-9AA3-D7EAD3BDA339}" srcOrd="1" destOrd="0" presId="urn:microsoft.com/office/officeart/2005/8/layout/chevron2"/>
    <dgm:cxn modelId="{74559667-BF0B-224E-ACE6-7F489B8E271D}" type="presParOf" srcId="{DCD1E296-409A-E842-BFFE-7A13CA61DFD1}" destId="{42A63F6C-68D4-C34B-B0D8-129FC36796A9}" srcOrd="1" destOrd="0" presId="urn:microsoft.com/office/officeart/2005/8/layout/chevron2"/>
    <dgm:cxn modelId="{7EA6F74E-FD18-5444-AA95-7916BEFAB721}" type="presParOf" srcId="{DCD1E296-409A-E842-BFFE-7A13CA61DFD1}" destId="{F2AF4518-DA6B-9644-8B8A-94BBEBBDADB3}" srcOrd="2" destOrd="0" presId="urn:microsoft.com/office/officeart/2005/8/layout/chevron2"/>
    <dgm:cxn modelId="{5AD966D1-C748-9C41-9946-FC5598F94D7C}" type="presParOf" srcId="{F2AF4518-DA6B-9644-8B8A-94BBEBBDADB3}" destId="{7C8A9D65-A4FF-894D-A0F9-B65FF4F0D7EE}" srcOrd="0" destOrd="0" presId="urn:microsoft.com/office/officeart/2005/8/layout/chevron2"/>
    <dgm:cxn modelId="{4EAA8B76-4E0F-B748-AB84-FD8BB13966C7}" type="presParOf" srcId="{F2AF4518-DA6B-9644-8B8A-94BBEBBDADB3}" destId="{A6C0B05F-AB4D-6F40-833B-89C5C34B1B83}" srcOrd="1" destOrd="0" presId="urn:microsoft.com/office/officeart/2005/8/layout/chevron2"/>
    <dgm:cxn modelId="{B4D9D334-C325-214B-A917-BD5306A21F21}" type="presParOf" srcId="{DCD1E296-409A-E842-BFFE-7A13CA61DFD1}" destId="{9ED46F63-8454-4740-AE4B-B0C13C45E601}" srcOrd="3" destOrd="0" presId="urn:microsoft.com/office/officeart/2005/8/layout/chevron2"/>
    <dgm:cxn modelId="{D77BB8D6-A4D2-744B-936A-45A5E4BE15EA}" type="presParOf" srcId="{DCD1E296-409A-E842-BFFE-7A13CA61DFD1}" destId="{F94ABE03-A7EF-0145-9061-3ED5E9479512}" srcOrd="4" destOrd="0" presId="urn:microsoft.com/office/officeart/2005/8/layout/chevron2"/>
    <dgm:cxn modelId="{AFC02544-9AD4-1947-9A5F-C1F2BFC17EFD}" type="presParOf" srcId="{F94ABE03-A7EF-0145-9061-3ED5E9479512}" destId="{93684C35-62A9-0D4A-9459-54EE242FDF6B}" srcOrd="0" destOrd="0" presId="urn:microsoft.com/office/officeart/2005/8/layout/chevron2"/>
    <dgm:cxn modelId="{F91EF777-7AE7-FC4E-9253-B558A4749CD3}" type="presParOf" srcId="{F94ABE03-A7EF-0145-9061-3ED5E9479512}" destId="{90ACB5F3-86C6-704C-9F9B-5C4137603D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914C7-4AC3-D141-B97D-6CDDB63F2BC6}">
      <dsp:nvSpPr>
        <dsp:cNvPr id="0" name=""/>
        <dsp:cNvSpPr/>
      </dsp:nvSpPr>
      <dsp:spPr>
        <a:xfrm>
          <a:off x="1296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Autism Spectrum Disorder</a:t>
          </a:r>
          <a:endParaRPr lang="en-US" sz="2500" kern="1200" dirty="0"/>
        </a:p>
      </dsp:txBody>
      <dsp:txXfrm>
        <a:off x="1296" y="0"/>
        <a:ext cx="3370956" cy="1491974"/>
      </dsp:txXfrm>
    </dsp:sp>
    <dsp:sp modelId="{4B2D3EAD-C1E6-7A41-919B-4B81F14C4D1F}">
      <dsp:nvSpPr>
        <dsp:cNvPr id="0" name=""/>
        <dsp:cNvSpPr/>
      </dsp:nvSpPr>
      <dsp:spPr>
        <a:xfrm>
          <a:off x="214233" y="1492794"/>
          <a:ext cx="2945083" cy="183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Characterized by social interaction difficulties and communication challenges</a:t>
          </a:r>
          <a:endParaRPr lang="en-US" sz="2000" kern="1200" dirty="0"/>
        </a:p>
      </dsp:txBody>
      <dsp:txXfrm>
        <a:off x="268058" y="1546619"/>
        <a:ext cx="2837433" cy="1730058"/>
      </dsp:txXfrm>
    </dsp:sp>
    <dsp:sp modelId="{4A96EE74-DE6B-274D-A46F-A151C6735347}">
      <dsp:nvSpPr>
        <dsp:cNvPr id="0" name=""/>
        <dsp:cNvSpPr/>
      </dsp:nvSpPr>
      <dsp:spPr>
        <a:xfrm>
          <a:off x="338392" y="3516271"/>
          <a:ext cx="2696765" cy="1207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 out of 68 in US</a:t>
          </a:r>
          <a:endParaRPr lang="en-US" sz="2000" kern="1200" dirty="0"/>
        </a:p>
      </dsp:txBody>
      <dsp:txXfrm>
        <a:off x="373758" y="3551637"/>
        <a:ext cx="2626033" cy="1136761"/>
      </dsp:txXfrm>
    </dsp:sp>
    <dsp:sp modelId="{CD72C013-14D6-664A-A3C4-6D8AAB21FC17}">
      <dsp:nvSpPr>
        <dsp:cNvPr id="0" name=""/>
        <dsp:cNvSpPr/>
      </dsp:nvSpPr>
      <dsp:spPr>
        <a:xfrm>
          <a:off x="3625075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Attention Deficit/Hyperactivity Disorder</a:t>
          </a:r>
          <a:endParaRPr lang="en-US" sz="2500" kern="1200" dirty="0"/>
        </a:p>
      </dsp:txBody>
      <dsp:txXfrm>
        <a:off x="3625075" y="0"/>
        <a:ext cx="3370956" cy="1491974"/>
      </dsp:txXfrm>
    </dsp:sp>
    <dsp:sp modelId="{43D3F4BE-C08B-DB4B-832D-BD1D81B358F8}">
      <dsp:nvSpPr>
        <dsp:cNvPr id="0" name=""/>
        <dsp:cNvSpPr/>
      </dsp:nvSpPr>
      <dsp:spPr>
        <a:xfrm>
          <a:off x="3962170" y="1493431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Difficulty in staying focused and paying attention, and difficulties with controlling behavior</a:t>
          </a:r>
          <a:endParaRPr lang="en-US" sz="2000" kern="1200" dirty="0"/>
        </a:p>
      </dsp:txBody>
      <dsp:txXfrm>
        <a:off x="4006089" y="1537350"/>
        <a:ext cx="2608927" cy="1411663"/>
      </dsp:txXfrm>
    </dsp:sp>
    <dsp:sp modelId="{F95689F2-2CDE-CD4B-8457-F6DD4A77198D}">
      <dsp:nvSpPr>
        <dsp:cNvPr id="0" name=""/>
        <dsp:cNvSpPr/>
      </dsp:nvSpPr>
      <dsp:spPr>
        <a:xfrm>
          <a:off x="3962170" y="3223625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One-third children carry it into adulthood</a:t>
          </a:r>
          <a:endParaRPr lang="en-US" sz="2000" kern="1200" dirty="0"/>
        </a:p>
      </dsp:txBody>
      <dsp:txXfrm>
        <a:off x="4006089" y="3267544"/>
        <a:ext cx="2608927" cy="1411663"/>
      </dsp:txXfrm>
    </dsp:sp>
    <dsp:sp modelId="{E72F9629-07D8-9540-9879-14D8FD42BF5B}">
      <dsp:nvSpPr>
        <dsp:cNvPr id="0" name=""/>
        <dsp:cNvSpPr/>
      </dsp:nvSpPr>
      <dsp:spPr>
        <a:xfrm>
          <a:off x="7248853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Deletion Syndrome</a:t>
          </a:r>
          <a:endParaRPr lang="en-US" sz="2500" kern="1200" dirty="0"/>
        </a:p>
      </dsp:txBody>
      <dsp:txXfrm>
        <a:off x="7248853" y="0"/>
        <a:ext cx="3370956" cy="1491974"/>
      </dsp:txXfrm>
    </dsp:sp>
    <dsp:sp modelId="{F8651BA9-B0AB-1745-BBDD-6104E4BA73DF}">
      <dsp:nvSpPr>
        <dsp:cNvPr id="0" name=""/>
        <dsp:cNvSpPr/>
      </dsp:nvSpPr>
      <dsp:spPr>
        <a:xfrm>
          <a:off x="7585949" y="1493431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Delays growth and speech development, while effecting learning abilities</a:t>
          </a:r>
          <a:endParaRPr lang="en-US" sz="2000" kern="1200" dirty="0"/>
        </a:p>
      </dsp:txBody>
      <dsp:txXfrm>
        <a:off x="7629868" y="1537350"/>
        <a:ext cx="2608927" cy="1411663"/>
      </dsp:txXfrm>
    </dsp:sp>
    <dsp:sp modelId="{2AF4D920-1784-1249-A67B-B9E22C485D76}">
      <dsp:nvSpPr>
        <dsp:cNvPr id="0" name=""/>
        <dsp:cNvSpPr/>
      </dsp:nvSpPr>
      <dsp:spPr>
        <a:xfrm>
          <a:off x="7585949" y="3223625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2,000 to 5,000 born each year</a:t>
          </a:r>
          <a:endParaRPr lang="en-US" sz="2000" kern="1200" dirty="0"/>
        </a:p>
      </dsp:txBody>
      <dsp:txXfrm>
        <a:off x="7629868" y="3267544"/>
        <a:ext cx="2608927" cy="1411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D2286-5416-A145-A33B-335556D82285}">
      <dsp:nvSpPr>
        <dsp:cNvPr id="0" name=""/>
        <dsp:cNvSpPr/>
      </dsp:nvSpPr>
      <dsp:spPr>
        <a:xfrm>
          <a:off x="3808835" y="0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Scores range from 0 to 2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Asses Social Interactions, Language, behaviors and early development</a:t>
          </a:r>
          <a:endParaRPr lang="en-US" sz="2000" kern="1200" dirty="0"/>
        </a:p>
      </dsp:txBody>
      <dsp:txXfrm>
        <a:off x="3808835" y="195641"/>
        <a:ext cx="5521972" cy="1173847"/>
      </dsp:txXfrm>
    </dsp:sp>
    <dsp:sp modelId="{C1BB4562-68AF-2749-8001-0820B008D874}">
      <dsp:nvSpPr>
        <dsp:cNvPr id="0" name=""/>
        <dsp:cNvSpPr/>
      </dsp:nvSpPr>
      <dsp:spPr>
        <a:xfrm>
          <a:off x="263761" y="91223"/>
          <a:ext cx="3545073" cy="1382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Autism Diagnostic Interview-Revised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(ADI-R)</a:t>
          </a:r>
          <a:endParaRPr lang="en-US" sz="2100" kern="1200" dirty="0"/>
        </a:p>
      </dsp:txBody>
      <dsp:txXfrm>
        <a:off x="331258" y="158720"/>
        <a:ext cx="3410079" cy="1247688"/>
      </dsp:txXfrm>
    </dsp:sp>
    <dsp:sp modelId="{07D25E1A-57A1-F24F-9FCE-901AFE9E4DCD}">
      <dsp:nvSpPr>
        <dsp:cNvPr id="0" name=""/>
        <dsp:cNvSpPr/>
      </dsp:nvSpPr>
      <dsp:spPr>
        <a:xfrm>
          <a:off x="3886194" y="1721643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T- scores with a mean of 50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Assess Hyperactivity, Aggression, Atypicality, Withdrawal, and Attention problems</a:t>
          </a:r>
          <a:endParaRPr lang="en-US" sz="2000" kern="1200" dirty="0"/>
        </a:p>
      </dsp:txBody>
      <dsp:txXfrm>
        <a:off x="3886194" y="1917284"/>
        <a:ext cx="5521972" cy="1173847"/>
      </dsp:txXfrm>
    </dsp:sp>
    <dsp:sp modelId="{0F6CAE61-0FE9-E14D-A247-8E2D3885261A}">
      <dsp:nvSpPr>
        <dsp:cNvPr id="0" name=""/>
        <dsp:cNvSpPr/>
      </dsp:nvSpPr>
      <dsp:spPr>
        <a:xfrm>
          <a:off x="186402" y="1863968"/>
          <a:ext cx="3699791" cy="1280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Behavioral Assessment Schedule for Children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(BASC)</a:t>
          </a:r>
          <a:endParaRPr lang="en-US" sz="2100" kern="1200" dirty="0"/>
        </a:p>
      </dsp:txBody>
      <dsp:txXfrm>
        <a:off x="248910" y="1926476"/>
        <a:ext cx="3574775" cy="1155463"/>
      </dsp:txXfrm>
    </dsp:sp>
    <dsp:sp modelId="{5A2981FC-BB5F-B542-8DA7-0C010C4F2C5D}">
      <dsp:nvSpPr>
        <dsp:cNvPr id="0" name=""/>
        <dsp:cNvSpPr/>
      </dsp:nvSpPr>
      <dsp:spPr>
        <a:xfrm>
          <a:off x="3868620" y="3443286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Standard scores with a mean of 100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Measures adaptive behaviors, daily living and communication</a:t>
          </a:r>
          <a:endParaRPr lang="en-US" sz="2000" kern="1200" dirty="0"/>
        </a:p>
      </dsp:txBody>
      <dsp:txXfrm>
        <a:off x="3868620" y="3638927"/>
        <a:ext cx="5521972" cy="1173847"/>
      </dsp:txXfrm>
    </dsp:sp>
    <dsp:sp modelId="{200613C9-B96E-7E47-BB0E-FCC049E6406E}">
      <dsp:nvSpPr>
        <dsp:cNvPr id="0" name=""/>
        <dsp:cNvSpPr/>
      </dsp:nvSpPr>
      <dsp:spPr>
        <a:xfrm>
          <a:off x="203976" y="3636712"/>
          <a:ext cx="3664644" cy="1178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Vineland Adaptive Behavior Scales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(VINE)</a:t>
          </a:r>
          <a:endParaRPr lang="en-US" sz="2100" kern="1200" dirty="0"/>
        </a:p>
      </dsp:txBody>
      <dsp:txXfrm>
        <a:off x="261495" y="3694231"/>
        <a:ext cx="3549606" cy="1063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8D4CD-3BF1-9145-A0CE-EAC931CE6537}">
      <dsp:nvSpPr>
        <dsp:cNvPr id="0" name=""/>
        <dsp:cNvSpPr/>
      </dsp:nvSpPr>
      <dsp:spPr>
        <a:xfrm rot="5400000">
          <a:off x="-254733" y="256773"/>
          <a:ext cx="1698220" cy="1188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LASSO</a:t>
          </a:r>
          <a:endParaRPr lang="en-US" sz="2600" kern="1200" dirty="0"/>
        </a:p>
      </dsp:txBody>
      <dsp:txXfrm rot="-5400000">
        <a:off x="0" y="596417"/>
        <a:ext cx="1188754" cy="509466"/>
      </dsp:txXfrm>
    </dsp:sp>
    <dsp:sp modelId="{AD9B75F1-3E55-2445-9AA3-D7EAD3BDA339}">
      <dsp:nvSpPr>
        <dsp:cNvPr id="0" name=""/>
        <dsp:cNvSpPr/>
      </dsp:nvSpPr>
      <dsp:spPr>
        <a:xfrm rot="5400000">
          <a:off x="4807886" y="-3617091"/>
          <a:ext cx="1103843" cy="83421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selects subset of variables when there are highly correlated predictors in the data</a:t>
          </a:r>
          <a:endParaRPr lang="en-US" sz="3100" kern="1200" dirty="0"/>
        </a:p>
      </dsp:txBody>
      <dsp:txXfrm rot="-5400000">
        <a:off x="1188755" y="55925"/>
        <a:ext cx="8288222" cy="996073"/>
      </dsp:txXfrm>
    </dsp:sp>
    <dsp:sp modelId="{7C8A9D65-A4FF-894D-A0F9-B65FF4F0D7EE}">
      <dsp:nvSpPr>
        <dsp:cNvPr id="0" name=""/>
        <dsp:cNvSpPr/>
      </dsp:nvSpPr>
      <dsp:spPr>
        <a:xfrm rot="5400000">
          <a:off x="-254733" y="1761961"/>
          <a:ext cx="1698220" cy="1188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ReliefF</a:t>
          </a:r>
          <a:endParaRPr lang="en-US" sz="2600" kern="1200" dirty="0"/>
        </a:p>
      </dsp:txBody>
      <dsp:txXfrm rot="-5400000">
        <a:off x="0" y="2101605"/>
        <a:ext cx="1188754" cy="509466"/>
      </dsp:txXfrm>
    </dsp:sp>
    <dsp:sp modelId="{A6C0B05F-AB4D-6F40-833B-89C5C34B1B83}">
      <dsp:nvSpPr>
        <dsp:cNvPr id="0" name=""/>
        <dsp:cNvSpPr/>
      </dsp:nvSpPr>
      <dsp:spPr>
        <a:xfrm rot="5400000">
          <a:off x="4807886" y="-2111903"/>
          <a:ext cx="1103843" cy="83421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noise tolerant and robust algorithm which is independent of variable dependencies</a:t>
          </a:r>
          <a:endParaRPr lang="en-US" sz="3100" kern="1200" dirty="0"/>
        </a:p>
      </dsp:txBody>
      <dsp:txXfrm rot="-5400000">
        <a:off x="1188755" y="1561113"/>
        <a:ext cx="8288222" cy="996073"/>
      </dsp:txXfrm>
    </dsp:sp>
    <dsp:sp modelId="{93684C35-62A9-0D4A-9459-54EE242FDF6B}">
      <dsp:nvSpPr>
        <dsp:cNvPr id="0" name=""/>
        <dsp:cNvSpPr/>
      </dsp:nvSpPr>
      <dsp:spPr>
        <a:xfrm rot="5400000">
          <a:off x="-254733" y="3267149"/>
          <a:ext cx="1698220" cy="1188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RFE</a:t>
          </a:r>
          <a:endParaRPr lang="en-US" sz="2600" kern="1200" dirty="0"/>
        </a:p>
      </dsp:txBody>
      <dsp:txXfrm rot="-5400000">
        <a:off x="0" y="3606793"/>
        <a:ext cx="1188754" cy="509466"/>
      </dsp:txXfrm>
    </dsp:sp>
    <dsp:sp modelId="{90ACB5F3-86C6-704C-9F9B-5C4137603DAA}">
      <dsp:nvSpPr>
        <dsp:cNvPr id="0" name=""/>
        <dsp:cNvSpPr/>
      </dsp:nvSpPr>
      <dsp:spPr>
        <a:xfrm rot="5400000">
          <a:off x="4807886" y="-606715"/>
          <a:ext cx="1103843" cy="83421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elimination process to select a subset of features recursively from our data</a:t>
          </a:r>
          <a:endParaRPr lang="en-US" sz="3100" kern="1200" dirty="0"/>
        </a:p>
      </dsp:txBody>
      <dsp:txXfrm rot="-5400000">
        <a:off x="1188755" y="3066301"/>
        <a:ext cx="8288222" cy="996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BC4F2-37F7-4343-8DBF-267B64DDD0C3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0B63F-0DB6-F544-9D46-9E6ABDFE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morning! My name is Siri</a:t>
            </a:r>
            <a:r>
              <a:rPr lang="en-US" baseline="0" dirty="0" smtClean="0"/>
              <a:t> Chandana. My thesis topic is Computational Analysis of Developmental Disorders in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2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65 questions in the SRS</a:t>
            </a:r>
          </a:p>
          <a:p>
            <a:endParaRPr lang="en-US" dirty="0" smtClean="0"/>
          </a:p>
          <a:p>
            <a:r>
              <a:rPr lang="en-US" dirty="0" smtClean="0"/>
              <a:t>ADOS has 4 modules and each module</a:t>
            </a:r>
            <a:r>
              <a:rPr lang="en-US" baseline="0" dirty="0" smtClean="0"/>
              <a:t> takes 30-60 mins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and also plotted the ROC for</a:t>
            </a:r>
            <a:r>
              <a:rPr lang="en-US" baseline="0" dirty="0" smtClean="0"/>
              <a:t> each models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research is similar to this.</a:t>
            </a:r>
            <a:r>
              <a:rPr lang="en-US" baseline="0" dirty="0" smtClean="0"/>
              <a:t> Except our data consists of more developmental disorders and a combination of reviews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data took these professors around 10 years to collect.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6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transformation- setting the target labels depending on research needs</a:t>
            </a:r>
          </a:p>
          <a:p>
            <a:endParaRPr lang="en-US" dirty="0" smtClean="0"/>
          </a:p>
          <a:p>
            <a:r>
              <a:rPr lang="en-US" dirty="0" smtClean="0"/>
              <a:t>Data reduction- removing </a:t>
            </a:r>
            <a:r>
              <a:rPr lang="en-US" dirty="0" err="1" smtClean="0"/>
              <a:t>adiaustim</a:t>
            </a:r>
            <a:r>
              <a:rPr lang="en-US" dirty="0" smtClean="0"/>
              <a:t> column which is the key criteria , IDs and labs and other non</a:t>
            </a:r>
            <a:r>
              <a:rPr lang="en-US" baseline="0" dirty="0" smtClean="0"/>
              <a:t> essential columns like totals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LASSO regression method selects subset of variables when there are highly correlated predictors in the data, as in our dataset</a:t>
            </a:r>
          </a:p>
          <a:p>
            <a:r>
              <a:rPr lang="en-US" sz="1200" dirty="0" err="1" smtClean="0"/>
              <a:t>ReliefF</a:t>
            </a:r>
            <a:r>
              <a:rPr lang="en-US" sz="1200" dirty="0" smtClean="0"/>
              <a:t> is a noise tolerant and robust algorithm which is independent of variable dependencies</a:t>
            </a:r>
          </a:p>
          <a:p>
            <a:r>
              <a:rPr lang="en-US" sz="1200" dirty="0" smtClean="0"/>
              <a:t>RFE uses an elimination process to select a subset of features recursively from our data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For the subgroup diagnosis, LASSO selected features from the BASC and VINE parent- oriented reviews</a:t>
            </a:r>
          </a:p>
          <a:p>
            <a:r>
              <a:rPr lang="en-US" sz="1200" dirty="0" smtClean="0"/>
              <a:t>RFE selected features from the ADI-R parent-oriented reviews</a:t>
            </a:r>
          </a:p>
          <a:p>
            <a:r>
              <a:rPr lang="en-US" sz="1200" dirty="0" smtClean="0"/>
              <a:t> The convergent features for ASD and ADHD comorbidity are ‘Vineland socialization’, ‘Quality of social overtures’, ‘Inappropriate questions or statements’ and ‘Attention problems’</a:t>
            </a:r>
          </a:p>
          <a:p>
            <a:r>
              <a:rPr lang="en-US" sz="1200" dirty="0" smtClean="0"/>
              <a:t>Performance IQ is the only common feature in the case of ASD and VCFS comorbidity</a:t>
            </a:r>
          </a:p>
          <a:p>
            <a:r>
              <a:rPr lang="en-US" sz="1200" dirty="0" smtClean="0"/>
              <a:t>No convergent features for individual diagnosis of disorders ASD, ADHD and VCFS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2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agglomerative clustering was applied on our data. This</a:t>
            </a:r>
            <a:r>
              <a:rPr lang="en-US" baseline="0" dirty="0" smtClean="0"/>
              <a:t> should similar results, however, they could find any relation between ADHD and ASD.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8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4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 is best</a:t>
            </a:r>
          </a:p>
          <a:p>
            <a:endParaRPr lang="en-US" dirty="0" smtClean="0"/>
          </a:p>
          <a:p>
            <a:r>
              <a:rPr lang="en-US" dirty="0" smtClean="0"/>
              <a:t>2 belong to BASC and 4 belong to ADI-R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9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False positives are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Random forest is best</a:t>
            </a:r>
          </a:p>
          <a:p>
            <a:r>
              <a:rPr lang="en-US" dirty="0" smtClean="0"/>
              <a:t>But more consistent models through RFE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0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95%</a:t>
            </a:r>
            <a:r>
              <a:rPr lang="en-US" baseline="0" dirty="0" smtClean="0"/>
              <a:t> accuracy and 80%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presentation, I will be covering the following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34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r>
              <a:rPr lang="en-US" baseline="0" dirty="0" smtClean="0"/>
              <a:t> for Attention Problems all other features are selected from ADI parent oriented review</a:t>
            </a:r>
          </a:p>
          <a:p>
            <a:r>
              <a:rPr lang="en-US" dirty="0" smtClean="0"/>
              <a:t>3</a:t>
            </a:r>
            <a:r>
              <a:rPr lang="en-US" baseline="0" dirty="0" smtClean="0"/>
              <a:t> of these features are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7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J48 algorithm provides a good model approximation (Accuracy-96%)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1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9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J48 algorithm provides a good model approximation (Accuracy-94%)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8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93%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0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ASD and VCFs have 90% accuracy on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3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Developmental disorders effect the growth of child and medications or treatments can be used to aid</a:t>
            </a:r>
            <a:r>
              <a:rPr lang="en-US" baseline="0" dirty="0" smtClean="0"/>
              <a:t> the child and family during the developmental phrase.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main objective of this research is to assist in early diagnosis of developmental disorders. The average wait to</a:t>
            </a:r>
            <a:r>
              <a:rPr lang="en-US" baseline="0" dirty="0" smtClean="0"/>
              <a:t> diagnose a child with developmental disorder is 13 months and double this time if a child were to suffer with more then one disorder. The disorders focused on in our research are </a:t>
            </a:r>
            <a:r>
              <a:rPr lang="mr-IN" baseline="0" dirty="0" smtClean="0"/>
              <a:t>…</a:t>
            </a:r>
            <a:r>
              <a:rPr lang="en-US" baseline="0" dirty="0" smtClean="0"/>
              <a:t>.. And their comorbidity</a:t>
            </a:r>
            <a:r>
              <a:rPr lang="mr-IN" baseline="0" dirty="0" smtClean="0"/>
              <a:t>…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 Our feature set consists of responses by</a:t>
            </a:r>
            <a:r>
              <a:rPr lang="en-US" baseline="0" dirty="0" smtClean="0"/>
              <a:t> parents for the three parent oriented reviews. For the purpose of analysis different feature selection and supervised learning techniques are explored.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</a:t>
            </a:r>
            <a:r>
              <a:rPr lang="en-US" baseline="0" dirty="0" smtClean="0"/>
              <a:t> key contributors of our research.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ASD and ADHD are more common in males than females 4.5 times more</a:t>
            </a:r>
          </a:p>
          <a:p>
            <a:r>
              <a:rPr lang="en-US" dirty="0" smtClean="0"/>
              <a:t>The </a:t>
            </a:r>
            <a:r>
              <a:rPr lang="en-US" baseline="0" dirty="0" smtClean="0"/>
              <a:t>genetic causes for ASD and ADHD are not known, it could be due to various </a:t>
            </a:r>
            <a:r>
              <a:rPr lang="en-US" baseline="0" dirty="0" err="1" smtClean="0"/>
              <a:t>enviromental</a:t>
            </a:r>
            <a:r>
              <a:rPr lang="en-US" baseline="0" dirty="0" smtClean="0"/>
              <a:t> factors</a:t>
            </a:r>
            <a:endParaRPr lang="en-US" dirty="0" smtClean="0"/>
          </a:p>
          <a:p>
            <a:r>
              <a:rPr lang="en-US" dirty="0" smtClean="0"/>
              <a:t>VCFS is a genetic syndrome, due to deletion of 30 to 40 genes in the middle of chromosome 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VCFS</a:t>
            </a:r>
            <a:r>
              <a:rPr lang="en-US" baseline="0" dirty="0" smtClean="0"/>
              <a:t> co-occurs with disorders like Schizophrenia, ASD. VCFS leads to Schizophrenia research shows that 15-20% VCFS meets criteria for ASD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2013, the APA declared that these two disorders can co-occur. ASD and ADHD are also comorbid disorders whose relations are not known.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4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baseline="0" dirty="0" smtClean="0"/>
              <a:t>e mean value is 100 for IQ measures</a:t>
            </a:r>
            <a:endParaRPr lang="en-US" dirty="0" smtClean="0"/>
          </a:p>
          <a:p>
            <a:r>
              <a:rPr lang="en-US" dirty="0" smtClean="0"/>
              <a:t>2 indicates high severity. It meets the DSM-IV criteria.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 BASC has also shown that children diagnosed with </a:t>
            </a:r>
            <a:r>
              <a:rPr lang="en-US" b="1" dirty="0" smtClean="0"/>
              <a:t>ADHD</a:t>
            </a:r>
            <a:r>
              <a:rPr lang="en-US" dirty="0" smtClean="0"/>
              <a:t> are rated </a:t>
            </a:r>
            <a:r>
              <a:rPr lang="en-US" b="1" dirty="0" smtClean="0"/>
              <a:t>lower on adaptive skills </a:t>
            </a:r>
            <a:r>
              <a:rPr lang="en-US" dirty="0" smtClean="0"/>
              <a:t>when compared to children with no diagnosis[38]. However, when trying to diagnose children with </a:t>
            </a:r>
            <a:r>
              <a:rPr lang="en-US" b="1" dirty="0" smtClean="0"/>
              <a:t>ASD, atypical behavior, attention and adaptive functions were complicated</a:t>
            </a:r>
            <a:r>
              <a:rPr lang="en-US" dirty="0" smtClean="0"/>
              <a:t>. It was also observed that the parent-rated </a:t>
            </a:r>
            <a:r>
              <a:rPr lang="en-US" b="1" dirty="0" smtClean="0"/>
              <a:t>social withdrawal was higher </a:t>
            </a:r>
            <a:r>
              <a:rPr lang="en-US" dirty="0" smtClean="0"/>
              <a:t>for children with ASD[39].</a:t>
            </a:r>
          </a:p>
          <a:p>
            <a:r>
              <a:rPr lang="en-US" dirty="0" smtClean="0"/>
              <a:t>BASC mean is 50 and 70 and above is considered critical</a:t>
            </a:r>
          </a:p>
          <a:p>
            <a:endParaRPr lang="en-US" dirty="0" smtClean="0"/>
          </a:p>
          <a:p>
            <a:r>
              <a:rPr lang="en-US" dirty="0" smtClean="0"/>
              <a:t>Vine mean is 100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6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application of machine learning to this field of clinical psychology has</a:t>
            </a:r>
            <a:r>
              <a:rPr lang="en-US" baseline="0" dirty="0" smtClean="0"/>
              <a:t> been done in the past 5 years.</a:t>
            </a:r>
            <a:r>
              <a:rPr lang="en-US" dirty="0" smtClean="0"/>
              <a:t>  Researcher trained models based on the emotional status of autistic children. Children were shown</a:t>
            </a:r>
            <a:r>
              <a:rPr lang="en-US" baseline="0" dirty="0" smtClean="0"/>
              <a:t> pictures of various emotions and the reaction time of each child was noted. These reactions of the children were analyzed. For this they used these machine learning techniques.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state of the art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B4F3-38D8-4E4A-9C75-24A8216900DE}" type="datetime1">
              <a:rPr lang="en-US" smtClean="0"/>
              <a:t>4/28/18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22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138B-D4EF-5044-B5EF-F2ECE0C17CD4}" type="datetime1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68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D5DF-D01A-5B4F-AA01-5071781A49CC}" type="datetime1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68444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D3EC-8C59-3140-91E2-E65EB8AAC7B5}" type="datetime1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54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CBEC-CFC2-254F-8DA1-C0BBF717E117}" type="datetime1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805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C13D-C90D-904C-AEE9-2B0A4472C813}" type="datetime1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87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73-B928-AD4C-A3BE-143313633889}" type="datetime1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518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3A31-AB53-194E-A899-E11C275599AA}" type="datetime1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574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B01-E83A-7E40-9A68-8516A8FC219A}" type="datetime1">
              <a:rPr lang="en-US" smtClean="0"/>
              <a:t>4/28/18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79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C0B-DFC8-CC40-AD1A-A63A597DE6F9}" type="datetime1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CFCD-B1CA-C349-AF79-DCDF6E352D11}" type="datetime1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7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DF29FB5-C32A-BF4C-A723-9BC4E615C168}" type="datetime1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32223"/>
            <a:ext cx="10807700" cy="3035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Computational Analysis of Developmental Disorders in Children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Siri Chandana S, MS Computer Science</a:t>
            </a:r>
          </a:p>
          <a:p>
            <a:r>
              <a:rPr lang="en-US" dirty="0" smtClean="0"/>
              <a:t>SUID- 829955672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52666" cy="1253248"/>
          </a:xfrm>
        </p:spPr>
        <p:txBody>
          <a:bodyPr/>
          <a:lstStyle/>
          <a:p>
            <a:r>
              <a:rPr lang="en-US" dirty="0" smtClean="0"/>
              <a:t>fMRI 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functional magnetic resonance imaging (fMRI) </a:t>
            </a:r>
            <a:r>
              <a:rPr lang="en-US" sz="1800" dirty="0" smtClean="0"/>
              <a:t>of two datasets available online ABIDE and ADHD-200</a:t>
            </a:r>
          </a:p>
          <a:p>
            <a:r>
              <a:rPr lang="en-US" sz="1800" dirty="0" smtClean="0"/>
              <a:t>In 2016, (f)MRI </a:t>
            </a:r>
            <a:r>
              <a:rPr lang="en-US" sz="1800" dirty="0"/>
              <a:t>HOG-feature-based patient </a:t>
            </a:r>
            <a:r>
              <a:rPr lang="en-US" sz="1800" dirty="0" smtClean="0"/>
              <a:t>classification (MHPC) technique  developed </a:t>
            </a:r>
            <a:r>
              <a:rPr lang="en-US" sz="1800" dirty="0"/>
              <a:t>using the </a:t>
            </a:r>
            <a:r>
              <a:rPr lang="en-US" sz="1800" dirty="0" smtClean="0"/>
              <a:t>Histogram </a:t>
            </a:r>
            <a:r>
              <a:rPr lang="en-US" sz="1800" dirty="0"/>
              <a:t>of oriented gradients (HOG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Model had an accuracy of </a:t>
            </a:r>
            <a:r>
              <a:rPr lang="en-US" sz="1800" dirty="0" smtClean="0"/>
              <a:t>69.6% </a:t>
            </a:r>
            <a:r>
              <a:rPr lang="en-US" sz="1800" dirty="0"/>
              <a:t>for distinguishing ADHD and </a:t>
            </a:r>
            <a:r>
              <a:rPr lang="en-US" sz="1800" dirty="0" smtClean="0"/>
              <a:t>accuracy </a:t>
            </a:r>
            <a:r>
              <a:rPr lang="en-US" sz="1800" dirty="0"/>
              <a:t>of </a:t>
            </a:r>
            <a:r>
              <a:rPr lang="en-US" sz="1800" dirty="0" smtClean="0"/>
              <a:t>65% </a:t>
            </a:r>
            <a:r>
              <a:rPr lang="en-US" sz="1800" dirty="0"/>
              <a:t>for distinguishing ASD </a:t>
            </a:r>
            <a:r>
              <a:rPr lang="en-US" sz="1800" dirty="0" smtClean="0"/>
              <a:t>from </a:t>
            </a:r>
            <a:r>
              <a:rPr lang="en-US" sz="1800" dirty="0"/>
              <a:t>the control </a:t>
            </a:r>
            <a:r>
              <a:rPr lang="en-US" sz="1800" dirty="0" smtClean="0"/>
              <a:t>groups</a:t>
            </a:r>
          </a:p>
          <a:p>
            <a:r>
              <a:rPr lang="en-US" sz="1800" dirty="0" smtClean="0"/>
              <a:t>In 2017, deep learning techniques applied increased the accuracy for ASD to 70%.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 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Social Responsiveness </a:t>
            </a:r>
            <a:r>
              <a:rPr lang="en-US" sz="1800" dirty="0" smtClean="0"/>
              <a:t>Scale (</a:t>
            </a:r>
            <a:r>
              <a:rPr lang="en-US" sz="1800" dirty="0"/>
              <a:t>SRS) score sheets of individuals who either had ASD or </a:t>
            </a:r>
            <a:r>
              <a:rPr lang="en-US" sz="1800" dirty="0" smtClean="0"/>
              <a:t>ADHD</a:t>
            </a:r>
          </a:p>
          <a:p>
            <a:r>
              <a:rPr lang="en-US" sz="1800" dirty="0" smtClean="0"/>
              <a:t>Using minimal-redundancy-maximal-relevance </a:t>
            </a:r>
            <a:r>
              <a:rPr lang="en-US" sz="1800" dirty="0"/>
              <a:t>(</a:t>
            </a:r>
            <a:r>
              <a:rPr lang="en-US" sz="1800" dirty="0" err="1"/>
              <a:t>mRMR</a:t>
            </a:r>
            <a:r>
              <a:rPr lang="en-US" sz="1800" dirty="0"/>
              <a:t>) criterion, they selected top 6 </a:t>
            </a:r>
            <a:r>
              <a:rPr lang="en-US" sz="1800" dirty="0" smtClean="0"/>
              <a:t>features</a:t>
            </a:r>
          </a:p>
          <a:p>
            <a:r>
              <a:rPr lang="en-US" sz="1800" dirty="0" smtClean="0"/>
              <a:t>Machine </a:t>
            </a:r>
            <a:r>
              <a:rPr lang="en-US" sz="1800" dirty="0"/>
              <a:t>Learning </a:t>
            </a:r>
            <a:r>
              <a:rPr lang="en-US" sz="1800" dirty="0" smtClean="0"/>
              <a:t>techniques- Support Vector Machine, Linear Discriminant Analysis, </a:t>
            </a:r>
            <a:r>
              <a:rPr lang="en-US" sz="1800" dirty="0"/>
              <a:t>Categorical Lasso and Logistic </a:t>
            </a:r>
            <a:r>
              <a:rPr lang="en-US" sz="1800" dirty="0" smtClean="0"/>
              <a:t>Regression</a:t>
            </a:r>
          </a:p>
          <a:p>
            <a:r>
              <a:rPr lang="en-US" sz="1800" dirty="0" smtClean="0"/>
              <a:t>Models had </a:t>
            </a:r>
            <a:r>
              <a:rPr lang="en-US" sz="1800" dirty="0"/>
              <a:t>average accuracies of comparable </a:t>
            </a:r>
            <a:r>
              <a:rPr lang="en-US" sz="1800" dirty="0" smtClean="0"/>
              <a:t>accuracy of 96%</a:t>
            </a:r>
          </a:p>
          <a:p>
            <a:r>
              <a:rPr lang="en-US" sz="1800" dirty="0" err="1"/>
              <a:t>ADTree</a:t>
            </a:r>
            <a:r>
              <a:rPr lang="en-US" sz="1800" dirty="0"/>
              <a:t> machine learning algorithm on the Autism Diagnostic Observation Schedule-Generic(ADOS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8 of the 29 </a:t>
            </a:r>
            <a:r>
              <a:rPr lang="en-US" sz="1800" dirty="0" smtClean="0"/>
              <a:t>questions in module 1 </a:t>
            </a:r>
            <a:r>
              <a:rPr lang="en-US" sz="1800" dirty="0"/>
              <a:t>are relevant, </a:t>
            </a:r>
            <a:r>
              <a:rPr lang="en-US" sz="1800" dirty="0" smtClean="0"/>
              <a:t>trained models achieved 99.7</a:t>
            </a:r>
            <a:r>
              <a:rPr lang="en-US" sz="1800" dirty="0"/>
              <a:t>% sensitivity and 94% specificity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6040" y="2967335"/>
            <a:ext cx="5339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02" y="3786822"/>
            <a:ext cx="4106110" cy="2430817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261872" y="1828800"/>
            <a:ext cx="5697728" cy="4388839"/>
          </a:xfrm>
        </p:spPr>
        <p:txBody>
          <a:bodyPr/>
          <a:lstStyle/>
          <a:p>
            <a:r>
              <a:rPr lang="en-US" sz="1800" dirty="0" smtClean="0"/>
              <a:t>369 children’s data collected by Dr. Russo, Dr. </a:t>
            </a:r>
            <a:r>
              <a:rPr lang="en-US" sz="1800" dirty="0" err="1" smtClean="0"/>
              <a:t>Antshel</a:t>
            </a:r>
            <a:r>
              <a:rPr lang="en-US" sz="1800" dirty="0" smtClean="0"/>
              <a:t> and Dr. Kates between the ages 3 to 18.</a:t>
            </a:r>
          </a:p>
          <a:p>
            <a:r>
              <a:rPr lang="en-US" sz="1800" dirty="0" smtClean="0"/>
              <a:t>92</a:t>
            </a:r>
            <a:r>
              <a:rPr lang="en-US" sz="1800" dirty="0"/>
              <a:t>% of subjects have taken </a:t>
            </a:r>
            <a:r>
              <a:rPr lang="en-US" sz="1800" dirty="0" smtClean="0"/>
              <a:t>ADI-R, 96</a:t>
            </a:r>
            <a:r>
              <a:rPr lang="en-US" sz="1800" dirty="0"/>
              <a:t>% have taken BASC </a:t>
            </a:r>
            <a:r>
              <a:rPr lang="en-US" sz="1800" dirty="0" smtClean="0"/>
              <a:t>and </a:t>
            </a:r>
            <a:r>
              <a:rPr lang="en-US" sz="1800" dirty="0"/>
              <a:t>only 48% have taken </a:t>
            </a:r>
            <a:r>
              <a:rPr lang="en-US" sz="1800" dirty="0" smtClean="0"/>
              <a:t>VINE</a:t>
            </a:r>
          </a:p>
          <a:p>
            <a:r>
              <a:rPr lang="en-US" sz="1800" dirty="0" smtClean="0"/>
              <a:t>On an average the missing feature values for ADI-R are 10% (majority of third domain missing)</a:t>
            </a:r>
          </a:p>
          <a:p>
            <a:r>
              <a:rPr lang="en-US" sz="1800" dirty="0" smtClean="0"/>
              <a:t>Incase of BASC, Adaptability feature has 20% missing values</a:t>
            </a:r>
          </a:p>
          <a:p>
            <a:r>
              <a:rPr lang="en-US" sz="1800" dirty="0" smtClean="0"/>
              <a:t>VINE has no feature values missing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1691322"/>
            <a:ext cx="3660702" cy="18990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Transformation- conversion of categorical features, creation of target labels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Reduction- eliminating unique and redundant columns, reduced the feature set to 73 columns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Cleaning- handling the missing values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IQ feature set- mean 100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ADI-R feature set- 0 as that</a:t>
            </a:r>
            <a:r>
              <a:rPr lang="en-US" dirty="0"/>
              <a:t> </a:t>
            </a:r>
            <a:r>
              <a:rPr lang="en-US" dirty="0" smtClean="0"/>
              <a:t>indicates less severity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BASC feature set- mean 50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 feature set- 0 indicating the absence of feature values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480498"/>
              </p:ext>
            </p:extLst>
          </p:nvPr>
        </p:nvGraphicFramePr>
        <p:xfrm>
          <a:off x="896815" y="1828799"/>
          <a:ext cx="9530862" cy="4712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used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partitioning- for analyzing comorbid disorders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306 children  with ASD and VCFS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254 subjects with ASD and ADHD</a:t>
            </a:r>
          </a:p>
          <a:p>
            <a:r>
              <a:rPr lang="en-US" dirty="0" smtClean="0"/>
              <a:t>Vertical partitioning- dividing the features to understand the effect of it on disorders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IQ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ADI-R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BASC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 feature </a:t>
            </a:r>
            <a:r>
              <a:rPr lang="en-US" dirty="0" smtClean="0"/>
              <a:t>set</a:t>
            </a:r>
          </a:p>
          <a:p>
            <a:pPr>
              <a:buFont typeface="Arial" charset="0"/>
              <a:buChar char="•"/>
            </a:pPr>
            <a:r>
              <a:rPr lang="en-US"/>
              <a:t>Naive Bayes, Logistic Regression, Random Forest, Support Vector Machines and K-Nearest Neighbors </a:t>
            </a:r>
            <a:endParaRPr lang="en-US"/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 lvl="1"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2708" y="2967335"/>
            <a:ext cx="109200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of Subgroup Diagnosis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 to partition the data into distinguishable clusters.</a:t>
            </a:r>
          </a:p>
          <a:p>
            <a:r>
              <a:rPr lang="en-US" dirty="0" smtClean="0"/>
              <a:t>Before clustering, Principal </a:t>
            </a:r>
            <a:r>
              <a:rPr lang="en-US" dirty="0"/>
              <a:t>C</a:t>
            </a:r>
            <a:r>
              <a:rPr lang="en-US" dirty="0" smtClean="0"/>
              <a:t>omponent Analysis to reduce 73 features to 2 dimensions.</a:t>
            </a:r>
          </a:p>
          <a:p>
            <a:r>
              <a:rPr lang="en-US" dirty="0" smtClean="0"/>
              <a:t>Varied the value of k from 2 to 5</a:t>
            </a:r>
          </a:p>
          <a:p>
            <a:r>
              <a:rPr lang="en-US" dirty="0" smtClean="0"/>
              <a:t>Children diagnosed to VCFS were closely clustered and more specifically children diagnosed with both VCFS+ASD             belonged to came cluster.</a:t>
            </a:r>
          </a:p>
          <a:p>
            <a:r>
              <a:rPr lang="en-US" dirty="0" smtClean="0"/>
              <a:t>Agglomerative clustering was also applied to the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" t="5868" r="1069" b="8485"/>
          <a:stretch/>
        </p:blipFill>
        <p:spPr>
          <a:xfrm>
            <a:off x="8476839" y="4589585"/>
            <a:ext cx="2760785" cy="21101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models performed the best for diagnosing subgroups</a:t>
            </a:r>
          </a:p>
          <a:p>
            <a:r>
              <a:rPr lang="en-US" dirty="0" smtClean="0"/>
              <a:t>ADI-R parent-oriented review is better than other reviews</a:t>
            </a:r>
          </a:p>
          <a:p>
            <a:r>
              <a:rPr lang="en-US" dirty="0" smtClean="0"/>
              <a:t>IQ features are not sufficient enough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18825"/>
              </p:ext>
            </p:extLst>
          </p:nvPr>
        </p:nvGraphicFramePr>
        <p:xfrm>
          <a:off x="4787900" y="4279898"/>
          <a:ext cx="6324600" cy="239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94.85%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95.7%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61.2%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96.47%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96.4%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71.2%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431676"/>
            <a:ext cx="9692640" cy="1397124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252 male children </a:t>
            </a:r>
          </a:p>
          <a:p>
            <a:r>
              <a:rPr lang="en-US" dirty="0" smtClean="0"/>
              <a:t>Accuracy of J48 is 78%</a:t>
            </a:r>
          </a:p>
          <a:p>
            <a:r>
              <a:rPr lang="en-US" dirty="0" smtClean="0"/>
              <a:t>Accuracy of Random Forest is 87%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117 female children</a:t>
            </a:r>
          </a:p>
          <a:p>
            <a:r>
              <a:rPr lang="en-US" dirty="0" smtClean="0"/>
              <a:t>Accuracy </a:t>
            </a:r>
            <a:r>
              <a:rPr lang="en-US" dirty="0"/>
              <a:t>of </a:t>
            </a:r>
            <a:r>
              <a:rPr lang="en-US" dirty="0" smtClean="0"/>
              <a:t>J48 is </a:t>
            </a:r>
            <a:r>
              <a:rPr lang="en-US" dirty="0"/>
              <a:t>90</a:t>
            </a:r>
            <a:r>
              <a:rPr lang="en-US" dirty="0" smtClean="0"/>
              <a:t>%</a:t>
            </a:r>
          </a:p>
          <a:p>
            <a:r>
              <a:rPr lang="en-US" dirty="0"/>
              <a:t>Accuracy of Random Forest is 94%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1" y="3249522"/>
            <a:ext cx="4660928" cy="3516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360" y="3249522"/>
            <a:ext cx="4560680" cy="360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893" y="2967335"/>
            <a:ext cx="102653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of </a:t>
            </a:r>
            <a:r>
              <a:rPr 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Comorbid Disorders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 and VCFS comorbidity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940300"/>
          </a:xfrm>
        </p:spPr>
        <p:txBody>
          <a:bodyPr/>
          <a:lstStyle/>
          <a:p>
            <a:r>
              <a:rPr lang="en-US" dirty="0" smtClean="0"/>
              <a:t>306 children are present, out of which 10 have both these disorders</a:t>
            </a:r>
          </a:p>
          <a:p>
            <a:r>
              <a:rPr lang="en-US" dirty="0" smtClean="0"/>
              <a:t>When using features selected by feature selection algorithms, performance of these models was not comparable</a:t>
            </a:r>
          </a:p>
          <a:p>
            <a:r>
              <a:rPr lang="en-US" dirty="0" smtClean="0"/>
              <a:t>Most important features are-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Criteria for Repetitive </a:t>
            </a:r>
            <a:r>
              <a:rPr lang="en-US" dirty="0" smtClean="0"/>
              <a:t>behavior </a:t>
            </a:r>
            <a:r>
              <a:rPr lang="en-US" dirty="0"/>
              <a:t>and stereotyped patterns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Repetitive use of objects or interest in parts of </a:t>
            </a:r>
            <a:r>
              <a:rPr lang="en-US" dirty="0" smtClean="0"/>
              <a:t>objects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Spontaneous imitation of actions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Functional </a:t>
            </a:r>
            <a:r>
              <a:rPr lang="en-US" dirty="0"/>
              <a:t>Communication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Criteria </a:t>
            </a:r>
            <a:r>
              <a:rPr lang="en-US" dirty="0"/>
              <a:t>for Communication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Adaptive </a:t>
            </a:r>
            <a:r>
              <a:rPr lang="en-US" dirty="0"/>
              <a:t>Daily Living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623091"/>
              </p:ext>
            </p:extLst>
          </p:nvPr>
        </p:nvGraphicFramePr>
        <p:xfrm>
          <a:off x="5130800" y="4445001"/>
          <a:ext cx="6362700" cy="235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675"/>
                <a:gridCol w="1590675"/>
                <a:gridCol w="1590675"/>
                <a:gridCol w="1590675"/>
              </a:tblGrid>
              <a:tr h="525271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34366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</a:tr>
              <a:tr h="334366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  <a:tr h="334366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</a:tr>
              <a:tr h="334366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</a:tr>
              <a:tr h="334366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828800"/>
            <a:ext cx="4902200" cy="449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Logit Boost</a:t>
            </a:r>
          </a:p>
          <a:p>
            <a:r>
              <a:rPr lang="en-US" sz="1800" dirty="0"/>
              <a:t>Accuracy- </a:t>
            </a:r>
            <a:r>
              <a:rPr lang="en-US" sz="1800" dirty="0" smtClean="0"/>
              <a:t>95.7%</a:t>
            </a:r>
          </a:p>
          <a:p>
            <a:r>
              <a:rPr lang="en-US" sz="1800" dirty="0" smtClean="0"/>
              <a:t>ROC </a:t>
            </a:r>
            <a:r>
              <a:rPr lang="en-US" sz="1800" dirty="0"/>
              <a:t>Area- </a:t>
            </a:r>
            <a:r>
              <a:rPr lang="hr-HR" sz="1800" dirty="0" smtClean="0"/>
              <a:t>0.988</a:t>
            </a:r>
          </a:p>
          <a:p>
            <a:r>
              <a:rPr lang="hr-HR" sz="1800" dirty="0" smtClean="0"/>
              <a:t>ASD, </a:t>
            </a:r>
            <a:r>
              <a:rPr lang="hr-HR" sz="1800" dirty="0" err="1" smtClean="0"/>
              <a:t>precision</a:t>
            </a:r>
            <a:r>
              <a:rPr lang="hr-HR" sz="1800" dirty="0" smtClean="0"/>
              <a:t>- 97%, </a:t>
            </a:r>
            <a:r>
              <a:rPr lang="hr-HR" sz="1800" dirty="0" err="1" smtClean="0"/>
              <a:t>recall</a:t>
            </a:r>
            <a:r>
              <a:rPr lang="hr-HR" sz="1800" dirty="0" smtClean="0"/>
              <a:t>- 97%</a:t>
            </a:r>
          </a:p>
          <a:p>
            <a:r>
              <a:rPr lang="nb-NO" sz="1800" dirty="0"/>
              <a:t>VCFS, </a:t>
            </a:r>
            <a:r>
              <a:rPr lang="hr-HR" sz="1800" dirty="0" err="1"/>
              <a:t>precision</a:t>
            </a:r>
            <a:r>
              <a:rPr lang="hr-HR" sz="1800" dirty="0"/>
              <a:t>- 95%,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99%</a:t>
            </a:r>
            <a:endParaRPr lang="hr-HR" sz="1800" dirty="0"/>
          </a:p>
          <a:p>
            <a:r>
              <a:rPr lang="nb-NO" sz="1800" dirty="0"/>
              <a:t>ASD+VCFS,</a:t>
            </a:r>
            <a:r>
              <a:rPr lang="hr-HR" sz="1800" dirty="0"/>
              <a:t> </a:t>
            </a:r>
            <a:r>
              <a:rPr lang="hr-HR" sz="1800" dirty="0" err="1"/>
              <a:t>precision</a:t>
            </a:r>
            <a:r>
              <a:rPr lang="hr-HR" sz="1800" dirty="0"/>
              <a:t>- 100%,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55%</a:t>
            </a:r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13 </a:t>
            </a:r>
            <a:r>
              <a:rPr lang="nb-NO" sz="1800" dirty="0" err="1"/>
              <a:t>features</a:t>
            </a:r>
            <a:r>
              <a:rPr lang="nb-NO" sz="1800" dirty="0"/>
              <a:t> </a:t>
            </a:r>
            <a:r>
              <a:rPr lang="nb-NO" sz="1800" dirty="0" smtClean="0"/>
              <a:t>from </a:t>
            </a:r>
            <a:r>
              <a:rPr lang="nb-NO" sz="1800" dirty="0" err="1"/>
              <a:t>entire</a:t>
            </a:r>
            <a:r>
              <a:rPr lang="nb-NO" sz="1800" dirty="0"/>
              <a:t> </a:t>
            </a:r>
            <a:r>
              <a:rPr lang="nb-NO" sz="1800" dirty="0" err="1"/>
              <a:t>feature</a:t>
            </a:r>
            <a:r>
              <a:rPr lang="nb-NO" sz="1800" dirty="0"/>
              <a:t> </a:t>
            </a:r>
            <a:r>
              <a:rPr lang="nb-NO" sz="1800" dirty="0" err="1"/>
              <a:t>set</a:t>
            </a:r>
            <a:endParaRPr lang="nb-NO" sz="1800" dirty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828032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Ada Boost</a:t>
            </a:r>
          </a:p>
          <a:p>
            <a:r>
              <a:rPr lang="en-US" sz="1800" dirty="0" smtClean="0"/>
              <a:t>Accuracy- 92.15%</a:t>
            </a:r>
          </a:p>
          <a:p>
            <a:r>
              <a:rPr lang="en-US" sz="1800" dirty="0" smtClean="0"/>
              <a:t>ROC Area- </a:t>
            </a:r>
            <a:r>
              <a:rPr lang="nb-NO" sz="1800" dirty="0" smtClean="0"/>
              <a:t>0.978</a:t>
            </a:r>
          </a:p>
          <a:p>
            <a:r>
              <a:rPr lang="hr-HR" sz="1800" dirty="0"/>
              <a:t>ASD, </a:t>
            </a:r>
            <a:r>
              <a:rPr lang="hr-HR" sz="1800" dirty="0" err="1"/>
              <a:t>precision</a:t>
            </a:r>
            <a:r>
              <a:rPr lang="hr-HR" sz="1800" dirty="0"/>
              <a:t>- 93%, </a:t>
            </a:r>
            <a:r>
              <a:rPr lang="hr-HR" sz="1800" dirty="0" err="1"/>
              <a:t>recall</a:t>
            </a:r>
            <a:r>
              <a:rPr lang="hr-HR" sz="1800" dirty="0"/>
              <a:t>- 97%</a:t>
            </a:r>
          </a:p>
          <a:p>
            <a:r>
              <a:rPr lang="nb-NO" sz="1800" dirty="0" smtClean="0"/>
              <a:t>VCFS, </a:t>
            </a:r>
            <a:r>
              <a:rPr lang="hr-HR" sz="1800" dirty="0" err="1"/>
              <a:t>precision</a:t>
            </a:r>
            <a:r>
              <a:rPr lang="hr-HR" sz="1800" dirty="0"/>
              <a:t>- </a:t>
            </a:r>
            <a:r>
              <a:rPr lang="hr-HR" sz="1800" dirty="0" smtClean="0"/>
              <a:t>95%,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94%</a:t>
            </a:r>
            <a:endParaRPr lang="hr-HR" sz="1800" dirty="0"/>
          </a:p>
          <a:p>
            <a:r>
              <a:rPr lang="nb-NO" sz="1800" dirty="0" smtClean="0"/>
              <a:t>ASD+VCFS,</a:t>
            </a:r>
            <a:r>
              <a:rPr lang="hr-HR" sz="1800" dirty="0"/>
              <a:t> </a:t>
            </a:r>
            <a:r>
              <a:rPr lang="hr-HR" sz="1800" dirty="0" err="1"/>
              <a:t>precision</a:t>
            </a:r>
            <a:r>
              <a:rPr lang="hr-HR" sz="1800" dirty="0"/>
              <a:t>- </a:t>
            </a:r>
            <a:r>
              <a:rPr lang="hr-HR" sz="1800" dirty="0" smtClean="0"/>
              <a:t>100%,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40%</a:t>
            </a:r>
            <a:endParaRPr lang="nb-NO" sz="1800" dirty="0" smtClean="0"/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5 </a:t>
            </a:r>
            <a:r>
              <a:rPr lang="nb-NO" sz="1800" dirty="0" err="1" smtClean="0"/>
              <a:t>features</a:t>
            </a:r>
            <a:r>
              <a:rPr lang="nb-NO" sz="1800" dirty="0" smtClean="0"/>
              <a:t> from </a:t>
            </a:r>
            <a:r>
              <a:rPr lang="nb-NO" sz="1800" dirty="0" err="1" smtClean="0"/>
              <a:t>the</a:t>
            </a:r>
            <a:r>
              <a:rPr lang="nb-NO" sz="1800" dirty="0" smtClean="0"/>
              <a:t> </a:t>
            </a:r>
            <a:r>
              <a:rPr lang="nb-NO" sz="1800" dirty="0" err="1" smtClean="0"/>
              <a:t>entire</a:t>
            </a:r>
            <a:r>
              <a:rPr lang="nb-NO" sz="1800" dirty="0" smtClean="0"/>
              <a:t> </a:t>
            </a:r>
            <a:r>
              <a:rPr lang="nb-NO" sz="1800" dirty="0" err="1" smtClean="0"/>
              <a:t>feature</a:t>
            </a:r>
            <a:r>
              <a:rPr lang="nb-NO" sz="1800" dirty="0" smtClean="0"/>
              <a:t> </a:t>
            </a:r>
            <a:r>
              <a:rPr lang="nb-NO" sz="1800" dirty="0" err="1" smtClean="0"/>
              <a:t>set</a:t>
            </a:r>
            <a:endParaRPr lang="nb-NO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 and ADHD comorbidity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254 subjects who have ASD or both these disorders</a:t>
            </a:r>
          </a:p>
          <a:p>
            <a:r>
              <a:rPr lang="en-US" dirty="0" smtClean="0"/>
              <a:t>The most important features are-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Quality of social overtures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Inappropriate </a:t>
            </a:r>
            <a:r>
              <a:rPr lang="en-US" dirty="0"/>
              <a:t>questions or statements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Attention </a:t>
            </a:r>
            <a:r>
              <a:rPr lang="en-US" dirty="0"/>
              <a:t>Problems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Conventional/Instrumental Gestures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Using LASSO and RFE features,                                                          the accuracy of Random Forest                                                       model is 95%    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1415"/>
              </p:ext>
            </p:extLst>
          </p:nvPr>
        </p:nvGraphicFramePr>
        <p:xfrm>
          <a:off x="5765800" y="4253014"/>
          <a:ext cx="6197600" cy="250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1549400"/>
                <a:gridCol w="1549400"/>
                <a:gridCol w="1549400"/>
              </a:tblGrid>
              <a:tr h="600495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71228" cy="1200012"/>
          </a:xfrm>
        </p:spPr>
        <p:txBody>
          <a:bodyPr/>
          <a:lstStyle/>
          <a:p>
            <a:r>
              <a:rPr lang="en-US" smtClean="0"/>
              <a:t>Decision Trees for ASD+ADHD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7" y="1888588"/>
            <a:ext cx="5435534" cy="279898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1" y="1691322"/>
            <a:ext cx="5105893" cy="33906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Logit Boost</a:t>
            </a:r>
          </a:p>
          <a:p>
            <a:r>
              <a:rPr lang="en-US" sz="1800" dirty="0"/>
              <a:t>Accuracy- </a:t>
            </a:r>
            <a:r>
              <a:rPr lang="en-US" sz="1800" dirty="0" smtClean="0"/>
              <a:t>92%</a:t>
            </a:r>
            <a:endParaRPr lang="en-US" sz="1800" dirty="0"/>
          </a:p>
          <a:p>
            <a:r>
              <a:rPr lang="en-US" sz="1800" dirty="0"/>
              <a:t>ROC Area- </a:t>
            </a:r>
            <a:r>
              <a:rPr lang="hr-HR" sz="1800" dirty="0" smtClean="0"/>
              <a:t>0.949</a:t>
            </a:r>
          </a:p>
          <a:p>
            <a:r>
              <a:rPr lang="nb-NO" sz="1800" dirty="0" smtClean="0"/>
              <a:t>ASD+ADHD </a:t>
            </a:r>
            <a:r>
              <a:rPr lang="nb-NO" sz="1800" dirty="0" err="1"/>
              <a:t>group</a:t>
            </a:r>
            <a:r>
              <a:rPr lang="nb-NO" sz="1800" dirty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</a:t>
            </a:r>
            <a:r>
              <a:rPr lang="nb-NO" sz="1800" dirty="0"/>
              <a:t>and </a:t>
            </a:r>
            <a:r>
              <a:rPr lang="nb-NO" sz="1800" dirty="0" err="1"/>
              <a:t>recall</a:t>
            </a:r>
            <a:r>
              <a:rPr lang="nb-NO" sz="1800" dirty="0"/>
              <a:t> is </a:t>
            </a:r>
            <a:r>
              <a:rPr lang="nb-NO" sz="1800" dirty="0" smtClean="0"/>
              <a:t>94% </a:t>
            </a:r>
            <a:endParaRPr lang="nb-NO" sz="1800" dirty="0"/>
          </a:p>
          <a:p>
            <a:r>
              <a:rPr lang="nb-NO" sz="1800" dirty="0"/>
              <a:t>ASD </a:t>
            </a:r>
            <a:r>
              <a:rPr lang="nb-NO" sz="1800" dirty="0" err="1"/>
              <a:t>group</a:t>
            </a:r>
            <a:r>
              <a:rPr lang="nb-NO" sz="1800" dirty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and </a:t>
            </a:r>
            <a:r>
              <a:rPr lang="nb-NO" sz="1800" dirty="0" err="1"/>
              <a:t>recall</a:t>
            </a:r>
            <a:r>
              <a:rPr lang="nb-NO" sz="1800" dirty="0"/>
              <a:t> is </a:t>
            </a:r>
            <a:r>
              <a:rPr lang="nb-NO" sz="1800" dirty="0" smtClean="0"/>
              <a:t>84%</a:t>
            </a:r>
            <a:endParaRPr lang="nb-NO" sz="1800" dirty="0"/>
          </a:p>
          <a:p>
            <a:r>
              <a:rPr lang="nb-NO" sz="1800" dirty="0" err="1"/>
              <a:t>Selected</a:t>
            </a:r>
            <a:r>
              <a:rPr lang="nb-NO" sz="1800" dirty="0"/>
              <a:t> </a:t>
            </a:r>
            <a:r>
              <a:rPr lang="nb-NO" sz="1800" dirty="0" smtClean="0"/>
              <a:t>5 </a:t>
            </a:r>
            <a:r>
              <a:rPr lang="nb-NO" sz="1800" dirty="0" err="1"/>
              <a:t>features</a:t>
            </a:r>
            <a:r>
              <a:rPr lang="nb-NO" sz="1800" dirty="0"/>
              <a:t> from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entire</a:t>
            </a:r>
            <a:r>
              <a:rPr lang="nb-NO" sz="1800" dirty="0"/>
              <a:t> </a:t>
            </a:r>
            <a:r>
              <a:rPr lang="nb-NO" sz="1800" dirty="0" err="1"/>
              <a:t>feature</a:t>
            </a:r>
            <a:r>
              <a:rPr lang="nb-NO" sz="1800" dirty="0"/>
              <a:t> </a:t>
            </a:r>
            <a:r>
              <a:rPr lang="nb-NO" sz="1800" dirty="0" err="1"/>
              <a:t>set</a:t>
            </a:r>
            <a:endParaRPr lang="nb-NO" sz="1800" dirty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Ada Boost</a:t>
            </a:r>
          </a:p>
          <a:p>
            <a:r>
              <a:rPr lang="en-US" sz="1800" dirty="0" smtClean="0"/>
              <a:t>Accuracy- 90.5%</a:t>
            </a:r>
          </a:p>
          <a:p>
            <a:r>
              <a:rPr lang="en-US" sz="1800" dirty="0" smtClean="0"/>
              <a:t>ROC Area- </a:t>
            </a:r>
            <a:r>
              <a:rPr lang="nb-NO" sz="1800" dirty="0" smtClean="0"/>
              <a:t>0.951</a:t>
            </a:r>
          </a:p>
          <a:p>
            <a:r>
              <a:rPr lang="nb-NO" sz="1800" dirty="0" smtClean="0"/>
              <a:t>ASD+ADHD </a:t>
            </a:r>
            <a:r>
              <a:rPr lang="nb-NO" sz="1800" dirty="0" err="1" smtClean="0"/>
              <a:t>group</a:t>
            </a:r>
            <a:r>
              <a:rPr lang="nb-NO" sz="1800" dirty="0" smtClean="0"/>
              <a:t>, </a:t>
            </a:r>
            <a:r>
              <a:rPr lang="nb-NO" sz="1800" dirty="0" err="1"/>
              <a:t>precision</a:t>
            </a:r>
            <a:r>
              <a:rPr lang="nb-NO" sz="1800" dirty="0"/>
              <a:t> is</a:t>
            </a:r>
            <a:r>
              <a:rPr lang="nb-NO" sz="1800" dirty="0" smtClean="0"/>
              <a:t> </a:t>
            </a:r>
            <a:r>
              <a:rPr lang="nb-NO" sz="1800" dirty="0"/>
              <a:t>76% </a:t>
            </a:r>
            <a:r>
              <a:rPr lang="nb-NO" sz="1800" dirty="0" smtClean="0"/>
              <a:t>and </a:t>
            </a:r>
            <a:r>
              <a:rPr lang="nb-NO" sz="1800" dirty="0" err="1"/>
              <a:t>recall</a:t>
            </a:r>
            <a:r>
              <a:rPr lang="nb-NO" sz="1800" dirty="0"/>
              <a:t> is</a:t>
            </a:r>
            <a:r>
              <a:rPr lang="nb-NO" sz="1800" dirty="0" smtClean="0"/>
              <a:t> </a:t>
            </a:r>
            <a:r>
              <a:rPr lang="nb-NO" sz="1800" dirty="0"/>
              <a:t>92% </a:t>
            </a:r>
          </a:p>
          <a:p>
            <a:r>
              <a:rPr lang="nb-NO" sz="1800" dirty="0" smtClean="0"/>
              <a:t>ASD </a:t>
            </a:r>
            <a:r>
              <a:rPr lang="nb-NO" sz="1800" dirty="0" err="1" smtClean="0"/>
              <a:t>group</a:t>
            </a:r>
            <a:r>
              <a:rPr lang="nb-NO" sz="1800" dirty="0" smtClean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</a:t>
            </a:r>
            <a:r>
              <a:rPr lang="nb-NO" sz="1800" dirty="0"/>
              <a:t>is 97% </a:t>
            </a:r>
            <a:r>
              <a:rPr lang="nb-NO" sz="1800" dirty="0" smtClean="0"/>
              <a:t>and </a:t>
            </a:r>
            <a:r>
              <a:rPr lang="nb-NO" sz="1800" dirty="0" err="1" smtClean="0"/>
              <a:t>recall</a:t>
            </a:r>
            <a:r>
              <a:rPr lang="nb-NO" sz="1800" dirty="0" smtClean="0"/>
              <a:t> is 90%</a:t>
            </a:r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4 </a:t>
            </a:r>
            <a:r>
              <a:rPr lang="nb-NO" sz="1800" dirty="0" err="1" smtClean="0"/>
              <a:t>features</a:t>
            </a:r>
            <a:r>
              <a:rPr lang="nb-NO" sz="1800" dirty="0" smtClean="0"/>
              <a:t> from </a:t>
            </a:r>
            <a:r>
              <a:rPr lang="nb-NO" sz="1800" dirty="0" err="1" smtClean="0"/>
              <a:t>the</a:t>
            </a:r>
            <a:r>
              <a:rPr lang="nb-NO" sz="1800" dirty="0" smtClean="0"/>
              <a:t> </a:t>
            </a:r>
            <a:r>
              <a:rPr lang="nb-NO" sz="1800" dirty="0" err="1" smtClean="0"/>
              <a:t>entire</a:t>
            </a:r>
            <a:r>
              <a:rPr lang="nb-NO" sz="1800" dirty="0" smtClean="0"/>
              <a:t> </a:t>
            </a:r>
            <a:r>
              <a:rPr lang="nb-NO" sz="1800" dirty="0" err="1" smtClean="0"/>
              <a:t>feature</a:t>
            </a:r>
            <a:r>
              <a:rPr lang="nb-NO" sz="1800" dirty="0" smtClean="0"/>
              <a:t> </a:t>
            </a:r>
            <a:r>
              <a:rPr lang="nb-NO" sz="1800" dirty="0" err="1" smtClean="0"/>
              <a:t>set</a:t>
            </a:r>
            <a:endParaRPr lang="nb-NO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59523" y="2936631"/>
            <a:ext cx="8787621" cy="17850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of </a:t>
            </a:r>
            <a:r>
              <a:rPr 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Individual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Developmental Disorders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46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Autism Spectrum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265 children are diagnosed with ASD</a:t>
            </a:r>
          </a:p>
          <a:p>
            <a:r>
              <a:rPr lang="en-US" dirty="0" smtClean="0"/>
              <a:t>Models trained with RFE and </a:t>
            </a:r>
            <a:r>
              <a:rPr lang="en-US" dirty="0" err="1" smtClean="0"/>
              <a:t>ReliefF</a:t>
            </a:r>
            <a:r>
              <a:rPr lang="en-US" dirty="0" smtClean="0"/>
              <a:t> have 94% and 90% accuracy</a:t>
            </a:r>
          </a:p>
          <a:p>
            <a:r>
              <a:rPr lang="en-US" dirty="0" smtClean="0"/>
              <a:t>Each of the feature sets are doing well for diagnosis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83251"/>
              </p:ext>
            </p:extLst>
          </p:nvPr>
        </p:nvGraphicFramePr>
        <p:xfrm>
          <a:off x="4927600" y="4279898"/>
          <a:ext cx="61849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225"/>
                <a:gridCol w="1546225"/>
                <a:gridCol w="1546225"/>
                <a:gridCol w="1546225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0.960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33128" cy="1140902"/>
          </a:xfrm>
        </p:spPr>
        <p:txBody>
          <a:bodyPr/>
          <a:lstStyle/>
          <a:p>
            <a:r>
              <a:rPr lang="en-US" dirty="0"/>
              <a:t>Decision Tree Model for </a:t>
            </a:r>
            <a:r>
              <a:rPr lang="en-US" dirty="0" smtClean="0"/>
              <a:t>ASD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886108"/>
            <a:ext cx="7485888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objective of our research is to assist in early intervention of developmental disorders using feature selection and supervised learning techniques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main focus of our research lies in the disorders </a:t>
            </a:r>
            <a:r>
              <a:rPr lang="en-US" dirty="0" smtClean="0"/>
              <a:t>‘Autism </a:t>
            </a:r>
            <a:r>
              <a:rPr lang="en-US" dirty="0"/>
              <a:t>Spectrum </a:t>
            </a:r>
            <a:r>
              <a:rPr lang="en-US" dirty="0" smtClean="0"/>
              <a:t>Disorder’, ‘Attention-Deficit/Hyperactivity Disorder’, ‘Deletion </a:t>
            </a:r>
            <a:r>
              <a:rPr lang="en-US" dirty="0"/>
              <a:t>syndrome (22q</a:t>
            </a:r>
            <a:r>
              <a:rPr lang="en-US" dirty="0" smtClean="0"/>
              <a:t>)’ </a:t>
            </a:r>
            <a:r>
              <a:rPr lang="en-US" dirty="0"/>
              <a:t>and their </a:t>
            </a:r>
            <a:r>
              <a:rPr lang="en-US" dirty="0" smtClean="0"/>
              <a:t>co-occurrences</a:t>
            </a:r>
          </a:p>
          <a:p>
            <a:r>
              <a:rPr lang="en-US" dirty="0"/>
              <a:t>Our research uses three different parent-oriented reviews, which are </a:t>
            </a:r>
            <a:r>
              <a:rPr lang="en-US" dirty="0" smtClean="0"/>
              <a:t>‘Autism </a:t>
            </a:r>
            <a:r>
              <a:rPr lang="en-US" dirty="0"/>
              <a:t>Diagnostic </a:t>
            </a:r>
            <a:r>
              <a:rPr lang="en-US" dirty="0" smtClean="0"/>
              <a:t>Interview-Revised’, ‘Behavioral </a:t>
            </a:r>
            <a:r>
              <a:rPr lang="en-US" dirty="0"/>
              <a:t>Assessment Schedule for </a:t>
            </a:r>
            <a:r>
              <a:rPr lang="en-US" dirty="0" smtClean="0"/>
              <a:t>Children’, </a:t>
            </a:r>
            <a:r>
              <a:rPr lang="en-US" dirty="0"/>
              <a:t>and </a:t>
            </a:r>
            <a:r>
              <a:rPr lang="en-US" dirty="0" smtClean="0"/>
              <a:t>‘Vineland </a:t>
            </a:r>
            <a:r>
              <a:rPr lang="en-US" dirty="0"/>
              <a:t>Adaptive Behavior </a:t>
            </a:r>
            <a:r>
              <a:rPr lang="en-US" dirty="0" smtClean="0"/>
              <a:t>Scales’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Deficit/Hyperactivity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63 children out of 369 have ADHD</a:t>
            </a:r>
          </a:p>
          <a:p>
            <a:r>
              <a:rPr lang="en-US" dirty="0" smtClean="0"/>
              <a:t>Techniques used- Logistic </a:t>
            </a:r>
            <a:r>
              <a:rPr lang="en-US" dirty="0"/>
              <a:t>Regression, Decision Trees, Naive Bayes and Random </a:t>
            </a:r>
            <a:r>
              <a:rPr lang="en-US" dirty="0" smtClean="0"/>
              <a:t>Forest</a:t>
            </a:r>
          </a:p>
          <a:p>
            <a:r>
              <a:rPr lang="en-US" dirty="0" smtClean="0"/>
              <a:t>Model with RFE features had accuracy of 96%</a:t>
            </a:r>
          </a:p>
          <a:p>
            <a:r>
              <a:rPr lang="en-US" dirty="0" smtClean="0"/>
              <a:t>ADI-R parent-oriented review is better than other reviews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60622"/>
              </p:ext>
            </p:extLst>
          </p:nvPr>
        </p:nvGraphicFramePr>
        <p:xfrm>
          <a:off x="4965700" y="4202852"/>
          <a:ext cx="6146800" cy="253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/>
                <a:gridCol w="1536700"/>
                <a:gridCol w="1536700"/>
                <a:gridCol w="1536700"/>
              </a:tblGrid>
              <a:tr h="56004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</a:tr>
              <a:tr h="435970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45828" cy="1140902"/>
          </a:xfrm>
        </p:spPr>
        <p:txBody>
          <a:bodyPr/>
          <a:lstStyle/>
          <a:p>
            <a:r>
              <a:rPr lang="en-US"/>
              <a:t>Decision Tree Model for ADHD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828800"/>
            <a:ext cx="6425184" cy="4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Syndrome(22q)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115 subjects out of 369 have VCFS</a:t>
            </a:r>
          </a:p>
          <a:p>
            <a:r>
              <a:rPr lang="en-US" dirty="0"/>
              <a:t>Techniques used- Logistic Regression, Decision Trees, Naive Bayes and Random Forest</a:t>
            </a:r>
          </a:p>
          <a:p>
            <a:r>
              <a:rPr lang="en-US" dirty="0" smtClean="0"/>
              <a:t>Model with LASSO features (accuracy of 92%), RFE features </a:t>
            </a:r>
            <a:r>
              <a:rPr lang="en-US" dirty="0"/>
              <a:t>(accuracy of </a:t>
            </a:r>
            <a:r>
              <a:rPr lang="en-US" dirty="0" smtClean="0"/>
              <a:t>90%) </a:t>
            </a:r>
          </a:p>
          <a:p>
            <a:r>
              <a:rPr lang="en-US" dirty="0" smtClean="0"/>
              <a:t>BASC and ADI-R parent oriented reviews are doing a good job for diagnosis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60451"/>
              </p:ext>
            </p:extLst>
          </p:nvPr>
        </p:nvGraphicFramePr>
        <p:xfrm>
          <a:off x="4787900" y="4279898"/>
          <a:ext cx="6324600" cy="239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07728" cy="1162069"/>
          </a:xfrm>
        </p:spPr>
        <p:txBody>
          <a:bodyPr/>
          <a:lstStyle/>
          <a:p>
            <a:r>
              <a:rPr lang="en-US" dirty="0" smtClean="0"/>
              <a:t>Decision Tree Model for VCFS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76" y="1658112"/>
            <a:ext cx="7997952" cy="519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models predict </a:t>
            </a:r>
            <a:r>
              <a:rPr lang="en-US" dirty="0"/>
              <a:t>with a better accuracy of 7% </a:t>
            </a:r>
            <a:r>
              <a:rPr lang="en-US" dirty="0" smtClean="0"/>
              <a:t>for </a:t>
            </a:r>
            <a:r>
              <a:rPr lang="en-US" dirty="0"/>
              <a:t>male </a:t>
            </a:r>
            <a:r>
              <a:rPr lang="en-US" dirty="0" smtClean="0"/>
              <a:t>children</a:t>
            </a:r>
          </a:p>
          <a:p>
            <a:r>
              <a:rPr lang="en-US" dirty="0" smtClean="0"/>
              <a:t>Tree- based learning algorithms for building models</a:t>
            </a:r>
          </a:p>
          <a:p>
            <a:r>
              <a:rPr lang="en-US" dirty="0" smtClean="0"/>
              <a:t>LASSO and Recursive Feature Selection algorithms identified suitable features</a:t>
            </a:r>
          </a:p>
          <a:p>
            <a:r>
              <a:rPr lang="en-US" dirty="0" smtClean="0"/>
              <a:t>Generalization </a:t>
            </a:r>
            <a:r>
              <a:rPr lang="en-US" dirty="0"/>
              <a:t>of parent-oriented reviews</a:t>
            </a:r>
          </a:p>
          <a:p>
            <a:r>
              <a:rPr lang="en-US" dirty="0"/>
              <a:t>Models specific to each diagnostic </a:t>
            </a:r>
            <a:r>
              <a:rPr lang="en-US" dirty="0" smtClean="0"/>
              <a:t>conditions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important features for developmental disorders ASD, VCFS and ADHD, along with the comorbid disorders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Assessing </a:t>
            </a:r>
            <a:r>
              <a:rPr lang="en-US" dirty="0"/>
              <a:t>the impact of the three different parent-oriented reviews on these developmental disorders and their comorbidity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Designing </a:t>
            </a:r>
            <a:r>
              <a:rPr lang="en-US" dirty="0"/>
              <a:t>models to diagnose these different subgroups of developmental disorders present in the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 Formulating </a:t>
            </a:r>
            <a:r>
              <a:rPr lang="en-US" dirty="0"/>
              <a:t>hypothesis using the </a:t>
            </a:r>
            <a:r>
              <a:rPr lang="en-US" dirty="0" smtClean="0"/>
              <a:t>relationships between features </a:t>
            </a:r>
            <a:r>
              <a:rPr lang="en-US" dirty="0"/>
              <a:t>found in our models to assess the developmental disorders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354" y="2967335"/>
            <a:ext cx="55574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14774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67763"/>
              </p:ext>
            </p:extLst>
          </p:nvPr>
        </p:nvGraphicFramePr>
        <p:xfrm>
          <a:off x="580291" y="1691321"/>
          <a:ext cx="10621107" cy="4973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Comorbid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Comorbid disorders are when two or more developmental disorders exist in </a:t>
            </a:r>
            <a:r>
              <a:rPr lang="en-US" dirty="0" smtClean="0"/>
              <a:t>individual</a:t>
            </a:r>
            <a:endParaRPr lang="en-US" dirty="0"/>
          </a:p>
          <a:p>
            <a:r>
              <a:rPr lang="en-US" dirty="0"/>
              <a:t>15-20% patients diagnosed with VCFS meet the behavioral criteria for a diagnosis of </a:t>
            </a:r>
            <a:r>
              <a:rPr lang="en-US" dirty="0" smtClean="0"/>
              <a:t>ASD</a:t>
            </a:r>
          </a:p>
          <a:p>
            <a:r>
              <a:rPr lang="en-US" dirty="0" smtClean="0"/>
              <a:t>In 2013, APA stated ASD and ADHD could co-occur</a:t>
            </a:r>
          </a:p>
          <a:p>
            <a:r>
              <a:rPr lang="en-US" dirty="0"/>
              <a:t>20-50% of the individuals diagnosed with ADHD had shown symptoms of </a:t>
            </a:r>
            <a:r>
              <a:rPr lang="en-US" dirty="0" smtClean="0"/>
              <a:t>ASD</a:t>
            </a:r>
          </a:p>
          <a:p>
            <a:r>
              <a:rPr lang="en-US" dirty="0"/>
              <a:t>30-80% of the individuals diagnosed with ASD meet the criteria for ADHD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52667" cy="79604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Parent-oriented Reviews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149327"/>
              </p:ext>
            </p:extLst>
          </p:nvPr>
        </p:nvGraphicFramePr>
        <p:xfrm>
          <a:off x="633047" y="1691322"/>
          <a:ext cx="10181492" cy="500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Differentiate ASD from ADHD using reaction times of individuals to assess emotions</a:t>
            </a:r>
          </a:p>
          <a:p>
            <a:r>
              <a:rPr lang="en-US" sz="1800" dirty="0" smtClean="0"/>
              <a:t>Data consists of children understanding and responding to various emotions</a:t>
            </a:r>
          </a:p>
          <a:p>
            <a:r>
              <a:rPr lang="en-US" sz="1800" dirty="0" smtClean="0"/>
              <a:t>Applied </a:t>
            </a:r>
            <a:r>
              <a:rPr lang="en-US" sz="1800" dirty="0" err="1"/>
              <a:t>ReliefF</a:t>
            </a:r>
            <a:r>
              <a:rPr lang="en-US" sz="1800" dirty="0"/>
              <a:t> feature selection algorithm and the machine learning algorithms applied are Decision Tree, Random Forest, Support Vector Machine, </a:t>
            </a:r>
            <a:r>
              <a:rPr lang="en-US" sz="1800" dirty="0" smtClean="0"/>
              <a:t>K-Nearest Neighbors </a:t>
            </a:r>
            <a:r>
              <a:rPr lang="en-US" sz="1800" dirty="0"/>
              <a:t>and Ada Boost.</a:t>
            </a:r>
            <a:endParaRPr lang="en-US" sz="1800" dirty="0" smtClean="0"/>
          </a:p>
          <a:p>
            <a:r>
              <a:rPr lang="en-US" sz="1800" dirty="0" smtClean="0"/>
              <a:t>Results show </a:t>
            </a:r>
            <a:r>
              <a:rPr lang="en-US" sz="1800" dirty="0"/>
              <a:t>that ASD children could be differentiated from ADHD and control group with 80%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5406</TotalTime>
  <Words>2477</Words>
  <Application>Microsoft Macintosh PowerPoint</Application>
  <PresentationFormat>Widescreen</PresentationFormat>
  <Paragraphs>452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Century Schoolbook</vt:lpstr>
      <vt:lpstr>Mangal</vt:lpstr>
      <vt:lpstr>Wingdings</vt:lpstr>
      <vt:lpstr>Wingdings 2</vt:lpstr>
      <vt:lpstr>Arial</vt:lpstr>
      <vt:lpstr>View</vt:lpstr>
      <vt:lpstr>Computational Analysis of Developmental Disorders in Children</vt:lpstr>
      <vt:lpstr>Contents</vt:lpstr>
      <vt:lpstr>Problem Statement</vt:lpstr>
      <vt:lpstr>Key Contributions</vt:lpstr>
      <vt:lpstr>PowerPoint Presentation</vt:lpstr>
      <vt:lpstr>Definitions</vt:lpstr>
      <vt:lpstr>Comorbid Disorders</vt:lpstr>
      <vt:lpstr>Parent-oriented Reviews</vt:lpstr>
      <vt:lpstr>Emotional Analysis Model</vt:lpstr>
      <vt:lpstr>fMRI based models</vt:lpstr>
      <vt:lpstr>Reviews based models</vt:lpstr>
      <vt:lpstr>PowerPoint Presentation</vt:lpstr>
      <vt:lpstr>Data Exploration</vt:lpstr>
      <vt:lpstr>Data Preprocessing</vt:lpstr>
      <vt:lpstr>Feature Selection</vt:lpstr>
      <vt:lpstr>Approach used for Analysis</vt:lpstr>
      <vt:lpstr>PowerPoint Presentation</vt:lpstr>
      <vt:lpstr>Unsupervised Learning </vt:lpstr>
      <vt:lpstr>Supervised Learning</vt:lpstr>
      <vt:lpstr>Model Bias</vt:lpstr>
      <vt:lpstr>PowerPoint Presentation</vt:lpstr>
      <vt:lpstr>ASD and VCFS comorbidity</vt:lpstr>
      <vt:lpstr>Ensemble Techniques</vt:lpstr>
      <vt:lpstr>ASD and ADHD comorbidity</vt:lpstr>
      <vt:lpstr>Decision Trees for ASD+ADHD</vt:lpstr>
      <vt:lpstr>Ensemble Techniques</vt:lpstr>
      <vt:lpstr>PowerPoint Presentation</vt:lpstr>
      <vt:lpstr>Autism Spectrum Disorder</vt:lpstr>
      <vt:lpstr>Decision Tree Model for ASD</vt:lpstr>
      <vt:lpstr>Attention Deficit/Hyperactivity Disorder</vt:lpstr>
      <vt:lpstr>Decision Tree Model for ADHD</vt:lpstr>
      <vt:lpstr>Deletion Syndrome(22q)</vt:lpstr>
      <vt:lpstr>Decision Tree Model for VCFS</vt:lpstr>
      <vt:lpstr>Conclusion and Future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Developmental Disorders in Children</dc:title>
  <dc:creator>Microsoft Office User</dc:creator>
  <cp:lastModifiedBy>Microsoft Office User</cp:lastModifiedBy>
  <cp:revision>108</cp:revision>
  <dcterms:created xsi:type="dcterms:W3CDTF">2018-04-22T02:42:35Z</dcterms:created>
  <dcterms:modified xsi:type="dcterms:W3CDTF">2018-04-29T00:00:50Z</dcterms:modified>
</cp:coreProperties>
</file>