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85"/>
  </p:handoutMasterIdLst>
  <p:sldIdLst>
    <p:sldId id="256" r:id="rId3"/>
    <p:sldId id="259" r:id="rId4"/>
    <p:sldId id="487" r:id="rId6"/>
    <p:sldId id="307" r:id="rId7"/>
    <p:sldId id="262" r:id="rId8"/>
    <p:sldId id="267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2" r:id="rId22"/>
    <p:sldId id="413" r:id="rId23"/>
    <p:sldId id="414" r:id="rId24"/>
    <p:sldId id="488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432" r:id="rId43"/>
    <p:sldId id="433" r:id="rId44"/>
    <p:sldId id="434" r:id="rId45"/>
    <p:sldId id="435" r:id="rId46"/>
    <p:sldId id="436" r:id="rId47"/>
    <p:sldId id="437" r:id="rId48"/>
    <p:sldId id="438" r:id="rId49"/>
    <p:sldId id="439" r:id="rId50"/>
    <p:sldId id="440" r:id="rId51"/>
    <p:sldId id="441" r:id="rId52"/>
    <p:sldId id="442" r:id="rId53"/>
    <p:sldId id="443" r:id="rId54"/>
    <p:sldId id="444" r:id="rId55"/>
    <p:sldId id="445" r:id="rId56"/>
    <p:sldId id="446" r:id="rId57"/>
    <p:sldId id="447" r:id="rId58"/>
    <p:sldId id="448" r:id="rId59"/>
    <p:sldId id="449" r:id="rId60"/>
    <p:sldId id="450" r:id="rId61"/>
    <p:sldId id="451" r:id="rId62"/>
    <p:sldId id="452" r:id="rId63"/>
    <p:sldId id="453" r:id="rId64"/>
    <p:sldId id="454" r:id="rId65"/>
    <p:sldId id="455" r:id="rId66"/>
    <p:sldId id="456" r:id="rId67"/>
    <p:sldId id="457" r:id="rId68"/>
    <p:sldId id="458" r:id="rId69"/>
    <p:sldId id="459" r:id="rId70"/>
    <p:sldId id="473" r:id="rId71"/>
    <p:sldId id="460" r:id="rId72"/>
    <p:sldId id="461" r:id="rId73"/>
    <p:sldId id="462" r:id="rId74"/>
    <p:sldId id="463" r:id="rId75"/>
    <p:sldId id="464" r:id="rId76"/>
    <p:sldId id="465" r:id="rId77"/>
    <p:sldId id="466" r:id="rId78"/>
    <p:sldId id="467" r:id="rId79"/>
    <p:sldId id="468" r:id="rId80"/>
    <p:sldId id="469" r:id="rId81"/>
    <p:sldId id="470" r:id="rId82"/>
    <p:sldId id="471" r:id="rId83"/>
    <p:sldId id="472" r:id="rId84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028"/>
  </p:normalViewPr>
  <p:slideViewPr>
    <p:cSldViewPr showGuides="1">
      <p:cViewPr varScale="1">
        <p:scale>
          <a:sx n="85" d="100"/>
          <a:sy n="85" d="100"/>
        </p:scale>
        <p:origin x="-137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8" Type="http://schemas.openxmlformats.org/officeDocument/2006/relationships/tableStyles" Target="tableStyles.xml"/><Relationship Id="rId87" Type="http://schemas.openxmlformats.org/officeDocument/2006/relationships/viewProps" Target="viewProps.xml"/><Relationship Id="rId86" Type="http://schemas.openxmlformats.org/officeDocument/2006/relationships/presProps" Target="presProps.xml"/><Relationship Id="rId85" Type="http://schemas.openxmlformats.org/officeDocument/2006/relationships/handoutMaster" Target="handoutMasters/handoutMaster1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4FCEBBE-3872-4E1B-AD8F-0CC63D728338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>
              <a:buNone/>
            </a:pPr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0553B1-587F-4E54-BF3C-1ABB94375FAE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>
              <a:buNone/>
            </a:pPr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dirty="0"/>
          </a:p>
        </p:txBody>
      </p:sp>
      <p:sp>
        <p:nvSpPr>
          <p:cNvPr id="9318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93189" name="Header Placeholder 4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0FA1CC-6B09-44F6-94AA-B4CE123DE75C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p>
            <a:pPr algn="r">
              <a:buNone/>
            </a:pPr>
            <a:fld id="{9A0DB2DC-4C9A-4742-B13C-FB6460FD3503}" type="slidenum">
              <a:rPr lang="en-US" dirty="0">
                <a:solidFill>
                  <a:srgbClr val="FFFFFF"/>
                </a:solidFill>
              </a:rPr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CFD9BA-774F-40DF-A3C1-707DFF6FCF30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9238" y="0"/>
            <a:ext cx="4603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A33405-DC94-44E7-85B7-52AE1AD5961B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376988"/>
            <a:ext cx="3836988" cy="365125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p>
            <a:pPr algn="r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CFD9BA-774F-40DF-A3C1-707DFF6FCF30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invGray">
          <a:xfrm>
            <a:off x="0" y="2601913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21ABCD-2094-42B5-BF75-531461AE5CCE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p>
            <a:pPr algn="r">
              <a:buNone/>
            </a:pPr>
            <a:fld id="{9A0DB2DC-4C9A-4742-B13C-FB6460FD3503}" type="slidenum">
              <a:rPr lang="en-US" dirty="0">
                <a:solidFill>
                  <a:srgbClr val="FFFFFF"/>
                </a:solidFill>
              </a:rPr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CFD9BA-774F-40DF-A3C1-707DFF6FCF30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CFD9BA-774F-40DF-A3C1-707DFF6FCF30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CFD9BA-774F-40DF-A3C1-707DFF6FCF30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1BFE279-C8F2-44AF-87FA-A6EA46107093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p>
            <a:pPr algn="r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2855913" y="0"/>
            <a:ext cx="46038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invGray">
          <a:xfrm>
            <a:off x="2855913" y="0"/>
            <a:ext cx="46038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97D10F-176B-4829-BC4F-C2263DE46CB1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p>
            <a:pPr algn="r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white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55913" y="0"/>
            <a:ext cx="4603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invGray">
          <a:xfrm>
            <a:off x="2855913" y="0"/>
            <a:ext cx="4603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vert="horz" wrap="square" lIns="54864" tIns="9144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2"/>
          </p:nvPr>
        </p:nvSpPr>
        <p:spPr>
          <a:xfrm>
            <a:off x="165100" y="1169988"/>
            <a:ext cx="2522538" cy="201613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1BDF83D-2B56-4433-8745-3B37B6F8F9FE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35300" y="1169988"/>
            <a:ext cx="5194300" cy="201613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shade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>
                  <a:shade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339138" y="1169988"/>
            <a:ext cx="733425" cy="201613"/>
          </a:xfrm>
          <a:prstGeom prst="rect">
            <a:avLst/>
          </a:prstGeom>
        </p:spPr>
        <p:txBody>
          <a:bodyPr vert="horz" bIns="0" rtlCol="0" anchor="b"/>
          <a:p>
            <a:pPr algn="r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</a:ln>
        </p:spPr>
        <p:txBody>
          <a:bodyPr lIns="54864" tIns="91440"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CFD9BA-774F-40DF-A3C1-707DFF6FCF30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>
              <a:defRPr sz="1200">
                <a:solidFill>
                  <a:srgbClr val="3F3F3F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</a:defRPr>
      </a:lvl9pPr>
    </p:titleStyle>
    <p:bodyStyle>
      <a:lvl1pPr marL="438150" indent="-31940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80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880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880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anose="05040102010807070707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505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390" indent="-182880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36" y="2643182"/>
            <a:ext cx="6572264" cy="1673352"/>
          </a:xfrm>
          <a:noFill/>
          <a:ln>
            <a:noFill/>
          </a:ln>
          <a:effectLst/>
          <a:sp3d prstMaterial="plastic"/>
        </p:spPr>
        <p:txBody>
          <a:bodyPr vert="horz" lIns="91440" tIns="0" rIns="45720" bIns="0" rtlCol="0" anchor="t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Human Computer Interface</a:t>
            </a:r>
            <a:br>
              <a:rPr kumimoji="0" lang="en-US" sz="4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7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928688" y="5214938"/>
            <a:ext cx="7772400" cy="1357313"/>
          </a:xfrm>
        </p:spPr>
        <p:txBody>
          <a:bodyPr vert="horz" wrap="square" lIns="118872" tIns="0" rIns="45720" bIns="0" numCol="1" rtlCol="0" anchor="b" anchorCtr="0" compatLnSpc="1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endParaRPr kumimoji="0" lang="en-US" sz="25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Lecture By: </a:t>
            </a:r>
            <a:r>
              <a:rPr kumimoji="0" lang="en-US" sz="2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Syed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Nawaz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Pasha</a:t>
            </a:r>
            <a:endParaRPr kumimoji="0" lang="en-US" sz="25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Assistant Professor</a:t>
            </a:r>
            <a:endParaRPr kumimoji="0" lang="en-US" sz="25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CS&amp;AI</a:t>
            </a:r>
            <a:endParaRPr kumimoji="0" lang="en-US" sz="25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Class: CSE-II/I</a:t>
            </a:r>
            <a:endParaRPr kumimoji="0" lang="en-US" sz="25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9213" y="0"/>
            <a:ext cx="4014787" cy="928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7" name="AutoShape 7" descr="HUMAN-COMPUTER INTERACTION Vector Icons free download in SVG, PNG Format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pic>
        <p:nvPicPr>
          <p:cNvPr id="8198" name="Picture 9" descr="Human Computer Interaction designs, themes, templates and downloadable  graphic elements on Dribb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500063"/>
            <a:ext cx="2762250" cy="2071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HCI </a:t>
            </a:r>
            <a:r>
              <a:rPr kumimoji="0" lang="en-US" sz="4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vs</a:t>
            </a: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User interface Design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r>
              <a:rPr dirty="0"/>
              <a:t>HCI(Human Computer Interaction):</a:t>
            </a:r>
            <a:endParaRPr dirty="0"/>
          </a:p>
          <a:p>
            <a:pPr lvl="1"/>
            <a:r>
              <a:rPr dirty="0"/>
              <a:t>It is the study of how people and computer work together so that person’s need are satisfied in the most effective way.</a:t>
            </a:r>
            <a:endParaRPr dirty="0"/>
          </a:p>
          <a:p>
            <a:r>
              <a:rPr dirty="0"/>
              <a:t>User Interface Design: </a:t>
            </a:r>
            <a:endParaRPr dirty="0"/>
          </a:p>
          <a:p>
            <a:pPr lvl="1"/>
            <a:r>
              <a:rPr dirty="0"/>
              <a:t>It is a subset of HCI</a:t>
            </a:r>
            <a:endParaRPr dirty="0"/>
          </a:p>
          <a:p>
            <a:pPr>
              <a:buNone/>
            </a:pPr>
            <a:r>
              <a:rPr dirty="0"/>
              <a:t>“Goal of Designer is to help the user feel like they are interacting directly with the task rather than interface”</a:t>
            </a:r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43834" y="142852"/>
            <a:ext cx="1314450" cy="5619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Tips to do well in HCI Course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r>
              <a:rPr dirty="0"/>
              <a:t>Leave behind what you know..</a:t>
            </a:r>
            <a:endParaRPr dirty="0"/>
          </a:p>
          <a:p>
            <a:r>
              <a:rPr dirty="0"/>
              <a:t>Participate.</a:t>
            </a:r>
            <a:endParaRPr dirty="0"/>
          </a:p>
          <a:p>
            <a:r>
              <a:rPr dirty="0"/>
              <a:t>Select an application to reflect.</a:t>
            </a:r>
            <a:endParaRPr dirty="0"/>
          </a:p>
          <a:p>
            <a:r>
              <a:rPr dirty="0"/>
              <a:t>Don’t assume.</a:t>
            </a:r>
            <a:endParaRPr dirty="0"/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43834" y="142852"/>
            <a:ext cx="1314450" cy="5619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Conclusion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r>
              <a:rPr dirty="0"/>
              <a:t>Where ever  computer is there, </a:t>
            </a:r>
            <a:r>
              <a:rPr b="1" i="1" dirty="0"/>
              <a:t>“there is HCI”.</a:t>
            </a:r>
            <a:endParaRPr b="1" i="1" dirty="0"/>
          </a:p>
          <a:p>
            <a:r>
              <a:rPr b="1" i="1" dirty="0"/>
              <a:t>HCI is ubiquitous.</a:t>
            </a:r>
            <a:endParaRPr b="1" i="1" dirty="0"/>
          </a:p>
          <a:p>
            <a:r>
              <a:rPr b="1" i="1" dirty="0"/>
              <a:t>The goal of HCI is the make the interaction between user and computer efficient.</a:t>
            </a:r>
            <a:endParaRPr b="1" i="1" dirty="0"/>
          </a:p>
          <a:p>
            <a:endParaRPr b="1" i="1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43834" y="142852"/>
            <a:ext cx="1314450" cy="5619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Applications of HCI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r>
              <a:rPr sz="2800" dirty="0"/>
              <a:t>Education</a:t>
            </a:r>
            <a:endParaRPr sz="2800" dirty="0"/>
          </a:p>
          <a:p>
            <a:r>
              <a:rPr sz="2800" dirty="0"/>
              <a:t>Healthcare</a:t>
            </a:r>
            <a:endParaRPr sz="2800" dirty="0"/>
          </a:p>
          <a:p>
            <a:r>
              <a:rPr sz="2800" dirty="0"/>
              <a:t>Virtual Reality</a:t>
            </a:r>
            <a:endParaRPr sz="2800" dirty="0"/>
          </a:p>
          <a:p>
            <a:r>
              <a:rPr sz="2800" dirty="0"/>
              <a:t>Augmented Reality</a:t>
            </a:r>
            <a:endParaRPr sz="2800" dirty="0"/>
          </a:p>
          <a:p>
            <a:r>
              <a:rPr sz="2800" dirty="0"/>
              <a:t>Gaming</a:t>
            </a:r>
            <a:endParaRPr sz="2800" dirty="0"/>
          </a:p>
          <a:p>
            <a:r>
              <a:rPr sz="2800" dirty="0"/>
              <a:t>Robotics</a:t>
            </a:r>
            <a:endParaRPr sz="2800" dirty="0"/>
          </a:p>
          <a:p>
            <a:r>
              <a:rPr sz="2800" dirty="0"/>
              <a:t>Mobile</a:t>
            </a:r>
            <a:endParaRPr sz="2800" dirty="0"/>
          </a:p>
          <a:p>
            <a:r>
              <a:rPr sz="2800" dirty="0"/>
              <a:t>CSSW(Computer Supported Cooperative work)</a:t>
            </a:r>
            <a:endParaRPr sz="2800" dirty="0"/>
          </a:p>
          <a:p>
            <a:r>
              <a:rPr sz="2800" dirty="0"/>
              <a:t>Information Visualization.</a:t>
            </a:r>
            <a:endParaRPr sz="2800" dirty="0"/>
          </a:p>
          <a:p>
            <a:r>
              <a:rPr sz="2800" dirty="0"/>
              <a:t>Security</a:t>
            </a:r>
            <a:endParaRPr sz="2800" dirty="0"/>
          </a:p>
          <a:p>
            <a:endParaRPr dirty="0"/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43834" y="142852"/>
            <a:ext cx="1314450" cy="5619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Syllabus Unit-I(Text Book-I)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4900612"/>
          </a:xfrm>
          <a:ln/>
        </p:spPr>
        <p:txBody>
          <a:bodyPr vert="horz" wrap="square" lIns="54864" tIns="91440" rIns="91440" bIns="45720" anchor="t" anchorCtr="0"/>
          <a:p>
            <a:pPr algn="just"/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Interface – An Introduction and Overview</a:t>
            </a: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User Interface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User Interface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Good Design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Good Design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History of the Human – Computer Interaction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History of Screen Design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Graphical and Web User Interfaces</a:t>
            </a:r>
            <a:endParaRPr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Graphical User Interface</a:t>
            </a:r>
            <a:endParaRPr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Popularity of Graphics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Direct Manipulation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System : Advantages and Disadvantages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the Graphical User Interface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User Interface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Popularity of the Web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a Web Interface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Merging of Graphical Business Systems and the Web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an Intranet versus the Internet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User Interface Design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for the Xerox STAR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Principles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43834" y="142852"/>
            <a:ext cx="1314450" cy="5619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User Interface – An Introduction and Overview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subset of the field of study called Human – Computer Interaction (HCI).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study, planning and design of how people and computers work together so that a person’s needs are satisfied in the most effective way.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43834" y="142852"/>
            <a:ext cx="1314450" cy="5619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Factors to be considered while designing HCI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HCI designers must consider a variety of factors: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people want and expect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physical limitations and abilities people possess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their perceptual and information processing systems work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people find enjoyable and attractive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characteristics and limitations of the computer hardware and software must also be considered.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43834" y="142852"/>
            <a:ext cx="1314450" cy="5619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Defining the User Interface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interface is the part of a computer and its software that people can see, hear, touch, talk to or otherwise understand or direct.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interface has essentially two components: input and output.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Keyboard,mouse,trackball, one’s finger (for touch-sensitive screens), and one’s voice (for spoken instructions).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display screen, followed by mechanisms that take advantage of a person’s auditory capabilities: voice and sound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the human senses of smell and touch output in interface design still remain unexplored.</a:t>
            </a:r>
            <a:endParaRPr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43834" y="152381"/>
            <a:ext cx="1314450" cy="5619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Good Interface Design?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interface is one that is not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one that permits the user to focus on the information and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hand not the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present the information and perform the task.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43834" y="142852"/>
            <a:ext cx="1314450" cy="5619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Importance of Good Design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well–designed interface and screen is very important to the users. It is their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to view the capabilities of the system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screen’s layout and appearance affect a person in a variety of ways.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they are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confusing or inefficient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people will have greater difficulty in doing their jobs and will make more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mistakes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design may even chase some people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away from the system permanently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lead to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aggravation, frustration and increased stress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829550" y="0"/>
            <a:ext cx="1314450" cy="5619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Course Outcomes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19" name="Content Placeholder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marL="365125" indent="-255270" algn="just" eaLnBrk="1" hangingPunct="1">
              <a:buFont typeface="Wingdings 3" panose="05040102010807070707" pitchFamily="18" charset="2"/>
              <a:buChar char=""/>
            </a:pPr>
            <a:r>
              <a:rPr lang="en-IN" altLang="x-none" dirty="0"/>
              <a:t>Analyse models on user centric design process and test the appropriateness of individual methods for a given problem.</a:t>
            </a:r>
            <a:endParaRPr lang="en-IN" altLang="x-none" dirty="0"/>
          </a:p>
          <a:p>
            <a:pPr marL="365125" indent="-255270" algn="just" eaLnBrk="1" hangingPunct="1">
              <a:buFont typeface="Wingdings 3" panose="05040102010807070707" pitchFamily="18" charset="2"/>
              <a:buChar char=""/>
            </a:pPr>
            <a:r>
              <a:rPr lang="en-IN" altLang="x-none" dirty="0"/>
              <a:t>Learn information gathering and usage of tools for analysis and user requirements.</a:t>
            </a:r>
            <a:endParaRPr dirty="0"/>
          </a:p>
          <a:p>
            <a:pPr marL="365125" indent="-255270" algn="just" eaLnBrk="1" hangingPunct="1">
              <a:buFont typeface="Wingdings 3" panose="05040102010807070707" pitchFamily="18" charset="2"/>
              <a:buChar char=""/>
            </a:pPr>
            <a:r>
              <a:rPr lang="en-IN" altLang="x-none" dirty="0"/>
              <a:t>Implement interaction design basics and associated design rules.</a:t>
            </a:r>
            <a:endParaRPr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43834" y="142852"/>
            <a:ext cx="1314450" cy="5619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9" name="Footer Placeholder 8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Benefits of Good Design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benefits of a well–designed screen include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Clarity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Readability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making screens less crowded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items which can be combined on the same display line to conserve space, were placed on separate lines instead.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of information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screens have a significant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effect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performance.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redesigning the information on the screen, there is an increase in the extraction of desired information by the users.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43834" y="142852"/>
            <a:ext cx="1314450" cy="5619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Benefits of Good Design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costs are lowered because training time is reduced.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line costs are lowered because fewer assist calls are necessary.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satisfaction is increased because aggravation and frustration are reduced.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organization’s customers benefit because of the improved service they receive.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and resolving problems during the design and development process also have economic benefits.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43834" y="142852"/>
            <a:ext cx="1314450" cy="5619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Structured Form</a:t>
            </a:r>
            <a:endParaRPr lang="en-US"/>
          </a:p>
        </p:txBody>
      </p:sp>
      <p:pic>
        <p:nvPicPr>
          <p:cNvPr id="4" name="Picture 3"/>
          <p:cNvPicPr/>
          <p:nvPr>
            <p:custDataLst>
              <p:tags r:id="rId1"/>
            </p:custDataLst>
          </p:nvPr>
        </p:nvPicPr>
        <p:blipFill>
          <a:blip r:embed="rId2"/>
        </p:blipFill>
        <p:spPr>
          <a:xfrm>
            <a:off x="208280" y="1466215"/>
            <a:ext cx="8248015" cy="55137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 Brief History of the Human – Computer Interaction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lowest and the most common level of communication modes we share are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movements and gestures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higher level, in terms of universality and complexity, is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spoken language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third and highest level of complexity is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language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43834" y="142852"/>
            <a:ext cx="1314450" cy="5619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Interaction Styles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numCol="1" anchor="t" anchorCtr="0" compatLnSpc="1"/>
          <a:p>
            <a:pPr marL="457200" indent="-318770" eaLnBrk="1" hangingPunct="1">
              <a:lnSpc>
                <a:spcPct val="90000"/>
              </a:lnSpc>
              <a:buClr>
                <a:srgbClr val="CACACA"/>
              </a:buClr>
              <a:buFont typeface="Average" charset="0"/>
              <a:buChar char="●"/>
            </a:pPr>
            <a:r>
              <a:rPr lang="en-GB" altLang="en-US" dirty="0">
                <a:latin typeface="Average" charset="0"/>
                <a:cs typeface="Average" charset="0"/>
                <a:sym typeface="Average" charset="0"/>
              </a:rPr>
              <a:t>Command Line Interface</a:t>
            </a:r>
            <a:endParaRPr lang="en-GB" altLang="en-US" dirty="0">
              <a:latin typeface="Average" charset="0"/>
              <a:cs typeface="Average" charset="0"/>
              <a:sym typeface="Average" charset="0"/>
            </a:endParaRPr>
          </a:p>
          <a:p>
            <a:pPr marL="457200" indent="-318770" eaLnBrk="1" hangingPunct="1">
              <a:lnSpc>
                <a:spcPct val="90000"/>
              </a:lnSpc>
              <a:buClr>
                <a:srgbClr val="CACACA"/>
              </a:buClr>
              <a:buFont typeface="Average" charset="0"/>
              <a:buChar char="●"/>
            </a:pPr>
            <a:r>
              <a:rPr lang="en-GB" altLang="en-US" dirty="0">
                <a:latin typeface="Average" charset="0"/>
                <a:cs typeface="Average" charset="0"/>
                <a:sym typeface="Average" charset="0"/>
              </a:rPr>
              <a:t>Menus</a:t>
            </a:r>
            <a:endParaRPr lang="en-GB" altLang="en-US" dirty="0">
              <a:latin typeface="Average" charset="0"/>
              <a:cs typeface="Average" charset="0"/>
              <a:sym typeface="Average" charset="0"/>
            </a:endParaRPr>
          </a:p>
          <a:p>
            <a:pPr marL="457200" indent="-318770" eaLnBrk="1" hangingPunct="1">
              <a:lnSpc>
                <a:spcPct val="90000"/>
              </a:lnSpc>
              <a:buClr>
                <a:srgbClr val="CACACA"/>
              </a:buClr>
              <a:buFont typeface="Average" charset="0"/>
              <a:buChar char="●"/>
            </a:pPr>
            <a:r>
              <a:rPr lang="en-GB" altLang="en-US" dirty="0">
                <a:latin typeface="Average" charset="0"/>
                <a:cs typeface="Average" charset="0"/>
                <a:sym typeface="Average" charset="0"/>
              </a:rPr>
              <a:t>Natural Language</a:t>
            </a:r>
            <a:endParaRPr lang="en-GB" altLang="en-US" dirty="0">
              <a:latin typeface="Average" charset="0"/>
              <a:cs typeface="Average" charset="0"/>
              <a:sym typeface="Average" charset="0"/>
            </a:endParaRPr>
          </a:p>
          <a:p>
            <a:pPr marL="457200" indent="-318770" eaLnBrk="1" hangingPunct="1">
              <a:lnSpc>
                <a:spcPct val="90000"/>
              </a:lnSpc>
              <a:buClr>
                <a:srgbClr val="CACACA"/>
              </a:buClr>
              <a:buFont typeface="Average" charset="0"/>
              <a:buChar char="●"/>
            </a:pPr>
            <a:r>
              <a:rPr lang="en-GB" altLang="en-US" dirty="0">
                <a:latin typeface="Average" charset="0"/>
                <a:cs typeface="Average" charset="0"/>
                <a:sym typeface="Average" charset="0"/>
              </a:rPr>
              <a:t>Question/Answer and Query Dialogue</a:t>
            </a:r>
            <a:endParaRPr lang="en-GB" altLang="en-US" dirty="0">
              <a:latin typeface="Average" charset="0"/>
              <a:cs typeface="Average" charset="0"/>
              <a:sym typeface="Average" charset="0"/>
            </a:endParaRPr>
          </a:p>
          <a:p>
            <a:pPr marL="457200" indent="-318770" eaLnBrk="1" hangingPunct="1">
              <a:lnSpc>
                <a:spcPct val="90000"/>
              </a:lnSpc>
              <a:buClr>
                <a:srgbClr val="CACACA"/>
              </a:buClr>
              <a:buFont typeface="Average" charset="0"/>
              <a:buChar char="●"/>
            </a:pPr>
            <a:r>
              <a:rPr lang="en-GB" altLang="en-US" dirty="0">
                <a:latin typeface="Average" charset="0"/>
                <a:cs typeface="Average" charset="0"/>
                <a:sym typeface="Average" charset="0"/>
              </a:rPr>
              <a:t>Form-Fills and Spreadsheets</a:t>
            </a:r>
            <a:endParaRPr lang="en-GB" altLang="en-US" dirty="0">
              <a:latin typeface="Average" charset="0"/>
              <a:cs typeface="Average" charset="0"/>
              <a:sym typeface="Average" charset="0"/>
            </a:endParaRPr>
          </a:p>
          <a:p>
            <a:pPr marL="457200" indent="-318770" eaLnBrk="1" hangingPunct="1">
              <a:lnSpc>
                <a:spcPct val="90000"/>
              </a:lnSpc>
              <a:buClr>
                <a:srgbClr val="CACACA"/>
              </a:buClr>
              <a:buFont typeface="Average" charset="0"/>
              <a:buChar char="●"/>
            </a:pPr>
            <a:r>
              <a:rPr lang="en-GB" altLang="en-US" dirty="0">
                <a:latin typeface="Average" charset="0"/>
                <a:cs typeface="Average" charset="0"/>
                <a:sym typeface="Average" charset="0"/>
              </a:rPr>
              <a:t>WIMP</a:t>
            </a:r>
            <a:endParaRPr lang="en-GB" altLang="en-US" dirty="0">
              <a:latin typeface="Average" charset="0"/>
              <a:cs typeface="Average" charset="0"/>
              <a:sym typeface="Average" charset="0"/>
            </a:endParaRPr>
          </a:p>
          <a:p>
            <a:pPr marL="457200" indent="-318770" eaLnBrk="1" hangingPunct="1">
              <a:lnSpc>
                <a:spcPct val="90000"/>
              </a:lnSpc>
              <a:buClr>
                <a:srgbClr val="CACACA"/>
              </a:buClr>
              <a:buFont typeface="Average" charset="0"/>
              <a:buChar char="●"/>
            </a:pPr>
            <a:r>
              <a:rPr lang="en-GB" altLang="en-US" dirty="0">
                <a:latin typeface="Average" charset="0"/>
                <a:cs typeface="Average" charset="0"/>
                <a:sym typeface="Average" charset="0"/>
              </a:rPr>
              <a:t>Point and Click</a:t>
            </a:r>
            <a:endParaRPr lang="en-GB" altLang="en-US" dirty="0">
              <a:latin typeface="Average" charset="0"/>
              <a:cs typeface="Average" charset="0"/>
              <a:sym typeface="Average" charset="0"/>
            </a:endParaRPr>
          </a:p>
          <a:p>
            <a:pPr marL="457200" indent="-318770" eaLnBrk="1" hangingPunct="1">
              <a:lnSpc>
                <a:spcPct val="90000"/>
              </a:lnSpc>
              <a:buClr>
                <a:srgbClr val="CACACA"/>
              </a:buClr>
              <a:buFont typeface="Average" charset="0"/>
              <a:buChar char="●"/>
            </a:pPr>
            <a:r>
              <a:rPr lang="en-GB" altLang="en-US" dirty="0">
                <a:latin typeface="Average" charset="0"/>
                <a:cs typeface="Average" charset="0"/>
                <a:sym typeface="Average" charset="0"/>
              </a:rPr>
              <a:t>Three–dimensional interfaces</a:t>
            </a:r>
            <a:endParaRPr lang="en-GB" altLang="en-US" dirty="0">
              <a:latin typeface="Average" charset="0"/>
              <a:cs typeface="Average" charset="0"/>
              <a:sym typeface="Average" charset="0"/>
            </a:endParaRPr>
          </a:p>
          <a:p>
            <a:pPr marL="457200" indent="-318770"/>
            <a:endParaRPr dirty="0"/>
          </a:p>
          <a:p>
            <a:pPr marL="457200" indent="-318770"/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43834" y="142852"/>
            <a:ext cx="1314450" cy="5619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Brief History of Screen Design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r>
              <a:rPr dirty="0"/>
              <a:t>1970’s Screen:</a:t>
            </a:r>
            <a:endParaRPr dirty="0"/>
          </a:p>
          <a:p>
            <a:pPr lvl="1"/>
            <a:r>
              <a:rPr dirty="0"/>
              <a:t>Contains many fields.</a:t>
            </a:r>
            <a:endParaRPr dirty="0"/>
          </a:p>
          <a:p>
            <a:pPr lvl="1"/>
            <a:r>
              <a:rPr dirty="0"/>
              <a:t>Cryptic and unintelligible captions</a:t>
            </a:r>
            <a:endParaRPr dirty="0"/>
          </a:p>
          <a:p>
            <a:pPr lvl="1"/>
            <a:r>
              <a:rPr dirty="0"/>
              <a:t>Visually clustered.</a:t>
            </a:r>
            <a:endParaRPr dirty="0"/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possessed a command field that challenged the user to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had to be keyed into it.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Ambiguous error message(often require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Monochrmatic</a:t>
            </a:r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1970’s Screen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4820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42875" y="1643063"/>
            <a:ext cx="8786813" cy="4857750"/>
          </a:xfrm>
          <a:ln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500" b="1" i="0" u="none" strike="noStrike" kern="1200" cap="none" spc="0" normalizeH="0" baseline="0" noProof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r>
              <a:rPr dirty="0"/>
              <a:t>1980’s</a:t>
            </a:r>
            <a:endParaRPr dirty="0"/>
          </a:p>
          <a:p>
            <a:pPr lvl="1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cluttered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and alignment of elements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and meaningful captions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were replaced by function keys.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became clear.</a:t>
            </a:r>
            <a:r>
              <a:rPr dirty="0"/>
              <a:t> </a:t>
            </a:r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1980’s Screen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6868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71500" y="1714500"/>
            <a:ext cx="8143875" cy="4643438"/>
          </a:xfrm>
          <a:ln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Advent of Graphics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r>
              <a:rPr dirty="0"/>
              <a:t>Graphical Screens</a:t>
            </a:r>
            <a:endParaRPr dirty="0"/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groupings and alignment,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borders were made available.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buttons and menus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implementing commands replaced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keys.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sizes and styles.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boxes, drop-down combination boxes, spin boxes and many more</a:t>
            </a:r>
            <a:endParaRPr b="1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Course Evaluation 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600075" y="2135505"/>
          <a:ext cx="8007350" cy="3676015"/>
        </p:xfrm>
        <a:graphic>
          <a:graphicData uri="http://schemas.openxmlformats.org/drawingml/2006/table">
            <a:tbl>
              <a:tblPr/>
              <a:tblGrid>
                <a:gridCol w="5675630"/>
                <a:gridCol w="2331720"/>
              </a:tblGrid>
              <a:tr h="743585">
                <a:tc>
                  <a:txBody>
                    <a:bodyPr/>
                    <a:p>
                      <a:pPr marL="45275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Components of Course Evaluation</a:t>
                      </a:r>
                      <a:endParaRPr sz="2400" b="1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34988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 b="1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Percentage</a:t>
                      </a:r>
                      <a:endParaRPr sz="2400" b="1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6585">
                <a:tc>
                  <a:txBody>
                    <a:bodyPr/>
                    <a:p>
                      <a:pPr marL="18923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Mid-Term</a:t>
                      </a:r>
                      <a:endParaRPr sz="24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34988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20</a:t>
                      </a:r>
                      <a:endParaRPr sz="24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41020">
                <a:tc>
                  <a:txBody>
                    <a:bodyPr/>
                    <a:p>
                      <a:pPr marL="45275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End Term Examination</a:t>
                      </a:r>
                      <a:endParaRPr sz="24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34988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40</a:t>
                      </a:r>
                      <a:endParaRPr sz="24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9120">
                <a:tc>
                  <a:txBody>
                    <a:bodyPr/>
                    <a:p>
                      <a:pPr marL="45275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Continuous Lab Evaluation</a:t>
                      </a:r>
                      <a:endParaRPr sz="24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349885" indent="0"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        </a:t>
                      </a:r>
                      <a:r>
                        <a:rPr sz="24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20</a:t>
                      </a:r>
                      <a:endParaRPr sz="24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6585">
                <a:tc>
                  <a:txBody>
                    <a:bodyPr/>
                    <a:p>
                      <a:pPr marL="45212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Lab Exam</a:t>
                      </a:r>
                      <a:endParaRPr sz="24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34988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10</a:t>
                      </a:r>
                      <a:endParaRPr sz="24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9120">
                <a:tc>
                  <a:txBody>
                    <a:bodyPr/>
                    <a:p>
                      <a:pPr marL="45275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Certification</a:t>
                      </a:r>
                      <a:endParaRPr sz="24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349885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24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1</a:t>
                      </a:r>
                      <a:r>
                        <a:rPr sz="240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sz="240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0" marB="0" anchor="ctr" anchorCtr="0">
                    <a:lnL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471C4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Graphical Screen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8916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28625" y="1571625"/>
            <a:ext cx="8429625" cy="4813300"/>
          </a:xfrm>
          <a:ln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Characteristics of Graphical and Web User Interface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>
              <a:buNone/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Graphical User Interface – Definition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collection of  techniques and mechanisms to interact with something.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interface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primary interaction mechanism is a pointing device. What the user interacts with, is a collection of elements referred to as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be seen, heard, touched or otherwise perceived.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are visible the user and are used to perform tasks.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Characteristics of Graphical and Web User Interface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interacted with as entities independent of all other objects.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perform actions called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objects. The operations include accessing and modifying objects by pointing, selecting and manipulating.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objects have standard resulting behaviors.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Concept of Direct Manipulation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used to describe this style of interaction for graphical systems was first used by Shneiderman (1982)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systems were called ‘direct manipulation’ and they possess the following characteristics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portrayed as an extension of the real world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simply replicates the objects and actions and portrays them on the screen. A person has the power to access and modify these objects.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visibility of objects and actions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are continuously visible. Nelson described this concept as ‘virtual reality’.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Hatfield called it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WYSIWYG – What You See Is What You Get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Concept of Direct Manipulation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lvl="1" algn="just"/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are rapid and incremental with visible display of results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of actions are immediately displayed visually on the screen in their new and current form.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a previous action is quickly seen and the evolution of tasks is continuous and effortless.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actions are easily reversible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Actions, if discovered to be incorrect or not desired, can be easily undone.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Indirect Manipulation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manipulation of all screen objects and actions may not be feasible because of the following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 may be difficult to conceptualize in the graphical system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graphics capability of the system may be limited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space available for placing manipulation controls in the window border may be limited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may be difficult for people to learn and remember all the necessary operations and actions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this occurs,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manipulation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provided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Indirect Manipulation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manipulation substitutes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and text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pull-down or pop-up menus, for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substitutes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pointing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window systems are a combination of direct and indirect manipulation.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menu may be accessed by pointing at the menu icon and then selecting it (direct manipulation). The menu itself is a textual list of operations (indirect manipulation).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Graphical Systems : Advantages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Symbols recognized faster than text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learning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natural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Exploits visual/ spatial cues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feeling of control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feedback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Predicate system responses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reversible actions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Graphical Systems : Advantages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attractive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consume less space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Replaces national languages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typing requirements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 transition from command language system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Graphical Systems : Disadvantages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design complexity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still necessary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experimentally-derived design guidelines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Inconsistencies in technique and terminology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always familiar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comprehension limitations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limitations</a:t>
            </a:r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Text Books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lang="en-IN" altLang="x-none" sz="2800" dirty="0"/>
              <a:t>Wilbert O. Galitz, </a:t>
            </a:r>
            <a:r>
              <a:rPr lang="en-IN" altLang="x-none" sz="2800" b="1" dirty="0"/>
              <a:t>The Essential Guide to User Interface Design: An Introduction to GUI Design Principles and Technique </a:t>
            </a:r>
            <a:r>
              <a:rPr lang="en-IN" altLang="x-none" sz="2800" dirty="0"/>
              <a:t>(2nd ed.), John Wiley &amp;Sons, 2007.</a:t>
            </a:r>
            <a:endParaRPr sz="2800" dirty="0"/>
          </a:p>
          <a:p>
            <a:pPr algn="just"/>
            <a:r>
              <a:rPr lang="en-IN" altLang="x-none" sz="2800" dirty="0"/>
              <a:t>Dix, J. Fincay, G. D. Abowd, and R. Beale, </a:t>
            </a:r>
            <a:r>
              <a:rPr lang="en-IN" altLang="x-none" sz="2800" b="1" dirty="0"/>
              <a:t>Human Computer Interaction </a:t>
            </a:r>
            <a:r>
              <a:rPr lang="en-IN" altLang="x-none" sz="2800" dirty="0"/>
              <a:t>(3rd ed.), Pearson Education, 2003.</a:t>
            </a:r>
            <a:endParaRPr lang="en-IN" altLang="x-none" sz="2800" dirty="0"/>
          </a:p>
          <a:p>
            <a:pPr algn="just"/>
            <a:r>
              <a:rPr lang="en-IN" altLang="x-none" sz="2800" dirty="0"/>
              <a:t>S. Lauesen,, </a:t>
            </a:r>
            <a:r>
              <a:rPr lang="en-IN" altLang="x-none" sz="2800" b="1" dirty="0"/>
              <a:t>User Interface Design: A Software Engineering Perspective </a:t>
            </a:r>
            <a:r>
              <a:rPr lang="en-IN" altLang="x-none" sz="2800" dirty="0"/>
              <a:t>(1st ed.), Addison-Wesley, 2004.</a:t>
            </a:r>
            <a:endParaRPr sz="2800" dirty="0"/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43834" y="142852"/>
            <a:ext cx="1314450" cy="5619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Graphical Systems : Disadvantages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tested icons exist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for touch typists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for expert users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always the preferred style of interaction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always fastest style of interaction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chances of clutter and confusion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futz and fiddle factor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consume more screen space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limitations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Characteristics of the Graphical User Interface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graphical system possesses a set of defining concepts.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them are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Sophisticated Visual Presentation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Pick-and-Click Interface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Restricted Set of Interface Options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Orientation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Use of a Person’s Recognition Memory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 Performance of Functions</a:t>
            </a:r>
            <a:endParaRPr sz="2400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Sophisticated Visual Presentation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presentation is the visual aspect of the interface. It is what the people see in the screen.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meaningful interface elements visually presented to the user in a graphical system include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(Primary, Secondary or Dialog boxes)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Menus (Menu bar, pull-down, pop-up, cascading)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Icons to represent objects such as programs or files,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Assorted Screen-based controls (text boxes, combination boxes, settings, scroll bars, buttons)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 pointer, Cursor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Pick-and-Click Interaction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term used to describe the activity required by a person to identify the element for a proposed action.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signal to perform an action is called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mechanism for performing this pick-and-click is most often the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its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buttons.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eye, hand and mind seem to work smoothly and efficiently together.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secondary mechanism for performing selection actions is the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1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Restricted Set of Interface Options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alternatives available to the user is what is presented on the screen or what may be retrieved through what is presented on the screen, nothing less, nothing more.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concept is referred as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WYSIWYG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(What You See Is What You Get).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Visualization 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process that allows people to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information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it is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perceive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because it is either too voluminous or too abstract.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involves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an entity’s representation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reveal the structure and/or function of the underlying system or process.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visualization method for an activity depends on what people are trying to learn from the data.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Object Orientation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graphical system consists of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Objects are what people see on the screen. They are manipulated as a single unit.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well-designed system keeps users focused on objects, not on how to carry out actions.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can be composed of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subobjects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an object can be a document. The documents subobjects may be paragraphs, sentences, words and letters.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3 classes of objects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objects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objects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objects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Objects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marL="319405" lvl="1" indent="-319405" algn="just">
              <a:spcBef>
                <a:spcPts val="700"/>
              </a:spcBef>
              <a:buSzPct val="60000"/>
              <a:buFont typeface="Wingdings" panose="05000000000000000000" pitchFamily="2" charset="2"/>
              <a:buChar char="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objects present information.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9405" lvl="1" indent="-319405" algn="just">
              <a:spcBef>
                <a:spcPts val="700"/>
              </a:spcBef>
              <a:buSzPct val="60000"/>
              <a:buFont typeface="Wingdings" panose="05000000000000000000" pitchFamily="2" charset="2"/>
              <a:buChar char="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information, either text or graphics, normally appears in the body of the screen.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9405" lvl="1" indent="-319405" algn="just">
              <a:spcBef>
                <a:spcPts val="700"/>
              </a:spcBef>
              <a:buSzPct val="60000"/>
              <a:buFont typeface="Wingdings" panose="05000000000000000000" pitchFamily="2" charset="2"/>
              <a:buChar char="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essentially the screen-based controls for information collection or presentation organized on the screen.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Char char=""/>
            </a:pPr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Container Objects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marL="319405" lvl="1" indent="-319405" algn="just">
              <a:spcBef>
                <a:spcPts val="700"/>
              </a:spcBef>
              <a:buSzPct val="60000"/>
              <a:buFont typeface="Wingdings" panose="05000000000000000000" pitchFamily="2" charset="2"/>
              <a:buChar char="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objects are objects to hold other objects.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9405" lvl="1" indent="-319405" algn="just">
              <a:spcBef>
                <a:spcPts val="700"/>
              </a:spcBef>
              <a:buSzPct val="60000"/>
              <a:buFont typeface="Wingdings" panose="05000000000000000000" pitchFamily="2" charset="2"/>
              <a:buChar char="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used to group two or more related objects for easy access and retrieval.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9405" lvl="1" indent="-319405" algn="just">
              <a:spcBef>
                <a:spcPts val="700"/>
              </a:spcBef>
              <a:buSzPct val="60000"/>
              <a:buFont typeface="Wingdings" panose="05000000000000000000" pitchFamily="2" charset="2"/>
              <a:buChar char="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kinds of container objects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3725" lvl="2" indent="-318770" algn="just">
              <a:spcBef>
                <a:spcPts val="700"/>
              </a:spcBef>
              <a:buSzPct val="60000"/>
              <a:buFont typeface="Wingdings" panose="05000000000000000000" pitchFamily="2" charset="2"/>
              <a:buChar char="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Workplace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desktop, the storage area for all objects.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3725" lvl="2" indent="-318770" algn="just">
              <a:spcBef>
                <a:spcPts val="700"/>
              </a:spcBef>
              <a:buSzPct val="60000"/>
              <a:buFont typeface="Wingdings" panose="05000000000000000000" pitchFamily="2" charset="2"/>
              <a:buChar char="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Folders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general-purpose containers for long-term storage of objects.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3725" lvl="2" indent="-318770" algn="just">
              <a:spcBef>
                <a:spcPts val="700"/>
              </a:spcBef>
              <a:buSzPct val="60000"/>
              <a:buFont typeface="Wingdings" panose="05000000000000000000" pitchFamily="2" charset="2"/>
              <a:buChar char=""/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Workareas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temporary storage folders used for storing multiple objects currently being worked on.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Char char=""/>
            </a:pPr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Let me run through the syllabus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315" name="Content Placeholder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eaLnBrk="1" hangingPunct="1"/>
            <a:r>
              <a:rPr dirty="0"/>
              <a:t>Open the word document and display…</a:t>
            </a:r>
            <a:endParaRPr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43834" y="142852"/>
            <a:ext cx="1314450" cy="5619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9" name="Footer Placeholder 8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Device Objects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represent physical objects in the real world such as printers or trash buckets.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objects may contain others for acting upon. A file for example, may be placed in a printer for printing of its contents.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can exist within the context of other objects, and one object may affect the way another object appears or behaves.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Properties or Attributes of Objects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also have properties or attributes.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are the unique characteristics of an object.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help to describe an object and can be changed by users.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are text styles, font sizes or window background colors.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Actions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objects are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People take actions on objects. They manipulate objects in specific ways or modify the properties of objects.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actions that manipulate objects. They may be performed in a variety of ways including direct manipulation or through a command button.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executed immediately when selected. Once executed, they cease to be relevant. Examples of commands are opening a document, printing a document, closing a window and quitting an application.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Actions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Property/Attribute specification actions establish or modify the attributes or properties of objects. When selected, they remain in effect until deselected.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include selecting cascaded windows to be displayed, a particular font size or a particular color.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is a typical property/attribute specification sequence: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selects an object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then selects an action to apply to that object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selected words are made bold and will remain bold until selected and changed again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series of actions may be performed on a selected object. Performing a series of actions on an object also permits and encourages system learning through exploration</a:t>
            </a:r>
            <a:endParaRPr sz="2000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 of Recognition Memory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visibility of object’s and actions encourages use of a person’s more powerful recognition memory.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‘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sight, out of mind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is eliminated.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Concurrent Performance of Functions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systems may do two or more things at one time. Multiple programs may run simultaneously.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system is not busy on a primary task, it may process background tasks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(cooperative multitasking)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applications are running separate tasks, the system may divide the processing power into time slices and allocate portions to each application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(preemptive multitasking)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Web User Interface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interface design is essentially the design of navigation and the presentation of information. It is about content, not data.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interface design is a matter of balancing the structure and relationships of menus, content and other linked documents or graphics.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is to build a hierarchy of menus and pages that feel natural, is well structured, is easy to use and is truthful.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is a navigation environment where people move between pages of information, not an application environment. It is also a graphically rich environment.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Web User Interface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Reasons for difficulty in Web interface design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underlying design language, HTML, was never intended for creating screens to be used by the general population.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scope of users was expected to be technical.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was limited in objects and interaction styles and did not provide a means for presenting information in the most effective way for the people.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navigation retreated to the pre-GUI era. It was characterized by a ‘command’ field whose contents had to be learned.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GUIs eliminated the absolute necessity for a command field, providing menus related to the task.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Web User Interface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navigation is mostly confined to a “Back” and “Forward” concept, but back-to-where or forward-to-where is  unknown.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Ill-timed use of the back button can destroy many minutes of the work.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Numerous links were produced to the destinations unknown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completion and submission was essentially a form of batch processing.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were completed, transmitted and then edited instead of the editing being interactive, occurring as the entry process was accomplished.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Popularity of the Web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millions of people across the globe to communicate, access information, publish and be heard.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people to control the display and rendering of Web pages.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download times, confusing navigation, confusing page organization, disturbing animation and other undesirable features are some of the disadvantages of the Web pages.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39" name="Content Placeholder 1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eaLnBrk="1" hangingPunct="1"/>
            <a:r>
              <a:rPr dirty="0"/>
              <a:t>Let us learn the terms </a:t>
            </a:r>
            <a:endParaRPr dirty="0"/>
          </a:p>
          <a:p>
            <a:pPr eaLnBrk="1" hangingPunct="1"/>
            <a:r>
              <a:rPr dirty="0"/>
              <a:t>Human</a:t>
            </a:r>
            <a:endParaRPr dirty="0"/>
          </a:p>
          <a:p>
            <a:pPr eaLnBrk="1" hangingPunct="1"/>
            <a:r>
              <a:rPr dirty="0"/>
              <a:t>Computer</a:t>
            </a:r>
            <a:endParaRPr dirty="0"/>
          </a:p>
          <a:p>
            <a:pPr eaLnBrk="1" hangingPunct="1"/>
            <a:r>
              <a:rPr dirty="0"/>
              <a:t>Interaction</a:t>
            </a:r>
            <a:endParaRPr dirty="0"/>
          </a:p>
          <a:p>
            <a:pPr eaLnBrk="1" hangingPunct="1"/>
            <a:endParaRPr dirty="0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43834" y="142852"/>
            <a:ext cx="1314450" cy="5619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Characteristics of a Web Interface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versus Web Page Design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designs have similarities.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are software designs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used by people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interactive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heavily visual experiences presented through screens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composed of many similar components.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963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5188" y="0"/>
            <a:ext cx="1928812" cy="500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Significant Differences of GUI and Web Page Design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28625" y="1643063"/>
            <a:ext cx="8229600" cy="4625975"/>
          </a:xfrm>
          <a:ln/>
        </p:spPr>
        <p:txBody>
          <a:bodyPr vert="horz" wrap="square" lIns="54864" tIns="91440" rIns="91440" bIns="45720" anchor="t" anchorCtr="0"/>
          <a:p>
            <a:pPr>
              <a:buNone/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1.Devices: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sz="1800" b="1" dirty="0">
                <a:latin typeface="Calibri" panose="020F0502020204030204" pitchFamily="34" charset="0"/>
                <a:cs typeface="Calibri" panose="020F0502020204030204" pitchFamily="34" charset="0"/>
              </a:rPr>
              <a:t>GuI design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,the characteristics of the interface devices such as monitors and modem are </a:t>
            </a:r>
            <a:r>
              <a:rPr sz="1800" b="1" dirty="0">
                <a:latin typeface="Calibri" panose="020F0502020204030204" pitchFamily="34" charset="0"/>
                <a:cs typeface="Calibri" panose="020F0502020204030204" pitchFamily="34" charset="0"/>
              </a:rPr>
              <a:t>well defined 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and screens appear exactly as specified.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/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sz="1800" b="1" dirty="0">
                <a:latin typeface="Calibri" panose="020F0502020204030204" pitchFamily="34" charset="0"/>
                <a:cs typeface="Calibri" panose="020F0502020204030204" pitchFamily="34" charset="0"/>
              </a:rPr>
              <a:t>Web design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,the user devices may range from handheld mechanism to the high end work stations,it will be generated by both the hardware and the software.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2.User Focus: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GUI systems are normally well defined </a:t>
            </a:r>
            <a:r>
              <a:rPr sz="18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applications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 and the </a:t>
            </a:r>
            <a:r>
              <a:rPr sz="1800" b="1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about transactions and processes.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Web is all about </a:t>
            </a:r>
            <a:r>
              <a:rPr sz="1800" b="1" dirty="0">
                <a:latin typeface="Calibri" panose="020F0502020204030204" pitchFamily="34" charset="0"/>
                <a:cs typeface="Calibri" panose="020F0502020204030204" pitchFamily="34" charset="0"/>
              </a:rPr>
              <a:t>information 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1800" b="1" dirty="0">
                <a:latin typeface="Calibri" panose="020F0502020204030204" pitchFamily="34" charset="0"/>
                <a:cs typeface="Calibri" panose="020F0502020204030204" pitchFamily="34" charset="0"/>
              </a:rPr>
              <a:t>navigation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3.Data and Information: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In GUI system the data is created and used by </a:t>
            </a:r>
            <a:r>
              <a:rPr sz="1800" b="1" dirty="0">
                <a:latin typeface="Calibri" panose="020F0502020204030204" pitchFamily="34" charset="0"/>
                <a:cs typeface="Calibri" panose="020F0502020204030204" pitchFamily="34" charset="0"/>
              </a:rPr>
              <a:t>known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b="1" dirty="0">
                <a:latin typeface="Calibri" panose="020F0502020204030204" pitchFamily="34" charset="0"/>
                <a:cs typeface="Calibri" panose="020F0502020204030204" pitchFamily="34" charset="0"/>
              </a:rPr>
              <a:t>and trusted sources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The web is full of </a:t>
            </a:r>
            <a:r>
              <a:rPr sz="1800" b="1" dirty="0">
                <a:latin typeface="Calibri" panose="020F0502020204030204" pitchFamily="34" charset="0"/>
                <a:cs typeface="Calibri" panose="020F0502020204030204" pitchFamily="34" charset="0"/>
              </a:rPr>
              <a:t>unknown content 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and web content is highly variable in organizations.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066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5188" y="857250"/>
            <a:ext cx="1928812" cy="500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Significant Differences of GUI and Web Page Design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357188" y="1500188"/>
            <a:ext cx="8229600" cy="4625975"/>
          </a:xfrm>
          <a:ln/>
        </p:spPr>
        <p:txBody>
          <a:bodyPr vert="horz" wrap="square" lIns="54864" tIns="91440" rIns="91440" bIns="45720" anchor="t" anchorCtr="0"/>
          <a:p>
            <a:pPr>
              <a:buNone/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4.User Tasks: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In GUI ystems,the user can </a:t>
            </a:r>
            <a:r>
              <a:rPr sz="1800" b="1" dirty="0">
                <a:latin typeface="Calibri" panose="020F0502020204030204" pitchFamily="34" charset="0"/>
                <a:cs typeface="Calibri" panose="020F0502020204030204" pitchFamily="34" charset="0"/>
              </a:rPr>
              <a:t>install,configure,personalize,start use and upgrade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 the programs and people become familiar with many of its feature.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Web Users do </a:t>
            </a:r>
            <a:r>
              <a:rPr sz="1800" b="1" dirty="0">
                <a:latin typeface="Calibri" panose="020F0502020204030204" pitchFamily="34" charset="0"/>
                <a:cs typeface="Calibri" panose="020F0502020204030204" pitchFamily="34" charset="0"/>
              </a:rPr>
              <a:t>linking to sites,browsing or reading the pages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,filling out forms,register for services participating in transactions,downloading and saving the pages,etc.,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5.User's Conceptual Space: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In GUI,the user's conceptual space is controlled by the program and application.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In Web,the user's space is infinite and generally unorganized.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6.Navigation: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The GUI,the users navigate through structured menus,lists,trees,dialogs and wizards.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The Web users navigate through links,bookmarks and typed URLS.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168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5188" y="0"/>
            <a:ext cx="1928812" cy="500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Significant Differences of GUI and Web Page Design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>
              <a:buNone/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7.Context: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GUI systems enable the users to maintain a better sense of context and the </a:t>
            </a:r>
            <a:r>
              <a:rPr sz="1800" b="1" dirty="0">
                <a:latin typeface="Calibri" panose="020F0502020204030204" pitchFamily="34" charset="0"/>
                <a:cs typeface="Calibri" panose="020F0502020204030204" pitchFamily="34" charset="0"/>
              </a:rPr>
              <a:t>restricted navigation paths.</a:t>
            </a:r>
            <a:endParaRPr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Web Pages are single entities with almost </a:t>
            </a:r>
            <a:r>
              <a:rPr sz="1800" b="1" dirty="0">
                <a:latin typeface="Calibri" panose="020F0502020204030204" pitchFamily="34" charset="0"/>
                <a:cs typeface="Calibri" panose="020F0502020204030204" pitchFamily="34" charset="0"/>
              </a:rPr>
              <a:t>unlimited navigation paths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8.Response Time: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GUI response time is nearly </a:t>
            </a:r>
            <a:r>
              <a:rPr sz="1800" b="1" dirty="0">
                <a:latin typeface="Calibri" panose="020F0502020204030204" pitchFamily="34" charset="0"/>
                <a:cs typeface="Calibri" panose="020F0502020204030204" pitchFamily="34" charset="0"/>
              </a:rPr>
              <a:t>instantaneous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In Web it depends on the </a:t>
            </a:r>
            <a:r>
              <a:rPr sz="1800" b="1" dirty="0">
                <a:latin typeface="Calibri" panose="020F0502020204030204" pitchFamily="34" charset="0"/>
                <a:cs typeface="Calibri" panose="020F0502020204030204" pitchFamily="34" charset="0"/>
              </a:rPr>
              <a:t>transmission speeds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800" b="1" dirty="0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800" b="1" dirty="0"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 and so on.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9.System Capability: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GUI system capabilities are only limited to the capability of hardware and the sophistication of software.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sz="1800" dirty="0">
                <a:latin typeface="Calibri" panose="020F0502020204030204" pitchFamily="34" charset="0"/>
                <a:cs typeface="Calibri" panose="020F0502020204030204" pitchFamily="34" charset="0"/>
              </a:rPr>
              <a:t>Web is more constrained,being limited by constraints imposed by hardware,software and the browser.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sz="1800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270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5188" y="0"/>
            <a:ext cx="1928812" cy="500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Significant Differences of GUI and Web Page Design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428625" y="1571625"/>
            <a:ext cx="8286750" cy="4929188"/>
          </a:xfrm>
          <a:ln/>
        </p:spPr>
        <p:txBody>
          <a:bodyPr vert="horz" wrap="square" lIns="54864" tIns="91440" rIns="91440" bIns="45720" anchor="t" anchorCtr="0"/>
          <a:p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10.Task Efficiency: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GUI system are targeted to a specific audience performing specific task,efficiency of performing task is only limited.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Web systems tasks limited by the browser and the network.Websites are intended for everyone.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11.Security: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In GUI environment,security and data access can be tightly controlled in proportion to the willingness to invest resources and effort.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Web is renowned for security exposures,browser-provided security options have not been well understood by the average web users.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12.User Assistance: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In GUI,the user assistance is an integral part of the most GUI applications,this assistance is accessed through the standard mechanism and help menus.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sz="1600" dirty="0">
                <a:latin typeface="Calibri" panose="020F0502020204030204" pitchFamily="34" charset="0"/>
                <a:cs typeface="Calibri" panose="020F0502020204030204" pitchFamily="34" charset="0"/>
              </a:rPr>
              <a:t>In Web,it cannot provide with the help system.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373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5188" y="0"/>
            <a:ext cx="1928812" cy="500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Principles of User Interface Design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should serve as both a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connector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separator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connector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that it ties the user to the power of the computer.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separator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that it minimizes the possibility of the participants damaging one another.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475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5188" y="0"/>
            <a:ext cx="1928812" cy="500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General Principles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428625" y="1500188"/>
            <a:ext cx="8229600" cy="4857750"/>
          </a:xfrm>
          <a:ln/>
        </p:spPr>
        <p:txBody>
          <a:bodyPr vert="horz" wrap="square" lIns="54864" tIns="91440" rIns="91440" bIns="45720" anchor="t" anchorCtr="0"/>
          <a:p>
            <a:r>
              <a:rPr sz="1800" dirty="0"/>
              <a:t>Aesthetically Pleasing</a:t>
            </a:r>
            <a:endParaRPr sz="1800" dirty="0"/>
          </a:p>
          <a:p>
            <a:r>
              <a:rPr sz="1800" dirty="0"/>
              <a:t>Clarity</a:t>
            </a:r>
            <a:endParaRPr sz="1800" dirty="0"/>
          </a:p>
          <a:p>
            <a:r>
              <a:rPr sz="1800" dirty="0"/>
              <a:t>Compatibility</a:t>
            </a:r>
            <a:endParaRPr sz="1800" dirty="0"/>
          </a:p>
          <a:p>
            <a:r>
              <a:rPr sz="1800" dirty="0"/>
              <a:t>Comprehensibility</a:t>
            </a:r>
            <a:endParaRPr sz="1800" dirty="0"/>
          </a:p>
          <a:p>
            <a:r>
              <a:rPr sz="1800" dirty="0"/>
              <a:t>Configurability</a:t>
            </a:r>
            <a:endParaRPr sz="1800" dirty="0"/>
          </a:p>
          <a:p>
            <a:r>
              <a:rPr sz="1800" dirty="0"/>
              <a:t>Consistency</a:t>
            </a:r>
            <a:endParaRPr sz="1800" dirty="0"/>
          </a:p>
          <a:p>
            <a:r>
              <a:rPr sz="1800" dirty="0"/>
              <a:t>Control</a:t>
            </a:r>
            <a:endParaRPr sz="1800" dirty="0"/>
          </a:p>
          <a:p>
            <a:r>
              <a:rPr sz="1800" dirty="0"/>
              <a:t>Directness</a:t>
            </a:r>
            <a:endParaRPr sz="1800" dirty="0"/>
          </a:p>
          <a:p>
            <a:r>
              <a:rPr sz="1800" dirty="0"/>
              <a:t>Efficiency</a:t>
            </a:r>
            <a:endParaRPr sz="1800" dirty="0"/>
          </a:p>
          <a:p>
            <a:r>
              <a:rPr sz="1800" dirty="0"/>
              <a:t>Familiarity</a:t>
            </a:r>
            <a:endParaRPr sz="1800" dirty="0"/>
          </a:p>
          <a:p>
            <a:r>
              <a:rPr sz="1800" dirty="0"/>
              <a:t>Flexibility </a:t>
            </a:r>
            <a:endParaRPr sz="1800" dirty="0"/>
          </a:p>
          <a:p>
            <a:r>
              <a:rPr sz="1800" dirty="0"/>
              <a:t>Forgiveness </a:t>
            </a:r>
            <a:endParaRPr sz="1800" dirty="0"/>
          </a:p>
          <a:p>
            <a:r>
              <a:rPr sz="1800" dirty="0"/>
              <a:t>Predictability</a:t>
            </a:r>
            <a:endParaRPr sz="1800" dirty="0"/>
          </a:p>
          <a:p>
            <a:r>
              <a:rPr sz="1800" dirty="0"/>
              <a:t>Recovery</a:t>
            </a:r>
            <a:endParaRPr sz="1800" dirty="0"/>
          </a:p>
          <a:p>
            <a:r>
              <a:rPr sz="1800" dirty="0"/>
              <a:t>Responsiveness </a:t>
            </a:r>
            <a:endParaRPr sz="1800" dirty="0"/>
          </a:p>
          <a:p>
            <a:r>
              <a:rPr sz="1800" dirty="0"/>
              <a:t>Simplicity</a:t>
            </a:r>
            <a:endParaRPr sz="1800" dirty="0"/>
          </a:p>
          <a:p>
            <a:r>
              <a:rPr sz="1800" dirty="0"/>
              <a:t>Transparency</a:t>
            </a:r>
            <a:endParaRPr sz="1800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578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5188" y="0"/>
            <a:ext cx="1928812" cy="876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Aesthetically Pleasing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visual appeal by following these presentation and graphic design principles.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meaningful contrast between screen elements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groupings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screen elements and groups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three-dimensional representation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color and graphics effectively and simply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680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5188" y="0"/>
            <a:ext cx="1928812" cy="876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Grouping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7828" name="Content Placeholder 4"/>
          <p:cNvGrpSpPr>
            <a:grpSpLocks noGrp="1"/>
          </p:cNvGrpSpPr>
          <p:nvPr/>
        </p:nvGrpSpPr>
        <p:grpSpPr>
          <a:xfrm>
            <a:off x="357188" y="1571625"/>
            <a:ext cx="3714750" cy="2214563"/>
            <a:chOff x="720" y="1824"/>
            <a:chExt cx="4272" cy="2201"/>
          </a:xfrm>
        </p:grpSpPr>
        <p:sp>
          <p:nvSpPr>
            <p:cNvPr id="77852" name="Rectangle 5"/>
            <p:cNvSpPr/>
            <p:nvPr/>
          </p:nvSpPr>
          <p:spPr>
            <a:xfrm>
              <a:off x="720" y="1824"/>
              <a:ext cx="4272" cy="2064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IN" altLang="en-US" dirty="0">
                <a:solidFill>
                  <a:srgbClr val="002060"/>
                </a:solidFill>
                <a:latin typeface="Times"/>
              </a:endParaRPr>
            </a:p>
          </p:txBody>
        </p:sp>
        <p:sp>
          <p:nvSpPr>
            <p:cNvPr id="77853" name="Text Box 6"/>
            <p:cNvSpPr txBox="1"/>
            <p:nvPr/>
          </p:nvSpPr>
          <p:spPr>
            <a:xfrm>
              <a:off x="768" y="1833"/>
              <a:ext cx="1834" cy="8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en-US" sz="1500" b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Billing details</a:t>
              </a:r>
              <a:r>
                <a:rPr lang="en-US" altLang="en-US" sz="15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:</a:t>
              </a:r>
              <a:endParaRPr lang="en-US" altLang="en-US" sz="15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en-US" sz="15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  Name</a:t>
              </a:r>
              <a:endParaRPr lang="en-US" altLang="en-US" sz="15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en-US" sz="15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  Address: …</a:t>
              </a:r>
              <a:endParaRPr lang="en-US" altLang="en-US" sz="15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en-US" sz="15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  credit card no</a:t>
              </a:r>
              <a:endParaRPr lang="en-US" altLang="en-US" sz="15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854" name="Text Box 7"/>
            <p:cNvSpPr txBox="1"/>
            <p:nvPr/>
          </p:nvSpPr>
          <p:spPr>
            <a:xfrm>
              <a:off x="3024" y="1833"/>
              <a:ext cx="1834" cy="8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en-US" sz="1500" b="1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Delivery details</a:t>
              </a:r>
              <a:r>
                <a:rPr lang="en-US" altLang="en-US" sz="15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:</a:t>
              </a:r>
              <a:endParaRPr lang="en-US" altLang="en-US" sz="15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en-US" sz="15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  Name</a:t>
              </a:r>
              <a:endParaRPr lang="en-US" altLang="en-US" sz="15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en-US" sz="15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  Address: …</a:t>
              </a:r>
              <a:endParaRPr lang="en-US" altLang="en-US" sz="15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en-US" sz="1500" dirty="0">
                  <a:solidFill>
                    <a:srgbClr val="002060"/>
                  </a:solidFill>
                  <a:latin typeface="Times New Roman" panose="02020603050405020304" pitchFamily="18" charset="0"/>
                </a:rPr>
                <a:t>  delivery time</a:t>
              </a:r>
              <a:endParaRPr lang="en-US" altLang="en-US" sz="1500" dirty="0">
                <a:solidFill>
                  <a:srgbClr val="00206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767" y="2783"/>
              <a:ext cx="41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767" y="2783"/>
              <a:ext cx="4225" cy="124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Order details</a:t>
              </a:r>
              <a:r>
                <a:rPr kumimoji="0" lang="en-US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:</a:t>
              </a:r>
              <a:endParaRPr kumimoji="0" lang="en-US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  Item                                               quantity  cost/item    cost</a:t>
              </a:r>
              <a:endParaRPr kumimoji="0" lang="en-US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  </a:t>
              </a:r>
              <a:r>
                <a: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rPr>
                <a:t>Size 10 screws (boxes)      7    3.71   25.97</a:t>
              </a:r>
              <a:endParaRPr kumimoji="0" lang="en-US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rPr>
                <a:t>      ……			                    …	     …           …</a:t>
              </a:r>
              <a:endParaRPr kumimoji="0" lang="en-US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77829" name="Group 4"/>
          <p:cNvGrpSpPr/>
          <p:nvPr/>
        </p:nvGrpSpPr>
        <p:grpSpPr>
          <a:xfrm>
            <a:off x="5143500" y="1500188"/>
            <a:ext cx="3914775" cy="1857375"/>
            <a:chOff x="1584" y="2448"/>
            <a:chExt cx="3408" cy="1632"/>
          </a:xfrm>
        </p:grpSpPr>
        <p:sp>
          <p:nvSpPr>
            <p:cNvPr id="77842" name="Rectangle 5"/>
            <p:cNvSpPr/>
            <p:nvPr/>
          </p:nvSpPr>
          <p:spPr>
            <a:xfrm>
              <a:off x="1584" y="2448"/>
              <a:ext cx="3408" cy="1632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7843" name="Rectangle 6"/>
            <p:cNvSpPr/>
            <p:nvPr/>
          </p:nvSpPr>
          <p:spPr>
            <a:xfrm>
              <a:off x="1680" y="2544"/>
              <a:ext cx="1536" cy="720"/>
            </a:xfrm>
            <a:prstGeom prst="rect">
              <a:avLst/>
            </a:prstGeom>
            <a:solidFill>
              <a:schemeClr val="bg1"/>
            </a:solidFill>
            <a:ln w="57150" cap="flat" cmpd="thinThick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IN" altLang="en-US" dirty="0">
                <a:latin typeface="Times"/>
              </a:endParaRPr>
            </a:p>
          </p:txBody>
        </p:sp>
        <p:sp>
          <p:nvSpPr>
            <p:cNvPr id="77844" name="Rectangle 7"/>
            <p:cNvSpPr/>
            <p:nvPr/>
          </p:nvSpPr>
          <p:spPr>
            <a:xfrm>
              <a:off x="1680" y="3360"/>
              <a:ext cx="3216" cy="624"/>
            </a:xfrm>
            <a:prstGeom prst="rect">
              <a:avLst/>
            </a:prstGeom>
            <a:solidFill>
              <a:schemeClr val="bg1"/>
            </a:solidFill>
            <a:ln w="57150" cap="flat" cmpd="thinThick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en-US" dirty="0">
                  <a:latin typeface="Abadi MT Condensed"/>
                </a:rPr>
                <a:t>A</a:t>
              </a:r>
              <a:r>
                <a:rPr lang="en-US" altLang="en-US" dirty="0">
                  <a:latin typeface="Arial" panose="020B0604020202020204" pitchFamily="34" charset="0"/>
                </a:rPr>
                <a:t>B</a:t>
              </a:r>
              <a:r>
                <a:rPr lang="en-US" altLang="en-US" dirty="0">
                  <a:latin typeface="Arial Black" panose="020B0A04020102020204" pitchFamily="34" charset="0"/>
                </a:rPr>
                <a:t>C</a:t>
              </a:r>
              <a:r>
                <a:rPr lang="en-US" altLang="en-US" dirty="0">
                  <a:latin typeface="Arial Narrow" panose="020B0606020202030204" pitchFamily="34" charset="0"/>
                </a:rPr>
                <a:t>D</a:t>
              </a:r>
              <a:r>
                <a:rPr lang="en-US" altLang="en-US" dirty="0">
                  <a:latin typeface="Book Antiqua" panose="02040602050305030304" pitchFamily="18" charset="0"/>
                </a:rPr>
                <a:t>E</a:t>
              </a:r>
              <a:r>
                <a:rPr lang="en-US" altLang="en-US" dirty="0">
                  <a:latin typeface="Bookman Old Style" panose="02050604050505020204" pitchFamily="18" charset="0"/>
                </a:rPr>
                <a:t>F</a:t>
              </a:r>
              <a:r>
                <a:rPr lang="en-US" altLang="en-US" dirty="0">
                  <a:latin typeface="Bookshelf Symbol 1"/>
                </a:rPr>
                <a:t>G</a:t>
              </a:r>
              <a:r>
                <a:rPr lang="en-US" altLang="en-US" dirty="0">
                  <a:latin typeface="Century Gothic" panose="020B0502020202020204" pitchFamily="34" charset="0"/>
                </a:rPr>
                <a:t>H</a:t>
              </a:r>
              <a:r>
                <a:rPr lang="en-US" altLang="en-US" dirty="0">
                  <a:latin typeface="Comic Sans MS" panose="030F0702030302020204" pitchFamily="66" charset="0"/>
                </a:rPr>
                <a:t>I</a:t>
              </a:r>
              <a:r>
                <a:rPr lang="en-US" altLang="en-US" dirty="0">
                  <a:latin typeface="Century Schoolbook" panose="02040604050505020304" pitchFamily="18" charset="0"/>
                </a:rPr>
                <a:t>J</a:t>
              </a:r>
              <a:r>
                <a:rPr lang="en-US" altLang="en-US" dirty="0">
                  <a:latin typeface="Courier New" panose="02070309020205020404" pitchFamily="49" charset="0"/>
                </a:rPr>
                <a:t>K</a:t>
              </a:r>
              <a:r>
                <a:rPr lang="en-US" altLang="en-US" dirty="0">
                  <a:latin typeface="Garamond" panose="02020404030301010803" pitchFamily="18" charset="0"/>
                </a:rPr>
                <a:t>L</a:t>
              </a:r>
              <a:r>
                <a:rPr lang="en-US" altLang="en-US" dirty="0">
                  <a:latin typeface="Georgia" panose="02040502050405020303" pitchFamily="18" charset="0"/>
                </a:rPr>
                <a:t>M</a:t>
              </a:r>
              <a:endParaRPr lang="en-US" altLang="en-US" dirty="0">
                <a:latin typeface="Times New Roman" panose="02020603050405020304" pitchFamily="18" charset="0"/>
              </a:endParaRPr>
            </a:p>
            <a:p>
              <a:pPr algn="ctr"/>
              <a:r>
                <a:rPr lang="en-US" altLang="en-US" dirty="0">
                  <a:latin typeface="Haettenschweiler" panose="020B0706040902060204" pitchFamily="34" charset="0"/>
                </a:rPr>
                <a:t>N</a:t>
              </a:r>
              <a:r>
                <a:rPr lang="en-US" altLang="en-US" dirty="0">
                  <a:latin typeface="Impact" panose="020B0806030902050204" pitchFamily="34" charset="0"/>
                </a:rPr>
                <a:t>O</a:t>
              </a:r>
              <a:r>
                <a:rPr lang="en-US" altLang="en-US" dirty="0">
                  <a:latin typeface="Letter Gothic MT"/>
                </a:rPr>
                <a:t>P</a:t>
              </a:r>
              <a:r>
                <a:rPr lang="en-US" altLang="en-US" dirty="0">
                  <a:latin typeface="Lucida Console" panose="020B0609040504020204" pitchFamily="49" charset="0"/>
                </a:rPr>
                <a:t>Q</a:t>
              </a:r>
              <a:r>
                <a:rPr lang="en-US" altLang="en-US" dirty="0">
                  <a:latin typeface="Lucida Sans Unicode" panose="020B0602030504020204" pitchFamily="34" charset="0"/>
                </a:rPr>
                <a:t>R</a:t>
              </a:r>
              <a:r>
                <a:rPr lang="en-US" altLang="en-US" dirty="0">
                  <a:latin typeface="Modern"/>
                </a:rPr>
                <a:t>S</a:t>
              </a:r>
              <a:r>
                <a:rPr lang="en-US" altLang="en-US" dirty="0">
                  <a:latin typeface="Roman"/>
                </a:rPr>
                <a:t>T</a:t>
              </a:r>
              <a:r>
                <a:rPr lang="en-US" altLang="en-US" dirty="0">
                  <a:latin typeface="Script"/>
                </a:rPr>
                <a:t>U</a:t>
              </a:r>
              <a:r>
                <a:rPr lang="en-US" altLang="en-US" dirty="0">
                  <a:latin typeface="Tahoma" panose="020B0604030504040204" pitchFamily="34" charset="0"/>
                </a:rPr>
                <a:t>V</a:t>
              </a:r>
              <a:r>
                <a:rPr lang="en-US" altLang="en-US" dirty="0">
                  <a:latin typeface="Times New Roman MT Extra Bold"/>
                </a:rPr>
                <a:t>W</a:t>
              </a:r>
              <a:r>
                <a:rPr lang="en-US" altLang="en-US" dirty="0">
                  <a:latin typeface="Trebuchet MS" panose="020B0603020202020204" pitchFamily="34" charset="0"/>
                </a:rPr>
                <a:t>X</a:t>
              </a:r>
              <a:r>
                <a:rPr lang="en-US" altLang="en-US" dirty="0">
                  <a:latin typeface="Verdana" panose="020B0604030504040204" pitchFamily="34" charset="0"/>
                </a:rPr>
                <a:t>Y</a:t>
              </a:r>
              <a:r>
                <a:rPr lang="en-US" altLang="en-US" dirty="0">
                  <a:latin typeface="Times New Roman" panose="02020603050405020304" pitchFamily="18" charset="0"/>
                </a:rPr>
                <a:t>Z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7845" name="Rectangle 8"/>
            <p:cNvSpPr/>
            <p:nvPr/>
          </p:nvSpPr>
          <p:spPr>
            <a:xfrm>
              <a:off x="3360" y="2544"/>
              <a:ext cx="480" cy="672"/>
            </a:xfrm>
            <a:prstGeom prst="rect">
              <a:avLst/>
            </a:prstGeom>
            <a:solidFill>
              <a:schemeClr val="bg1"/>
            </a:solidFill>
            <a:ln w="38100" cap="flat" cmpd="dbl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IN" altLang="en-US" dirty="0">
                <a:latin typeface="Times"/>
              </a:endParaRPr>
            </a:p>
          </p:txBody>
        </p:sp>
        <p:sp>
          <p:nvSpPr>
            <p:cNvPr id="77846" name="Rectangle 9"/>
            <p:cNvSpPr/>
            <p:nvPr/>
          </p:nvSpPr>
          <p:spPr>
            <a:xfrm>
              <a:off x="3888" y="2544"/>
              <a:ext cx="480" cy="672"/>
            </a:xfrm>
            <a:prstGeom prst="rect">
              <a:avLst/>
            </a:prstGeom>
            <a:solidFill>
              <a:schemeClr val="bg1"/>
            </a:solidFill>
            <a:ln w="38100" cap="flat" cmpd="dbl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IN" altLang="en-US" dirty="0">
                <a:latin typeface="Times"/>
              </a:endParaRPr>
            </a:p>
          </p:txBody>
        </p:sp>
        <p:sp>
          <p:nvSpPr>
            <p:cNvPr id="77847" name="Rectangle 10"/>
            <p:cNvSpPr/>
            <p:nvPr/>
          </p:nvSpPr>
          <p:spPr>
            <a:xfrm>
              <a:off x="4416" y="2544"/>
              <a:ext cx="480" cy="672"/>
            </a:xfrm>
            <a:prstGeom prst="rect">
              <a:avLst/>
            </a:prstGeom>
            <a:solidFill>
              <a:schemeClr val="bg1"/>
            </a:solidFill>
            <a:ln w="38100" cap="flat" cmpd="dbl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IN" altLang="en-US" dirty="0">
                <a:latin typeface="Times"/>
              </a:endParaRPr>
            </a:p>
          </p:txBody>
        </p:sp>
        <p:sp>
          <p:nvSpPr>
            <p:cNvPr id="77848" name="Rectangle 11"/>
            <p:cNvSpPr/>
            <p:nvPr/>
          </p:nvSpPr>
          <p:spPr>
            <a:xfrm>
              <a:off x="1776" y="2640"/>
              <a:ext cx="432" cy="288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IN" altLang="en-US" dirty="0">
                <a:latin typeface="Times"/>
              </a:endParaRPr>
            </a:p>
          </p:txBody>
        </p:sp>
        <p:sp>
          <p:nvSpPr>
            <p:cNvPr id="77849" name="Rectangle 12"/>
            <p:cNvSpPr/>
            <p:nvPr/>
          </p:nvSpPr>
          <p:spPr>
            <a:xfrm>
              <a:off x="2304" y="2640"/>
              <a:ext cx="432" cy="288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IN" altLang="en-US" dirty="0">
                <a:latin typeface="Times"/>
              </a:endParaRPr>
            </a:p>
          </p:txBody>
        </p:sp>
        <p:sp>
          <p:nvSpPr>
            <p:cNvPr id="77850" name="Rectangle 13"/>
            <p:cNvSpPr/>
            <p:nvPr/>
          </p:nvSpPr>
          <p:spPr>
            <a:xfrm>
              <a:off x="1776" y="3024"/>
              <a:ext cx="1344" cy="144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IN" altLang="en-US" dirty="0">
                <a:latin typeface="Times"/>
              </a:endParaRPr>
            </a:p>
          </p:txBody>
        </p:sp>
        <p:sp>
          <p:nvSpPr>
            <p:cNvPr id="77851" name="Rectangle 14"/>
            <p:cNvSpPr/>
            <p:nvPr/>
          </p:nvSpPr>
          <p:spPr>
            <a:xfrm>
              <a:off x="2832" y="2640"/>
              <a:ext cx="240" cy="288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en-IN" altLang="en-US" dirty="0">
                <a:latin typeface="Times"/>
              </a:endParaRPr>
            </a:p>
          </p:txBody>
        </p:sp>
      </p:grpSp>
      <p:sp>
        <p:nvSpPr>
          <p:cNvPr id="77830" name="Text Box 4"/>
          <p:cNvSpPr txBox="1"/>
          <p:nvPr/>
        </p:nvSpPr>
        <p:spPr>
          <a:xfrm>
            <a:off x="4357688" y="3357563"/>
            <a:ext cx="4529137" cy="1477962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defTabSz="1527175">
              <a:spcBef>
                <a:spcPct val="50000"/>
              </a:spcBef>
              <a:tabLst>
                <a:tab pos="5901055" algn="r"/>
              </a:tabLst>
            </a:pPr>
            <a:r>
              <a:rPr lang="en-US" altLang="en-US" dirty="0">
                <a:latin typeface="Arial" panose="020B0604020202020204" pitchFamily="34" charset="0"/>
              </a:rPr>
              <a:t>Sherbert	75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Toffee	120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Chocolate	35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Fruit gums	27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Coconut dreams	85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grpSp>
        <p:nvGrpSpPr>
          <p:cNvPr id="77831" name="Group 12"/>
          <p:cNvGrpSpPr/>
          <p:nvPr/>
        </p:nvGrpSpPr>
        <p:grpSpPr>
          <a:xfrm>
            <a:off x="214313" y="4214813"/>
            <a:ext cx="3786187" cy="1477962"/>
            <a:chOff x="816" y="2208"/>
            <a:chExt cx="3984" cy="1241"/>
          </a:xfrm>
        </p:grpSpPr>
        <p:sp>
          <p:nvSpPr>
            <p:cNvPr id="77836" name="Text Box 5"/>
            <p:cNvSpPr txBox="1"/>
            <p:nvPr/>
          </p:nvSpPr>
          <p:spPr>
            <a:xfrm>
              <a:off x="816" y="2208"/>
              <a:ext cx="3984" cy="1241"/>
            </a:xfrm>
            <a:prstGeom prst="rect">
              <a:avLst/>
            </a:prstGeom>
            <a:noFill/>
            <a:ln w="5715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defTabSz="1527175">
                <a:spcBef>
                  <a:spcPct val="50000"/>
                </a:spcBef>
                <a:tabLst>
                  <a:tab pos="5813425" algn="r"/>
                </a:tabLst>
              </a:pPr>
              <a:r>
                <a:rPr lang="en-US" altLang="en-US" dirty="0">
                  <a:latin typeface="Arial" panose="020B0604020202020204" pitchFamily="34" charset="0"/>
                </a:rPr>
                <a:t>Sherbert	75</a:t>
              </a:r>
              <a:br>
                <a:rPr lang="en-US" altLang="en-US" dirty="0">
                  <a:latin typeface="Arial" panose="020B0604020202020204" pitchFamily="34" charset="0"/>
                </a:rPr>
              </a:br>
              <a:r>
                <a:rPr lang="en-US" altLang="en-US" dirty="0">
                  <a:latin typeface="Arial" panose="020B0604020202020204" pitchFamily="34" charset="0"/>
                </a:rPr>
                <a:t>Toffee	120</a:t>
              </a:r>
              <a:br>
                <a:rPr lang="en-US" altLang="en-US" dirty="0">
                  <a:latin typeface="Arial" panose="020B0604020202020204" pitchFamily="34" charset="0"/>
                </a:rPr>
              </a:br>
              <a:r>
                <a:rPr lang="en-US" altLang="en-US" dirty="0">
                  <a:latin typeface="Arial" panose="020B0604020202020204" pitchFamily="34" charset="0"/>
                </a:rPr>
                <a:t>Chocolate	35</a:t>
              </a:r>
              <a:br>
                <a:rPr lang="en-US" altLang="en-US" dirty="0">
                  <a:latin typeface="Arial" panose="020B0604020202020204" pitchFamily="34" charset="0"/>
                </a:rPr>
              </a:br>
              <a:r>
                <a:rPr lang="en-US" altLang="en-US" dirty="0">
                  <a:latin typeface="Arial" panose="020B0604020202020204" pitchFamily="34" charset="0"/>
                </a:rPr>
                <a:t>Fruit gums	27</a:t>
              </a:r>
              <a:br>
                <a:rPr lang="en-US" altLang="en-US" dirty="0">
                  <a:latin typeface="Arial" panose="020B0604020202020204" pitchFamily="34" charset="0"/>
                </a:rPr>
              </a:br>
              <a:r>
                <a:rPr lang="en-US" altLang="en-US" dirty="0">
                  <a:latin typeface="Arial" panose="020B0604020202020204" pitchFamily="34" charset="0"/>
                </a:rPr>
                <a:t>Coconut dreams	85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1680" y="2408"/>
              <a:ext cx="2593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1441" y="2648"/>
              <a:ext cx="2735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>
              <a:off x="1777" y="2888"/>
              <a:ext cx="249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1777" y="3128"/>
              <a:ext cx="249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2304" y="3320"/>
              <a:ext cx="1968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IN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4271963" y="5853113"/>
            <a:ext cx="462915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4271963" y="5281613"/>
            <a:ext cx="462915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3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7834" name="Text Box 6"/>
          <p:cNvSpPr txBox="1"/>
          <p:nvPr/>
        </p:nvSpPr>
        <p:spPr>
          <a:xfrm>
            <a:off x="4214813" y="4929188"/>
            <a:ext cx="4743450" cy="1477962"/>
          </a:xfrm>
          <a:prstGeom prst="rect">
            <a:avLst/>
          </a:prstGeom>
          <a:noFill/>
          <a:ln w="571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defTabSz="1527175">
              <a:spcBef>
                <a:spcPct val="50000"/>
              </a:spcBef>
              <a:tabLst>
                <a:tab pos="5901055" algn="r"/>
              </a:tabLst>
            </a:pPr>
            <a:r>
              <a:rPr lang="en-US" altLang="en-US" dirty="0">
                <a:latin typeface="Arial" panose="020B0604020202020204" pitchFamily="34" charset="0"/>
              </a:rPr>
              <a:t>Sherbert	75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Toffee	120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Chocolate	35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Fruit gums	27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Coconut dreams	85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8" name="Slide Number Placeholder 2"/>
          <p:cNvSpPr txBox="1">
            <a:spLocks noGrp="1"/>
          </p:cNvSpPr>
          <p:nvPr>
            <p:ph type="sldNum" sz="quarter" idx="12"/>
          </p:nvPr>
        </p:nvSpPr>
        <p:spPr>
          <a:xfrm>
            <a:off x="10590213" y="6991350"/>
            <a:ext cx="549275" cy="393700"/>
          </a:xfrm>
          <a:noFill/>
        </p:spPr>
        <p:txBody>
          <a:bodyPr vert="horz" bIns="0" rtlCol="0"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GB" altLang="en-US" sz="1200" dirty="0">
                <a:solidFill>
                  <a:srgbClr val="3F3F3F"/>
                </a:solidFill>
              </a:rPr>
            </a:fld>
            <a:endParaRPr lang="en-GB" altLang="en-US" sz="12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Clarity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should be visually, conceptually and linguistically clear including,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elements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Metaphors – is a mapping process from a familiar object to an unfamiliar object and provides the framework to familiarize an unknown concept through a mapping process.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and text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885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5188" y="0"/>
            <a:ext cx="1928812" cy="876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Human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r>
              <a:rPr dirty="0"/>
              <a:t>Perceives information through senses</a:t>
            </a:r>
            <a:endParaRPr dirty="0"/>
          </a:p>
          <a:p>
            <a:pPr lvl="1"/>
            <a:r>
              <a:rPr dirty="0"/>
              <a:t>Seeing</a:t>
            </a:r>
            <a:endParaRPr dirty="0"/>
          </a:p>
          <a:p>
            <a:pPr lvl="1"/>
            <a:r>
              <a:rPr dirty="0"/>
              <a:t>Hearing</a:t>
            </a:r>
            <a:endParaRPr dirty="0"/>
          </a:p>
          <a:p>
            <a:pPr lvl="1"/>
            <a:r>
              <a:rPr dirty="0"/>
              <a:t>Touch</a:t>
            </a:r>
            <a:endParaRPr dirty="0"/>
          </a:p>
          <a:p>
            <a:pPr lvl="1"/>
            <a:r>
              <a:rPr dirty="0"/>
              <a:t>Smell and</a:t>
            </a:r>
            <a:endParaRPr dirty="0"/>
          </a:p>
          <a:p>
            <a:pPr lvl="1"/>
            <a:r>
              <a:rPr dirty="0"/>
              <a:t>Taste</a:t>
            </a:r>
            <a:endParaRPr dirty="0"/>
          </a:p>
          <a:p>
            <a:pPr lvl="1">
              <a:buNone/>
            </a:pPr>
            <a:r>
              <a:rPr dirty="0"/>
              <a:t>Human=senses+memory+skill+knowledge</a:t>
            </a:r>
            <a:endParaRPr dirty="0"/>
          </a:p>
          <a:p>
            <a:pPr lvl="1">
              <a:buNone/>
            </a:pPr>
            <a:r>
              <a:rPr dirty="0"/>
              <a:t>Note: In HCI we have to take into consideration every element of human.</a:t>
            </a:r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43834" y="142852"/>
            <a:ext cx="1314450" cy="5619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Compatibility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compatibility with the following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and job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 the user’s perspective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987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5188" y="0"/>
            <a:ext cx="1928812" cy="876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Comprehensibility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should be easily learned and understood. A user should know the following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to look at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to do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do it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to do it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to do it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do it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flow of actions, responses, visual presentations and information should be in a sensible order that is easy to recollect and place on context.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090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5188" y="0"/>
            <a:ext cx="1928812" cy="876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Configurability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 easy personalization, configuration, and reconfiguration of settings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a sense of control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an active role in understanding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192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5188" y="0"/>
            <a:ext cx="1928812" cy="876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Consistency 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>
          <a:xfrm>
            <a:off x="357188" y="1571625"/>
            <a:ext cx="8229600" cy="4625975"/>
          </a:xfrm>
          <a:ln/>
        </p:spPr>
        <p:txBody>
          <a:bodyPr vert="horz" wrap="square" lIns="54864" tIns="91440" rIns="91440" bIns="45720" anchor="t" anchorCtr="0"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should look, act and operate the same throughout. Similar components should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 similar look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similar uses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 similarly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action should always yield the same result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of elements should not change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position of standard elements should not change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294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5188" y="0"/>
            <a:ext cx="1928812" cy="876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Control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397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must control the interaction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should result from explicit user requests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should be performed quickly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should be capable of interruption or termination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should never be interrupted for errors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397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5188" y="0"/>
            <a:ext cx="1928812" cy="876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Directness 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direct ways to accomplish tasks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alternatives should be visible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actions on objects should be visible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499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5188" y="0"/>
            <a:ext cx="1928812" cy="876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Efficiency 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eye and hand movements, and other control actions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Transitions between various system controls should follow easily and freely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paths should be as short as possible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 movement through a screen should be obvious and sequential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Anticipate the user’s wants and needs whenever possible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602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5188" y="0"/>
            <a:ext cx="1928812" cy="876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Familiarity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7043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 familiar concepts and use a language that is familiar to the user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the interface natural, mimicking the user’s behavior pattern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real-world metaphors</a:t>
            </a:r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704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5188" y="0"/>
            <a:ext cx="1928812" cy="876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Forgiveness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Tolerate and forgive common and unavoidable human errors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 errors from occurring whenever possible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 against possible catastrophic errors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error does occur, provide constructive messages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806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5188" y="0"/>
            <a:ext cx="1928812" cy="876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Recovery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should permit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or actions to be abolished or reversed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return to a certain point if difficulties arise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users never lose their work as a result of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error on their part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Hardware, software or communication problems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909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5188" y="0"/>
            <a:ext cx="1928812" cy="876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Computer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r>
              <a:rPr dirty="0"/>
              <a:t>Electronic device that performs some task</a:t>
            </a:r>
            <a:endParaRPr dirty="0"/>
          </a:p>
          <a:p>
            <a:pPr lvl="1"/>
            <a:r>
              <a:rPr dirty="0"/>
              <a:t>Input</a:t>
            </a:r>
            <a:r>
              <a:rPr dirty="0">
                <a:sym typeface="Wingdings" panose="05000000000000000000" pitchFamily="2" charset="2"/>
              </a:rPr>
              <a:t>computer(processes)Output</a:t>
            </a:r>
            <a:endParaRPr dirty="0">
              <a:sym typeface="Wingdings" panose="05000000000000000000" pitchFamily="2" charset="2"/>
            </a:endParaRPr>
          </a:p>
          <a:p>
            <a:pPr algn="just"/>
            <a:r>
              <a:rPr dirty="0">
                <a:sym typeface="Wingdings" panose="05000000000000000000" pitchFamily="2" charset="2"/>
              </a:rPr>
              <a:t>A computer can be anything like mobile device or tablet or pc or augmented reality or virtual reality.</a:t>
            </a:r>
            <a:endParaRPr dirty="0"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43834" y="142852"/>
            <a:ext cx="1314450" cy="5619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Simplicity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as simple an interface as possible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ways to provide simplicity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progressive disclosure, hiding things until they are needed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common and necessary functions first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Prominently feature important functions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 more sophisticated and less frequently used functions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defaults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screen alignment points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common actions simple at the expense of uncommon actions being made harder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uniformity and consistency</a:t>
            </a:r>
            <a:endParaRPr sz="2000" b="1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011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5188" y="0"/>
            <a:ext cx="1928812" cy="876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Transparency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1139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pPr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 the user to focus on the task or job, without concern for the mechanics of the interface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Workings and reminders of workings inside the computer should be invisible to the user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114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5188" y="0"/>
            <a:ext cx="1928812" cy="876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Interaction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54864" tIns="91440" rIns="91440" bIns="45720" anchor="t" anchorCtr="0"/>
          <a:p>
            <a:r>
              <a:rPr dirty="0"/>
              <a:t>Human----------------</a:t>
            </a:r>
            <a:r>
              <a:rPr dirty="0">
                <a:sym typeface="Wingdings" panose="05000000000000000000" pitchFamily="2" charset="2"/>
              </a:rPr>
              <a:t>Computer</a:t>
            </a:r>
            <a:endParaRPr dirty="0">
              <a:sym typeface="Wingdings" panose="05000000000000000000" pitchFamily="2" charset="2"/>
            </a:endParaRPr>
          </a:p>
          <a:p>
            <a:r>
              <a:rPr dirty="0">
                <a:sym typeface="Wingdings" panose="05000000000000000000" pitchFamily="2" charset="2"/>
              </a:rPr>
              <a:t>Or Computer---------Human</a:t>
            </a:r>
            <a:endParaRPr dirty="0">
              <a:sym typeface="Wingdings" panose="05000000000000000000" pitchFamily="2" charset="2"/>
            </a:endParaRPr>
          </a:p>
          <a:p>
            <a:r>
              <a:rPr dirty="0">
                <a:sym typeface="Wingdings" panose="05000000000000000000" pitchFamily="2" charset="2"/>
              </a:rPr>
              <a:t>Human+computer--Task</a:t>
            </a:r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7643834" y="142852"/>
            <a:ext cx="1314450" cy="5619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  <a:headEnd/>
            <a:tailEnd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29*291"/>
  <p:tag name="TABLE_ENDDRAG_RECT" val="148*168*529*291"/>
</p:tagLst>
</file>

<file path=ppt/tags/tag2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30853</Words>
  <Application>WPS Presentation</Application>
  <PresentationFormat>On-screen Show (4:3)</PresentationFormat>
  <Paragraphs>915</Paragraphs>
  <Slides>81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127" baseType="lpstr">
      <vt:lpstr>Arial</vt:lpstr>
      <vt:lpstr>SimSun</vt:lpstr>
      <vt:lpstr>Wingdings</vt:lpstr>
      <vt:lpstr>Corbel</vt:lpstr>
      <vt:lpstr>Wingdings 2</vt:lpstr>
      <vt:lpstr>Wingdings 3</vt:lpstr>
      <vt:lpstr>Calibri</vt:lpstr>
      <vt:lpstr>Times New Roman</vt:lpstr>
      <vt:lpstr>Average</vt:lpstr>
      <vt:lpstr>Segoe Print</vt:lpstr>
      <vt:lpstr>Times</vt:lpstr>
      <vt:lpstr>Courier New</vt:lpstr>
      <vt:lpstr>Abadi MT Condensed</vt:lpstr>
      <vt:lpstr>Arial Black</vt:lpstr>
      <vt:lpstr>Arial Narrow</vt:lpstr>
      <vt:lpstr>Book Antiqua</vt:lpstr>
      <vt:lpstr>Bookman Old Style</vt:lpstr>
      <vt:lpstr>Bookshelf Symbol 1</vt:lpstr>
      <vt:lpstr>Symbol</vt:lpstr>
      <vt:lpstr>Century Gothic</vt:lpstr>
      <vt:lpstr>Comic Sans MS</vt:lpstr>
      <vt:lpstr>Century Schoolbook</vt:lpstr>
      <vt:lpstr>Garamond</vt:lpstr>
      <vt:lpstr>Georgia</vt:lpstr>
      <vt:lpstr>Haettenschweiler</vt:lpstr>
      <vt:lpstr>Impact</vt:lpstr>
      <vt:lpstr>Letter Gothic MT</vt:lpstr>
      <vt:lpstr>Lucida Console</vt:lpstr>
      <vt:lpstr>Lucida Sans Unicode</vt:lpstr>
      <vt:lpstr>Modern</vt:lpstr>
      <vt:lpstr>Modern No. 20</vt:lpstr>
      <vt:lpstr>Roman</vt:lpstr>
      <vt:lpstr>Informal Roman</vt:lpstr>
      <vt:lpstr>Script</vt:lpstr>
      <vt:lpstr>Brush Script MT</vt:lpstr>
      <vt:lpstr>Tahoma</vt:lpstr>
      <vt:lpstr>Times New Roman MT Extra Bold</vt:lpstr>
      <vt:lpstr>MT Extra</vt:lpstr>
      <vt:lpstr>Trebuchet MS</vt:lpstr>
      <vt:lpstr>Verdana</vt:lpstr>
      <vt:lpstr>Wingdings 2</vt:lpstr>
      <vt:lpstr>Microsoft YaHei</vt:lpstr>
      <vt:lpstr>Arial Unicode MS</vt:lpstr>
      <vt:lpstr>Times</vt:lpstr>
      <vt:lpstr>Times New Roman</vt:lpstr>
      <vt:lpstr>Module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For Business</dc:title>
  <dc:creator>SYED NAWAZ</dc:creator>
  <cp:lastModifiedBy>Sd NawazPasha</cp:lastModifiedBy>
  <cp:revision>179</cp:revision>
  <dcterms:created xsi:type="dcterms:W3CDTF">2020-07-20T07:15:02Z</dcterms:created>
  <dcterms:modified xsi:type="dcterms:W3CDTF">2024-08-01T10:00:59Z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06E49CF23F7F423ABCB3A7B69768465E_12</vt:lpwstr>
  </property>
  <property fmtid="{D5CDD505-2E9C-101B-9397-08002B2CF9AE}" pid="3" name="KSOProductBuildVer">
    <vt:lpwstr>1033-12.2.0.17153</vt:lpwstr>
  </property>
</Properties>
</file>