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3"/>
    <p:sldId id="448" r:id="rId4"/>
    <p:sldId id="453" r:id="rId5"/>
    <p:sldId id="452" r:id="rId6"/>
    <p:sldId id="455" r:id="rId7"/>
    <p:sldId id="456" r:id="rId8"/>
    <p:sldId id="457" r:id="rId9"/>
    <p:sldId id="458" r:id="rId10"/>
    <p:sldId id="454" r:id="rId11"/>
    <p:sldId id="477" r:id="rId12"/>
    <p:sldId id="478" r:id="rId13"/>
    <p:sldId id="479" r:id="rId14"/>
    <p:sldId id="480" r:id="rId15"/>
    <p:sldId id="481" r:id="rId16"/>
    <p:sldId id="482" r:id="rId17"/>
    <p:sldId id="483" r:id="rId18"/>
    <p:sldId id="484" r:id="rId19"/>
    <p:sldId id="459" r:id="rId20"/>
    <p:sldId id="486" r:id="rId21"/>
    <p:sldId id="487" r:id="rId22"/>
    <p:sldId id="488" r:id="rId23"/>
    <p:sldId id="485" r:id="rId24"/>
    <p:sldId id="489" r:id="rId25"/>
    <p:sldId id="490" r:id="rId26"/>
    <p:sldId id="491" r:id="rId27"/>
    <p:sldId id="460" r:id="rId28"/>
    <p:sldId id="463" r:id="rId29"/>
    <p:sldId id="470" r:id="rId30"/>
    <p:sldId id="471" r:id="rId31"/>
    <p:sldId id="472" r:id="rId32"/>
    <p:sldId id="464" r:id="rId33"/>
    <p:sldId id="467" r:id="rId34"/>
    <p:sldId id="465" r:id="rId35"/>
    <p:sldId id="468" r:id="rId36"/>
    <p:sldId id="466" r:id="rId37"/>
    <p:sldId id="469" r:id="rId38"/>
    <p:sldId id="473" r:id="rId39"/>
    <p:sldId id="474" r:id="rId40"/>
    <p:sldId id="475" r:id="rId41"/>
    <p:sldId id="524" r:id="rId42"/>
    <p:sldId id="476" r:id="rId43"/>
    <p:sldId id="492" r:id="rId44"/>
    <p:sldId id="495" r:id="rId45"/>
    <p:sldId id="496" r:id="rId46"/>
    <p:sldId id="497" r:id="rId47"/>
    <p:sldId id="498" r:id="rId48"/>
    <p:sldId id="499" r:id="rId49"/>
    <p:sldId id="500" r:id="rId50"/>
    <p:sldId id="501" r:id="rId51"/>
    <p:sldId id="502" r:id="rId52"/>
    <p:sldId id="503" r:id="rId53"/>
    <p:sldId id="540" r:id="rId54"/>
    <p:sldId id="504" r:id="rId55"/>
    <p:sldId id="505" r:id="rId56"/>
    <p:sldId id="506" r:id="rId57"/>
    <p:sldId id="507" r:id="rId58"/>
    <p:sldId id="545" r:id="rId59"/>
    <p:sldId id="546" r:id="rId60"/>
    <p:sldId id="547" r:id="rId61"/>
    <p:sldId id="548" r:id="rId6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28"/>
  </p:normalViewPr>
  <p:slideViewPr>
    <p:cSldViewPr showGuides="1">
      <p:cViewPr varScale="1">
        <p:scale>
          <a:sx n="85" d="100"/>
          <a:sy n="85" d="100"/>
        </p:scale>
        <p:origin x="-1373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handoutMaster" Target="handoutMasters/handoutMaster1.xml"/><Relationship Id="rId63" Type="http://schemas.openxmlformats.org/officeDocument/2006/relationships/notesMaster" Target="notesMasters/notesMaster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18B600-8FBD-4688-9B14-7A35D17841C3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188F31-AF00-4D0C-854A-AE7145FB4976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hangingPunct="1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62F4CC-C012-45D4-BFDC-1EEAFA92EC6F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dirty="0">
                <a:solidFill>
                  <a:srgbClr val="FFFFFF"/>
                </a:solidFill>
              </a:rPr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362C9D-A2F2-485E-91FC-BB5B3A8DFBD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9238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3E0708-CB89-4119-8825-777BCF597F79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376988"/>
            <a:ext cx="3836988" cy="365125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362C9D-A2F2-485E-91FC-BB5B3A8DFBD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 bwMode="white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0" y="2601913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0F632F-25E8-434C-981C-9532021F4208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dirty="0">
                <a:solidFill>
                  <a:srgbClr val="FFFFFF"/>
                </a:solidFill>
              </a:rPr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362C9D-A2F2-485E-91FC-BB5B3A8DFBD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362C9D-A2F2-485E-91FC-BB5B3A8DFBD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362C9D-A2F2-485E-91FC-BB5B3A8DFBD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5396368-ECDC-4D44-9097-D100734A63A7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2855913" y="0"/>
            <a:ext cx="46038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D31324-7567-4D96-B935-CF808DEFB56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white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invGray">
          <a:xfrm>
            <a:off x="2855913" y="0"/>
            <a:ext cx="46038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vert="horz" wrap="square" lIns="54864" tIns="9144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2"/>
          </p:nvPr>
        </p:nvSpPr>
        <p:spPr>
          <a:xfrm>
            <a:off x="165100" y="1169988"/>
            <a:ext cx="2522538" cy="201613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D075C2-7B52-4258-8965-667448B8F4DD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035300" y="1169988"/>
            <a:ext cx="5194300" cy="201613"/>
          </a:xfrm>
          <a:prstGeom prst="rect">
            <a:avLst/>
          </a:prstGeom>
        </p:spPr>
        <p:txBody>
          <a:bodyPr vert="horz" lIns="45720" rIns="45720" bIns="0" rtlCol="0" anchor="b"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shade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>
                  <a:shade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339138" y="1169988"/>
            <a:ext cx="733425" cy="201613"/>
          </a:xfrm>
          <a:prstGeom prst="rect">
            <a:avLst/>
          </a:prstGeom>
        </p:spPr>
        <p:txBody>
          <a:bodyPr vert="horz" bIns="0" rtlCol="0" anchor="b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</a:ln>
        </p:spPr>
        <p:txBody>
          <a:bodyPr lIns="54864" tIns="91440"/>
          <a:p>
            <a:pPr lvl="0"/>
            <a:r>
              <a:rPr dirty="0"/>
              <a:t>Click to edit Master text styles</a:t>
            </a:r>
            <a:endParaRPr dirty="0"/>
          </a:p>
          <a:p>
            <a:pPr lvl="1"/>
            <a:r>
              <a:rPr dirty="0"/>
              <a:t>Second level</a:t>
            </a:r>
            <a:endParaRPr dirty="0"/>
          </a:p>
          <a:p>
            <a:pPr lvl="2"/>
            <a:r>
              <a:rPr dirty="0"/>
              <a:t>Third level</a:t>
            </a:r>
            <a:endParaRPr dirty="0"/>
          </a:p>
          <a:p>
            <a:pPr lvl="3"/>
            <a:r>
              <a:rPr dirty="0"/>
              <a:t>Fourth level</a:t>
            </a:r>
            <a:endParaRPr dirty="0"/>
          </a:p>
          <a:p>
            <a:pPr lvl="4"/>
            <a:r>
              <a:rPr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362C9D-A2F2-485E-91FC-BB5B3A8DFBD3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>
              <a:defRPr sz="1200">
                <a:solidFill>
                  <a:srgbClr val="3F3F3F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anose="020B0503020204020204" pitchFamily="34" charset="0"/>
        </a:defRPr>
      </a:lvl9pPr>
    </p:titleStyle>
    <p:bodyStyle>
      <a:lvl1pPr marL="438150" indent="-319405" algn="l" rtl="0" eaLnBrk="0" fontAlgn="base" hangingPunct="0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80" indent="-228600" algn="l" rtl="0" eaLnBrk="0" fontAlgn="base" hangingPunct="0">
        <a:spcBef>
          <a:spcPct val="20000"/>
        </a:spcBef>
        <a:spcAft>
          <a:spcPct val="0"/>
        </a:spcAft>
        <a:buClr>
          <a:srgbClr val="E66C7D"/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880" algn="l" rtl="0" eaLnBrk="0" fontAlgn="base" hangingPunct="0">
        <a:spcBef>
          <a:spcPct val="20000"/>
        </a:spcBef>
        <a:spcAft>
          <a:spcPct val="0"/>
        </a:spcAft>
        <a:buClr>
          <a:srgbClr val="6BB76D"/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880" algn="l" rtl="0" eaLnBrk="0" fontAlgn="base" hangingPunct="0">
        <a:spcBef>
          <a:spcPct val="20000"/>
        </a:spcBef>
        <a:spcAft>
          <a:spcPct val="0"/>
        </a:spcAft>
        <a:buClr>
          <a:srgbClr val="E88651"/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505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390" indent="-182880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interaction-design.org/literature/topics/tes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biplus.com.vn/incremental-process-model-in-software-engineering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interaction-design.org/literature/topics/social-media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1736" y="2643182"/>
            <a:ext cx="6572264" cy="1673352"/>
          </a:xfrm>
          <a:noFill/>
          <a:ln>
            <a:noFill/>
          </a:ln>
          <a:effectLst/>
          <a:sp3d prstMaterial="plastic"/>
        </p:spPr>
        <p:txBody>
          <a:bodyPr vert="horz" lIns="91440" tIns="0" rIns="45720" bIns="0" rtlCol="0" anchor="t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Human Computer Interface</a:t>
            </a:r>
            <a:b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Unit-II</a:t>
            </a:r>
            <a:b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Process</a:t>
            </a:r>
            <a:br>
              <a:rPr kumimoji="0" lang="en-US" sz="4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928688" y="5214938"/>
            <a:ext cx="7772400" cy="1357313"/>
          </a:xfrm>
        </p:spPr>
        <p:txBody>
          <a:bodyPr vert="horz" wrap="square" lIns="118872" tIns="0" rIns="45720" bIns="0" numCol="1" rtlCol="0" anchor="b" anchorCtr="0" compatLnSpc="1"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endParaRPr kumimoji="0" lang="en-US" sz="25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Lecture By: </a:t>
            </a:r>
            <a:r>
              <a:rPr kumimoji="0" lang="en-US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Syed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Nawaz</a:t>
            </a: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Pasha</a:t>
            </a:r>
            <a:endParaRPr kumimoji="0" lang="en-US" sz="25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Assistant Professor</a:t>
            </a:r>
            <a:endParaRPr kumimoji="0" lang="en-US" sz="25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CS&amp;AI</a:t>
            </a:r>
            <a:endParaRPr kumimoji="0" lang="en-US" sz="25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en-US" sz="2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Class: CSE-II/I</a:t>
            </a:r>
            <a:endParaRPr kumimoji="0" lang="en-US" sz="2500" b="1" i="0" u="none" strike="noStrike" kern="1200" cap="none" spc="0" normalizeH="0" baseline="0" noProof="0" dirty="0" smtClean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endParaRPr kumimoji="0" lang="en-US" sz="25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9213" y="0"/>
            <a:ext cx="4014787" cy="928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AutoShape 7" descr="HUMAN-COMPUTER INTERACTION Vector Icons free download in SVG, PNG Format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dirty="0">
              <a:latin typeface="Arial" panose="020B0604020202020204" pitchFamily="34" charset="0"/>
            </a:endParaRPr>
          </a:p>
        </p:txBody>
      </p:sp>
      <p:pic>
        <p:nvPicPr>
          <p:cNvPr id="8198" name="Picture 9" descr="Human Computer Interaction designs, themes, templates and downloadable  graphic elements on Dribb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500063"/>
            <a:ext cx="2762250" cy="2071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Strive for Consistency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sz="2400" dirty="0"/>
              <a:t> Elements such as fonts, color, shape, and position being consistently the same in all menus &amp; screens, across, categories for a particular software.</a:t>
            </a:r>
            <a:endParaRPr sz="2400" dirty="0"/>
          </a:p>
          <a:p>
            <a:pPr algn="just">
              <a:buNone/>
            </a:pPr>
            <a:endParaRPr sz="2400" dirty="0"/>
          </a:p>
          <a:p>
            <a:pPr algn="just"/>
            <a:r>
              <a:rPr sz="2400" dirty="0"/>
              <a:t>Users should be able to do the same thing in the same way that they have been doing every time.</a:t>
            </a:r>
            <a:endParaRPr sz="2400" dirty="0"/>
          </a:p>
          <a:p>
            <a:endParaRPr dirty="0"/>
          </a:p>
          <a:p>
            <a:r>
              <a:rPr sz="2400" dirty="0"/>
              <a:t>The sequence of actions that we perform must be in a similar situation</a:t>
            </a:r>
            <a:r>
              <a:rPr dirty="0"/>
              <a:t>.</a:t>
            </a:r>
            <a:endParaRPr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Enable frequent users to use shortcuts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sz="2400" dirty="0"/>
              <a:t>The needs of diverse users must be recognized for facilitating the transformation of content.</a:t>
            </a:r>
            <a:endParaRPr sz="2400" dirty="0"/>
          </a:p>
          <a:p>
            <a:pPr algn="just">
              <a:buNone/>
            </a:pPr>
            <a:endParaRPr sz="2400" dirty="0"/>
          </a:p>
          <a:p>
            <a:r>
              <a:rPr sz="2400" dirty="0"/>
              <a:t>Users are classified as </a:t>
            </a:r>
            <a:r>
              <a:rPr sz="2400" b="1" dirty="0"/>
              <a:t>NOVICE, INTERMEDIATE, and EXPERTS</a:t>
            </a:r>
            <a:r>
              <a:rPr sz="2400" dirty="0"/>
              <a:t>. Experts tend to use lesser actions at a faster pace.</a:t>
            </a:r>
            <a:endParaRPr sz="2400" dirty="0"/>
          </a:p>
          <a:p>
            <a:endParaRPr sz="2400" dirty="0"/>
          </a:p>
          <a:p>
            <a:r>
              <a:rPr sz="2400" dirty="0"/>
              <a:t>Interfaces need to </a:t>
            </a:r>
            <a:r>
              <a:rPr sz="2400" b="1" dirty="0"/>
              <a:t>cater to all levels of users</a:t>
            </a:r>
            <a:r>
              <a:rPr sz="2400" dirty="0"/>
              <a:t>.</a:t>
            </a:r>
            <a:endParaRPr sz="2400" dirty="0"/>
          </a:p>
          <a:p>
            <a:endParaRPr sz="2400"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Offer Informative Feedback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sz="2400" dirty="0"/>
              <a:t>For every action there should be </a:t>
            </a:r>
            <a:r>
              <a:rPr sz="2400" b="1" dirty="0"/>
              <a:t>appropriate, human-readable</a:t>
            </a:r>
            <a:r>
              <a:rPr sz="2400" dirty="0"/>
              <a:t> feedback within a </a:t>
            </a:r>
            <a:r>
              <a:rPr sz="2400" b="1" dirty="0"/>
              <a:t>reasonable amount of time</a:t>
            </a:r>
            <a:r>
              <a:rPr sz="2400" dirty="0"/>
              <a:t>. </a:t>
            </a:r>
            <a:endParaRPr sz="2400" dirty="0"/>
          </a:p>
          <a:p>
            <a:pPr algn="just"/>
            <a:endParaRPr sz="2400" dirty="0"/>
          </a:p>
          <a:p>
            <a:pPr algn="just"/>
            <a:r>
              <a:rPr sz="2400" dirty="0"/>
              <a:t>A bad example we often see is when an error message shows an </a:t>
            </a:r>
            <a:r>
              <a:rPr sz="2400" b="1" dirty="0"/>
              <a:t>error-code </a:t>
            </a:r>
            <a:r>
              <a:rPr sz="2400" dirty="0"/>
              <a:t>instead of a human-readable and meaningful message.</a:t>
            </a:r>
            <a:endParaRPr sz="24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Dialogue to Yield Closure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r>
              <a:rPr sz="2400" dirty="0"/>
              <a:t>Don’t keep your users </a:t>
            </a:r>
            <a:r>
              <a:rPr sz="2400" b="1" dirty="0"/>
              <a:t>guessing</a:t>
            </a:r>
            <a:r>
              <a:rPr sz="2400" dirty="0"/>
              <a:t>. </a:t>
            </a:r>
            <a:endParaRPr sz="2400" dirty="0"/>
          </a:p>
          <a:p>
            <a:pPr>
              <a:buNone/>
            </a:pPr>
            <a:endParaRPr sz="2400" dirty="0"/>
          </a:p>
          <a:p>
            <a:r>
              <a:rPr sz="2400" dirty="0"/>
              <a:t>Tell them what their action has led them to.</a:t>
            </a:r>
            <a:endParaRPr sz="2400" dirty="0"/>
          </a:p>
          <a:p>
            <a:pPr>
              <a:buNone/>
            </a:pPr>
            <a:endParaRPr sz="2400" dirty="0"/>
          </a:p>
          <a:p>
            <a:r>
              <a:rPr sz="2400" dirty="0"/>
              <a:t>For example, users would appreciate a “</a:t>
            </a:r>
            <a:r>
              <a:rPr sz="2400" b="1" dirty="0"/>
              <a:t>Thank You</a:t>
            </a:r>
            <a:r>
              <a:rPr sz="2400" dirty="0"/>
              <a:t>” message and a proof of purchase receipt when they’ve completed an </a:t>
            </a:r>
            <a:r>
              <a:rPr sz="2400" b="1" dirty="0"/>
              <a:t>online purchase</a:t>
            </a:r>
            <a:r>
              <a:rPr sz="2400" dirty="0"/>
              <a:t>.</a:t>
            </a:r>
            <a:endParaRPr sz="24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Offer simple error handling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sz="2400" dirty="0"/>
              <a:t>users are provided with simple, intuitive step-by-step instructions to solve the problem as quickly and painlessly as possible. </a:t>
            </a:r>
            <a:endParaRPr sz="2400" dirty="0"/>
          </a:p>
          <a:p>
            <a:pPr algn="just"/>
            <a:endParaRPr sz="2400" dirty="0"/>
          </a:p>
          <a:p>
            <a:pPr algn="just"/>
            <a:endParaRPr sz="24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Permit easy reversal of actions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r>
              <a:rPr dirty="0"/>
              <a:t>Designers should aim to offer users obvious ways to reverse their actions.</a:t>
            </a:r>
            <a:endParaRPr dirty="0"/>
          </a:p>
          <a:p>
            <a:endParaRPr dirty="0"/>
          </a:p>
          <a:p>
            <a:r>
              <a:rPr sz="2400" b="1" i="1" dirty="0"/>
              <a:t>This feature relieves anxiety, since the user knows that errors can be undone; it thus encourages exploration of unfamiliar options</a:t>
            </a:r>
            <a:r>
              <a:rPr i="1" dirty="0"/>
              <a:t>.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Support internal locus of control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r>
              <a:rPr sz="2400" dirty="0"/>
              <a:t>Allow your users to be the </a:t>
            </a:r>
            <a:r>
              <a:rPr sz="2400" b="1" dirty="0"/>
              <a:t>initiators of actions</a:t>
            </a:r>
            <a:r>
              <a:rPr sz="2400" dirty="0"/>
              <a:t>.</a:t>
            </a:r>
            <a:endParaRPr sz="2400" dirty="0"/>
          </a:p>
          <a:p>
            <a:pPr>
              <a:buNone/>
            </a:pPr>
            <a:endParaRPr sz="2400" dirty="0"/>
          </a:p>
          <a:p>
            <a:r>
              <a:rPr sz="2400" dirty="0"/>
              <a:t>Give users the sense that they are in </a:t>
            </a:r>
            <a:r>
              <a:rPr sz="2400" b="1" dirty="0"/>
              <a:t>full control of events </a:t>
            </a:r>
            <a:r>
              <a:rPr sz="2400" dirty="0"/>
              <a:t>occurring in the digital space. </a:t>
            </a:r>
            <a:endParaRPr sz="2400" dirty="0"/>
          </a:p>
          <a:p>
            <a:pPr>
              <a:buNone/>
            </a:pPr>
            <a:endParaRPr sz="2400" dirty="0"/>
          </a:p>
          <a:p>
            <a:r>
              <a:rPr sz="2400" dirty="0"/>
              <a:t>Earn their </a:t>
            </a:r>
            <a:r>
              <a:rPr sz="2400" b="1" dirty="0"/>
              <a:t>trust</a:t>
            </a:r>
            <a:r>
              <a:rPr sz="2400" dirty="0"/>
              <a:t> as you design the system to behave as they expect.</a:t>
            </a:r>
            <a:endParaRPr sz="24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Reduce short-term memory load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sz="2400" dirty="0"/>
              <a:t>Interfaces should be as simple as possible with proper information hierarchy, and choosing recognition over recall.</a:t>
            </a:r>
            <a:endParaRPr sz="2400" dirty="0"/>
          </a:p>
          <a:p>
            <a:pPr algn="just">
              <a:buNone/>
            </a:pPr>
            <a:endParaRPr sz="2400" dirty="0"/>
          </a:p>
          <a:p>
            <a:pPr algn="just"/>
            <a:r>
              <a:rPr sz="2400" dirty="0"/>
              <a:t>For example, we often find the format of multiple choice questions easier than short answer questions on a </a:t>
            </a:r>
            <a:r>
              <a:rPr sz="2400" u="sng" dirty="0">
                <a:hlinkClick r:id="rId1" tooltip="What is Test?"/>
              </a:rPr>
              <a:t>test</a:t>
            </a:r>
            <a:r>
              <a:rPr sz="2400" dirty="0"/>
              <a:t> because it only requires us to recognize the answer rather than recall it from our memory.</a:t>
            </a:r>
            <a:r>
              <a:rPr dirty="0"/>
              <a:t> 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Norman’s 7 principles.</a:t>
            </a:r>
            <a:b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583055"/>
            <a:ext cx="8229600" cy="4817745"/>
          </a:xfrm>
        </p:spPr>
        <p:txBody>
          <a:bodyPr vert="horz" wrap="square" lIns="54864" tIns="91440" rIns="91440" bIns="45720" anchor="t" anchorCtr="0"/>
          <a:p>
            <a:pPr algn="just"/>
            <a:r>
              <a:rPr sz="2200" dirty="0"/>
              <a:t>To assess the interaction between human and computers, Donald Norman in 1988 proposed seven principles. He proposed the seven stages that can be used to transform difficult tasks. </a:t>
            </a:r>
            <a:endParaRPr sz="2200" dirty="0"/>
          </a:p>
          <a:p>
            <a:r>
              <a:rPr sz="2200" b="1" dirty="0"/>
              <a:t>Following are the seven principles of Norman </a:t>
            </a:r>
            <a:r>
              <a:rPr sz="2200" dirty="0"/>
              <a:t>−</a:t>
            </a:r>
            <a:endParaRPr sz="2200" dirty="0"/>
          </a:p>
          <a:p>
            <a:pPr lvl="1"/>
            <a:r>
              <a:rPr sz="2200" dirty="0"/>
              <a:t>Use both knowledge in world &amp; knowledge in the head.</a:t>
            </a:r>
            <a:endParaRPr sz="2200" dirty="0"/>
          </a:p>
          <a:p>
            <a:pPr lvl="1"/>
            <a:r>
              <a:rPr sz="2200" dirty="0"/>
              <a:t>Simplify task structures.</a:t>
            </a:r>
            <a:endParaRPr sz="2200" dirty="0"/>
          </a:p>
          <a:p>
            <a:pPr lvl="1"/>
            <a:r>
              <a:rPr sz="2200" dirty="0"/>
              <a:t>Make things visible.</a:t>
            </a:r>
            <a:endParaRPr sz="2200" dirty="0"/>
          </a:p>
          <a:p>
            <a:pPr lvl="1"/>
            <a:r>
              <a:rPr sz="2200" dirty="0"/>
              <a:t>Get the mapping right (User mental model = Conceptual model = Designed model).</a:t>
            </a:r>
            <a:endParaRPr sz="2200" dirty="0"/>
          </a:p>
          <a:p>
            <a:pPr lvl="1"/>
            <a:r>
              <a:rPr sz="2200" dirty="0"/>
              <a:t>Exploit the power of constraints (Physical constraints, Cultural constraints, Technological constraints).</a:t>
            </a:r>
            <a:endParaRPr sz="2200" dirty="0"/>
          </a:p>
          <a:p>
            <a:pPr lvl="1"/>
            <a:r>
              <a:rPr sz="2200" dirty="0"/>
              <a:t>Design for Error.</a:t>
            </a:r>
            <a:endParaRPr sz="2200" dirty="0"/>
          </a:p>
          <a:p>
            <a:pPr lvl="1"/>
            <a:r>
              <a:rPr sz="2200" dirty="0"/>
              <a:t>When all else fails − Standardize.</a:t>
            </a:r>
            <a:endParaRPr sz="2200" dirty="0"/>
          </a:p>
          <a:p>
            <a:endParaRPr sz="22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252728"/>
          </a:xfrm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Corbel" panose="020B0503020204020204" pitchFamily="34" charset="0"/>
              </a:rPr>
              <a:t>Use both knowledge in world &amp; knowledge in the head.</a:t>
            </a:r>
            <a:b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Corbel" panose="020B0503020204020204" pitchFamily="34" charset="0"/>
              </a:rPr>
            </a:br>
            <a:endParaRPr kumimoji="0" lang="en-US" sz="4500" b="1" i="0" u="none" strike="noStrike" kern="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sz="2800" dirty="0"/>
              <a:t>Knowledge in the world is readily available to the user. Knowledge in the head is internalized knowledge. </a:t>
            </a:r>
            <a:endParaRPr sz="2800" dirty="0"/>
          </a:p>
          <a:p>
            <a:pPr algn="just"/>
            <a:endParaRPr sz="2800" dirty="0"/>
          </a:p>
          <a:p>
            <a:pPr algn="just"/>
            <a:r>
              <a:rPr sz="2800" dirty="0"/>
              <a:t>Effective design that assists users capitalizes on both external cues in the world and internal user knowledge.</a:t>
            </a:r>
            <a:endParaRPr sz="28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What is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as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goals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purpose of the design we are intending to produce? Who is it for? Why do they want it?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materials must we use? What standards must we adopt? How much can it cost? How much time do we have to develop it?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b="1" dirty="0"/>
              <a:t>Trade-off : </a:t>
            </a:r>
            <a:r>
              <a:rPr sz="2400" dirty="0"/>
              <a:t>Choosing which goals or constraints can be relaxed so that others can be met.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prototype, product, or process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Simplify the structure of Tasks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dirty="0"/>
              <a:t>Short term memory limits people to about five unrelated items at a time. </a:t>
            </a:r>
            <a:endParaRPr dirty="0"/>
          </a:p>
          <a:p>
            <a:pPr algn="just"/>
            <a:r>
              <a:rPr dirty="0"/>
              <a:t>Long term memory is limited by accessibility.</a:t>
            </a:r>
            <a:endParaRPr dirty="0"/>
          </a:p>
          <a:p>
            <a:pPr algn="just"/>
            <a:r>
              <a:rPr dirty="0"/>
              <a:t>To reduce the load on a user's memory, if tasks are similar, keep them similar. </a:t>
            </a:r>
            <a:endParaRPr dirty="0"/>
          </a:p>
          <a:p>
            <a:pPr algn="just"/>
            <a:r>
              <a:rPr dirty="0"/>
              <a:t>Use features like </a:t>
            </a:r>
            <a:r>
              <a:rPr b="1" dirty="0"/>
              <a:t>tooltip,undo and history </a:t>
            </a:r>
            <a:r>
              <a:rPr dirty="0"/>
              <a:t>to help aid memory. 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Make things visible: bridge the gulfs of Execution and Evaluation</a:t>
            </a:r>
            <a:b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dirty="0"/>
              <a:t>The user should know how the task is executed and should be able to evaluate the outcome.</a:t>
            </a:r>
            <a:endParaRPr dirty="0"/>
          </a:p>
          <a:p>
            <a:pPr algn="just"/>
            <a:r>
              <a:rPr dirty="0"/>
              <a:t>Always give good feedback to the user about the system state and make the outcome of their actions as obvious as possible.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Get the mapping Right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r>
              <a:rPr sz="2400" dirty="0"/>
              <a:t>Users expect execution and evaluation to naturally map to something they know.</a:t>
            </a:r>
            <a:endParaRPr sz="24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Syed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Nawaz</a:t>
            </a: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(Asst Professor)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9701" name="Picture 2" descr="Mapping dd INLINE Mapping Burners 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2786063"/>
            <a:ext cx="8286750" cy="39290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Exploit the power of constraints</a:t>
            </a:r>
            <a:b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r>
              <a:rPr dirty="0"/>
              <a:t>Constraints prevents errors from occurring by taking the control out of the users hand.</a:t>
            </a:r>
            <a:endParaRPr dirty="0"/>
          </a:p>
          <a:p>
            <a:endParaRPr dirty="0"/>
          </a:p>
          <a:p>
            <a:r>
              <a:rPr dirty="0"/>
              <a:t>Example application requires email registration.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for error</a:t>
            </a:r>
            <a:b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dirty="0"/>
              <a:t>"Anything that can go wrong, will" is useful to keep in mind when considering how users engage with a system.</a:t>
            </a:r>
            <a:endParaRPr dirty="0"/>
          </a:p>
          <a:p>
            <a:pPr algn="just"/>
            <a:r>
              <a:rPr dirty="0"/>
              <a:t> Prepare to support user's actions, not fight against them. </a:t>
            </a:r>
            <a:endParaRPr dirty="0"/>
          </a:p>
          <a:p>
            <a:pPr algn="just"/>
            <a:r>
              <a:rPr dirty="0"/>
              <a:t>Help users recover from errors.</a:t>
            </a:r>
            <a:endParaRPr dirty="0"/>
          </a:p>
          <a:p>
            <a:pPr algn="just"/>
            <a:r>
              <a:rPr dirty="0"/>
              <a:t>Example: </a:t>
            </a:r>
            <a:r>
              <a:rPr b="1" dirty="0"/>
              <a:t>Gmail undo</a:t>
            </a:r>
            <a:endParaRPr b="1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When all else fails, standardize</a:t>
            </a:r>
            <a:b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dirty="0"/>
              <a:t>When natural mappings are difficult or impossible, standardize actions, outcomes, layouts, and displays for predictability and consistency.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Prototyping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>
              <a:buFont typeface="Wingdings" panose="05000000000000000000" pitchFamily="2" charset="2"/>
              <a:buChar char="§"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Prototyping is an experimental process where design teams implement ideas into tangible forms from </a:t>
            </a:r>
            <a:r>
              <a:rPr b="1" dirty="0">
                <a:latin typeface="Calibri" panose="020F0502020204030204" charset="0"/>
                <a:cs typeface="Calibri" panose="020F0502020204030204" charset="0"/>
              </a:rPr>
              <a:t>paper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 to </a:t>
            </a:r>
            <a:r>
              <a:rPr b="1" dirty="0">
                <a:latin typeface="Calibri" panose="020F0502020204030204" charset="0"/>
                <a:cs typeface="Calibri" panose="020F0502020204030204" charset="0"/>
              </a:rPr>
              <a:t>digital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b="1" dirty="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A</a:t>
            </a:r>
            <a:r>
              <a:rPr b="1" dirty="0">
                <a:latin typeface="Calibri" panose="020F0502020204030204" charset="0"/>
                <a:cs typeface="Calibri" panose="020F0502020204030204" charset="0"/>
              </a:rPr>
              <a:t> Prototype 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is a tangible artifact,not detailed description of product.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>
              <a:buNone/>
            </a:pPr>
            <a:r>
              <a:rPr dirty="0"/>
              <a:t>	</a:t>
            </a:r>
            <a:r>
              <a:rPr sz="2400" b="1" dirty="0"/>
              <a:t>There are three main approaches to prototyping:</a:t>
            </a:r>
            <a:endParaRPr sz="24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/>
              <a:t>	</a:t>
            </a:r>
            <a:r>
              <a:rPr sz="2000" b="1" dirty="0"/>
              <a:t>Throw-away</a:t>
            </a:r>
            <a:endParaRPr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sz="2000" dirty="0"/>
              <a:t>	</a:t>
            </a:r>
            <a:r>
              <a:rPr sz="2000" b="1" dirty="0"/>
              <a:t>Incremental</a:t>
            </a:r>
            <a:endParaRPr sz="20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sz="2000" b="1" dirty="0"/>
              <a:t>	Evolutionary</a:t>
            </a:r>
            <a:endParaRPr sz="2000" b="1"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Prototype Vs Actual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4820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60375" y="1500188"/>
            <a:ext cx="8223250" cy="4900612"/>
          </a:xfr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Prototyping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r>
              <a:rPr sz="2800" dirty="0"/>
              <a:t>In interaction design prototyping can be done through:</a:t>
            </a:r>
            <a:endParaRPr sz="2800" dirty="0"/>
          </a:p>
          <a:p>
            <a:pPr lvl="1"/>
            <a:r>
              <a:rPr sz="2400" dirty="0"/>
              <a:t>a series of screen sketches</a:t>
            </a:r>
            <a:endParaRPr sz="2400" dirty="0"/>
          </a:p>
          <a:p>
            <a:pPr lvl="1"/>
            <a:r>
              <a:rPr sz="2400" dirty="0"/>
              <a:t>a storyboard, i.e. a cartoon-like series of scenes</a:t>
            </a:r>
            <a:endParaRPr sz="2400" dirty="0"/>
          </a:p>
          <a:p>
            <a:pPr lvl="1"/>
            <a:r>
              <a:rPr sz="2400" dirty="0"/>
              <a:t>a Powerpoint slide show</a:t>
            </a:r>
            <a:endParaRPr sz="2400" dirty="0"/>
          </a:p>
          <a:p>
            <a:pPr lvl="1"/>
            <a:r>
              <a:rPr sz="2400" dirty="0"/>
              <a:t>a video simulating the use of a system</a:t>
            </a:r>
            <a:endParaRPr sz="2400" dirty="0"/>
          </a:p>
          <a:p>
            <a:pPr lvl="1"/>
            <a:r>
              <a:rPr sz="2400" dirty="0"/>
              <a:t>a lump of wood</a:t>
            </a:r>
            <a:endParaRPr sz="2400" dirty="0"/>
          </a:p>
          <a:p>
            <a:pPr lvl="1"/>
            <a:r>
              <a:rPr sz="2400" dirty="0"/>
              <a:t>a cardboard mock-up</a:t>
            </a:r>
            <a:endParaRPr sz="2400" dirty="0"/>
          </a:p>
          <a:p>
            <a:pPr lvl="1"/>
            <a:r>
              <a:rPr sz="2400" dirty="0"/>
              <a:t>a piece of software with limited functionality written in the target language or in another language</a:t>
            </a:r>
            <a:endParaRPr sz="2400"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b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High-Fidelity and Low-Fidelity Prototyping</a:t>
            </a:r>
            <a:b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571625"/>
            <a:ext cx="8229600" cy="4829175"/>
          </a:xfrm>
        </p:spPr>
        <p:txBody>
          <a:bodyPr vert="horz" wrap="square" lIns="54864" tIns="91440" rIns="91440" bIns="45720" anchor="t" anchorCtr="0"/>
          <a:p>
            <a:pPr algn="just"/>
            <a:r>
              <a:rPr sz="2400" b="1" dirty="0"/>
              <a:t>Low-fidelity prototypes</a:t>
            </a:r>
            <a:r>
              <a:rPr sz="2400" dirty="0"/>
              <a:t> are often paper-based and do not allow user interactions.  </a:t>
            </a:r>
            <a:endParaRPr sz="2400" dirty="0"/>
          </a:p>
          <a:p>
            <a:pPr algn="just"/>
            <a:r>
              <a:rPr sz="2400" dirty="0"/>
              <a:t>They range from a series of hand-drawn mock-ups to printouts.  In theory, low-fidelity sketches are quicker to create.</a:t>
            </a:r>
            <a:endParaRPr sz="2400" dirty="0"/>
          </a:p>
          <a:p>
            <a:pPr algn="just"/>
            <a:r>
              <a:rPr sz="2400" b="1" dirty="0"/>
              <a:t>High-fidelity prototypes</a:t>
            </a:r>
            <a:r>
              <a:rPr sz="2400" dirty="0"/>
              <a:t> are computer-based, and usually allow realistic (mouse-keyboard) user interactions.</a:t>
            </a:r>
            <a:endParaRPr sz="2400" dirty="0"/>
          </a:p>
          <a:p>
            <a:pPr algn="just"/>
            <a:r>
              <a:rPr sz="2400" dirty="0"/>
              <a:t> High-fidelity prototypes take you as close as possible to a true representation of the user interface.</a:t>
            </a:r>
            <a:endParaRPr sz="24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Interactive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sz="2000" b="1" dirty="0"/>
              <a:t>Interaction Design</a:t>
            </a:r>
            <a:r>
              <a:rPr sz="2000" dirty="0"/>
              <a:t> is the process of creating interactive products and services </a:t>
            </a:r>
            <a:endParaRPr sz="2000" dirty="0"/>
          </a:p>
          <a:p>
            <a:pPr algn="just"/>
            <a:r>
              <a:rPr sz="2000" b="1" dirty="0"/>
              <a:t>Interaction design</a:t>
            </a:r>
            <a:r>
              <a:rPr sz="2000" dirty="0"/>
              <a:t> is a process in which designers focus on creating engaging web interfaces with logical and thought out behaviors and actions.</a:t>
            </a:r>
            <a:endParaRPr sz="2000" dirty="0"/>
          </a:p>
          <a:p>
            <a:pPr algn="just"/>
            <a:r>
              <a:rPr sz="2000" dirty="0"/>
              <a:t> Successful interactive design uses technology and principles of good communication to create desired user experiences.</a:t>
            </a:r>
            <a:endParaRPr sz="2000" dirty="0"/>
          </a:p>
          <a:p>
            <a:pPr algn="just">
              <a:buNone/>
            </a:pPr>
            <a:r>
              <a:rPr sz="2000" b="1" dirty="0"/>
              <a:t>Interaction design Basics</a:t>
            </a:r>
            <a:endParaRPr sz="2000" b="1" dirty="0"/>
          </a:p>
          <a:p>
            <a:pPr algn="just"/>
            <a:r>
              <a:rPr sz="2000" b="1" dirty="0"/>
              <a:t>Design:</a:t>
            </a:r>
            <a:endParaRPr sz="2000" b="1" dirty="0"/>
          </a:p>
          <a:p>
            <a:pPr lvl="1" algn="just"/>
            <a:r>
              <a:rPr sz="2000" dirty="0"/>
              <a:t>What it is, Goals and constraints</a:t>
            </a:r>
            <a:endParaRPr sz="2000" dirty="0"/>
          </a:p>
          <a:p>
            <a:pPr algn="just"/>
            <a:r>
              <a:rPr sz="2000" b="1" dirty="0"/>
              <a:t>Design process:</a:t>
            </a:r>
            <a:endParaRPr sz="2000" b="1" dirty="0"/>
          </a:p>
          <a:p>
            <a:pPr lvl="1" algn="just"/>
            <a:r>
              <a:rPr sz="2000" dirty="0"/>
              <a:t>What happens when</a:t>
            </a:r>
            <a:endParaRPr sz="2000" dirty="0"/>
          </a:p>
          <a:p>
            <a:pPr algn="just"/>
            <a:r>
              <a:rPr sz="2000" b="1" dirty="0"/>
              <a:t>Users:</a:t>
            </a:r>
            <a:endParaRPr sz="2000" b="1" dirty="0"/>
          </a:p>
          <a:p>
            <a:pPr lvl="1" algn="just"/>
            <a:r>
              <a:rPr sz="2000" dirty="0"/>
              <a:t>Who they are, What they are </a:t>
            </a:r>
            <a:endParaRPr sz="2000"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Lo-</a:t>
            </a:r>
            <a:r>
              <a:rPr kumimoji="0" lang="en-US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</a:t>
            </a: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Vs Hi-</a:t>
            </a:r>
            <a:r>
              <a:rPr kumimoji="0" lang="en-US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7893" name="Picture 4" descr="Low-fidelity vs. High-fidelity Design Prototyp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857375"/>
            <a:ext cx="6215063" cy="4527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Throw-Away Prototyping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sz="2400" dirty="0">
                <a:latin typeface="Calibri" panose="020F0502020204030204" charset="0"/>
                <a:cs typeface="Calibri" panose="020F0502020204030204" charset="0"/>
              </a:rPr>
              <a:t>It is based on the </a:t>
            </a:r>
            <a:r>
              <a:rPr sz="2400" b="1" dirty="0">
                <a:latin typeface="Calibri" panose="020F0502020204030204" charset="0"/>
                <a:cs typeface="Calibri" panose="020F0502020204030204" charset="0"/>
              </a:rPr>
              <a:t>initial specifications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for the software programs.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team can quickly create the disposable prototype to </a:t>
            </a:r>
            <a:r>
              <a:rPr sz="2400" b="1" dirty="0">
                <a:latin typeface="Calibri" panose="020F0502020204030204" charset="0"/>
                <a:cs typeface="Calibri" panose="020F0502020204030204" charset="0"/>
              </a:rPr>
              <a:t>demonstrate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 how the </a:t>
            </a:r>
            <a:r>
              <a:rPr sz="2400" b="1" dirty="0">
                <a:latin typeface="Calibri" panose="020F0502020204030204" charset="0"/>
                <a:cs typeface="Calibri" panose="020F0502020204030204" charset="0"/>
              </a:rPr>
              <a:t>system’s basic requirements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 would </a:t>
            </a:r>
            <a:r>
              <a:rPr sz="2400" b="1" dirty="0">
                <a:latin typeface="Calibri" panose="020F0502020204030204" charset="0"/>
                <a:cs typeface="Calibri" panose="020F0502020204030204" charset="0"/>
              </a:rPr>
              <a:t>seem visually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. 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this technique, consumer input aids in influencing </a:t>
            </a:r>
            <a:r>
              <a:rPr sz="2400" b="1" dirty="0">
                <a:latin typeface="Calibri" panose="020F0502020204030204" charset="0"/>
                <a:cs typeface="Calibri" panose="020F0502020204030204" charset="0"/>
              </a:rPr>
              <a:t>modifications to the specifications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, and after receiving user feedback, a </a:t>
            </a:r>
            <a:r>
              <a:rPr sz="2400" b="1" dirty="0">
                <a:latin typeface="Calibri" panose="020F0502020204030204" charset="0"/>
                <a:cs typeface="Calibri" panose="020F0502020204030204" charset="0"/>
              </a:rPr>
              <a:t>new prototype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is made to satisfy the client’s expectations.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sz="2400" dirty="0"/>
              <a:t>Previous prototypes become </a:t>
            </a:r>
            <a:r>
              <a:rPr sz="2400" b="1" dirty="0"/>
              <a:t>useless</a:t>
            </a:r>
            <a:r>
              <a:rPr sz="2400" dirty="0"/>
              <a:t> as software development progresses through its various stages.</a:t>
            </a:r>
            <a:endParaRPr sz="24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Throw-Away Prototyping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9941" name="Picture 7" descr="development process - Why we need Throw-away Prototyping? - Software  Engineering Stack Exchan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188" y="1785938"/>
            <a:ext cx="8286750" cy="4286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Evolutionary Prototyping</a:t>
            </a:r>
            <a:b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sz="2400" dirty="0">
                <a:latin typeface="Calibri" panose="020F0502020204030204" charset="0"/>
                <a:cs typeface="Calibri" panose="020F0502020204030204" charset="0"/>
              </a:rPr>
              <a:t>After accepting the customer’s final comments, the team develops evolutionary prototypes in an iteratively revised manner. 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sz="2400" dirty="0">
                <a:latin typeface="Calibri" panose="020F0502020204030204" charset="0"/>
                <a:cs typeface="Calibri" panose="020F0502020204030204" charset="0"/>
              </a:rPr>
              <a:t>The team can cut back significantly on development time and work by using this kind of prototype.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sz="2400" dirty="0">
                <a:latin typeface="Calibri" panose="020F0502020204030204" charset="0"/>
                <a:cs typeface="Calibri" panose="020F0502020204030204" charset="0"/>
              </a:rPr>
              <a:t>In general, evolutionary prototyping in software development is helpful when the software requirement is </a:t>
            </a:r>
            <a:r>
              <a:rPr sz="2400" b="1" dirty="0">
                <a:latin typeface="Calibri" panose="020F0502020204030204" charset="0"/>
                <a:cs typeface="Calibri" panose="020F0502020204030204" charset="0"/>
              </a:rPr>
              <a:t>not fully known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or it is unstable in the beginning.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sz="2400" dirty="0"/>
              <a:t>The prototype can be viewed and used by the user just like the </a:t>
            </a:r>
            <a:r>
              <a:rPr sz="2400" b="1" dirty="0"/>
              <a:t>final product</a:t>
            </a:r>
            <a:r>
              <a:rPr sz="2400" dirty="0"/>
              <a:t>.</a:t>
            </a:r>
            <a:endParaRPr sz="24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Evolutionary Prototyping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1989" name="Picture 7" descr="Evolutionary prototyping process. Source: [15]. | Download Scientific 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750" y="1571625"/>
            <a:ext cx="8501063" cy="4500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Incremental Prototyping</a:t>
            </a:r>
            <a:br>
              <a:rPr kumimoji="0" lang="en-US" sz="45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sz="2400" dirty="0">
                <a:latin typeface="Calibri" panose="020F0502020204030204" charset="0"/>
                <a:cs typeface="Calibri" panose="020F0502020204030204" charset="0"/>
              </a:rPr>
              <a:t>This kind of prototyping involves creating several, scaled-down versions of each component of the full software solution. 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sz="2400" dirty="0">
                <a:latin typeface="Calibri" panose="020F0502020204030204" charset="0"/>
                <a:cs typeface="Calibri" panose="020F0502020204030204" charset="0"/>
              </a:rPr>
              <a:t>When all of these prototypes are complete, they are integrated to create a single large prototype that depicts the finished software.</a:t>
            </a:r>
            <a:endParaRPr sz="2400" dirty="0">
              <a:latin typeface="Calibri" panose="020F0502020204030204" charset="0"/>
              <a:cs typeface="Calibri" panose="020F0502020204030204" charset="0"/>
            </a:endParaRPr>
          </a:p>
          <a:p>
            <a:pPr algn="just"/>
            <a:r>
              <a:rPr sz="2400" dirty="0">
                <a:latin typeface="Calibri" panose="020F0502020204030204" charset="0"/>
                <a:cs typeface="Calibri" panose="020F0502020204030204" charset="0"/>
              </a:rPr>
              <a:t>All developers and development must be properly synchronized, which is a distinct difference in </a:t>
            </a:r>
            <a:r>
              <a:rPr sz="2400" dirty="0">
                <a:latin typeface="Calibri" panose="020F0502020204030204" charset="0"/>
                <a:cs typeface="Calibri" panose="020F0502020204030204" charset="0"/>
                <a:hlinkClick r:id="rId1"/>
              </a:rPr>
              <a:t>incremental prototyping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sz="2400" dirty="0"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Incremental Prototyping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4037" name="Picture 2" descr="Incremental Prototyp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3" y="1714500"/>
            <a:ext cx="7239000" cy="4643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Advantages/Disadvantages of Prototyping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5061" name="Picture 2" descr="Advantages and Disadvantages of Prototype Model | Prototyping Model in  Software Engineering for Testing - A Plus Topp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857375"/>
            <a:ext cx="7929563" cy="45005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Heuristic Evaluation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sz="2800" dirty="0"/>
              <a:t>A Heuristic Evaluation, or Usability Audit, is an evaluation of an interface by one or more Human Factors experts. </a:t>
            </a:r>
            <a:endParaRPr sz="2800" dirty="0"/>
          </a:p>
          <a:p>
            <a:pPr algn="just"/>
            <a:r>
              <a:rPr sz="2800" dirty="0"/>
              <a:t>Evaluators measure the usability, efficiency, and effectiveness of the interface based on 10 usability heuristics originally defined by Jakob Nielsen in 1994.</a:t>
            </a:r>
            <a:endParaRPr sz="2800" dirty="0"/>
          </a:p>
          <a:p>
            <a:pPr algn="just"/>
            <a:endParaRPr sz="28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Nielsen’s  10 Usability Heuristics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r>
              <a:rPr sz="1800" dirty="0"/>
              <a:t>Visibility of the system status.</a:t>
            </a:r>
            <a:endParaRPr sz="1800" dirty="0"/>
          </a:p>
          <a:p>
            <a:r>
              <a:rPr sz="1800" dirty="0"/>
              <a:t>Match between system and real world(speak user’s language,follow real world conventions).</a:t>
            </a:r>
            <a:endParaRPr sz="1800" dirty="0"/>
          </a:p>
          <a:p>
            <a:r>
              <a:rPr sz="1800" dirty="0"/>
              <a:t>User control and freedom(support undo and redo).</a:t>
            </a:r>
            <a:endParaRPr sz="1800" dirty="0"/>
          </a:p>
          <a:p>
            <a:r>
              <a:rPr sz="1800" dirty="0"/>
              <a:t>Consistency and standards.</a:t>
            </a:r>
            <a:endParaRPr sz="1800" dirty="0"/>
          </a:p>
          <a:p>
            <a:r>
              <a:rPr sz="1800" dirty="0"/>
              <a:t>Error prevention.</a:t>
            </a:r>
            <a:endParaRPr sz="1800" dirty="0"/>
          </a:p>
          <a:p>
            <a:r>
              <a:rPr sz="1800" dirty="0"/>
              <a:t>Recognition rather than recall</a:t>
            </a:r>
            <a:endParaRPr sz="1800" dirty="0"/>
          </a:p>
          <a:p>
            <a:pPr lvl="1"/>
            <a:r>
              <a:rPr sz="1800" dirty="0"/>
              <a:t>Is delhi the capital of India? Recognition</a:t>
            </a:r>
            <a:endParaRPr sz="1800" dirty="0"/>
          </a:p>
          <a:p>
            <a:pPr lvl="1"/>
            <a:r>
              <a:rPr sz="1800" dirty="0"/>
              <a:t>What is the capital of India?.</a:t>
            </a:r>
            <a:endParaRPr sz="1800" dirty="0"/>
          </a:p>
          <a:p>
            <a:r>
              <a:rPr sz="1800" dirty="0"/>
              <a:t>Flexibility and easy of use(Flexible processses can be carried out in many ways).</a:t>
            </a:r>
            <a:endParaRPr sz="1800" dirty="0"/>
          </a:p>
          <a:p>
            <a:r>
              <a:rPr sz="1800" dirty="0"/>
              <a:t>Aesthetic and Minimalist Design(signal to noise ratio).</a:t>
            </a:r>
            <a:endParaRPr sz="1800" dirty="0"/>
          </a:p>
          <a:p>
            <a:r>
              <a:rPr sz="1800" dirty="0"/>
              <a:t>Help Users Recognize, Diagnose, and Recover from Errors.</a:t>
            </a:r>
            <a:endParaRPr sz="1800" dirty="0"/>
          </a:p>
          <a:p>
            <a:r>
              <a:rPr sz="1800" dirty="0"/>
              <a:t>Help and Documentation.</a:t>
            </a:r>
            <a:endParaRPr sz="18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Design Process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1268" name="Content Placeholder 3" descr="process dcesign.jpg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571500" y="1774825"/>
            <a:ext cx="8072438" cy="4625975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Models and Theories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An interaction model, sometimes called a task model, is an abstract description of how one user perceives the functions and purpose of a system from his perspective. </a:t>
            </a:r>
            <a:endParaRPr lang="en-US"/>
          </a:p>
          <a:p>
            <a:r>
              <a:rPr lang="en-US"/>
              <a:t>Task models describe what users do (activities) with systems and how they do it (tasks). </a:t>
            </a:r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Models and Theories: Cognitive Model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r>
              <a:rPr lang="en-US" altLang="en-US" b="1" dirty="0"/>
              <a:t>The cognitive models we discuss include:</a:t>
            </a:r>
            <a:endParaRPr lang="en-US" altLang="en-US" b="1" dirty="0"/>
          </a:p>
          <a:p>
            <a:pPr lvl="1"/>
            <a:r>
              <a:rPr lang="en-US" altLang="en-US" b="1" dirty="0"/>
              <a:t>Hierarchical models </a:t>
            </a:r>
            <a:r>
              <a:rPr lang="en-US" altLang="en-US" dirty="0"/>
              <a:t>(Goal and Task hierarchies): Represent a user`s task and goal structure</a:t>
            </a:r>
            <a:endParaRPr lang="en-US" altLang="en-US" dirty="0"/>
          </a:p>
          <a:p>
            <a:pPr lvl="1"/>
            <a:r>
              <a:rPr lang="en-US" altLang="en-US" b="1" dirty="0"/>
              <a:t>Linguistic models</a:t>
            </a:r>
            <a:r>
              <a:rPr lang="en-US" altLang="en-US" dirty="0"/>
              <a:t>: Represent the user-system grammar</a:t>
            </a:r>
            <a:endParaRPr lang="en-US" altLang="en-US" dirty="0"/>
          </a:p>
          <a:p>
            <a:pPr lvl="1"/>
            <a:r>
              <a:rPr lang="en-US" altLang="en-US" b="1" dirty="0"/>
              <a:t>Physical and device models</a:t>
            </a:r>
            <a:r>
              <a:rPr lang="en-US" altLang="en-US" dirty="0"/>
              <a:t>: Represent human motor skills</a:t>
            </a:r>
            <a:endParaRPr lang="en-US" altLang="en-US"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Goals vs. Tasks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numCol="1" anchor="t" anchorCtr="0" compatLnSpc="1"/>
          <a:lstStyle/>
          <a:p>
            <a:pPr marL="438150" marR="0" lvl="0" indent="-319405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tabLst>
                <a:tab pos="1362075" algn="l"/>
              </a:tabLst>
              <a:defRPr/>
            </a:pPr>
            <a:r>
              <a:rPr kumimoji="0" lang="en-GB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Goals – intentions of the user - what you would like to be true</a:t>
            </a:r>
            <a:endParaRPr kumimoji="0" lang="en-GB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150" marR="0" lvl="0" indent="-319405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tabLst>
                <a:tab pos="1362075" algn="l"/>
              </a:tabLst>
              <a:defRPr/>
            </a:pPr>
            <a:r>
              <a:rPr kumimoji="0" lang="en-GB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Tasks – actions of the user - how to achieve the goals.</a:t>
            </a:r>
            <a:endParaRPr kumimoji="0" lang="en-GB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25575" marR="0" lvl="4" indent="-1828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SzTx/>
              <a:buFont typeface="Wingdings 3" panose="05040102010807070707" pitchFamily="18" charset="2"/>
              <a:buChar char=""/>
              <a:tabLst>
                <a:tab pos="1362075" algn="l"/>
              </a:tabLst>
              <a:defRPr/>
            </a:pP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425575" marR="0" lvl="4" indent="-18288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88651"/>
              </a:buClr>
              <a:buSzTx/>
              <a:buFont typeface="Wingdings 3" panose="05040102010807070707" pitchFamily="18" charset="2"/>
              <a:buChar char=""/>
              <a:tabLst>
                <a:tab pos="1362075" algn="l"/>
              </a:tabLst>
              <a:defRPr/>
            </a:pPr>
            <a:endParaRPr kumimoji="0" lang="en-GB" altLang="en-US" sz="10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150" marR="0" lvl="0" indent="-319405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tabLst>
                <a:tab pos="1362075" algn="l"/>
              </a:tabLst>
              <a:defRPr/>
            </a:pPr>
            <a:r>
              <a:rPr kumimoji="0" lang="en-GB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Goals are internal whereas actions are external</a:t>
            </a:r>
            <a:endParaRPr kumimoji="0" lang="en-GB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150" marR="0" lvl="0" indent="-3194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GOMS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251460" y="1484630"/>
            <a:ext cx="8229600" cy="4625975"/>
          </a:xfrm>
        </p:spPr>
        <p:txBody>
          <a:bodyPr vert="horz" wrap="square" lIns="54864" tIns="91440" rIns="91440" bIns="45720" anchor="t" anchorCtr="0"/>
          <a:p>
            <a:pPr defTabSz="914400">
              <a:lnSpc>
                <a:spcPct val="90000"/>
              </a:lnSpc>
              <a:tabLst>
                <a:tab pos="1362075" algn="l"/>
              </a:tabLst>
            </a:pPr>
            <a:r>
              <a:rPr lang="en-GB" altLang="en-US" sz="2800" dirty="0"/>
              <a:t>Goals: These are the user’s goals, describing </a:t>
            </a:r>
            <a:r>
              <a:rPr lang="en-GB" altLang="en-US" sz="2800" b="1" dirty="0"/>
              <a:t>what the user wants to achieve</a:t>
            </a:r>
            <a:endParaRPr lang="en-GB" altLang="en-US" sz="2800" b="1" dirty="0"/>
          </a:p>
          <a:p>
            <a:pPr defTabSz="914400">
              <a:lnSpc>
                <a:spcPct val="90000"/>
              </a:lnSpc>
              <a:tabLst>
                <a:tab pos="1362075" algn="l"/>
              </a:tabLst>
            </a:pPr>
            <a:endParaRPr lang="en-GB" altLang="en-US" sz="2800" dirty="0"/>
          </a:p>
          <a:p>
            <a:pPr defTabSz="914400">
              <a:lnSpc>
                <a:spcPct val="90000"/>
              </a:lnSpc>
              <a:tabLst>
                <a:tab pos="1362075" algn="l"/>
              </a:tabLst>
            </a:pPr>
            <a:r>
              <a:rPr lang="en-GB" altLang="en-US" sz="2800" dirty="0"/>
              <a:t>Operators: These are the</a:t>
            </a:r>
            <a:r>
              <a:rPr lang="en-GB" altLang="en-US" sz="2800" b="1" dirty="0"/>
              <a:t> lowest level of analysis</a:t>
            </a:r>
            <a:r>
              <a:rPr lang="en-GB" altLang="en-US" sz="2800" dirty="0"/>
              <a:t>. They are the basic actions that the user must perform in order to use the system</a:t>
            </a:r>
            <a:endParaRPr lang="en-GB" altLang="en-US" sz="2800" dirty="0"/>
          </a:p>
          <a:p>
            <a:pPr defTabSz="914400">
              <a:lnSpc>
                <a:spcPct val="90000"/>
              </a:lnSpc>
              <a:tabLst>
                <a:tab pos="1362075" algn="l"/>
              </a:tabLst>
            </a:pPr>
            <a:endParaRPr lang="en-GB" altLang="en-US" sz="2800" dirty="0"/>
          </a:p>
          <a:p>
            <a:pPr defTabSz="914400">
              <a:lnSpc>
                <a:spcPct val="90000"/>
              </a:lnSpc>
              <a:tabLst>
                <a:tab pos="1362075" algn="l"/>
              </a:tabLst>
            </a:pPr>
            <a:r>
              <a:rPr lang="en-GB" altLang="en-US" sz="2800" dirty="0"/>
              <a:t>Methods: There are several ways in which a goal can be </a:t>
            </a:r>
            <a:r>
              <a:rPr lang="en-GB" altLang="en-US" sz="2800" b="1" dirty="0"/>
              <a:t>split into subgoals</a:t>
            </a:r>
            <a:r>
              <a:rPr lang="en-GB" altLang="en-US" sz="2800" dirty="0"/>
              <a:t>. Such ways are called methods</a:t>
            </a:r>
            <a:endParaRPr lang="en-GB" altLang="en-US" sz="2800" dirty="0"/>
          </a:p>
          <a:p>
            <a:pPr defTabSz="914400">
              <a:lnSpc>
                <a:spcPct val="90000"/>
              </a:lnSpc>
              <a:tabLst>
                <a:tab pos="1362075" algn="l"/>
              </a:tabLst>
            </a:pPr>
            <a:endParaRPr lang="en-GB" altLang="en-US" sz="2800" dirty="0"/>
          </a:p>
          <a:p>
            <a:pPr defTabSz="914400">
              <a:lnSpc>
                <a:spcPct val="90000"/>
              </a:lnSpc>
              <a:tabLst>
                <a:tab pos="1362075" algn="l"/>
              </a:tabLst>
            </a:pPr>
            <a:r>
              <a:rPr lang="en-GB" altLang="en-US" sz="2800" dirty="0"/>
              <a:t>Selection: The mechanism of selecting which method to use</a:t>
            </a:r>
            <a:endParaRPr lang="en-GB" altLang="en-US" sz="2800" dirty="0"/>
          </a:p>
          <a:p>
            <a:pPr defTabSz="914400">
              <a:tabLst>
                <a:tab pos="1362075" algn="l"/>
              </a:tabLst>
            </a:pP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GOMS Example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1800" dirty="0">
                <a:latin typeface="Courier New" panose="02070309020205020404" pitchFamily="49" charset="0"/>
              </a:rPr>
              <a:t>GOAL: CLOSE-WINDOW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1800" dirty="0">
                <a:latin typeface="Courier New" panose="02070309020205020404" pitchFamily="49" charset="0"/>
              </a:rPr>
              <a:t>.   [select GOAL: USE-MENU-METHOD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1800" dirty="0">
                <a:latin typeface="Courier New" panose="02070309020205020404" pitchFamily="49" charset="0"/>
              </a:rPr>
              <a:t>            .   MOVE-MOUSE-TO-FILE-MENU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1800" dirty="0">
                <a:latin typeface="Courier New" panose="02070309020205020404" pitchFamily="49" charset="0"/>
              </a:rPr>
              <a:t>            .   PULL-DOWN-FILE-MENU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1800" dirty="0">
                <a:latin typeface="Courier New" panose="02070309020205020404" pitchFamily="49" charset="0"/>
              </a:rPr>
              <a:t>            .   CLICK-OVER-CLOSE-OPTION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1800" dirty="0">
                <a:latin typeface="Courier New" panose="02070309020205020404" pitchFamily="49" charset="0"/>
              </a:rPr>
              <a:t>            GOAL: USE-CTRL-W-METHOD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1800" dirty="0">
                <a:latin typeface="Courier New" panose="02070309020205020404" pitchFamily="49" charset="0"/>
              </a:rPr>
              <a:t>            .   PRESS-CONTROL-W-KEYS]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1800" dirty="0">
                <a:latin typeface="Courier New" panose="02070309020205020404" pitchFamily="49" charset="0"/>
              </a:rPr>
              <a:t>For a particular user: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1800" dirty="0">
                <a:latin typeface="Courier New" panose="02070309020205020404" pitchFamily="49" charset="0"/>
              </a:rPr>
              <a:t>   Rule 1: Select USE-MENU-METHOD unless</a:t>
            </a:r>
            <a:r>
              <a:rPr lang="en-GB" altLang="en-US" sz="1800" dirty="0">
                <a:latin typeface="Courier New" panose="02070309020205020404" pitchFamily="49" charset="0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</a:rPr>
              <a:t>another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1800" dirty="0">
                <a:latin typeface="Courier New" panose="02070309020205020404" pitchFamily="49" charset="0"/>
              </a:rPr>
              <a:t>           rule applies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1800" dirty="0">
                <a:latin typeface="Courier New" panose="02070309020205020404" pitchFamily="49" charset="0"/>
              </a:rPr>
              <a:t>   Rule 2: If the application is GAME,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Char char=" "/>
            </a:pPr>
            <a:r>
              <a:rPr lang="en-US" altLang="en-US" sz="1800" dirty="0">
                <a:latin typeface="Courier New" panose="02070309020205020404" pitchFamily="49" charset="0"/>
              </a:rPr>
              <a:t>           select CTRL-W-METHOD</a:t>
            </a:r>
            <a:endParaRPr lang="en-GB" altLang="en-US" sz="1800" dirty="0">
              <a:latin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Char char=""/>
            </a:pPr>
            <a:endParaRPr sz="18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Cognitive Complexity Theory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>
              <a:lnSpc>
                <a:spcPct val="90000"/>
              </a:lnSpc>
            </a:pPr>
            <a:r>
              <a:rPr lang="en-GB" altLang="en-US" sz="2400" dirty="0"/>
              <a:t>CCT has two parallel descriptions: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User Goals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Computer system goals</a:t>
            </a:r>
            <a:endParaRPr lang="en-GB" altLang="en-US" sz="2400" dirty="0"/>
          </a:p>
          <a:p>
            <a:pPr lvl="4"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The description of the user’s goals is based on GOMS like goal hierarchy but it is expressed primarily using production rules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Production rules are of the form:</a:t>
            </a:r>
            <a:endParaRPr lang="en-GB" altLang="en-US" sz="24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if condition then action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If the condition is true then the production rules are said to fire</a:t>
            </a:r>
            <a:endParaRPr lang="en-GB" altLang="en-US" sz="2400" dirty="0"/>
          </a:p>
          <a:p>
            <a:endParaRPr sz="24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Linguistic models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lang="en-GB" altLang="en-US" dirty="0"/>
              <a:t>The linguistic models try to Understand the user's behaviour and cognitive difficulty based on analysis of language between user and system.</a:t>
            </a:r>
            <a:endParaRPr lang="en-GB" altLang="en-US" dirty="0"/>
          </a:p>
          <a:p>
            <a:pPr algn="just"/>
            <a:endParaRPr lang="en-GB" altLang="en-US" dirty="0"/>
          </a:p>
          <a:p>
            <a:pPr algn="just"/>
            <a:r>
              <a:rPr lang="en-GB" altLang="en-US" dirty="0"/>
              <a:t>The models include:</a:t>
            </a:r>
            <a:endParaRPr lang="en-GB" altLang="en-US" dirty="0"/>
          </a:p>
          <a:p>
            <a:pPr algn="just"/>
            <a:endParaRPr lang="en-GB" altLang="en-US" dirty="0"/>
          </a:p>
          <a:p>
            <a:pPr algn="just"/>
            <a:r>
              <a:rPr lang="en-GB" altLang="en-US" dirty="0"/>
              <a:t>Backus–Naur Form (BNF)</a:t>
            </a:r>
            <a:endParaRPr lang="en-GB" altLang="en-US" dirty="0"/>
          </a:p>
          <a:p>
            <a:pPr algn="just"/>
            <a:r>
              <a:rPr lang="en-GB" altLang="en-US" dirty="0"/>
              <a:t>Task–Action Grammar (TAG)</a:t>
            </a:r>
            <a:endParaRPr lang="en-GB" altLang="en-US"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Backus-Naur Form (BNF)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>
              <a:lnSpc>
                <a:spcPct val="90000"/>
              </a:lnSpc>
            </a:pPr>
            <a:r>
              <a:rPr lang="en-GB" altLang="en-US" sz="1800" dirty="0"/>
              <a:t>BNF has been used widely to specify the syntax of computer programming languages. It is a very common notation from computer science</a:t>
            </a:r>
            <a:endParaRPr lang="en-GB" altLang="en-US" sz="1800" dirty="0"/>
          </a:p>
          <a:p>
            <a:pPr lvl="4" algn="just">
              <a:lnSpc>
                <a:spcPct val="90000"/>
              </a:lnSpc>
            </a:pPr>
            <a:endParaRPr lang="en-GB" altLang="en-US" sz="1800" dirty="0"/>
          </a:p>
          <a:p>
            <a:pPr algn="just">
              <a:lnSpc>
                <a:spcPct val="90000"/>
              </a:lnSpc>
            </a:pPr>
            <a:r>
              <a:rPr lang="en-GB" altLang="en-US" sz="1800" dirty="0"/>
              <a:t>It is a purely syntactic view of the dialogue</a:t>
            </a:r>
            <a:endParaRPr lang="en-GB" altLang="en-US" sz="1800" dirty="0"/>
          </a:p>
          <a:p>
            <a:pPr algn="just">
              <a:lnSpc>
                <a:spcPct val="90000"/>
              </a:lnSpc>
            </a:pPr>
            <a:r>
              <a:rPr lang="en-GB" altLang="en-US" sz="1800" dirty="0"/>
              <a:t>The names in BNF description are of two types: </a:t>
            </a:r>
            <a:endParaRPr lang="en-GB" altLang="en-US" sz="1800" dirty="0"/>
          </a:p>
          <a:p>
            <a:pPr algn="just">
              <a:lnSpc>
                <a:spcPct val="90000"/>
              </a:lnSpc>
            </a:pPr>
            <a:r>
              <a:rPr lang="en-GB" altLang="en-US" sz="1800" dirty="0"/>
              <a:t>Terminals and Non-Terminals</a:t>
            </a:r>
            <a:endParaRPr lang="en-GB" altLang="en-US" sz="1800" dirty="0"/>
          </a:p>
          <a:p>
            <a:pPr lvl="4" algn="just">
              <a:lnSpc>
                <a:spcPct val="90000"/>
              </a:lnSpc>
            </a:pPr>
            <a:endParaRPr lang="en-GB" altLang="en-US" sz="1800" dirty="0"/>
          </a:p>
          <a:p>
            <a:pPr algn="just">
              <a:lnSpc>
                <a:spcPct val="90000"/>
              </a:lnSpc>
            </a:pPr>
            <a:r>
              <a:rPr lang="en-GB" altLang="en-US" sz="1800" dirty="0"/>
              <a:t>Terminals</a:t>
            </a:r>
            <a:endParaRPr lang="en-GB" altLang="en-US" sz="1800" dirty="0"/>
          </a:p>
          <a:p>
            <a:pPr lvl="1" algn="just">
              <a:lnSpc>
                <a:spcPct val="90000"/>
              </a:lnSpc>
            </a:pPr>
            <a:r>
              <a:rPr lang="en-GB" altLang="en-US" sz="1800" dirty="0"/>
              <a:t>They are shown in upper case	</a:t>
            </a:r>
            <a:endParaRPr lang="en-GB" altLang="en-US" sz="1800" dirty="0"/>
          </a:p>
          <a:p>
            <a:pPr lvl="1" algn="just">
              <a:lnSpc>
                <a:spcPct val="90000"/>
              </a:lnSpc>
            </a:pPr>
            <a:r>
              <a:rPr lang="en-GB" altLang="en-US" sz="1800" dirty="0"/>
              <a:t>They represent the lowest level of user behaviour</a:t>
            </a:r>
            <a:endParaRPr lang="en-GB" altLang="en-US" sz="1800" dirty="0"/>
          </a:p>
          <a:p>
            <a:pPr lvl="1" algn="just">
              <a:lnSpc>
                <a:spcPct val="90000"/>
              </a:lnSpc>
            </a:pPr>
            <a:r>
              <a:rPr lang="en-GB" altLang="en-US" sz="1800" dirty="0"/>
              <a:t>	e.g. CLICK-MOUSE, MOVE-MOUSE</a:t>
            </a:r>
            <a:endParaRPr lang="en-GB" altLang="en-US" sz="1800" dirty="0"/>
          </a:p>
          <a:p>
            <a:pPr algn="just">
              <a:lnSpc>
                <a:spcPct val="90000"/>
              </a:lnSpc>
            </a:pPr>
            <a:r>
              <a:rPr lang="en-GB" altLang="en-US" sz="1800" dirty="0"/>
              <a:t>Non-terminals </a:t>
            </a:r>
            <a:endParaRPr lang="en-GB" altLang="en-US" sz="1800" dirty="0"/>
          </a:p>
          <a:p>
            <a:pPr lvl="1" algn="just">
              <a:lnSpc>
                <a:spcPct val="90000"/>
              </a:lnSpc>
            </a:pPr>
            <a:r>
              <a:rPr lang="en-GB" altLang="en-US" sz="1800" dirty="0"/>
              <a:t>They are shown in lower case	</a:t>
            </a:r>
            <a:endParaRPr lang="en-GB" altLang="en-US" sz="1800" dirty="0"/>
          </a:p>
          <a:p>
            <a:pPr lvl="1" algn="just">
              <a:lnSpc>
                <a:spcPct val="90000"/>
              </a:lnSpc>
            </a:pPr>
            <a:r>
              <a:rPr lang="en-GB" altLang="en-US" sz="1800" dirty="0"/>
              <a:t>They represent higher level of abstraction</a:t>
            </a:r>
            <a:endParaRPr lang="en-GB" altLang="en-US" sz="1800" dirty="0"/>
          </a:p>
          <a:p>
            <a:pPr lvl="1" algn="just">
              <a:lnSpc>
                <a:spcPct val="90000"/>
              </a:lnSpc>
            </a:pPr>
            <a:r>
              <a:rPr lang="en-GB" altLang="en-US" sz="1800" dirty="0"/>
              <a:t>	e.g. select-menu, position-mouse</a:t>
            </a:r>
            <a:endParaRPr lang="en-GB" altLang="en-US" sz="1800" dirty="0"/>
          </a:p>
          <a:p>
            <a:pPr algn="just"/>
            <a:endParaRPr sz="18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GB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Backus-Naur Form (BNF)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734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defTabSz="914400">
              <a:spcBef>
                <a:spcPts val="600"/>
              </a:spcBef>
              <a:tabLst>
                <a:tab pos="1279525" algn="l"/>
              </a:tabLst>
            </a:pPr>
            <a:r>
              <a:rPr lang="en-GB" altLang="en-US" sz="2800" dirty="0"/>
              <a:t>Basic syntax:</a:t>
            </a:r>
            <a:endParaRPr lang="en-GB" altLang="en-US" sz="2800" dirty="0"/>
          </a:p>
          <a:p>
            <a:pPr lvl="1" defTabSz="914400">
              <a:spcBef>
                <a:spcPts val="600"/>
              </a:spcBef>
              <a:tabLst>
                <a:tab pos="1279525" algn="l"/>
              </a:tabLst>
            </a:pPr>
            <a:r>
              <a:rPr lang="en-GB" altLang="en-US" sz="2000" dirty="0">
                <a:solidFill>
                  <a:srgbClr val="081D37"/>
                </a:solidFill>
              </a:rPr>
              <a:t>nonterminal ::= expression (where the symbol “ ::= ” can be understood as “is defined as”)</a:t>
            </a:r>
            <a:endParaRPr lang="en-GB" altLang="en-US" sz="2000" dirty="0">
              <a:solidFill>
                <a:srgbClr val="081D37"/>
              </a:solidFill>
            </a:endParaRPr>
          </a:p>
          <a:p>
            <a:pPr defTabSz="914400">
              <a:spcBef>
                <a:spcPts val="600"/>
              </a:spcBef>
              <a:tabLst>
                <a:tab pos="1279525" algn="l"/>
              </a:tabLst>
            </a:pPr>
            <a:r>
              <a:rPr lang="en-GB" altLang="en-US" sz="2800" dirty="0"/>
              <a:t>An expression</a:t>
            </a:r>
            <a:endParaRPr lang="en-GB" altLang="en-US" sz="2800" dirty="0"/>
          </a:p>
          <a:p>
            <a:pPr lvl="1" defTabSz="914400">
              <a:spcBef>
                <a:spcPts val="600"/>
              </a:spcBef>
              <a:tabLst>
                <a:tab pos="1279525" algn="l"/>
              </a:tabLst>
            </a:pPr>
            <a:r>
              <a:rPr lang="en-GB" altLang="en-US" sz="2000" dirty="0">
                <a:solidFill>
                  <a:srgbClr val="081D37"/>
                </a:solidFill>
              </a:rPr>
              <a:t>An expression may contain terminals and non-terminals</a:t>
            </a:r>
            <a:endParaRPr lang="en-GB" altLang="en-US" sz="2000" dirty="0">
              <a:solidFill>
                <a:srgbClr val="081D37"/>
              </a:solidFill>
            </a:endParaRPr>
          </a:p>
          <a:p>
            <a:pPr lvl="1" defTabSz="914400">
              <a:spcBef>
                <a:spcPts val="600"/>
              </a:spcBef>
              <a:tabLst>
                <a:tab pos="1279525" algn="l"/>
              </a:tabLst>
            </a:pPr>
            <a:r>
              <a:rPr lang="en-GB" altLang="en-US" sz="2000" dirty="0">
                <a:solidFill>
                  <a:srgbClr val="081D37"/>
                </a:solidFill>
              </a:rPr>
              <a:t>It is made up of two operators: combined in sequence (+) or as alternatives (|)</a:t>
            </a:r>
            <a:endParaRPr lang="en-GB" altLang="en-US" sz="1800" dirty="0">
              <a:solidFill>
                <a:srgbClr val="081D37"/>
              </a:solidFill>
            </a:endParaRPr>
          </a:p>
          <a:p>
            <a:pPr defTabSz="914400">
              <a:tabLst>
                <a:tab pos="1279525" algn="l"/>
              </a:tabLst>
            </a:pP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 of BNF – Drawing a line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numCol="1" anchor="t" anchorCtr="0" compatLnSpc="1"/>
          <a:p>
            <a:pPr marL="457200" indent="-342900" algn="just" defTabSz="914400" eaLnBrk="1" hangingPunct="1">
              <a:spcBef>
                <a:spcPts val="600"/>
              </a:spcBef>
              <a:buClr>
                <a:srgbClr val="CACACA"/>
              </a:buClr>
              <a:buFontTx/>
              <a:buChar char=" "/>
              <a:tabLst>
                <a:tab pos="1279525" algn="l"/>
              </a:tabLst>
            </a:pPr>
            <a:r>
              <a:rPr lang="en-GB" altLang="en-US" sz="2000" dirty="0">
                <a:latin typeface="Average"/>
                <a:sym typeface="Average"/>
              </a:rPr>
              <a:t>draw line  	::=  select line + choose points + last point</a:t>
            </a:r>
            <a:endParaRPr lang="en-GB" altLang="en-US" sz="2000" dirty="0">
              <a:latin typeface="Average"/>
              <a:sym typeface="Average"/>
            </a:endParaRPr>
          </a:p>
          <a:p>
            <a:pPr marL="457200" indent="-342900" algn="just" defTabSz="914400" eaLnBrk="1" hangingPunct="1">
              <a:spcBef>
                <a:spcPts val="600"/>
              </a:spcBef>
              <a:buClr>
                <a:srgbClr val="CACACA"/>
              </a:buClr>
              <a:buFontTx/>
              <a:buChar char=" "/>
              <a:tabLst>
                <a:tab pos="1279525" algn="l"/>
              </a:tabLst>
            </a:pPr>
            <a:r>
              <a:rPr lang="en-GB" altLang="en-US" sz="2000" dirty="0">
                <a:latin typeface="Average"/>
                <a:sym typeface="Average"/>
              </a:rPr>
              <a:t>select line 	::=  pos mouse + CLICK MOUSE</a:t>
            </a:r>
            <a:endParaRPr lang="en-GB" altLang="en-US" sz="2000" dirty="0">
              <a:latin typeface="Average"/>
              <a:sym typeface="Average"/>
            </a:endParaRPr>
          </a:p>
          <a:p>
            <a:pPr marL="457200" indent="-342900" algn="just" defTabSz="914400" eaLnBrk="1" hangingPunct="1">
              <a:spcBef>
                <a:spcPts val="600"/>
              </a:spcBef>
              <a:buClr>
                <a:srgbClr val="CACACA"/>
              </a:buClr>
              <a:buFontTx/>
              <a:buChar char=" "/>
              <a:tabLst>
                <a:tab pos="1279525" algn="l"/>
              </a:tabLst>
            </a:pPr>
            <a:r>
              <a:rPr lang="en-GB" altLang="en-US" sz="2000" dirty="0">
                <a:latin typeface="Average"/>
                <a:sym typeface="Average"/>
              </a:rPr>
              <a:t>choose points	::=  choose one   |   choose one + choose points</a:t>
            </a:r>
            <a:endParaRPr lang="en-GB" altLang="en-US" sz="2000" dirty="0">
              <a:latin typeface="Average"/>
              <a:sym typeface="Average"/>
            </a:endParaRPr>
          </a:p>
          <a:p>
            <a:pPr marL="457200" indent="-342900" algn="just" defTabSz="914400" eaLnBrk="1" hangingPunct="1">
              <a:spcBef>
                <a:spcPts val="600"/>
              </a:spcBef>
              <a:buClr>
                <a:srgbClr val="CACACA"/>
              </a:buClr>
              <a:buFontTx/>
              <a:buChar char=" "/>
              <a:tabLst>
                <a:tab pos="1279525" algn="l"/>
              </a:tabLst>
            </a:pPr>
            <a:r>
              <a:rPr lang="en-GB" altLang="en-US" sz="2000" dirty="0">
                <a:latin typeface="Average"/>
                <a:sym typeface="Average"/>
              </a:rPr>
              <a:t>choose one 	::=  pos mouse + CLICK MOUSE</a:t>
            </a:r>
            <a:endParaRPr lang="en-GB" altLang="en-US" sz="2000" dirty="0">
              <a:latin typeface="Average"/>
              <a:sym typeface="Average"/>
            </a:endParaRPr>
          </a:p>
          <a:p>
            <a:pPr marL="457200" indent="-342900" algn="just" defTabSz="914400" eaLnBrk="1" hangingPunct="1">
              <a:spcBef>
                <a:spcPts val="600"/>
              </a:spcBef>
              <a:buClr>
                <a:srgbClr val="CACACA"/>
              </a:buClr>
              <a:buFontTx/>
              <a:buChar char=" "/>
              <a:tabLst>
                <a:tab pos="1279525" algn="l"/>
              </a:tabLst>
            </a:pPr>
            <a:r>
              <a:rPr lang="en-GB" altLang="en-US" sz="2000" dirty="0">
                <a:latin typeface="Average"/>
                <a:sym typeface="Average"/>
              </a:rPr>
              <a:t>last point  	::=  pos mouse + DBL CLICK MOUSE</a:t>
            </a:r>
            <a:endParaRPr lang="en-GB" altLang="en-US" sz="2000" dirty="0">
              <a:latin typeface="Average"/>
              <a:sym typeface="Average"/>
            </a:endParaRPr>
          </a:p>
          <a:p>
            <a:pPr marL="457200" indent="-342900" algn="just" defTabSz="914400" eaLnBrk="1" hangingPunct="1">
              <a:spcBef>
                <a:spcPts val="600"/>
              </a:spcBef>
              <a:buClr>
                <a:srgbClr val="CACACA"/>
              </a:buClr>
              <a:buFontTx/>
              <a:buChar char=" "/>
              <a:tabLst>
                <a:tab pos="1279525" algn="l"/>
              </a:tabLst>
            </a:pPr>
            <a:r>
              <a:rPr lang="en-GB" altLang="en-US" sz="2000" dirty="0">
                <a:latin typeface="Average"/>
                <a:sym typeface="Average"/>
              </a:rPr>
              <a:t>pos mouse  	::=  NULL  |  MOVE MOUSE+ pos mouse</a:t>
            </a:r>
            <a:endParaRPr lang="en-GB" altLang="en-US" sz="2000" dirty="0">
              <a:latin typeface="Average"/>
              <a:sym typeface="Average"/>
            </a:endParaRPr>
          </a:p>
          <a:p>
            <a:pPr marL="457200" indent="-342900" algn="just" defTabSz="914400">
              <a:buFont typeface="Wingdings 2" panose="05020102010507070707" pitchFamily="18" charset="2"/>
              <a:buChar char=""/>
              <a:tabLst>
                <a:tab pos="1279525" algn="l"/>
              </a:tabLst>
            </a:pPr>
            <a:endParaRPr sz="20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Design Process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28625" y="1571625"/>
            <a:ext cx="8229600" cy="4625975"/>
          </a:xfrm>
        </p:spPr>
        <p:txBody>
          <a:bodyPr vert="horz" wrap="square" lIns="54864" tIns="91440" rIns="91440" bIns="45720" anchor="t" anchorCtr="0"/>
          <a:p>
            <a:pPr>
              <a:buNone/>
            </a:pPr>
            <a:r>
              <a:rPr b="1" dirty="0"/>
              <a:t>1. Requirements</a:t>
            </a:r>
            <a:endParaRPr b="1" dirty="0"/>
          </a:p>
          <a:p>
            <a:pPr lvl="1"/>
            <a:r>
              <a:rPr b="1" dirty="0"/>
              <a:t>What is wanted?  </a:t>
            </a:r>
            <a:r>
              <a:rPr dirty="0"/>
              <a:t>The first stage is establishing what exactly is </a:t>
            </a:r>
            <a:r>
              <a:rPr b="1" dirty="0"/>
              <a:t>needed</a:t>
            </a:r>
            <a:r>
              <a:rPr dirty="0"/>
              <a:t>. </a:t>
            </a:r>
            <a:endParaRPr dirty="0"/>
          </a:p>
          <a:p>
            <a:pPr lvl="1"/>
            <a:r>
              <a:rPr dirty="0"/>
              <a:t>Interviewing people, videotaping them, looking at the documents and objects that they work with, observing them directly.</a:t>
            </a:r>
            <a:endParaRPr dirty="0"/>
          </a:p>
          <a:p>
            <a:pPr>
              <a:buNone/>
            </a:pPr>
            <a:r>
              <a:rPr dirty="0"/>
              <a:t>2. </a:t>
            </a:r>
            <a:r>
              <a:rPr b="1" dirty="0"/>
              <a:t>Analysis</a:t>
            </a:r>
            <a:endParaRPr dirty="0"/>
          </a:p>
          <a:p>
            <a:pPr lvl="1"/>
            <a:r>
              <a:rPr dirty="0"/>
              <a:t>The results of observation and interview need to be ordered in some way to bring out </a:t>
            </a:r>
            <a:r>
              <a:rPr b="1" dirty="0"/>
              <a:t>key issues </a:t>
            </a:r>
            <a:r>
              <a:rPr dirty="0"/>
              <a:t>and </a:t>
            </a:r>
            <a:r>
              <a:rPr b="1" dirty="0"/>
              <a:t>communicate</a:t>
            </a:r>
            <a:r>
              <a:rPr dirty="0"/>
              <a:t> with later stages of design.</a:t>
            </a:r>
            <a:endParaRPr dirty="0"/>
          </a:p>
          <a:p>
            <a:pPr lvl="1">
              <a:buNone/>
            </a:pP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 Action Grammar (TAG)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lang="en-GB" altLang="en-US" sz="2800" dirty="0"/>
              <a:t>TAG aims at making consistency more explicit, which is lacking in BNF</a:t>
            </a:r>
            <a:endParaRPr lang="en-GB" altLang="en-US" sz="2800" dirty="0"/>
          </a:p>
          <a:p>
            <a:pPr algn="just"/>
            <a:endParaRPr lang="en-GB" altLang="en-US" sz="2800" dirty="0"/>
          </a:p>
          <a:p>
            <a:pPr algn="just"/>
            <a:r>
              <a:rPr lang="en-GB" altLang="en-US" sz="2800" dirty="0"/>
              <a:t>TAG includes elements such as parameterized grammar rules to emphasize consistency and encoding user's world knowledge</a:t>
            </a:r>
            <a:endParaRPr lang="en-GB" altLang="en-US" sz="2800" dirty="0"/>
          </a:p>
          <a:p>
            <a:pPr algn="just"/>
            <a:endParaRPr lang="en-GB" altLang="en-US" sz="2800" dirty="0"/>
          </a:p>
          <a:p>
            <a:pPr algn="just"/>
            <a:r>
              <a:rPr lang="en-GB" altLang="en-US" sz="2800" dirty="0"/>
              <a:t>Non-terminals are modified to include additional semantic features</a:t>
            </a:r>
            <a:endParaRPr lang="en-GB" altLang="en-US" sz="2800"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Task Action Grammar (TAG) - consistency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defTabSz="914400">
              <a:lnSpc>
                <a:spcPct val="90000"/>
              </a:lnSpc>
              <a:tabLst>
                <a:tab pos="852805" algn="l"/>
              </a:tabLst>
            </a:pPr>
            <a:r>
              <a:rPr lang="en-GB" altLang="en-US" sz="2400" dirty="0"/>
              <a:t>To illustrate consistency in TAG, let us consider three unix commands cp (copy file), mv (move file) and ln (link file)</a:t>
            </a:r>
            <a:endParaRPr lang="en-GB" altLang="en-US" sz="2400" dirty="0"/>
          </a:p>
          <a:p>
            <a:pPr defTabSz="914400">
              <a:lnSpc>
                <a:spcPct val="90000"/>
              </a:lnSpc>
              <a:tabLst>
                <a:tab pos="852805" algn="l"/>
              </a:tabLst>
            </a:pPr>
            <a:endParaRPr lang="en-GB" altLang="en-US" sz="2400" dirty="0"/>
          </a:p>
          <a:p>
            <a:pPr defTabSz="914400">
              <a:lnSpc>
                <a:spcPct val="90000"/>
              </a:lnSpc>
              <a:tabLst>
                <a:tab pos="852805" algn="l"/>
              </a:tabLst>
            </a:pPr>
            <a:r>
              <a:rPr lang="en-GB" altLang="en-US" sz="2400" dirty="0"/>
              <a:t>In BNF, these three UNIX commands would be described as: </a:t>
            </a:r>
            <a:endParaRPr lang="en-GB" altLang="en-US" sz="2400" dirty="0"/>
          </a:p>
          <a:p>
            <a:pPr lvl="1" defTabSz="914400">
              <a:lnSpc>
                <a:spcPct val="90000"/>
              </a:lnSpc>
              <a:buNone/>
              <a:tabLst>
                <a:tab pos="852805" algn="l"/>
              </a:tabLst>
            </a:pPr>
            <a:r>
              <a:rPr lang="en-GB" altLang="en-US" sz="2000" dirty="0"/>
              <a:t>copy 	::= cp + filename + filename | cp + filenames + directory</a:t>
            </a:r>
            <a:endParaRPr lang="en-GB" altLang="en-US" sz="2000" dirty="0"/>
          </a:p>
          <a:p>
            <a:pPr lvl="1" defTabSz="914400">
              <a:lnSpc>
                <a:spcPct val="90000"/>
              </a:lnSpc>
              <a:buNone/>
              <a:tabLst>
                <a:tab pos="852805" algn="l"/>
              </a:tabLst>
            </a:pPr>
            <a:r>
              <a:rPr lang="en-GB" altLang="en-US" sz="2000" dirty="0"/>
              <a:t>move	::= mv + filename + filename | mv + filenames + directory</a:t>
            </a:r>
            <a:endParaRPr lang="en-GB" altLang="en-US" sz="2000" dirty="0"/>
          </a:p>
          <a:p>
            <a:pPr lvl="1" defTabSz="914400">
              <a:lnSpc>
                <a:spcPct val="90000"/>
              </a:lnSpc>
              <a:buNone/>
              <a:tabLst>
                <a:tab pos="852805" algn="l"/>
              </a:tabLst>
            </a:pPr>
            <a:r>
              <a:rPr lang="en-GB" altLang="en-US" sz="2000" dirty="0"/>
              <a:t>link	::= ln + filename + filename | ln + filenames + directory </a:t>
            </a:r>
            <a:endParaRPr lang="en-GB" altLang="en-US" sz="2000" dirty="0"/>
          </a:p>
          <a:p>
            <a:pPr defTabSz="914400">
              <a:lnSpc>
                <a:spcPct val="90000"/>
              </a:lnSpc>
              <a:tabLst>
                <a:tab pos="852805" algn="l"/>
              </a:tabLst>
            </a:pPr>
            <a:endParaRPr lang="en-GB" altLang="en-US" sz="2400" dirty="0"/>
          </a:p>
          <a:p>
            <a:pPr defTabSz="914400">
              <a:lnSpc>
                <a:spcPct val="90000"/>
              </a:lnSpc>
              <a:tabLst>
                <a:tab pos="852805" algn="l"/>
              </a:tabLst>
            </a:pPr>
            <a:r>
              <a:rPr lang="en-GB" altLang="en-US" sz="2400" dirty="0"/>
              <a:t>No BNF measure could distinguish between this and a less consistent grammar in which</a:t>
            </a:r>
            <a:endParaRPr lang="en-GB" altLang="en-US" sz="2400" dirty="0"/>
          </a:p>
          <a:p>
            <a:pPr lvl="1" defTabSz="914400">
              <a:lnSpc>
                <a:spcPct val="90000"/>
              </a:lnSpc>
              <a:buFontTx/>
              <a:buChar char=" "/>
              <a:tabLst>
                <a:tab pos="852805" algn="l"/>
              </a:tabLst>
            </a:pPr>
            <a:r>
              <a:rPr lang="en-GB" altLang="en-US" sz="2000" dirty="0"/>
              <a:t>link	::= ln + filename + filename  |  ln + directory + filenames</a:t>
            </a:r>
            <a:endParaRPr lang="en-GB" altLang="en-US" sz="2000" dirty="0"/>
          </a:p>
          <a:p>
            <a:pPr defTabSz="914400">
              <a:tabLst>
                <a:tab pos="852805" algn="l"/>
              </a:tabLst>
            </a:pP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dirty="0">
                <a:sym typeface="+mn-ea"/>
              </a:rPr>
              <a:t>Task Action Grammar (TAG</a:t>
            </a:r>
            <a:r>
              <a:rPr lang="en-US" altLang="en-US" dirty="0" smtClean="0">
                <a:sym typeface="+mn-ea"/>
              </a:rPr>
              <a:t>) - consistency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1556385"/>
            <a:ext cx="8229600" cy="4625975"/>
          </a:xfrm>
        </p:spPr>
        <p:txBody>
          <a:bodyPr/>
          <a:p>
            <a:pPr>
              <a:lnSpc>
                <a:spcPct val="90000"/>
              </a:lnSpc>
              <a:tabLst>
                <a:tab pos="1857375" algn="l"/>
                <a:tab pos="2000250" algn="l"/>
              </a:tabLst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TAG, consistency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of argument order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made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explicit using a parameter, or semantic feature for file operations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90000"/>
              </a:lnSpc>
              <a:tabLst>
                <a:tab pos="1857375" algn="l"/>
                <a:tab pos="2000250" algn="l"/>
              </a:tabLst>
            </a:pPr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tabLst>
                <a:tab pos="1857375" algn="l"/>
                <a:tab pos="2000250" algn="l"/>
              </a:tabLst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TAG feature,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Possible 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 for previous example would be: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lvl="1" indent="14605">
              <a:lnSpc>
                <a:spcPct val="90000"/>
              </a:lnSpc>
              <a:buFontTx/>
              <a:buChar char=" "/>
              <a:tabLst>
                <a:tab pos="1857375" algn="l"/>
                <a:tab pos="200025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Op = copy; move; link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42695" lvl="4" indent="0">
              <a:lnSpc>
                <a:spcPct val="90000"/>
              </a:lnSpc>
              <a:buNone/>
              <a:tabLst>
                <a:tab pos="1857375" algn="l"/>
                <a:tab pos="2000250" algn="l"/>
              </a:tabLst>
            </a:pPr>
            <a:endParaRPr lang="en-GB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tabLst>
                <a:tab pos="1857375" algn="l"/>
                <a:tab pos="2000250" algn="l"/>
              </a:tabLst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Rules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lvl="1" indent="14605">
              <a:lnSpc>
                <a:spcPct val="90000"/>
              </a:lnSpc>
              <a:buFontTx/>
              <a:buChar char=" "/>
              <a:tabLst>
                <a:tab pos="1857375" algn="l"/>
                <a:tab pos="200025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file-op[Op] ::=		command[Op] + filename + filename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lvl="1" indent="14605">
              <a:lnSpc>
                <a:spcPct val="90000"/>
              </a:lnSpc>
              <a:buFontTx/>
              <a:buChar char=" "/>
              <a:tabLst>
                <a:tab pos="1857375" algn="l"/>
                <a:tab pos="200025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	</a:t>
            </a: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|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command[Op] + filenames + directory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lvl="1" indent="14605">
              <a:lnSpc>
                <a:spcPct val="90000"/>
              </a:lnSpc>
              <a:buFontTx/>
              <a:buChar char=" "/>
              <a:tabLst>
                <a:tab pos="1857375" algn="l"/>
                <a:tab pos="2000250" algn="l"/>
              </a:tabLst>
            </a:pPr>
            <a:r>
              <a:rPr lang="en-GB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command[Op 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 copy] ::= cp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lvl="1" indent="14605">
              <a:lnSpc>
                <a:spcPct val="90000"/>
              </a:lnSpc>
              <a:buFontTx/>
              <a:buChar char=" "/>
              <a:tabLst>
                <a:tab pos="1857375" algn="l"/>
                <a:tab pos="200025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command[Op = move] ::= mv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180" lvl="1" indent="14605">
              <a:lnSpc>
                <a:spcPct val="90000"/>
              </a:lnSpc>
              <a:buFontTx/>
              <a:buChar char=" "/>
              <a:tabLst>
                <a:tab pos="1857375" algn="l"/>
                <a:tab pos="2000250" algn="l"/>
              </a:tabLst>
            </a:pP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command[Op = link] ::= ln</a:t>
            </a:r>
            <a:endParaRPr lang="en-GB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Physical and device models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/>
            <a:r>
              <a:rPr lang="en-GB" altLang="en-US" sz="2400" dirty="0"/>
              <a:t>The Keystroke Level Model (KLM) uses cognitive understanding as a basis for detailed predictions about user performance.</a:t>
            </a:r>
            <a:endParaRPr lang="en-GB" altLang="en-US" sz="2400" dirty="0"/>
          </a:p>
          <a:p>
            <a:pPr algn="just"/>
            <a:r>
              <a:rPr lang="en-GB" altLang="en-US" sz="2400" dirty="0"/>
              <a:t>Based on empirical knowledge of human motor system, the user's task is split into two phases: acquisition phase  then execution phase.</a:t>
            </a:r>
            <a:endParaRPr lang="en-GB" altLang="en-US" sz="2400" dirty="0"/>
          </a:p>
          <a:p>
            <a:pPr algn="just"/>
            <a:r>
              <a:rPr lang="en-GB" altLang="en-US" sz="2400" dirty="0"/>
              <a:t>Acquisition of the task is when the user builds a mental representation of the task</a:t>
            </a:r>
            <a:endParaRPr lang="en-GB" altLang="en-US" sz="2400" dirty="0"/>
          </a:p>
          <a:p>
            <a:pPr algn="just"/>
            <a:r>
              <a:rPr lang="en-GB" altLang="en-US" sz="2400" dirty="0"/>
              <a:t>Then, Execution of the task is done using the system facilities.</a:t>
            </a:r>
            <a:endParaRPr lang="en-GB" altLang="en-US" sz="2400"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Keystroke Level Model (KLM)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numCol="1" anchor="t" anchorCtr="0" compatLnSpc="1"/>
          <a:lstStyle/>
          <a:p>
            <a:pPr marL="438150" marR="0" lvl="0" indent="-319405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tabLst>
                <a:tab pos="2430780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KLM is related to the GOMS model. And can be thought of as a very Lowest Level of GOMS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150" marR="0" lvl="0" indent="-319405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tabLst>
                <a:tab pos="2430780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model decomposes the execution phase into five different physical motor operators, a mental operator and a system response operator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0250" marR="0" lvl="1" indent="-2730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tabLst>
                <a:tab pos="2430780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 Motor operators:	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69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2430780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 – </a:t>
            </a:r>
            <a:r>
              <a:rPr kumimoji="0" lang="en-GB" alt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Keystroking</a:t>
            </a: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actually striking keys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69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2430780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 – Pressing a mouse button</a:t>
            </a:r>
            <a:b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 – Pointing the mouse at the target</a:t>
            </a:r>
            <a:b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 – Homing, switching hand between mouse &amp; keyboard</a:t>
            </a:r>
            <a:b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– Drawing lines using mouse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0250" marR="0" lvl="1" indent="-2730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tabLst>
                <a:tab pos="2430780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Mental operator:	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69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2430780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– Mentally  Preparing for physical action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0250" marR="0" lvl="1" indent="-2730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tabLst>
                <a:tab pos="2430780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response operator:			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96900" marR="0" lvl="1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None/>
              <a:tabLst>
                <a:tab pos="2430780" algn="l"/>
              </a:tabLst>
              <a:defRPr/>
            </a:pPr>
            <a:r>
              <a:rPr kumimoji="0" lang="en-GB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 – System Response, which may be ignored if the user doesn’t wait for it</a:t>
            </a:r>
            <a:endParaRPr kumimoji="0" lang="en-GB" alt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38150" marR="0" lvl="0" indent="-3194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Keystroke Level Model (KLM) - Example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 algn="just" defTabSz="914400">
              <a:lnSpc>
                <a:spcPct val="90000"/>
              </a:lnSpc>
              <a:tabLst>
                <a:tab pos="2430780" algn="l"/>
              </a:tabLst>
            </a:pPr>
            <a:r>
              <a:rPr lang="en-GB" altLang="en-US" sz="2000" dirty="0"/>
              <a:t>For example, consider that we are using a mouse based editor. If we notice a single character error then, we will point at the error, delete the character and retype it correctly and then return to our previous typing point. This is decomposed as follows:</a:t>
            </a:r>
            <a:endParaRPr lang="en-GB" altLang="en-US" sz="2000" dirty="0"/>
          </a:p>
          <a:p>
            <a:pPr defTabSz="914400">
              <a:lnSpc>
                <a:spcPct val="90000"/>
              </a:lnSpc>
              <a:tabLst>
                <a:tab pos="2430780" algn="l"/>
              </a:tabLst>
            </a:pPr>
            <a:r>
              <a:rPr lang="en-GB" altLang="en-US" sz="2000" dirty="0"/>
              <a:t>1. Move hand to mouse			H (mouse)</a:t>
            </a:r>
            <a:endParaRPr lang="en-GB" altLang="en-US" sz="2000" dirty="0"/>
          </a:p>
          <a:p>
            <a:pPr defTabSz="914400">
              <a:lnSpc>
                <a:spcPct val="90000"/>
              </a:lnSpc>
              <a:tabLst>
                <a:tab pos="2430780" algn="l"/>
              </a:tabLst>
            </a:pPr>
            <a:r>
              <a:rPr lang="en-GB" altLang="en-US" sz="2000" dirty="0"/>
              <a:t>2. Position mouse after bad character	PB (left click)</a:t>
            </a:r>
            <a:endParaRPr lang="en-GB" altLang="en-US" sz="2000" dirty="0"/>
          </a:p>
          <a:p>
            <a:pPr defTabSz="914400">
              <a:lnSpc>
                <a:spcPct val="90000"/>
              </a:lnSpc>
              <a:tabLst>
                <a:tab pos="2430780" algn="l"/>
              </a:tabLst>
            </a:pPr>
            <a:r>
              <a:rPr lang="en-GB" altLang="en-US" sz="2000" dirty="0"/>
              <a:t>3. Return to keyboard			H (Keyboard)</a:t>
            </a:r>
            <a:endParaRPr lang="en-GB" altLang="en-US" sz="2000" dirty="0"/>
          </a:p>
          <a:p>
            <a:pPr defTabSz="914400">
              <a:lnSpc>
                <a:spcPct val="90000"/>
              </a:lnSpc>
              <a:tabLst>
                <a:tab pos="2430780" algn="l"/>
              </a:tabLst>
            </a:pPr>
            <a:r>
              <a:rPr lang="en-GB" altLang="en-US" sz="2000" dirty="0"/>
              <a:t>4. Delete character				MK (Delete)</a:t>
            </a:r>
            <a:endParaRPr lang="en-GB" altLang="en-US" sz="2000" dirty="0"/>
          </a:p>
          <a:p>
            <a:pPr defTabSz="914400">
              <a:lnSpc>
                <a:spcPct val="90000"/>
              </a:lnSpc>
              <a:tabLst>
                <a:tab pos="2430780" algn="l"/>
              </a:tabLst>
            </a:pPr>
            <a:r>
              <a:rPr lang="en-GB" altLang="en-US" sz="2000" dirty="0"/>
              <a:t>5. Type the correct character		K (Char)</a:t>
            </a:r>
            <a:endParaRPr lang="en-GB" altLang="en-US" sz="2000" dirty="0"/>
          </a:p>
          <a:p>
            <a:pPr defTabSz="914400">
              <a:lnSpc>
                <a:spcPct val="90000"/>
              </a:lnSpc>
              <a:tabLst>
                <a:tab pos="2430780" algn="l"/>
              </a:tabLst>
            </a:pPr>
            <a:r>
              <a:rPr lang="en-GB" altLang="en-US" sz="2000" dirty="0"/>
              <a:t>6. Reposition to paused point		H (Mouse) MPB (left click) </a:t>
            </a:r>
            <a:endParaRPr lang="en-GB" altLang="en-US" sz="2000" dirty="0"/>
          </a:p>
          <a:p>
            <a:pPr defTabSz="914400">
              <a:lnSpc>
                <a:spcPct val="90000"/>
              </a:lnSpc>
              <a:tabLst>
                <a:tab pos="2430780" algn="l"/>
              </a:tabLst>
            </a:pPr>
            <a:endParaRPr lang="en-GB" altLang="en-US" sz="2000" dirty="0"/>
          </a:p>
          <a:p>
            <a:pPr defTabSz="914400">
              <a:lnSpc>
                <a:spcPct val="90000"/>
              </a:lnSpc>
              <a:tabLst>
                <a:tab pos="2430780" algn="l"/>
              </a:tabLst>
            </a:pPr>
            <a:r>
              <a:rPr lang="en-GB" altLang="en-US" sz="2000" dirty="0"/>
              <a:t>The model predicts the total time taken during the execution phase by adding the component times for each activity as shown:</a:t>
            </a:r>
            <a:endParaRPr lang="en-GB" altLang="en-US" sz="2000" dirty="0"/>
          </a:p>
          <a:p>
            <a:pPr lvl="2" defTabSz="914400">
              <a:lnSpc>
                <a:spcPct val="90000"/>
              </a:lnSpc>
              <a:buFontTx/>
              <a:buChar char=" "/>
              <a:tabLst>
                <a:tab pos="2430780" algn="l"/>
              </a:tabLst>
            </a:pPr>
            <a:r>
              <a:rPr lang="en-GB" altLang="en-US" sz="2000" dirty="0"/>
              <a:t>Texecute = Tk + Tp + Th + Td + Tm + Tr + Tb</a:t>
            </a:r>
            <a:endParaRPr lang="en-GB" altLang="en-US" sz="2000" dirty="0"/>
          </a:p>
          <a:p>
            <a:pPr defTabSz="914400">
              <a:tabLst>
                <a:tab pos="2430780" algn="l"/>
              </a:tabLst>
            </a:pPr>
            <a:endParaRPr sz="2000"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KLM – An Example – Time comparison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numCol="1" anchor="t" anchorCtr="0" compatLnSpc="1"/>
          <a:lstStyle/>
          <a:p>
            <a:pPr marL="438150" marR="0" lvl="0" indent="-3194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 2" panose="05020102010507070707" pitchFamily="18" charset="2"/>
              <a:buChar char="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GOAL: ICONISE-WINDOW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38150" marR="0" lvl="0" indent="-3194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 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[select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38150" marR="0" lvl="0" indent="-3194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 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GOAL: USE-CLOSE-METHOD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38150" marR="0" lvl="0" indent="-3194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 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.     MOVE-MOUSE-TO- FILE-MENU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38150" marR="0" lvl="0" indent="-319405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 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.     PULL-DOWN-FILE-MENU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38150" marR="0" lvl="0" indent="-3194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 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.     CLICK-OVER-CLOSE-OPTION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38150" marR="0" lvl="0" indent="-3194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 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GOAL: USE-CTRL-W-METHOD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38150" marR="0" lvl="0" indent="-3194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FontTx/>
              <a:buChar char=" 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     PRESS-CONTROL-W-KEY]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38150" marR="0" lvl="0" indent="-3194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Compare alternatives 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1430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None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(by assuming hand starts on mouse)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0250" marR="0" lvl="1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90000"/>
              <a:buFontTx/>
              <a:buChar char="•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USE-CTRL-W-METHOD</a:t>
            </a: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vs.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30250" marR="0" lvl="1" indent="-273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Pct val="90000"/>
              <a:buFontTx/>
              <a:buChar char="•"/>
              <a:defRPr/>
            </a:pPr>
            <a:r>
              <a:rPr kumimoji="0" lang="en-US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USE-CLOSE-METHOD</a:t>
            </a:r>
            <a:endParaRPr kumimoji="0" lang="en-US" alt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438150" marR="0" lvl="0" indent="-31940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64517" name="Group 4"/>
          <p:cNvGrpSpPr/>
          <p:nvPr/>
        </p:nvGrpSpPr>
        <p:grpSpPr>
          <a:xfrm>
            <a:off x="4929188" y="4786313"/>
            <a:ext cx="4013200" cy="1624012"/>
            <a:chOff x="2928" y="2496"/>
            <a:chExt cx="2832" cy="1357"/>
          </a:xfrm>
        </p:grpSpPr>
        <p:sp>
          <p:nvSpPr>
            <p:cNvPr id="64518" name="Text Box 5"/>
            <p:cNvSpPr txBox="1"/>
            <p:nvPr/>
          </p:nvSpPr>
          <p:spPr>
            <a:xfrm>
              <a:off x="4368" y="2496"/>
              <a:ext cx="1392" cy="12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914400">
                <a:buNone/>
                <a:tabLst>
                  <a:tab pos="1244600" algn="dec"/>
                </a:tabLst>
              </a:pPr>
              <a:r>
                <a:rPr lang="en-US" altLang="en-US" sz="900" b="1" dirty="0">
                  <a:latin typeface="Verdana" panose="020B0604030504040204" pitchFamily="34" charset="0"/>
                </a:rPr>
                <a:t>USE-CLOSE-METHOD</a:t>
              </a:r>
              <a:endParaRPr lang="en-US" altLang="en-US" sz="900" dirty="0">
                <a:latin typeface="Verdana" panose="020B0604030504040204" pitchFamily="34" charset="0"/>
              </a:endParaRPr>
            </a:p>
            <a:p>
              <a:pPr defTabSz="914400">
                <a:spcBef>
                  <a:spcPct val="50000"/>
                </a:spcBef>
                <a:buNone/>
                <a:tabLst>
                  <a:tab pos="1244600" algn="dec"/>
                </a:tabLst>
              </a:pPr>
              <a:r>
                <a:rPr lang="en-US" altLang="en-US" sz="900" dirty="0">
                  <a:latin typeface="Verdana" panose="020B0604030504040204" pitchFamily="34" charset="0"/>
                </a:rPr>
                <a:t>P[to menu] 	1.1</a:t>
              </a:r>
              <a:endParaRPr lang="en-US" altLang="en-US" sz="900" dirty="0">
                <a:latin typeface="Verdana" panose="020B0604030504040204" pitchFamily="34" charset="0"/>
              </a:endParaRPr>
            </a:p>
            <a:p>
              <a:pPr defTabSz="914400">
                <a:spcBef>
                  <a:spcPct val="50000"/>
                </a:spcBef>
                <a:buNone/>
                <a:tabLst>
                  <a:tab pos="1244600" algn="dec"/>
                </a:tabLst>
              </a:pPr>
              <a:r>
                <a:rPr lang="en-US" altLang="en-US" sz="900" dirty="0">
                  <a:latin typeface="Verdana" panose="020B0604030504040204" pitchFamily="34" charset="0"/>
                </a:rPr>
                <a:t>B[LEFT down]	0.1</a:t>
              </a:r>
              <a:endParaRPr lang="en-US" altLang="en-US" sz="900" dirty="0">
                <a:latin typeface="Verdana" panose="020B0604030504040204" pitchFamily="34" charset="0"/>
              </a:endParaRPr>
            </a:p>
            <a:p>
              <a:pPr defTabSz="914400">
                <a:spcBef>
                  <a:spcPct val="50000"/>
                </a:spcBef>
                <a:buNone/>
                <a:tabLst>
                  <a:tab pos="1244600" algn="dec"/>
                </a:tabLst>
              </a:pPr>
              <a:r>
                <a:rPr lang="en-US" altLang="en-US" sz="900" dirty="0">
                  <a:latin typeface="Verdana" panose="020B0604030504040204" pitchFamily="34" charset="0"/>
                </a:rPr>
                <a:t>M                	1.35</a:t>
              </a:r>
              <a:endParaRPr lang="en-US" altLang="en-US" sz="900" dirty="0">
                <a:latin typeface="Verdana" panose="020B0604030504040204" pitchFamily="34" charset="0"/>
              </a:endParaRPr>
            </a:p>
            <a:p>
              <a:pPr defTabSz="914400">
                <a:spcBef>
                  <a:spcPct val="50000"/>
                </a:spcBef>
                <a:buNone/>
                <a:tabLst>
                  <a:tab pos="1244600" algn="dec"/>
                </a:tabLst>
              </a:pPr>
              <a:r>
                <a:rPr lang="en-US" altLang="en-US" sz="900" dirty="0">
                  <a:latin typeface="Verdana" panose="020B0604030504040204" pitchFamily="34" charset="0"/>
                </a:rPr>
                <a:t>P[to option]	1.1</a:t>
              </a:r>
              <a:endParaRPr lang="en-US" altLang="en-US" sz="900" dirty="0">
                <a:latin typeface="Verdana" panose="020B0604030504040204" pitchFamily="34" charset="0"/>
              </a:endParaRPr>
            </a:p>
            <a:p>
              <a:pPr defTabSz="914400">
                <a:spcBef>
                  <a:spcPct val="50000"/>
                </a:spcBef>
                <a:buNone/>
                <a:tabLst>
                  <a:tab pos="1244600" algn="dec"/>
                </a:tabLst>
              </a:pPr>
              <a:r>
                <a:rPr lang="en-US" altLang="en-US" sz="900" dirty="0">
                  <a:latin typeface="Verdana" panose="020B0604030504040204" pitchFamily="34" charset="0"/>
                </a:rPr>
                <a:t>B[LEFT up]	0.1</a:t>
              </a:r>
              <a:endParaRPr lang="en-US" altLang="en-US" sz="900" dirty="0">
                <a:latin typeface="Verdana" panose="020B0604030504040204" pitchFamily="34" charset="0"/>
              </a:endParaRPr>
            </a:p>
            <a:p>
              <a:pPr defTabSz="914400">
                <a:spcBef>
                  <a:spcPct val="50000"/>
                </a:spcBef>
                <a:buNone/>
                <a:tabLst>
                  <a:tab pos="1244600" algn="dec"/>
                </a:tabLst>
              </a:pPr>
              <a:r>
                <a:rPr lang="en-US" altLang="en-US" sz="900" b="1" dirty="0">
                  <a:latin typeface="Verdana" panose="020B0604030504040204" pitchFamily="34" charset="0"/>
                </a:rPr>
                <a:t>Total 	3.75 s</a:t>
              </a:r>
              <a:endParaRPr lang="en-US" altLang="en-US" sz="900" dirty="0">
                <a:latin typeface="Verdana" panose="020B0604030504040204" pitchFamily="34" charset="0"/>
              </a:endParaRPr>
            </a:p>
          </p:txBody>
        </p:sp>
        <p:sp>
          <p:nvSpPr>
            <p:cNvPr id="64519" name="Text Box 6"/>
            <p:cNvSpPr txBox="1"/>
            <p:nvPr/>
          </p:nvSpPr>
          <p:spPr>
            <a:xfrm>
              <a:off x="2928" y="2496"/>
              <a:ext cx="1344" cy="13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defTabSz="914400">
                <a:spcBef>
                  <a:spcPct val="50000"/>
                </a:spcBef>
                <a:buNone/>
                <a:tabLst>
                  <a:tab pos="1244600" algn="dec"/>
                </a:tabLst>
              </a:pPr>
              <a:r>
                <a:rPr lang="en-US" altLang="en-US" sz="900" b="1" dirty="0">
                  <a:latin typeface="Verdana" panose="020B0604030504040204" pitchFamily="34" charset="0"/>
                </a:rPr>
                <a:t>USE-CTRL-W-METHOD</a:t>
              </a:r>
              <a:r>
                <a:rPr lang="en-US" altLang="en-US" sz="900" dirty="0">
                  <a:latin typeface="Verdana" panose="020B0604030504040204" pitchFamily="34" charset="0"/>
                </a:rPr>
                <a:t> </a:t>
              </a:r>
              <a:endParaRPr lang="en-US" altLang="en-US" sz="900" dirty="0">
                <a:latin typeface="Verdana" panose="020B0604030504040204" pitchFamily="34" charset="0"/>
              </a:endParaRPr>
            </a:p>
            <a:p>
              <a:pPr defTabSz="914400">
                <a:spcBef>
                  <a:spcPct val="50000"/>
                </a:spcBef>
                <a:buNone/>
                <a:tabLst>
                  <a:tab pos="1244600" algn="dec"/>
                </a:tabLst>
              </a:pPr>
              <a:r>
                <a:rPr lang="en-US" altLang="en-US" sz="900" dirty="0">
                  <a:latin typeface="Verdana" panose="020B0604030504040204" pitchFamily="34" charset="0"/>
                </a:rPr>
                <a:t>H[to kbd] 	 0.40</a:t>
              </a:r>
              <a:endParaRPr lang="en-US" altLang="en-US" sz="900" dirty="0">
                <a:latin typeface="Verdana" panose="020B0604030504040204" pitchFamily="34" charset="0"/>
              </a:endParaRPr>
            </a:p>
            <a:p>
              <a:pPr defTabSz="914400">
                <a:spcBef>
                  <a:spcPct val="50000"/>
                </a:spcBef>
                <a:buNone/>
                <a:tabLst>
                  <a:tab pos="1244600" algn="dec"/>
                </a:tabLst>
              </a:pPr>
              <a:r>
                <a:rPr lang="en-US" altLang="en-US" sz="900" dirty="0">
                  <a:latin typeface="Verdana" panose="020B0604030504040204" pitchFamily="34" charset="0"/>
                </a:rPr>
                <a:t>M             	 1.35</a:t>
              </a:r>
              <a:endParaRPr lang="en-US" altLang="en-US" sz="900" dirty="0">
                <a:latin typeface="Verdana" panose="020B0604030504040204" pitchFamily="34" charset="0"/>
              </a:endParaRPr>
            </a:p>
            <a:p>
              <a:pPr defTabSz="914400">
                <a:spcBef>
                  <a:spcPct val="50000"/>
                </a:spcBef>
                <a:buNone/>
                <a:tabLst>
                  <a:tab pos="1244600" algn="dec"/>
                </a:tabLst>
              </a:pPr>
              <a:r>
                <a:rPr lang="en-US" altLang="en-US" sz="900" dirty="0">
                  <a:latin typeface="Verdana" panose="020B0604030504040204" pitchFamily="34" charset="0"/>
                </a:rPr>
                <a:t>K[ctrlW key]	0.28</a:t>
              </a:r>
              <a:endParaRPr lang="en-US" altLang="en-US" sz="900" dirty="0">
                <a:latin typeface="Verdana" panose="020B0604030504040204" pitchFamily="34" charset="0"/>
              </a:endParaRPr>
            </a:p>
            <a:p>
              <a:pPr defTabSz="914400">
                <a:spcBef>
                  <a:spcPct val="50000"/>
                </a:spcBef>
                <a:buNone/>
                <a:tabLst>
                  <a:tab pos="1244600" algn="dec"/>
                </a:tabLst>
              </a:pPr>
              <a:endParaRPr lang="en-US" altLang="en-US" sz="900" dirty="0">
                <a:latin typeface="Verdana" panose="020B0604030504040204" pitchFamily="34" charset="0"/>
              </a:endParaRPr>
            </a:p>
            <a:p>
              <a:pPr defTabSz="914400">
                <a:spcBef>
                  <a:spcPct val="50000"/>
                </a:spcBef>
                <a:buNone/>
                <a:tabLst>
                  <a:tab pos="1244600" algn="dec"/>
                </a:tabLst>
              </a:pPr>
              <a:endParaRPr lang="en-US" altLang="en-US" sz="900" dirty="0">
                <a:latin typeface="Verdana" panose="020B0604030504040204" pitchFamily="34" charset="0"/>
              </a:endParaRPr>
            </a:p>
            <a:p>
              <a:pPr defTabSz="914400">
                <a:spcBef>
                  <a:spcPct val="50000"/>
                </a:spcBef>
                <a:buNone/>
                <a:tabLst>
                  <a:tab pos="1244600" algn="dec"/>
                </a:tabLst>
              </a:pPr>
              <a:r>
                <a:rPr lang="en-US" altLang="en-US" sz="900" b="1" dirty="0">
                  <a:latin typeface="Verdana" panose="020B0604030504040204" pitchFamily="34" charset="0"/>
                </a:rPr>
                <a:t>Total   	 2.03 s</a:t>
              </a:r>
              <a:endParaRPr lang="en-US" altLang="en-US" sz="900" dirty="0">
                <a:latin typeface="Verdana" panose="020B0604030504040204" pitchFamily="34" charset="0"/>
              </a:endParaRPr>
            </a:p>
          </p:txBody>
        </p:sp>
        <p:grpSp>
          <p:nvGrpSpPr>
            <p:cNvPr id="64520" name="Group 7"/>
            <p:cNvGrpSpPr/>
            <p:nvPr/>
          </p:nvGrpSpPr>
          <p:grpSpPr>
            <a:xfrm>
              <a:off x="2928" y="2496"/>
              <a:ext cx="2544" cy="1296"/>
              <a:chOff x="2880" y="2496"/>
              <a:chExt cx="2544" cy="1296"/>
            </a:xfrm>
          </p:grpSpPr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2880" y="2688"/>
                <a:ext cx="25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0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" name="Line 9"/>
              <p:cNvSpPr>
                <a:spLocks noChangeShapeType="1"/>
              </p:cNvSpPr>
              <p:nvPr/>
            </p:nvSpPr>
            <p:spPr bwMode="auto">
              <a:xfrm>
                <a:off x="2880" y="3552"/>
                <a:ext cx="25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0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1" name="Line 10"/>
              <p:cNvSpPr>
                <a:spLocks noChangeShapeType="1"/>
              </p:cNvSpPr>
              <p:nvPr/>
            </p:nvSpPr>
            <p:spPr bwMode="auto">
              <a:xfrm>
                <a:off x="2880" y="2496"/>
                <a:ext cx="25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0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11"/>
              <p:cNvSpPr>
                <a:spLocks noChangeShapeType="1"/>
              </p:cNvSpPr>
              <p:nvPr/>
            </p:nvSpPr>
            <p:spPr bwMode="auto">
              <a:xfrm>
                <a:off x="2880" y="3792"/>
                <a:ext cx="25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IN" sz="10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MENTAL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dirty="0" smtClean="0">
                <a:sym typeface="+mn-ea"/>
              </a:rPr>
              <a:t>Mental models indicate what a user expects to happen based on </a:t>
            </a:r>
            <a:r>
              <a:rPr lang="en-US" b="1" dirty="0" smtClean="0">
                <a:sym typeface="+mn-ea"/>
              </a:rPr>
              <a:t>experience</a:t>
            </a:r>
            <a:r>
              <a:rPr lang="en-US" dirty="0" smtClean="0">
                <a:sym typeface="+mn-ea"/>
              </a:rPr>
              <a:t>; they help us construct </a:t>
            </a:r>
            <a:r>
              <a:rPr lang="en-US" b="1" dirty="0" smtClean="0">
                <a:sym typeface="+mn-ea"/>
              </a:rPr>
              <a:t>expected interactions </a:t>
            </a:r>
            <a:r>
              <a:rPr lang="en-US" dirty="0" smtClean="0">
                <a:sym typeface="+mn-ea"/>
              </a:rPr>
              <a:t>with reality.</a:t>
            </a:r>
            <a:endParaRPr lang="en-US" dirty="0" smtClean="0"/>
          </a:p>
          <a:p>
            <a:pPr algn="just"/>
            <a:r>
              <a:rPr lang="en-US" dirty="0" smtClean="0">
                <a:sym typeface="+mn-ea"/>
              </a:rPr>
              <a:t>One famous example is the "Norman Door": what is the expectation for </a:t>
            </a:r>
            <a:r>
              <a:rPr lang="en-US" b="1" dirty="0" smtClean="0">
                <a:sym typeface="+mn-ea"/>
              </a:rPr>
              <a:t>push</a:t>
            </a:r>
            <a:r>
              <a:rPr lang="en-US" dirty="0" smtClean="0">
                <a:sym typeface="+mn-ea"/>
              </a:rPr>
              <a:t> or </a:t>
            </a:r>
            <a:r>
              <a:rPr lang="en-US" b="1" dirty="0" smtClean="0">
                <a:sym typeface="+mn-ea"/>
              </a:rPr>
              <a:t>pull?</a:t>
            </a:r>
            <a:endParaRPr lang="en-US" b="1" dirty="0" smtClean="0"/>
          </a:p>
          <a:p>
            <a:pPr algn="just"/>
            <a:r>
              <a:rPr lang="en-US" dirty="0" smtClean="0">
                <a:sym typeface="+mn-ea"/>
              </a:rPr>
              <a:t>We expect doors to work in a certain way based on our </a:t>
            </a:r>
            <a:r>
              <a:rPr lang="en-US" b="1" dirty="0" smtClean="0">
                <a:sym typeface="+mn-ea"/>
              </a:rPr>
              <a:t>past experiences </a:t>
            </a:r>
            <a:r>
              <a:rPr lang="en-US" dirty="0" smtClean="0">
                <a:sym typeface="+mn-ea"/>
              </a:rPr>
              <a:t>with </a:t>
            </a:r>
            <a:r>
              <a:rPr lang="en-US" b="1" dirty="0" smtClean="0">
                <a:sym typeface="+mn-ea"/>
              </a:rPr>
              <a:t>similar doors</a:t>
            </a:r>
            <a:r>
              <a:rPr lang="en-US" dirty="0" smtClean="0">
                <a:sym typeface="+mn-ea"/>
              </a:rPr>
              <a:t>, and when they don't, we become confused and frustrated. 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MENTAL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2" descr="https://public-images.interaction-design.org/literature/articles/materials/02-02-2-doors.png"/>
          <p:cNvPicPr>
            <a:picLocks noGrp="1"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90600" y="1600200"/>
            <a:ext cx="73914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MENTAL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dirty="0" smtClean="0">
                <a:sym typeface="+mn-ea"/>
              </a:rPr>
              <a:t>In most instances, the </a:t>
            </a:r>
            <a:r>
              <a:rPr lang="en-US" b="1" dirty="0" smtClean="0">
                <a:sym typeface="+mn-ea"/>
              </a:rPr>
              <a:t>stored expectation </a:t>
            </a:r>
            <a:r>
              <a:rPr lang="en-US" dirty="0" smtClean="0">
                <a:sym typeface="+mn-ea"/>
              </a:rPr>
              <a:t>will, to a certain extent, </a:t>
            </a:r>
            <a:r>
              <a:rPr lang="en-US" b="1" dirty="0" smtClean="0">
                <a:sym typeface="+mn-ea"/>
              </a:rPr>
              <a:t>resemble the real-life model </a:t>
            </a:r>
            <a:r>
              <a:rPr lang="en-US" dirty="0" smtClean="0">
                <a:sym typeface="+mn-ea"/>
              </a:rPr>
              <a:t>or prior UI experience. </a:t>
            </a:r>
            <a:endParaRPr lang="en-US" dirty="0" smtClean="0"/>
          </a:p>
          <a:p>
            <a:pPr algn="just"/>
            <a:r>
              <a:rPr lang="en-US" dirty="0" smtClean="0">
                <a:sym typeface="+mn-ea"/>
              </a:rPr>
              <a:t>This is important because users will plan and predict future actions within a system based on their mental models. It's also why </a:t>
            </a:r>
            <a:r>
              <a:rPr lang="en-US" b="1" dirty="0" smtClean="0">
                <a:sym typeface="+mn-ea"/>
              </a:rPr>
              <a:t>consistency is so important in UI design</a:t>
            </a:r>
            <a:r>
              <a:rPr lang="en-US" dirty="0" smtClean="0">
                <a:sym typeface="+mn-ea"/>
              </a:rPr>
              <a:t>.</a:t>
            </a:r>
            <a:r>
              <a:rPr lang="en-US" b="1" dirty="0" smtClean="0">
                <a:sym typeface="+mn-ea"/>
              </a:rPr>
              <a:t> </a:t>
            </a:r>
            <a:endParaRPr lang="en-US" dirty="0"/>
          </a:p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Design Process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>
              <a:buNone/>
            </a:pPr>
            <a:r>
              <a:rPr b="1" dirty="0"/>
              <a:t>3. Design</a:t>
            </a:r>
            <a:endParaRPr dirty="0"/>
          </a:p>
          <a:p>
            <a:pPr lvl="1" algn="just"/>
            <a:r>
              <a:rPr sz="2000" dirty="0"/>
              <a:t>Well, this is all about design, but there is a central stage when you move from what you want, to how to do it. There are numerous rules, </a:t>
            </a:r>
            <a:r>
              <a:rPr sz="2000" b="1" dirty="0"/>
              <a:t>guidelines and design principles </a:t>
            </a:r>
            <a:r>
              <a:rPr sz="2000" dirty="0"/>
              <a:t>that can be used to help with this.</a:t>
            </a:r>
            <a:endParaRPr sz="2000" dirty="0"/>
          </a:p>
          <a:p>
            <a:pPr>
              <a:buNone/>
            </a:pPr>
            <a:r>
              <a:rPr b="1" dirty="0"/>
              <a:t>4. Iteration and prototyping</a:t>
            </a:r>
            <a:endParaRPr b="1" dirty="0"/>
          </a:p>
          <a:p>
            <a:pPr lvl="1" algn="just"/>
            <a:r>
              <a:rPr sz="2000" dirty="0"/>
              <a:t>Humans are complex and we cannot expect to get </a:t>
            </a:r>
            <a:r>
              <a:rPr sz="2000" b="1" dirty="0"/>
              <a:t>designs right first </a:t>
            </a:r>
            <a:r>
              <a:rPr sz="2000" dirty="0"/>
              <a:t>time. We therefore need to evaluate a design to see </a:t>
            </a:r>
            <a:r>
              <a:rPr sz="2000" b="1" dirty="0"/>
              <a:t>how well it is working</a:t>
            </a:r>
            <a:r>
              <a:rPr sz="2000" dirty="0"/>
              <a:t> and where </a:t>
            </a:r>
            <a:r>
              <a:rPr sz="2000" b="1" dirty="0"/>
              <a:t>there can be improvements</a:t>
            </a:r>
            <a:r>
              <a:rPr sz="2000" dirty="0"/>
              <a:t>.</a:t>
            </a:r>
            <a:endParaRPr sz="2000"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MENTAL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6230"/>
            <a:ext cx="8229600" cy="4814570"/>
          </a:xfrm>
        </p:spPr>
        <p:txBody>
          <a:bodyPr/>
          <a:p>
            <a:pPr algn="just"/>
            <a:r>
              <a:rPr lang="en-US" sz="2800" dirty="0" smtClean="0">
                <a:sym typeface="+mn-ea"/>
              </a:rPr>
              <a:t>Designers often make the mistake of designing based on their own mental models, which can cause a mismatch with the users' mental models. </a:t>
            </a:r>
            <a:endParaRPr lang="en-US" sz="2800" dirty="0" smtClean="0"/>
          </a:p>
          <a:p>
            <a:pPr algn="just"/>
            <a:r>
              <a:rPr lang="en-US" sz="2800" dirty="0" smtClean="0">
                <a:sym typeface="+mn-ea"/>
              </a:rPr>
              <a:t>Users may understand differently how a product or service should work, and if the design doesn't match their mental model, it can lead to </a:t>
            </a:r>
            <a:r>
              <a:rPr lang="en-US" sz="2800" b="1" dirty="0" smtClean="0">
                <a:sym typeface="+mn-ea"/>
              </a:rPr>
              <a:t>confusion</a:t>
            </a:r>
            <a:r>
              <a:rPr lang="en-US" sz="2800" dirty="0" smtClean="0">
                <a:sym typeface="+mn-ea"/>
              </a:rPr>
              <a:t> and </a:t>
            </a:r>
            <a:r>
              <a:rPr lang="en-US" sz="2800" b="1" dirty="0" smtClean="0">
                <a:sym typeface="+mn-ea"/>
              </a:rPr>
              <a:t>frustration</a:t>
            </a:r>
            <a:r>
              <a:rPr lang="en-US" sz="2800" dirty="0" smtClean="0">
                <a:sym typeface="+mn-ea"/>
              </a:rPr>
              <a:t>.</a:t>
            </a:r>
            <a:endParaRPr lang="en-US" sz="2800" dirty="0" smtClean="0"/>
          </a:p>
          <a:p>
            <a:pPr algn="just"/>
            <a:r>
              <a:rPr lang="en-US" sz="2800" dirty="0" smtClean="0">
                <a:sym typeface="+mn-ea"/>
              </a:rPr>
              <a:t>For example, frequent </a:t>
            </a:r>
            <a:r>
              <a:rPr lang="en-US" sz="2800" u="sng" dirty="0" smtClean="0">
                <a:sym typeface="+mn-ea"/>
                <a:hlinkClick r:id="rId1" tooltip="What is Social Media?"/>
              </a:rPr>
              <a:t>social media</a:t>
            </a:r>
            <a:r>
              <a:rPr lang="en-US" sz="2800" dirty="0" smtClean="0">
                <a:sym typeface="+mn-ea"/>
              </a:rPr>
              <a:t> platform users develop a mental model of how social media interfaces work, and they will expect other social media sites to have similar interfaces.</a:t>
            </a: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Design Process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pPr>
              <a:buNone/>
            </a:pPr>
            <a:r>
              <a:rPr b="1" dirty="0"/>
              <a:t>5. Implementation and deployment</a:t>
            </a:r>
            <a:endParaRPr dirty="0"/>
          </a:p>
          <a:p>
            <a:pPr lvl="1"/>
            <a:r>
              <a:rPr dirty="0"/>
              <a:t>Finally, when we are happy with our design, we need to create it and deploy it. This will involve writing code, perhaps making hardware, writing documentation and manuals – everything that goes into a real.</a:t>
            </a:r>
            <a:endParaRPr dirty="0"/>
          </a:p>
          <a:p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C8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Design Rules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rgbClr val="FFC8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r>
              <a:rPr dirty="0"/>
              <a:t>Shneiderman’s 8 golden rules of interface design</a:t>
            </a:r>
            <a:endParaRPr dirty="0"/>
          </a:p>
          <a:p>
            <a:r>
              <a:rPr dirty="0"/>
              <a:t>Norman’s 7 principles.</a:t>
            </a: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  <a:sp3d prstMaterial="plastic"/>
        </p:spPr>
        <p:txBody>
          <a:bodyPr vert="horz" lIns="91440" rIns="45720" rtlCol="0" anchor="ctr">
            <a:normAutofit fontScale="9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45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Shneiderman’s</a:t>
            </a:r>
            <a:r>
              <a:rPr kumimoji="0" lang="en-US" sz="45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8 golden rules of interface design</a:t>
            </a:r>
            <a:endParaRPr kumimoji="0" lang="en-US" sz="45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54864" tIns="91440" rIns="91440" bIns="45720" anchor="t" anchorCtr="0"/>
          <a:p>
            <a:r>
              <a:rPr dirty="0"/>
              <a:t>Strive for consistency</a:t>
            </a:r>
            <a:endParaRPr dirty="0"/>
          </a:p>
          <a:p>
            <a:r>
              <a:rPr dirty="0"/>
              <a:t>Enable frequent users to use shortcuts</a:t>
            </a:r>
            <a:endParaRPr dirty="0"/>
          </a:p>
          <a:p>
            <a:r>
              <a:rPr dirty="0"/>
              <a:t>Offer informative feedback</a:t>
            </a:r>
            <a:endParaRPr dirty="0"/>
          </a:p>
          <a:p>
            <a:r>
              <a:rPr dirty="0"/>
              <a:t>Design dialogue to yield closure</a:t>
            </a:r>
            <a:endParaRPr dirty="0"/>
          </a:p>
          <a:p>
            <a:r>
              <a:rPr dirty="0"/>
              <a:t>Offer simple error handling</a:t>
            </a:r>
            <a:endParaRPr dirty="0"/>
          </a:p>
          <a:p>
            <a:r>
              <a:rPr dirty="0"/>
              <a:t>Permit easy reversal of actions</a:t>
            </a:r>
            <a:endParaRPr dirty="0"/>
          </a:p>
          <a:p>
            <a:r>
              <a:rPr dirty="0"/>
              <a:t>Support internal locus of control</a:t>
            </a:r>
            <a:endParaRPr dirty="0"/>
          </a:p>
          <a:p>
            <a:r>
              <a:rPr dirty="0"/>
              <a:t>Reduce short term memory load.</a:t>
            </a:r>
            <a:endParaRPr dirty="0"/>
          </a:p>
          <a:p>
            <a:pPr>
              <a:buNone/>
            </a:pPr>
            <a:endParaRPr dirty="0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lIns="45720" rIns="45720" bIns="0" rtlCol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9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Human Computer Interface                  Syed Nawaz(Asst Professor)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9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21667</Words>
  <Application>WPS Presentation</Application>
  <PresentationFormat>On-screen Show (4:3)</PresentationFormat>
  <Paragraphs>609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6" baseType="lpstr">
      <vt:lpstr>Arial</vt:lpstr>
      <vt:lpstr>SimSun</vt:lpstr>
      <vt:lpstr>Wingdings</vt:lpstr>
      <vt:lpstr>Corbel</vt:lpstr>
      <vt:lpstr>Wingdings 2</vt:lpstr>
      <vt:lpstr>Wingdings 3</vt:lpstr>
      <vt:lpstr>Wingdings 2</vt:lpstr>
      <vt:lpstr>Times New Roman</vt:lpstr>
      <vt:lpstr>Microsoft YaHei</vt:lpstr>
      <vt:lpstr>Arial Unicode MS</vt:lpstr>
      <vt:lpstr>Calibri</vt:lpstr>
      <vt:lpstr>Courier New</vt:lpstr>
      <vt:lpstr>Average</vt:lpstr>
      <vt:lpstr>Segoe Print</vt:lpstr>
      <vt:lpstr>Verdana</vt:lpstr>
      <vt:lpstr>Module</vt:lpstr>
      <vt:lpstr>Human Computer Interface Unit-II Design Process </vt:lpstr>
      <vt:lpstr>What is Design</vt:lpstr>
      <vt:lpstr>Interactive Design</vt:lpstr>
      <vt:lpstr>The Design Process</vt:lpstr>
      <vt:lpstr>The Design Process</vt:lpstr>
      <vt:lpstr>The Design Process</vt:lpstr>
      <vt:lpstr>The Design Process</vt:lpstr>
      <vt:lpstr>Design Rules</vt:lpstr>
      <vt:lpstr>Shneiderman’s 8 golden rules of interface design</vt:lpstr>
      <vt:lpstr>Strive for Consistency</vt:lpstr>
      <vt:lpstr>Enable frequent users to use shortcuts</vt:lpstr>
      <vt:lpstr>Offer Informative Feedback</vt:lpstr>
      <vt:lpstr>Design Dialogue to Yield Closure</vt:lpstr>
      <vt:lpstr>Offer simple error handling</vt:lpstr>
      <vt:lpstr>Permit easy reversal of actions</vt:lpstr>
      <vt:lpstr>Support internal locus of control</vt:lpstr>
      <vt:lpstr>Reduce short-term memory load</vt:lpstr>
      <vt:lpstr> Norman’s 7 principles. </vt:lpstr>
      <vt:lpstr>Use both knowledge in world &amp; knowledge in the head. </vt:lpstr>
      <vt:lpstr>Simplify the structure of Tasks</vt:lpstr>
      <vt:lpstr> Make things visible: bridge the gulfs of Execution and Evaluation </vt:lpstr>
      <vt:lpstr>Get the mapping Right</vt:lpstr>
      <vt:lpstr>Exploit the power of constraints </vt:lpstr>
      <vt:lpstr>Design for error </vt:lpstr>
      <vt:lpstr>When all else fails, standardize </vt:lpstr>
      <vt:lpstr>Prototyping</vt:lpstr>
      <vt:lpstr>Prototype Vs Actual Design</vt:lpstr>
      <vt:lpstr>Prototyping</vt:lpstr>
      <vt:lpstr> High-Fidelity and Low-Fidelity Prototyping </vt:lpstr>
      <vt:lpstr>Lo-Fi Vs Hi-Fi</vt:lpstr>
      <vt:lpstr>Throw-Away Prototyping</vt:lpstr>
      <vt:lpstr>Throw-Away Prototyping</vt:lpstr>
      <vt:lpstr>Evolutionary Prototyping </vt:lpstr>
      <vt:lpstr>Evolutionary Prototyping</vt:lpstr>
      <vt:lpstr>Incremental Prototyping </vt:lpstr>
      <vt:lpstr>Incremental Prototyping</vt:lpstr>
      <vt:lpstr>Advantages/Disadvantages of Prototyping</vt:lpstr>
      <vt:lpstr>Heuristic Evaluation</vt:lpstr>
      <vt:lpstr>Nielsen’s  10 Usability Heuristics</vt:lpstr>
      <vt:lpstr>Models and Theories</vt:lpstr>
      <vt:lpstr>Models and Theories: Cognitive Model</vt:lpstr>
      <vt:lpstr>Goals vs. Tasks</vt:lpstr>
      <vt:lpstr>GOMS</vt:lpstr>
      <vt:lpstr>GOMS Example</vt:lpstr>
      <vt:lpstr>Cognitive Complexity Theory</vt:lpstr>
      <vt:lpstr>Linguistic models</vt:lpstr>
      <vt:lpstr>Backus-Naur Form (BNF)</vt:lpstr>
      <vt:lpstr>Backus-Naur Form (BNF)</vt:lpstr>
      <vt:lpstr>Example of BNF – Drawing a line</vt:lpstr>
      <vt:lpstr>Task Action Grammar (TAG)</vt:lpstr>
      <vt:lpstr>Task Action Grammar (TAG) - consistency</vt:lpstr>
      <vt:lpstr>Task Action Grammar (TAG) - consistency</vt:lpstr>
      <vt:lpstr>Physical and device models</vt:lpstr>
      <vt:lpstr>Keystroke Level Model (KLM)</vt:lpstr>
      <vt:lpstr>Keystroke Level Model (KLM) - Example</vt:lpstr>
      <vt:lpstr>KLM – An Example – Time comparison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For Business</dc:title>
  <dc:creator>SYED NAWAZ</dc:creator>
  <cp:lastModifiedBy>Sd NawazPasha</cp:lastModifiedBy>
  <cp:revision>206</cp:revision>
  <dcterms:created xsi:type="dcterms:W3CDTF">2020-07-20T07:15:00Z</dcterms:created>
  <dcterms:modified xsi:type="dcterms:W3CDTF">2024-09-13T04:36:18Z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098EE989A7E248DDB84D515217D6B4EF_13</vt:lpwstr>
  </property>
  <property fmtid="{D5CDD505-2E9C-101B-9397-08002B2CF9AE}" pid="3" name="KSOProductBuildVer">
    <vt:lpwstr>1033-12.2.0.17562</vt:lpwstr>
  </property>
</Properties>
</file>