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8" r:id="rId17"/>
    <p:sldId id="279" r:id="rId18"/>
    <p:sldId id="280" r:id="rId19"/>
    <p:sldId id="270" r:id="rId20"/>
    <p:sldId id="271" r:id="rId21"/>
    <p:sldId id="272" r:id="rId22"/>
    <p:sldId id="273" r:id="rId23"/>
    <p:sldId id="274" r:id="rId24"/>
    <p:sldId id="275" r:id="rId25"/>
    <p:sldId id="276" r:id="rId26"/>
    <p:sldId id="277" r:id="rId27"/>
    <p:sldId id="300" r:id="rId28"/>
    <p:sldId id="281" r:id="rId29"/>
    <p:sldId id="282" r:id="rId30"/>
    <p:sldId id="283" r:id="rId31"/>
    <p:sldId id="284" r:id="rId32"/>
    <p:sldId id="285" r:id="rId33"/>
    <p:sldId id="286" r:id="rId34"/>
    <p:sldId id="287" r:id="rId35"/>
    <p:sldId id="288" r:id="rId36"/>
    <p:sldId id="290" r:id="rId37"/>
    <p:sldId id="291" r:id="rId38"/>
    <p:sldId id="28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smtClean="0"/>
              <a:t>Click to edit Master text styles</a:t>
            </a:r>
            <a:endParaRPr kumimoji="0" lang="en-US" smtClean="0"/>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785" indent="-320040" algn="l" rtl="0" eaLnBrk="1" latinLnBrk="0" hangingPunct="1">
        <a:spcBef>
          <a:spcPts val="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panose="05000000000000000000"/>
        <a:buChar char=""/>
        <a:defRPr kumimoji="0" sz="2800" kern="1200">
          <a:solidFill>
            <a:schemeClr val="tx1"/>
          </a:solidFill>
          <a:latin typeface="+mn-lt"/>
          <a:ea typeface="+mn-ea"/>
          <a:cs typeface="+mn-cs"/>
        </a:defRPr>
      </a:lvl2pPr>
      <a:lvl3pPr marL="996950" indent="-228600" algn="l" rtl="0" eaLnBrk="1" latinLnBrk="0" hangingPunct="1">
        <a:spcBef>
          <a:spcPct val="20000"/>
        </a:spcBef>
        <a:buClr>
          <a:schemeClr val="accent3"/>
        </a:buClr>
        <a:buFont typeface="Arial" panose="020B0604020202020204"/>
        <a:buChar char="▪"/>
        <a:defRPr kumimoji="0" sz="2400" kern="1200">
          <a:solidFill>
            <a:schemeClr val="tx1"/>
          </a:solidFill>
          <a:latin typeface="+mn-lt"/>
          <a:ea typeface="+mn-ea"/>
          <a:cs typeface="+mn-cs"/>
        </a:defRPr>
      </a:lvl3pPr>
      <a:lvl4pPr marL="1216025" indent="-182880" algn="l" rtl="0" eaLnBrk="1" latinLnBrk="0" hangingPunct="1">
        <a:spcBef>
          <a:spcPct val="20000"/>
        </a:spcBef>
        <a:buClr>
          <a:schemeClr val="accent4"/>
        </a:buClr>
        <a:buFont typeface="Arial" panose="020B0604020202020204"/>
        <a:buChar char="▪"/>
        <a:defRPr kumimoji="0" sz="2000" kern="1200">
          <a:solidFill>
            <a:schemeClr val="tx1"/>
          </a:solidFill>
          <a:latin typeface="+mn-lt"/>
          <a:ea typeface="+mn-ea"/>
          <a:cs typeface="+mn-cs"/>
        </a:defRPr>
      </a:lvl4pPr>
      <a:lvl5pPr marL="1426210" indent="-182880" algn="l" rtl="0" eaLnBrk="1" latinLnBrk="0" hangingPunct="1">
        <a:spcBef>
          <a:spcPct val="20000"/>
        </a:spcBef>
        <a:buClr>
          <a:schemeClr val="accent5"/>
        </a:buClr>
        <a:buFont typeface="Wingdings 3" panose="05040102010807070707"/>
        <a:buChar char=""/>
        <a:defRPr kumimoji="0" lang="en-US" sz="2000" kern="1200" smtClean="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nteraction-design.org/literature/topics/customer-journey-ma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Unit-III</a:t>
            </a:r>
            <a:br>
              <a:rPr lang="en-US" dirty="0" smtClean="0"/>
            </a:br>
            <a:r>
              <a:rPr lang="en-US" dirty="0" smtClean="0"/>
              <a:t>User Experience Design</a:t>
            </a:r>
            <a:endParaRPr lang="en-US" dirty="0"/>
          </a:p>
        </p:txBody>
      </p:sp>
      <p:sp>
        <p:nvSpPr>
          <p:cNvPr id="5" name="Subtitle 2"/>
          <p:cNvSpPr txBox="1"/>
          <p:nvPr/>
        </p:nvSpPr>
        <p:spPr>
          <a:xfrm>
            <a:off x="1066800" y="5181600"/>
            <a:ext cx="80772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r>
              <a:rPr kumimoji="0" lang="en-US" sz="2400" b="0" i="0" u="none" strike="noStrike" kern="1200" cap="none" spc="0" normalizeH="0" baseline="0" noProof="0" dirty="0" smtClean="0">
                <a:ln>
                  <a:noFill/>
                </a:ln>
                <a:solidFill>
                  <a:schemeClr val="accent1"/>
                </a:solidFill>
                <a:effectLst/>
                <a:uLnTx/>
                <a:uFillTx/>
                <a:latin typeface="+mn-lt"/>
                <a:ea typeface="+mn-ea"/>
                <a:cs typeface="+mn-cs"/>
              </a:rPr>
              <a:t>By: </a:t>
            </a:r>
            <a:r>
              <a:rPr kumimoji="0" lang="en-US" sz="2400" b="0" i="0" u="none" strike="noStrike" kern="1200" cap="none" spc="0" normalizeH="0" baseline="0" noProof="0" dirty="0" err="1" smtClean="0">
                <a:ln>
                  <a:noFill/>
                </a:ln>
                <a:solidFill>
                  <a:schemeClr val="accent1"/>
                </a:solidFill>
                <a:effectLst/>
                <a:uLnTx/>
                <a:uFillTx/>
                <a:latin typeface="+mn-lt"/>
                <a:ea typeface="+mn-ea"/>
                <a:cs typeface="+mn-cs"/>
              </a:rPr>
              <a:t>Syed</a:t>
            </a:r>
            <a:r>
              <a:rPr kumimoji="0" lang="en-US" sz="2400" b="0" i="0" u="none" strike="noStrike" kern="1200" cap="none" spc="0" normalizeH="0" baseline="0" noProof="0" dirty="0" smtClean="0">
                <a:ln>
                  <a:noFill/>
                </a:ln>
                <a:solidFill>
                  <a:schemeClr val="accent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accent1"/>
                </a:solidFill>
                <a:effectLst/>
                <a:uLnTx/>
                <a:uFillTx/>
                <a:latin typeface="+mn-lt"/>
                <a:ea typeface="+mn-ea"/>
                <a:cs typeface="+mn-cs"/>
              </a:rPr>
              <a:t>Nawaz</a:t>
            </a:r>
            <a:r>
              <a:rPr kumimoji="0" lang="en-US" sz="2400" b="0" i="0" u="none" strike="noStrike" kern="1200" cap="none" spc="0" normalizeH="0" baseline="0" noProof="0" dirty="0" smtClean="0">
                <a:ln>
                  <a:noFill/>
                </a:ln>
                <a:solidFill>
                  <a:schemeClr val="accent1"/>
                </a:solidFill>
                <a:effectLst/>
                <a:uLnTx/>
                <a:uFillTx/>
                <a:latin typeface="+mn-lt"/>
                <a:ea typeface="+mn-ea"/>
                <a:cs typeface="+mn-cs"/>
              </a:rPr>
              <a:t> Pasha</a:t>
            </a:r>
            <a:endParaRPr kumimoji="0" lang="en-US" sz="2400" b="0" i="0" u="none" strike="noStrike" kern="1200" cap="none" spc="0" normalizeH="0" baseline="0" noProof="0" dirty="0" smtClean="0">
              <a:ln>
                <a:noFill/>
              </a:ln>
              <a:solidFill>
                <a:schemeClr val="accent1"/>
              </a:solidFill>
              <a:effectLst/>
              <a:uLnTx/>
              <a:uFillTx/>
              <a:latin typeface="+mn-lt"/>
              <a:ea typeface="+mn-ea"/>
              <a:cs typeface="+mn-cs"/>
            </a:endParaRPr>
          </a:p>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r>
              <a:rPr kumimoji="0" lang="en-US" sz="2400" b="0" i="0" u="none" strike="noStrike" kern="1200" cap="none" spc="0" normalizeH="0" baseline="0" noProof="0" dirty="0" smtClean="0">
                <a:ln>
                  <a:noFill/>
                </a:ln>
                <a:solidFill>
                  <a:schemeClr val="accent1"/>
                </a:solidFill>
                <a:effectLst/>
                <a:uLnTx/>
                <a:uFillTx/>
                <a:latin typeface="+mn-lt"/>
                <a:ea typeface="+mn-ea"/>
                <a:cs typeface="+mn-cs"/>
              </a:rPr>
              <a:t>Assistant Professor</a:t>
            </a:r>
            <a:endParaRPr kumimoji="0" lang="en-US" sz="2400" b="0" i="0" u="none" strike="noStrike" kern="1200" cap="none" spc="0" normalizeH="0" baseline="0" noProof="0" dirty="0" smtClean="0">
              <a:ln>
                <a:noFill/>
              </a:ln>
              <a:solidFill>
                <a:schemeClr val="accent1"/>
              </a:solidFill>
              <a:effectLst/>
              <a:uLnTx/>
              <a:uFillTx/>
              <a:latin typeface="+mn-lt"/>
              <a:ea typeface="+mn-ea"/>
              <a:cs typeface="+mn-cs"/>
            </a:endParaRPr>
          </a:p>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panose="05020102010507070707"/>
              <a:buNone/>
              <a:defRPr/>
            </a:pPr>
            <a:r>
              <a:rPr kumimoji="0" lang="en-US" sz="2400" b="0" i="0" u="none" strike="noStrike" kern="1200" cap="none" spc="0" normalizeH="0" baseline="0" noProof="0" dirty="0" smtClean="0">
                <a:ln>
                  <a:noFill/>
                </a:ln>
                <a:solidFill>
                  <a:schemeClr val="accent1"/>
                </a:solidFill>
                <a:effectLst/>
                <a:uLnTx/>
                <a:uFillTx/>
                <a:latin typeface="+mn-lt"/>
                <a:ea typeface="+mn-ea"/>
                <a:cs typeface="+mn-cs"/>
              </a:rPr>
              <a:t>School of CS &amp; AI</a:t>
            </a:r>
            <a:endParaRPr kumimoji="0" lang="en-US" sz="24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Consistency</a:t>
            </a:r>
            <a:endParaRPr lang="en-US" dirty="0"/>
          </a:p>
        </p:txBody>
      </p:sp>
      <p:sp>
        <p:nvSpPr>
          <p:cNvPr id="3" name="Content Placeholder 2"/>
          <p:cNvSpPr>
            <a:spLocks noGrp="1"/>
          </p:cNvSpPr>
          <p:nvPr>
            <p:ph idx="1"/>
          </p:nvPr>
        </p:nvSpPr>
        <p:spPr>
          <a:xfrm>
            <a:off x="381000" y="1600200"/>
            <a:ext cx="8229600" cy="4389120"/>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This principle states that a system should look and function the same everywhere.</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Consistency in design plays a key role in creating comfortable interactions.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When a product has a consistent design, a user can transfer their learned skills to other parts of the product.</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It is also important to maintain both internal and external consistency:</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Internal Consistency</a:t>
            </a:r>
            <a:r>
              <a:rPr lang="en-US" sz="2000" dirty="0" smtClean="0">
                <a:latin typeface="Times New Roman" panose="02020603050405020304" pitchFamily="18" charset="0"/>
                <a:cs typeface="Times New Roman" panose="02020603050405020304" pitchFamily="18" charset="0"/>
              </a:rPr>
              <a:t>. Apply the same conventions to all user interface</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elements. For example, if you are designing a graphical user interface (GUI), use the same visual appearance of the elements of UI throughout.</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External Consistency</a:t>
            </a:r>
            <a:r>
              <a:rPr lang="en-US" sz="2000" dirty="0" smtClean="0">
                <a:latin typeface="Times New Roman" panose="02020603050405020304" pitchFamily="18" charset="0"/>
                <a:cs typeface="Times New Roman" panose="02020603050405020304" pitchFamily="18" charset="0"/>
              </a:rPr>
              <a:t>. Use the same design across all platforms of the</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product, e.g. desktop, mobile, etc.</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The principle of familiarity states that it is important to use familiar concepts and metaphors when designing human-machine interfaces.</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design industry loves innovation, and it is very tempting for designers to create something new and unexpected.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But at the same time, users love familiarity. When they spend time using products other than ours, they become familiar with the standard conventions of design and begin to expect them.</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Sense of control</a:t>
            </a:r>
            <a:endParaRPr lang="en-US" dirty="0"/>
          </a:p>
        </p:txBody>
      </p:sp>
      <p:sp>
        <p:nvSpPr>
          <p:cNvPr id="3" name="Content Placeholder 2"/>
          <p:cNvSpPr>
            <a:spLocks noGrp="1"/>
          </p:cNvSpPr>
          <p:nvPr>
            <p:ph idx="1"/>
          </p:nvPr>
        </p:nvSpPr>
        <p:spPr>
          <a:xfrm>
            <a:off x="457200" y="1447800"/>
            <a:ext cx="8229600" cy="4389120"/>
          </a:xfrm>
        </p:spPr>
        <p:txBody>
          <a:bodyPr>
            <a:noAutofit/>
          </a:bodyPr>
          <a:lstStyle/>
          <a:p>
            <a:r>
              <a:rPr lang="en-US" sz="2000" dirty="0" smtClean="0">
                <a:latin typeface="Times New Roman" panose="02020603050405020304" pitchFamily="18" charset="0"/>
                <a:cs typeface="Times New Roman" panose="02020603050405020304" pitchFamily="18" charset="0"/>
              </a:rPr>
              <a:t>Human-computer design is all about the user is control of the information. The user is the one who should control the interaction with a system, not the other way around. Here are a few things to keep in mind when designing a product:</a:t>
            </a:r>
            <a:endParaRPr lang="en-US" sz="2000" dirty="0" smtClean="0">
              <a:latin typeface="Times New Roman" panose="02020603050405020304" pitchFamily="18" charset="0"/>
              <a:cs typeface="Times New Roman" panose="02020603050405020304" pitchFamily="18" charset="0"/>
            </a:endParaRPr>
          </a:p>
          <a:p>
            <a:pPr lvl="1"/>
            <a:r>
              <a:rPr lang="en-US" sz="2000" b="1" dirty="0" smtClean="0">
                <a:latin typeface="Times New Roman" panose="02020603050405020304" pitchFamily="18" charset="0"/>
                <a:cs typeface="Times New Roman" panose="02020603050405020304" pitchFamily="18" charset="0"/>
              </a:rPr>
              <a:t>Appropriate Feedback</a:t>
            </a:r>
            <a:r>
              <a:rPr lang="en-US" sz="2000" dirty="0" smtClean="0">
                <a:latin typeface="Times New Roman" panose="02020603050405020304" pitchFamily="18" charset="0"/>
                <a:cs typeface="Times New Roman" panose="02020603050405020304" pitchFamily="18" charset="0"/>
              </a:rPr>
              <a:t>. Use visual and auditory cues to help users</a:t>
            </a:r>
            <a:endParaRPr lang="en-US" sz="2000" dirty="0" smtClean="0">
              <a:latin typeface="Times New Roman" panose="02020603050405020304" pitchFamily="18" charset="0"/>
              <a:cs typeface="Times New Roman" panose="02020603050405020304" pitchFamily="18" charset="0"/>
            </a:endParaRPr>
          </a:p>
          <a:p>
            <a:pPr lvl="1">
              <a:buNone/>
            </a:pPr>
            <a:r>
              <a:rPr lang="en-US" sz="2000" dirty="0" smtClean="0">
                <a:latin typeface="Times New Roman" panose="02020603050405020304" pitchFamily="18" charset="0"/>
                <a:cs typeface="Times New Roman" panose="02020603050405020304" pitchFamily="18" charset="0"/>
              </a:rPr>
              <a:t>	understand the current state of a system.</a:t>
            </a:r>
            <a:endParaRPr lang="en-US" sz="2000" dirty="0" smtClean="0">
              <a:latin typeface="Times New Roman" panose="02020603050405020304" pitchFamily="18" charset="0"/>
              <a:cs typeface="Times New Roman" panose="02020603050405020304" pitchFamily="18" charset="0"/>
            </a:endParaRPr>
          </a:p>
          <a:p>
            <a:pPr lvl="1"/>
            <a:r>
              <a:rPr lang="en-US" sz="2000" b="1" dirty="0" smtClean="0">
                <a:latin typeface="Times New Roman" panose="02020603050405020304" pitchFamily="18" charset="0"/>
                <a:cs typeface="Times New Roman" panose="02020603050405020304" pitchFamily="18" charset="0"/>
              </a:rPr>
              <a:t>Control over system operations</a:t>
            </a:r>
            <a:r>
              <a:rPr lang="en-US" sz="2000" dirty="0" smtClean="0">
                <a:latin typeface="Times New Roman" panose="02020603050405020304" pitchFamily="18" charset="0"/>
                <a:cs typeface="Times New Roman" panose="02020603050405020304" pitchFamily="18" charset="0"/>
              </a:rPr>
              <a:t>. Users should have control over</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system operations, such as pausing or stopping actions.</a:t>
            </a:r>
            <a:endParaRPr lang="en-US" sz="2000" dirty="0" smtClean="0">
              <a:latin typeface="Times New Roman" panose="02020603050405020304" pitchFamily="18" charset="0"/>
              <a:cs typeface="Times New Roman" panose="02020603050405020304" pitchFamily="18" charset="0"/>
            </a:endParaRPr>
          </a:p>
          <a:p>
            <a:pPr lvl="1"/>
            <a:r>
              <a:rPr lang="en-US" sz="2000" b="1" dirty="0" smtClean="0">
                <a:latin typeface="Times New Roman" panose="02020603050405020304" pitchFamily="18" charset="0"/>
                <a:cs typeface="Times New Roman" panose="02020603050405020304" pitchFamily="18" charset="0"/>
              </a:rPr>
              <a:t>Personalization</a:t>
            </a:r>
            <a:r>
              <a:rPr lang="en-US" sz="2000" dirty="0" smtClean="0">
                <a:latin typeface="Times New Roman" panose="02020603050405020304" pitchFamily="18" charset="0"/>
                <a:cs typeface="Times New Roman" panose="02020603050405020304" pitchFamily="18" charset="0"/>
              </a:rPr>
              <a:t>. Provide content based on what you know about the user to give the impression that the system is adapting to the user ‘s needs.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Users should be able to complete their tasks in the shortest amount of time possible.</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Break down complex steps into simple steps.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Reduce the number of operations required to complete the task.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Guide the user.</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Summarize related information.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Provide shortcuts.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management</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Prevent errors from occurring whenever possible.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Protect users from fatal errors.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Dialogs and actions.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Never blame the users.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Psychology and Human Factors</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Psychology  is</a:t>
            </a:r>
            <a:r>
              <a:rPr lang="en-IN" b="1" dirty="0" smtClean="0"/>
              <a:t> </a:t>
            </a:r>
            <a:r>
              <a:rPr lang="en-US" dirty="0" smtClean="0"/>
              <a:t>the scientific study of the human mind and its functions</a:t>
            </a:r>
            <a:endParaRPr lang="en-US" dirty="0" smtClean="0"/>
          </a:p>
          <a:p>
            <a:pPr>
              <a:buNone/>
            </a:pPr>
            <a:r>
              <a:rPr lang="en-IN" b="1" dirty="0" smtClean="0"/>
              <a:t>Human factors</a:t>
            </a:r>
            <a:endParaRPr lang="en-US" dirty="0" smtClean="0"/>
          </a:p>
          <a:p>
            <a:r>
              <a:rPr lang="en-US" dirty="0" smtClean="0"/>
              <a:t>Impatience</a:t>
            </a:r>
            <a:endParaRPr lang="en-US" dirty="0" smtClean="0"/>
          </a:p>
          <a:p>
            <a:r>
              <a:rPr lang="en-US" dirty="0" smtClean="0"/>
              <a:t>Limited memory</a:t>
            </a:r>
            <a:endParaRPr lang="en-US" dirty="0" smtClean="0"/>
          </a:p>
          <a:p>
            <a:r>
              <a:rPr lang="en-US" dirty="0" smtClean="0"/>
              <a:t>Need analogies</a:t>
            </a:r>
            <a:endParaRPr lang="en-US" dirty="0" smtClean="0"/>
          </a:p>
          <a:p>
            <a:r>
              <a:rPr lang="en-US" dirty="0" smtClean="0"/>
              <a:t>Limited concentration</a:t>
            </a:r>
            <a:endParaRPr lang="en-US" dirty="0" smtClean="0"/>
          </a:p>
          <a:p>
            <a:r>
              <a:rPr lang="en-US" dirty="0" smtClean="0"/>
              <a:t>Changes in mood</a:t>
            </a:r>
            <a:endParaRPr lang="en-US" dirty="0" smtClean="0"/>
          </a:p>
          <a:p>
            <a:r>
              <a:rPr lang="en-US" dirty="0" smtClean="0"/>
              <a:t>The need for motivation</a:t>
            </a:r>
            <a:endParaRPr lang="en-US" dirty="0" smtClean="0"/>
          </a:p>
          <a:p>
            <a:r>
              <a:rPr lang="en-US" dirty="0" smtClean="0"/>
              <a:t>Fears</a:t>
            </a:r>
            <a:endParaRPr lang="en-US" dirty="0" smtClean="0"/>
          </a:p>
          <a:p>
            <a:r>
              <a:rPr lang="en-US" dirty="0" smtClean="0"/>
              <a:t>Make errors</a:t>
            </a:r>
            <a:endParaRPr lang="en-US" dirty="0" smtClean="0"/>
          </a:p>
          <a:p>
            <a:r>
              <a:rPr lang="en-US" dirty="0" err="1" smtClean="0"/>
              <a:t>Misjudgement</a:t>
            </a:r>
            <a:endParaRPr lang="en-US" dirty="0" smtClean="0"/>
          </a:p>
          <a:p>
            <a:r>
              <a:rPr lang="en-US" dirty="0" smtClean="0"/>
              <a:t>Prefer speech</a:t>
            </a:r>
            <a:endParaRPr lang="en-US" dirty="0" smtClean="0"/>
          </a:p>
          <a:p>
            <a:r>
              <a:rPr lang="en-US" dirty="0" smtClean="0"/>
              <a:t>Process information </a:t>
            </a:r>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Factors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Can only perform a limited number of concurrent tasks</a:t>
            </a:r>
            <a:endParaRPr lang="en-US" dirty="0" smtClean="0"/>
          </a:p>
          <a:p>
            <a:r>
              <a:rPr lang="en-US" dirty="0" smtClean="0"/>
              <a:t>Short-term memory works differently than long-term memory</a:t>
            </a:r>
            <a:endParaRPr lang="en-US" dirty="0" smtClean="0"/>
          </a:p>
          <a:p>
            <a:r>
              <a:rPr lang="en-US" dirty="0" smtClean="0"/>
              <a:t>Users are all different</a:t>
            </a:r>
            <a:endParaRPr lang="en-US" dirty="0" smtClean="0"/>
          </a:p>
          <a:p>
            <a:r>
              <a:rPr lang="en-US" dirty="0" smtClean="0"/>
              <a:t>Think in terms of ideas composed of words, numbers, multimedia</a:t>
            </a:r>
            <a:endParaRPr lang="en-US" dirty="0" smtClean="0"/>
          </a:p>
          <a:p>
            <a:r>
              <a:rPr lang="en-US" dirty="0" smtClean="0"/>
              <a:t>Must see and hear to understand</a:t>
            </a:r>
            <a:endParaRPr lang="en-US" dirty="0" smtClean="0"/>
          </a:p>
          <a:p>
            <a:r>
              <a:rPr lang="en-US" dirty="0" smtClean="0"/>
              <a:t>Physical inability</a:t>
            </a:r>
            <a:endParaRPr lang="en-US" dirty="0" smtClean="0"/>
          </a:p>
          <a:p>
            <a:r>
              <a:rPr lang="en-US" dirty="0" smtClean="0"/>
              <a:t>Need complex information presented hierarchically</a:t>
            </a:r>
            <a:endParaRPr lang="en-US" dirty="0" smtClean="0"/>
          </a:p>
          <a:p>
            <a:r>
              <a:rPr lang="en-US" dirty="0" smtClean="0"/>
              <a:t>Confined to one physical location at a time</a:t>
            </a:r>
            <a:endParaRPr lang="en-US" dirty="0" smtClean="0"/>
          </a:p>
          <a:p>
            <a:r>
              <a:rPr lang="en-US" dirty="0" smtClean="0"/>
              <a:t>Require practice to become good at doing things</a:t>
            </a:r>
            <a:endParaRPr lang="en-US" dirty="0" smtClean="0"/>
          </a:p>
          <a:p>
            <a:r>
              <a:rPr lang="en-US" dirty="0" smtClean="0"/>
              <a:t>Tend to do things the easy way</a:t>
            </a:r>
            <a:endParaRPr lang="en-US" dirty="0" smtClean="0"/>
          </a:p>
          <a:p>
            <a:r>
              <a:rPr lang="en-US" dirty="0" smtClean="0"/>
              <a:t>Can be physically harmed by some tasks</a:t>
            </a:r>
            <a:endParaRPr lang="en-US" dirty="0" smtClean="0"/>
          </a:p>
          <a:p>
            <a:r>
              <a:rPr lang="en-US" dirty="0" smtClean="0"/>
              <a:t>Prefer to learn by doing than by explanation</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Factors</a:t>
            </a:r>
            <a:endParaRPr lang="en-US" dirty="0"/>
          </a:p>
        </p:txBody>
      </p:sp>
      <p:sp>
        <p:nvSpPr>
          <p:cNvPr id="3" name="Content Placeholder 2"/>
          <p:cNvSpPr>
            <a:spLocks noGrp="1"/>
          </p:cNvSpPr>
          <p:nvPr>
            <p:ph idx="1"/>
          </p:nvPr>
        </p:nvSpPr>
        <p:spPr/>
        <p:txBody>
          <a:bodyPr>
            <a:normAutofit fontScale="55000" lnSpcReduction="20000"/>
          </a:bodyPr>
          <a:lstStyle/>
          <a:p>
            <a:r>
              <a:rPr lang="en-US" sz="4200" dirty="0" smtClean="0"/>
              <a:t>Have difficulty converting ideas into modes of communication</a:t>
            </a:r>
            <a:endParaRPr lang="en-US" sz="4200" dirty="0" smtClean="0"/>
          </a:p>
          <a:p>
            <a:r>
              <a:rPr lang="en-US" sz="4200" dirty="0" smtClean="0"/>
              <a:t>Have difficulty converting modes of communication into ideas</a:t>
            </a:r>
            <a:endParaRPr lang="en-US" sz="4200" dirty="0" smtClean="0"/>
          </a:p>
          <a:p>
            <a:r>
              <a:rPr lang="en-US" sz="4200" dirty="0" smtClean="0"/>
              <a:t>Act irrationally</a:t>
            </a:r>
            <a:endParaRPr lang="en-US" sz="4200" dirty="0" smtClean="0"/>
          </a:p>
          <a:p>
            <a:r>
              <a:rPr lang="en-US" sz="4200" dirty="0" smtClean="0"/>
              <a:t>Become nervous</a:t>
            </a:r>
            <a:endParaRPr lang="en-US" sz="4200" dirty="0" smtClean="0"/>
          </a:p>
          <a:p>
            <a:r>
              <a:rPr lang="en-US" sz="4200" dirty="0" smtClean="0"/>
              <a:t>Miss details when tasks are memorized and performed cursorily</a:t>
            </a:r>
            <a:endParaRPr lang="en-US" sz="4200" dirty="0" smtClean="0"/>
          </a:p>
          <a:p>
            <a:r>
              <a:rPr lang="en-US" sz="4200" dirty="0" smtClean="0"/>
              <a:t>Can be affected by socio/political climate.</a:t>
            </a:r>
            <a:endParaRPr lang="en-US" sz="4200" dirty="0" smtClean="0"/>
          </a:p>
          <a:p>
            <a:r>
              <a:rPr lang="en-US" sz="4200" dirty="0" smtClean="0"/>
              <a:t>Prefer standard ways of doing things</a:t>
            </a:r>
            <a:endParaRPr lang="en-US" sz="4200" dirty="0" smtClean="0"/>
          </a:p>
          <a:p>
            <a:r>
              <a:rPr lang="en-US" sz="4200" dirty="0" smtClean="0"/>
              <a:t>Constrained by time</a:t>
            </a:r>
            <a:endParaRPr lang="en-US" sz="4200" dirty="0" smtClean="0"/>
          </a:p>
          <a:p>
            <a:r>
              <a:rPr lang="en-US" sz="4200" dirty="0" smtClean="0"/>
              <a:t>Work better in groups than individually (1+1=3)</a:t>
            </a:r>
            <a:endParaRPr lang="en-US" sz="4200" dirty="0" smtClean="0"/>
          </a:p>
          <a:p>
            <a:r>
              <a:rPr lang="en-US" sz="4200" dirty="0" smtClean="0"/>
              <a:t>Require tasks to be modularized in order to work in groups</a:t>
            </a:r>
            <a:endParaRPr lang="en-US" sz="4200" dirty="0" smtClean="0"/>
          </a:p>
          <a:p>
            <a:r>
              <a:rPr lang="en-US" sz="4200" dirty="0" smtClean="0"/>
              <a:t>Rely on tools to complete tasks (like spell checking) thus causing dependency</a:t>
            </a:r>
            <a:endParaRPr lang="en-US" sz="4200" dirty="0" smtClean="0"/>
          </a:p>
          <a:p>
            <a:r>
              <a:rPr lang="en-US" sz="4200" dirty="0" smtClean="0"/>
              <a:t>Become addicted</a:t>
            </a:r>
            <a:endParaRPr lang="en-US" sz="4200"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conceptual model </a:t>
            </a:r>
            <a:r>
              <a:rPr lang="en-US" dirty="0" smtClean="0"/>
              <a:t>is the mental image people create in their minds after looking at something. </a:t>
            </a:r>
            <a:endParaRPr lang="en-US" dirty="0" smtClean="0"/>
          </a:p>
          <a:p>
            <a:r>
              <a:rPr lang="en-US" dirty="0" smtClean="0"/>
              <a:t>In interface design, it refers to the model that users think of how an </a:t>
            </a:r>
            <a:r>
              <a:rPr lang="en-US" b="1" dirty="0" smtClean="0"/>
              <a:t>interface is supposed to work</a:t>
            </a:r>
            <a:r>
              <a:rPr lang="en-US"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a:t>
            </a:r>
            <a:endParaRPr lang="en-US" dirty="0"/>
          </a:p>
        </p:txBody>
      </p:sp>
      <p:sp>
        <p:nvSpPr>
          <p:cNvPr id="3" name="Content Placeholder 2"/>
          <p:cNvSpPr>
            <a:spLocks noGrp="1"/>
          </p:cNvSpPr>
          <p:nvPr>
            <p:ph idx="1"/>
          </p:nvPr>
        </p:nvSpPr>
        <p:spPr/>
        <p:txBody>
          <a:bodyPr/>
          <a:lstStyle/>
          <a:p>
            <a:r>
              <a:rPr lang="en-US" dirty="0" smtClean="0"/>
              <a:t>The conceptual model must be </a:t>
            </a:r>
            <a:r>
              <a:rPr lang="en-US" b="1" dirty="0" smtClean="0"/>
              <a:t>intuitive</a:t>
            </a:r>
            <a:r>
              <a:rPr lang="en-US" dirty="0" smtClean="0"/>
              <a:t> and should match the tasks supported by the interface.</a:t>
            </a:r>
            <a:endParaRPr lang="en-US" dirty="0" smtClean="0"/>
          </a:p>
          <a:p>
            <a:r>
              <a:rPr lang="en-US" dirty="0" smtClean="0"/>
              <a:t>This way, users can more accurately predict the working of the interface, and make their performance more efficient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UX Design?</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User experience (UX) refers to the </a:t>
            </a:r>
            <a:r>
              <a:rPr lang="en-US" sz="2400" b="1" dirty="0" smtClean="0">
                <a:latin typeface="Times New Roman" panose="02020603050405020304" pitchFamily="18" charset="0"/>
                <a:cs typeface="Times New Roman" panose="02020603050405020304" pitchFamily="18" charset="0"/>
              </a:rPr>
              <a:t>user’s journey</a:t>
            </a:r>
            <a:r>
              <a:rPr lang="en-US" sz="2400" dirty="0" smtClean="0">
                <a:latin typeface="Times New Roman" panose="02020603050405020304" pitchFamily="18" charset="0"/>
                <a:cs typeface="Times New Roman" panose="02020603050405020304" pitchFamily="18" charset="0"/>
              </a:rPr>
              <a:t> when interacting with a product or service. </a:t>
            </a:r>
            <a:endParaRPr lang="en-US" sz="2400"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How is the user introduced to the service or product?</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What kind of interaction does the user have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How does the user feel after the interaction?</a:t>
            </a:r>
            <a:endParaRPr lang="en-US"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UX designer’s primary goal is for each user to have a positive interaction with a product or service.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Conceptual model design</a:t>
            </a:r>
            <a:br>
              <a:rPr lang="en-US" dirty="0" smtClean="0"/>
            </a:br>
            <a:endParaRPr lang="en-US" dirty="0"/>
          </a:p>
        </p:txBody>
      </p:sp>
      <p:sp>
        <p:nvSpPr>
          <p:cNvPr id="3" name="Content Placeholder 2"/>
          <p:cNvSpPr>
            <a:spLocks noGrp="1"/>
          </p:cNvSpPr>
          <p:nvPr>
            <p:ph idx="1"/>
          </p:nvPr>
        </p:nvSpPr>
        <p:spPr/>
        <p:txBody>
          <a:bodyPr/>
          <a:lstStyle/>
          <a:p>
            <a:pPr>
              <a:buNone/>
            </a:pPr>
            <a:r>
              <a:rPr lang="en-US" sz="2800" dirty="0" smtClean="0"/>
              <a:t>1. </a:t>
            </a:r>
            <a:r>
              <a:rPr lang="en-US" sz="2800" dirty="0" smtClean="0"/>
              <a:t>Define the conceptual model as product/process-oriented.</a:t>
            </a:r>
            <a:endParaRPr lang="en-US" sz="2800" dirty="0" smtClean="0"/>
          </a:p>
          <a:p>
            <a:pPr>
              <a:buNone/>
            </a:pPr>
            <a:r>
              <a:rPr lang="en-US" sz="2800" dirty="0" smtClean="0"/>
              <a:t>2. Identify products/processes</a:t>
            </a:r>
            <a:endParaRPr lang="en-US" sz="2800" dirty="0" smtClean="0"/>
          </a:p>
          <a:p>
            <a:pPr>
              <a:buNone/>
            </a:pPr>
            <a:r>
              <a:rPr lang="en-US" sz="2800" dirty="0" smtClean="0"/>
              <a:t>3. Design presentation rules for products/processes</a:t>
            </a:r>
            <a:endParaRPr lang="en-US" sz="2800" dirty="0" smtClean="0"/>
          </a:p>
          <a:p>
            <a:pPr>
              <a:buNone/>
            </a:pPr>
            <a:r>
              <a:rPr lang="en-US" sz="2800" dirty="0" smtClean="0"/>
              <a:t>4. Design rules for windows</a:t>
            </a:r>
            <a:endParaRPr lang="en-US" sz="2800" dirty="0" smtClean="0"/>
          </a:p>
          <a:p>
            <a:pPr>
              <a:buNone/>
            </a:pPr>
            <a:r>
              <a:rPr lang="en-US" sz="2800" dirty="0" smtClean="0"/>
              <a:t>5. Design major navigational pathways</a:t>
            </a:r>
            <a:endParaRPr lang="en-US" sz="2800" dirty="0" smtClean="0"/>
          </a:p>
          <a:p>
            <a:pPr>
              <a:buNone/>
            </a:pPr>
            <a:endParaRPr lang="en-US" dirty="0" smtClean="0"/>
          </a:p>
          <a:p>
            <a:pPr marL="118745" indent="0">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1. Define the conceptual model as product/process-oriented.</a:t>
            </a:r>
            <a:endParaRPr lang="en-US" dirty="0"/>
          </a:p>
        </p:txBody>
      </p:sp>
      <p:sp>
        <p:nvSpPr>
          <p:cNvPr id="3" name="Content Placeholder 2"/>
          <p:cNvSpPr>
            <a:spLocks noGrp="1"/>
          </p:cNvSpPr>
          <p:nvPr>
            <p:ph idx="1"/>
          </p:nvPr>
        </p:nvSpPr>
        <p:spPr/>
        <p:txBody>
          <a:bodyPr/>
          <a:lstStyle/>
          <a:p>
            <a:pPr algn="just"/>
            <a:r>
              <a:rPr lang="en-US" dirty="0" smtClean="0"/>
              <a:t>The first step is to decide whether the application under design </a:t>
            </a:r>
            <a:r>
              <a:rPr lang="en-US" b="1" dirty="0" smtClean="0"/>
              <a:t>is product-oriented </a:t>
            </a:r>
            <a:r>
              <a:rPr lang="en-US" dirty="0" smtClean="0"/>
              <a:t>or </a:t>
            </a:r>
            <a:r>
              <a:rPr lang="en-US" b="1" dirty="0" smtClean="0"/>
              <a:t>process-oriented</a:t>
            </a:r>
            <a:r>
              <a:rPr lang="en-US" dirty="0" smtClean="0"/>
              <a:t>.</a:t>
            </a:r>
            <a:endParaRPr lang="en-US" dirty="0" smtClean="0"/>
          </a:p>
          <a:p>
            <a:pPr algn="just"/>
            <a:r>
              <a:rPr lang="en-US" b="1" dirty="0" smtClean="0"/>
              <a:t>Product-oriented</a:t>
            </a:r>
            <a:r>
              <a:rPr lang="en-US" dirty="0" smtClean="0"/>
              <a:t> applications have a clear work product that can be created and saved.</a:t>
            </a:r>
            <a:endParaRPr lang="en-US" dirty="0" smtClean="0"/>
          </a:p>
          <a:p>
            <a:pPr lvl="1" algn="just"/>
            <a:r>
              <a:rPr lang="en-US" dirty="0" smtClean="0"/>
              <a:t>Ex: Google Drive, Word Document.</a:t>
            </a:r>
            <a:endParaRPr lang="en-US" dirty="0" smtClean="0">
              <a:sym typeface="Wingdings" panose="05000000000000000000" pitchFamily="2" charset="2"/>
            </a:endParaRPr>
          </a:p>
          <a:p>
            <a:pPr algn="just"/>
            <a:r>
              <a:rPr lang="en-US" b="1" dirty="0" smtClean="0"/>
              <a:t>process-oriented</a:t>
            </a:r>
            <a:r>
              <a:rPr lang="en-US" dirty="0" smtClean="0"/>
              <a:t> applications support some work processes.</a:t>
            </a:r>
            <a:endParaRPr lang="en-US" dirty="0" smtClean="0"/>
          </a:p>
          <a:p>
            <a:pPr lvl="1" algn="just"/>
            <a:r>
              <a:rPr lang="en-US" dirty="0" smtClean="0"/>
              <a:t>Ex: Online application filling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2. Identify products/processes</a:t>
            </a:r>
            <a:br>
              <a:rPr lang="en-US" sz="4800" dirty="0" smtClean="0"/>
            </a:br>
            <a:endParaRPr lang="en-US" dirty="0"/>
          </a:p>
        </p:txBody>
      </p:sp>
      <p:sp>
        <p:nvSpPr>
          <p:cNvPr id="3" name="Content Placeholder 2"/>
          <p:cNvSpPr>
            <a:spLocks noGrp="1"/>
          </p:cNvSpPr>
          <p:nvPr>
            <p:ph idx="1"/>
          </p:nvPr>
        </p:nvSpPr>
        <p:spPr>
          <a:xfrm>
            <a:off x="457200" y="1545590"/>
            <a:ext cx="8229600" cy="4855210"/>
          </a:xfrm>
        </p:spPr>
        <p:txBody>
          <a:bodyPr>
            <a:normAutofit fontScale="90000"/>
          </a:bodyPr>
          <a:lstStyle/>
          <a:p>
            <a:r>
              <a:rPr lang="en-US" dirty="0" smtClean="0"/>
              <a:t>Once the conceptual model is defined, the next step is to identify the key products or processes that the user interacts with.</a:t>
            </a:r>
            <a:endParaRPr lang="en-US" dirty="0" smtClean="0"/>
          </a:p>
          <a:p>
            <a:pPr marL="118745" indent="0">
              <a:buNone/>
            </a:pPr>
            <a:endParaRPr lang="en-US" dirty="0" smtClean="0"/>
          </a:p>
          <a:p>
            <a:r>
              <a:rPr lang="en-US" b="1" dirty="0" smtClean="0"/>
              <a:t>Product-Oriented Example:</a:t>
            </a:r>
            <a:endParaRPr lang="en-US" b="1" dirty="0" smtClean="0"/>
          </a:p>
          <a:p>
            <a:pPr lvl="1"/>
            <a:r>
              <a:rPr lang="en-US" dirty="0" smtClean="0"/>
              <a:t>Google Docs: The products are the documents, folders, and files that users create and manipulate.</a:t>
            </a:r>
            <a:endParaRPr lang="en-US" dirty="0" smtClean="0"/>
          </a:p>
          <a:p>
            <a:r>
              <a:rPr lang="en-US" b="1" dirty="0" smtClean="0"/>
              <a:t>Process-Oriented Example:</a:t>
            </a:r>
            <a:endParaRPr lang="en-US" b="1" dirty="0" smtClean="0"/>
          </a:p>
          <a:p>
            <a:pPr lvl="1"/>
            <a:r>
              <a:rPr lang="en-US" dirty="0" smtClean="0"/>
              <a:t>Online Banking: The processes might be transferring money, paying bills, or viewing account statements.</a:t>
            </a:r>
            <a:endParaRPr lang="en-US" dirty="0" smtClean="0"/>
          </a:p>
          <a:p>
            <a:pPr marL="118745" indent="0">
              <a:buNone/>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presentation rules for products/processes</a:t>
            </a:r>
            <a:endParaRPr lang="en-US" dirty="0"/>
          </a:p>
        </p:txBody>
      </p:sp>
      <p:sp>
        <p:nvSpPr>
          <p:cNvPr id="3" name="Content Placeholder 2"/>
          <p:cNvSpPr>
            <a:spLocks noGrp="1"/>
          </p:cNvSpPr>
          <p:nvPr>
            <p:ph idx="1"/>
          </p:nvPr>
        </p:nvSpPr>
        <p:spPr/>
        <p:txBody>
          <a:bodyPr>
            <a:normAutofit/>
          </a:bodyPr>
          <a:lstStyle/>
          <a:p>
            <a:r>
              <a:rPr lang="en-US" dirty="0"/>
              <a:t>Presentation rules define how information and products/processes are presented visually to the user.</a:t>
            </a:r>
            <a:endParaRPr lang="en-US" dirty="0"/>
          </a:p>
          <a:p>
            <a:r>
              <a:rPr lang="en-US" dirty="0"/>
              <a:t>Product-Oriented Presentation Rules:</a:t>
            </a:r>
            <a:endParaRPr lang="en-US" dirty="0"/>
          </a:p>
          <a:p>
            <a:pPr lvl="1"/>
            <a:r>
              <a:rPr lang="en-US" dirty="0"/>
              <a:t>Icons,Layouts</a:t>
            </a:r>
            <a:endParaRPr lang="en-US" dirty="0"/>
          </a:p>
          <a:p>
            <a:pPr lvl="0"/>
            <a:r>
              <a:rPr lang="en-US" dirty="0"/>
              <a:t>Process-Oriented Presentation Rules:</a:t>
            </a:r>
            <a:endParaRPr lang="en-US" dirty="0"/>
          </a:p>
          <a:p>
            <a:pPr lvl="1"/>
            <a:r>
              <a:rPr lang="en-US" dirty="0"/>
              <a:t>Steps and Progress Indicators</a:t>
            </a:r>
            <a:endParaRPr lang="en-US" dirty="0"/>
          </a:p>
          <a:p>
            <a:pPr lvl="1"/>
            <a:r>
              <a:rPr lang="en-US" dirty="0"/>
              <a:t>Form Fields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Design rules for windows</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t>The design rules for windows guide how multiple windows or sections of the interface should behave to improve the user experience. This includes consistency, clarity, and how information is displayed across different screens or windows.</a:t>
            </a:r>
            <a:endParaRPr lang="en-US" sz="2800" dirty="0"/>
          </a:p>
          <a:p>
            <a:r>
              <a:rPr lang="en-US" b="1" dirty="0"/>
              <a:t>Product-Oriented Window Design:</a:t>
            </a:r>
            <a:r>
              <a:rPr lang="en-US" dirty="0"/>
              <a:t>Multi window</a:t>
            </a:r>
            <a:endParaRPr lang="en-US" dirty="0"/>
          </a:p>
          <a:p>
            <a:r>
              <a:rPr lang="en-US" b="1" dirty="0"/>
              <a:t>Process-Oriented Window Design: </a:t>
            </a:r>
            <a:r>
              <a:rPr lang="en-US" dirty="0"/>
              <a:t>Sequential window</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r>
              <a:rPr lang="en-US" dirty="0" smtClean="0"/>
              <a:t>5.Design major navigational pathways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Navigational pathways are the routes users take to move through the system. Good navigation ensures that users can quickly find and access the products or processes they need.</a:t>
            </a:r>
            <a:endParaRPr lang="en-US" dirty="0" smtClean="0"/>
          </a:p>
          <a:p>
            <a:r>
              <a:rPr lang="en-US" dirty="0" smtClean="0"/>
              <a:t>Product-Oriented Navigation: Hierarchical Navigation,Search Functionality.</a:t>
            </a:r>
            <a:endParaRPr lang="en-US" dirty="0" smtClean="0"/>
          </a:p>
          <a:p>
            <a:r>
              <a:rPr lang="en-US" dirty="0" smtClean="0"/>
              <a:t>Process-Oriented Navigation:Step-by-Step Navigation,Back and Forth Navigation.</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a:xfrm>
            <a:off x="457200" y="1565910"/>
            <a:ext cx="8229600" cy="4834890"/>
          </a:xfrm>
        </p:spPr>
        <p:txBody>
          <a:bodyPr>
            <a:normAutofit fontScale="50000"/>
          </a:bodyPr>
          <a:p>
            <a:r>
              <a:rPr lang="en-US"/>
              <a:t>Online Shopping System (Product vs. Process-Oriented)</a:t>
            </a:r>
            <a:endParaRPr lang="en-US"/>
          </a:p>
          <a:p>
            <a:r>
              <a:rPr lang="en-US" b="1"/>
              <a:t>Product-Oriented Conceptual Model:</a:t>
            </a:r>
            <a:endParaRPr lang="en-US" b="1"/>
          </a:p>
          <a:p>
            <a:endParaRPr lang="en-US"/>
          </a:p>
          <a:p>
            <a:r>
              <a:rPr lang="en-US"/>
              <a:t>Products: Items (e.g., clothes, electronics) are the main focus.</a:t>
            </a:r>
            <a:endParaRPr lang="en-US"/>
          </a:p>
          <a:p>
            <a:r>
              <a:rPr lang="en-US"/>
              <a:t>Presentation: Products are displayed in categories, with icons, images, and prices.</a:t>
            </a:r>
            <a:endParaRPr lang="en-US"/>
          </a:p>
          <a:p>
            <a:r>
              <a:rPr lang="en-US"/>
              <a:t>Window Design: Each product opens in its own window, displaying details and options for purchase.</a:t>
            </a:r>
            <a:endParaRPr lang="en-US"/>
          </a:p>
          <a:p>
            <a:r>
              <a:rPr lang="en-US"/>
              <a:t>Navigation: Users can browse products via search or category filtering.</a:t>
            </a:r>
            <a:endParaRPr lang="en-US"/>
          </a:p>
          <a:p>
            <a:r>
              <a:rPr lang="en-US" b="1"/>
              <a:t>Process-Oriented Conceptual Model:</a:t>
            </a:r>
            <a:endParaRPr lang="en-US" b="1"/>
          </a:p>
          <a:p>
            <a:endParaRPr lang="en-US" b="1"/>
          </a:p>
          <a:p>
            <a:r>
              <a:rPr lang="en-US"/>
              <a:t>Processes: The system focuses on the process of purchasing an item.</a:t>
            </a:r>
            <a:endParaRPr lang="en-US"/>
          </a:p>
          <a:p>
            <a:r>
              <a:rPr lang="en-US"/>
              <a:t>Presentation: Each step in the buying process is clearly defined (e.g., select item &gt; add to cart &gt; payment).</a:t>
            </a:r>
            <a:endParaRPr lang="en-US"/>
          </a:p>
          <a:p>
            <a:r>
              <a:rPr lang="en-US"/>
              <a:t>Window Design: Each step of the process opens in a new window, guiding users through the transaction.</a:t>
            </a:r>
            <a:endParaRPr lang="en-US"/>
          </a:p>
          <a:p>
            <a:r>
              <a:rPr lang="en-US"/>
              <a:t>Navigation: Users follow a linear path through the buying process, with clear instructions and the ability to go back and adjust selections.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solidFill>
                  <a:srgbClr val="FF0000"/>
                </a:solidFill>
              </a:rPr>
              <a:t>Mistakes and Error</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Errors</a:t>
            </a:r>
            <a:r>
              <a:rPr lang="en-US" dirty="0" smtClean="0"/>
              <a:t> are defined as deviations that are competence-based and occur as a result of a </a:t>
            </a:r>
            <a:r>
              <a:rPr lang="en-US" b="1" dirty="0" smtClean="0"/>
              <a:t>lack of knowledge</a:t>
            </a:r>
            <a:r>
              <a:rPr lang="en-US" dirty="0" smtClean="0"/>
              <a:t>. </a:t>
            </a:r>
            <a:endParaRPr lang="en-US" dirty="0" smtClean="0"/>
          </a:p>
          <a:p>
            <a:pPr lvl="1"/>
            <a:r>
              <a:rPr lang="en-US" dirty="0" smtClean="0"/>
              <a:t>The main reasons for human errors are due to incomplete specification, design defect and error in implementation.</a:t>
            </a:r>
            <a:endParaRPr lang="en-US" dirty="0" smtClean="0"/>
          </a:p>
          <a:p>
            <a:pPr lvl="1"/>
            <a:r>
              <a:rPr lang="en-US" dirty="0" smtClean="0"/>
              <a:t>In any complex system, human operators are the biggest sources of error. </a:t>
            </a:r>
            <a:endParaRPr lang="en-US" dirty="0" smtClean="0"/>
          </a:p>
          <a:p>
            <a:pPr lvl="1"/>
            <a:endParaRPr lang="en-US" dirty="0" smtClean="0"/>
          </a:p>
          <a:p>
            <a:r>
              <a:rPr lang="en-US" b="1" dirty="0" smtClean="0"/>
              <a:t>Mistakes</a:t>
            </a:r>
            <a:r>
              <a:rPr lang="en-US" dirty="0" smtClean="0"/>
              <a:t> are performance-related and occur even though the </a:t>
            </a:r>
            <a:r>
              <a:rPr lang="en-US" b="1" dirty="0" smtClean="0"/>
              <a:t>learner has the knowledge</a:t>
            </a:r>
            <a:r>
              <a:rPr lang="en-US" dirty="0" smtClean="0"/>
              <a:t>.</a:t>
            </a:r>
            <a:endParaRPr lang="en-US" dirty="0" smtClean="0"/>
          </a:p>
          <a:p>
            <a:pPr lvl="1"/>
            <a:r>
              <a:rPr lang="en-GB" dirty="0" smtClean="0"/>
              <a:t>A </a:t>
            </a:r>
            <a:r>
              <a:rPr lang="en-GB" b="1" dirty="0" smtClean="0"/>
              <a:t>mistake</a:t>
            </a:r>
            <a:r>
              <a:rPr lang="en-GB" dirty="0" smtClean="0"/>
              <a:t> is making the wrong decision about what to do.</a:t>
            </a:r>
            <a:endParaRPr lang="en-US" dirty="0" smtClean="0"/>
          </a:p>
          <a:p>
            <a:pPr lvl="1"/>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Errors and Mistakes</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Error types </a:t>
            </a:r>
            <a:endParaRPr lang="en-US" b="1" dirty="0" smtClean="0"/>
          </a:p>
          <a:p>
            <a:pPr lvl="1"/>
            <a:r>
              <a:rPr lang="en-US" dirty="0" smtClean="0"/>
              <a:t>Slips (Slips are mistakes caused by temporary factors such as a learner being tired, nervous, excited or distracted)-goal correct,</a:t>
            </a:r>
            <a:endParaRPr lang="en-US" dirty="0" smtClean="0"/>
          </a:p>
          <a:p>
            <a:pPr lvl="1"/>
            <a:r>
              <a:rPr lang="en-US" dirty="0" smtClean="0"/>
              <a:t> Action incorrect (</a:t>
            </a:r>
            <a:r>
              <a:rPr lang="en-US" dirty="0" err="1" smtClean="0"/>
              <a:t>attentional</a:t>
            </a:r>
            <a:r>
              <a:rPr lang="en-US" dirty="0" smtClean="0"/>
              <a:t> failure); </a:t>
            </a:r>
            <a:endParaRPr lang="en-US" dirty="0" smtClean="0"/>
          </a:p>
          <a:p>
            <a:pPr lvl="1"/>
            <a:r>
              <a:rPr lang="en-US" dirty="0" smtClean="0"/>
              <a:t>Laps -goal correct, </a:t>
            </a:r>
            <a:endParaRPr lang="en-US" dirty="0" smtClean="0"/>
          </a:p>
          <a:p>
            <a:pPr lvl="1">
              <a:buNone/>
            </a:pPr>
            <a:endParaRPr lang="en-US" dirty="0" smtClean="0"/>
          </a:p>
          <a:p>
            <a:pPr>
              <a:buNone/>
            </a:pPr>
            <a:r>
              <a:rPr lang="en-US" b="1" dirty="0" smtClean="0"/>
              <a:t>Mistake Types:</a:t>
            </a:r>
            <a:endParaRPr lang="en-US" b="1" dirty="0" smtClean="0"/>
          </a:p>
          <a:p>
            <a:pPr lvl="1"/>
            <a:r>
              <a:rPr lang="en-US" dirty="0" smtClean="0"/>
              <a:t> Goal incorrect, </a:t>
            </a:r>
            <a:endParaRPr lang="en-US" dirty="0" smtClean="0"/>
          </a:p>
          <a:p>
            <a:pPr lvl="1"/>
            <a:r>
              <a:rPr lang="en-US" dirty="0" smtClean="0"/>
              <a:t>Action correct/incorrect.</a:t>
            </a:r>
            <a:endParaRPr lang="en-US" dirty="0" smtClean="0"/>
          </a:p>
          <a:p>
            <a:pPr lvl="1"/>
            <a:r>
              <a:rPr lang="en-US" dirty="0" smtClean="0"/>
              <a:t> Slips (i.e., entering in accurate parameters for a charge point/location) were counted by the researcher during the experiment. </a:t>
            </a:r>
            <a:endParaRPr lang="en-US" dirty="0" smtClean="0"/>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psychology</a:t>
            </a:r>
            <a:endParaRPr lang="en-US" dirty="0"/>
          </a:p>
        </p:txBody>
      </p:sp>
      <p:sp>
        <p:nvSpPr>
          <p:cNvPr id="3" name="Content Placeholder 2"/>
          <p:cNvSpPr>
            <a:spLocks noGrp="1"/>
          </p:cNvSpPr>
          <p:nvPr>
            <p:ph idx="1"/>
          </p:nvPr>
        </p:nvSpPr>
        <p:spPr/>
        <p:txBody>
          <a:bodyPr/>
          <a:lstStyle/>
          <a:p>
            <a:pPr algn="just"/>
            <a:r>
              <a:rPr lang="en-US" dirty="0" smtClean="0"/>
              <a:t>Social psychology is the scientific study of how people’s </a:t>
            </a:r>
            <a:r>
              <a:rPr lang="en-US" b="1" dirty="0" smtClean="0"/>
              <a:t>thoughts</a:t>
            </a:r>
            <a:r>
              <a:rPr lang="en-US" dirty="0" smtClean="0"/>
              <a:t>, </a:t>
            </a:r>
            <a:r>
              <a:rPr lang="en-US" b="1" dirty="0" smtClean="0"/>
              <a:t>feeling</a:t>
            </a:r>
            <a:r>
              <a:rPr lang="en-US" dirty="0" smtClean="0"/>
              <a:t>s, and </a:t>
            </a:r>
            <a:r>
              <a:rPr lang="en-US" b="1" dirty="0" smtClean="0"/>
              <a:t>behaviors</a:t>
            </a:r>
            <a:r>
              <a:rPr lang="en-US" dirty="0" smtClean="0"/>
              <a:t> are influenced by the actual, imagined, or implied presence of others. </a:t>
            </a:r>
            <a:endParaRPr lang="en-US" dirty="0" smtClean="0"/>
          </a:p>
          <a:p>
            <a:pPr algn="just"/>
            <a:r>
              <a:rPr lang="en-US" b="1" dirty="0" smtClean="0"/>
              <a:t>Social psychology </a:t>
            </a:r>
            <a:r>
              <a:rPr lang="en-US" dirty="0" smtClean="0"/>
              <a:t>offers a higher level of analysis that takes into account groups and their behavior in an organization.</a:t>
            </a:r>
            <a:endParaRPr lang="en-US" dirty="0" smtClean="0"/>
          </a:p>
          <a:p>
            <a:pPr algn="just"/>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UX Research?</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UX (user experience) research is the systematic study of target users and their requirements, to add realistic contexts and insights to design processes.</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Nielsen Norman Group</a:t>
            </a:r>
            <a:r>
              <a:rPr lang="en-US" sz="2400" dirty="0" smtClean="0">
                <a:latin typeface="Times New Roman" panose="02020603050405020304" pitchFamily="18" charset="0"/>
                <a:cs typeface="Times New Roman" panose="02020603050405020304" pitchFamily="18" charset="0"/>
              </a:rPr>
              <a:t>—an industry-leading UX consulting organization—identifies </a:t>
            </a:r>
            <a:r>
              <a:rPr lang="en-US" sz="2400" b="1" dirty="0" smtClean="0">
                <a:latin typeface="Times New Roman" panose="02020603050405020304" pitchFamily="18" charset="0"/>
                <a:cs typeface="Times New Roman" panose="02020603050405020304" pitchFamily="18" charset="0"/>
              </a:rPr>
              <a:t>appropriate UX research methods</a:t>
            </a:r>
            <a:r>
              <a:rPr lang="en-US" sz="2400" dirty="0" smtClean="0">
                <a:latin typeface="Times New Roman" panose="02020603050405020304" pitchFamily="18" charset="0"/>
                <a:cs typeface="Times New Roman" panose="02020603050405020304" pitchFamily="18" charset="0"/>
              </a:rPr>
              <a:t> which you can use during a project’s </a:t>
            </a:r>
            <a:r>
              <a:rPr lang="en-US" sz="2400" b="1" dirty="0" smtClean="0">
                <a:latin typeface="Times New Roman" panose="02020603050405020304" pitchFamily="18" charset="0"/>
                <a:cs typeface="Times New Roman" panose="02020603050405020304" pitchFamily="18" charset="0"/>
              </a:rPr>
              <a:t>four stages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r>
              <a:rPr lang="en-US" dirty="0" smtClean="0"/>
              <a:t>Interface implementation and Evaluation:</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User interface provides a way of communication between a user and a computer</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Interface design, as the name suggests, refers to creating the model of user interfaces for some software.</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Before a user interface design is </a:t>
            </a:r>
            <a:r>
              <a:rPr lang="en-US" b="1" dirty="0" smtClean="0">
                <a:latin typeface="Times New Roman" panose="02020603050405020304" pitchFamily="18" charset="0"/>
                <a:cs typeface="Times New Roman" panose="02020603050405020304" pitchFamily="18" charset="0"/>
              </a:rPr>
              <a:t>finalized</a:t>
            </a:r>
            <a:r>
              <a:rPr lang="en-US" dirty="0" smtClean="0">
                <a:latin typeface="Times New Roman" panose="02020603050405020304" pitchFamily="18" charset="0"/>
                <a:cs typeface="Times New Roman" panose="02020603050405020304" pitchFamily="18" charset="0"/>
              </a:rPr>
              <a:t>, it needs to be </a:t>
            </a:r>
            <a:r>
              <a:rPr lang="en-US" b="1" dirty="0" smtClean="0">
                <a:latin typeface="Times New Roman" panose="02020603050405020304" pitchFamily="18" charset="0"/>
                <a:cs typeface="Times New Roman" panose="02020603050405020304" pitchFamily="18" charset="0"/>
              </a:rPr>
              <a:t>evaluated </a:t>
            </a:r>
            <a:r>
              <a:rPr lang="en-US" dirty="0" smtClean="0">
                <a:latin typeface="Times New Roman" panose="02020603050405020304" pitchFamily="18" charset="0"/>
                <a:cs typeface="Times New Roman" panose="02020603050405020304" pitchFamily="18" charset="0"/>
              </a:rPr>
              <a:t>in terms of</a:t>
            </a:r>
            <a:r>
              <a:rPr lang="en-US" b="1" dirty="0" smtClean="0">
                <a:latin typeface="Times New Roman" panose="02020603050405020304" pitchFamily="18" charset="0"/>
                <a:cs typeface="Times New Roman" panose="02020603050405020304" pitchFamily="18" charset="0"/>
              </a:rPr>
              <a:t> quality</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evaluation?</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Evaluation helps </a:t>
            </a:r>
            <a:r>
              <a:rPr lang="en-US" sz="2800" b="1" dirty="0" smtClean="0">
                <a:latin typeface="Times New Roman" panose="02020603050405020304" pitchFamily="18" charset="0"/>
                <a:cs typeface="Times New Roman" panose="02020603050405020304" pitchFamily="18" charset="0"/>
              </a:rPr>
              <a:t>test</a:t>
            </a:r>
            <a:r>
              <a:rPr lang="en-US" sz="2800" dirty="0" smtClean="0">
                <a:latin typeface="Times New Roman" panose="02020603050405020304" pitchFamily="18" charset="0"/>
                <a:cs typeface="Times New Roman" panose="02020603050405020304" pitchFamily="18" charset="0"/>
              </a:rPr>
              <a:t> whether the interface meets the set </a:t>
            </a:r>
            <a:r>
              <a:rPr lang="en-US" sz="2800" b="1" dirty="0" smtClean="0">
                <a:latin typeface="Times New Roman" panose="02020603050405020304" pitchFamily="18" charset="0"/>
                <a:cs typeface="Times New Roman" panose="02020603050405020304" pitchFamily="18" charset="0"/>
              </a:rPr>
              <a:t>requirements</a:t>
            </a:r>
            <a:r>
              <a:rPr lang="en-US" sz="2800" dirty="0" smtClean="0">
                <a:latin typeface="Times New Roman" panose="02020603050405020304" pitchFamily="18" charset="0"/>
                <a:cs typeface="Times New Roman" panose="02020603050405020304" pitchFamily="18" charset="0"/>
              </a:rPr>
              <a:t> or not.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 design evaluation </a:t>
            </a:r>
            <a:r>
              <a:rPr lang="en-US" sz="2800" b="1" dirty="0" smtClean="0">
                <a:latin typeface="Times New Roman" panose="02020603050405020304" pitchFamily="18" charset="0"/>
                <a:cs typeface="Times New Roman" panose="02020603050405020304" pitchFamily="18" charset="0"/>
              </a:rPr>
              <a:t>highlights problems </a:t>
            </a:r>
            <a:r>
              <a:rPr lang="en-US" sz="2800" dirty="0" smtClean="0">
                <a:latin typeface="Times New Roman" panose="02020603050405020304" pitchFamily="18" charset="0"/>
                <a:cs typeface="Times New Roman" panose="02020603050405020304" pitchFamily="18" charset="0"/>
              </a:rPr>
              <a:t>before the design is sent for the </a:t>
            </a:r>
            <a:r>
              <a:rPr lang="en-US" sz="2800" b="1" dirty="0" smtClean="0">
                <a:latin typeface="Times New Roman" panose="02020603050405020304" pitchFamily="18" charset="0"/>
                <a:cs typeface="Times New Roman" panose="02020603050405020304" pitchFamily="18" charset="0"/>
              </a:rPr>
              <a:t>final implementation.</a:t>
            </a:r>
            <a:endParaRPr lang="en-US" sz="2800" b="1"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Ideally, evaluation should not be left to the </a:t>
            </a:r>
            <a:r>
              <a:rPr lang="en-US" sz="2800" b="1" dirty="0" smtClean="0">
                <a:latin typeface="Times New Roman" panose="02020603050405020304" pitchFamily="18" charset="0"/>
                <a:cs typeface="Times New Roman" panose="02020603050405020304" pitchFamily="18" charset="0"/>
              </a:rPr>
              <a:t>end of the design process</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Instead, it should be a </a:t>
            </a:r>
            <a:r>
              <a:rPr lang="en-US" sz="2800" b="1" dirty="0" smtClean="0">
                <a:latin typeface="Times New Roman" panose="02020603050405020304" pitchFamily="18" charset="0"/>
                <a:cs typeface="Times New Roman" panose="02020603050405020304" pitchFamily="18" charset="0"/>
              </a:rPr>
              <a:t>continuous </a:t>
            </a:r>
            <a:r>
              <a:rPr lang="en-US" sz="2800" dirty="0" smtClean="0">
                <a:latin typeface="Times New Roman" panose="02020603050405020304" pitchFamily="18" charset="0"/>
                <a:cs typeface="Times New Roman" panose="02020603050405020304" pitchFamily="18" charset="0"/>
              </a:rPr>
              <a:t>activity where individual interface components are assessed during the design process.</a:t>
            </a:r>
            <a:endParaRPr lang="en-US" sz="28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techniques</a:t>
            </a:r>
            <a:br>
              <a:rPr lang="en-US" dirty="0" smtClean="0"/>
            </a:br>
            <a:endParaRPr lang="en-US" dirty="0"/>
          </a:p>
        </p:txBody>
      </p:sp>
      <p:sp>
        <p:nvSpPr>
          <p:cNvPr id="3" name="Content Placeholder 2"/>
          <p:cNvSpPr>
            <a:spLocks noGrp="1"/>
          </p:cNvSpPr>
          <p:nvPr>
            <p:ph idx="1"/>
          </p:nvPr>
        </p:nvSpPr>
        <p:spPr/>
        <p:txBody>
          <a:bodyPr/>
          <a:lstStyle/>
          <a:p>
            <a:r>
              <a:rPr lang="en-US" sz="2800" dirty="0" smtClean="0">
                <a:latin typeface="Times New Roman" panose="02020603050405020304" pitchFamily="18" charset="0"/>
                <a:cs typeface="Times New Roman" panose="02020603050405020304" pitchFamily="18" charset="0"/>
              </a:rPr>
              <a:t>The techniques to perform evaluation can be broadly divided into two categories:</a:t>
            </a:r>
            <a:endParaRPr lang="en-US" sz="2800"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Evaluations that require </a:t>
            </a:r>
            <a:r>
              <a:rPr lang="en-US" b="1" dirty="0" smtClean="0">
                <a:latin typeface="Times New Roman" panose="02020603050405020304" pitchFamily="18" charset="0"/>
                <a:cs typeface="Times New Roman" panose="02020603050405020304" pitchFamily="18" charset="0"/>
              </a:rPr>
              <a:t>expert analysis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Evaluations that require </a:t>
            </a:r>
            <a:r>
              <a:rPr lang="en-US" b="1" dirty="0" smtClean="0">
                <a:latin typeface="Times New Roman" panose="02020603050405020304" pitchFamily="18" charset="0"/>
                <a:cs typeface="Times New Roman" panose="02020603050405020304" pitchFamily="18" charset="0"/>
              </a:rPr>
              <a:t>involving user participation.</a:t>
            </a:r>
            <a:endParaRPr lang="en-US" b="1"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 through expert analysis</a:t>
            </a:r>
            <a:br>
              <a:rPr lang="en-US" dirty="0" smtClean="0"/>
            </a:br>
            <a:endParaRPr lang="en-US" dirty="0"/>
          </a:p>
        </p:txBody>
      </p:sp>
      <p:sp>
        <p:nvSpPr>
          <p:cNvPr id="3" name="Content Placeholder 2"/>
          <p:cNvSpPr>
            <a:spLocks noGrp="1"/>
          </p:cNvSpPr>
          <p:nvPr>
            <p:ph idx="1"/>
          </p:nvPr>
        </p:nvSpPr>
        <p:spPr>
          <a:xfrm>
            <a:off x="457200" y="1524000"/>
            <a:ext cx="8229600" cy="5334000"/>
          </a:xfrm>
        </p:spPr>
        <p:txBody>
          <a:bodyPr>
            <a:noAutofit/>
          </a:bodyPr>
          <a:lstStyle/>
          <a:p>
            <a:r>
              <a:rPr lang="en-US" sz="2400" b="1" dirty="0" smtClean="0">
                <a:latin typeface="Times New Roman" panose="02020603050405020304" pitchFamily="18" charset="0"/>
                <a:cs typeface="Times New Roman" panose="02020603050405020304" pitchFamily="18" charset="0"/>
                <a:sym typeface="+mn-ea"/>
              </a:rPr>
              <a:t>heuristic evaluation </a:t>
            </a:r>
            <a:r>
              <a:rPr lang="en-US" sz="2400" dirty="0" smtClean="0">
                <a:latin typeface="Times New Roman" panose="02020603050405020304" pitchFamily="18" charset="0"/>
                <a:cs typeface="Times New Roman" panose="02020603050405020304" pitchFamily="18" charset="0"/>
                <a:sym typeface="+mn-ea"/>
              </a:rPr>
              <a:t>technique, evaluators critique the interface design, keeping some usability heuristics or principles in mind.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A cognitive walkthrough</a:t>
            </a:r>
            <a:r>
              <a:rPr lang="en-US" sz="2400" dirty="0" smtClean="0">
                <a:latin typeface="Times New Roman" panose="02020603050405020304" pitchFamily="18" charset="0"/>
                <a:cs typeface="Times New Roman" panose="02020603050405020304" pitchFamily="18" charset="0"/>
              </a:rPr>
              <a:t> involves the evaluators performing the sequence of actions for each</a:t>
            </a:r>
            <a:r>
              <a:rPr lang="en-US" sz="2400" b="1" dirty="0" smtClean="0">
                <a:latin typeface="Times New Roman" panose="02020603050405020304" pitchFamily="18" charset="0"/>
                <a:cs typeface="Times New Roman" panose="02020603050405020304" pitchFamily="18" charset="0"/>
              </a:rPr>
              <a:t> task</a:t>
            </a:r>
            <a:r>
              <a:rPr lang="en-US" sz="2400" dirty="0" smtClean="0">
                <a:latin typeface="Times New Roman" panose="02020603050405020304" pitchFamily="18" charset="0"/>
                <a:cs typeface="Times New Roman" panose="02020603050405020304" pitchFamily="18" charset="0"/>
              </a:rPr>
              <a:t> and evaluating their </a:t>
            </a:r>
            <a:r>
              <a:rPr lang="en-US" sz="2400" dirty="0" err="1" smtClean="0">
                <a:latin typeface="Times New Roman" panose="02020603050405020304" pitchFamily="18" charset="0"/>
                <a:cs typeface="Times New Roman" panose="02020603050405020304" pitchFamily="18" charset="0"/>
              </a:rPr>
              <a:t>learnability</a:t>
            </a:r>
            <a:r>
              <a:rPr lang="en-US" sz="2400" dirty="0" smtClean="0">
                <a:latin typeface="Times New Roman" panose="02020603050405020304" pitchFamily="18" charset="0"/>
                <a:cs typeface="Times New Roman" panose="02020603050405020304" pitchFamily="18" charset="0"/>
              </a:rPr>
              <a:t> and usability from the users' perspective.</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a:t>
            </a:r>
            <a:r>
              <a:rPr lang="en-US" sz="2400" b="1" dirty="0" smtClean="0">
                <a:latin typeface="Times New Roman" panose="02020603050405020304" pitchFamily="18" charset="0"/>
                <a:cs typeface="Times New Roman" panose="02020603050405020304" pitchFamily="18" charset="0"/>
              </a:rPr>
              <a:t>model-based evaluation</a:t>
            </a:r>
            <a:r>
              <a:rPr lang="en-US" sz="2400" dirty="0" smtClean="0">
                <a:latin typeface="Times New Roman" panose="02020603050405020304" pitchFamily="18" charset="0"/>
                <a:cs typeface="Times New Roman" panose="02020603050405020304" pitchFamily="18" charset="0"/>
              </a:rPr>
              <a:t> involves assessing the interface using some models of design specifications. One such model is the GOMS model.</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An evaluation can be found based on </a:t>
            </a:r>
            <a:r>
              <a:rPr lang="en-US" sz="2400" b="1" dirty="0" smtClean="0">
                <a:latin typeface="Times New Roman" panose="02020603050405020304" pitchFamily="18" charset="0"/>
                <a:cs typeface="Times New Roman" panose="02020603050405020304" pitchFamily="18" charset="0"/>
              </a:rPr>
              <a:t>previous studies</a:t>
            </a:r>
            <a:r>
              <a:rPr lang="en-US" sz="2400" dirty="0" smtClean="0">
                <a:latin typeface="Times New Roman" panose="02020603050405020304" pitchFamily="18" charset="0"/>
                <a:cs typeface="Times New Roman" panose="02020603050405020304" pitchFamily="18" charset="0"/>
              </a:rPr>
              <a:t> or existing studies and experiments regarding specific interface designs. The expert evaluators sometimes make use of these studies to assess the interface.</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r>
              <a:rPr lang="en-US" dirty="0" smtClean="0"/>
              <a:t>Evaluation through user participation</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smtClean="0">
                <a:latin typeface="Times New Roman" panose="02020603050405020304" pitchFamily="18" charset="0"/>
                <a:cs typeface="Times New Roman" panose="02020603050405020304" pitchFamily="18" charset="0"/>
              </a:rPr>
              <a:t>In</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the </a:t>
            </a:r>
            <a:r>
              <a:rPr lang="en-US" sz="2800" b="1" dirty="0" smtClean="0">
                <a:latin typeface="Times New Roman" panose="02020603050405020304" pitchFamily="18" charset="0"/>
                <a:cs typeface="Times New Roman" panose="02020603050405020304" pitchFamily="18" charset="0"/>
              </a:rPr>
              <a:t>experimental evaluation </a:t>
            </a:r>
            <a:r>
              <a:rPr lang="en-US" sz="2800" dirty="0" smtClean="0">
                <a:latin typeface="Times New Roman" panose="02020603050405020304" pitchFamily="18" charset="0"/>
                <a:cs typeface="Times New Roman" panose="02020603050405020304" pitchFamily="18" charset="0"/>
              </a:rPr>
              <a:t>technique, controlled experiments are carried out to </a:t>
            </a:r>
            <a:r>
              <a:rPr lang="en-US" sz="2800" b="1" dirty="0" smtClean="0">
                <a:latin typeface="Times New Roman" panose="02020603050405020304" pitchFamily="18" charset="0"/>
                <a:cs typeface="Times New Roman" panose="02020603050405020304" pitchFamily="18" charset="0"/>
              </a:rPr>
              <a:t>test specific hypotheses </a:t>
            </a:r>
            <a:r>
              <a:rPr lang="en-US" sz="2800" dirty="0" smtClean="0">
                <a:latin typeface="Times New Roman" panose="02020603050405020304" pitchFamily="18" charset="0"/>
                <a:cs typeface="Times New Roman" panose="02020603050405020304" pitchFamily="18" charset="0"/>
              </a:rPr>
              <a:t>regarding the interface design.</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a:t>
            </a:r>
            <a:r>
              <a:rPr lang="en-US" sz="2800" b="1" dirty="0" smtClean="0">
                <a:latin typeface="Times New Roman" panose="02020603050405020304" pitchFamily="18" charset="0"/>
                <a:cs typeface="Times New Roman" panose="02020603050405020304" pitchFamily="18" charset="0"/>
              </a:rPr>
              <a:t> observational techniques</a:t>
            </a:r>
            <a:r>
              <a:rPr lang="en-US" sz="2800" dirty="0" smtClean="0">
                <a:latin typeface="Times New Roman" panose="02020603050405020304" pitchFamily="18" charset="0"/>
                <a:cs typeface="Times New Roman" panose="02020603050405020304" pitchFamily="18" charset="0"/>
              </a:rPr>
              <a:t> involve watching the users and recording their behavior to understand their thought processes while using the interface.</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a:t>
            </a:r>
            <a:r>
              <a:rPr lang="en-US" sz="2800" b="1" dirty="0" smtClean="0">
                <a:latin typeface="Times New Roman" panose="02020603050405020304" pitchFamily="18" charset="0"/>
                <a:cs typeface="Times New Roman" panose="02020603050405020304" pitchFamily="18" charset="0"/>
              </a:rPr>
              <a:t> query techniques</a:t>
            </a:r>
            <a:r>
              <a:rPr lang="en-US" sz="2800" dirty="0" smtClean="0">
                <a:latin typeface="Times New Roman" panose="02020603050405020304" pitchFamily="18" charset="0"/>
                <a:cs typeface="Times New Roman" panose="02020603050405020304" pitchFamily="18" charset="0"/>
              </a:rPr>
              <a:t> include asking the user directly about their experience with the interface, such as interviews and questionnaires.</a:t>
            </a:r>
            <a:endParaRPr lang="en-US" sz="2800" dirty="0" smtClean="0">
              <a:latin typeface="Times New Roman" panose="02020603050405020304" pitchFamily="18" charset="0"/>
              <a:cs typeface="Times New Roman" panose="02020603050405020304" pitchFamily="18" charset="0"/>
            </a:endParaRPr>
          </a:p>
          <a:p>
            <a:pPr algn="just"/>
            <a:r>
              <a:rPr lang="en-US" sz="2800" b="1" dirty="0" smtClean="0">
                <a:latin typeface="Times New Roman" panose="02020603050405020304" pitchFamily="18" charset="0"/>
                <a:cs typeface="Times New Roman" panose="02020603050405020304" pitchFamily="18" charset="0"/>
              </a:rPr>
              <a:t>Monitoring physiological responses </a:t>
            </a:r>
            <a:r>
              <a:rPr lang="en-US" sz="2800" dirty="0" smtClean="0">
                <a:latin typeface="Times New Roman" panose="02020603050405020304" pitchFamily="18" charset="0"/>
                <a:cs typeface="Times New Roman" panose="02020603050405020304" pitchFamily="18" charset="0"/>
              </a:rPr>
              <a:t>is a way to take physiological measurements of users while they are exposed to the interface and analyze them.</a:t>
            </a:r>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in Experimental Evaluation</a:t>
            </a:r>
            <a:endParaRPr lang="en-US" dirty="0"/>
          </a:p>
        </p:txBody>
      </p:sp>
      <p:sp>
        <p:nvSpPr>
          <p:cNvPr id="3" name="Content Placeholder 2"/>
          <p:cNvSpPr>
            <a:spLocks noGrp="1"/>
          </p:cNvSpPr>
          <p:nvPr>
            <p:ph idx="1"/>
          </p:nvPr>
        </p:nvSpPr>
        <p:spPr>
          <a:xfrm>
            <a:off x="457200" y="1447801"/>
            <a:ext cx="8229600" cy="4953000"/>
          </a:xfrm>
        </p:spPr>
        <p:txBody>
          <a:bodyPr>
            <a:normAutofit fontScale="77500" lnSpcReduction="20000"/>
          </a:bodyPr>
          <a:lstStyle/>
          <a:p>
            <a:r>
              <a:rPr lang="en-US" b="1" dirty="0" smtClean="0"/>
              <a:t>Participants</a:t>
            </a:r>
            <a:r>
              <a:rPr lang="en-US" dirty="0" smtClean="0"/>
              <a:t>: actual users of interface</a:t>
            </a:r>
            <a:endParaRPr lang="en-US" dirty="0" smtClean="0"/>
          </a:p>
          <a:p>
            <a:endParaRPr lang="en-US" b="1" dirty="0" smtClean="0"/>
          </a:p>
          <a:p>
            <a:r>
              <a:rPr lang="en-US" b="1" dirty="0" smtClean="0"/>
              <a:t>Variables</a:t>
            </a:r>
            <a:r>
              <a:rPr lang="en-US" dirty="0" smtClean="0"/>
              <a:t>: attributes that can be </a:t>
            </a:r>
            <a:r>
              <a:rPr lang="en-US" dirty="0" err="1" smtClean="0"/>
              <a:t>measureds</a:t>
            </a:r>
            <a:r>
              <a:rPr lang="en-US" dirty="0" smtClean="0"/>
              <a:t> and evaluated</a:t>
            </a:r>
            <a:endParaRPr lang="en-US" dirty="0" smtClean="0"/>
          </a:p>
          <a:p>
            <a:pPr lvl="1"/>
            <a:r>
              <a:rPr lang="en-US" dirty="0" smtClean="0"/>
              <a:t>Independent variable</a:t>
            </a:r>
            <a:endParaRPr lang="en-US" dirty="0" smtClean="0"/>
          </a:p>
          <a:p>
            <a:pPr lvl="1"/>
            <a:r>
              <a:rPr lang="en-US" dirty="0" smtClean="0"/>
              <a:t>Dependent Variable</a:t>
            </a:r>
            <a:endParaRPr lang="en-US" dirty="0" smtClean="0"/>
          </a:p>
          <a:p>
            <a:pPr lvl="1">
              <a:buNone/>
            </a:pPr>
            <a:endParaRPr lang="en-US" dirty="0" smtClean="0"/>
          </a:p>
          <a:p>
            <a:r>
              <a:rPr lang="en-US" b="1" dirty="0" smtClean="0"/>
              <a:t>Hypothesis</a:t>
            </a:r>
            <a:r>
              <a:rPr lang="en-US" dirty="0" smtClean="0"/>
              <a:t>: Predictive statement expressed in terms of independent and dependent variables.</a:t>
            </a:r>
            <a:endParaRPr lang="en-US" dirty="0" smtClean="0"/>
          </a:p>
          <a:p>
            <a:pPr>
              <a:buNone/>
            </a:pPr>
            <a:endParaRPr lang="en-US" dirty="0" smtClean="0"/>
          </a:p>
          <a:p>
            <a:r>
              <a:rPr lang="en-US" b="1" dirty="0" smtClean="0"/>
              <a:t>Experimental Design</a:t>
            </a:r>
            <a:r>
              <a:rPr lang="en-US" dirty="0" smtClean="0"/>
              <a:t>: Design of an experiment can be </a:t>
            </a:r>
            <a:r>
              <a:rPr lang="en-US" b="1" dirty="0" smtClean="0"/>
              <a:t>between-subjects</a:t>
            </a:r>
            <a:r>
              <a:rPr lang="en-US" dirty="0" smtClean="0"/>
              <a:t> or </a:t>
            </a:r>
            <a:r>
              <a:rPr lang="en-US" b="1" dirty="0" smtClean="0"/>
              <a:t>within-subjects.</a:t>
            </a:r>
            <a:endParaRPr lang="en-US" b="1" dirty="0" smtClean="0"/>
          </a:p>
          <a:p>
            <a:pPr>
              <a:buNone/>
            </a:pPr>
            <a:endParaRPr lang="en-US" b="1" dirty="0" smtClean="0"/>
          </a:p>
          <a:p>
            <a:r>
              <a:rPr lang="en-US" b="1" dirty="0" smtClean="0"/>
              <a:t>Statistical Measures :</a:t>
            </a:r>
            <a:r>
              <a:rPr lang="en-US" dirty="0" smtClean="0"/>
              <a:t> contain statistical data to conclude the results.</a:t>
            </a: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Evaluation</a:t>
            </a:r>
            <a:endParaRPr lang="en-US" dirty="0"/>
          </a:p>
        </p:txBody>
      </p:sp>
      <p:pic>
        <p:nvPicPr>
          <p:cNvPr id="1029" name="Picture 5"/>
          <p:cNvPicPr>
            <a:picLocks noChangeAspect="1" noChangeArrowheads="1"/>
          </p:cNvPicPr>
          <p:nvPr/>
        </p:nvPicPr>
        <p:blipFill>
          <a:blip r:embed="rId1"/>
          <a:srcRect/>
          <a:stretch>
            <a:fillRect/>
          </a:stretch>
        </p:blipFill>
        <p:spPr bwMode="auto">
          <a:xfrm>
            <a:off x="762000" y="3200400"/>
            <a:ext cx="8382000" cy="3657600"/>
          </a:xfrm>
          <a:prstGeom prst="rect">
            <a:avLst/>
          </a:prstGeom>
          <a:noFill/>
          <a:ln w="9525">
            <a:noFill/>
            <a:miter lim="800000"/>
            <a:headEnd/>
            <a:tailEnd/>
          </a:ln>
          <a:effectLst/>
        </p:spPr>
      </p:pic>
      <p:sp>
        <p:nvSpPr>
          <p:cNvPr id="9" name="TextBox 8"/>
          <p:cNvSpPr txBox="1"/>
          <p:nvPr/>
        </p:nvSpPr>
        <p:spPr>
          <a:xfrm>
            <a:off x="762000" y="1600200"/>
            <a:ext cx="7814445" cy="1631216"/>
          </a:xfrm>
          <a:prstGeom prst="rect">
            <a:avLst/>
          </a:prstGeom>
          <a:noFill/>
        </p:spPr>
        <p:txBody>
          <a:bodyPr wrap="square" rtlCol="0">
            <a:spAutoFit/>
          </a:bodyPr>
          <a:lstStyle/>
          <a:p>
            <a:r>
              <a:rPr lang="en-US" sz="2000" b="1" dirty="0" smtClean="0"/>
              <a:t>Decide weather to use icon with label or without label in our interface design</a:t>
            </a:r>
            <a:endParaRPr lang="en-US" sz="2000" b="1" dirty="0" smtClean="0"/>
          </a:p>
          <a:p>
            <a:r>
              <a:rPr lang="en-US" sz="2000" b="1" dirty="0" smtClean="0"/>
              <a:t>Independent Variable: </a:t>
            </a:r>
            <a:r>
              <a:rPr lang="en-US" sz="2000" dirty="0" smtClean="0"/>
              <a:t>Usage of Icon</a:t>
            </a:r>
            <a:endParaRPr lang="en-US" sz="2000" dirty="0" smtClean="0"/>
          </a:p>
          <a:p>
            <a:r>
              <a:rPr lang="en-US" sz="2000" b="1" dirty="0" smtClean="0"/>
              <a:t>Dependent Variable</a:t>
            </a:r>
            <a:r>
              <a:rPr lang="en-US" sz="2000" dirty="0" smtClean="0"/>
              <a:t>: No of user mistakes</a:t>
            </a:r>
            <a:endParaRPr lang="en-US" sz="2000" dirty="0" smtClean="0"/>
          </a:p>
          <a:p>
            <a:r>
              <a:rPr lang="en-US" sz="2000" dirty="0" smtClean="0"/>
              <a:t>Hypothesis: There will be fewer errors if an icon is used with label</a:t>
            </a:r>
            <a:endParaRPr lang="en-US" sz="20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of evaluation</a:t>
            </a:r>
            <a:br>
              <a:rPr lang="en-US" dirty="0" smtClean="0"/>
            </a:br>
            <a:endParaRPr lang="en-US" dirty="0"/>
          </a:p>
        </p:txBody>
      </p:sp>
      <p:sp>
        <p:nvSpPr>
          <p:cNvPr id="3" name="Content Placeholder 2"/>
          <p:cNvSpPr>
            <a:spLocks noGrp="1"/>
          </p:cNvSpPr>
          <p:nvPr>
            <p:ph idx="1"/>
          </p:nvPr>
        </p:nvSpPr>
        <p:spPr/>
        <p:txBody>
          <a:bodyPr/>
          <a:lstStyle/>
          <a:p>
            <a:r>
              <a:rPr lang="en-US" dirty="0" smtClean="0"/>
              <a:t>Assess the system's functionality</a:t>
            </a:r>
            <a:endParaRPr lang="en-US" dirty="0" smtClean="0"/>
          </a:p>
          <a:p>
            <a:r>
              <a:rPr lang="en-US" dirty="0" smtClean="0"/>
              <a:t>Assess users' experience with the interface</a:t>
            </a:r>
            <a:endParaRPr lang="en-US" dirty="0" smtClean="0"/>
          </a:p>
          <a:p>
            <a:r>
              <a:rPr lang="en-US" dirty="0" smtClean="0"/>
              <a:t>Identify specific problems with the interface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UX Research Process</a:t>
            </a:r>
            <a:endParaRPr lang="en-US" dirty="0"/>
          </a:p>
        </p:txBody>
      </p:sp>
      <p:sp>
        <p:nvSpPr>
          <p:cNvPr id="3" name="Content Placeholder 2"/>
          <p:cNvSpPr>
            <a:spLocks noGrp="1"/>
          </p:cNvSpPr>
          <p:nvPr>
            <p:ph idx="1"/>
          </p:nvPr>
        </p:nvSpPr>
        <p:spPr>
          <a:xfrm>
            <a:off x="381000" y="1447800"/>
            <a:ext cx="8229600" cy="5257800"/>
          </a:xfrm>
        </p:spPr>
        <p:txBody>
          <a:bodyPr>
            <a:normAutofit fontScale="92500" lnSpcReduction="10000"/>
          </a:bodyPr>
          <a:lstStyle/>
          <a:p>
            <a:pPr lvl="0" algn="just"/>
            <a:r>
              <a:rPr lang="en-US" sz="2600" b="1" dirty="0" smtClean="0">
                <a:latin typeface="Times New Roman" panose="02020603050405020304" pitchFamily="18" charset="0"/>
                <a:cs typeface="Times New Roman" panose="02020603050405020304" pitchFamily="18" charset="0"/>
              </a:rPr>
              <a:t>Discover – </a:t>
            </a:r>
            <a:r>
              <a:rPr lang="en-US" sz="2600" dirty="0" smtClean="0">
                <a:latin typeface="Times New Roman" panose="02020603050405020304" pitchFamily="18" charset="0"/>
                <a:cs typeface="Times New Roman" panose="02020603050405020304" pitchFamily="18" charset="0"/>
              </a:rPr>
              <a:t>Determine what is </a:t>
            </a:r>
            <a:r>
              <a:rPr lang="en-US" sz="2600" i="1" dirty="0" smtClean="0">
                <a:latin typeface="Times New Roman" panose="02020603050405020304" pitchFamily="18" charset="0"/>
                <a:cs typeface="Times New Roman" panose="02020603050405020304" pitchFamily="18" charset="0"/>
              </a:rPr>
              <a:t>relevant</a:t>
            </a:r>
            <a:r>
              <a:rPr lang="en-US" sz="2600" dirty="0" smtClean="0">
                <a:latin typeface="Times New Roman" panose="02020603050405020304" pitchFamily="18" charset="0"/>
                <a:cs typeface="Times New Roman" panose="02020603050405020304" pitchFamily="18" charset="0"/>
              </a:rPr>
              <a:t> for users.</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Contextual inquiries</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Diary studies </a:t>
            </a:r>
            <a:endParaRPr lang="en-US" sz="2600" dirty="0" smtClean="0">
              <a:latin typeface="Times New Roman" panose="02020603050405020304" pitchFamily="18" charset="0"/>
              <a:cs typeface="Times New Roman" panose="02020603050405020304" pitchFamily="18" charset="0"/>
            </a:endParaRPr>
          </a:p>
          <a:p>
            <a:pPr lvl="0" algn="just"/>
            <a:r>
              <a:rPr lang="en-US" sz="2600" b="1" dirty="0" smtClean="0">
                <a:latin typeface="Times New Roman" panose="02020603050405020304" pitchFamily="18" charset="0"/>
                <a:cs typeface="Times New Roman" panose="02020603050405020304" pitchFamily="18" charset="0"/>
              </a:rPr>
              <a:t>Explore – </a:t>
            </a:r>
            <a:r>
              <a:rPr lang="en-US" sz="2600" dirty="0" smtClean="0">
                <a:latin typeface="Times New Roman" panose="02020603050405020304" pitchFamily="18" charset="0"/>
                <a:cs typeface="Times New Roman" panose="02020603050405020304" pitchFamily="18" charset="0"/>
              </a:rPr>
              <a:t>Examine how to address all users’ needs.</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Card sorting </a:t>
            </a:r>
            <a:endParaRPr lang="en-US" sz="2600" dirty="0" smtClean="0">
              <a:latin typeface="Times New Roman" panose="02020603050405020304" pitchFamily="18" charset="0"/>
              <a:cs typeface="Times New Roman" panose="02020603050405020304" pitchFamily="18" charset="0"/>
            </a:endParaRPr>
          </a:p>
          <a:p>
            <a:pPr lvl="1" algn="just"/>
            <a:r>
              <a:rPr lang="en-US" sz="2600" u="sng" dirty="0" smtClean="0">
                <a:latin typeface="Times New Roman" panose="02020603050405020304" pitchFamily="18" charset="0"/>
                <a:cs typeface="Times New Roman" panose="02020603050405020304" pitchFamily="18" charset="0"/>
                <a:hlinkClick r:id="rId1"/>
              </a:rPr>
              <a:t>Customer journey maps</a:t>
            </a:r>
            <a:r>
              <a:rPr lang="en-US" sz="2600" dirty="0" smtClean="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lvl="0" algn="just"/>
            <a:r>
              <a:rPr lang="en-US" sz="2600" b="1" dirty="0" smtClean="0">
                <a:latin typeface="Times New Roman" panose="02020603050405020304" pitchFamily="18" charset="0"/>
                <a:cs typeface="Times New Roman" panose="02020603050405020304" pitchFamily="18" charset="0"/>
              </a:rPr>
              <a:t>Test – </a:t>
            </a:r>
            <a:r>
              <a:rPr lang="en-US" sz="2600" dirty="0" smtClean="0">
                <a:latin typeface="Times New Roman" panose="02020603050405020304" pitchFamily="18" charset="0"/>
                <a:cs typeface="Times New Roman" panose="02020603050405020304" pitchFamily="18" charset="0"/>
              </a:rPr>
              <a:t>Evaluate your designs.</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Usability testing </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Accessibility evaluations </a:t>
            </a:r>
            <a:endParaRPr lang="en-US" sz="2600" dirty="0" smtClean="0">
              <a:latin typeface="Times New Roman" panose="02020603050405020304" pitchFamily="18" charset="0"/>
              <a:cs typeface="Times New Roman" panose="02020603050405020304" pitchFamily="18" charset="0"/>
            </a:endParaRPr>
          </a:p>
          <a:p>
            <a:pPr lvl="0" algn="just"/>
            <a:r>
              <a:rPr lang="en-US" sz="2600" b="1" dirty="0" smtClean="0">
                <a:latin typeface="Times New Roman" panose="02020603050405020304" pitchFamily="18" charset="0"/>
                <a:cs typeface="Times New Roman" panose="02020603050405020304" pitchFamily="18" charset="0"/>
              </a:rPr>
              <a:t>Listen – </a:t>
            </a:r>
            <a:r>
              <a:rPr lang="en-US" sz="2600" dirty="0" smtClean="0">
                <a:latin typeface="Times New Roman" panose="02020603050405020304" pitchFamily="18" charset="0"/>
                <a:cs typeface="Times New Roman" panose="02020603050405020304" pitchFamily="18" charset="0"/>
              </a:rPr>
              <a:t>Put issues in perspective, find any new problems and notice trends.</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Surveys/Questionnaires </a:t>
            </a:r>
            <a:endParaRPr lang="en-US" sz="2600" dirty="0" smtClean="0">
              <a:latin typeface="Times New Roman" panose="02020603050405020304" pitchFamily="18" charset="0"/>
              <a:cs typeface="Times New Roman" panose="02020603050405020304" pitchFamily="18" charset="0"/>
            </a:endParaRPr>
          </a:p>
          <a:p>
            <a:pPr lvl="1" algn="just"/>
            <a:r>
              <a:rPr lang="en-US" sz="2600" dirty="0" smtClean="0">
                <a:latin typeface="Times New Roman" panose="02020603050405020304" pitchFamily="18" charset="0"/>
                <a:cs typeface="Times New Roman" panose="02020603050405020304" pitchFamily="18" charset="0"/>
              </a:rPr>
              <a:t>Analytics</a:t>
            </a:r>
            <a:endParaRPr lang="en-US" sz="26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IN" dirty="0" smtClean="0"/>
              <a:t>Psychology and Human factors</a:t>
            </a:r>
            <a:endParaRPr lang="en-US" dirty="0"/>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Psychology is an integral part of the User Experience(UX) design.</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Design psychology is a combination of neuroscience, cognitive psychology, social psychology, and human-computer interaction that approaches user experience design through the lens of human behavior.</a:t>
            </a:r>
            <a:endParaRPr lang="en-US" sz="24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sz="4000" dirty="0" smtClean="0"/>
              <a:t>What is the relationship between UX and psychology?</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UX design is all about human psychology.</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is not about </a:t>
            </a:r>
            <a:r>
              <a:rPr lang="en-US" sz="2400" b="1" dirty="0" smtClean="0">
                <a:latin typeface="Times New Roman" panose="02020603050405020304" pitchFamily="18" charset="0"/>
                <a:cs typeface="Times New Roman" panose="02020603050405020304" pitchFamily="18" charset="0"/>
              </a:rPr>
              <a:t>designing</a:t>
            </a:r>
            <a:r>
              <a:rPr lang="en-US" sz="2400" dirty="0" smtClean="0">
                <a:latin typeface="Times New Roman" panose="02020603050405020304" pitchFamily="18" charset="0"/>
                <a:cs typeface="Times New Roman" panose="02020603050405020304" pitchFamily="18" charset="0"/>
              </a:rPr>
              <a:t> a product but more like </a:t>
            </a:r>
            <a:r>
              <a:rPr lang="en-US" sz="2400" b="1" dirty="0" smtClean="0">
                <a:latin typeface="Times New Roman" panose="02020603050405020304" pitchFamily="18" charset="0"/>
                <a:cs typeface="Times New Roman" panose="02020603050405020304" pitchFamily="18" charset="0"/>
              </a:rPr>
              <a:t>designing an interaction </a:t>
            </a:r>
            <a:r>
              <a:rPr lang="en-US" sz="2400" dirty="0" smtClean="0">
                <a:latin typeface="Times New Roman" panose="02020603050405020304" pitchFamily="18" charset="0"/>
                <a:cs typeface="Times New Roman" panose="02020603050405020304" pitchFamily="18" charset="0"/>
              </a:rPr>
              <a:t>with the </a:t>
            </a:r>
            <a:r>
              <a:rPr lang="en-US" sz="2400" b="1" dirty="0" smtClean="0">
                <a:latin typeface="Times New Roman" panose="02020603050405020304" pitchFamily="18" charset="0"/>
                <a:cs typeface="Times New Roman" panose="02020603050405020304" pitchFamily="18" charset="0"/>
              </a:rPr>
              <a:t>user</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Thus, having an understanding of psychology can give UX designers an advantage when it comes to UX, as it is all about </a:t>
            </a:r>
            <a:r>
              <a:rPr lang="en-US" sz="2400" b="1" dirty="0" smtClean="0">
                <a:latin typeface="Times New Roman" panose="02020603050405020304" pitchFamily="18" charset="0"/>
                <a:cs typeface="Times New Roman" panose="02020603050405020304" pitchFamily="18" charset="0"/>
              </a:rPr>
              <a:t>knowing users, users weaknesses, strong points, and fears.</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Human factor design principles</a:t>
            </a:r>
            <a:br>
              <a:rPr lang="en-US" dirty="0" smtClean="0"/>
            </a:br>
            <a:endParaRPr lang="en-US" dirty="0"/>
          </a:p>
        </p:txBody>
      </p:sp>
      <p:sp>
        <p:nvSpPr>
          <p:cNvPr id="3" name="Content Placeholder 2"/>
          <p:cNvSpPr>
            <a:spLocks noGrp="1"/>
          </p:cNvSpPr>
          <p:nvPr>
            <p:ph idx="1"/>
          </p:nvPr>
        </p:nvSpPr>
        <p:spPr/>
        <p:txBody>
          <a:bodyPr>
            <a:noAutofit/>
          </a:bodyPr>
          <a:lstStyle/>
          <a:p>
            <a:r>
              <a:rPr lang="en-US" sz="2800" b="1" dirty="0" smtClean="0">
                <a:latin typeface="Times New Roman" panose="02020603050405020304" pitchFamily="18" charset="0"/>
                <a:cs typeface="Times New Roman" panose="02020603050405020304" pitchFamily="18" charset="0"/>
              </a:rPr>
              <a:t>Physical ergonomics</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Consistency</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Familiarity</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Sense of control</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Efficiency</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Error management</a:t>
            </a:r>
            <a:endParaRPr lang="en-US" sz="28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 ergonomics</a:t>
            </a:r>
            <a:br>
              <a:rPr lang="en-US" dirty="0" smtClean="0"/>
            </a:br>
            <a:endParaRPr lang="en-US" dirty="0"/>
          </a:p>
        </p:txBody>
      </p:sp>
      <p:sp>
        <p:nvSpPr>
          <p:cNvPr id="3" name="Content Placeholder 2"/>
          <p:cNvSpPr>
            <a:spLocks noGrp="1"/>
          </p:cNvSpPr>
          <p:nvPr>
            <p:ph idx="1"/>
          </p:nvPr>
        </p:nvSpPr>
        <p:spPr/>
        <p:txBody>
          <a:bodyPr>
            <a:normAutofit fontScale="80000"/>
          </a:bodyPr>
          <a:lstStyle/>
          <a:p>
            <a:pPr algn="just"/>
            <a:r>
              <a:rPr lang="en-US" sz="2800" dirty="0" smtClean="0">
                <a:latin typeface="Times New Roman" panose="02020603050405020304" pitchFamily="18" charset="0"/>
                <a:cs typeface="Times New Roman" panose="02020603050405020304" pitchFamily="18" charset="0"/>
              </a:rPr>
              <a:t>Physical ergonomics refers to the responses of the human body to physical work demands, </a:t>
            </a:r>
            <a:r>
              <a:rPr lang="en-US" sz="2800" b="1" dirty="0" smtClean="0">
                <a:latin typeface="Times New Roman" panose="02020603050405020304" pitchFamily="18" charset="0"/>
                <a:cs typeface="Times New Roman" panose="02020603050405020304" pitchFamily="18" charset="0"/>
              </a:rPr>
              <a:t>such as the use of hand muscles when holding a </a:t>
            </a:r>
            <a:r>
              <a:rPr lang="en-US" sz="2800" b="1" dirty="0" err="1" smtClean="0">
                <a:latin typeface="Times New Roman" panose="02020603050405020304" pitchFamily="18" charset="0"/>
                <a:cs typeface="Times New Roman" panose="02020603050405020304" pitchFamily="18" charset="0"/>
              </a:rPr>
              <a:t>smartphone</a:t>
            </a:r>
            <a:r>
              <a:rPr lang="en-US" sz="2800" b="1" dirty="0" smtClean="0">
                <a:latin typeface="Times New Roman" panose="02020603050405020304" pitchFamily="18" charset="0"/>
                <a:cs typeface="Times New Roman" panose="02020603050405020304" pitchFamily="18" charset="0"/>
              </a:rPr>
              <a:t> or touching a screen.</a:t>
            </a:r>
            <a:endParaRPr lang="en-US" sz="2800" b="1"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Proper ergonomic design is necessary to enable comfortable interaction with a product.</a:t>
            </a:r>
            <a:endParaRPr lang="en-US" sz="2800" dirty="0" smtClean="0">
              <a:latin typeface="Times New Roman" panose="02020603050405020304" pitchFamily="18" charset="0"/>
              <a:cs typeface="Times New Roman" panose="02020603050405020304" pitchFamily="18" charset="0"/>
            </a:endParaRPr>
          </a:p>
          <a:p>
            <a:pPr lvl="2"/>
            <a:r>
              <a:rPr lang="en-US" sz="2285" dirty="0" smtClean="0">
                <a:latin typeface="Times New Roman" panose="02020603050405020304" pitchFamily="18" charset="0"/>
                <a:cs typeface="Times New Roman" panose="02020603050405020304" pitchFamily="18" charset="0"/>
                <a:sym typeface="+mn-ea"/>
              </a:rPr>
              <a:t>arrangement of controls and display</a:t>
            </a:r>
            <a:endParaRPr lang="en-US" sz="2285" dirty="0" smtClean="0">
              <a:latin typeface="Times New Roman" panose="02020603050405020304" pitchFamily="18" charset="0"/>
              <a:cs typeface="Times New Roman" panose="02020603050405020304" pitchFamily="18" charset="0"/>
            </a:endParaRPr>
          </a:p>
          <a:p>
            <a:pPr lvl="2"/>
            <a:r>
              <a:rPr lang="en-US" sz="2285" dirty="0" smtClean="0">
                <a:latin typeface="Times New Roman" panose="02020603050405020304" pitchFamily="18" charset="0"/>
                <a:cs typeface="Times New Roman" panose="02020603050405020304" pitchFamily="18" charset="0"/>
                <a:sym typeface="+mn-ea"/>
              </a:rPr>
              <a:t>physical environment</a:t>
            </a:r>
            <a:endParaRPr lang="en-US" sz="2285" dirty="0" smtClean="0">
              <a:latin typeface="Times New Roman" panose="02020603050405020304" pitchFamily="18" charset="0"/>
              <a:cs typeface="Times New Roman" panose="02020603050405020304" pitchFamily="18" charset="0"/>
            </a:endParaRPr>
          </a:p>
          <a:p>
            <a:pPr lvl="2"/>
            <a:r>
              <a:rPr lang="en-US" sz="2285" dirty="0" smtClean="0">
                <a:latin typeface="Times New Roman" panose="02020603050405020304" pitchFamily="18" charset="0"/>
                <a:cs typeface="Times New Roman" panose="02020603050405020304" pitchFamily="18" charset="0"/>
                <a:sym typeface="+mn-ea"/>
              </a:rPr>
              <a:t>health issues</a:t>
            </a:r>
            <a:endParaRPr lang="en-US" sz="2285" dirty="0" smtClean="0">
              <a:latin typeface="Times New Roman" panose="02020603050405020304" pitchFamily="18" charset="0"/>
              <a:cs typeface="Times New Roman" panose="02020603050405020304" pitchFamily="18" charset="0"/>
            </a:endParaRPr>
          </a:p>
          <a:p>
            <a:pPr lvl="2"/>
            <a:r>
              <a:rPr lang="en-US" sz="2285" dirty="0" smtClean="0">
                <a:latin typeface="Times New Roman" panose="02020603050405020304" pitchFamily="18" charset="0"/>
                <a:cs typeface="Times New Roman" panose="02020603050405020304" pitchFamily="18" charset="0"/>
              </a:rPr>
              <a:t>Temperature</a:t>
            </a:r>
            <a:endParaRPr lang="en-US" sz="2285" dirty="0" smtClean="0">
              <a:latin typeface="Times New Roman" panose="02020603050405020304" pitchFamily="18" charset="0"/>
              <a:cs typeface="Times New Roman" panose="02020603050405020304" pitchFamily="18" charset="0"/>
            </a:endParaRPr>
          </a:p>
          <a:p>
            <a:pPr lvl="2"/>
            <a:r>
              <a:rPr lang="en-US" sz="2285" dirty="0" smtClean="0">
                <a:latin typeface="Times New Roman" panose="02020603050405020304" pitchFamily="18" charset="0"/>
                <a:cs typeface="Times New Roman" panose="02020603050405020304" pitchFamily="18" charset="0"/>
              </a:rPr>
              <a:t>Lightning</a:t>
            </a:r>
            <a:endParaRPr lang="en-US" sz="2285" dirty="0" smtClean="0">
              <a:latin typeface="Times New Roman" panose="02020603050405020304" pitchFamily="18" charset="0"/>
              <a:cs typeface="Times New Roman" panose="02020603050405020304" pitchFamily="18" charset="0"/>
            </a:endParaRPr>
          </a:p>
          <a:p>
            <a:pPr lvl="2"/>
            <a:r>
              <a:rPr lang="en-US" sz="2285" dirty="0" smtClean="0">
                <a:latin typeface="Times New Roman" panose="02020603050405020304" pitchFamily="18" charset="0"/>
                <a:cs typeface="Times New Roman" panose="02020603050405020304" pitchFamily="18" charset="0"/>
              </a:rPr>
              <a:t>Time </a:t>
            </a:r>
            <a:endParaRPr lang="en-US" sz="2285" dirty="0" smtClean="0">
              <a:latin typeface="Times New Roman" panose="02020603050405020304" pitchFamily="18" charset="0"/>
              <a:cs typeface="Times New Roman" panose="02020603050405020304" pitchFamily="18" charset="0"/>
            </a:endParaRPr>
          </a:p>
          <a:p>
            <a:pPr lvl="2"/>
            <a:r>
              <a:rPr lang="en-US" sz="2285" dirty="0" smtClean="0">
                <a:latin typeface="Times New Roman" panose="02020603050405020304" pitchFamily="18" charset="0"/>
                <a:cs typeface="Times New Roman" panose="02020603050405020304" pitchFamily="18" charset="0"/>
              </a:rPr>
              <a:t>Noise</a:t>
            </a:r>
            <a:endParaRPr lang="en-US" sz="2285" dirty="0" smtClean="0">
              <a:latin typeface="Times New Roman" panose="02020603050405020304" pitchFamily="18" charset="0"/>
              <a:cs typeface="Times New Roman" panose="02020603050405020304" pitchFamily="18" charset="0"/>
            </a:endParaRPr>
          </a:p>
          <a:p>
            <a:pPr marL="914400" lvl="4"/>
            <a:r>
              <a:rPr lang="en-US" sz="2285" dirty="0" smtClean="0">
                <a:latin typeface="Times New Roman" panose="02020603050405020304" pitchFamily="18" charset="0"/>
                <a:cs typeface="Times New Roman" panose="02020603050405020304" pitchFamily="18" charset="0"/>
                <a:sym typeface="+mn-ea"/>
              </a:rPr>
              <a:t>the use of colors</a:t>
            </a:r>
            <a:endParaRPr lang="en-US" sz="2285" dirty="0" smtClean="0">
              <a:latin typeface="Times New Roman" panose="02020603050405020304" pitchFamily="18" charset="0"/>
              <a:cs typeface="Times New Roman" panose="02020603050405020304" pitchFamily="18" charset="0"/>
              <a:sym typeface="+mn-ea"/>
            </a:endParaRPr>
          </a:p>
          <a:p>
            <a:pPr lvl="3"/>
            <a:endParaRPr lang="en-US" sz="2330" dirty="0" smtClean="0">
              <a:latin typeface="Times New Roman" panose="02020603050405020304" pitchFamily="18" charset="0"/>
              <a:cs typeface="Times New Roman" panose="02020603050405020304" pitchFamily="18" charset="0"/>
            </a:endParaRPr>
          </a:p>
          <a:p>
            <a:pPr lvl="2"/>
            <a:endParaRPr lang="en-US" sz="2800" dirty="0" smtClean="0">
              <a:latin typeface="Times New Roman" panose="02020603050405020304" pitchFamily="18" charset="0"/>
              <a:cs typeface="Times New Roman" panose="02020603050405020304" pitchFamily="18" charset="0"/>
            </a:endParaRPr>
          </a:p>
          <a:p>
            <a:pPr marL="457200" lvl="1" indent="0" algn="just">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To assess whether the product is good for the user, human factors specialists take into account:</a:t>
            </a:r>
            <a:endParaRPr lang="en-US" sz="2400"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Specific operations that the user performs</a:t>
            </a:r>
            <a:r>
              <a:rPr lang="en-US" dirty="0" smtClean="0">
                <a:latin typeface="Times New Roman" panose="02020603050405020304" pitchFamily="18" charset="0"/>
                <a:cs typeface="Times New Roman" panose="02020603050405020304" pitchFamily="18" charset="0"/>
              </a:rPr>
              <a:t> with the product such as entering text into a web form.</a:t>
            </a:r>
            <a:endParaRPr lang="en-US"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Physical characteristics of the product</a:t>
            </a:r>
            <a:r>
              <a:rPr lang="en-US" dirty="0" smtClean="0">
                <a:latin typeface="Times New Roman" panose="02020603050405020304" pitchFamily="18" charset="0"/>
                <a:cs typeface="Times New Roman" panose="02020603050405020304" pitchFamily="18" charset="0"/>
              </a:rPr>
              <a:t> such as size, shape, and weight of a mobile phone.</a:t>
            </a:r>
            <a:endParaRPr lang="en-US" dirty="0" smtClean="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Context of use</a:t>
            </a:r>
            <a:r>
              <a:rPr lang="en-US" dirty="0" smtClean="0">
                <a:latin typeface="Times New Roman" panose="02020603050405020304" pitchFamily="18" charset="0"/>
                <a:cs typeface="Times New Roman" panose="02020603050405020304" pitchFamily="18" charset="0"/>
              </a:rPr>
              <a:t> such as how users interact with information on that device.</a:t>
            </a:r>
            <a:endParaRPr lang="en-US"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example, when we apply human factors to mobile app development, we adjust the size of touch controls to minimize the risk of user error.</a:t>
            </a:r>
            <a:endParaRPr lang="en-US" sz="2400" dirty="0" smtClean="0">
              <a:latin typeface="Times New Roman" panose="02020603050405020304" pitchFamily="18" charset="0"/>
              <a:cs typeface="Times New Roman" panose="02020603050405020304" pitchFamily="18" charset="0"/>
            </a:endParaRPr>
          </a:p>
          <a:p>
            <a:pPr lvl="1"/>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0</TotalTime>
  <Words>13700</Words>
  <Application>WPS Presentation</Application>
  <PresentationFormat>On-screen Show (4:3)</PresentationFormat>
  <Paragraphs>345</Paragraphs>
  <Slides>37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Arial</vt:lpstr>
      <vt:lpstr>SimSun</vt:lpstr>
      <vt:lpstr>Wingdings</vt:lpstr>
      <vt:lpstr>Wingdings 2</vt:lpstr>
      <vt:lpstr>Wingdings</vt:lpstr>
      <vt:lpstr>Arial</vt:lpstr>
      <vt:lpstr>Wingdings 3</vt:lpstr>
      <vt:lpstr>Wingdings 2</vt:lpstr>
      <vt:lpstr>Times New Roman</vt:lpstr>
      <vt:lpstr>Corbel</vt:lpstr>
      <vt:lpstr>Microsoft YaHei</vt:lpstr>
      <vt:lpstr>Arial Unicode MS</vt:lpstr>
      <vt:lpstr>Calibri</vt:lpstr>
      <vt:lpstr>Module</vt:lpstr>
      <vt:lpstr>Unit-III User Experience Design</vt:lpstr>
      <vt:lpstr>What Is UX Design? </vt:lpstr>
      <vt:lpstr>What is UX Research? </vt:lpstr>
      <vt:lpstr>UX Research Process</vt:lpstr>
      <vt:lpstr>Psychology and Human factors</vt:lpstr>
      <vt:lpstr>What is the relationship between UX and psychology? </vt:lpstr>
      <vt:lpstr>Human factor design principles </vt:lpstr>
      <vt:lpstr>Physical ergonomics </vt:lpstr>
      <vt:lpstr>PowerPoint 演示文稿</vt:lpstr>
      <vt:lpstr>Consistency</vt:lpstr>
      <vt:lpstr>Familiarity</vt:lpstr>
      <vt:lpstr>Sense of control</vt:lpstr>
      <vt:lpstr>Efficiency</vt:lpstr>
      <vt:lpstr>Error management</vt:lpstr>
      <vt:lpstr>Psychology and Human Factors</vt:lpstr>
      <vt:lpstr>Human Factors</vt:lpstr>
      <vt:lpstr>Human Factors</vt:lpstr>
      <vt:lpstr>Conceptual Models</vt:lpstr>
      <vt:lpstr>Conceptual Model</vt:lpstr>
      <vt:lpstr>Conceptual model design </vt:lpstr>
      <vt:lpstr>1. Define the conceptual model as product/process-oriented.</vt:lpstr>
      <vt:lpstr>2. Identify products/processes </vt:lpstr>
      <vt:lpstr>Design presentation rules for products/processes</vt:lpstr>
      <vt:lpstr>4. Design rules for windows</vt:lpstr>
      <vt:lpstr> 5.Design major navigational pathways </vt:lpstr>
      <vt:lpstr>PowerPoint 演示文稿</vt:lpstr>
      <vt:lpstr>Mistakes and Error</vt:lpstr>
      <vt:lpstr>Types Of Errors and Mistakes </vt:lpstr>
      <vt:lpstr>Social psychology</vt:lpstr>
      <vt:lpstr> Interface implementation and Evaluation: </vt:lpstr>
      <vt:lpstr>What is evaluation? </vt:lpstr>
      <vt:lpstr>Evaluation techniques </vt:lpstr>
      <vt:lpstr>Evaluation through expert analysis </vt:lpstr>
      <vt:lpstr> Evaluation through user participation </vt:lpstr>
      <vt:lpstr>Factors in Experimental Evaluation</vt:lpstr>
      <vt:lpstr>Experimental Evaluation</vt:lpstr>
      <vt:lpstr>Goals of evaluation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Experience Design</dc:title>
  <dc:creator>SYED NAWAZ</dc:creator>
  <cp:lastModifiedBy>Sd NawazPasha</cp:lastModifiedBy>
  <cp:revision>133</cp:revision>
  <dcterms:created xsi:type="dcterms:W3CDTF">2006-08-16T00:00:00Z</dcterms:created>
  <dcterms:modified xsi:type="dcterms:W3CDTF">2024-09-30T08:10:23Z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E92E0C24EB824E3C976765B0B59E75AB_13</vt:lpwstr>
  </property>
  <property fmtid="{D5CDD505-2E9C-101B-9397-08002B2CF9AE}" pid="3" name="KSOProductBuildVer">
    <vt:lpwstr>1033-12.2.0.18283</vt:lpwstr>
  </property>
</Properties>
</file>