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66" r:id="rId6"/>
    <p:sldId id="258" r:id="rId7"/>
    <p:sldId id="264" r:id="rId8"/>
    <p:sldId id="265" r:id="rId9"/>
    <p:sldId id="267" r:id="rId10"/>
    <p:sldId id="270" r:id="rId11"/>
    <p:sldId id="273" r:id="rId12"/>
    <p:sldId id="268" r:id="rId13"/>
    <p:sldId id="269" r:id="rId14"/>
    <p:sldId id="259" r:id="rId15"/>
    <p:sldId id="283" r:id="rId16"/>
    <p:sldId id="282" r:id="rId17"/>
    <p:sldId id="277" r:id="rId18"/>
    <p:sldId id="278" r:id="rId19"/>
    <p:sldId id="280" r:id="rId20"/>
    <p:sldId id="281" r:id="rId21"/>
    <p:sldId id="260" r:id="rId22"/>
    <p:sldId id="284" r:id="rId23"/>
    <p:sldId id="285" r:id="rId24"/>
    <p:sldId id="286" r:id="rId25"/>
    <p:sldId id="287" r:id="rId26"/>
    <p:sldId id="276" r:id="rId27"/>
    <p:sldId id="275" r:id="rId28"/>
    <p:sldId id="288" r:id="rId29"/>
    <p:sldId id="294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1EB"/>
    <a:srgbClr val="FFFFFF"/>
    <a:srgbClr val="543FF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A3FE8-5CAC-4C61-A1ED-D20EAE27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0983B56-6EA3-44E2-9C0C-CD823AEA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88D38-7010-4551-9DD3-C8C433C1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EC92E-2556-4FC9-A3D6-7BE16383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AB5359-EFCA-4D78-ADCC-EE54EB29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80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9F247-CBD6-4C4B-A18E-98420ED4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858BCD-A0D4-4AF7-B8C6-3C9564421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BF80F3-D913-41A3-AEBE-7D5BFE3D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EFF7C0-0F6F-4B5F-8616-74756267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AC568A-657C-436E-810F-C4ACEEA7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49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09E06A-79E2-40B0-A0B2-33E4F8392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E8ABB-A52A-4762-8307-B44887F4C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15387-DEA0-4D6E-836F-698CD8995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E226F3-D786-45DA-99CA-DAB78C27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93913-2B83-47C1-87C5-905E0DAA3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47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BB3D6-0083-409A-8C36-2249C78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A0A31-C5A2-4F80-8015-0BBFB66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0D4E93-0982-44ED-B9D3-98E6A1EB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FAA6E-8C27-4D94-95CA-8AD7D9C7B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04AF93-4EC9-4F1E-93E6-7088FE09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0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022E0-052D-4CDE-8799-6B8159BF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8A58B7-39FE-4604-ACB0-0301453C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2C6FE-56B4-4F7D-B640-77452B2E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71D7F3-299F-40C6-ABFB-3CC4509C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0D27F-9AB7-42D3-BBB1-9A707D4B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8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A3AABF-40F2-43DD-9DA4-934F46D8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34B9F8-8390-4243-BA38-FE5F2A36D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186186E-A91E-4DBC-B904-F8DCF8BD6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76FBA-06F2-4A99-A9E7-AFB2177A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631BB-AE2D-4895-B1F5-DCAEA81C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C6810-28CE-458A-A811-B114CB71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5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88DEAB-190F-4A0A-B192-BD088EDE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BA510C-765C-4AEE-8ED0-5A29C32A9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CDFC9-9BC9-46C8-8A3C-167470497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7139BC-153E-4D93-A1B3-45F490602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C5C14D-D654-4F6B-A01B-15FC402DB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93EE00-BC13-41B5-A4E7-C24CBF06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B67D3E-CD51-4FEB-AA0C-16053FD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49EB54-49CA-420A-B2C9-C101BFDA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968DF5-6088-49BD-9474-837CF7AB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125699-37A6-4C77-B343-48AA94C3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83E566-F941-4341-85E7-EBA5541A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AD4D58-BCDF-4B99-9ABF-8C3DD4D6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684F17-ED4C-42B0-9B8D-AA1B392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B7C42E-D430-4213-9B82-500420E2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22DE44-7003-4C3D-B833-8872754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525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1DCD9-FE84-4E50-ACE4-3F532B3A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09938-330A-4F00-810D-1FA2F538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D327E1-0B2D-4028-979B-DAD1D0138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EC7216-77DD-4856-B4EB-F9C31BA6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19D7C-FBAD-45C3-AD90-52369D5C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9D6CD4-3478-4344-877F-0D68E33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60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35786-AB16-43E1-9204-66C13276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22B92-366A-4BD2-B412-F1784C5ED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B3FAF0-4515-4567-A7E3-354E97C8E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248CBF-63B2-406C-B94E-9C2622E1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4599F3-DE8B-4BFB-974B-A2FAC42B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09721C-053F-452B-BBEC-3C757C2A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27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9D7D3F-BA2C-4B0E-A7D5-8794553C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0B3FAD-7E19-4CCC-B2CC-387FED670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F192C-6908-4F78-B07A-7725E7D92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EDA6-3039-4C2E-BA19-2153ACAED89B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6CBE7-D5F1-48AA-82B2-BAF09EA0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181646-FE21-4F10-B7F3-A0DF0467B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E506-CCE4-42D7-8380-5D5FD554F7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64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5EAB57-9136-4E57-A563-E46BE36E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7234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solidFill>
                  <a:srgbClr val="7451EB"/>
                </a:solidFill>
                <a:latin typeface="Corbel" panose="020B0503020204020204" pitchFamily="34" charset="0"/>
              </a:rPr>
              <a:t>OC Pizza </a:t>
            </a:r>
            <a:br>
              <a:rPr lang="fr-FR" dirty="0">
                <a:latin typeface="Corbel" panose="020B0503020204020204" pitchFamily="34" charset="0"/>
              </a:rPr>
            </a:br>
            <a:r>
              <a:rPr lang="fr-FR" sz="4800" dirty="0">
                <a:latin typeface="Corbel" panose="020B0503020204020204" pitchFamily="34" charset="0"/>
              </a:rPr>
              <a:t>Gestion informatique centralisée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latin typeface="Corbel" panose="020B0503020204020204" pitchFamily="34" charset="0"/>
              </a:rPr>
              <a:t>Présentation des solutions fonctionnelle et technique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sz="1800" i="1" dirty="0">
                <a:latin typeface="Corbel" panose="020B0503020204020204" pitchFamily="34" charset="0"/>
              </a:rPr>
              <a:t>v1.0 au 26/04/19</a:t>
            </a:r>
          </a:p>
        </p:txBody>
      </p:sp>
    </p:spTree>
    <p:extLst>
      <p:ext uri="{BB962C8B-B14F-4D97-AF65-F5344CB8AC3E}">
        <p14:creationId xmlns:p14="http://schemas.microsoft.com/office/powerpoint/2010/main" val="155140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29F46B1-8946-4A09-B78B-7AF7C3B9E9C7}"/>
              </a:ext>
            </a:extLst>
          </p:cNvPr>
          <p:cNvSpPr txBox="1">
            <a:spLocks/>
          </p:cNvSpPr>
          <p:nvPr/>
        </p:nvSpPr>
        <p:spPr>
          <a:xfrm>
            <a:off x="6056223" y="4040286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Livreur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BDC6BB7-005A-48FF-AEDA-C98C12AE9BC0}"/>
              </a:ext>
            </a:extLst>
          </p:cNvPr>
          <p:cNvSpPr txBox="1">
            <a:spLocks/>
          </p:cNvSpPr>
          <p:nvPr/>
        </p:nvSpPr>
        <p:spPr>
          <a:xfrm>
            <a:off x="7870409" y="3288134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i="1" dirty="0">
                <a:latin typeface="Corbel" panose="020B0503020204020204" pitchFamily="34" charset="0"/>
              </a:rPr>
              <a:t>Préparation</a:t>
            </a:r>
          </a:p>
          <a:p>
            <a:pPr>
              <a:lnSpc>
                <a:spcPct val="100000"/>
              </a:lnSpc>
            </a:pP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2912178-F1B5-46B2-A296-3FD40632B645}"/>
              </a:ext>
            </a:extLst>
          </p:cNvPr>
          <p:cNvCxnSpPr>
            <a:cxnSpLocks/>
          </p:cNvCxnSpPr>
          <p:nvPr/>
        </p:nvCxnSpPr>
        <p:spPr>
          <a:xfrm>
            <a:off x="8125621" y="3514564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29F46B1-8946-4A09-B78B-7AF7C3B9E9C7}"/>
              </a:ext>
            </a:extLst>
          </p:cNvPr>
          <p:cNvSpPr txBox="1">
            <a:spLocks/>
          </p:cNvSpPr>
          <p:nvPr/>
        </p:nvSpPr>
        <p:spPr>
          <a:xfrm>
            <a:off x="6056223" y="4040286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Livreur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BDC6BB7-005A-48FF-AEDA-C98C12AE9BC0}"/>
              </a:ext>
            </a:extLst>
          </p:cNvPr>
          <p:cNvSpPr txBox="1">
            <a:spLocks/>
          </p:cNvSpPr>
          <p:nvPr/>
        </p:nvSpPr>
        <p:spPr>
          <a:xfrm>
            <a:off x="7870409" y="3288134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i="1" dirty="0">
                <a:latin typeface="Corbel" panose="020B0503020204020204" pitchFamily="34" charset="0"/>
              </a:rPr>
              <a:t>Préparation</a:t>
            </a:r>
          </a:p>
          <a:p>
            <a:pPr>
              <a:lnSpc>
                <a:spcPct val="100000"/>
              </a:lnSpc>
            </a:pP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2912178-F1B5-46B2-A296-3FD40632B645}"/>
              </a:ext>
            </a:extLst>
          </p:cNvPr>
          <p:cNvCxnSpPr>
            <a:cxnSpLocks/>
          </p:cNvCxnSpPr>
          <p:nvPr/>
        </p:nvCxnSpPr>
        <p:spPr>
          <a:xfrm>
            <a:off x="8125621" y="3514564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EA387B0-7096-4173-A5CC-1F8C4F02C770}"/>
              </a:ext>
            </a:extLst>
          </p:cNvPr>
          <p:cNvCxnSpPr>
            <a:cxnSpLocks/>
          </p:cNvCxnSpPr>
          <p:nvPr/>
        </p:nvCxnSpPr>
        <p:spPr>
          <a:xfrm>
            <a:off x="8125620" y="4295712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EF0626-4FD9-49E8-BA53-0F716D97E023}"/>
              </a:ext>
            </a:extLst>
          </p:cNvPr>
          <p:cNvSpPr/>
          <p:nvPr/>
        </p:nvSpPr>
        <p:spPr>
          <a:xfrm>
            <a:off x="10277407" y="402720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i="1" dirty="0">
                <a:latin typeface="Corbel" panose="020B0503020204020204" pitchFamily="34" charset="0"/>
              </a:rPr>
              <a:t>Livraison</a:t>
            </a:r>
          </a:p>
        </p:txBody>
      </p:sp>
    </p:spTree>
    <p:extLst>
      <p:ext uri="{BB962C8B-B14F-4D97-AF65-F5344CB8AC3E}">
        <p14:creationId xmlns:p14="http://schemas.microsoft.com/office/powerpoint/2010/main" val="10473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29F46B1-8946-4A09-B78B-7AF7C3B9E9C7}"/>
              </a:ext>
            </a:extLst>
          </p:cNvPr>
          <p:cNvSpPr txBox="1">
            <a:spLocks/>
          </p:cNvSpPr>
          <p:nvPr/>
        </p:nvSpPr>
        <p:spPr>
          <a:xfrm>
            <a:off x="6056223" y="4040286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Livreur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40F7ACD5-AB91-4E3F-A37D-08BBB12EA6DA}"/>
              </a:ext>
            </a:extLst>
          </p:cNvPr>
          <p:cNvSpPr txBox="1">
            <a:spLocks/>
          </p:cNvSpPr>
          <p:nvPr/>
        </p:nvSpPr>
        <p:spPr>
          <a:xfrm>
            <a:off x="4843780" y="5848027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Responsable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BDC6BB7-005A-48FF-AEDA-C98C12AE9BC0}"/>
              </a:ext>
            </a:extLst>
          </p:cNvPr>
          <p:cNvSpPr txBox="1">
            <a:spLocks/>
          </p:cNvSpPr>
          <p:nvPr/>
        </p:nvSpPr>
        <p:spPr>
          <a:xfrm>
            <a:off x="7870409" y="3288134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i="1" dirty="0">
                <a:latin typeface="Corbel" panose="020B0503020204020204" pitchFamily="34" charset="0"/>
              </a:rPr>
              <a:t>Préparation</a:t>
            </a:r>
          </a:p>
          <a:p>
            <a:pPr>
              <a:lnSpc>
                <a:spcPct val="100000"/>
              </a:lnSpc>
            </a:pP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2912178-F1B5-46B2-A296-3FD40632B645}"/>
              </a:ext>
            </a:extLst>
          </p:cNvPr>
          <p:cNvCxnSpPr>
            <a:cxnSpLocks/>
          </p:cNvCxnSpPr>
          <p:nvPr/>
        </p:nvCxnSpPr>
        <p:spPr>
          <a:xfrm>
            <a:off x="8125621" y="3514564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EA387B0-7096-4173-A5CC-1F8C4F02C770}"/>
              </a:ext>
            </a:extLst>
          </p:cNvPr>
          <p:cNvCxnSpPr>
            <a:cxnSpLocks/>
          </p:cNvCxnSpPr>
          <p:nvPr/>
        </p:nvCxnSpPr>
        <p:spPr>
          <a:xfrm>
            <a:off x="8125620" y="4295712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EF0626-4FD9-49E8-BA53-0F716D97E023}"/>
              </a:ext>
            </a:extLst>
          </p:cNvPr>
          <p:cNvSpPr/>
          <p:nvPr/>
        </p:nvSpPr>
        <p:spPr>
          <a:xfrm>
            <a:off x="10277407" y="402720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i="1" dirty="0">
                <a:latin typeface="Corbel" panose="020B0503020204020204" pitchFamily="34" charset="0"/>
              </a:rPr>
              <a:t>Livraison</a:t>
            </a:r>
          </a:p>
        </p:txBody>
      </p:sp>
    </p:spTree>
    <p:extLst>
      <p:ext uri="{BB962C8B-B14F-4D97-AF65-F5344CB8AC3E}">
        <p14:creationId xmlns:p14="http://schemas.microsoft.com/office/powerpoint/2010/main" val="103644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D29F46B1-8946-4A09-B78B-7AF7C3B9E9C7}"/>
              </a:ext>
            </a:extLst>
          </p:cNvPr>
          <p:cNvSpPr txBox="1">
            <a:spLocks/>
          </p:cNvSpPr>
          <p:nvPr/>
        </p:nvSpPr>
        <p:spPr>
          <a:xfrm>
            <a:off x="6056223" y="4040286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Livreur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2" name="Sous-titre 2">
            <a:extLst>
              <a:ext uri="{FF2B5EF4-FFF2-40B4-BE49-F238E27FC236}">
                <a16:creationId xmlns:a16="http://schemas.microsoft.com/office/drawing/2014/main" id="{40F7ACD5-AB91-4E3F-A37D-08BBB12EA6DA}"/>
              </a:ext>
            </a:extLst>
          </p:cNvPr>
          <p:cNvSpPr txBox="1">
            <a:spLocks/>
          </p:cNvSpPr>
          <p:nvPr/>
        </p:nvSpPr>
        <p:spPr>
          <a:xfrm>
            <a:off x="4843780" y="5848027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Responsable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BDC6BB7-005A-48FF-AEDA-C98C12AE9BC0}"/>
              </a:ext>
            </a:extLst>
          </p:cNvPr>
          <p:cNvSpPr txBox="1">
            <a:spLocks/>
          </p:cNvSpPr>
          <p:nvPr/>
        </p:nvSpPr>
        <p:spPr>
          <a:xfrm>
            <a:off x="7870409" y="3288134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i="1" dirty="0">
                <a:latin typeface="Corbel" panose="020B0503020204020204" pitchFamily="34" charset="0"/>
              </a:rPr>
              <a:t>Préparation</a:t>
            </a:r>
          </a:p>
          <a:p>
            <a:pPr>
              <a:lnSpc>
                <a:spcPct val="100000"/>
              </a:lnSpc>
            </a:pP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2912178-F1B5-46B2-A296-3FD40632B645}"/>
              </a:ext>
            </a:extLst>
          </p:cNvPr>
          <p:cNvCxnSpPr>
            <a:cxnSpLocks/>
          </p:cNvCxnSpPr>
          <p:nvPr/>
        </p:nvCxnSpPr>
        <p:spPr>
          <a:xfrm>
            <a:off x="8125621" y="3514564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EA387B0-7096-4173-A5CC-1F8C4F02C770}"/>
              </a:ext>
            </a:extLst>
          </p:cNvPr>
          <p:cNvCxnSpPr>
            <a:cxnSpLocks/>
          </p:cNvCxnSpPr>
          <p:nvPr/>
        </p:nvCxnSpPr>
        <p:spPr>
          <a:xfrm>
            <a:off x="8125620" y="4295712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0EF0626-4FD9-49E8-BA53-0F716D97E023}"/>
              </a:ext>
            </a:extLst>
          </p:cNvPr>
          <p:cNvSpPr/>
          <p:nvPr/>
        </p:nvSpPr>
        <p:spPr>
          <a:xfrm>
            <a:off x="10277407" y="4027202"/>
            <a:ext cx="1298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i="1" dirty="0">
                <a:latin typeface="Corbel" panose="020B0503020204020204" pitchFamily="34" charset="0"/>
              </a:rPr>
              <a:t>Livraison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32C8A774-7FF2-4B4A-9F3B-68BAA82AB00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473700" y="4295712"/>
            <a:ext cx="703580" cy="1552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6504AC56-94A4-48A8-BDFD-B71E948A98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392422" y="3429001"/>
            <a:ext cx="784858" cy="2419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68C3FFD-D073-4FB9-A267-BD251ED36C0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177280" y="4488867"/>
            <a:ext cx="4097960" cy="135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427C4505-671E-4F78-8008-9CD4698F1E0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6177280" y="3701987"/>
            <a:ext cx="4236720" cy="2146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31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430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</p:spTree>
    <p:extLst>
      <p:ext uri="{BB962C8B-B14F-4D97-AF65-F5344CB8AC3E}">
        <p14:creationId xmlns:p14="http://schemas.microsoft.com/office/powerpoint/2010/main" val="194956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</p:spTree>
    <p:extLst>
      <p:ext uri="{BB962C8B-B14F-4D97-AF65-F5344CB8AC3E}">
        <p14:creationId xmlns:p14="http://schemas.microsoft.com/office/powerpoint/2010/main" val="53828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</p:spTree>
    <p:extLst>
      <p:ext uri="{BB962C8B-B14F-4D97-AF65-F5344CB8AC3E}">
        <p14:creationId xmlns:p14="http://schemas.microsoft.com/office/powerpoint/2010/main" val="410704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</p:spTree>
    <p:extLst>
      <p:ext uri="{BB962C8B-B14F-4D97-AF65-F5344CB8AC3E}">
        <p14:creationId xmlns:p14="http://schemas.microsoft.com/office/powerpoint/2010/main" val="15107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07579-EE44-4977-94E5-3E623356AD01}"/>
              </a:ext>
            </a:extLst>
          </p:cNvPr>
          <p:cNvSpPr/>
          <p:nvPr/>
        </p:nvSpPr>
        <p:spPr>
          <a:xfrm>
            <a:off x="1639424" y="5568524"/>
            <a:ext cx="98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A22B-C91F-4BCE-B2F8-B9A3A2FBAF04}"/>
              </a:ext>
            </a:extLst>
          </p:cNvPr>
          <p:cNvSpPr/>
          <p:nvPr/>
        </p:nvSpPr>
        <p:spPr>
          <a:xfrm>
            <a:off x="694767" y="556852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Client</a:t>
            </a:r>
            <a:endParaRPr lang="fr-FR" dirty="0"/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748A383-0F12-46E6-B8FF-79A3A6CAC393}"/>
              </a:ext>
            </a:extLst>
          </p:cNvPr>
          <p:cNvSpPr txBox="1"/>
          <p:nvPr/>
        </p:nvSpPr>
        <p:spPr>
          <a:xfrm>
            <a:off x="1010214" y="456012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B050"/>
                </a:solidFill>
              </a:rPr>
              <a:t>Accès libre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893570-40D0-41B4-AAA3-FB064F19F263}"/>
              </a:ext>
            </a:extLst>
          </p:cNvPr>
          <p:cNvSpPr/>
          <p:nvPr/>
        </p:nvSpPr>
        <p:spPr>
          <a:xfrm>
            <a:off x="498632" y="5253457"/>
            <a:ext cx="2232660" cy="9994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7B04410-C89C-4833-A19A-E29557FA614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614962" y="3650368"/>
            <a:ext cx="24462" cy="1603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25795F0-BD3B-4F8C-B191-A85B440BD42C}"/>
              </a:ext>
            </a:extLst>
          </p:cNvPr>
          <p:cNvSpPr txBox="1"/>
          <p:nvPr/>
        </p:nvSpPr>
        <p:spPr>
          <a:xfrm>
            <a:off x="414812" y="631668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Acheteurs</a:t>
            </a:r>
          </a:p>
        </p:txBody>
      </p:sp>
    </p:spTree>
    <p:extLst>
      <p:ext uri="{BB962C8B-B14F-4D97-AF65-F5344CB8AC3E}">
        <p14:creationId xmlns:p14="http://schemas.microsoft.com/office/powerpoint/2010/main" val="42990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B532E6-580D-4BC5-9598-CC07116C6545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5513315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751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02F185D7-5BFA-4797-9A39-17600C9DC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119450" y="-564811"/>
            <a:ext cx="3897" cy="8434255"/>
          </a:xfrm>
          <a:prstGeom prst="bentConnector3">
            <a:avLst>
              <a:gd name="adj1" fmla="val -58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9100" y="1274334"/>
            <a:ext cx="9144000" cy="530225"/>
          </a:xfrm>
        </p:spPr>
        <p:txBody>
          <a:bodyPr>
            <a:noAutofit/>
          </a:bodyPr>
          <a:lstStyle/>
          <a:p>
            <a:r>
              <a:rPr lang="fr-FR" sz="3600" b="1" dirty="0">
                <a:latin typeface="Corbel" panose="020B0503020204020204" pitchFamily="34" charset="0"/>
              </a:rPr>
              <a:t>Application web unique sur serveur central</a:t>
            </a:r>
            <a:endParaRPr lang="fr-FR" sz="3600" b="1" i="1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Solution technique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D1BDD142-F627-40BA-A466-41067ACB500E}"/>
              </a:ext>
            </a:extLst>
          </p:cNvPr>
          <p:cNvSpPr/>
          <p:nvPr/>
        </p:nvSpPr>
        <p:spPr>
          <a:xfrm rot="5400000">
            <a:off x="5127485" y="-1968625"/>
            <a:ext cx="1937029" cy="10718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3AAD28-1E63-4617-9987-D2F19D430102}"/>
              </a:ext>
            </a:extLst>
          </p:cNvPr>
          <p:cNvSpPr txBox="1"/>
          <p:nvPr/>
        </p:nvSpPr>
        <p:spPr>
          <a:xfrm>
            <a:off x="8801827" y="3065593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accent4">
                    <a:lumMod val="75000"/>
                  </a:schemeClr>
                </a:solidFill>
              </a:rPr>
              <a:t>Back office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B8C67BA-1415-4CAE-8130-904C0FE68AA1}"/>
              </a:ext>
            </a:extLst>
          </p:cNvPr>
          <p:cNvSpPr txBox="1"/>
          <p:nvPr/>
        </p:nvSpPr>
        <p:spPr>
          <a:xfrm>
            <a:off x="367572" y="3069490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rgbClr val="00B050"/>
                </a:solidFill>
              </a:rPr>
              <a:t>Boutique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AD52EEFF-A52C-4362-B5A3-80708B8786DE}"/>
              </a:ext>
            </a:extLst>
          </p:cNvPr>
          <p:cNvSpPr txBox="1">
            <a:spLocks/>
          </p:cNvSpPr>
          <p:nvPr/>
        </p:nvSpPr>
        <p:spPr>
          <a:xfrm>
            <a:off x="-755650" y="4668416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</a:p>
          <a:p>
            <a:endParaRPr lang="fr-FR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F5644037-0407-4E00-BC99-CEC47FFFF01C}"/>
              </a:ext>
            </a:extLst>
          </p:cNvPr>
          <p:cNvSpPr txBox="1">
            <a:spLocks/>
          </p:cNvSpPr>
          <p:nvPr/>
        </p:nvSpPr>
        <p:spPr>
          <a:xfrm>
            <a:off x="9614629" y="4534327"/>
            <a:ext cx="2666999" cy="24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DF1F6CE4-E697-4EB0-92E9-136228BCA096}"/>
              </a:ext>
            </a:extLst>
          </p:cNvPr>
          <p:cNvSpPr txBox="1">
            <a:spLocks/>
          </p:cNvSpPr>
          <p:nvPr/>
        </p:nvSpPr>
        <p:spPr>
          <a:xfrm>
            <a:off x="9614629" y="376556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7" name="Sous-titre 2">
            <a:extLst>
              <a:ext uri="{FF2B5EF4-FFF2-40B4-BE49-F238E27FC236}">
                <a16:creationId xmlns:a16="http://schemas.microsoft.com/office/drawing/2014/main" id="{9B4FD80F-A990-42E0-BF2B-99F59DD368F1}"/>
              </a:ext>
            </a:extLst>
          </p:cNvPr>
          <p:cNvSpPr txBox="1">
            <a:spLocks/>
          </p:cNvSpPr>
          <p:nvPr/>
        </p:nvSpPr>
        <p:spPr>
          <a:xfrm>
            <a:off x="9614629" y="4560458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D6BC78-9FF9-491A-A5F0-3983669CFC72}"/>
              </a:ext>
            </a:extLst>
          </p:cNvPr>
          <p:cNvSpPr txBox="1"/>
          <p:nvPr/>
        </p:nvSpPr>
        <p:spPr>
          <a:xfrm>
            <a:off x="4559299" y="3065594"/>
            <a:ext cx="307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/>
              <a:t>Commandes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07E9ABD-7352-4327-AB73-7FC396E7FDD8}"/>
              </a:ext>
            </a:extLst>
          </p:cNvPr>
          <p:cNvCxnSpPr>
            <a:cxnSpLocks/>
          </p:cNvCxnSpPr>
          <p:nvPr/>
        </p:nvCxnSpPr>
        <p:spPr>
          <a:xfrm>
            <a:off x="2822575" y="3377030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C62082D4-D8FE-441C-AA52-C941818CF427}"/>
              </a:ext>
            </a:extLst>
          </p:cNvPr>
          <p:cNvSpPr txBox="1"/>
          <p:nvPr/>
        </p:nvSpPr>
        <p:spPr>
          <a:xfrm>
            <a:off x="2705099" y="2852513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Créer, modifier, annuler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25545E8-E557-446D-A7D5-0CFC6CB95F12}"/>
              </a:ext>
            </a:extLst>
          </p:cNvPr>
          <p:cNvCxnSpPr/>
          <p:nvPr/>
        </p:nvCxnSpPr>
        <p:spPr>
          <a:xfrm>
            <a:off x="7244080" y="3373095"/>
            <a:ext cx="20955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FB53ED8-0740-451B-90B7-622343CF8CC7}"/>
              </a:ext>
            </a:extLst>
          </p:cNvPr>
          <p:cNvSpPr txBox="1"/>
          <p:nvPr/>
        </p:nvSpPr>
        <p:spPr>
          <a:xfrm>
            <a:off x="7073898" y="2850012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Superviser et traiter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1B9525-906E-4432-B8E7-8F8B7ADE5C1E}"/>
              </a:ext>
            </a:extLst>
          </p:cNvPr>
          <p:cNvSpPr/>
          <p:nvPr/>
        </p:nvSpPr>
        <p:spPr>
          <a:xfrm>
            <a:off x="9969679" y="5753141"/>
            <a:ext cx="139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Responsable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00A85C-2937-4BBF-BDD9-120A9F32CB37}"/>
              </a:ext>
            </a:extLst>
          </p:cNvPr>
          <p:cNvSpPr/>
          <p:nvPr/>
        </p:nvSpPr>
        <p:spPr>
          <a:xfrm>
            <a:off x="9663976" y="5250106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Livreur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08CE00-94BF-410C-B3FC-CBA03994F395}"/>
              </a:ext>
            </a:extLst>
          </p:cNvPr>
          <p:cNvSpPr/>
          <p:nvPr/>
        </p:nvSpPr>
        <p:spPr>
          <a:xfrm>
            <a:off x="10638145" y="5253486"/>
            <a:ext cx="1040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Corbel" panose="020B0503020204020204" pitchFamily="34" charset="0"/>
              </a:rPr>
              <a:t>Pizzaiolo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107579-EE44-4977-94E5-3E623356AD01}"/>
              </a:ext>
            </a:extLst>
          </p:cNvPr>
          <p:cNvSpPr/>
          <p:nvPr/>
        </p:nvSpPr>
        <p:spPr>
          <a:xfrm>
            <a:off x="1639424" y="5568524"/>
            <a:ext cx="988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latin typeface="Corbel" panose="020B05030202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A22B-C91F-4BCE-B2F8-B9A3A2FBAF04}"/>
              </a:ext>
            </a:extLst>
          </p:cNvPr>
          <p:cNvSpPr/>
          <p:nvPr/>
        </p:nvSpPr>
        <p:spPr>
          <a:xfrm>
            <a:off x="694767" y="5568524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>
                <a:latin typeface="Corbel" panose="020B0503020204020204" pitchFamily="34" charset="0"/>
              </a:rPr>
              <a:t>Client</a:t>
            </a:r>
            <a:endParaRPr lang="fr-FR" dirty="0"/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418F2805-344E-49CA-B2D5-0D30BA2326A6}"/>
              </a:ext>
            </a:extLst>
          </p:cNvPr>
          <p:cNvCxnSpPr>
            <a:cxnSpLocks/>
            <a:stCxn id="4" idx="2"/>
            <a:endCxn id="11" idx="2"/>
          </p:cNvCxnSpPr>
          <p:nvPr/>
        </p:nvCxnSpPr>
        <p:spPr>
          <a:xfrm rot="5400000">
            <a:off x="6119452" y="-564811"/>
            <a:ext cx="3897" cy="8434255"/>
          </a:xfrm>
          <a:prstGeom prst="bentConnector3">
            <a:avLst>
              <a:gd name="adj1" fmla="val 59660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40C2B8F6-FE58-48AD-B833-416F1AC2BB47}"/>
              </a:ext>
            </a:extLst>
          </p:cNvPr>
          <p:cNvSpPr txBox="1"/>
          <p:nvPr/>
        </p:nvSpPr>
        <p:spPr>
          <a:xfrm>
            <a:off x="4529136" y="3943460"/>
            <a:ext cx="313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Suivi du catalogue et des stocks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748A383-0F12-46E6-B8FF-79A3A6CAC393}"/>
              </a:ext>
            </a:extLst>
          </p:cNvPr>
          <p:cNvSpPr txBox="1"/>
          <p:nvPr/>
        </p:nvSpPr>
        <p:spPr>
          <a:xfrm>
            <a:off x="1010214" y="4560125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rgbClr val="00B050"/>
                </a:solidFill>
              </a:rPr>
              <a:t>Accès libre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F893570-40D0-41B4-AAA3-FB064F19F263}"/>
              </a:ext>
            </a:extLst>
          </p:cNvPr>
          <p:cNvSpPr/>
          <p:nvPr/>
        </p:nvSpPr>
        <p:spPr>
          <a:xfrm>
            <a:off x="498632" y="5253457"/>
            <a:ext cx="2232660" cy="9994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669E4C2-337F-4BAA-921F-84B2FD156366}"/>
              </a:ext>
            </a:extLst>
          </p:cNvPr>
          <p:cNvSpPr/>
          <p:nvPr/>
        </p:nvSpPr>
        <p:spPr>
          <a:xfrm>
            <a:off x="9544528" y="5196676"/>
            <a:ext cx="2232660" cy="99946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EC255B5-484D-4036-A18A-63B45509C805}"/>
              </a:ext>
            </a:extLst>
          </p:cNvPr>
          <p:cNvSpPr txBox="1"/>
          <p:nvPr/>
        </p:nvSpPr>
        <p:spPr>
          <a:xfrm>
            <a:off x="8556641" y="4585981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>
                <a:solidFill>
                  <a:schemeClr val="accent4">
                    <a:lumMod val="75000"/>
                  </a:schemeClr>
                </a:solidFill>
              </a:rPr>
              <a:t>Accès authentifié</a:t>
            </a: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7B04410-C89C-4833-A19A-E29557FA614E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1614962" y="3650368"/>
            <a:ext cx="24462" cy="16030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025795F0-BD3B-4F8C-B191-A85B440BD42C}"/>
              </a:ext>
            </a:extLst>
          </p:cNvPr>
          <p:cNvSpPr txBox="1"/>
          <p:nvPr/>
        </p:nvSpPr>
        <p:spPr>
          <a:xfrm>
            <a:off x="414812" y="6316685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Acheteurs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E6503B8-34CF-4265-AAC3-BA06C706C4DC}"/>
              </a:ext>
            </a:extLst>
          </p:cNvPr>
          <p:cNvSpPr txBox="1"/>
          <p:nvPr/>
        </p:nvSpPr>
        <p:spPr>
          <a:xfrm>
            <a:off x="9460708" y="6217273"/>
            <a:ext cx="240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accent4">
                    <a:lumMod val="75000"/>
                  </a:schemeClr>
                </a:solidFill>
              </a:rPr>
              <a:t>Staff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A45A373-C925-41B6-86F6-A70146E6A56B}"/>
              </a:ext>
            </a:extLst>
          </p:cNvPr>
          <p:cNvCxnSpPr>
            <a:cxnSpLocks/>
            <a:stCxn id="97" idx="0"/>
          </p:cNvCxnSpPr>
          <p:nvPr/>
        </p:nvCxnSpPr>
        <p:spPr>
          <a:xfrm flipH="1" flipV="1">
            <a:off x="10638145" y="3638730"/>
            <a:ext cx="22713" cy="155794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42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Développement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950FFC5-5EDD-4E59-ACFF-384B8440F368}"/>
              </a:ext>
            </a:extLst>
          </p:cNvPr>
          <p:cNvSpPr txBox="1">
            <a:spLocks/>
          </p:cNvSpPr>
          <p:nvPr/>
        </p:nvSpPr>
        <p:spPr>
          <a:xfrm>
            <a:off x="1887435" y="4832984"/>
            <a:ext cx="8017080" cy="141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C517D575-A121-4A0A-92F9-21B17172BDBE}"/>
              </a:ext>
            </a:extLst>
          </p:cNvPr>
          <p:cNvSpPr txBox="1">
            <a:spLocks/>
          </p:cNvSpPr>
          <p:nvPr/>
        </p:nvSpPr>
        <p:spPr>
          <a:xfrm>
            <a:off x="2087460" y="2112640"/>
            <a:ext cx="8017080" cy="2720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  <a:p>
            <a:r>
              <a:rPr lang="fr-FR" sz="3600" b="1" dirty="0">
                <a:latin typeface="Corbel" panose="020B0503020204020204" pitchFamily="34" charset="0"/>
              </a:rPr>
              <a:t>CMS e-commerce</a:t>
            </a:r>
          </a:p>
          <a:p>
            <a:r>
              <a:rPr lang="fr-FR" sz="3600" b="1" dirty="0">
                <a:latin typeface="Corbel" panose="020B0503020204020204" pitchFamily="34" charset="0"/>
              </a:rPr>
              <a:t>ou</a:t>
            </a:r>
          </a:p>
          <a:p>
            <a:r>
              <a:rPr lang="fr-FR" sz="3600" b="1" dirty="0">
                <a:latin typeface="Corbel" panose="020B0503020204020204" pitchFamily="34" charset="0"/>
              </a:rPr>
              <a:t>Développement « </a:t>
            </a:r>
            <a:r>
              <a:rPr lang="fr-FR" sz="3600" b="1" dirty="0" err="1">
                <a:latin typeface="Corbel" panose="020B0503020204020204" pitchFamily="34" charset="0"/>
              </a:rPr>
              <a:t>from</a:t>
            </a:r>
            <a:r>
              <a:rPr lang="fr-FR" sz="3600" b="1" dirty="0">
                <a:latin typeface="Corbel" panose="020B0503020204020204" pitchFamily="34" charset="0"/>
              </a:rPr>
              <a:t> scratch » ?</a:t>
            </a:r>
          </a:p>
        </p:txBody>
      </p:sp>
    </p:spTree>
    <p:extLst>
      <p:ext uri="{BB962C8B-B14F-4D97-AF65-F5344CB8AC3E}">
        <p14:creationId xmlns:p14="http://schemas.microsoft.com/office/powerpoint/2010/main" val="279606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729616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3239111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Indépendance du groupe à l’avenir </a:t>
            </a: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Développement</a:t>
            </a:r>
          </a:p>
        </p:txBody>
      </p:sp>
    </p:spTree>
    <p:extLst>
      <p:ext uri="{BB962C8B-B14F-4D97-AF65-F5344CB8AC3E}">
        <p14:creationId xmlns:p14="http://schemas.microsoft.com/office/powerpoint/2010/main" val="1475485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435" y="1508759"/>
            <a:ext cx="8417130" cy="33242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Contrôle total sur les fonctionnalités et l’apparence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ultérieur de fonctionnalités annexes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2800" dirty="0">
              <a:latin typeface="Corbel" panose="020B05030202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Indépendance du groupe à l’avenir </a:t>
            </a:r>
          </a:p>
          <a:p>
            <a:endParaRPr lang="fr-FR" sz="2800" dirty="0">
              <a:latin typeface="Corbel" panose="020B05030202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Développement</a:t>
            </a:r>
          </a:p>
        </p:txBody>
      </p:sp>
      <p:sp>
        <p:nvSpPr>
          <p:cNvPr id="4" name="Flèche : bas 3">
            <a:extLst>
              <a:ext uri="{FF2B5EF4-FFF2-40B4-BE49-F238E27FC236}">
                <a16:creationId xmlns:a16="http://schemas.microsoft.com/office/drawing/2014/main" id="{C0A51262-76DE-46FE-A479-7083DDE5240B}"/>
              </a:ext>
            </a:extLst>
          </p:cNvPr>
          <p:cNvSpPr/>
          <p:nvPr/>
        </p:nvSpPr>
        <p:spPr>
          <a:xfrm>
            <a:off x="5591175" y="4267200"/>
            <a:ext cx="609600" cy="1009650"/>
          </a:xfrm>
          <a:prstGeom prst="downArrow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950FFC5-5EDD-4E59-ACFF-384B8440F368}"/>
              </a:ext>
            </a:extLst>
          </p:cNvPr>
          <p:cNvSpPr txBox="1">
            <a:spLocks/>
          </p:cNvSpPr>
          <p:nvPr/>
        </p:nvSpPr>
        <p:spPr>
          <a:xfrm>
            <a:off x="1887435" y="4832984"/>
            <a:ext cx="8017080" cy="141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fr-FR" sz="3600" b="1" dirty="0">
              <a:latin typeface="Corbel" panose="020B0503020204020204" pitchFamily="34" charset="0"/>
            </a:endParaRPr>
          </a:p>
          <a:p>
            <a:r>
              <a:rPr lang="fr-FR" sz="3600" b="1" dirty="0">
                <a:latin typeface="Corbel" panose="020B0503020204020204" pitchFamily="34" charset="0"/>
              </a:rPr>
              <a:t>Développement en interne de A à Z</a:t>
            </a:r>
          </a:p>
        </p:txBody>
      </p:sp>
    </p:spTree>
    <p:extLst>
      <p:ext uri="{BB962C8B-B14F-4D97-AF65-F5344CB8AC3E}">
        <p14:creationId xmlns:p14="http://schemas.microsoft.com/office/powerpoint/2010/main" val="1506523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8095376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67DEF5-A695-4D21-82F3-2ACA9D78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12487"/>
            <a:ext cx="3175000" cy="110595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A72A3F-9543-4CB9-81A1-82A04C8C3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" y="1461436"/>
            <a:ext cx="4347874" cy="1884078"/>
          </a:xfrm>
          <a:prstGeom prst="rect">
            <a:avLst/>
          </a:prstGeom>
        </p:spPr>
      </p:pic>
      <p:sp>
        <p:nvSpPr>
          <p:cNvPr id="19" name="Sous-titre 2">
            <a:extLst>
              <a:ext uri="{FF2B5EF4-FFF2-40B4-BE49-F238E27FC236}">
                <a16:creationId xmlns:a16="http://schemas.microsoft.com/office/drawing/2014/main" id="{8F4B4405-80BE-4228-A573-4AFDE0E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40" y="5396564"/>
            <a:ext cx="56896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Expertise de nos équipes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rapide et efficace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321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8095376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67DEF5-A695-4D21-82F3-2ACA9D78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12487"/>
            <a:ext cx="3175000" cy="1105958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2C05C825-E2C0-4A69-A56A-0E51012E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6145" y="1461436"/>
            <a:ext cx="3056340" cy="23617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2CCD9-6315-4E2A-94C2-3708E20F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928318"/>
            <a:ext cx="2665630" cy="26656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A72A3F-9543-4CB9-81A1-82A04C8C3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" y="1461436"/>
            <a:ext cx="4347874" cy="1884078"/>
          </a:xfrm>
          <a:prstGeom prst="rect">
            <a:avLst/>
          </a:prstGeom>
        </p:spPr>
      </p:pic>
      <p:sp>
        <p:nvSpPr>
          <p:cNvPr id="18" name="Croix 17">
            <a:extLst>
              <a:ext uri="{FF2B5EF4-FFF2-40B4-BE49-F238E27FC236}">
                <a16:creationId xmlns:a16="http://schemas.microsoft.com/office/drawing/2014/main" id="{39BD6EB7-8776-44A6-9686-7C8F8CD0CCC0}"/>
              </a:ext>
            </a:extLst>
          </p:cNvPr>
          <p:cNvSpPr/>
          <p:nvPr/>
        </p:nvSpPr>
        <p:spPr>
          <a:xfrm>
            <a:off x="5473700" y="2739706"/>
            <a:ext cx="1244600" cy="1244600"/>
          </a:xfrm>
          <a:prstGeom prst="plus">
            <a:avLst>
              <a:gd name="adj" fmla="val 38728"/>
            </a:avLst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8F4B4405-80BE-4228-A573-4AFDE0E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40" y="5396564"/>
            <a:ext cx="56896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Expertise de nos équipes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rapide et efficace</a:t>
            </a:r>
            <a:endParaRPr lang="fr-FR" sz="1800" dirty="0"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F0F110F3-3320-4E55-BAB4-B124113ED6EE}"/>
              </a:ext>
            </a:extLst>
          </p:cNvPr>
          <p:cNvSpPr txBox="1">
            <a:spLocks/>
          </p:cNvSpPr>
          <p:nvPr/>
        </p:nvSpPr>
        <p:spPr>
          <a:xfrm>
            <a:off x="6999797" y="5396564"/>
            <a:ext cx="5689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Les incontournables du web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88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8095376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Technologies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867DEF5-A695-4D21-82F3-2ACA9D784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" y="3512487"/>
            <a:ext cx="3175000" cy="1105958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2C05C825-E2C0-4A69-A56A-0E51012E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96145" y="1461436"/>
            <a:ext cx="3056340" cy="236171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2CCD9-6315-4E2A-94C2-3708E20F0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2928318"/>
            <a:ext cx="2665630" cy="266563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0A72A3F-9543-4CB9-81A1-82A04C8C3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" y="1461436"/>
            <a:ext cx="4347874" cy="1884078"/>
          </a:xfrm>
          <a:prstGeom prst="rect">
            <a:avLst/>
          </a:prstGeom>
        </p:spPr>
      </p:pic>
      <p:sp>
        <p:nvSpPr>
          <p:cNvPr id="18" name="Croix 17">
            <a:extLst>
              <a:ext uri="{FF2B5EF4-FFF2-40B4-BE49-F238E27FC236}">
                <a16:creationId xmlns:a16="http://schemas.microsoft.com/office/drawing/2014/main" id="{39BD6EB7-8776-44A6-9686-7C8F8CD0CCC0}"/>
              </a:ext>
            </a:extLst>
          </p:cNvPr>
          <p:cNvSpPr/>
          <p:nvPr/>
        </p:nvSpPr>
        <p:spPr>
          <a:xfrm>
            <a:off x="5473700" y="2739706"/>
            <a:ext cx="1244600" cy="1244600"/>
          </a:xfrm>
          <a:prstGeom prst="plus">
            <a:avLst>
              <a:gd name="adj" fmla="val 38728"/>
            </a:avLst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8F4B4405-80BE-4228-A573-4AFDE0EF4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040" y="5396564"/>
            <a:ext cx="56896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Expertise de nos équipes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Développement rapide et efficace</a:t>
            </a:r>
            <a:endParaRPr lang="fr-FR" sz="1800" dirty="0"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F0F110F3-3320-4E55-BAB4-B124113ED6EE}"/>
              </a:ext>
            </a:extLst>
          </p:cNvPr>
          <p:cNvSpPr txBox="1">
            <a:spLocks/>
          </p:cNvSpPr>
          <p:nvPr/>
        </p:nvSpPr>
        <p:spPr>
          <a:xfrm>
            <a:off x="6999797" y="5396564"/>
            <a:ext cx="56896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fr-FR" sz="2800" dirty="0">
                <a:latin typeface="Corbel" panose="020B0503020204020204" pitchFamily="34" charset="0"/>
              </a:rPr>
              <a:t>Les incontournables du web</a:t>
            </a:r>
            <a:endParaRPr lang="fr-FR" sz="18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41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EA0809BD-1113-4F37-B862-3499E080C86D}"/>
              </a:ext>
            </a:extLst>
          </p:cNvPr>
          <p:cNvSpPr txBox="1">
            <a:spLocks/>
          </p:cNvSpPr>
          <p:nvPr/>
        </p:nvSpPr>
        <p:spPr>
          <a:xfrm>
            <a:off x="1524000" y="2734810"/>
            <a:ext cx="9144000" cy="1194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 i="1" dirty="0"/>
              <a:t>Merci de votre attention !</a:t>
            </a:r>
          </a:p>
        </p:txBody>
      </p:sp>
    </p:spTree>
    <p:extLst>
      <p:ext uri="{BB962C8B-B14F-4D97-AF65-F5344CB8AC3E}">
        <p14:creationId xmlns:p14="http://schemas.microsoft.com/office/powerpoint/2010/main" val="356372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62275"/>
            <a:ext cx="6003720" cy="1655762"/>
          </a:xfrm>
        </p:spPr>
        <p:txBody>
          <a:bodyPr>
            <a:normAutofit fontScale="92500" lnSpcReduction="20000"/>
          </a:bodyPr>
          <a:lstStyle/>
          <a:p>
            <a:r>
              <a:rPr lang="fr-FR" sz="3700" dirty="0">
                <a:latin typeface="Corbel" panose="020B0503020204020204" pitchFamily="34" charset="0"/>
              </a:rPr>
              <a:t>Plateforme d’e-commerce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sz="3000" i="1" dirty="0">
                <a:solidFill>
                  <a:srgbClr val="00B050"/>
                </a:solidFill>
                <a:latin typeface="Corbel" panose="020B0503020204020204" pitchFamily="34" charset="0"/>
              </a:rPr>
              <a:t>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B532E6-580D-4BC5-9598-CC07116C6545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5513315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6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17E6E32-A709-452F-A416-BEFE760E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962275"/>
            <a:ext cx="6003720" cy="1655762"/>
          </a:xfrm>
        </p:spPr>
        <p:txBody>
          <a:bodyPr>
            <a:normAutofit fontScale="92500" lnSpcReduction="20000"/>
          </a:bodyPr>
          <a:lstStyle/>
          <a:p>
            <a:r>
              <a:rPr lang="fr-FR" sz="3700" dirty="0">
                <a:latin typeface="Corbel" panose="020B0503020204020204" pitchFamily="34" charset="0"/>
              </a:rPr>
              <a:t>Plateforme d’e-commerce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sz="3000" i="1" dirty="0">
                <a:solidFill>
                  <a:srgbClr val="00B050"/>
                </a:solidFill>
                <a:latin typeface="Corbel" panose="020B0503020204020204" pitchFamily="34" charset="0"/>
              </a:rPr>
              <a:t>Public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5E8E6889-1FD6-4D20-9B98-8A23187AA920}"/>
              </a:ext>
            </a:extLst>
          </p:cNvPr>
          <p:cNvSpPr txBox="1">
            <a:spLocks/>
          </p:cNvSpPr>
          <p:nvPr/>
        </p:nvSpPr>
        <p:spPr>
          <a:xfrm>
            <a:off x="6188280" y="2962275"/>
            <a:ext cx="601472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latin typeface="Corbel" panose="020B0503020204020204" pitchFamily="34" charset="0"/>
              </a:rPr>
              <a:t>Centralisation des commandes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sz="3000" i="1" dirty="0">
                <a:solidFill>
                  <a:schemeClr val="accent4">
                    <a:lumMod val="75000"/>
                  </a:schemeClr>
                </a:solidFill>
                <a:latin typeface="Corbel" panose="020B0503020204020204" pitchFamily="34" charset="0"/>
              </a:rPr>
              <a:t>Interne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3B532E6-580D-4BC5-9598-CC07116C6545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5513315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15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8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35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6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6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F3E726-3079-4585-8960-4649020F3FF2}"/>
              </a:ext>
            </a:extLst>
          </p:cNvPr>
          <p:cNvSpPr/>
          <p:nvPr/>
        </p:nvSpPr>
        <p:spPr>
          <a:xfrm>
            <a:off x="0" y="0"/>
            <a:ext cx="12192000" cy="1023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6307362-44B4-4950-B079-B6D4B60496AF}"/>
              </a:ext>
            </a:extLst>
          </p:cNvPr>
          <p:cNvSpPr txBox="1">
            <a:spLocks/>
          </p:cNvSpPr>
          <p:nvPr/>
        </p:nvSpPr>
        <p:spPr>
          <a:xfrm>
            <a:off x="293615" y="-1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Analyse des besoins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5A9D38-579F-43BA-88A7-C1989BAFA702}"/>
              </a:ext>
            </a:extLst>
          </p:cNvPr>
          <p:cNvSpPr/>
          <p:nvPr/>
        </p:nvSpPr>
        <p:spPr>
          <a:xfrm>
            <a:off x="0" y="-2"/>
            <a:ext cx="12192000" cy="1023457"/>
          </a:xfrm>
          <a:prstGeom prst="rect">
            <a:avLst/>
          </a:prstGeom>
          <a:solidFill>
            <a:srgbClr val="745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Corbel" panose="020B0503020204020204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30B41EE6-003A-4BA7-AB0A-DA3F555D321E}"/>
              </a:ext>
            </a:extLst>
          </p:cNvPr>
          <p:cNvSpPr txBox="1">
            <a:spLocks/>
          </p:cNvSpPr>
          <p:nvPr/>
        </p:nvSpPr>
        <p:spPr>
          <a:xfrm>
            <a:off x="293615" y="-3"/>
            <a:ext cx="6635691" cy="1023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5400" dirty="0">
                <a:solidFill>
                  <a:schemeClr val="bg1"/>
                </a:solidFill>
                <a:latin typeface="Corbel" panose="020B0503020204020204" pitchFamily="34" charset="0"/>
              </a:rPr>
              <a:t>Acteurs et fonctions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6BC58EAE-4D0B-4BD5-873E-3780CD0C8B48}"/>
              </a:ext>
            </a:extLst>
          </p:cNvPr>
          <p:cNvSpPr txBox="1">
            <a:spLocks/>
          </p:cNvSpPr>
          <p:nvPr/>
        </p:nvSpPr>
        <p:spPr>
          <a:xfrm>
            <a:off x="-11000" y="1412875"/>
            <a:ext cx="6003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Plateforme d’e-commerce</a:t>
            </a:r>
            <a:endParaRPr lang="fr-FR" sz="3400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7E9028A7-1FE8-40A1-BB4A-49979012B52E}"/>
              </a:ext>
            </a:extLst>
          </p:cNvPr>
          <p:cNvSpPr txBox="1">
            <a:spLocks/>
          </p:cNvSpPr>
          <p:nvPr/>
        </p:nvSpPr>
        <p:spPr>
          <a:xfrm>
            <a:off x="6177280" y="1412875"/>
            <a:ext cx="6014720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400" dirty="0">
                <a:latin typeface="Corbel" panose="020B0503020204020204" pitchFamily="34" charset="0"/>
              </a:rPr>
              <a:t>Centralisation des commandes</a:t>
            </a:r>
            <a:endParaRPr lang="fr-FR" sz="3400" i="1" dirty="0">
              <a:solidFill>
                <a:schemeClr val="accent4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F2CB7AE-652F-4D88-AB56-A76E1A291713}"/>
              </a:ext>
            </a:extLst>
          </p:cNvPr>
          <p:cNvCxnSpPr>
            <a:cxnSpLocks/>
          </p:cNvCxnSpPr>
          <p:nvPr/>
        </p:nvCxnSpPr>
        <p:spPr>
          <a:xfrm>
            <a:off x="6096000" y="1149291"/>
            <a:ext cx="0" cy="3968809"/>
          </a:xfrm>
          <a:prstGeom prst="line">
            <a:avLst/>
          </a:prstGeom>
          <a:ln>
            <a:solidFill>
              <a:srgbClr val="745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ous-titre 2">
            <a:extLst>
              <a:ext uri="{FF2B5EF4-FFF2-40B4-BE49-F238E27FC236}">
                <a16:creationId xmlns:a16="http://schemas.microsoft.com/office/drawing/2014/main" id="{53BAE4E1-B9E2-4694-9E69-824DDB401B07}"/>
              </a:ext>
            </a:extLst>
          </p:cNvPr>
          <p:cNvSpPr txBox="1">
            <a:spLocks/>
          </p:cNvSpPr>
          <p:nvPr/>
        </p:nvSpPr>
        <p:spPr>
          <a:xfrm>
            <a:off x="-1059281" y="3347687"/>
            <a:ext cx="4024002" cy="1596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Client </a:t>
            </a:r>
          </a:p>
          <a:p>
            <a:endParaRPr lang="fr-FR" dirty="0">
              <a:latin typeface="Corbel" panose="020B0503020204020204" pitchFamily="34" charset="0"/>
            </a:endParaRPr>
          </a:p>
          <a:p>
            <a:r>
              <a:rPr lang="fr-FR" dirty="0">
                <a:latin typeface="Corbel" panose="020B0503020204020204" pitchFamily="34" charset="0"/>
              </a:rPr>
              <a:t>Vendeur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0" name="Sous-titre 2">
            <a:extLst>
              <a:ext uri="{FF2B5EF4-FFF2-40B4-BE49-F238E27FC236}">
                <a16:creationId xmlns:a16="http://schemas.microsoft.com/office/drawing/2014/main" id="{8FBD13FB-A71E-4AD1-BA50-CD7E6011DEF9}"/>
              </a:ext>
            </a:extLst>
          </p:cNvPr>
          <p:cNvSpPr txBox="1">
            <a:spLocks/>
          </p:cNvSpPr>
          <p:nvPr/>
        </p:nvSpPr>
        <p:spPr>
          <a:xfrm>
            <a:off x="6056224" y="3288134"/>
            <a:ext cx="2666999" cy="593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Corbel" panose="020B0503020204020204" pitchFamily="34" charset="0"/>
              </a:rPr>
              <a:t>Pizzaiolo</a:t>
            </a: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9028ECD-7E17-4A70-9A2A-24C74E8266ED}"/>
              </a:ext>
            </a:extLst>
          </p:cNvPr>
          <p:cNvSpPr txBox="1">
            <a:spLocks/>
          </p:cNvSpPr>
          <p:nvPr/>
        </p:nvSpPr>
        <p:spPr>
          <a:xfrm>
            <a:off x="1705180" y="3136415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i="1" dirty="0">
                <a:latin typeface="Corbel" panose="020B0503020204020204" pitchFamily="34" charset="0"/>
              </a:rPr>
              <a:t>Catalogue</a:t>
            </a:r>
          </a:p>
          <a:p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  <a:p>
            <a:r>
              <a:rPr lang="fr-FR" i="1" dirty="0">
                <a:latin typeface="Corbel" panose="020B0503020204020204" pitchFamily="34" charset="0"/>
              </a:rPr>
              <a:t>Commande</a:t>
            </a:r>
          </a:p>
        </p:txBody>
      </p:sp>
      <p:sp>
        <p:nvSpPr>
          <p:cNvPr id="24" name="Sous-titre 2">
            <a:extLst>
              <a:ext uri="{FF2B5EF4-FFF2-40B4-BE49-F238E27FC236}">
                <a16:creationId xmlns:a16="http://schemas.microsoft.com/office/drawing/2014/main" id="{2BDC6BB7-005A-48FF-AEDA-C98C12AE9BC0}"/>
              </a:ext>
            </a:extLst>
          </p:cNvPr>
          <p:cNvSpPr txBox="1">
            <a:spLocks/>
          </p:cNvSpPr>
          <p:nvPr/>
        </p:nvSpPr>
        <p:spPr>
          <a:xfrm>
            <a:off x="7870409" y="3288134"/>
            <a:ext cx="6003720" cy="2401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fr-FR" i="1" dirty="0">
                <a:latin typeface="Corbel" panose="020B0503020204020204" pitchFamily="34" charset="0"/>
              </a:rPr>
              <a:t>Préparation</a:t>
            </a:r>
          </a:p>
          <a:p>
            <a:pPr>
              <a:lnSpc>
                <a:spcPct val="100000"/>
              </a:lnSpc>
            </a:pPr>
            <a:endParaRPr lang="fr-FR" i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C4FDF6-5739-4219-9A77-5E1FAB132860}"/>
              </a:ext>
            </a:extLst>
          </p:cNvPr>
          <p:cNvSpPr/>
          <p:nvPr/>
        </p:nvSpPr>
        <p:spPr>
          <a:xfrm>
            <a:off x="48650" y="3153796"/>
            <a:ext cx="1772980" cy="17729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C8E1D5A-1040-440E-93E1-17042A22F99F}"/>
              </a:ext>
            </a:extLst>
          </p:cNvPr>
          <p:cNvCxnSpPr>
            <a:cxnSpLocks/>
            <a:stCxn id="25" idx="6"/>
          </p:cNvCxnSpPr>
          <p:nvPr/>
        </p:nvCxnSpPr>
        <p:spPr>
          <a:xfrm flipV="1">
            <a:off x="1821630" y="3429000"/>
            <a:ext cx="2115370" cy="611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DB3D10-962F-44EE-80F3-77DC185142C8}"/>
              </a:ext>
            </a:extLst>
          </p:cNvPr>
          <p:cNvCxnSpPr>
            <a:stCxn id="25" idx="6"/>
          </p:cNvCxnSpPr>
          <p:nvPr/>
        </p:nvCxnSpPr>
        <p:spPr>
          <a:xfrm>
            <a:off x="1821630" y="4040286"/>
            <a:ext cx="2085545" cy="176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2912178-F1B5-46B2-A296-3FD40632B645}"/>
              </a:ext>
            </a:extLst>
          </p:cNvPr>
          <p:cNvCxnSpPr>
            <a:cxnSpLocks/>
          </p:cNvCxnSpPr>
          <p:nvPr/>
        </p:nvCxnSpPr>
        <p:spPr>
          <a:xfrm>
            <a:off x="8125621" y="3514564"/>
            <a:ext cx="19327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7780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488</Words>
  <Application>Microsoft Office PowerPoint</Application>
  <PresentationFormat>Grand écran</PresentationFormat>
  <Paragraphs>249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Corbel</vt:lpstr>
      <vt:lpstr>Thème Office</vt:lpstr>
      <vt:lpstr>OC Pizza  Gestion informatique centralisée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 Pizza  Gestion informatique centralisée</dc:title>
  <dc:creator>Polo Sorba</dc:creator>
  <cp:lastModifiedBy>Polo Sorba</cp:lastModifiedBy>
  <cp:revision>26</cp:revision>
  <dcterms:created xsi:type="dcterms:W3CDTF">2019-04-26T09:33:50Z</dcterms:created>
  <dcterms:modified xsi:type="dcterms:W3CDTF">2019-04-26T17:47:23Z</dcterms:modified>
</cp:coreProperties>
</file>