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79" r:id="rId6"/>
    <p:sldId id="261" r:id="rId7"/>
    <p:sldId id="262" r:id="rId8"/>
    <p:sldId id="273" r:id="rId9"/>
    <p:sldId id="264" r:id="rId10"/>
    <p:sldId id="263" r:id="rId11"/>
    <p:sldId id="265" r:id="rId12"/>
    <p:sldId id="276" r:id="rId13"/>
    <p:sldId id="278" r:id="rId14"/>
    <p:sldId id="266" r:id="rId15"/>
    <p:sldId id="268" r:id="rId16"/>
    <p:sldId id="269" r:id="rId17"/>
    <p:sldId id="270" r:id="rId18"/>
    <p:sldId id="271" r:id="rId19"/>
    <p:sldId id="277"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95516D7-1BE4-42FF-915C-DF82BCB40BA1}"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154026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5516D7-1BE4-42FF-915C-DF82BCB40BA1}"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740643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5516D7-1BE4-42FF-915C-DF82BCB40BA1}"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44927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5516D7-1BE4-42FF-915C-DF82BCB40BA1}"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151234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5516D7-1BE4-42FF-915C-DF82BCB40BA1}"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82430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5516D7-1BE4-42FF-915C-DF82BCB40BA1}"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86972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5516D7-1BE4-42FF-915C-DF82BCB40BA1}"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54221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95516D7-1BE4-42FF-915C-DF82BCB40BA1}"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39307987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516D7-1BE4-42FF-915C-DF82BCB40BA1}"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1877026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49674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95516D7-1BE4-42FF-915C-DF82BCB40BA1}"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F4498D-634D-45F6-B65F-DB7A81CF5FF8}" type="slidenum">
              <a:rPr lang="en-US" smtClean="0"/>
              <a:t>‹#›</a:t>
            </a:fld>
            <a:endParaRPr lang="en-US"/>
          </a:p>
        </p:txBody>
      </p:sp>
    </p:spTree>
    <p:extLst>
      <p:ext uri="{BB962C8B-B14F-4D97-AF65-F5344CB8AC3E}">
        <p14:creationId xmlns:p14="http://schemas.microsoft.com/office/powerpoint/2010/main" val="2827731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516D7-1BE4-42FF-915C-DF82BCB40BA1}" type="datetimeFigureOut">
              <a:rPr lang="en-US" smtClean="0"/>
              <a:t>6/22/2025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4498D-634D-45F6-B65F-DB7A81CF5FF8}" type="slidenum">
              <a:rPr lang="en-US" smtClean="0"/>
              <a:t>‹#›</a:t>
            </a:fld>
            <a:endParaRPr lang="en-US"/>
          </a:p>
        </p:txBody>
      </p:sp>
    </p:spTree>
    <p:extLst>
      <p:ext uri="{BB962C8B-B14F-4D97-AF65-F5344CB8AC3E}">
        <p14:creationId xmlns:p14="http://schemas.microsoft.com/office/powerpoint/2010/main" val="2151769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690" y="1100203"/>
            <a:ext cx="12051322" cy="1110028"/>
          </a:xfrm>
        </p:spPr>
        <p:txBody>
          <a:bodyPr>
            <a:normAutofit fontScale="90000"/>
          </a:bodyPr>
          <a:lstStyle/>
          <a:p>
            <a:br>
              <a:rPr lang="en-US" sz="4000" b="1" dirty="0">
                <a:solidFill>
                  <a:srgbClr val="C00000"/>
                </a:solidFill>
                <a:effectLst>
                  <a:outerShdw blurRad="38100" dist="38100" dir="2700000" algn="tl">
                    <a:srgbClr val="000000">
                      <a:alpha val="43137"/>
                    </a:srgbClr>
                  </a:outerShdw>
                </a:effectLst>
              </a:rPr>
            </a:br>
            <a:br>
              <a:rPr lang="en-US" sz="4000" b="1" dirty="0">
                <a:solidFill>
                  <a:srgbClr val="C00000"/>
                </a:solidFill>
                <a:effectLst>
                  <a:outerShdw blurRad="38100" dist="38100" dir="2700000" algn="tl">
                    <a:srgbClr val="000000">
                      <a:alpha val="43137"/>
                    </a:srgbClr>
                  </a:outerShdw>
                </a:effectLst>
              </a:rPr>
            </a:br>
            <a:r>
              <a:rPr lang="en-US" sz="4000" b="1" dirty="0">
                <a:solidFill>
                  <a:srgbClr val="C00000"/>
                </a:solidFill>
                <a:effectLst>
                  <a:outerShdw blurRad="38100" dist="38100" dir="2700000" algn="tl">
                    <a:srgbClr val="000000">
                      <a:alpha val="43137"/>
                    </a:srgbClr>
                  </a:outerShdw>
                </a:effectLst>
              </a:rPr>
              <a:t>2025 International Conference on Computing Technologies (ICOCT)</a:t>
            </a:r>
            <a:endParaRPr lang="en-US" sz="4000" b="1" dirty="0">
              <a:solidFill>
                <a:srgbClr val="00B05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259702" y="2501835"/>
            <a:ext cx="11672595" cy="3255962"/>
          </a:xfrm>
        </p:spPr>
        <p:txBody>
          <a:bodyPr>
            <a:normAutofit/>
          </a:bodyPr>
          <a:lstStyle/>
          <a:p>
            <a:r>
              <a:rPr lang="en-US" sz="3000" b="1" dirty="0">
                <a:solidFill>
                  <a:schemeClr val="dk1"/>
                </a:solidFill>
                <a:latin typeface="Times New Roman" panose="02020603050405020304" pitchFamily="18" charset="0"/>
                <a:ea typeface="Bookman Old Style"/>
                <a:cs typeface="Times New Roman" panose="02020603050405020304" pitchFamily="18" charset="0"/>
                <a:sym typeface="Bookman Old Style"/>
              </a:rPr>
              <a:t>Title : DDoS Attack - Traffic Stage Identification using Random Forest Algorithm</a:t>
            </a:r>
          </a:p>
          <a:p>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a:p>
            <a:r>
              <a:rPr lang="en-GB" b="1" spc="-1" dirty="0">
                <a:solidFill>
                  <a:srgbClr val="4C4C4C"/>
                </a:solidFill>
                <a:latin typeface="Times New Roman" panose="02020603050405020304" pitchFamily="18" charset="0"/>
                <a:cs typeface="Times New Roman" panose="02020603050405020304" pitchFamily="18" charset="0"/>
              </a:rPr>
              <a:t>Paper ID: 4852</a:t>
            </a:r>
          </a:p>
          <a:p>
            <a:r>
              <a:rPr lang="en-GB" b="1" spc="-1" dirty="0" err="1">
                <a:solidFill>
                  <a:srgbClr val="4C4C4C"/>
                </a:solidFill>
                <a:latin typeface="Times New Roman" panose="02020603050405020304" pitchFamily="18" charset="0"/>
                <a:cs typeface="Times New Roman" panose="02020603050405020304" pitchFamily="18" charset="0"/>
              </a:rPr>
              <a:t>B.V.Raju</a:t>
            </a:r>
            <a:r>
              <a:rPr lang="en-GB" b="1" spc="-1" dirty="0">
                <a:solidFill>
                  <a:srgbClr val="4C4C4C"/>
                </a:solidFill>
                <a:latin typeface="Times New Roman" panose="02020603050405020304" pitchFamily="18" charset="0"/>
                <a:cs typeface="Times New Roman" panose="02020603050405020304" pitchFamily="18" charset="0"/>
              </a:rPr>
              <a:t> Institute of Technology</a:t>
            </a:r>
          </a:p>
          <a:p>
            <a:r>
              <a:rPr lang="en-GB" b="1" spc="-1" dirty="0" err="1">
                <a:solidFill>
                  <a:srgbClr val="4C4C4C"/>
                </a:solidFill>
                <a:latin typeface="Times New Roman" panose="02020603050405020304" pitchFamily="18" charset="0"/>
                <a:cs typeface="Times New Roman" panose="02020603050405020304" pitchFamily="18" charset="0"/>
              </a:rPr>
              <a:t>Narsapur</a:t>
            </a:r>
            <a:r>
              <a:rPr lang="en-GB" b="1" spc="-1" dirty="0">
                <a:solidFill>
                  <a:srgbClr val="4C4C4C"/>
                </a:solidFill>
                <a:latin typeface="Times New Roman" panose="02020603050405020304" pitchFamily="18" charset="0"/>
                <a:cs typeface="Times New Roman" panose="02020603050405020304" pitchFamily="18" charset="0"/>
              </a:rPr>
              <a:t>, Medak </a:t>
            </a:r>
            <a:r>
              <a:rPr lang="en-GB" b="1" spc="-1" dirty="0" err="1">
                <a:solidFill>
                  <a:srgbClr val="4C4C4C"/>
                </a:solidFill>
                <a:latin typeface="Times New Roman" panose="02020603050405020304" pitchFamily="18" charset="0"/>
                <a:cs typeface="Times New Roman" panose="02020603050405020304" pitchFamily="18" charset="0"/>
              </a:rPr>
              <a:t>Dist,Telangana</a:t>
            </a:r>
            <a:endParaRPr lang="en-GB" b="1" spc="-1" dirty="0">
              <a:solidFill>
                <a:srgbClr val="4C4C4C"/>
              </a:solidFill>
              <a:latin typeface="Times New Roman" panose="02020603050405020304" pitchFamily="18" charset="0"/>
              <a:cs typeface="Times New Roman" panose="02020603050405020304" pitchFamily="18" charset="0"/>
            </a:endParaRPr>
          </a:p>
          <a:p>
            <a:endParaRPr lang="en-GB" b="1" spc="-1" dirty="0">
              <a:solidFill>
                <a:srgbClr val="4C4C4C"/>
              </a:solidFill>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0741" y="44777"/>
            <a:ext cx="3195271" cy="1110029"/>
          </a:xfrm>
          <a:prstGeom prst="rect">
            <a:avLst/>
          </a:prstGeom>
        </p:spPr>
      </p:pic>
      <p:pic>
        <p:nvPicPr>
          <p:cNvPr id="6" name="Picture 5">
            <a:extLst>
              <a:ext uri="{FF2B5EF4-FFF2-40B4-BE49-F238E27FC236}">
                <a16:creationId xmlns:a16="http://schemas.microsoft.com/office/drawing/2014/main" id="{86AA9025-66E0-44E8-CB14-3ECA75BCC1E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8006" y="298176"/>
            <a:ext cx="2705500" cy="603230"/>
          </a:xfrm>
          <a:prstGeom prst="rect">
            <a:avLst/>
          </a:prstGeom>
        </p:spPr>
      </p:pic>
      <p:sp>
        <p:nvSpPr>
          <p:cNvPr id="4" name="Google Shape;63;p6">
            <a:extLst>
              <a:ext uri="{FF2B5EF4-FFF2-40B4-BE49-F238E27FC236}">
                <a16:creationId xmlns:a16="http://schemas.microsoft.com/office/drawing/2014/main" id="{8AD631DC-47A2-C77D-AF1A-6810EA93F73A}"/>
              </a:ext>
            </a:extLst>
          </p:cNvPr>
          <p:cNvSpPr txBox="1"/>
          <p:nvPr/>
        </p:nvSpPr>
        <p:spPr>
          <a:xfrm>
            <a:off x="259702" y="3652516"/>
            <a:ext cx="2913804"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Times New Roman" panose="02020603050405020304" pitchFamily="18" charset="0"/>
                <a:ea typeface="Bookman Old Style"/>
                <a:cs typeface="Times New Roman" panose="02020603050405020304" pitchFamily="18" charset="0"/>
                <a:sym typeface="Bookman Old Style"/>
              </a:rPr>
              <a:t>By</a:t>
            </a:r>
            <a:r>
              <a:rPr lang="en-US" sz="1800" dirty="0">
                <a:solidFill>
                  <a:schemeClr val="dk1"/>
                </a:solidFill>
                <a:latin typeface="Bookman Old Style"/>
                <a:ea typeface="Bookman Old Style"/>
                <a:cs typeface="Bookman Old Style"/>
                <a:sym typeface="Bookman Old Style"/>
              </a:rPr>
              <a:t>:</a:t>
            </a:r>
            <a:endParaRPr dirty="0"/>
          </a:p>
          <a:p>
            <a:pPr marL="0" marR="0" lvl="0" indent="0" algn="l" rtl="0">
              <a:spcBef>
                <a:spcPts val="0"/>
              </a:spcBef>
              <a:spcAft>
                <a:spcPts val="0"/>
              </a:spcAft>
              <a:buNone/>
            </a:pPr>
            <a:endParaRPr sz="1800" dirty="0">
              <a:solidFill>
                <a:schemeClr val="dk1"/>
              </a:solidFill>
              <a:latin typeface="Bookman Old Style"/>
              <a:ea typeface="Bookman Old Style"/>
              <a:cs typeface="Bookman Old Style"/>
              <a:sym typeface="Bookman Old Style"/>
            </a:endParaRPr>
          </a:p>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Bookman Old Style"/>
                <a:cs typeface="Times New Roman" panose="02020603050405020304" pitchFamily="18" charset="0"/>
                <a:sym typeface="Bookman Old Style"/>
              </a:rPr>
              <a:t>Student1: DIVYA SAI</a:t>
            </a:r>
          </a:p>
          <a:p>
            <a:r>
              <a:rPr lang="en-US" sz="1800" dirty="0">
                <a:solidFill>
                  <a:schemeClr val="dk1"/>
                </a:solidFill>
                <a:latin typeface="Times New Roman" panose="02020603050405020304" pitchFamily="18" charset="0"/>
                <a:ea typeface="Bookman Old Style"/>
                <a:cs typeface="Times New Roman" panose="02020603050405020304" pitchFamily="18" charset="0"/>
                <a:sym typeface="Bookman Old Style"/>
              </a:rPr>
              <a:t>Student2: RUTHVIK</a:t>
            </a:r>
          </a:p>
          <a:p>
            <a:r>
              <a:rPr lang="en-US" sz="1800" dirty="0">
                <a:solidFill>
                  <a:schemeClr val="dk1"/>
                </a:solidFill>
                <a:latin typeface="Times New Roman" panose="02020603050405020304" pitchFamily="18" charset="0"/>
                <a:ea typeface="Bookman Old Style"/>
                <a:cs typeface="Times New Roman" panose="02020603050405020304" pitchFamily="18" charset="0"/>
                <a:sym typeface="Bookman Old Style"/>
              </a:rPr>
              <a:t>Student3: SAI GANESH</a:t>
            </a:r>
          </a:p>
          <a:p>
            <a:r>
              <a:rPr lang="en-US" sz="1800" dirty="0">
                <a:solidFill>
                  <a:schemeClr val="dk1"/>
                </a:solidFill>
                <a:latin typeface="Times New Roman" panose="02020603050405020304" pitchFamily="18" charset="0"/>
                <a:ea typeface="Bookman Old Style"/>
                <a:cs typeface="Times New Roman" panose="02020603050405020304" pitchFamily="18" charset="0"/>
                <a:sym typeface="Bookman Old Style"/>
              </a:rPr>
              <a:t>Student4: SIRI HARINI</a:t>
            </a:r>
          </a:p>
          <a:p>
            <a:pPr marL="0" marR="0" lvl="0" indent="0" algn="l" rtl="0">
              <a:spcBef>
                <a:spcPts val="0"/>
              </a:spcBef>
              <a:spcAft>
                <a:spcPts val="0"/>
              </a:spcAft>
              <a:buNone/>
            </a:pPr>
            <a:endParaRPr sz="1800" dirty="0">
              <a:solidFill>
                <a:schemeClr val="dk1"/>
              </a:solidFill>
              <a:latin typeface="Bookman Old Style"/>
              <a:ea typeface="Bookman Old Style"/>
              <a:cs typeface="Bookman Old Style"/>
              <a:sym typeface="Bookman Old Style"/>
            </a:endParaRPr>
          </a:p>
        </p:txBody>
      </p:sp>
      <p:sp>
        <p:nvSpPr>
          <p:cNvPr id="7" name="Google Shape;64;p6">
            <a:extLst>
              <a:ext uri="{FF2B5EF4-FFF2-40B4-BE49-F238E27FC236}">
                <a16:creationId xmlns:a16="http://schemas.microsoft.com/office/drawing/2014/main" id="{F8504985-CDF2-E534-AE7D-911E69C914B3}"/>
              </a:ext>
            </a:extLst>
          </p:cNvPr>
          <p:cNvSpPr txBox="1"/>
          <p:nvPr/>
        </p:nvSpPr>
        <p:spPr>
          <a:xfrm>
            <a:off x="8586652" y="3652516"/>
            <a:ext cx="3605348" cy="1569620"/>
          </a:xfrm>
          <a:prstGeom prst="rect">
            <a:avLst/>
          </a:prstGeom>
          <a:noFill/>
          <a:ln>
            <a:noFill/>
          </a:ln>
        </p:spPr>
        <p:txBody>
          <a:bodyPr spcFirstLastPara="1" wrap="square" lIns="91425" tIns="45700" rIns="91425" bIns="45700" anchor="t" anchorCtr="0">
            <a:spAutoFit/>
          </a:bodyPr>
          <a:lstStyle/>
          <a:p>
            <a:pPr lvl="0"/>
            <a:r>
              <a:rPr lang="en-US" sz="2000" b="1" dirty="0">
                <a:solidFill>
                  <a:schemeClr val="dk1"/>
                </a:solidFill>
                <a:latin typeface="Times New Roman" panose="02020603050405020304" pitchFamily="18" charset="0"/>
                <a:ea typeface="Bookman Old Style"/>
                <a:cs typeface="Times New Roman" panose="02020603050405020304" pitchFamily="18" charset="0"/>
                <a:sym typeface="Bookman Old Style"/>
              </a:rPr>
              <a:t>Guided By:</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MR.J.MANIKANDAN.,M.E</a:t>
            </a:r>
          </a:p>
          <a:p>
            <a:r>
              <a:rPr lang="en-US" sz="2000" dirty="0">
                <a:latin typeface="Times New Roman" panose="02020603050405020304" pitchFamily="18" charset="0"/>
                <a:cs typeface="Times New Roman" panose="02020603050405020304" pitchFamily="18" charset="0"/>
              </a:rPr>
              <a:t>ASSISTANT PROFESSOR</a:t>
            </a:r>
          </a:p>
          <a:p>
            <a:pPr lvl="0"/>
            <a:endParaRPr lang="en-US" sz="1800" dirty="0"/>
          </a:p>
          <a:p>
            <a:pPr marL="0" marR="0" lvl="0" indent="0" algn="l" rtl="0">
              <a:spcBef>
                <a:spcPts val="0"/>
              </a:spcBef>
              <a:spcAft>
                <a:spcPts val="0"/>
              </a:spcAft>
              <a:buNone/>
            </a:pPr>
            <a:endParaRPr sz="1800" dirty="0">
              <a:solidFill>
                <a:schemeClr val="dk1"/>
              </a:solidFill>
              <a:latin typeface="Bookman Old Style"/>
              <a:ea typeface="Bookman Old Style"/>
              <a:cs typeface="Bookman Old Style"/>
              <a:sym typeface="Bookman Old Style"/>
            </a:endParaRPr>
          </a:p>
        </p:txBody>
      </p:sp>
    </p:spTree>
    <p:extLst>
      <p:ext uri="{BB962C8B-B14F-4D97-AF65-F5344CB8AC3E}">
        <p14:creationId xmlns:p14="http://schemas.microsoft.com/office/powerpoint/2010/main" val="898944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ED1A3-6305-566C-B3A8-CC0F23093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FE86A8-73E6-7758-6C50-CD6BFCA8B49B}"/>
              </a:ext>
            </a:extLst>
          </p:cNvPr>
          <p:cNvSpPr>
            <a:spLocks noGrp="1"/>
          </p:cNvSpPr>
          <p:nvPr>
            <p:ph type="title"/>
          </p:nvPr>
        </p:nvSpPr>
        <p:spPr>
          <a:xfrm>
            <a:off x="744029" y="249330"/>
            <a:ext cx="10515600" cy="707895"/>
          </a:xfrm>
        </p:spPr>
        <p:txBody>
          <a:bodyPr>
            <a:normAutofit/>
          </a:bodyPr>
          <a:lstStyle/>
          <a:p>
            <a:pPr algn="ctr"/>
            <a:r>
              <a:rPr lang="en-US" sz="3600" b="1" dirty="0">
                <a:latin typeface="Times New Roman" panose="02020603050405020304" pitchFamily="18" charset="0"/>
                <a:cs typeface="Times New Roman" panose="02020603050405020304" pitchFamily="18" charset="0"/>
              </a:rPr>
              <a:t>Architecture of the Proposed Model</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FECB5B8-9CF0-B5F5-CE27-D255194095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3" name="Rectangle 2">
            <a:extLst>
              <a:ext uri="{FF2B5EF4-FFF2-40B4-BE49-F238E27FC236}">
                <a16:creationId xmlns:a16="http://schemas.microsoft.com/office/drawing/2014/main" id="{718CCF10-C39B-5002-885E-2A2B2B6623E4}"/>
              </a:ext>
            </a:extLst>
          </p:cNvPr>
          <p:cNvSpPr/>
          <p:nvPr/>
        </p:nvSpPr>
        <p:spPr>
          <a:xfrm>
            <a:off x="4798502" y="2955830"/>
            <a:ext cx="2189526" cy="17042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Label Stages</a:t>
            </a:r>
          </a:p>
          <a:p>
            <a:pPr algn="ctr"/>
            <a:r>
              <a:rPr lang="en-US" dirty="0"/>
              <a:t>1 – Early Attack</a:t>
            </a:r>
          </a:p>
          <a:p>
            <a:pPr algn="ctr"/>
            <a:r>
              <a:rPr lang="en-US" dirty="0"/>
              <a:t>2 – Ongoing Attack</a:t>
            </a:r>
          </a:p>
          <a:p>
            <a:pPr algn="ctr"/>
            <a:r>
              <a:rPr lang="en-US" dirty="0"/>
              <a:t>3 – Intense Attack</a:t>
            </a:r>
            <a:endParaRPr lang="en-IN" dirty="0"/>
          </a:p>
        </p:txBody>
      </p:sp>
      <p:sp>
        <p:nvSpPr>
          <p:cNvPr id="4" name="Rectangle 3">
            <a:extLst>
              <a:ext uri="{FF2B5EF4-FFF2-40B4-BE49-F238E27FC236}">
                <a16:creationId xmlns:a16="http://schemas.microsoft.com/office/drawing/2014/main" id="{2FB94B27-B0FE-A81E-9D20-5AA0F81A7830}"/>
              </a:ext>
            </a:extLst>
          </p:cNvPr>
          <p:cNvSpPr/>
          <p:nvPr/>
        </p:nvSpPr>
        <p:spPr>
          <a:xfrm>
            <a:off x="8481270" y="2560902"/>
            <a:ext cx="1300293" cy="17042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Stage Attack Traffic Identification</a:t>
            </a:r>
          </a:p>
          <a:p>
            <a:pPr algn="ctr"/>
            <a:endParaRPr lang="en-IN" dirty="0"/>
          </a:p>
        </p:txBody>
      </p:sp>
      <p:sp>
        <p:nvSpPr>
          <p:cNvPr id="7" name="Rectangle 6">
            <a:extLst>
              <a:ext uri="{FF2B5EF4-FFF2-40B4-BE49-F238E27FC236}">
                <a16:creationId xmlns:a16="http://schemas.microsoft.com/office/drawing/2014/main" id="{0A05B03A-0DEF-B8AD-154C-E78DBD129B6F}"/>
              </a:ext>
            </a:extLst>
          </p:cNvPr>
          <p:cNvSpPr/>
          <p:nvPr/>
        </p:nvSpPr>
        <p:spPr>
          <a:xfrm>
            <a:off x="5356369" y="5243119"/>
            <a:ext cx="1290921" cy="124975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Extraction</a:t>
            </a:r>
          </a:p>
          <a:p>
            <a:pPr algn="ctr"/>
            <a:endParaRPr lang="en-IN" dirty="0"/>
          </a:p>
        </p:txBody>
      </p:sp>
      <p:sp>
        <p:nvSpPr>
          <p:cNvPr id="8" name="Rectangle 7">
            <a:extLst>
              <a:ext uri="{FF2B5EF4-FFF2-40B4-BE49-F238E27FC236}">
                <a16:creationId xmlns:a16="http://schemas.microsoft.com/office/drawing/2014/main" id="{3FD986DB-1442-A620-769F-E90A2CC3D7B6}"/>
              </a:ext>
            </a:extLst>
          </p:cNvPr>
          <p:cNvSpPr/>
          <p:nvPr/>
        </p:nvSpPr>
        <p:spPr>
          <a:xfrm>
            <a:off x="1317072" y="2759102"/>
            <a:ext cx="2030135" cy="19009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Dataset</a:t>
            </a:r>
          </a:p>
          <a:p>
            <a:pPr marL="285750" indent="-285750" algn="ctr">
              <a:buFontTx/>
              <a:buChar char="-"/>
            </a:pPr>
            <a:r>
              <a:rPr lang="en-US" dirty="0"/>
              <a:t>Normal Traffic</a:t>
            </a:r>
          </a:p>
          <a:p>
            <a:pPr marL="285750" indent="-285750" algn="ctr">
              <a:buFontTx/>
              <a:buChar char="-"/>
            </a:pPr>
            <a:r>
              <a:rPr lang="en-US" dirty="0"/>
              <a:t>Scanning Traffic</a:t>
            </a:r>
          </a:p>
          <a:p>
            <a:pPr marL="285750" indent="-285750" algn="ctr">
              <a:buFontTx/>
              <a:buChar char="-"/>
            </a:pPr>
            <a:r>
              <a:rPr lang="en-US" dirty="0"/>
              <a:t>DDoS Attack Traffic</a:t>
            </a:r>
          </a:p>
          <a:p>
            <a:pPr marL="285750" indent="-285750" algn="ctr">
              <a:buFontTx/>
              <a:buChar char="-"/>
            </a:pPr>
            <a:endParaRPr lang="en-US" dirty="0"/>
          </a:p>
          <a:p>
            <a:pPr marL="285750" indent="-285750" algn="ctr">
              <a:buFontTx/>
              <a:buChar char="-"/>
            </a:pPr>
            <a:endParaRPr lang="en-IN" dirty="0"/>
          </a:p>
        </p:txBody>
      </p:sp>
      <p:cxnSp>
        <p:nvCxnSpPr>
          <p:cNvPr id="9" name="Straight Arrow Connector 8">
            <a:extLst>
              <a:ext uri="{FF2B5EF4-FFF2-40B4-BE49-F238E27FC236}">
                <a16:creationId xmlns:a16="http://schemas.microsoft.com/office/drawing/2014/main" id="{F3DDAC5F-2D14-A180-3732-C05E45DB0013}"/>
              </a:ext>
            </a:extLst>
          </p:cNvPr>
          <p:cNvCxnSpPr>
            <a:cxnSpLocks/>
          </p:cNvCxnSpPr>
          <p:nvPr/>
        </p:nvCxnSpPr>
        <p:spPr>
          <a:xfrm flipH="1">
            <a:off x="5817762" y="2139192"/>
            <a:ext cx="4197" cy="8166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370286F-55A6-2AB4-D5C0-26C36EEF5033}"/>
              </a:ext>
            </a:extLst>
          </p:cNvPr>
          <p:cNvCxnSpPr>
            <a:cxnSpLocks/>
            <a:stCxn id="8" idx="3"/>
          </p:cNvCxnSpPr>
          <p:nvPr/>
        </p:nvCxnSpPr>
        <p:spPr>
          <a:xfrm>
            <a:off x="3347207" y="3709594"/>
            <a:ext cx="1451295" cy="491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2F42C2C-30E2-79AE-266E-599D26E6E214}"/>
              </a:ext>
            </a:extLst>
          </p:cNvPr>
          <p:cNvCxnSpPr>
            <a:cxnSpLocks/>
            <a:stCxn id="3" idx="2"/>
          </p:cNvCxnSpPr>
          <p:nvPr/>
        </p:nvCxnSpPr>
        <p:spPr>
          <a:xfrm>
            <a:off x="5893265" y="4660086"/>
            <a:ext cx="54282" cy="5830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870A2A0-7F00-A192-1A8A-C22FE49063C4}"/>
              </a:ext>
            </a:extLst>
          </p:cNvPr>
          <p:cNvCxnSpPr>
            <a:cxnSpLocks/>
            <a:stCxn id="3" idx="3"/>
          </p:cNvCxnSpPr>
          <p:nvPr/>
        </p:nvCxnSpPr>
        <p:spPr>
          <a:xfrm>
            <a:off x="6988028" y="3807958"/>
            <a:ext cx="149324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E8375CE7-FFE3-C5BB-1A01-65896CA34203}"/>
              </a:ext>
            </a:extLst>
          </p:cNvPr>
          <p:cNvSpPr/>
          <p:nvPr/>
        </p:nvSpPr>
        <p:spPr>
          <a:xfrm>
            <a:off x="4798502" y="1078523"/>
            <a:ext cx="2046914" cy="10606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Forest Classifier</a:t>
            </a:r>
          </a:p>
          <a:p>
            <a:pPr algn="ctr"/>
            <a:endParaRPr lang="en-IN" dirty="0"/>
          </a:p>
        </p:txBody>
      </p:sp>
    </p:spTree>
    <p:extLst>
      <p:ext uri="{BB962C8B-B14F-4D97-AF65-F5344CB8AC3E}">
        <p14:creationId xmlns:p14="http://schemas.microsoft.com/office/powerpoint/2010/main" val="3075016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5C908-3A36-DD9D-0376-6C5F803993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37A44-845B-E4FC-C655-C91C93EC5234}"/>
              </a:ext>
            </a:extLst>
          </p:cNvPr>
          <p:cNvSpPr>
            <a:spLocks noGrp="1"/>
          </p:cNvSpPr>
          <p:nvPr>
            <p:ph type="title"/>
          </p:nvPr>
        </p:nvSpPr>
        <p:spPr>
          <a:xfrm>
            <a:off x="838200" y="365125"/>
            <a:ext cx="10515600" cy="819863"/>
          </a:xfrm>
        </p:spPr>
        <p:txBody>
          <a:bodyPr>
            <a:normAutofit/>
          </a:bodyPr>
          <a:lstStyle/>
          <a:p>
            <a:pPr algn="ctr"/>
            <a:r>
              <a:rPr lang="en-US" sz="3600" b="1" dirty="0">
                <a:latin typeface="Times New Roman" panose="02020603050405020304" pitchFamily="18" charset="0"/>
                <a:cs typeface="Times New Roman" panose="02020603050405020304" pitchFamily="18" charset="0"/>
              </a:rPr>
              <a:t>Methods: Data and Pre-Processing</a:t>
            </a:r>
          </a:p>
        </p:txBody>
      </p:sp>
      <p:pic>
        <p:nvPicPr>
          <p:cNvPr id="6" name="Picture 5">
            <a:extLst>
              <a:ext uri="{FF2B5EF4-FFF2-40B4-BE49-F238E27FC236}">
                <a16:creationId xmlns:a16="http://schemas.microsoft.com/office/drawing/2014/main" id="{90DC7999-5D5E-3D02-5D78-CB10B98B9A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19" name="TextBox 18">
            <a:extLst>
              <a:ext uri="{FF2B5EF4-FFF2-40B4-BE49-F238E27FC236}">
                <a16:creationId xmlns:a16="http://schemas.microsoft.com/office/drawing/2014/main" id="{C48B46A1-DE46-E7F5-618F-A4499EBB1EAB}"/>
              </a:ext>
            </a:extLst>
          </p:cNvPr>
          <p:cNvSpPr txBox="1"/>
          <p:nvPr/>
        </p:nvSpPr>
        <p:spPr>
          <a:xfrm>
            <a:off x="572277" y="948690"/>
            <a:ext cx="11047445" cy="4955203"/>
          </a:xfrm>
          <a:prstGeom prst="rect">
            <a:avLst/>
          </a:prstGeom>
          <a:noFill/>
        </p:spPr>
        <p:txBody>
          <a:bodyPr wrap="square">
            <a:spAutoFit/>
          </a:bodyPr>
          <a:lstStyle/>
          <a:p>
            <a:pPr lvl="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1. </a:t>
            </a:r>
            <a:r>
              <a:rPr lang="en-US" altLang="en-US" sz="2000" b="1" dirty="0" err="1">
                <a:latin typeface="Times New Roman" panose="02020603050405020304" pitchFamily="18" charset="0"/>
                <a:cs typeface="Times New Roman" panose="02020603050405020304" pitchFamily="18" charset="0"/>
              </a:rPr>
              <a:t>data_preprocessing</a:t>
            </a:r>
            <a:r>
              <a:rPr lang="en-US" altLang="en-US" sz="2000" b="1" dirty="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marL="457200" eaLnBrk="0" fontAlgn="base" hangingPunct="0">
              <a:spcBef>
                <a:spcPct val="0"/>
              </a:spcBef>
              <a:spcAft>
                <a:spcPct val="0"/>
              </a:spcAft>
              <a:buClrTx/>
              <a:buFontTx/>
              <a:buChar char="•"/>
            </a:pPr>
            <a:r>
              <a:rPr lang="en-US" altLang="en-US" sz="2000" dirty="0">
                <a:latin typeface="Times New Roman" panose="02020603050405020304" pitchFamily="18" charset="0"/>
                <a:cs typeface="Times New Roman" panose="02020603050405020304" pitchFamily="18" charset="0"/>
              </a:rPr>
              <a:t>Loading the dataset (CSV file reading).</a:t>
            </a:r>
          </a:p>
          <a:p>
            <a:pPr lvl="1"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Cleaning the data (replacing 'Infinity', '</a:t>
            </a:r>
            <a:r>
              <a:rPr lang="en-US" altLang="en-US" sz="2000" dirty="0" err="1">
                <a:latin typeface="Times New Roman" panose="02020603050405020304" pitchFamily="18" charset="0"/>
                <a:cs typeface="Times New Roman" panose="02020603050405020304" pitchFamily="18" charset="0"/>
              </a:rPr>
              <a:t>NaN</a:t>
            </a:r>
            <a:r>
              <a:rPr lang="en-US" altLang="en-US" sz="2000" dirty="0">
                <a:latin typeface="Times New Roman" panose="02020603050405020304" pitchFamily="18" charset="0"/>
                <a:cs typeface="Times New Roman" panose="02020603050405020304" pitchFamily="18" charset="0"/>
              </a:rPr>
              <a:t>', and converting types).</a:t>
            </a:r>
          </a:p>
          <a:p>
            <a:pPr lvl="1"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Handling missing values and dropping incomplete rows.</a:t>
            </a:r>
          </a:p>
          <a:p>
            <a:pPr lvl="1"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Selecting important features for the model.</a:t>
            </a:r>
          </a:p>
          <a:p>
            <a:pPr lvl="1"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Encoding the labels (BENIGN and DDoS) into numeric values.</a:t>
            </a:r>
          </a:p>
          <a:p>
            <a:pPr lvl="1"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Splitting the dataset into training and testing sets.</a:t>
            </a:r>
          </a:p>
          <a:p>
            <a:pPr lvl="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2. </a:t>
            </a:r>
            <a:r>
              <a:rPr lang="en-US" altLang="en-US" sz="2000" b="1" dirty="0" err="1">
                <a:latin typeface="Times New Roman" panose="02020603050405020304" pitchFamily="18" charset="0"/>
                <a:cs typeface="Times New Roman" panose="02020603050405020304" pitchFamily="18" charset="0"/>
              </a:rPr>
              <a:t>feature_engineering</a:t>
            </a:r>
            <a:endParaRPr lang="en-US" altLang="en-US" sz="20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Defining and applying the </a:t>
            </a:r>
            <a:r>
              <a:rPr lang="en-US" altLang="en-US" sz="2000" b="1" dirty="0">
                <a:latin typeface="Times New Roman" panose="02020603050405020304" pitchFamily="18" charset="0"/>
                <a:cs typeface="Times New Roman" panose="02020603050405020304" pitchFamily="18" charset="0"/>
              </a:rPr>
              <a:t>attack stage classification</a:t>
            </a:r>
            <a:r>
              <a:rPr lang="en-US" altLang="en-US" sz="2000" dirty="0">
                <a:latin typeface="Times New Roman" panose="02020603050405020304" pitchFamily="18" charset="0"/>
                <a:cs typeface="Times New Roman" panose="02020603050405020304" pitchFamily="18" charset="0"/>
              </a:rPr>
              <a:t> (Stage 1, Stage 2, Stage 3) based on Flow Bytes/s.</a:t>
            </a:r>
          </a:p>
          <a:p>
            <a:pPr lvl="1"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Creating a new feature called 'Attack Stage'.</a:t>
            </a:r>
          </a:p>
          <a:p>
            <a:pPr lvl="1"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Preparing the data to predict attack stages instead of basic labels.</a:t>
            </a:r>
          </a:p>
          <a:p>
            <a:endParaRPr lang="en-US" dirty="0"/>
          </a:p>
          <a:p>
            <a:endParaRPr lang="en-US" dirty="0"/>
          </a:p>
        </p:txBody>
      </p:sp>
    </p:spTree>
    <p:extLst>
      <p:ext uri="{BB962C8B-B14F-4D97-AF65-F5344CB8AC3E}">
        <p14:creationId xmlns:p14="http://schemas.microsoft.com/office/powerpoint/2010/main" val="1704384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DD9AC-3ECF-3EEC-AC3D-B633D26BD0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28FF-F7BE-7BA0-2C52-D2C2F64A790C}"/>
              </a:ext>
            </a:extLst>
          </p:cNvPr>
          <p:cNvSpPr>
            <a:spLocks noGrp="1"/>
          </p:cNvSpPr>
          <p:nvPr>
            <p:ph type="title"/>
          </p:nvPr>
        </p:nvSpPr>
        <p:spPr>
          <a:xfrm>
            <a:off x="838200" y="365125"/>
            <a:ext cx="10515600" cy="819863"/>
          </a:xfrm>
        </p:spPr>
        <p:txBody>
          <a:bodyPr>
            <a:normAutofit/>
          </a:bodyPr>
          <a:lstStyle/>
          <a:p>
            <a:pPr algn="ctr"/>
            <a:r>
              <a:rPr lang="en-US" sz="3600" b="1" dirty="0">
                <a:latin typeface="Times New Roman" panose="02020603050405020304" pitchFamily="18" charset="0"/>
                <a:cs typeface="Times New Roman" panose="02020603050405020304" pitchFamily="18" charset="0"/>
              </a:rPr>
              <a:t>Methods: Data and Pre-Processing</a:t>
            </a:r>
          </a:p>
        </p:txBody>
      </p:sp>
      <p:pic>
        <p:nvPicPr>
          <p:cNvPr id="6" name="Picture 5">
            <a:extLst>
              <a:ext uri="{FF2B5EF4-FFF2-40B4-BE49-F238E27FC236}">
                <a16:creationId xmlns:a16="http://schemas.microsoft.com/office/drawing/2014/main" id="{3A73C7FC-2F64-028A-06AC-C86F9744EB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19" name="TextBox 18">
            <a:extLst>
              <a:ext uri="{FF2B5EF4-FFF2-40B4-BE49-F238E27FC236}">
                <a16:creationId xmlns:a16="http://schemas.microsoft.com/office/drawing/2014/main" id="{72061195-5AD2-EDBF-AD58-00125E839F6C}"/>
              </a:ext>
            </a:extLst>
          </p:cNvPr>
          <p:cNvSpPr txBox="1"/>
          <p:nvPr/>
        </p:nvSpPr>
        <p:spPr>
          <a:xfrm>
            <a:off x="572277" y="948690"/>
            <a:ext cx="11047445" cy="3754874"/>
          </a:xfrm>
          <a:prstGeom prst="rect">
            <a:avLst/>
          </a:prstGeom>
          <a:noFill/>
        </p:spPr>
        <p:txBody>
          <a:bodyPr wrap="square">
            <a:spAutoFit/>
          </a:bodyPr>
          <a:lstStyle/>
          <a:p>
            <a:pPr>
              <a:buNone/>
            </a:pPr>
            <a:r>
              <a:rPr lang="en-US" sz="2000" b="1" dirty="0">
                <a:latin typeface="Times New Roman" panose="02020603050405020304" pitchFamily="18" charset="0"/>
                <a:cs typeface="Times New Roman" panose="02020603050405020304" pitchFamily="18" charset="0"/>
              </a:rPr>
              <a:t>3. </a:t>
            </a:r>
            <a:r>
              <a:rPr lang="en-US" sz="2000" b="1" dirty="0" err="1">
                <a:latin typeface="Times New Roman" panose="02020603050405020304" pitchFamily="18" charset="0"/>
                <a:cs typeface="Times New Roman" panose="02020603050405020304" pitchFamily="18" charset="0"/>
              </a:rPr>
              <a:t>model_training</a:t>
            </a:r>
            <a:endParaRPr lang="en-US"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Training the </a:t>
            </a:r>
            <a:r>
              <a:rPr lang="en-US" sz="2000" b="1" dirty="0">
                <a:latin typeface="Times New Roman" panose="02020603050405020304" pitchFamily="18" charset="0"/>
                <a:cs typeface="Times New Roman" panose="02020603050405020304" pitchFamily="18" charset="0"/>
              </a:rPr>
              <a:t>Random Forest Classifier</a:t>
            </a:r>
            <a:r>
              <a:rPr lang="en-US" sz="2000" dirty="0">
                <a:latin typeface="Times New Roman" panose="02020603050405020304" pitchFamily="18" charset="0"/>
                <a:cs typeface="Times New Roman" panose="02020603050405020304" pitchFamily="18" charset="0"/>
              </a:rPr>
              <a:t> on both the attack label and attack stage.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Making predictions on the test set.</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Evaluating model performance using:</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Accuracy score</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Confusion matrix</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 report</a:t>
            </a:r>
          </a:p>
          <a:p>
            <a:pPr lvl="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4. visualization</a:t>
            </a:r>
          </a:p>
          <a:p>
            <a:pPr lvl="0"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lvl="1"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Creating a </a:t>
            </a:r>
            <a:r>
              <a:rPr lang="en-US" altLang="en-US" sz="2000" b="1" dirty="0">
                <a:latin typeface="Times New Roman" panose="02020603050405020304" pitchFamily="18" charset="0"/>
                <a:cs typeface="Times New Roman" panose="02020603050405020304" pitchFamily="18" charset="0"/>
              </a:rPr>
              <a:t>bar plot</a:t>
            </a:r>
            <a:r>
              <a:rPr lang="en-US" altLang="en-US" sz="2000" dirty="0">
                <a:latin typeface="Times New Roman" panose="02020603050405020304" pitchFamily="18" charset="0"/>
                <a:cs typeface="Times New Roman" panose="02020603050405020304" pitchFamily="18" charset="0"/>
              </a:rPr>
              <a:t> showing the distribution of attack stages (Stage 1, Stage 2, Stage 3).</a:t>
            </a:r>
          </a:p>
          <a:p>
            <a:pPr lvl="1"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Displaying charts for better understanding of traffic behavior and attack intensity</a:t>
            </a:r>
            <a:r>
              <a:rPr lang="en-US" altLang="en-US" dirty="0">
                <a:latin typeface="Bookman Old Style" panose="02050604050505020204" pitchFamily="18" charset="0"/>
              </a:rPr>
              <a:t>.</a:t>
            </a:r>
          </a:p>
          <a:p>
            <a:endParaRPr lang="en-US" dirty="0"/>
          </a:p>
        </p:txBody>
      </p:sp>
    </p:spTree>
    <p:extLst>
      <p:ext uri="{BB962C8B-B14F-4D97-AF65-F5344CB8AC3E}">
        <p14:creationId xmlns:p14="http://schemas.microsoft.com/office/powerpoint/2010/main" val="1160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FD192-3F27-8BFE-242F-2BDB96155C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853FB-7B65-2BD2-5A71-2648E2DB83F8}"/>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Performance Evaluation</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2AAAA9-4EEA-842C-9149-956824595B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graphicFrame>
        <p:nvGraphicFramePr>
          <p:cNvPr id="3" name="Table 2">
            <a:extLst>
              <a:ext uri="{FF2B5EF4-FFF2-40B4-BE49-F238E27FC236}">
                <a16:creationId xmlns:a16="http://schemas.microsoft.com/office/drawing/2014/main" id="{99707E04-BD6B-9FB0-3703-6FC9649A389A}"/>
              </a:ext>
            </a:extLst>
          </p:cNvPr>
          <p:cNvGraphicFramePr>
            <a:graphicFrameLocks noGrp="1"/>
          </p:cNvGraphicFramePr>
          <p:nvPr>
            <p:extLst>
              <p:ext uri="{D42A27DB-BD31-4B8C-83A1-F6EECF244321}">
                <p14:modId xmlns:p14="http://schemas.microsoft.com/office/powerpoint/2010/main" val="696654182"/>
              </p:ext>
            </p:extLst>
          </p:nvPr>
        </p:nvGraphicFramePr>
        <p:xfrm>
          <a:off x="1936584" y="2317878"/>
          <a:ext cx="8128000" cy="30333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504499449"/>
                    </a:ext>
                  </a:extLst>
                </a:gridCol>
                <a:gridCol w="1625600">
                  <a:extLst>
                    <a:ext uri="{9D8B030D-6E8A-4147-A177-3AD203B41FA5}">
                      <a16:colId xmlns:a16="http://schemas.microsoft.com/office/drawing/2014/main" val="4264420993"/>
                    </a:ext>
                  </a:extLst>
                </a:gridCol>
                <a:gridCol w="1625600">
                  <a:extLst>
                    <a:ext uri="{9D8B030D-6E8A-4147-A177-3AD203B41FA5}">
                      <a16:colId xmlns:a16="http://schemas.microsoft.com/office/drawing/2014/main" val="3935958864"/>
                    </a:ext>
                  </a:extLst>
                </a:gridCol>
                <a:gridCol w="1625600">
                  <a:extLst>
                    <a:ext uri="{9D8B030D-6E8A-4147-A177-3AD203B41FA5}">
                      <a16:colId xmlns:a16="http://schemas.microsoft.com/office/drawing/2014/main" val="2671183948"/>
                    </a:ext>
                  </a:extLst>
                </a:gridCol>
                <a:gridCol w="1625600">
                  <a:extLst>
                    <a:ext uri="{9D8B030D-6E8A-4147-A177-3AD203B41FA5}">
                      <a16:colId xmlns:a16="http://schemas.microsoft.com/office/drawing/2014/main" val="3118826500"/>
                    </a:ext>
                  </a:extLst>
                </a:gridCol>
              </a:tblGrid>
              <a:tr h="758338">
                <a:tc>
                  <a:txBody>
                    <a:bodyPr/>
                    <a:lstStyle/>
                    <a:p>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F1 - score</a:t>
                      </a:r>
                      <a:endParaRPr lang="en-IN" dirty="0"/>
                    </a:p>
                  </a:txBody>
                  <a:tcPr/>
                </a:tc>
                <a:tc>
                  <a:txBody>
                    <a:bodyPr/>
                    <a:lstStyle/>
                    <a:p>
                      <a:r>
                        <a:rPr lang="en-US" dirty="0"/>
                        <a:t>Support</a:t>
                      </a:r>
                      <a:endParaRPr lang="en-IN" dirty="0"/>
                    </a:p>
                  </a:txBody>
                  <a:tcPr/>
                </a:tc>
                <a:extLst>
                  <a:ext uri="{0D108BD9-81ED-4DB2-BD59-A6C34878D82A}">
                    <a16:rowId xmlns:a16="http://schemas.microsoft.com/office/drawing/2014/main" val="3506267900"/>
                  </a:ext>
                </a:extLst>
              </a:tr>
              <a:tr h="758338">
                <a:tc>
                  <a:txBody>
                    <a:bodyPr/>
                    <a:lstStyle/>
                    <a:p>
                      <a:r>
                        <a:rPr lang="en-US" dirty="0"/>
                        <a:t>Stage -1</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55576</a:t>
                      </a:r>
                      <a:endParaRPr lang="en-IN" dirty="0"/>
                    </a:p>
                  </a:txBody>
                  <a:tcPr/>
                </a:tc>
                <a:extLst>
                  <a:ext uri="{0D108BD9-81ED-4DB2-BD59-A6C34878D82A}">
                    <a16:rowId xmlns:a16="http://schemas.microsoft.com/office/drawing/2014/main" val="2502084195"/>
                  </a:ext>
                </a:extLst>
              </a:tr>
              <a:tr h="758338">
                <a:tc>
                  <a:txBody>
                    <a:bodyPr/>
                    <a:lstStyle/>
                    <a:p>
                      <a:r>
                        <a:rPr lang="en-US" dirty="0"/>
                        <a:t>Stage -2</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7882</a:t>
                      </a:r>
                      <a:endParaRPr lang="en-IN" dirty="0"/>
                    </a:p>
                  </a:txBody>
                  <a:tcPr/>
                </a:tc>
                <a:extLst>
                  <a:ext uri="{0D108BD9-81ED-4DB2-BD59-A6C34878D82A}">
                    <a16:rowId xmlns:a16="http://schemas.microsoft.com/office/drawing/2014/main" val="891178923"/>
                  </a:ext>
                </a:extLst>
              </a:tr>
              <a:tr h="758338">
                <a:tc>
                  <a:txBody>
                    <a:bodyPr/>
                    <a:lstStyle/>
                    <a:p>
                      <a:r>
                        <a:rPr lang="en-US" dirty="0"/>
                        <a:t>Stage -3</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1.00</a:t>
                      </a:r>
                      <a:endParaRPr lang="en-IN" dirty="0"/>
                    </a:p>
                  </a:txBody>
                  <a:tcPr/>
                </a:tc>
                <a:tc>
                  <a:txBody>
                    <a:bodyPr/>
                    <a:lstStyle/>
                    <a:p>
                      <a:r>
                        <a:rPr lang="en-US" dirty="0"/>
                        <a:t>4256</a:t>
                      </a:r>
                      <a:endParaRPr lang="en-IN" dirty="0"/>
                    </a:p>
                  </a:txBody>
                  <a:tcPr/>
                </a:tc>
                <a:extLst>
                  <a:ext uri="{0D108BD9-81ED-4DB2-BD59-A6C34878D82A}">
                    <a16:rowId xmlns:a16="http://schemas.microsoft.com/office/drawing/2014/main" val="691541059"/>
                  </a:ext>
                </a:extLst>
              </a:tr>
            </a:tbl>
          </a:graphicData>
        </a:graphic>
      </p:graphicFrame>
    </p:spTree>
    <p:extLst>
      <p:ext uri="{BB962C8B-B14F-4D97-AF65-F5344CB8AC3E}">
        <p14:creationId xmlns:p14="http://schemas.microsoft.com/office/powerpoint/2010/main" val="14631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7E63B-E806-0E59-75F0-A8592332DE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EB771D-7735-4C7B-11F6-DCB1C5AC7B21}"/>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Performance Evaluation</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F2F45F0-EBBB-AFF8-9BAD-2E5D34FB1A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4" name="TextBox 3">
            <a:extLst>
              <a:ext uri="{FF2B5EF4-FFF2-40B4-BE49-F238E27FC236}">
                <a16:creationId xmlns:a16="http://schemas.microsoft.com/office/drawing/2014/main" id="{2D2ED685-D97E-143A-D557-823F869DC554}"/>
              </a:ext>
            </a:extLst>
          </p:cNvPr>
          <p:cNvSpPr txBox="1"/>
          <p:nvPr/>
        </p:nvSpPr>
        <p:spPr>
          <a:xfrm>
            <a:off x="1202634" y="4265013"/>
            <a:ext cx="6094674" cy="1015663"/>
          </a:xfrm>
          <a:prstGeom prst="rect">
            <a:avLst/>
          </a:prstGeom>
          <a:noFill/>
        </p:spPr>
        <p:txBody>
          <a:bodyPr wrap="square">
            <a:spAutoFit/>
          </a:bodyPr>
          <a:lstStyle/>
          <a:p>
            <a:pPr lvl="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Confusion Matrix:   [ </a:t>
            </a:r>
            <a:r>
              <a:rPr lang="en-US" altLang="en-US" sz="2000" dirty="0">
                <a:latin typeface="Times New Roman" panose="02020603050405020304" pitchFamily="18" charset="0"/>
                <a:cs typeface="Times New Roman" panose="02020603050405020304" pitchFamily="18" charset="0"/>
              </a:rPr>
              <a:t>[55576 0 0] </a:t>
            </a:r>
          </a:p>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[ 0   7882 0] </a:t>
            </a:r>
          </a:p>
          <a:p>
            <a:pPr lvl="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                                    [ 0  0 4256 ] </a:t>
            </a:r>
            <a:r>
              <a:rPr lang="en-US" altLang="en-US" sz="2000" b="1" dirty="0">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84217B67-8820-98B0-F438-B6AE3F01CB26}"/>
              </a:ext>
            </a:extLst>
          </p:cNvPr>
          <p:cNvSpPr txBox="1"/>
          <p:nvPr/>
        </p:nvSpPr>
        <p:spPr>
          <a:xfrm>
            <a:off x="956145" y="1674674"/>
            <a:ext cx="6094674"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Attack Stage: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Stage 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185065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Stage 2</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26257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Stage 3</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14389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count,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dtype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int64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 </a:t>
            </a:r>
          </a:p>
        </p:txBody>
      </p:sp>
    </p:spTree>
    <p:extLst>
      <p:ext uri="{BB962C8B-B14F-4D97-AF65-F5344CB8AC3E}">
        <p14:creationId xmlns:p14="http://schemas.microsoft.com/office/powerpoint/2010/main" val="1216223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3F6E2-DDDA-AED4-2565-A5DA651CA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5301A-018D-8F2E-78B0-EC97A669C64F}"/>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Results and Discussion</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C92B823-B3DC-730B-8661-8EA8E60844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pic>
        <p:nvPicPr>
          <p:cNvPr id="4" name="Picture 3">
            <a:extLst>
              <a:ext uri="{FF2B5EF4-FFF2-40B4-BE49-F238E27FC236}">
                <a16:creationId xmlns:a16="http://schemas.microsoft.com/office/drawing/2014/main" id="{7E1D0C17-B7C8-F889-DB95-29D69A96F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2011" y="1690688"/>
            <a:ext cx="7315200" cy="4572000"/>
          </a:xfrm>
          <a:prstGeom prst="rect">
            <a:avLst/>
          </a:prstGeom>
        </p:spPr>
      </p:pic>
    </p:spTree>
    <p:extLst>
      <p:ext uri="{BB962C8B-B14F-4D97-AF65-F5344CB8AC3E}">
        <p14:creationId xmlns:p14="http://schemas.microsoft.com/office/powerpoint/2010/main" val="293541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4BFE0-34EF-2093-F1A4-2F0EE8C66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23B5F-60ED-01D2-1147-EB47ECBC7819}"/>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 and Future Work</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0CDBAAE-455D-9E88-826B-4EFE454C37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8" name="TextBox 7">
            <a:extLst>
              <a:ext uri="{FF2B5EF4-FFF2-40B4-BE49-F238E27FC236}">
                <a16:creationId xmlns:a16="http://schemas.microsoft.com/office/drawing/2014/main" id="{80C7927E-C174-4559-B734-8B4B3F531383}"/>
              </a:ext>
            </a:extLst>
          </p:cNvPr>
          <p:cNvSpPr txBox="1"/>
          <p:nvPr/>
        </p:nvSpPr>
        <p:spPr>
          <a:xfrm>
            <a:off x="457201" y="1556379"/>
            <a:ext cx="11073881" cy="2369880"/>
          </a:xfrm>
          <a:prstGeom prst="rect">
            <a:avLst/>
          </a:prstGeom>
          <a:noFill/>
        </p:spPr>
        <p:txBody>
          <a:bodyPr wrap="square">
            <a:spAutoFit/>
          </a:bodyPr>
          <a:lstStyle/>
          <a:p>
            <a:pPr marL="25400" indent="0">
              <a:buNone/>
            </a:pPr>
            <a:r>
              <a:rPr lang="en-US" sz="2400" b="1" dirty="0">
                <a:latin typeface="Times New Roman" panose="02020603050405020304" pitchFamily="18" charset="0"/>
                <a:cs typeface="Times New Roman" panose="02020603050405020304" pitchFamily="18" charset="0"/>
              </a:rPr>
              <a:t>Conclusion:</a:t>
            </a:r>
          </a:p>
          <a:p>
            <a:pPr marL="25400" indent="0">
              <a:buNone/>
            </a:pPr>
            <a:r>
              <a:rPr lang="en-US" sz="2000" dirty="0">
                <a:latin typeface="Times New Roman" panose="02020603050405020304" pitchFamily="18" charset="0"/>
                <a:cs typeface="Times New Roman" panose="02020603050405020304" pitchFamily="18" charset="0"/>
              </a:rPr>
              <a:t>1.The Random Forest algorithm has proven to be an effective method for identifying DDoS attack traffic due to its robustness, accuracy, and ability to handle large datasets.</a:t>
            </a:r>
          </a:p>
          <a:p>
            <a:pPr marL="25400" indent="0">
              <a:buNone/>
            </a:pPr>
            <a:r>
              <a:rPr lang="en-US" sz="2000" dirty="0">
                <a:latin typeface="Times New Roman" panose="02020603050405020304" pitchFamily="18" charset="0"/>
                <a:cs typeface="Times New Roman" panose="02020603050405020304" pitchFamily="18" charset="0"/>
              </a:rPr>
              <a:t>2.By analyzing data set ,the model successfully distinguishes between Stage-1,2 or 3 aiding in early detection and prevention of DDoS activities.</a:t>
            </a:r>
          </a:p>
          <a:p>
            <a:pPr marL="25400" indent="0">
              <a:buNone/>
            </a:pPr>
            <a:endParaRPr lang="en-US" sz="2000" dirty="0">
              <a:latin typeface="Times New Roman" panose="02020603050405020304" pitchFamily="18" charset="0"/>
              <a:cs typeface="Times New Roman" panose="02020603050405020304" pitchFamily="18" charset="0"/>
            </a:endParaRPr>
          </a:p>
          <a:p>
            <a:pPr marL="25400" indent="0">
              <a:buNone/>
            </a:pPr>
            <a:r>
              <a:rPr lang="en-IN" sz="2400" b="1" dirty="0">
                <a:latin typeface="Times New Roman" panose="02020603050405020304" pitchFamily="18" charset="0"/>
                <a:cs typeface="Times New Roman" panose="02020603050405020304" pitchFamily="18" charset="0"/>
              </a:rPr>
              <a:t>Future Work:</a:t>
            </a:r>
          </a:p>
        </p:txBody>
      </p:sp>
      <p:sp>
        <p:nvSpPr>
          <p:cNvPr id="3" name="TextBox 2">
            <a:extLst>
              <a:ext uri="{FF2B5EF4-FFF2-40B4-BE49-F238E27FC236}">
                <a16:creationId xmlns:a16="http://schemas.microsoft.com/office/drawing/2014/main" id="{EEBC69AB-8693-F3BB-A442-D87E504E234C}"/>
              </a:ext>
            </a:extLst>
          </p:cNvPr>
          <p:cNvSpPr txBox="1"/>
          <p:nvPr/>
        </p:nvSpPr>
        <p:spPr>
          <a:xfrm>
            <a:off x="457201" y="3776303"/>
            <a:ext cx="9675804" cy="193899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1.Advanced Models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Try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LightGBM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CatBoost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better accuracy.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2.Deep Learning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MLP or LSTM for smarter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3.Feature Engineering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new features (e.g., packet variance) and use feature selection (RFE).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4.Hyperparameter Tuning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Optimize models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GridSearchCV</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RandomizedSearchCV</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730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BDD2B-0968-0D3C-1878-2E75B818C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546677-2BC4-A53A-7AF8-BDDC483C7E93}"/>
              </a:ext>
            </a:extLst>
          </p:cNvPr>
          <p:cNvSpPr>
            <a:spLocks noGrp="1"/>
          </p:cNvSpPr>
          <p:nvPr>
            <p:ph type="title"/>
          </p:nvPr>
        </p:nvSpPr>
        <p:spPr>
          <a:xfrm>
            <a:off x="838200" y="365125"/>
            <a:ext cx="10515600" cy="707895"/>
          </a:xfrm>
        </p:spPr>
        <p:txBody>
          <a:bodyPr>
            <a:normAutofit/>
          </a:bodyPr>
          <a:lstStyle/>
          <a:p>
            <a:pPr algn="ctr"/>
            <a:r>
              <a:rPr lang="en-US" sz="3600" b="1" dirty="0">
                <a:latin typeface="Times New Roman" panose="02020603050405020304" pitchFamily="18" charset="0"/>
                <a:cs typeface="Times New Roman" panose="02020603050405020304" pitchFamily="18" charset="0"/>
              </a:rPr>
              <a:t>References </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95F73267-7A5E-B038-432D-73F63E89E7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3" name="Google Shape;149;p16">
            <a:extLst>
              <a:ext uri="{FF2B5EF4-FFF2-40B4-BE49-F238E27FC236}">
                <a16:creationId xmlns:a16="http://schemas.microsoft.com/office/drawing/2014/main" id="{97EF8E8B-6155-3A73-B74A-6DF3323E5655}"/>
              </a:ext>
            </a:extLst>
          </p:cNvPr>
          <p:cNvSpPr txBox="1">
            <a:spLocks/>
          </p:cNvSpPr>
          <p:nvPr/>
        </p:nvSpPr>
        <p:spPr>
          <a:xfrm>
            <a:off x="1061710" y="1073020"/>
            <a:ext cx="9767887" cy="481806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[1]Saman </a:t>
            </a:r>
            <a:r>
              <a:rPr lang="en-IN" sz="2000" dirty="0" err="1">
                <a:latin typeface="Times New Roman" panose="02020603050405020304" pitchFamily="18" charset="0"/>
                <a:cs typeface="Times New Roman" panose="02020603050405020304" pitchFamily="18" charset="0"/>
              </a:rPr>
              <a:t>saraff</a:t>
            </a:r>
            <a:r>
              <a:rPr lang="en-IN" sz="2000" dirty="0">
                <a:latin typeface="Times New Roman" panose="02020603050405020304" pitchFamily="18" charset="0"/>
                <a:cs typeface="Times New Roman" panose="02020603050405020304" pitchFamily="18" charset="0"/>
              </a:rPr>
              <a:t>.,”Analysis and detection of DDoS Attacks Using Machine learning </a:t>
            </a:r>
            <a:r>
              <a:rPr lang="en-IN" sz="2000" dirty="0" err="1">
                <a:latin typeface="Times New Roman" panose="02020603050405020304" pitchFamily="18" charset="0"/>
                <a:cs typeface="Times New Roman" panose="02020603050405020304" pitchFamily="18" charset="0"/>
              </a:rPr>
              <a:t>techniques”,American</a:t>
            </a:r>
            <a:r>
              <a:rPr lang="en-IN" sz="2000" dirty="0">
                <a:latin typeface="Times New Roman" panose="02020603050405020304" pitchFamily="18" charset="0"/>
                <a:cs typeface="Times New Roman" panose="02020603050405020304" pitchFamily="18" charset="0"/>
              </a:rPr>
              <a:t> Scientific Research Journal for engineering, Technology, and Sciences, vol.66, No 1,pp 95-104, March.2020.</a:t>
            </a:r>
          </a:p>
          <a:p>
            <a:pPr indent="-25400" algn="just">
              <a:spcBef>
                <a:spcPts val="0"/>
              </a:spcBef>
              <a:buClr>
                <a:schemeClr val="dk1"/>
              </a:buClr>
              <a:buSzPts val="320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[2]Yang, H., and Zhao, F., ”Efficient DDoS detection and mitigation in SDN,” IEEE Trans. </a:t>
            </a:r>
            <a:r>
              <a:rPr lang="en-IN" sz="2000" dirty="0" err="1">
                <a:latin typeface="Times New Roman" panose="02020603050405020304" pitchFamily="18" charset="0"/>
                <a:cs typeface="Times New Roman" panose="02020603050405020304" pitchFamily="18" charset="0"/>
              </a:rPr>
              <a:t>Netw</a:t>
            </a:r>
            <a:r>
              <a:rPr lang="en-IN" sz="2000" dirty="0">
                <a:latin typeface="Times New Roman" panose="02020603050405020304" pitchFamily="18" charset="0"/>
                <a:cs typeface="Times New Roman" panose="02020603050405020304" pitchFamily="18" charset="0"/>
              </a:rPr>
              <a:t>. Serv. </a:t>
            </a:r>
            <a:r>
              <a:rPr lang="en-IN" sz="2000" dirty="0" err="1">
                <a:latin typeface="Times New Roman" panose="02020603050405020304" pitchFamily="18" charset="0"/>
                <a:cs typeface="Times New Roman" panose="02020603050405020304" pitchFamily="18" charset="0"/>
              </a:rPr>
              <a:t>Manage.vol</a:t>
            </a:r>
            <a:r>
              <a:rPr lang="en-IN" sz="2000" dirty="0">
                <a:latin typeface="Times New Roman" panose="02020603050405020304" pitchFamily="18" charset="0"/>
                <a:cs typeface="Times New Roman" panose="02020603050405020304" pitchFamily="18" charset="0"/>
              </a:rPr>
              <a:t>. 15, no. 4, pp. 1001-1010, Dec. 2018</a:t>
            </a: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 </a:t>
            </a: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[3]Deepa, N., ”Classification of DDoS attack traffic on SDN network environment using deep </a:t>
            </a:r>
            <a:r>
              <a:rPr lang="en-IN" sz="2000" dirty="0" err="1">
                <a:latin typeface="Times New Roman" panose="02020603050405020304" pitchFamily="18" charset="0"/>
                <a:cs typeface="Times New Roman" panose="02020603050405020304" pitchFamily="18" charset="0"/>
              </a:rPr>
              <a:t>learning,”Cybersecurity</a:t>
            </a:r>
            <a:r>
              <a:rPr lang="en-IN" sz="2000" dirty="0">
                <a:latin typeface="Times New Roman" panose="02020603050405020304" pitchFamily="18" charset="0"/>
                <a:cs typeface="Times New Roman" panose="02020603050405020304" pitchFamily="18" charset="0"/>
              </a:rPr>
              <a:t> 2, 4, pp. 1-15, Oct. 2021</a:t>
            </a:r>
          </a:p>
          <a:p>
            <a:pPr indent="-25400" algn="just">
              <a:spcBef>
                <a:spcPts val="0"/>
              </a:spcBef>
              <a:buClr>
                <a:schemeClr val="dk1"/>
              </a:buClr>
              <a:buSzPts val="320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[4]Hu, W., ”A hybrid approach for DDoS attack detection in SDN,” J. </a:t>
            </a:r>
            <a:r>
              <a:rPr lang="en-IN" sz="2000" dirty="0" err="1">
                <a:latin typeface="Times New Roman" panose="02020603050405020304" pitchFamily="18" charset="0"/>
                <a:cs typeface="Times New Roman" panose="02020603050405020304" pitchFamily="18" charset="0"/>
              </a:rPr>
              <a:t>Netw</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Comput</a:t>
            </a:r>
            <a:r>
              <a:rPr lang="en-IN" sz="2000" dirty="0">
                <a:latin typeface="Times New Roman" panose="02020603050405020304" pitchFamily="18" charset="0"/>
                <a:cs typeface="Times New Roman" panose="02020603050405020304" pitchFamily="18" charset="0"/>
              </a:rPr>
              <a:t>. Appl., vol. 124, pp. 42-56,Mar. 2021</a:t>
            </a:r>
          </a:p>
          <a:p>
            <a:pPr indent="-25400" algn="just">
              <a:spcBef>
                <a:spcPts val="0"/>
              </a:spcBef>
              <a:buClr>
                <a:schemeClr val="dk1"/>
              </a:buClr>
              <a:buSzPts val="320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[5]Anjaneyulu, G. U. S. S. R., ”A Survey of DDoS Attack Detection and Mitigation Techniques,” International Journal of Computer Science and Engineering, vol. 9, no. 5, pp. 512-526, May 2022 </a:t>
            </a:r>
          </a:p>
          <a:p>
            <a:pPr indent="-25400" algn="just">
              <a:spcBef>
                <a:spcPts val="0"/>
              </a:spcBef>
              <a:buClr>
                <a:schemeClr val="dk1"/>
              </a:buClr>
              <a:buSzPts val="3200"/>
              <a:buFont typeface="Arial" panose="020B0604020202020204" pitchFamily="34" charset="0"/>
              <a:buNone/>
            </a:pPr>
            <a:endParaRPr lang="en-IN" sz="1800" dirty="0"/>
          </a:p>
        </p:txBody>
      </p:sp>
    </p:spTree>
    <p:extLst>
      <p:ext uri="{BB962C8B-B14F-4D97-AF65-F5344CB8AC3E}">
        <p14:creationId xmlns:p14="http://schemas.microsoft.com/office/powerpoint/2010/main" val="2648654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083AF-C987-66B9-1FD5-046C26CDF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CF15BC-954F-0081-2D29-F10F92303892}"/>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 </a:t>
            </a:r>
            <a:endParaRPr lang="en-US" dirty="0"/>
          </a:p>
        </p:txBody>
      </p:sp>
      <p:pic>
        <p:nvPicPr>
          <p:cNvPr id="6" name="Picture 5">
            <a:extLst>
              <a:ext uri="{FF2B5EF4-FFF2-40B4-BE49-F238E27FC236}">
                <a16:creationId xmlns:a16="http://schemas.microsoft.com/office/drawing/2014/main" id="{7C933652-33B7-4185-E48F-EFDFE44288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3" name="Google Shape;149;p16">
            <a:extLst>
              <a:ext uri="{FF2B5EF4-FFF2-40B4-BE49-F238E27FC236}">
                <a16:creationId xmlns:a16="http://schemas.microsoft.com/office/drawing/2014/main" id="{D6C1AFBA-90E7-3420-A005-A268EBE83C75}"/>
              </a:ext>
            </a:extLst>
          </p:cNvPr>
          <p:cNvSpPr txBox="1">
            <a:spLocks/>
          </p:cNvSpPr>
          <p:nvPr/>
        </p:nvSpPr>
        <p:spPr>
          <a:xfrm>
            <a:off x="1212056" y="1353006"/>
            <a:ext cx="9767887" cy="481806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[6]Gokhale, A. S., Shukla, B. K., and Gupta, R. K., ”DDoS Detection using Machine Learning Techniques,” Journal of Network and Computer Applications, vol. 45, no. 3, pp. 78-92, Aug. 2020.</a:t>
            </a:r>
          </a:p>
          <a:p>
            <a:pPr indent="-25400" algn="just">
              <a:spcBef>
                <a:spcPts val="0"/>
              </a:spcBef>
              <a:buClr>
                <a:schemeClr val="dk1"/>
              </a:buClr>
              <a:buSzPts val="320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[7]Shuja, H. A., Alam, F. A., and Al-Dubai, A. M., ”DDoS Attack Detection Using Flow Data: A Review,” IEEE Access, vol. 9, pp. 1450 1461, Feb. 2021.</a:t>
            </a:r>
          </a:p>
          <a:p>
            <a:pPr indent="-25400" algn="just">
              <a:spcBef>
                <a:spcPts val="0"/>
              </a:spcBef>
              <a:buClr>
                <a:schemeClr val="dk1"/>
              </a:buClr>
              <a:buSzPts val="320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[8]Ahmed, H. F., and Al-Ameen, A. M. G. N., ”Distributed Denial of Service (DDoS) Attack Detection and Mitigation Techniques,” in Handbook of Computer Networks and Cyber Security, Springer, 2021, pp. 763-781.</a:t>
            </a:r>
          </a:p>
          <a:p>
            <a:pPr indent="-25400" algn="just">
              <a:spcBef>
                <a:spcPts val="0"/>
              </a:spcBef>
              <a:buClr>
                <a:schemeClr val="dk1"/>
              </a:buClr>
              <a:buSzPts val="320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[9]Abadi, B., and Chang, F., ”DDoS Attacks: From Detection to Miti </a:t>
            </a:r>
            <a:r>
              <a:rPr lang="en-IN" sz="2000" dirty="0" err="1">
                <a:latin typeface="Times New Roman" panose="02020603050405020304" pitchFamily="18" charset="0"/>
                <a:cs typeface="Times New Roman" panose="02020603050405020304" pitchFamily="18" charset="0"/>
              </a:rPr>
              <a:t>gation</a:t>
            </a:r>
            <a:r>
              <a:rPr lang="en-IN" sz="2000" dirty="0">
                <a:latin typeface="Times New Roman" panose="02020603050405020304" pitchFamily="18" charset="0"/>
                <a:cs typeface="Times New Roman" panose="02020603050405020304" pitchFamily="18" charset="0"/>
              </a:rPr>
              <a:t>,” Computer Security Journal, vol. 33, no. 4, pp. 218-230, Dec. 2022.</a:t>
            </a:r>
          </a:p>
          <a:p>
            <a:pPr indent="-25400" algn="just">
              <a:spcBef>
                <a:spcPts val="0"/>
              </a:spcBef>
              <a:buClr>
                <a:schemeClr val="dk1"/>
              </a:buClr>
              <a:buSzPts val="320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[10]Ibrahim, Z. A., Rahman, R. R. A., and Islam, M. M., ”Analysis and Detection of DDoS Attacks in SDN Networks,” Journal of Cyber Security Technology, vol. 4, no. 1, pp. 34-48, Nov. 2019.</a:t>
            </a:r>
          </a:p>
          <a:p>
            <a:pPr indent="-25400" algn="just">
              <a:spcBef>
                <a:spcPts val="0"/>
              </a:spcBef>
              <a:buClr>
                <a:schemeClr val="dk1"/>
              </a:buClr>
              <a:buSzPts val="3200"/>
              <a:buFont typeface="Arial" panose="020B0604020202020204" pitchFamily="34" charset="0"/>
              <a:buNone/>
            </a:pPr>
            <a:endParaRPr lang="en-IN" sz="1800" dirty="0"/>
          </a:p>
        </p:txBody>
      </p:sp>
    </p:spTree>
    <p:extLst>
      <p:ext uri="{BB962C8B-B14F-4D97-AF65-F5344CB8AC3E}">
        <p14:creationId xmlns:p14="http://schemas.microsoft.com/office/powerpoint/2010/main" val="900049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37992-844C-43FE-4AC2-60637DE034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5A2E75-E026-8540-53B0-4F6157F68546}"/>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References </a:t>
            </a:r>
            <a:endParaRPr lang="en-US" dirty="0"/>
          </a:p>
        </p:txBody>
      </p:sp>
      <p:pic>
        <p:nvPicPr>
          <p:cNvPr id="6" name="Picture 5">
            <a:extLst>
              <a:ext uri="{FF2B5EF4-FFF2-40B4-BE49-F238E27FC236}">
                <a16:creationId xmlns:a16="http://schemas.microsoft.com/office/drawing/2014/main" id="{7C76D4E4-09EB-0B29-B50B-57D9D8D72B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4" name="Google Shape;149;p16">
            <a:extLst>
              <a:ext uri="{FF2B5EF4-FFF2-40B4-BE49-F238E27FC236}">
                <a16:creationId xmlns:a16="http://schemas.microsoft.com/office/drawing/2014/main" id="{A05761F4-AE52-EB70-2459-4492F69F3FB4}"/>
              </a:ext>
            </a:extLst>
          </p:cNvPr>
          <p:cNvSpPr txBox="1">
            <a:spLocks/>
          </p:cNvSpPr>
          <p:nvPr/>
        </p:nvSpPr>
        <p:spPr>
          <a:xfrm>
            <a:off x="1128713" y="1090613"/>
            <a:ext cx="9767887" cy="4818062"/>
          </a:xfrm>
          <a:prstGeom prst="rect">
            <a:avLst/>
          </a:prstGeom>
          <a:noFill/>
          <a:ln>
            <a:noFill/>
          </a:ln>
        </p:spPr>
        <p:txBody>
          <a:bodyPr spcFirstLastPara="1" vert="horz" wrap="square" lIns="91425" tIns="45700" rIns="91425" bIns="4570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5400" algn="just">
              <a:spcBef>
                <a:spcPts val="0"/>
              </a:spcBef>
              <a:buClr>
                <a:schemeClr val="dk1"/>
              </a:buClr>
              <a:buSzPts val="3200"/>
              <a:buFont typeface="Arial" panose="020B0604020202020204" pitchFamily="34" charset="0"/>
              <a:buNone/>
            </a:pPr>
            <a:endParaRPr lang="en-IN" sz="1800" dirty="0"/>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[11]Komar, M., et al. Deep Neural Network for Detection of Cyber At tacks. in 2018 IEEE First International Conference on System Analysis and Intelligent Computing (SAIC). 2018. IEEE.</a:t>
            </a:r>
          </a:p>
          <a:p>
            <a:pPr indent="-25400" algn="just">
              <a:spcBef>
                <a:spcPts val="0"/>
              </a:spcBef>
              <a:buClr>
                <a:schemeClr val="dk1"/>
              </a:buClr>
              <a:buSzPts val="320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[12]Sarraf, S., 5G Emerging Technology and Affected Industries: Quick Survey. American Scientific Research Journal for Engineering, Technol </a:t>
            </a:r>
            <a:r>
              <a:rPr lang="en-IN" sz="2000" dirty="0" err="1">
                <a:latin typeface="Times New Roman" panose="02020603050405020304" pitchFamily="18" charset="0"/>
                <a:cs typeface="Times New Roman" panose="02020603050405020304" pitchFamily="18" charset="0"/>
              </a:rPr>
              <a:t>ogy</a:t>
            </a:r>
            <a:r>
              <a:rPr lang="en-IN" sz="2000" dirty="0">
                <a:latin typeface="Times New Roman" panose="02020603050405020304" pitchFamily="18" charset="0"/>
                <a:cs typeface="Times New Roman" panose="02020603050405020304" pitchFamily="18" charset="0"/>
              </a:rPr>
              <a:t>, and Sciences (ASRJETS), 2019. 55(1): p. 75-82.</a:t>
            </a:r>
          </a:p>
          <a:p>
            <a:pPr indent="-25400" algn="just">
              <a:spcBef>
                <a:spcPts val="0"/>
              </a:spcBef>
              <a:buClr>
                <a:schemeClr val="dk1"/>
              </a:buClr>
              <a:buSzPts val="3200"/>
              <a:buFont typeface="Arial" panose="020B0604020202020204" pitchFamily="34" charset="0"/>
              <a:buNone/>
            </a:pPr>
            <a:endParaRPr lang="en-IN" sz="2000" dirty="0">
              <a:latin typeface="Times New Roman" panose="02020603050405020304" pitchFamily="18" charset="0"/>
              <a:cs typeface="Times New Roman" panose="02020603050405020304" pitchFamily="18" charset="0"/>
            </a:endParaRPr>
          </a:p>
          <a:p>
            <a:pPr indent="-25400" algn="just">
              <a:spcBef>
                <a:spcPts val="0"/>
              </a:spcBef>
              <a:buClr>
                <a:schemeClr val="dk1"/>
              </a:buClr>
              <a:buSzPts val="3200"/>
              <a:buFont typeface="Arial" panose="020B0604020202020204" pitchFamily="34" charset="0"/>
              <a:buNone/>
            </a:pPr>
            <a:r>
              <a:rPr lang="en-IN" sz="2000" dirty="0">
                <a:latin typeface="Times New Roman" panose="02020603050405020304" pitchFamily="18" charset="0"/>
                <a:cs typeface="Times New Roman" panose="02020603050405020304" pitchFamily="18" charset="0"/>
              </a:rPr>
              <a:t>[13]M Devendra Prasad, P.B.V., C Amarnath, Machine Learning DDoS Detection Using Stochastic Gradient Boosting. International Journal of Computer Sciences and Engineering, 2019. 7(4): p. 157-16</a:t>
            </a:r>
          </a:p>
        </p:txBody>
      </p:sp>
    </p:spTree>
    <p:extLst>
      <p:ext uri="{BB962C8B-B14F-4D97-AF65-F5344CB8AC3E}">
        <p14:creationId xmlns:p14="http://schemas.microsoft.com/office/powerpoint/2010/main" val="65176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Index</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Research Gaps &amp; Motivation</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Proposed Architecture</a:t>
            </a:r>
          </a:p>
          <a:p>
            <a:r>
              <a:rPr lang="en-US" dirty="0">
                <a:latin typeface="Times New Roman" panose="02020603050405020304" pitchFamily="18" charset="0"/>
                <a:cs typeface="Times New Roman" panose="02020603050405020304" pitchFamily="18" charset="0"/>
              </a:rPr>
              <a:t>Proposed Frameworks</a:t>
            </a:r>
          </a:p>
          <a:p>
            <a:r>
              <a:rPr lang="en-US" dirty="0">
                <a:latin typeface="Times New Roman" panose="02020603050405020304" pitchFamily="18" charset="0"/>
                <a:cs typeface="Times New Roman" panose="02020603050405020304" pitchFamily="18" charset="0"/>
              </a:rPr>
              <a:t>Dataset Used</a:t>
            </a:r>
          </a:p>
          <a:p>
            <a:r>
              <a:rPr lang="en-US" dirty="0">
                <a:latin typeface="Times New Roman" panose="02020603050405020304" pitchFamily="18" charset="0"/>
                <a:cs typeface="Times New Roman" panose="02020603050405020304" pitchFamily="18" charset="0"/>
              </a:rPr>
              <a:t>Results</a:t>
            </a:r>
          </a:p>
          <a:p>
            <a:r>
              <a:rPr lang="en-US" dirty="0">
                <a:latin typeface="Times New Roman" panose="02020603050405020304" pitchFamily="18" charset="0"/>
                <a:cs typeface="Times New Roman" panose="02020603050405020304" pitchFamily="18" charset="0"/>
              </a:rPr>
              <a:t>Conclusion &amp; Future Work</a:t>
            </a:r>
          </a:p>
          <a:p>
            <a:r>
              <a:rPr lang="en-US" dirty="0">
                <a:latin typeface="Times New Roman" panose="02020603050405020304" pitchFamily="18" charset="0"/>
                <a:cs typeface="Times New Roman" panose="02020603050405020304" pitchFamily="18" charset="0"/>
              </a:rPr>
              <a:t>References</a:t>
            </a:r>
          </a:p>
        </p:txBody>
      </p:sp>
      <p:pic>
        <p:nvPicPr>
          <p:cNvPr id="6" name="Picture 5">
            <a:extLst>
              <a:ext uri="{FF2B5EF4-FFF2-40B4-BE49-F238E27FC236}">
                <a16:creationId xmlns:a16="http://schemas.microsoft.com/office/drawing/2014/main" id="{C08717B0-0BEA-054A-9E95-512B69EA6E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Tree>
    <p:extLst>
      <p:ext uri="{BB962C8B-B14F-4D97-AF65-F5344CB8AC3E}">
        <p14:creationId xmlns:p14="http://schemas.microsoft.com/office/powerpoint/2010/main" val="778918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E9A7F-0F1E-1EFC-E690-A5AE8099917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7AF8DF2-19E7-E2DB-599D-B54C12C4AB0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pic>
        <p:nvPicPr>
          <p:cNvPr id="9" name="Picture 1">
            <a:extLst>
              <a:ext uri="{FF2B5EF4-FFF2-40B4-BE49-F238E27FC236}">
                <a16:creationId xmlns:a16="http://schemas.microsoft.com/office/drawing/2014/main" id="{7BFBC622-B8F3-12C1-B09F-02DD1BB3F4F2}"/>
              </a:ext>
            </a:extLst>
          </p:cNvPr>
          <p:cNvPicPr>
            <a:picLocks noChangeAspect="1" noChangeArrowheads="1"/>
          </p:cNvPicPr>
          <p:nvPr/>
        </p:nvPicPr>
        <p:blipFill>
          <a:blip r:embed="rId3"/>
          <a:srcRect/>
          <a:stretch>
            <a:fillRect/>
          </a:stretch>
        </p:blipFill>
        <p:spPr bwMode="auto">
          <a:xfrm>
            <a:off x="2086947" y="699212"/>
            <a:ext cx="7620000" cy="5086350"/>
          </a:xfrm>
          <a:prstGeom prst="rect">
            <a:avLst/>
          </a:prstGeom>
          <a:noFill/>
          <a:ln w="9525">
            <a:noFill/>
            <a:miter lim="800000"/>
            <a:headEnd/>
            <a:tailEnd/>
          </a:ln>
          <a:effectLst/>
        </p:spPr>
      </p:pic>
    </p:spTree>
    <p:extLst>
      <p:ext uri="{BB962C8B-B14F-4D97-AF65-F5344CB8AC3E}">
        <p14:creationId xmlns:p14="http://schemas.microsoft.com/office/powerpoint/2010/main" val="1100930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7FD15-12AD-A1E2-B96B-B854724E6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E6134F-6C2F-B89F-0B87-887579EA2E2B}"/>
              </a:ext>
            </a:extLst>
          </p:cNvPr>
          <p:cNvSpPr>
            <a:spLocks noGrp="1"/>
          </p:cNvSpPr>
          <p:nvPr>
            <p:ph type="title"/>
          </p:nvPr>
        </p:nvSpPr>
        <p:spPr>
          <a:xfrm>
            <a:off x="838200" y="-73414"/>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Abstract</a:t>
            </a:r>
          </a:p>
        </p:txBody>
      </p:sp>
      <p:pic>
        <p:nvPicPr>
          <p:cNvPr id="6" name="Picture 5">
            <a:extLst>
              <a:ext uri="{FF2B5EF4-FFF2-40B4-BE49-F238E27FC236}">
                <a16:creationId xmlns:a16="http://schemas.microsoft.com/office/drawing/2014/main" id="{A7677824-9C6C-DF27-0CE6-6A6CA1E992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5" name="Content Placeholder 4">
            <a:extLst>
              <a:ext uri="{FF2B5EF4-FFF2-40B4-BE49-F238E27FC236}">
                <a16:creationId xmlns:a16="http://schemas.microsoft.com/office/drawing/2014/main" id="{CBC8C027-ACAB-9717-2B88-4C4E1F70022A}"/>
              </a:ext>
            </a:extLst>
          </p:cNvPr>
          <p:cNvSpPr>
            <a:spLocks noGrp="1"/>
          </p:cNvSpPr>
          <p:nvPr>
            <p:ph idx="1"/>
          </p:nvPr>
        </p:nvSpPr>
        <p:spPr>
          <a:xfrm>
            <a:off x="1052885" y="1340595"/>
            <a:ext cx="10515600" cy="4351338"/>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overall performance and availability of online services is particularly threatened by Distributed Denial of Service (DDoS) attacks where systems are flooded with massive traffic with an intention of failing them. During a DDoS attack, it becomes necessary to tell if the traffic coming to the system will result in a DDoS attack. The project investigates to tell which stage the attack is taking place. Stage-1 is Early attack, Stage-2 is ongoing attack and Stage-3 is intense attack. Classifying the attack into stages like this will help in the early detection of the attack and we can mitigate the attack in early stages, significantly reducing the severity of the attack. To achieve this, the project uses the Random Forest algorithm to classify the traffic based on key features, allowing for efficient identification and response during each stage of the attack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0091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724D5-134E-0281-1523-EAF7053A8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CEFA5A-57D9-0976-A52E-58FAB735EB21}"/>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Research Gaps and Motivation</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A06165C-FD7F-557E-A243-1895C328DA8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13" name="TextBox 12">
            <a:extLst>
              <a:ext uri="{FF2B5EF4-FFF2-40B4-BE49-F238E27FC236}">
                <a16:creationId xmlns:a16="http://schemas.microsoft.com/office/drawing/2014/main" id="{70459026-4BC4-A8A9-624D-93192A41F197}"/>
              </a:ext>
            </a:extLst>
          </p:cNvPr>
          <p:cNvSpPr txBox="1"/>
          <p:nvPr/>
        </p:nvSpPr>
        <p:spPr>
          <a:xfrm>
            <a:off x="838200" y="1314632"/>
            <a:ext cx="9999428" cy="3847207"/>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Research Gaps:</a:t>
            </a:r>
          </a:p>
          <a:p>
            <a:pPr>
              <a:buNone/>
            </a:pPr>
            <a:endParaRPr lang="en-US" sz="2000" b="1"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Lack of Stage-wise Detection</a:t>
            </a:r>
            <a:r>
              <a:rPr lang="en-US" sz="2000" dirty="0">
                <a:latin typeface="Times New Roman" panose="02020603050405020304" pitchFamily="18" charset="0"/>
                <a:cs typeface="Times New Roman" panose="02020603050405020304" pitchFamily="18" charset="0"/>
              </a:rPr>
              <a:t>: Most models detect DDoS attacks in binary (attack vs normal) form, not in progressive stages like early, ongoing, or intense.</a:t>
            </a:r>
          </a:p>
          <a:p>
            <a:pPr>
              <a:buFont typeface="+mj-lt"/>
              <a:buAutoNum type="arabicPeriod"/>
            </a:pPr>
            <a:r>
              <a:rPr lang="en-US" sz="2000" b="1" dirty="0">
                <a:latin typeface="Times New Roman" panose="02020603050405020304" pitchFamily="18" charset="0"/>
                <a:cs typeface="Times New Roman" panose="02020603050405020304" pitchFamily="18" charset="0"/>
              </a:rPr>
              <a:t>Limited Real-time Classification</a:t>
            </a:r>
            <a:r>
              <a:rPr lang="en-US" sz="2000" dirty="0">
                <a:latin typeface="Times New Roman" panose="02020603050405020304" pitchFamily="18" charset="0"/>
                <a:cs typeface="Times New Roman" panose="02020603050405020304" pitchFamily="18" charset="0"/>
              </a:rPr>
              <a:t>: Existing methods are often slow or not suitable for real-time response.</a:t>
            </a:r>
          </a:p>
          <a:p>
            <a:pPr>
              <a:buFont typeface="+mj-lt"/>
              <a:buAutoNum type="arabicPeriod"/>
            </a:pPr>
            <a:r>
              <a:rPr lang="en-US" sz="2000" b="1" dirty="0">
                <a:latin typeface="Times New Roman" panose="02020603050405020304" pitchFamily="18" charset="0"/>
                <a:cs typeface="Times New Roman" panose="02020603050405020304" pitchFamily="18" charset="0"/>
              </a:rPr>
              <a:t>Underuse of Ensemble Methods</a:t>
            </a:r>
            <a:r>
              <a:rPr lang="en-US" sz="2000" dirty="0">
                <a:latin typeface="Times New Roman" panose="02020603050405020304" pitchFamily="18" charset="0"/>
                <a:cs typeface="Times New Roman" panose="02020603050405020304" pitchFamily="18" charset="0"/>
              </a:rPr>
              <a:t>: Random Forest is rarely applied for multi-stage DDoS classification.</a:t>
            </a:r>
          </a:p>
          <a:p>
            <a:pPr>
              <a:buFont typeface="+mj-lt"/>
              <a:buAutoNum type="arabicPeriod"/>
            </a:pPr>
            <a:r>
              <a:rPr lang="en-US" sz="2000" b="1" dirty="0">
                <a:latin typeface="Times New Roman" panose="02020603050405020304" pitchFamily="18" charset="0"/>
                <a:cs typeface="Times New Roman" panose="02020603050405020304" pitchFamily="18" charset="0"/>
              </a:rPr>
              <a:t>Poor Feature Selection</a:t>
            </a:r>
            <a:r>
              <a:rPr lang="en-US" sz="2000" dirty="0">
                <a:latin typeface="Times New Roman" panose="02020603050405020304" pitchFamily="18" charset="0"/>
                <a:cs typeface="Times New Roman" panose="02020603050405020304" pitchFamily="18" charset="0"/>
              </a:rPr>
              <a:t>: Many features in datasets are irrelevant or redundant, reducing model performance.</a:t>
            </a:r>
          </a:p>
          <a:p>
            <a:pPr>
              <a:buFont typeface="+mj-lt"/>
              <a:buAutoNum type="arabicPeriod"/>
            </a:pPr>
            <a:r>
              <a:rPr lang="en-US" sz="2000" b="1" dirty="0">
                <a:latin typeface="Times New Roman" panose="02020603050405020304" pitchFamily="18" charset="0"/>
                <a:cs typeface="Times New Roman" panose="02020603050405020304" pitchFamily="18" charset="0"/>
              </a:rPr>
              <a:t>Weak Early-stage Detection</a:t>
            </a:r>
            <a:r>
              <a:rPr lang="en-US" sz="2000" dirty="0">
                <a:latin typeface="Times New Roman" panose="02020603050405020304" pitchFamily="18" charset="0"/>
                <a:cs typeface="Times New Roman" panose="02020603050405020304" pitchFamily="18" charset="0"/>
              </a:rPr>
              <a:t>: Early attack stages are often misclassified or missed.</a:t>
            </a:r>
          </a:p>
          <a:p>
            <a:pPr>
              <a:buFont typeface="+mj-lt"/>
              <a:buAutoNum type="arabicPeriod"/>
            </a:pPr>
            <a:r>
              <a:rPr lang="en-US" sz="2000" b="1" dirty="0">
                <a:latin typeface="Times New Roman" panose="02020603050405020304" pitchFamily="18" charset="0"/>
                <a:cs typeface="Times New Roman" panose="02020603050405020304" pitchFamily="18" charset="0"/>
              </a:rPr>
              <a:t>Data Imbalance Issues</a:t>
            </a:r>
            <a:r>
              <a:rPr lang="en-US" sz="2000" dirty="0">
                <a:latin typeface="Times New Roman" panose="02020603050405020304" pitchFamily="18" charset="0"/>
                <a:cs typeface="Times New Roman" panose="02020603050405020304" pitchFamily="18" charset="0"/>
              </a:rPr>
              <a:t>: Fewer samples in early stages lead to biased model performance</a:t>
            </a:r>
          </a:p>
        </p:txBody>
      </p:sp>
    </p:spTree>
    <p:extLst>
      <p:ext uri="{BB962C8B-B14F-4D97-AF65-F5344CB8AC3E}">
        <p14:creationId xmlns:p14="http://schemas.microsoft.com/office/powerpoint/2010/main" val="3026602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B0F4D-6125-90FD-49FC-F5A548D0E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CF69D-FB95-CEE8-8D84-E133569138C4}"/>
              </a:ext>
            </a:extLst>
          </p:cNvPr>
          <p:cNvSpPr>
            <a:spLocks noGrp="1"/>
          </p:cNvSpPr>
          <p:nvPr>
            <p:ph type="title"/>
          </p:nvPr>
        </p:nvSpPr>
        <p:spPr/>
        <p:txBody>
          <a:bodyPr>
            <a:normAutofit/>
          </a:bodyPr>
          <a:lstStyle/>
          <a:p>
            <a:pPr algn="ctr"/>
            <a:r>
              <a:rPr lang="en-US" sz="3600" b="1" dirty="0">
                <a:latin typeface="Times New Roman" panose="02020603050405020304" pitchFamily="18" charset="0"/>
                <a:cs typeface="Times New Roman" panose="02020603050405020304" pitchFamily="18" charset="0"/>
              </a:rPr>
              <a:t>Research Gaps and Motivation</a:t>
            </a:r>
            <a:endParaRPr lang="en-US" sz="36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3F694DB-DC35-F310-44DE-B4786F1842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4" name="TextBox 3">
            <a:extLst>
              <a:ext uri="{FF2B5EF4-FFF2-40B4-BE49-F238E27FC236}">
                <a16:creationId xmlns:a16="http://schemas.microsoft.com/office/drawing/2014/main" id="{7E4157BA-BEAB-8A9C-92EE-6D2149D3841E}"/>
              </a:ext>
            </a:extLst>
          </p:cNvPr>
          <p:cNvSpPr txBox="1"/>
          <p:nvPr/>
        </p:nvSpPr>
        <p:spPr>
          <a:xfrm>
            <a:off x="1105231" y="1579056"/>
            <a:ext cx="9811909" cy="3847207"/>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Motivation</a:t>
            </a:r>
            <a:r>
              <a:rPr lang="en-US" sz="2000" b="1" dirty="0">
                <a:latin typeface="Times New Roman" panose="02020603050405020304" pitchFamily="18" charset="0"/>
                <a:cs typeface="Times New Roman" panose="02020603050405020304" pitchFamily="18" charset="0"/>
              </a:rPr>
              <a:t>:</a:t>
            </a:r>
          </a:p>
          <a:p>
            <a:pPr>
              <a:buNone/>
            </a:pPr>
            <a:endParaRPr lang="en-US" sz="2000" b="1" dirty="0">
              <a:latin typeface="Times New Roman" panose="02020603050405020304" pitchFamily="18" charset="0"/>
              <a:cs typeface="Times New Roman" panose="02020603050405020304" pitchFamily="18" charset="0"/>
            </a:endParaRPr>
          </a:p>
          <a:p>
            <a:pPr>
              <a:buFont typeface="+mj-lt"/>
              <a:buAutoNum type="arabicPeriod"/>
            </a:pPr>
            <a:r>
              <a:rPr lang="en-US" sz="2000" b="1" dirty="0">
                <a:latin typeface="Times New Roman" panose="02020603050405020304" pitchFamily="18" charset="0"/>
                <a:cs typeface="Times New Roman" panose="02020603050405020304" pitchFamily="18" charset="0"/>
              </a:rPr>
              <a:t>Early Detection Saves Resources</a:t>
            </a:r>
            <a:r>
              <a:rPr lang="en-US" sz="2000" dirty="0">
                <a:latin typeface="Times New Roman" panose="02020603050405020304" pitchFamily="18" charset="0"/>
                <a:cs typeface="Times New Roman" panose="02020603050405020304" pitchFamily="18" charset="0"/>
              </a:rPr>
              <a:t>: Identifying attacks early helps prevent damage and reduces server load.</a:t>
            </a:r>
          </a:p>
          <a:p>
            <a:pPr>
              <a:buFont typeface="+mj-lt"/>
              <a:buAutoNum type="arabicPeriod"/>
            </a:pPr>
            <a:r>
              <a:rPr lang="en-US" sz="2000" b="1" dirty="0">
                <a:latin typeface="Times New Roman" panose="02020603050405020304" pitchFamily="18" charset="0"/>
                <a:cs typeface="Times New Roman" panose="02020603050405020304" pitchFamily="18" charset="0"/>
              </a:rPr>
              <a:t>Improved Response Strategy</a:t>
            </a:r>
            <a:r>
              <a:rPr lang="en-US" sz="2000" dirty="0">
                <a:latin typeface="Times New Roman" panose="02020603050405020304" pitchFamily="18" charset="0"/>
                <a:cs typeface="Times New Roman" panose="02020603050405020304" pitchFamily="18" charset="0"/>
              </a:rPr>
              <a:t>: Classifying attack stages allows for better prioritization of defense actions.</a:t>
            </a:r>
          </a:p>
          <a:p>
            <a:pPr>
              <a:buFont typeface="+mj-lt"/>
              <a:buAutoNum type="arabicPeriod"/>
            </a:pPr>
            <a:r>
              <a:rPr lang="en-US" sz="2000" b="1" dirty="0">
                <a:latin typeface="Times New Roman" panose="02020603050405020304" pitchFamily="18" charset="0"/>
                <a:cs typeface="Times New Roman" panose="02020603050405020304" pitchFamily="18" charset="0"/>
              </a:rPr>
              <a:t>Effective and Interpretable Models</a:t>
            </a:r>
            <a:r>
              <a:rPr lang="en-US" sz="2000" dirty="0">
                <a:latin typeface="Times New Roman" panose="02020603050405020304" pitchFamily="18" charset="0"/>
                <a:cs typeface="Times New Roman" panose="02020603050405020304" pitchFamily="18" charset="0"/>
              </a:rPr>
              <a:t>: Random Forest offers both high accuracy and insight into key features.</a:t>
            </a:r>
          </a:p>
          <a:p>
            <a:pPr>
              <a:buFont typeface="+mj-lt"/>
              <a:buAutoNum type="arabicPeriod"/>
            </a:pPr>
            <a:r>
              <a:rPr lang="en-US" sz="2000" b="1" dirty="0">
                <a:latin typeface="Times New Roman" panose="02020603050405020304" pitchFamily="18" charset="0"/>
                <a:cs typeface="Times New Roman" panose="02020603050405020304" pitchFamily="18" charset="0"/>
              </a:rPr>
              <a:t>Real-world Relevance</a:t>
            </a:r>
            <a:r>
              <a:rPr lang="en-US" sz="2000" dirty="0">
                <a:latin typeface="Times New Roman" panose="02020603050405020304" pitchFamily="18" charset="0"/>
                <a:cs typeface="Times New Roman" panose="02020603050405020304" pitchFamily="18" charset="0"/>
              </a:rPr>
              <a:t>: This approach supports scalable, adaptive protection for online services.</a:t>
            </a:r>
          </a:p>
          <a:p>
            <a:pPr>
              <a:buFont typeface="+mj-lt"/>
              <a:buAutoNum type="arabicPeriod"/>
            </a:pPr>
            <a:r>
              <a:rPr lang="en-US" sz="2000" b="1" dirty="0">
                <a:latin typeface="Times New Roman" panose="02020603050405020304" pitchFamily="18" charset="0"/>
                <a:cs typeface="Times New Roman" panose="02020603050405020304" pitchFamily="18" charset="0"/>
              </a:rPr>
              <a:t>Research Advancement</a:t>
            </a:r>
            <a:r>
              <a:rPr lang="en-US" sz="2000" dirty="0">
                <a:latin typeface="Times New Roman" panose="02020603050405020304" pitchFamily="18" charset="0"/>
                <a:cs typeface="Times New Roman" panose="02020603050405020304" pitchFamily="18" charset="0"/>
              </a:rPr>
              <a:t>: Shifting from binary to stage-wise classification enhances DDoS defense systems</a:t>
            </a:r>
          </a:p>
        </p:txBody>
      </p:sp>
    </p:spTree>
    <p:extLst>
      <p:ext uri="{BB962C8B-B14F-4D97-AF65-F5344CB8AC3E}">
        <p14:creationId xmlns:p14="http://schemas.microsoft.com/office/powerpoint/2010/main" val="2300070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35E95-B7E4-B4C3-C1D8-4C246D1939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B766E-50C7-DFEA-B19B-407B28C872F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5B5618C-D4B9-D857-D7A0-28B1110F39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3" name="TextBox 2">
            <a:extLst>
              <a:ext uri="{FF2B5EF4-FFF2-40B4-BE49-F238E27FC236}">
                <a16:creationId xmlns:a16="http://schemas.microsoft.com/office/drawing/2014/main" id="{ECB7C434-D0E7-0206-79C2-05A67A21A8BF}"/>
              </a:ext>
            </a:extLst>
          </p:cNvPr>
          <p:cNvSpPr txBox="1"/>
          <p:nvPr/>
        </p:nvSpPr>
        <p:spPr>
          <a:xfrm>
            <a:off x="392265" y="1506022"/>
            <a:ext cx="11799735" cy="4678204"/>
          </a:xfrm>
          <a:prstGeom prst="rect">
            <a:avLst/>
          </a:prstGeom>
          <a:noFill/>
        </p:spPr>
        <p:txBody>
          <a:bodyPr wrap="square" rtlCol="0">
            <a:spAutoFit/>
          </a:bodyPr>
          <a:lstStyle/>
          <a:p>
            <a:pPr>
              <a:buNone/>
            </a:pPr>
            <a:r>
              <a:rPr lang="en-US" sz="2000" dirty="0">
                <a:latin typeface="Times New Roman" panose="02020603050405020304" pitchFamily="18" charset="0"/>
                <a:cs typeface="Times New Roman" panose="02020603050405020304" pitchFamily="18" charset="0"/>
              </a:rPr>
              <a:t>In today’s digital era, Distributed Denial of Service (DDoS) attacks pose a significant threat to the availability and reliability of online services. These attacks aim to overwhelm a network or server with excessive traffic, rendering it inaccessible to legitimate users. Early and accurate detection of DDoS traffic is critical to maintaining cybersecurity and preventing service disruption.</a:t>
            </a:r>
          </a:p>
          <a:p>
            <a:pPr>
              <a:buNone/>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presentation explores an effective machine learning approach to identifying in which stage the DDoS attack is in using the </a:t>
            </a:r>
            <a:r>
              <a:rPr lang="en-US" sz="2000" b="1" dirty="0">
                <a:latin typeface="Times New Roman" panose="02020603050405020304" pitchFamily="18" charset="0"/>
                <a:cs typeface="Times New Roman" panose="02020603050405020304" pitchFamily="18" charset="0"/>
              </a:rPr>
              <a:t>Random Forest algorithm</a:t>
            </a:r>
            <a:r>
              <a:rPr lang="en-US" sz="2000" dirty="0">
                <a:latin typeface="Times New Roman" panose="02020603050405020304" pitchFamily="18" charset="0"/>
                <a:cs typeface="Times New Roman" panose="02020603050405020304" pitchFamily="18" charset="0"/>
              </a:rPr>
              <a:t>. Early detection and classification of attack stages are important to minimize damage and maintain service availability.</a:t>
            </a:r>
          </a:p>
          <a:p>
            <a:r>
              <a:rPr lang="en-US" sz="2000" dirty="0">
                <a:latin typeface="Times New Roman" panose="02020603050405020304" pitchFamily="18" charset="0"/>
                <a:cs typeface="Times New Roman" panose="02020603050405020304" pitchFamily="18" charset="0"/>
              </a:rPr>
              <a:t>This project focuses on classifying DDoS traffic into three stages:</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Stage-1: Early Attack</a:t>
            </a:r>
          </a:p>
          <a:p>
            <a:r>
              <a:rPr lang="en-US" sz="2000" b="1" dirty="0">
                <a:latin typeface="Times New Roman" panose="02020603050405020304" pitchFamily="18" charset="0"/>
                <a:cs typeface="Times New Roman" panose="02020603050405020304" pitchFamily="18" charset="0"/>
              </a:rPr>
              <a:t>Stage-2: Ongoing Attack</a:t>
            </a:r>
          </a:p>
          <a:p>
            <a:r>
              <a:rPr lang="en-US" sz="2000" b="1" dirty="0">
                <a:latin typeface="Times New Roman" panose="02020603050405020304" pitchFamily="18" charset="0"/>
                <a:cs typeface="Times New Roman" panose="02020603050405020304" pitchFamily="18" charset="0"/>
              </a:rPr>
              <a:t>Stage-3: Intense Attack</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 Random Forest algorithm is employed to accurately detect and classify the traffic based on its characteristics, enabling proactive mitigation strategies.</a:t>
            </a:r>
          </a:p>
          <a:p>
            <a:endParaRPr lang="en-IN" dirty="0"/>
          </a:p>
        </p:txBody>
      </p:sp>
    </p:spTree>
    <p:extLst>
      <p:ext uri="{BB962C8B-B14F-4D97-AF65-F5344CB8AC3E}">
        <p14:creationId xmlns:p14="http://schemas.microsoft.com/office/powerpoint/2010/main" val="202052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EB51E-F6D9-9192-7C27-4746EC411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56879F-F255-C5A4-1A25-B594EE542093}"/>
              </a:ext>
            </a:extLst>
          </p:cNvPr>
          <p:cNvSpPr>
            <a:spLocks noGrp="1"/>
          </p:cNvSpPr>
          <p:nvPr>
            <p:ph type="title"/>
          </p:nvPr>
        </p:nvSpPr>
        <p:spPr>
          <a:xfrm>
            <a:off x="742785" y="312811"/>
            <a:ext cx="10515600" cy="44663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Literature Review</a:t>
            </a:r>
            <a:r>
              <a:rPr lang="en-US" sz="36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9DD9072E-E574-8C40-023D-ED197D45D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graphicFrame>
        <p:nvGraphicFramePr>
          <p:cNvPr id="19" name="Table 18">
            <a:extLst>
              <a:ext uri="{FF2B5EF4-FFF2-40B4-BE49-F238E27FC236}">
                <a16:creationId xmlns:a16="http://schemas.microsoft.com/office/drawing/2014/main" id="{1CCF6E47-7128-F9B8-DE9E-4070E47F1D53}"/>
              </a:ext>
            </a:extLst>
          </p:cNvPr>
          <p:cNvGraphicFramePr>
            <a:graphicFrameLocks noGrp="1"/>
          </p:cNvGraphicFramePr>
          <p:nvPr>
            <p:extLst>
              <p:ext uri="{D42A27DB-BD31-4B8C-83A1-F6EECF244321}">
                <p14:modId xmlns:p14="http://schemas.microsoft.com/office/powerpoint/2010/main" val="825074904"/>
              </p:ext>
            </p:extLst>
          </p:nvPr>
        </p:nvGraphicFramePr>
        <p:xfrm>
          <a:off x="432021" y="1188720"/>
          <a:ext cx="11759979" cy="4480560"/>
        </p:xfrm>
        <a:graphic>
          <a:graphicData uri="http://schemas.openxmlformats.org/drawingml/2006/table">
            <a:tbl>
              <a:tblPr firstRow="1" bandRow="1">
                <a:tableStyleId>{5C22544A-7EE6-4342-B048-85BDC9FD1C3A}</a:tableStyleId>
              </a:tblPr>
              <a:tblGrid>
                <a:gridCol w="688087">
                  <a:extLst>
                    <a:ext uri="{9D8B030D-6E8A-4147-A177-3AD203B41FA5}">
                      <a16:colId xmlns:a16="http://schemas.microsoft.com/office/drawing/2014/main" val="1832746381"/>
                    </a:ext>
                  </a:extLst>
                </a:gridCol>
                <a:gridCol w="2796635">
                  <a:extLst>
                    <a:ext uri="{9D8B030D-6E8A-4147-A177-3AD203B41FA5}">
                      <a16:colId xmlns:a16="http://schemas.microsoft.com/office/drawing/2014/main" val="2819427580"/>
                    </a:ext>
                  </a:extLst>
                </a:gridCol>
                <a:gridCol w="2038932">
                  <a:extLst>
                    <a:ext uri="{9D8B030D-6E8A-4147-A177-3AD203B41FA5}">
                      <a16:colId xmlns:a16="http://schemas.microsoft.com/office/drawing/2014/main" val="3507375327"/>
                    </a:ext>
                  </a:extLst>
                </a:gridCol>
                <a:gridCol w="2561011">
                  <a:extLst>
                    <a:ext uri="{9D8B030D-6E8A-4147-A177-3AD203B41FA5}">
                      <a16:colId xmlns:a16="http://schemas.microsoft.com/office/drawing/2014/main" val="3671222433"/>
                    </a:ext>
                  </a:extLst>
                </a:gridCol>
                <a:gridCol w="1813593">
                  <a:extLst>
                    <a:ext uri="{9D8B030D-6E8A-4147-A177-3AD203B41FA5}">
                      <a16:colId xmlns:a16="http://schemas.microsoft.com/office/drawing/2014/main" val="895601594"/>
                    </a:ext>
                  </a:extLst>
                </a:gridCol>
                <a:gridCol w="1861721">
                  <a:extLst>
                    <a:ext uri="{9D8B030D-6E8A-4147-A177-3AD203B41FA5}">
                      <a16:colId xmlns:a16="http://schemas.microsoft.com/office/drawing/2014/main" val="3010611209"/>
                    </a:ext>
                  </a:extLst>
                </a:gridCol>
              </a:tblGrid>
              <a:tr h="614792">
                <a:tc>
                  <a:txBody>
                    <a:bodyPr/>
                    <a:lstStyle/>
                    <a:p>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Paper Title</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Methodology</a:t>
                      </a:r>
                    </a:p>
                  </a:txBody>
                  <a:tcPr/>
                </a:tc>
                <a:tc>
                  <a:txBody>
                    <a:bodyPr/>
                    <a:lstStyle/>
                    <a:p>
                      <a:r>
                        <a:rPr lang="en-IN" dirty="0">
                          <a:latin typeface="Times New Roman" panose="02020603050405020304" pitchFamily="18" charset="0"/>
                          <a:cs typeface="Times New Roman" panose="02020603050405020304" pitchFamily="18" charset="0"/>
                        </a:rPr>
                        <a:t>Challenges</a:t>
                      </a:r>
                    </a:p>
                  </a:txBody>
                  <a:tcPr/>
                </a:tc>
                <a:tc>
                  <a:txBody>
                    <a:bodyPr/>
                    <a:lstStyle/>
                    <a:p>
                      <a:r>
                        <a:rPr lang="en-IN" dirty="0">
                          <a:latin typeface="Times New Roman" panose="02020603050405020304" pitchFamily="18" charset="0"/>
                          <a:cs typeface="Times New Roman" panose="02020603050405020304" pitchFamily="18" charset="0"/>
                        </a:rPr>
                        <a:t>Future Enhancements</a:t>
                      </a:r>
                    </a:p>
                  </a:txBody>
                  <a:tcPr/>
                </a:tc>
                <a:extLst>
                  <a:ext uri="{0D108BD9-81ED-4DB2-BD59-A6C34878D82A}">
                    <a16:rowId xmlns:a16="http://schemas.microsoft.com/office/drawing/2014/main" val="3139840527"/>
                  </a:ext>
                </a:extLst>
              </a:tr>
              <a:tr h="1686318">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Analysis and detection of DDoS machine </a:t>
                      </a:r>
                      <a:r>
                        <a:rPr lang="en-US" sz="1600" dirty="0" err="1">
                          <a:latin typeface="Times New Roman" panose="02020603050405020304" pitchFamily="18" charset="0"/>
                          <a:cs typeface="Times New Roman" panose="02020603050405020304" pitchFamily="18" charset="0"/>
                        </a:rPr>
                        <a:t>lerning</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techniqued</a:t>
                      </a:r>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Saman Sarraf</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Experimental; various machine learning classifiers were applied to network traffic data for DDoS detection.</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Effectiveness of ML models (like SVM, Decision Tree) in detecting DDoS attacks.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Explore ensemble methods or real-time detection systems to improve scalability and speed.</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8342781"/>
                  </a:ext>
                </a:extLst>
              </a:tr>
              <a:tr h="1914971">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Efficient DDoS Detection and Mitigation in SDN</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Yang, H., and Zhao, F.</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Implementation-based; a DDoS detection mechanism integrated into an SDN controller was tested.</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Implementation-based; a DDoS detection mechanism integrated into an SDN controller was tested.</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latin typeface="Times New Roman" panose="02020603050405020304" pitchFamily="18" charset="0"/>
                          <a:cs typeface="Times New Roman" panose="02020603050405020304" pitchFamily="18" charset="0"/>
                        </a:rPr>
                        <a:t>Improve scalability of detection mechanisms and integrate with AI-driven analytics for smarter mitigation.</a:t>
                      </a:r>
                    </a:p>
                    <a:p>
                      <a:endParaRPr lang="en-US" sz="1600" dirty="0"/>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7005745"/>
                  </a:ext>
                </a:extLst>
              </a:tr>
            </a:tbl>
          </a:graphicData>
        </a:graphic>
      </p:graphicFrame>
    </p:spTree>
    <p:extLst>
      <p:ext uri="{BB962C8B-B14F-4D97-AF65-F5344CB8AC3E}">
        <p14:creationId xmlns:p14="http://schemas.microsoft.com/office/powerpoint/2010/main" val="1872751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791D4-3AD8-2D20-7C26-BE8242291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7661C-A0AE-D140-4A2D-7C5F7F5E003A}"/>
              </a:ext>
            </a:extLst>
          </p:cNvPr>
          <p:cNvSpPr>
            <a:spLocks noGrp="1"/>
          </p:cNvSpPr>
          <p:nvPr>
            <p:ph type="title"/>
          </p:nvPr>
        </p:nvSpPr>
        <p:spPr>
          <a:xfrm>
            <a:off x="838200" y="390216"/>
            <a:ext cx="10515600" cy="446638"/>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Literature Review</a:t>
            </a:r>
            <a:r>
              <a:rPr lang="en-US" sz="36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5CEAB275-FE2D-F006-419E-2A23F35B41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graphicFrame>
        <p:nvGraphicFramePr>
          <p:cNvPr id="19" name="Table 18">
            <a:extLst>
              <a:ext uri="{FF2B5EF4-FFF2-40B4-BE49-F238E27FC236}">
                <a16:creationId xmlns:a16="http://schemas.microsoft.com/office/drawing/2014/main" id="{8CA8ED96-5F0F-F2CB-1485-898659587C22}"/>
              </a:ext>
            </a:extLst>
          </p:cNvPr>
          <p:cNvGraphicFramePr>
            <a:graphicFrameLocks noGrp="1"/>
          </p:cNvGraphicFramePr>
          <p:nvPr>
            <p:extLst>
              <p:ext uri="{D42A27DB-BD31-4B8C-83A1-F6EECF244321}">
                <p14:modId xmlns:p14="http://schemas.microsoft.com/office/powerpoint/2010/main" val="2986378766"/>
              </p:ext>
            </p:extLst>
          </p:nvPr>
        </p:nvGraphicFramePr>
        <p:xfrm>
          <a:off x="127221" y="1236708"/>
          <a:ext cx="11779627" cy="2926080"/>
        </p:xfrm>
        <a:graphic>
          <a:graphicData uri="http://schemas.openxmlformats.org/drawingml/2006/table">
            <a:tbl>
              <a:tblPr firstRow="1" bandRow="1">
                <a:tableStyleId>{5C22544A-7EE6-4342-B048-85BDC9FD1C3A}</a:tableStyleId>
              </a:tblPr>
              <a:tblGrid>
                <a:gridCol w="719363">
                  <a:extLst>
                    <a:ext uri="{9D8B030D-6E8A-4147-A177-3AD203B41FA5}">
                      <a16:colId xmlns:a16="http://schemas.microsoft.com/office/drawing/2014/main" val="1832746381"/>
                    </a:ext>
                  </a:extLst>
                </a:gridCol>
                <a:gridCol w="2771181">
                  <a:extLst>
                    <a:ext uri="{9D8B030D-6E8A-4147-A177-3AD203B41FA5}">
                      <a16:colId xmlns:a16="http://schemas.microsoft.com/office/drawing/2014/main" val="2819427580"/>
                    </a:ext>
                  </a:extLst>
                </a:gridCol>
                <a:gridCol w="2042339">
                  <a:extLst>
                    <a:ext uri="{9D8B030D-6E8A-4147-A177-3AD203B41FA5}">
                      <a16:colId xmlns:a16="http://schemas.microsoft.com/office/drawing/2014/main" val="3507375327"/>
                    </a:ext>
                  </a:extLst>
                </a:gridCol>
                <a:gridCol w="2550889">
                  <a:extLst>
                    <a:ext uri="{9D8B030D-6E8A-4147-A177-3AD203B41FA5}">
                      <a16:colId xmlns:a16="http://schemas.microsoft.com/office/drawing/2014/main" val="3671222433"/>
                    </a:ext>
                  </a:extLst>
                </a:gridCol>
                <a:gridCol w="1831024">
                  <a:extLst>
                    <a:ext uri="{9D8B030D-6E8A-4147-A177-3AD203B41FA5}">
                      <a16:colId xmlns:a16="http://schemas.microsoft.com/office/drawing/2014/main" val="895601594"/>
                    </a:ext>
                  </a:extLst>
                </a:gridCol>
                <a:gridCol w="1864831">
                  <a:extLst>
                    <a:ext uri="{9D8B030D-6E8A-4147-A177-3AD203B41FA5}">
                      <a16:colId xmlns:a16="http://schemas.microsoft.com/office/drawing/2014/main" val="3010611209"/>
                    </a:ext>
                  </a:extLst>
                </a:gridCol>
              </a:tblGrid>
              <a:tr h="608605">
                <a:tc>
                  <a:txBody>
                    <a:bodyPr/>
                    <a:lstStyle/>
                    <a:p>
                      <a:r>
                        <a:rPr lang="en-IN" dirty="0" err="1">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Paper Title</a:t>
                      </a:r>
                    </a:p>
                  </a:txBody>
                  <a:tcPr/>
                </a:tc>
                <a:tc>
                  <a:txBody>
                    <a:bodyPr/>
                    <a:lstStyle/>
                    <a:p>
                      <a:r>
                        <a:rPr lang="en-IN" dirty="0">
                          <a:latin typeface="Times New Roman" panose="02020603050405020304" pitchFamily="18" charset="0"/>
                          <a:cs typeface="Times New Roman" panose="02020603050405020304" pitchFamily="18" charset="0"/>
                        </a:rPr>
                        <a:t>Author</a:t>
                      </a:r>
                    </a:p>
                  </a:txBody>
                  <a:tcPr/>
                </a:tc>
                <a:tc>
                  <a:txBody>
                    <a:bodyPr/>
                    <a:lstStyle/>
                    <a:p>
                      <a:r>
                        <a:rPr lang="en-IN" dirty="0">
                          <a:latin typeface="Times New Roman" panose="02020603050405020304" pitchFamily="18" charset="0"/>
                          <a:cs typeface="Times New Roman" panose="02020603050405020304" pitchFamily="18" charset="0"/>
                        </a:rPr>
                        <a:t>Methodology</a:t>
                      </a:r>
                    </a:p>
                  </a:txBody>
                  <a:tcPr/>
                </a:tc>
                <a:tc>
                  <a:txBody>
                    <a:bodyPr/>
                    <a:lstStyle/>
                    <a:p>
                      <a:r>
                        <a:rPr lang="en-IN" dirty="0">
                          <a:latin typeface="Times New Roman" panose="02020603050405020304" pitchFamily="18" charset="0"/>
                          <a:cs typeface="Times New Roman" panose="02020603050405020304" pitchFamily="18" charset="0"/>
                        </a:rPr>
                        <a:t>Challenges</a:t>
                      </a:r>
                    </a:p>
                  </a:txBody>
                  <a:tcPr/>
                </a:tc>
                <a:tc>
                  <a:txBody>
                    <a:bodyPr/>
                    <a:lstStyle/>
                    <a:p>
                      <a:r>
                        <a:rPr lang="en-IN" dirty="0">
                          <a:latin typeface="Times New Roman" panose="02020603050405020304" pitchFamily="18" charset="0"/>
                          <a:cs typeface="Times New Roman" panose="02020603050405020304" pitchFamily="18" charset="0"/>
                        </a:rPr>
                        <a:t>Future Enhancements</a:t>
                      </a:r>
                    </a:p>
                  </a:txBody>
                  <a:tcPr/>
                </a:tc>
                <a:extLst>
                  <a:ext uri="{0D108BD9-81ED-4DB2-BD59-A6C34878D82A}">
                    <a16:rowId xmlns:a16="http://schemas.microsoft.com/office/drawing/2014/main" val="3139840527"/>
                  </a:ext>
                </a:extLst>
              </a:tr>
              <a:tr h="1246191">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0" dirty="0">
                          <a:latin typeface="Bookman Old Style" panose="02050604050505020204" pitchFamily="18" charset="0"/>
                        </a:rPr>
                        <a:t>A Survey of DDoS Attack Detection and Mitigation Techniques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pt-BR" sz="1600" dirty="0">
                          <a:latin typeface="Times New Roman" panose="02020603050405020304" pitchFamily="18" charset="0"/>
                          <a:cs typeface="Times New Roman" panose="02020603050405020304" pitchFamily="18" charset="0"/>
                        </a:rPr>
                        <a:t>Anjaneyulu, G. U. S. S. R.</a:t>
                      </a:r>
                    </a:p>
                    <a:p>
                      <a:endParaRPr lang="en-US"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Literature review; comprehensive survey of existing methods and tools.</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Overview of existing strategies, highlighting trends and challenges in DDoS defense.</a:t>
                      </a:r>
                    </a:p>
                    <a:p>
                      <a:endParaRPr lang="en-US"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Develop unified frameworks integrating detection and mitigation with AI and SDN for better adaptability.</a:t>
                      </a:r>
                    </a:p>
                    <a:p>
                      <a:endParaRPr lang="en-US" sz="1600" dirty="0"/>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78342781"/>
                  </a:ext>
                </a:extLst>
              </a:tr>
            </a:tbl>
          </a:graphicData>
        </a:graphic>
      </p:graphicFrame>
      <p:graphicFrame>
        <p:nvGraphicFramePr>
          <p:cNvPr id="3" name="Table 2">
            <a:extLst>
              <a:ext uri="{FF2B5EF4-FFF2-40B4-BE49-F238E27FC236}">
                <a16:creationId xmlns:a16="http://schemas.microsoft.com/office/drawing/2014/main" id="{419D0A14-EEE2-EE87-AFA7-DD7A66A7D867}"/>
              </a:ext>
            </a:extLst>
          </p:cNvPr>
          <p:cNvGraphicFramePr>
            <a:graphicFrameLocks noGrp="1"/>
          </p:cNvGraphicFramePr>
          <p:nvPr>
            <p:extLst>
              <p:ext uri="{D42A27DB-BD31-4B8C-83A1-F6EECF244321}">
                <p14:modId xmlns:p14="http://schemas.microsoft.com/office/powerpoint/2010/main" val="1397138413"/>
              </p:ext>
            </p:extLst>
          </p:nvPr>
        </p:nvGraphicFramePr>
        <p:xfrm>
          <a:off x="127221" y="4222826"/>
          <a:ext cx="11759979" cy="1798320"/>
        </p:xfrm>
        <a:graphic>
          <a:graphicData uri="http://schemas.openxmlformats.org/drawingml/2006/table">
            <a:tbl>
              <a:tblPr firstRow="1" bandRow="1">
                <a:tableStyleId>{5C22544A-7EE6-4342-B048-85BDC9FD1C3A}</a:tableStyleId>
              </a:tblPr>
              <a:tblGrid>
                <a:gridCol w="688087">
                  <a:extLst>
                    <a:ext uri="{9D8B030D-6E8A-4147-A177-3AD203B41FA5}">
                      <a16:colId xmlns:a16="http://schemas.microsoft.com/office/drawing/2014/main" val="3699672753"/>
                    </a:ext>
                  </a:extLst>
                </a:gridCol>
                <a:gridCol w="2796635">
                  <a:extLst>
                    <a:ext uri="{9D8B030D-6E8A-4147-A177-3AD203B41FA5}">
                      <a16:colId xmlns:a16="http://schemas.microsoft.com/office/drawing/2014/main" val="3618041445"/>
                    </a:ext>
                  </a:extLst>
                </a:gridCol>
                <a:gridCol w="2038932">
                  <a:extLst>
                    <a:ext uri="{9D8B030D-6E8A-4147-A177-3AD203B41FA5}">
                      <a16:colId xmlns:a16="http://schemas.microsoft.com/office/drawing/2014/main" val="3709213218"/>
                    </a:ext>
                  </a:extLst>
                </a:gridCol>
                <a:gridCol w="2561011">
                  <a:extLst>
                    <a:ext uri="{9D8B030D-6E8A-4147-A177-3AD203B41FA5}">
                      <a16:colId xmlns:a16="http://schemas.microsoft.com/office/drawing/2014/main" val="24383176"/>
                    </a:ext>
                  </a:extLst>
                </a:gridCol>
                <a:gridCol w="1813593">
                  <a:extLst>
                    <a:ext uri="{9D8B030D-6E8A-4147-A177-3AD203B41FA5}">
                      <a16:colId xmlns:a16="http://schemas.microsoft.com/office/drawing/2014/main" val="3168793608"/>
                    </a:ext>
                  </a:extLst>
                </a:gridCol>
                <a:gridCol w="1861721">
                  <a:extLst>
                    <a:ext uri="{9D8B030D-6E8A-4147-A177-3AD203B41FA5}">
                      <a16:colId xmlns:a16="http://schemas.microsoft.com/office/drawing/2014/main" val="3834265371"/>
                    </a:ext>
                  </a:extLst>
                </a:gridCol>
              </a:tblGrid>
              <a:tr h="1675191">
                <a:tc>
                  <a:txBody>
                    <a:bodyPr/>
                    <a:lstStyle/>
                    <a:p>
                      <a:r>
                        <a:rPr lang="en-US" sz="1600" b="0" dirty="0">
                          <a:solidFill>
                            <a:schemeClr val="tx1"/>
                          </a:solidFill>
                          <a:latin typeface="Times New Roman" panose="02020603050405020304" pitchFamily="18" charset="0"/>
                          <a:cs typeface="Times New Roman" panose="02020603050405020304" pitchFamily="18" charset="0"/>
                        </a:rPr>
                        <a:t>4</a:t>
                      </a:r>
                      <a:endParaRPr lang="en-IN" sz="16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Classification of DDoS Attack Traffic on SDN Network Environment Using Deep Learning</a:t>
                      </a:r>
                    </a:p>
                    <a:p>
                      <a:endParaRPr lang="en-IN" sz="1600"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b="0" dirty="0">
                          <a:solidFill>
                            <a:schemeClr val="tx1"/>
                          </a:solidFill>
                          <a:latin typeface="Times New Roman" panose="02020603050405020304" pitchFamily="18" charset="0"/>
                          <a:cs typeface="Times New Roman" panose="02020603050405020304" pitchFamily="18" charset="0"/>
                        </a:rPr>
                        <a:t>Deepa, N.</a:t>
                      </a:r>
                      <a:endParaRPr lang="en-US" sz="1600" b="0" dirty="0">
                        <a:solidFill>
                          <a:schemeClr val="tx1"/>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b="0" dirty="0">
                          <a:solidFill>
                            <a:schemeClr val="tx1"/>
                          </a:solidFill>
                          <a:latin typeface="Times New Roman" panose="02020603050405020304" pitchFamily="18" charset="0"/>
                          <a:cs typeface="Times New Roman" panose="02020603050405020304" pitchFamily="18" charset="0"/>
                        </a:rPr>
                        <a:t>Experimental; deep learning models (like CNN or LSTM) applied to SDN traffic datasets.</a:t>
                      </a:r>
                    </a:p>
                    <a:p>
                      <a:endParaRPr lang="en-US" sz="1600" dirty="0"/>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Times New Roman" panose="02020603050405020304" pitchFamily="18" charset="0"/>
                          <a:cs typeface="Times New Roman" panose="02020603050405020304" pitchFamily="18" charset="0"/>
                        </a:rPr>
                        <a:t>High accuracy of deep learning models in identifying attack patterns in SDN-managed networks.</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b="0" dirty="0">
                          <a:solidFill>
                            <a:schemeClr val="tx1"/>
                          </a:solidFill>
                          <a:latin typeface="Times New Roman" panose="02020603050405020304" pitchFamily="18" charset="0"/>
                          <a:cs typeface="Times New Roman" panose="02020603050405020304" pitchFamily="18" charset="0"/>
                        </a:rPr>
                        <a:t>Expand the dataset variety, test models in real-time SDN setups, and reduce false positives.</a:t>
                      </a:r>
                    </a:p>
                    <a:p>
                      <a:endParaRPr lang="en-US" sz="1600" dirty="0"/>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05824059"/>
                  </a:ext>
                </a:extLst>
              </a:tr>
            </a:tbl>
          </a:graphicData>
        </a:graphic>
      </p:graphicFrame>
    </p:spTree>
    <p:extLst>
      <p:ext uri="{BB962C8B-B14F-4D97-AF65-F5344CB8AC3E}">
        <p14:creationId xmlns:p14="http://schemas.microsoft.com/office/powerpoint/2010/main" val="2708952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91535-7629-75A0-7709-4491B39201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DEF07C-CE17-B3C2-93CE-B7A678E68164}"/>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Proposed Architecture</a:t>
            </a:r>
            <a:endParaRPr lang="en-US" dirty="0"/>
          </a:p>
        </p:txBody>
      </p:sp>
      <p:pic>
        <p:nvPicPr>
          <p:cNvPr id="6" name="Picture 5">
            <a:extLst>
              <a:ext uri="{FF2B5EF4-FFF2-40B4-BE49-F238E27FC236}">
                <a16:creationId xmlns:a16="http://schemas.microsoft.com/office/drawing/2014/main" id="{26E264FA-8CEC-E9AB-BAD2-9BE7F63756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08910" y="6081184"/>
            <a:ext cx="2183090" cy="776816"/>
          </a:xfrm>
          <a:prstGeom prst="rect">
            <a:avLst/>
          </a:prstGeom>
        </p:spPr>
      </p:pic>
      <p:sp>
        <p:nvSpPr>
          <p:cNvPr id="8" name="TextBox 7">
            <a:extLst>
              <a:ext uri="{FF2B5EF4-FFF2-40B4-BE49-F238E27FC236}">
                <a16:creationId xmlns:a16="http://schemas.microsoft.com/office/drawing/2014/main" id="{A387CEA6-B357-FB2E-12D7-5FF3EAE22754}"/>
              </a:ext>
            </a:extLst>
          </p:cNvPr>
          <p:cNvSpPr txBox="1"/>
          <p:nvPr/>
        </p:nvSpPr>
        <p:spPr>
          <a:xfrm>
            <a:off x="662473" y="1352939"/>
            <a:ext cx="10039739" cy="5156027"/>
          </a:xfrm>
          <a:prstGeom prst="rect">
            <a:avLst/>
          </a:prstGeom>
          <a:noFill/>
        </p:spPr>
        <p:txBody>
          <a:bodyPr wrap="square">
            <a:spAutoFit/>
          </a:bodyPr>
          <a:lstStyle/>
          <a:p>
            <a:pPr>
              <a:lnSpc>
                <a:spcPct val="150000"/>
              </a:lnSpc>
              <a:buNone/>
            </a:pPr>
            <a:r>
              <a:rPr lang="en-IN" sz="2800" b="1" dirty="0">
                <a:latin typeface="Times New Roman" panose="02020603050405020304" pitchFamily="18" charset="0"/>
                <a:cs typeface="Times New Roman" panose="02020603050405020304" pitchFamily="18" charset="0"/>
              </a:rPr>
              <a:t>Key Components</a:t>
            </a:r>
            <a:r>
              <a:rPr lang="en-IN" sz="2800" dirty="0">
                <a:latin typeface="Times New Roman" panose="02020603050405020304" pitchFamily="18" charset="0"/>
                <a:cs typeface="Times New Roman" panose="02020603050405020304" pitchFamily="18" charset="0"/>
              </a:rPr>
              <a:t>:</a:t>
            </a:r>
          </a:p>
          <a:p>
            <a:pPr>
              <a:lnSpc>
                <a:spcPct val="150000"/>
              </a:lnSpc>
            </a:pPr>
            <a:r>
              <a:rPr lang="en-US" altLang="en-US" sz="2400" dirty="0">
                <a:latin typeface="Times New Roman" panose="02020603050405020304" pitchFamily="18" charset="0"/>
                <a:cs typeface="Times New Roman" panose="02020603050405020304" pitchFamily="18" charset="0"/>
              </a:rPr>
              <a:t>1. </a:t>
            </a:r>
            <a:r>
              <a:rPr lang="en-US" altLang="en-US" sz="2400" dirty="0" err="1">
                <a:latin typeface="Times New Roman" panose="02020603050405020304" pitchFamily="18" charset="0"/>
                <a:cs typeface="Times New Roman" panose="02020603050405020304" pitchFamily="18" charset="0"/>
              </a:rPr>
              <a:t>data_preprocessing</a:t>
            </a:r>
            <a:endParaRPr lang="en-US" altLang="en-US" sz="2400" dirty="0">
              <a:latin typeface="Times New Roman" panose="02020603050405020304" pitchFamily="18" charset="0"/>
              <a:cs typeface="Times New Roman" panose="02020603050405020304" pitchFamily="18" charset="0"/>
            </a:endParaRPr>
          </a:p>
          <a:p>
            <a:pPr>
              <a:lnSpc>
                <a:spcPct val="150000"/>
              </a:lnSpc>
            </a:pPr>
            <a:r>
              <a:rPr lang="en-US" altLang="en-US" sz="2400" dirty="0">
                <a:latin typeface="Times New Roman" panose="02020603050405020304" pitchFamily="18" charset="0"/>
                <a:cs typeface="Times New Roman" panose="02020603050405020304" pitchFamily="18" charset="0"/>
              </a:rPr>
              <a:t>2. </a:t>
            </a:r>
            <a:r>
              <a:rPr lang="en-US" altLang="en-US" sz="2400" dirty="0" err="1">
                <a:latin typeface="Times New Roman" panose="02020603050405020304" pitchFamily="18" charset="0"/>
                <a:cs typeface="Times New Roman" panose="02020603050405020304" pitchFamily="18" charset="0"/>
              </a:rPr>
              <a:t>feature_engineering</a:t>
            </a:r>
            <a:endParaRPr lang="en-US" alt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model_training</a:t>
            </a:r>
            <a:endParaRPr lang="en-US" sz="2400" dirty="0">
              <a:latin typeface="Times New Roman" panose="02020603050405020304" pitchFamily="18" charset="0"/>
              <a:cs typeface="Times New Roman" panose="02020603050405020304" pitchFamily="18" charset="0"/>
            </a:endParaRPr>
          </a:p>
          <a:p>
            <a:pPr>
              <a:lnSpc>
                <a:spcPct val="150000"/>
              </a:lnSpc>
            </a:pPr>
            <a:r>
              <a:rPr lang="en-US" altLang="en-US" sz="2400" dirty="0">
                <a:latin typeface="Times New Roman" panose="02020603050405020304" pitchFamily="18" charset="0"/>
                <a:cs typeface="Times New Roman" panose="02020603050405020304" pitchFamily="18" charset="0"/>
              </a:rPr>
              <a:t>4. visualization</a:t>
            </a:r>
          </a:p>
          <a:p>
            <a:pPr>
              <a:lnSpc>
                <a:spcPct val="150000"/>
              </a:lnSpc>
              <a:buNone/>
            </a:pPr>
            <a:r>
              <a:rPr lang="en-IN" sz="2800" b="1" dirty="0">
                <a:latin typeface="Times New Roman" panose="02020603050405020304" pitchFamily="18" charset="0"/>
                <a:cs typeface="Times New Roman" panose="02020603050405020304" pitchFamily="18" charset="0"/>
              </a:rPr>
              <a:t>Goal</a:t>
            </a:r>
            <a:r>
              <a:rPr lang="en-IN" sz="2200" dirty="0">
                <a:latin typeface="Times New Roman" panose="02020603050405020304" pitchFamily="18" charset="0"/>
                <a:cs typeface="Times New Roman" panose="02020603050405020304" pitchFamily="18" charset="0"/>
              </a:rPr>
              <a:t>:</a:t>
            </a:r>
          </a:p>
          <a:p>
            <a:pPr>
              <a:lnSpc>
                <a:spcPct val="150000"/>
              </a:lnSpc>
            </a:pPr>
            <a:r>
              <a:rPr lang="en-US" sz="2400" dirty="0">
                <a:latin typeface="Times New Roman" panose="02020603050405020304" pitchFamily="18" charset="0"/>
                <a:cs typeface="Times New Roman" panose="02020603050405020304" pitchFamily="18" charset="0"/>
              </a:rPr>
              <a:t>By analyzing data set to successfully distinguish between Stage-1,2 or 3 aiding in early detection and prevention of DDoS activities.</a:t>
            </a:r>
          </a:p>
          <a:p>
            <a:pPr>
              <a:lnSpc>
                <a:spcPct val="15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4894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1924</Words>
  <Application>Microsoft Office PowerPoint</Application>
  <PresentationFormat>Widescreen</PresentationFormat>
  <Paragraphs>204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Bookman Old Style</vt:lpstr>
      <vt:lpstr>Calibri</vt:lpstr>
      <vt:lpstr>Calibri Light</vt:lpstr>
      <vt:lpstr>Times New Roman</vt:lpstr>
      <vt:lpstr>Office Theme</vt:lpstr>
      <vt:lpstr>  2025 International Conference on Computing Technologies (ICOCT)</vt:lpstr>
      <vt:lpstr>Index</vt:lpstr>
      <vt:lpstr>Abstract</vt:lpstr>
      <vt:lpstr>Research Gaps and Motivation</vt:lpstr>
      <vt:lpstr>Research Gaps and Motivation</vt:lpstr>
      <vt:lpstr>Introduction</vt:lpstr>
      <vt:lpstr>Literature Review </vt:lpstr>
      <vt:lpstr>Literature Review </vt:lpstr>
      <vt:lpstr>Proposed Architecture</vt:lpstr>
      <vt:lpstr>Architecture of the Proposed Model</vt:lpstr>
      <vt:lpstr>Methods: Data and Pre-Processing</vt:lpstr>
      <vt:lpstr>Methods: Data and Pre-Processing</vt:lpstr>
      <vt:lpstr>Performance Evaluation</vt:lpstr>
      <vt:lpstr>Performance Evaluation</vt:lpstr>
      <vt:lpstr>Results and Discussion</vt:lpstr>
      <vt:lpstr>Conclusion and Future Work</vt:lpstr>
      <vt:lpstr>References </vt:lpstr>
      <vt:lpstr>References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sarbusreedevi@outlook.com</cp:lastModifiedBy>
  <cp:revision>18</cp:revision>
  <dcterms:created xsi:type="dcterms:W3CDTF">2021-06-10T05:32:34Z</dcterms:created>
  <dcterms:modified xsi:type="dcterms:W3CDTF">2025-06-22T09:47:24Z</dcterms:modified>
</cp:coreProperties>
</file>