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68" r:id="rId6"/>
    <p:sldId id="259" r:id="rId7"/>
    <p:sldId id="273" r:id="rId8"/>
    <p:sldId id="260" r:id="rId9"/>
    <p:sldId id="261" r:id="rId10"/>
    <p:sldId id="262" r:id="rId11"/>
    <p:sldId id="263" r:id="rId12"/>
    <p:sldId id="264" r:id="rId13"/>
    <p:sldId id="272" r:id="rId14"/>
    <p:sldId id="271" r:id="rId15"/>
    <p:sldId id="270"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20F08-F426-41DB-8538-B9F6C2156077}" v="21" dt="2025-02-21T07:18:42.4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4" d="100"/>
          <a:sy n="84" d="100"/>
        </p:scale>
        <p:origin x="366"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11688" y="480260"/>
            <a:ext cx="10363200" cy="1470025"/>
          </a:xfrm>
        </p:spPr>
        <p:txBody>
          <a:bodyPr/>
          <a:lstStyle/>
          <a:p>
            <a:r>
              <a:rPr lang="en-US" b="1" i="0" dirty="0">
                <a:solidFill>
                  <a:srgbClr val="000000"/>
                </a:solidFill>
                <a:effectLst/>
                <a:latin typeface="Cambria" panose="02040503050406030204" pitchFamily="18" charset="0"/>
              </a:rPr>
              <a:t>AI-Powered Legal Documentation Assistant</a:t>
            </a:r>
            <a:endParaRPr lang="en-GB" dirty="0"/>
          </a:p>
        </p:txBody>
      </p:sp>
      <p:sp>
        <p:nvSpPr>
          <p:cNvPr id="3" name="Subtitle 2"/>
          <p:cNvSpPr>
            <a:spLocks noGrp="1"/>
          </p:cNvSpPr>
          <p:nvPr>
            <p:ph type="subTitle" idx="1"/>
          </p:nvPr>
        </p:nvSpPr>
        <p:spPr>
          <a:xfrm>
            <a:off x="625155" y="1686865"/>
            <a:ext cx="3970594" cy="552184"/>
          </a:xfrm>
        </p:spPr>
        <p:txBody>
          <a:bodyPr/>
          <a:lstStyle/>
          <a:p>
            <a:pPr algn="l"/>
            <a:r>
              <a:rPr lang="en-GB" dirty="0"/>
              <a:t>Batch Number: CAI-G04</a:t>
            </a:r>
          </a:p>
          <a:p>
            <a:pPr algn="l"/>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622783722"/>
              </p:ext>
            </p:extLst>
          </p:nvPr>
        </p:nvGraphicFramePr>
        <p:xfrm>
          <a:off x="874627" y="1980332"/>
          <a:ext cx="5418666" cy="2424893"/>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3331634959"/>
                    </a:ext>
                  </a:extLst>
                </a:gridCol>
                <a:gridCol w="3333666">
                  <a:extLst>
                    <a:ext uri="{9D8B030D-6E8A-4147-A177-3AD203B41FA5}">
                      <a16:colId xmlns:a16="http://schemas.microsoft.com/office/drawing/2014/main" val="2054911721"/>
                    </a:ext>
                  </a:extLst>
                </a:gridCol>
              </a:tblGrid>
              <a:tr h="596093">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854405261"/>
                  </a:ext>
                </a:extLst>
              </a:tr>
              <a:tr h="312488">
                <a:tc>
                  <a:txBody>
                    <a:bodyPr/>
                    <a:lstStyle/>
                    <a:p>
                      <a:pPr algn="ctr"/>
                      <a:r>
                        <a:rPr lang="en-GB" dirty="0"/>
                        <a:t>20211CAIOO76             </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E BHAVANI</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083651183"/>
                  </a:ext>
                </a:extLst>
              </a:tr>
              <a:tr h="312488">
                <a:tc>
                  <a:txBody>
                    <a:bodyPr/>
                    <a:lstStyle/>
                    <a:p>
                      <a:pPr algn="ctr"/>
                      <a:r>
                        <a:rPr lang="en-GB" dirty="0"/>
                        <a:t>20211CAI0064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 SANJANA</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653141741"/>
                  </a:ext>
                </a:extLst>
              </a:tr>
              <a:tr h="312488">
                <a:tc>
                  <a:txBody>
                    <a:bodyPr/>
                    <a:lstStyle/>
                    <a:p>
                      <a:pPr algn="ctr"/>
                      <a:r>
                        <a:rPr lang="en-GB" dirty="0"/>
                        <a:t>20211CAI0065</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SIRI HG</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9541891"/>
                  </a:ext>
                </a:extLst>
              </a:tr>
              <a:tr h="312488">
                <a:tc>
                  <a:txBody>
                    <a:bodyPr/>
                    <a:lstStyle/>
                    <a:p>
                      <a:pPr algn="ctr"/>
                      <a:r>
                        <a:rPr lang="en-GB" dirty="0"/>
                        <a:t>20211CAI0174</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dirty="0"/>
                        <a:t>MOULYA HM</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457888934"/>
                  </a:ext>
                </a:extLst>
              </a:tr>
              <a:tr h="312488">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080820719"/>
                  </a:ext>
                </a:extLst>
              </a:tr>
            </a:tbl>
          </a:graphicData>
        </a:graphic>
      </p:graphicFrame>
      <p:sp>
        <p:nvSpPr>
          <p:cNvPr id="5" name="Subtitle 2"/>
          <p:cNvSpPr txBox="1">
            <a:spLocks/>
          </p:cNvSpPr>
          <p:nvPr/>
        </p:nvSpPr>
        <p:spPr>
          <a:xfrm>
            <a:off x="6795281" y="20964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sz="1600" dirty="0"/>
              <a:t>Under the Supervision of,</a:t>
            </a:r>
          </a:p>
          <a:p>
            <a:endParaRPr lang="en-GB" sz="1600" dirty="0"/>
          </a:p>
          <a:p>
            <a:pPr algn="l"/>
            <a:r>
              <a:rPr lang="en-GB" sz="1600" dirty="0"/>
              <a:t>Dr. Swathi Sharma</a:t>
            </a:r>
          </a:p>
          <a:p>
            <a:pPr algn="l"/>
            <a:r>
              <a:rPr lang="en-GB" sz="1600" dirty="0"/>
              <a:t> Associate Professor</a:t>
            </a:r>
          </a:p>
          <a:p>
            <a:pPr algn="l"/>
            <a:r>
              <a:rPr lang="en-GB" sz="1600" dirty="0"/>
              <a:t>School of Computer Science &amp; Engineering</a:t>
            </a:r>
          </a:p>
          <a:p>
            <a:pPr algn="l"/>
            <a:r>
              <a:rPr lang="en-GB" sz="16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Review-2</a:t>
            </a:r>
          </a:p>
          <a:p>
            <a:endParaRPr lang="en-GB" dirty="0"/>
          </a:p>
        </p:txBody>
      </p:sp>
      <p:sp>
        <p:nvSpPr>
          <p:cNvPr id="9" name="TextBox 8">
            <a:extLst>
              <a:ext uri="{FF2B5EF4-FFF2-40B4-BE49-F238E27FC236}">
                <a16:creationId xmlns:a16="http://schemas.microsoft.com/office/drawing/2014/main" id="{AAA3E357-E96C-1665-B3C0-C2896860D6D6}"/>
              </a:ext>
            </a:extLst>
          </p:cNvPr>
          <p:cNvSpPr txBox="1"/>
          <p:nvPr/>
        </p:nvSpPr>
        <p:spPr>
          <a:xfrm>
            <a:off x="625155" y="4405226"/>
            <a:ext cx="11186866" cy="1200329"/>
          </a:xfrm>
          <a:prstGeom prst="rect">
            <a:avLst/>
          </a:prstGeom>
          <a:noFill/>
        </p:spPr>
        <p:txBody>
          <a:bodyPr wrap="square">
            <a:spAutoFit/>
          </a:bodyPr>
          <a:lstStyle/>
          <a:p>
            <a:pPr marL="0" marR="0" lvl="0" indent="0" algn="l" rtl="0">
              <a:spcBef>
                <a:spcPts val="0"/>
              </a:spcBef>
              <a:spcAft>
                <a:spcPts val="0"/>
              </a:spcAft>
              <a:buNone/>
            </a:pPr>
            <a:r>
              <a:rPr lang="en-US" sz="1800" b="1" i="0" u="none" strike="noStrike" cap="none" dirty="0">
                <a:solidFill>
                  <a:schemeClr val="accent1"/>
                </a:solidFill>
                <a:latin typeface="Cambria"/>
                <a:ea typeface="Cambria"/>
                <a:cs typeface="Cambria"/>
                <a:sym typeface="Cambria"/>
              </a:rPr>
              <a:t>Name of the Program: </a:t>
            </a:r>
            <a:r>
              <a:rPr lang="en-US" sz="1800" b="1" dirty="0">
                <a:solidFill>
                  <a:schemeClr val="accent1"/>
                </a:solidFill>
                <a:latin typeface="Cambria"/>
                <a:ea typeface="Cambria"/>
                <a:cs typeface="Cambria"/>
                <a:sym typeface="Cambria"/>
              </a:rPr>
              <a:t> </a:t>
            </a:r>
            <a:r>
              <a:rPr lang="en-US" sz="1800" b="1" dirty="0">
                <a:solidFill>
                  <a:srgbClr val="000000"/>
                </a:solidFill>
                <a:latin typeface="Cambria"/>
                <a:ea typeface="Cambria"/>
                <a:cs typeface="Cambria"/>
                <a:sym typeface="Cambria"/>
              </a:rPr>
              <a:t>Bachelor of Technology</a:t>
            </a:r>
            <a:endParaRPr lang="en-US" sz="1600" dirty="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800" b="1" dirty="0">
                <a:solidFill>
                  <a:schemeClr val="accent1"/>
                </a:solidFill>
                <a:latin typeface="Cambria"/>
                <a:ea typeface="Cambria"/>
                <a:cs typeface="Cambria"/>
                <a:sym typeface="Cambria"/>
              </a:rPr>
              <a:t>Name of the </a:t>
            </a:r>
            <a:r>
              <a:rPr lang="en-US" sz="1800" b="1" dirty="0" err="1">
                <a:solidFill>
                  <a:schemeClr val="accent1"/>
                </a:solidFill>
                <a:latin typeface="Cambria"/>
                <a:ea typeface="Cambria"/>
                <a:cs typeface="Cambria"/>
                <a:sym typeface="Cambria"/>
              </a:rPr>
              <a:t>HoD</a:t>
            </a:r>
            <a:r>
              <a:rPr lang="en-US" sz="1800" b="1" dirty="0">
                <a:solidFill>
                  <a:schemeClr val="accent1"/>
                </a:solidFill>
                <a:latin typeface="Cambria"/>
                <a:ea typeface="Cambria"/>
                <a:cs typeface="Cambria"/>
                <a:sym typeface="Cambria"/>
              </a:rPr>
              <a:t>:  </a:t>
            </a:r>
            <a:r>
              <a:rPr lang="en-US" sz="1800" b="1" dirty="0">
                <a:solidFill>
                  <a:srgbClr val="000000"/>
                </a:solidFill>
                <a:latin typeface="Cambria"/>
                <a:ea typeface="Cambria"/>
                <a:cs typeface="Cambria"/>
                <a:sym typeface="Cambria"/>
              </a:rPr>
              <a:t>Dr. Zafar Ali Khan N</a:t>
            </a:r>
          </a:p>
          <a:p>
            <a:pPr marL="0" marR="0" lvl="0" indent="0" algn="l" rtl="0">
              <a:spcBef>
                <a:spcPts val="0"/>
              </a:spcBef>
              <a:spcAft>
                <a:spcPts val="0"/>
              </a:spcAft>
              <a:buNone/>
            </a:pPr>
            <a:r>
              <a:rPr lang="en-US" sz="1800" b="1" i="0" u="none" strike="noStrike" cap="none" dirty="0">
                <a:solidFill>
                  <a:schemeClr val="accent1"/>
                </a:solidFill>
                <a:latin typeface="Cambria"/>
                <a:ea typeface="Cambria"/>
                <a:cs typeface="Cambria"/>
                <a:sym typeface="Cambria"/>
              </a:rPr>
              <a:t>Name of the Program Project Coordinator: </a:t>
            </a:r>
            <a:r>
              <a:rPr lang="en-US" sz="1800" b="1" dirty="0">
                <a:solidFill>
                  <a:srgbClr val="000000"/>
                </a:solidFill>
                <a:latin typeface="Cambria"/>
                <a:ea typeface="Cambria"/>
                <a:cs typeface="Cambria"/>
                <a:sym typeface="Cambria"/>
              </a:rPr>
              <a:t>Dr. Afroz Pasha</a:t>
            </a:r>
          </a:p>
          <a:p>
            <a:pPr marL="0" marR="0" lvl="0" indent="0" algn="l" rtl="0">
              <a:spcBef>
                <a:spcPts val="0"/>
              </a:spcBef>
              <a:spcAft>
                <a:spcPts val="0"/>
              </a:spcAft>
              <a:buNone/>
            </a:pPr>
            <a:r>
              <a:rPr lang="en-US" sz="1800" b="1" dirty="0">
                <a:solidFill>
                  <a:schemeClr val="accent1"/>
                </a:solidFill>
                <a:latin typeface="Cambria"/>
                <a:ea typeface="Cambria"/>
                <a:cs typeface="Cambria"/>
                <a:sym typeface="Cambria"/>
              </a:rPr>
              <a:t>Name of the School Project Coordinators: </a:t>
            </a:r>
            <a:r>
              <a:rPr lang="en-US" sz="1800" b="1" i="0" u="none" strike="noStrike" cap="none" dirty="0">
                <a:solidFill>
                  <a:schemeClr val="dk1"/>
                </a:solidFill>
                <a:latin typeface="Cambria"/>
                <a:ea typeface="Cambria"/>
                <a:cs typeface="Cambria"/>
                <a:sym typeface="Cambria"/>
              </a:rPr>
              <a:t>Dr. Sampath A K / Dr. Abdul Khadar A / Mr. Md </a:t>
            </a:r>
            <a:r>
              <a:rPr lang="en-US" sz="1800" b="1" i="0" u="none" strike="noStrike" cap="none" dirty="0" err="1">
                <a:solidFill>
                  <a:schemeClr val="dk1"/>
                </a:solidFill>
                <a:latin typeface="Cambria"/>
                <a:ea typeface="Cambria"/>
                <a:cs typeface="Cambria"/>
                <a:sym typeface="Cambria"/>
              </a:rPr>
              <a:t>Ziaur</a:t>
            </a:r>
            <a:r>
              <a:rPr lang="en-US" sz="1800" b="1" i="0" u="none" strike="noStrike" cap="none" dirty="0">
                <a:solidFill>
                  <a:schemeClr val="dk1"/>
                </a:solidFill>
                <a:latin typeface="Cambria"/>
                <a:ea typeface="Cambria"/>
                <a:cs typeface="Cambria"/>
                <a:sym typeface="Cambria"/>
              </a:rPr>
              <a:t> Rahman</a:t>
            </a: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122" name="Picture 2" descr="A graph with blue squares&#10;&#10;AI-generated content may be incorrect.">
            <a:extLst>
              <a:ext uri="{FF2B5EF4-FFF2-40B4-BE49-F238E27FC236}">
                <a16:creationId xmlns:a16="http://schemas.microsoft.com/office/drawing/2014/main" id="{38F11FD8-24AC-F5C4-B610-3029215868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9095" y="1126957"/>
            <a:ext cx="8944925" cy="4953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Automated Legal Document Generation</a:t>
            </a:r>
            <a:r>
              <a:rPr lang="en-US" sz="2000" dirty="0">
                <a:latin typeface="Times New Roman" panose="02020603050405020304" pitchFamily="18" charset="0"/>
                <a:cs typeface="Times New Roman" panose="02020603050405020304" pitchFamily="18" charset="0"/>
              </a:rPr>
              <a:t> – Reduction in manual effort through AI-driven contract and agreement drafting.</a:t>
            </a:r>
          </a:p>
          <a:p>
            <a:r>
              <a:rPr lang="en-US" sz="2000" b="1" dirty="0">
                <a:latin typeface="Times New Roman" panose="02020603050405020304" pitchFamily="18" charset="0"/>
                <a:cs typeface="Times New Roman" panose="02020603050405020304" pitchFamily="18" charset="0"/>
              </a:rPr>
              <a:t>Enhanced Accuracy &amp; Compliance</a:t>
            </a:r>
            <a:r>
              <a:rPr lang="en-US" sz="2000" dirty="0">
                <a:latin typeface="Times New Roman" panose="02020603050405020304" pitchFamily="18" charset="0"/>
                <a:cs typeface="Times New Roman" panose="02020603050405020304" pitchFamily="18" charset="0"/>
              </a:rPr>
              <a:t> – Improved legal document quality with AI-powered clause analysis and risk detection.</a:t>
            </a:r>
          </a:p>
          <a:p>
            <a:r>
              <a:rPr lang="en-US" sz="2000" b="1" dirty="0">
                <a:latin typeface="Times New Roman" panose="02020603050405020304" pitchFamily="18" charset="0"/>
                <a:cs typeface="Times New Roman" panose="02020603050405020304" pitchFamily="18" charset="0"/>
              </a:rPr>
              <a:t>Time &amp; Cost Efficiency</a:t>
            </a:r>
            <a:r>
              <a:rPr lang="en-US" sz="2000" dirty="0">
                <a:latin typeface="Times New Roman" panose="02020603050405020304" pitchFamily="18" charset="0"/>
                <a:cs typeface="Times New Roman" panose="02020603050405020304" pitchFamily="18" charset="0"/>
              </a:rPr>
              <a:t> – Faster legal documentation processes, reducing turnaround time and operational costs.</a:t>
            </a:r>
          </a:p>
          <a:p>
            <a:r>
              <a:rPr lang="en-US" sz="2000" b="1" dirty="0">
                <a:latin typeface="Times New Roman" panose="02020603050405020304" pitchFamily="18" charset="0"/>
                <a:cs typeface="Times New Roman" panose="02020603050405020304" pitchFamily="18" charset="0"/>
              </a:rPr>
              <a:t>Improved Accessibility &amp; Understanding</a:t>
            </a:r>
            <a:r>
              <a:rPr lang="en-US" sz="2000" dirty="0">
                <a:latin typeface="Times New Roman" panose="02020603050405020304" pitchFamily="18" charset="0"/>
                <a:cs typeface="Times New Roman" panose="02020603050405020304" pitchFamily="18" charset="0"/>
              </a:rPr>
              <a:t> – Simplified legal language and AI-generated summaries for better comprehension.</a:t>
            </a:r>
          </a:p>
          <a:p>
            <a:r>
              <a:rPr lang="en-US" sz="2000" b="1" dirty="0">
                <a:latin typeface="Times New Roman" panose="02020603050405020304" pitchFamily="18" charset="0"/>
                <a:cs typeface="Times New Roman" panose="02020603050405020304" pitchFamily="18" charset="0"/>
              </a:rPr>
              <a:t>Secure &amp; Efficient Document Management</a:t>
            </a:r>
            <a:r>
              <a:rPr lang="en-US" sz="2000" dirty="0">
                <a:latin typeface="Times New Roman" panose="02020603050405020304" pitchFamily="18" charset="0"/>
                <a:cs typeface="Times New Roman" panose="02020603050405020304" pitchFamily="18" charset="0"/>
              </a:rPr>
              <a:t> – Encrypted storage, role-based access, and seamless integration with legal databases.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AI-Powered Legal Documentation Assistant automates the drafting, review, and compliance verification of legal documents using advanced Artificial Intelligence (AI) and Natural Language</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Processing (NLP) techniques. This reduces the dependency on manual work and speeds up the document creation process.</a:t>
            </a:r>
          </a:p>
          <a:p>
            <a:r>
              <a:rPr lang="en-US" sz="2000" dirty="0">
                <a:latin typeface="Times New Roman" panose="02020603050405020304" pitchFamily="18" charset="0"/>
                <a:cs typeface="Times New Roman" panose="02020603050405020304" pitchFamily="18" charset="0"/>
              </a:rPr>
              <a:t>The platform provides an intelligent search and risk assessment feature, enabling users to quickly retrieve relevant legal documents, contract clauses, and case laws. Additionally, AI-powered risk detection highlights potential legal pitfalls, missing clauses, or inconsistencies.</a:t>
            </a:r>
          </a:p>
          <a:p>
            <a:r>
              <a:rPr lang="en-US" sz="2000" dirty="0">
                <a:latin typeface="Times New Roman" panose="02020603050405020304" pitchFamily="18" charset="0"/>
                <a:cs typeface="Times New Roman" panose="02020603050405020304" pitchFamily="18" charset="0"/>
              </a:rPr>
              <a:t>Secure document management is ensured through encryption and role-based access control, protecting sensitive legal information from unauthorized access and cyber threats. The system maintains compliance with industry security standards for data protection.</a:t>
            </a:r>
          </a:p>
          <a:p>
            <a:r>
              <a:rPr lang="en-US" sz="2000" dirty="0">
                <a:latin typeface="Times New Roman" panose="02020603050405020304" pitchFamily="18" charset="0"/>
                <a:cs typeface="Times New Roman" panose="02020603050405020304" pitchFamily="18" charset="0"/>
              </a:rPr>
              <a:t>Overall, the AI-powered solution improves efficiency by streamlining legal documentation processes, making them faster, more reliable, and cost-effective. It empowers legal professionals to focus on critical decision-making rather than spending excessive time on repetitive tasks.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0752-734F-05BF-D805-877A4B5181CF}"/>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B71099C2-C5A0-4427-2597-0BFA7FAF19E7}"/>
              </a:ext>
            </a:extLst>
          </p:cNvPr>
          <p:cNvSpPr>
            <a:spLocks noGrp="1"/>
          </p:cNvSpPr>
          <p:nvPr>
            <p:ph idx="1"/>
          </p:nvPr>
        </p:nvSpPr>
        <p:spPr/>
        <p:txBody>
          <a:bodyPr>
            <a:normAutofit/>
          </a:bodyPr>
          <a:lstStyle/>
          <a:p>
            <a:pPr marL="0" indent="0">
              <a:buNone/>
            </a:pPr>
            <a:r>
              <a:rPr lang="en-IN" sz="2200" dirty="0"/>
              <a:t>https://github.com/Sirihg-12/AI-Powered-Legal-Documentation-Assistant</a:t>
            </a:r>
          </a:p>
        </p:txBody>
      </p:sp>
    </p:spTree>
    <p:extLst>
      <p:ext uri="{BB962C8B-B14F-4D97-AF65-F5344CB8AC3E}">
        <p14:creationId xmlns:p14="http://schemas.microsoft.com/office/powerpoint/2010/main" val="1671917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75C5-3A39-799E-01C1-4501D96494F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13077FEE-F67E-4773-E0A9-6AFEA24ECF4A}"/>
              </a:ext>
            </a:extLst>
          </p:cNvPr>
          <p:cNvSpPr>
            <a:spLocks noGrp="1"/>
          </p:cNvSpPr>
          <p:nvPr>
            <p:ph idx="1"/>
          </p:nvPr>
        </p:nvSpPr>
        <p:spPr/>
        <p:txBody>
          <a:bodyPr>
            <a:normAutofit fontScale="77500" lnSpcReduction="20000"/>
          </a:bodyPr>
          <a:lstStyle/>
          <a:p>
            <a:pPr marR="85090" algn="just">
              <a:lnSpc>
                <a:spcPct val="107000"/>
              </a:lnSpc>
              <a:spcAft>
                <a:spcPts val="370"/>
              </a:spcAft>
              <a:tabLst>
                <a:tab pos="457200" algn="l"/>
              </a:tabLst>
            </a:pPr>
            <a:r>
              <a:rPr lang="en-IN" sz="1800" kern="100" dirty="0">
                <a:solidFill>
                  <a:srgbClr val="000000"/>
                </a:solidFill>
                <a:effectLst/>
                <a:latin typeface="Times New Roman" panose="02020603050405020304" pitchFamily="18" charset="0"/>
                <a:ea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Imogen, P. V., Sreenidhi, J., &amp; Nivedha, V. (2024). AI-Powered Legal Documentation Assistant. </a:t>
            </a:r>
            <a:r>
              <a:rPr lang="en-IN" sz="1800" b="1" i="1" kern="100" dirty="0">
                <a:solidFill>
                  <a:srgbClr val="000000"/>
                </a:solidFill>
                <a:effectLst/>
                <a:latin typeface="Times New Roman" panose="02020603050405020304" pitchFamily="18" charset="0"/>
                <a:ea typeface="Times New Roman" panose="02020603050405020304" pitchFamily="18" charset="0"/>
              </a:rPr>
              <a:t>Journal of Artificial Intelligence and Capsule Networks</a:t>
            </a:r>
            <a:r>
              <a:rPr lang="en-IN" sz="1800" b="1" kern="100" dirty="0">
                <a:solidFill>
                  <a:srgbClr val="000000"/>
                </a:solidFill>
                <a:effectLst/>
                <a:latin typeface="Times New Roman" panose="02020603050405020304" pitchFamily="18" charset="0"/>
                <a:ea typeface="Times New Roman" panose="02020603050405020304" pitchFamily="18" charset="0"/>
              </a:rPr>
              <a:t>, 6(2), 210-226.</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This paper discusses the development of an AI-powered tool designed to assist in legal documentation, focusing on areas like copyright, trademark, and banking.</a:t>
            </a:r>
          </a:p>
          <a:p>
            <a:pPr marR="85090" algn="just">
              <a:lnSpc>
                <a:spcPct val="107000"/>
              </a:lnSpc>
              <a:spcAft>
                <a:spcPts val="370"/>
              </a:spcAft>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Johnson, D., &amp; Lee, R. (2020). An Approach to Get Legal Assistance Using Artificial Intelligence. </a:t>
            </a:r>
            <a:r>
              <a:rPr lang="en-IN" sz="1800" b="1" i="1" kern="100" dirty="0">
                <a:solidFill>
                  <a:srgbClr val="000000"/>
                </a:solidFill>
                <a:effectLst/>
                <a:latin typeface="Times New Roman" panose="02020603050405020304" pitchFamily="18" charset="0"/>
                <a:ea typeface="Times New Roman" panose="02020603050405020304" pitchFamily="18" charset="0"/>
              </a:rPr>
              <a:t>2020 8th International Conference on Reliability, Infocom Technologies and Optimization (Trends and Future Directions) (ICRITO)</a:t>
            </a:r>
            <a:r>
              <a:rPr lang="en-IN" sz="1800" b="1" kern="100" dirty="0">
                <a:solidFill>
                  <a:srgbClr val="000000"/>
                </a:solidFill>
                <a:effectLst/>
                <a:latin typeface="Times New Roman" panose="02020603050405020304" pitchFamily="18" charset="0"/>
                <a:ea typeface="Times New Roman" panose="02020603050405020304" pitchFamily="18" charset="0"/>
              </a:rPr>
              <a:t>, 1185-1190.</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This study proposes a Virtual Legal Assistant (VLA) comprising four components that enable legal experts to consult on legal situations interactively through an AI-based virtual assistant. The approach aims to address the backlog of cases in Indian courts by providing accessible legal assistance, especially in rural areas. </a:t>
            </a:r>
          </a:p>
          <a:p>
            <a:pPr marR="85090" algn="just">
              <a:lnSpc>
                <a:spcPct val="107000"/>
              </a:lnSpc>
              <a:spcAft>
                <a:spcPts val="370"/>
              </a:spcAft>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Patel, A., &amp; Gupta, S. (2024). LEGALSEVA - AI-Powered Legal Documentation Assistant. </a:t>
            </a:r>
            <a:r>
              <a:rPr lang="en-IN" sz="1800" b="1" i="1" kern="100" dirty="0">
                <a:solidFill>
                  <a:srgbClr val="000000"/>
                </a:solidFill>
                <a:effectLst/>
                <a:latin typeface="Times New Roman" panose="02020603050405020304" pitchFamily="18" charset="0"/>
                <a:ea typeface="Times New Roman" panose="02020603050405020304" pitchFamily="18" charset="0"/>
              </a:rPr>
              <a:t>International Research Journal of Modernization in Engineering Technology and Science</a:t>
            </a:r>
            <a:r>
              <a:rPr lang="en-IN" sz="1800" b="1" kern="100" dirty="0">
                <a:solidFill>
                  <a:srgbClr val="000000"/>
                </a:solidFill>
                <a:effectLst/>
                <a:latin typeface="Times New Roman" panose="02020603050405020304" pitchFamily="18" charset="0"/>
                <a:ea typeface="Times New Roman" panose="02020603050405020304" pitchFamily="18" charset="0"/>
              </a:rPr>
              <a:t>, 6(3), 215-221.</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This project presents LEGALSEVA, an AI-powered platform designed to enhance the accessibility and clarity of legal processes. By leveraging advanced technologies and focusing on user-</a:t>
            </a:r>
            <a:r>
              <a:rPr lang="en-IN" sz="1800" kern="100" dirty="0" err="1">
                <a:solidFill>
                  <a:srgbClr val="000000"/>
                </a:solidFill>
                <a:effectLst/>
                <a:latin typeface="Times New Roman" panose="02020603050405020304" pitchFamily="18" charset="0"/>
                <a:ea typeface="Times New Roman" panose="02020603050405020304" pitchFamily="18" charset="0"/>
              </a:rPr>
              <a:t>centered</a:t>
            </a:r>
            <a:r>
              <a:rPr lang="en-IN" sz="1800" kern="100" dirty="0">
                <a:solidFill>
                  <a:srgbClr val="000000"/>
                </a:solidFill>
                <a:effectLst/>
                <a:latin typeface="Times New Roman" panose="02020603050405020304" pitchFamily="18" charset="0"/>
                <a:ea typeface="Times New Roman" panose="02020603050405020304" pitchFamily="18" charset="0"/>
              </a:rPr>
              <a:t> design, the platform aims to transform legal documentation, making it more efficient and user-friendly. </a:t>
            </a:r>
          </a:p>
          <a:p>
            <a:pPr marR="85090" algn="just">
              <a:lnSpc>
                <a:spcPct val="107000"/>
              </a:lnSpc>
              <a:spcAft>
                <a:spcPts val="370"/>
              </a:spcAft>
              <a:tabLst>
                <a:tab pos="457200" algn="l"/>
              </a:tabLst>
            </a:pPr>
            <a:r>
              <a:rPr lang="en-IN" sz="1800" b="1" kern="100" dirty="0">
                <a:solidFill>
                  <a:srgbClr val="000000"/>
                </a:solidFill>
                <a:effectLst/>
                <a:latin typeface="Times New Roman" panose="02020603050405020304" pitchFamily="18" charset="0"/>
                <a:ea typeface="Times New Roman" panose="02020603050405020304" pitchFamily="18" charset="0"/>
              </a:rPr>
              <a:t>Wang, L., Chen, Y., &amp; Zhang, T. (2023). Design and Implementation of a Chatbot for Automated Legal Assistance. </a:t>
            </a:r>
            <a:r>
              <a:rPr lang="en-IN" sz="1800" b="1" i="1" kern="100" dirty="0">
                <a:solidFill>
                  <a:srgbClr val="000000"/>
                </a:solidFill>
                <a:effectLst/>
                <a:latin typeface="Times New Roman" panose="02020603050405020304" pitchFamily="18" charset="0"/>
                <a:ea typeface="Times New Roman" panose="02020603050405020304" pitchFamily="18" charset="0"/>
              </a:rPr>
              <a:t>Journal of Emerging Technologies and Innovative Research</a:t>
            </a:r>
            <a:r>
              <a:rPr lang="en-IN" sz="1800" b="1" kern="100" dirty="0">
                <a:solidFill>
                  <a:srgbClr val="000000"/>
                </a:solidFill>
                <a:effectLst/>
                <a:latin typeface="Times New Roman" panose="02020603050405020304" pitchFamily="18" charset="0"/>
                <a:ea typeface="Times New Roman" panose="02020603050405020304" pitchFamily="18" charset="0"/>
              </a:rPr>
              <a:t>, 11(4), 45-52.</a:t>
            </a:r>
            <a:br>
              <a:rPr lang="en-IN" sz="1800" kern="100" dirty="0">
                <a:solidFill>
                  <a:srgbClr val="000000"/>
                </a:solidFill>
                <a:effectLst/>
                <a:latin typeface="Times New Roman" panose="02020603050405020304" pitchFamily="18" charset="0"/>
                <a:ea typeface="Times New Roman" panose="02020603050405020304" pitchFamily="18" charset="0"/>
              </a:rPr>
            </a:br>
            <a:r>
              <a:rPr lang="en-IN" sz="1800" kern="100" dirty="0">
                <a:solidFill>
                  <a:srgbClr val="000000"/>
                </a:solidFill>
                <a:effectLst/>
                <a:latin typeface="Times New Roman" panose="02020603050405020304" pitchFamily="18" charset="0"/>
                <a:ea typeface="Times New Roman" panose="02020603050405020304" pitchFamily="18" charset="0"/>
              </a:rPr>
              <a:t>This paper details the creation of a chatbot utilizing Natural Language Processing (NLP) and Machine Learning algorithms to provide automated legal assistance. The chatbot is designed to offer conversational support for legal research, aiming to improve accessibility and efficiency in obtaining legal information. </a:t>
            </a:r>
          </a:p>
          <a:p>
            <a:r>
              <a:rPr lang="en-IN" sz="1800" b="1" dirty="0">
                <a:solidFill>
                  <a:srgbClr val="000000"/>
                </a:solidFill>
                <a:effectLst/>
                <a:latin typeface="Times New Roman" panose="02020603050405020304" pitchFamily="18" charset="0"/>
                <a:ea typeface="Times New Roman" panose="02020603050405020304" pitchFamily="18" charset="0"/>
              </a:rPr>
              <a:t>5.     Brown, M., &amp; Taylor, J. (2024). AI &amp; ML Based Legal Assistant. </a:t>
            </a:r>
            <a:r>
              <a:rPr lang="en-IN" sz="1800" b="1" i="1" dirty="0">
                <a:solidFill>
                  <a:srgbClr val="000000"/>
                </a:solidFill>
                <a:effectLst/>
                <a:latin typeface="Times New Roman" panose="02020603050405020304" pitchFamily="18" charset="0"/>
                <a:ea typeface="Times New Roman" panose="02020603050405020304" pitchFamily="18" charset="0"/>
              </a:rPr>
              <a:t>International Research Journal of Engineering and Technology</a:t>
            </a:r>
            <a:r>
              <a:rPr lang="en-IN" sz="1800" b="1" dirty="0">
                <a:solidFill>
                  <a:srgbClr val="000000"/>
                </a:solidFill>
                <a:effectLst/>
                <a:latin typeface="Times New Roman" panose="02020603050405020304" pitchFamily="18" charset="0"/>
                <a:ea typeface="Times New Roman" panose="02020603050405020304" pitchFamily="18" charset="0"/>
              </a:rPr>
              <a:t>, 9(12), 102-108.</a:t>
            </a:r>
            <a:br>
              <a:rPr lang="en-IN" sz="1800" dirty="0">
                <a:solidFill>
                  <a:srgbClr val="000000"/>
                </a:solidFill>
                <a:effectLst/>
                <a:latin typeface="Times New Roman" panose="02020603050405020304" pitchFamily="18" charset="0"/>
                <a:ea typeface="Times New Roman" panose="02020603050405020304" pitchFamily="18" charset="0"/>
              </a:rPr>
            </a:br>
            <a:r>
              <a:rPr lang="en-IN" sz="1800" dirty="0">
                <a:solidFill>
                  <a:srgbClr val="000000"/>
                </a:solidFill>
                <a:effectLst/>
                <a:latin typeface="Times New Roman" panose="02020603050405020304" pitchFamily="18" charset="0"/>
                <a:ea typeface="Times New Roman" panose="02020603050405020304" pitchFamily="18" charset="0"/>
              </a:rPr>
              <a:t>This research explores the integration of Artificial Intelligence (AI) and Machine Learning (ML) in legal tasks, focusing on automating courtroom operations.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022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233A5-6CAD-5926-62D0-33AB1E13FE1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B0B59C1-4020-0B4B-1A13-6910E6519325}"/>
              </a:ext>
            </a:extLst>
          </p:cNvPr>
          <p:cNvSpPr>
            <a:spLocks noGrp="1"/>
          </p:cNvSpPr>
          <p:nvPr>
            <p:ph idx="1"/>
          </p:nvPr>
        </p:nvSpPr>
        <p:spPr>
          <a:xfrm>
            <a:off x="538065" y="1059026"/>
            <a:ext cx="10668000" cy="4545105"/>
          </a:xfrm>
        </p:spPr>
        <p:txBody>
          <a:bodyPr>
            <a:noAutofit/>
          </a:bodyPr>
          <a:lstStyle/>
          <a:p>
            <a:pPr marR="85090" algn="just">
              <a:lnSpc>
                <a:spcPct val="107000"/>
              </a:lnSpc>
              <a:spcAft>
                <a:spcPts val="370"/>
              </a:spcAft>
              <a:tabLst>
                <a:tab pos="457200" algn="l"/>
              </a:tabLst>
            </a:pPr>
            <a:r>
              <a:rPr lang="en-IN" sz="1400" b="1" kern="100" dirty="0">
                <a:solidFill>
                  <a:srgbClr val="000000"/>
                </a:solidFill>
                <a:effectLst/>
                <a:latin typeface="Times New Roman" panose="02020603050405020304" pitchFamily="18" charset="0"/>
                <a:ea typeface="Times New Roman" panose="02020603050405020304" pitchFamily="18" charset="0"/>
              </a:rPr>
              <a:t>Kumar, S., &amp; Singh, R. (2024). SIMPLILEGAL: An AI-Powered Legal Document Assistant. </a:t>
            </a:r>
            <a:r>
              <a:rPr lang="en-IN" sz="1400" b="1" i="1" kern="100" dirty="0">
                <a:solidFill>
                  <a:srgbClr val="000000"/>
                </a:solidFill>
                <a:effectLst/>
                <a:latin typeface="Times New Roman" panose="02020603050405020304" pitchFamily="18" charset="0"/>
                <a:ea typeface="Times New Roman" panose="02020603050405020304" pitchFamily="18" charset="0"/>
              </a:rPr>
              <a:t>International Journal of Engineering Innovations and Management Strategies</a:t>
            </a:r>
            <a:r>
              <a:rPr lang="en-IN" sz="1400" b="1" kern="100" dirty="0">
                <a:solidFill>
                  <a:srgbClr val="000000"/>
                </a:solidFill>
                <a:effectLst/>
                <a:latin typeface="Times New Roman" panose="02020603050405020304" pitchFamily="18" charset="0"/>
                <a:ea typeface="Times New Roman" panose="02020603050405020304" pitchFamily="18" charset="0"/>
              </a:rPr>
              <a:t>, 1(8), 55-63.</a:t>
            </a:r>
            <a:br>
              <a:rPr lang="en-IN" sz="1400" kern="100" dirty="0">
                <a:solidFill>
                  <a:srgbClr val="000000"/>
                </a:solidFill>
                <a:effectLst/>
                <a:latin typeface="Times New Roman" panose="02020603050405020304" pitchFamily="18" charset="0"/>
                <a:ea typeface="Times New Roman" panose="02020603050405020304" pitchFamily="18" charset="0"/>
              </a:rPr>
            </a:br>
            <a:r>
              <a:rPr lang="en-IN" sz="1400" kern="100" dirty="0">
                <a:solidFill>
                  <a:srgbClr val="000000"/>
                </a:solidFill>
                <a:effectLst/>
                <a:latin typeface="Times New Roman" panose="02020603050405020304" pitchFamily="18" charset="0"/>
                <a:ea typeface="Times New Roman" panose="02020603050405020304" pitchFamily="18" charset="0"/>
              </a:rPr>
              <a:t>SIMPLILEGAL is an AI-driven platform aimed at simplifying the drafting and analysis of legal documents. The system focuses on enhancing efficiency and accuracy in legal documentation, providing users with tools to navigate complex legal requirements effectively. </a:t>
            </a:r>
          </a:p>
          <a:p>
            <a:pPr marR="85090" algn="just">
              <a:lnSpc>
                <a:spcPct val="107000"/>
              </a:lnSpc>
              <a:spcAft>
                <a:spcPts val="370"/>
              </a:spcAft>
              <a:tabLst>
                <a:tab pos="457200" algn="l"/>
              </a:tabLst>
            </a:pPr>
            <a:r>
              <a:rPr lang="en-IN" sz="1400" b="1" kern="100" dirty="0">
                <a:solidFill>
                  <a:srgbClr val="000000"/>
                </a:solidFill>
                <a:effectLst/>
                <a:latin typeface="Times New Roman" panose="02020603050405020304" pitchFamily="18" charset="0"/>
                <a:ea typeface="Times New Roman" panose="02020603050405020304" pitchFamily="18" charset="0"/>
              </a:rPr>
              <a:t>Davis, K., Patel, S., &amp; Nguyen, L. (2024). </a:t>
            </a:r>
            <a:r>
              <a:rPr lang="en-IN" sz="1400" b="1" kern="100" dirty="0" err="1">
                <a:solidFill>
                  <a:srgbClr val="000000"/>
                </a:solidFill>
                <a:effectLst/>
                <a:latin typeface="Times New Roman" panose="02020603050405020304" pitchFamily="18" charset="0"/>
                <a:ea typeface="Times New Roman" panose="02020603050405020304" pitchFamily="18" charset="0"/>
              </a:rPr>
              <a:t>Chatlaw</a:t>
            </a:r>
            <a:r>
              <a:rPr lang="en-IN" sz="1400" b="1" kern="100" dirty="0">
                <a:solidFill>
                  <a:srgbClr val="000000"/>
                </a:solidFill>
                <a:effectLst/>
                <a:latin typeface="Times New Roman" panose="02020603050405020304" pitchFamily="18" charset="0"/>
                <a:ea typeface="Times New Roman" panose="02020603050405020304" pitchFamily="18" charset="0"/>
              </a:rPr>
              <a:t>: A Multi-Agent Collaborative Legal Assistant with Knowledge Graph Enhanced Mixture-of-Experts Large Language Model. </a:t>
            </a:r>
            <a:r>
              <a:rPr lang="en-IN" sz="1400" b="1" i="1" kern="100" dirty="0">
                <a:solidFill>
                  <a:srgbClr val="000000"/>
                </a:solidFill>
                <a:effectLst/>
                <a:latin typeface="Times New Roman" panose="02020603050405020304" pitchFamily="18" charset="0"/>
                <a:ea typeface="Times New Roman" panose="02020603050405020304" pitchFamily="18" charset="0"/>
              </a:rPr>
              <a:t>Artificial Intelligence for Legal Assistance Workshop</a:t>
            </a:r>
            <a:r>
              <a:rPr lang="en-IN" sz="1400" b="1" kern="100" dirty="0">
                <a:solidFill>
                  <a:srgbClr val="000000"/>
                </a:solidFill>
                <a:effectLst/>
                <a:latin typeface="Times New Roman" panose="02020603050405020304" pitchFamily="18" charset="0"/>
                <a:ea typeface="Times New Roman" panose="02020603050405020304" pitchFamily="18" charset="0"/>
              </a:rPr>
              <a:t>.</a:t>
            </a:r>
            <a:br>
              <a:rPr lang="en-IN" sz="1400" kern="100" dirty="0">
                <a:solidFill>
                  <a:srgbClr val="000000"/>
                </a:solidFill>
                <a:effectLst/>
                <a:latin typeface="Times New Roman" panose="02020603050405020304" pitchFamily="18" charset="0"/>
                <a:ea typeface="Times New Roman" panose="02020603050405020304" pitchFamily="18" charset="0"/>
              </a:rPr>
            </a:br>
            <a:r>
              <a:rPr lang="en-IN" sz="1400" kern="100" dirty="0">
                <a:solidFill>
                  <a:srgbClr val="000000"/>
                </a:solidFill>
                <a:effectLst/>
                <a:latin typeface="Times New Roman" panose="02020603050405020304" pitchFamily="18" charset="0"/>
                <a:ea typeface="Times New Roman" panose="02020603050405020304" pitchFamily="18" charset="0"/>
              </a:rPr>
              <a:t>This study introduces </a:t>
            </a:r>
            <a:r>
              <a:rPr lang="en-IN" sz="1400" kern="100" dirty="0" err="1">
                <a:solidFill>
                  <a:srgbClr val="000000"/>
                </a:solidFill>
                <a:effectLst/>
                <a:latin typeface="Times New Roman" panose="02020603050405020304" pitchFamily="18" charset="0"/>
                <a:ea typeface="Times New Roman" panose="02020603050405020304" pitchFamily="18" charset="0"/>
              </a:rPr>
              <a:t>Chatlaw</a:t>
            </a:r>
            <a:r>
              <a:rPr lang="en-IN" sz="1400" kern="100" dirty="0">
                <a:solidFill>
                  <a:srgbClr val="000000"/>
                </a:solidFill>
                <a:effectLst/>
                <a:latin typeface="Times New Roman" panose="02020603050405020304" pitchFamily="18" charset="0"/>
                <a:ea typeface="Times New Roman" panose="02020603050405020304" pitchFamily="18" charset="0"/>
              </a:rPr>
              <a:t>, a collaborative legal assistant that employs a Mixture-of-Experts model enhanced with knowledge graphs. The system aims to reduce AI hallucinations and improve the reliability of legal assistance provided by AI models.</a:t>
            </a:r>
          </a:p>
          <a:p>
            <a:pPr marR="85090" algn="just">
              <a:lnSpc>
                <a:spcPct val="107000"/>
              </a:lnSpc>
              <a:spcAft>
                <a:spcPts val="370"/>
              </a:spcAft>
              <a:tabLst>
                <a:tab pos="457200" algn="l"/>
              </a:tabLst>
            </a:pPr>
            <a:r>
              <a:rPr lang="en-IN" sz="1400" b="1" kern="100" dirty="0">
                <a:solidFill>
                  <a:srgbClr val="000000"/>
                </a:solidFill>
                <a:effectLst/>
                <a:latin typeface="Times New Roman" panose="02020603050405020304" pitchFamily="18" charset="0"/>
                <a:ea typeface="Times New Roman" panose="02020603050405020304" pitchFamily="18" charset="0"/>
              </a:rPr>
              <a:t>Hernandez, A., &amp; Zhao, Q. (2024). AI-Powered Legal Documentation Assistant. </a:t>
            </a:r>
            <a:r>
              <a:rPr lang="en-IN" sz="1400" b="1" i="1" kern="100" dirty="0">
                <a:solidFill>
                  <a:srgbClr val="000000"/>
                </a:solidFill>
                <a:effectLst/>
                <a:latin typeface="Times New Roman" panose="02020603050405020304" pitchFamily="18" charset="0"/>
                <a:ea typeface="Times New Roman" panose="02020603050405020304" pitchFamily="18" charset="0"/>
              </a:rPr>
              <a:t>International Journal of Engineering Innovations and Management Strategies</a:t>
            </a:r>
            <a:r>
              <a:rPr lang="en-IN" sz="1400" b="1" kern="100" dirty="0">
                <a:solidFill>
                  <a:srgbClr val="000000"/>
                </a:solidFill>
                <a:effectLst/>
                <a:latin typeface="Times New Roman" panose="02020603050405020304" pitchFamily="18" charset="0"/>
                <a:ea typeface="Times New Roman" panose="02020603050405020304" pitchFamily="18" charset="0"/>
              </a:rPr>
              <a:t>, 1(8), 64-72.</a:t>
            </a:r>
            <a:br>
              <a:rPr lang="en-IN" sz="1400" kern="100" dirty="0">
                <a:solidFill>
                  <a:srgbClr val="000000"/>
                </a:solidFill>
                <a:effectLst/>
                <a:latin typeface="Times New Roman" panose="02020603050405020304" pitchFamily="18" charset="0"/>
                <a:ea typeface="Times New Roman" panose="02020603050405020304" pitchFamily="18" charset="0"/>
              </a:rPr>
            </a:br>
            <a:r>
              <a:rPr lang="en-IN" sz="1400" kern="100" dirty="0">
                <a:solidFill>
                  <a:srgbClr val="000000"/>
                </a:solidFill>
                <a:effectLst/>
                <a:latin typeface="Times New Roman" panose="02020603050405020304" pitchFamily="18" charset="0"/>
                <a:ea typeface="Times New Roman" panose="02020603050405020304" pitchFamily="18" charset="0"/>
              </a:rPr>
              <a:t>This paper discusses an AI-powered solution for legal document management, focusing on streamlining the drafting and analysis processes. The system aims to enhance efficiency and accuracy in legal documentation, addressing potential integration challenges with existing systems.</a:t>
            </a:r>
          </a:p>
          <a:p>
            <a:pPr marR="85090" algn="just">
              <a:lnSpc>
                <a:spcPct val="107000"/>
              </a:lnSpc>
              <a:spcAft>
                <a:spcPts val="370"/>
              </a:spcAft>
              <a:tabLst>
                <a:tab pos="457200" algn="l"/>
              </a:tabLst>
            </a:pPr>
            <a:r>
              <a:rPr lang="en-IN" sz="1400" b="1" kern="100" dirty="0">
                <a:solidFill>
                  <a:srgbClr val="000000"/>
                </a:solidFill>
                <a:effectLst/>
                <a:latin typeface="Times New Roman" panose="02020603050405020304" pitchFamily="18" charset="0"/>
                <a:ea typeface="Times New Roman" panose="02020603050405020304" pitchFamily="18" charset="0"/>
              </a:rPr>
              <a:t>Miller, J., &amp; Wong, E. (2024). Enhancing Legal Document Management Efficiency: An AI-Powered Solution. </a:t>
            </a:r>
            <a:r>
              <a:rPr lang="en-IN" sz="1400" b="1" i="1" kern="100" dirty="0">
                <a:solidFill>
                  <a:srgbClr val="000000"/>
                </a:solidFill>
                <a:effectLst/>
                <a:latin typeface="Times New Roman" panose="02020603050405020304" pitchFamily="18" charset="0"/>
                <a:ea typeface="Times New Roman" panose="02020603050405020304" pitchFamily="18" charset="0"/>
              </a:rPr>
              <a:t>International Journal of Engineering Innovations and Management Strategies</a:t>
            </a:r>
            <a:r>
              <a:rPr lang="en-IN" sz="1400" b="1" kern="100" dirty="0">
                <a:solidFill>
                  <a:srgbClr val="000000"/>
                </a:solidFill>
                <a:effectLst/>
                <a:latin typeface="Times New Roman" panose="02020603050405020304" pitchFamily="18" charset="0"/>
                <a:ea typeface="Times New Roman" panose="02020603050405020304" pitchFamily="18" charset="0"/>
              </a:rPr>
              <a:t>, 1(8), 73-81.</a:t>
            </a:r>
            <a:br>
              <a:rPr lang="en-IN" sz="1400" kern="100" dirty="0">
                <a:solidFill>
                  <a:srgbClr val="000000"/>
                </a:solidFill>
                <a:effectLst/>
                <a:latin typeface="Times New Roman" panose="02020603050405020304" pitchFamily="18" charset="0"/>
                <a:ea typeface="Times New Roman" panose="02020603050405020304" pitchFamily="18" charset="0"/>
              </a:rPr>
            </a:br>
            <a:r>
              <a:rPr lang="en-IN" sz="1400" kern="100" dirty="0">
                <a:solidFill>
                  <a:srgbClr val="000000"/>
                </a:solidFill>
                <a:effectLst/>
                <a:latin typeface="Times New Roman" panose="02020603050405020304" pitchFamily="18" charset="0"/>
                <a:ea typeface="Times New Roman" panose="02020603050405020304" pitchFamily="18" charset="0"/>
              </a:rPr>
              <a:t>This research explores the application of AI in legal document management, aiming to improve efficiency and accuracy. The study also addresses potential data privacy concerns associated with implementing AI-driven solutions in legal contexts.</a:t>
            </a:r>
          </a:p>
          <a:p>
            <a:pPr marR="85090" algn="just">
              <a:lnSpc>
                <a:spcPct val="107000"/>
              </a:lnSpc>
              <a:spcAft>
                <a:spcPts val="370"/>
              </a:spcAft>
              <a:tabLst>
                <a:tab pos="457200" algn="l"/>
              </a:tabLst>
            </a:pPr>
            <a:r>
              <a:rPr lang="en-IN" sz="1400" b="1" kern="100" dirty="0">
                <a:solidFill>
                  <a:srgbClr val="000000"/>
                </a:solidFill>
                <a:effectLst/>
                <a:latin typeface="Times New Roman" panose="02020603050405020304" pitchFamily="18" charset="0"/>
                <a:ea typeface="Times New Roman" panose="02020603050405020304" pitchFamily="18" charset="0"/>
              </a:rPr>
              <a:t>Nakamoto, S., Patel, R., &amp; Gupta, A. (2020). Artificial Intelligence as Legal Research Assistant. </a:t>
            </a:r>
            <a:r>
              <a:rPr lang="en-IN" sz="1400" b="1" i="1" kern="100" dirty="0">
                <a:solidFill>
                  <a:srgbClr val="000000"/>
                </a:solidFill>
                <a:effectLst/>
                <a:latin typeface="Times New Roman" panose="02020603050405020304" pitchFamily="18" charset="0"/>
                <a:ea typeface="Times New Roman" panose="02020603050405020304" pitchFamily="18" charset="0"/>
              </a:rPr>
              <a:t>SSRN Electronic Journal</a:t>
            </a:r>
            <a:r>
              <a:rPr lang="en-IN" sz="1400" b="1" kern="100" dirty="0">
                <a:solidFill>
                  <a:srgbClr val="000000"/>
                </a:solidFill>
                <a:effectLst/>
                <a:latin typeface="Times New Roman" panose="02020603050405020304" pitchFamily="18" charset="0"/>
                <a:ea typeface="Times New Roman" panose="02020603050405020304" pitchFamily="18" charset="0"/>
              </a:rPr>
              <a:t>.</a:t>
            </a:r>
            <a:br>
              <a:rPr lang="en-IN" sz="1400" kern="100" dirty="0">
                <a:solidFill>
                  <a:srgbClr val="000000"/>
                </a:solidFill>
                <a:effectLst/>
                <a:latin typeface="Times New Roman" panose="02020603050405020304" pitchFamily="18" charset="0"/>
                <a:ea typeface="Times New Roman" panose="02020603050405020304" pitchFamily="18" charset="0"/>
              </a:rPr>
            </a:br>
            <a:r>
              <a:rPr lang="en-IN" sz="1400" kern="100" dirty="0">
                <a:solidFill>
                  <a:srgbClr val="000000"/>
                </a:solidFill>
                <a:effectLst/>
                <a:latin typeface="Times New Roman" panose="02020603050405020304" pitchFamily="18" charset="0"/>
                <a:ea typeface="Times New Roman" panose="02020603050405020304" pitchFamily="18" charset="0"/>
              </a:rPr>
              <a:t>This paper examines the role of AI in legal research, focusing on text retrieval and semantic segmentation techniques. The study highlights how AI can make legal information more accessible, while also considering the computational resources required for such implementations.</a:t>
            </a:r>
          </a:p>
        </p:txBody>
      </p:sp>
    </p:spTree>
    <p:extLst>
      <p:ext uri="{BB962C8B-B14F-4D97-AF65-F5344CB8AC3E}">
        <p14:creationId xmlns:p14="http://schemas.microsoft.com/office/powerpoint/2010/main" val="58310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The AI-Powered Legal Documentation Assistant is an advanced tool designed to simplify and automate the process of drafting, reviewing, and managing legal documents.</a:t>
            </a:r>
          </a:p>
          <a:p>
            <a:r>
              <a:rPr lang="en-US" sz="2200" dirty="0">
                <a:latin typeface="Times New Roman" panose="02020603050405020304" pitchFamily="18" charset="0"/>
                <a:cs typeface="Times New Roman" panose="02020603050405020304" pitchFamily="18" charset="0"/>
              </a:rPr>
              <a:t>It leverages cutting-edge Natural Language Processing (NLP) and Machine Learning (ML) algorithms to assist legal professionals in efficiently handling complex legal texts.</a:t>
            </a:r>
          </a:p>
          <a:p>
            <a:r>
              <a:rPr lang="en-US" sz="2200" dirty="0">
                <a:latin typeface="Times New Roman" panose="02020603050405020304" pitchFamily="18" charset="0"/>
                <a:cs typeface="Times New Roman" panose="02020603050405020304" pitchFamily="18" charset="0"/>
              </a:rPr>
              <a:t>The tool automates contract drafting, clause analysis, and compliance verification, ensuring that documents align with legal standards and best practices.</a:t>
            </a:r>
            <a:r>
              <a:rPr lang="en-US" sz="2200" dirty="0"/>
              <a:t> </a:t>
            </a:r>
            <a:r>
              <a:rPr lang="en-US" sz="2200" dirty="0">
                <a:latin typeface="Times New Roman" panose="02020603050405020304" pitchFamily="18" charset="0"/>
                <a:cs typeface="Times New Roman" panose="02020603050405020304" pitchFamily="18" charset="0"/>
              </a:rPr>
              <a:t>By minimizing manual effort, it reduces the risk of human errors and enhances the accuracy of legal documentation.</a:t>
            </a:r>
          </a:p>
          <a:p>
            <a:r>
              <a:rPr lang="en-US" sz="2200" dirty="0">
                <a:latin typeface="Times New Roman" panose="02020603050405020304" pitchFamily="18" charset="0"/>
                <a:cs typeface="Times New Roman" panose="02020603050405020304" pitchFamily="18" charset="0"/>
              </a:rPr>
              <a:t>This AI-driven solution significantly improves workflow efficiency, allowing lawyers, law firms, and corporate legal departments to focus on critical legal tasks rather than repetitive documentation processes.</a:t>
            </a:r>
          </a:p>
          <a:p>
            <a:r>
              <a:rPr lang="en-US" sz="2200" dirty="0">
                <a:latin typeface="Times New Roman" panose="02020603050405020304" pitchFamily="18" charset="0"/>
                <a:cs typeface="Times New Roman" panose="02020603050405020304" pitchFamily="18" charset="0"/>
              </a:rPr>
              <a:t>Ultimately, it enhances productivity, streamlines legal operations, and ensures that legal documents are prepared with speed, precision, and compliance.</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pic>
        <p:nvPicPr>
          <p:cNvPr id="13" name="Content Placeholder 12">
            <a:extLst>
              <a:ext uri="{FF2B5EF4-FFF2-40B4-BE49-F238E27FC236}">
                <a16:creationId xmlns:a16="http://schemas.microsoft.com/office/drawing/2014/main" id="{045F9660-DB13-2045-638F-FE6D58DF0526}"/>
              </a:ext>
            </a:extLst>
          </p:cNvPr>
          <p:cNvPicPr>
            <a:picLocks noGrp="1" noChangeAspect="1"/>
          </p:cNvPicPr>
          <p:nvPr>
            <p:ph idx="1"/>
          </p:nvPr>
        </p:nvPicPr>
        <p:blipFill>
          <a:blip r:embed="rId2"/>
          <a:stretch>
            <a:fillRect/>
          </a:stretch>
        </p:blipFill>
        <p:spPr>
          <a:xfrm>
            <a:off x="1231640" y="987715"/>
            <a:ext cx="8733454" cy="5002538"/>
          </a:xfrm>
        </p:spPr>
      </p:pic>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6D812-2965-D232-FDDA-D696981090CB}"/>
              </a:ext>
            </a:extLst>
          </p:cNvPr>
          <p:cNvSpPr>
            <a:spLocks noGrp="1"/>
          </p:cNvSpPr>
          <p:nvPr>
            <p:ph type="title"/>
          </p:nvPr>
        </p:nvSpPr>
        <p:spPr/>
        <p:txBody>
          <a:bodyPr/>
          <a:lstStyle/>
          <a:p>
            <a:r>
              <a:rPr lang="en-GB" dirty="0"/>
              <a:t>Literature Review</a:t>
            </a:r>
            <a:endParaRPr lang="en-IN" dirty="0"/>
          </a:p>
        </p:txBody>
      </p:sp>
      <p:pic>
        <p:nvPicPr>
          <p:cNvPr id="7" name="Content Placeholder 6">
            <a:extLst>
              <a:ext uri="{FF2B5EF4-FFF2-40B4-BE49-F238E27FC236}">
                <a16:creationId xmlns:a16="http://schemas.microsoft.com/office/drawing/2014/main" id="{12A325E0-513D-AC56-FA1C-9A3502BB9931}"/>
              </a:ext>
            </a:extLst>
          </p:cNvPr>
          <p:cNvPicPr>
            <a:picLocks noGrp="1" noChangeAspect="1"/>
          </p:cNvPicPr>
          <p:nvPr>
            <p:ph idx="1"/>
          </p:nvPr>
        </p:nvPicPr>
        <p:blipFill>
          <a:blip r:embed="rId2"/>
          <a:stretch>
            <a:fillRect/>
          </a:stretch>
        </p:blipFill>
        <p:spPr>
          <a:xfrm>
            <a:off x="1184988" y="1035816"/>
            <a:ext cx="9377266" cy="5019752"/>
          </a:xfrm>
        </p:spPr>
      </p:pic>
    </p:spTree>
    <p:extLst>
      <p:ext uri="{BB962C8B-B14F-4D97-AF65-F5344CB8AC3E}">
        <p14:creationId xmlns:p14="http://schemas.microsoft.com/office/powerpoint/2010/main" val="1452775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0E31-A2A8-328F-4E61-42DD09609586}"/>
              </a:ext>
            </a:extLst>
          </p:cNvPr>
          <p:cNvSpPr>
            <a:spLocks noGrp="1"/>
          </p:cNvSpPr>
          <p:nvPr>
            <p:ph type="title"/>
          </p:nvPr>
        </p:nvSpPr>
        <p:spPr/>
        <p:txBody>
          <a:bodyPr/>
          <a:lstStyle/>
          <a:p>
            <a:r>
              <a:rPr lang="en-GB" dirty="0"/>
              <a:t>Literature Review</a:t>
            </a:r>
            <a:endParaRPr lang="en-IN" dirty="0"/>
          </a:p>
        </p:txBody>
      </p:sp>
      <p:pic>
        <p:nvPicPr>
          <p:cNvPr id="7" name="Content Placeholder 6">
            <a:extLst>
              <a:ext uri="{FF2B5EF4-FFF2-40B4-BE49-F238E27FC236}">
                <a16:creationId xmlns:a16="http://schemas.microsoft.com/office/drawing/2014/main" id="{05F1A7B6-57C9-B746-DA55-B6BAD232FD7F}"/>
              </a:ext>
            </a:extLst>
          </p:cNvPr>
          <p:cNvPicPr>
            <a:picLocks noGrp="1" noChangeAspect="1"/>
          </p:cNvPicPr>
          <p:nvPr>
            <p:ph idx="1"/>
          </p:nvPr>
        </p:nvPicPr>
        <p:blipFill>
          <a:blip r:embed="rId2"/>
          <a:stretch>
            <a:fillRect/>
          </a:stretch>
        </p:blipFill>
        <p:spPr>
          <a:xfrm>
            <a:off x="928153" y="1190341"/>
            <a:ext cx="9876696" cy="4790581"/>
          </a:xfrm>
        </p:spPr>
      </p:pic>
    </p:spTree>
    <p:extLst>
      <p:ext uri="{BB962C8B-B14F-4D97-AF65-F5344CB8AC3E}">
        <p14:creationId xmlns:p14="http://schemas.microsoft.com/office/powerpoint/2010/main" val="57623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sz="1800" dirty="0">
                <a:latin typeface="Times New Roman" panose="02020603050405020304" pitchFamily="18" charset="0"/>
                <a:cs typeface="Times New Roman" panose="02020603050405020304" pitchFamily="18" charset="0"/>
              </a:rPr>
              <a:t>The system utilizes Natural Language Processing (NLP) to analyze legal terminologies, clauses, and document structures, ensuring accurate understanding and processing of legal texts. This helps in identifying key legal entities such as parties, obligations, and deadlines.</a:t>
            </a:r>
          </a:p>
          <a:p>
            <a:r>
              <a:rPr lang="en-US" sz="1800" dirty="0">
                <a:latin typeface="Times New Roman" panose="02020603050405020304" pitchFamily="18" charset="0"/>
                <a:cs typeface="Times New Roman" panose="02020603050405020304" pitchFamily="18" charset="0"/>
              </a:rPr>
              <a:t>It automates document generation by providing AI-driven templates for contracts, agreements, and other legal paperwork. Users can input key details, and the system will generate a structured legal document while maintaining accuracy and compliance.</a:t>
            </a:r>
          </a:p>
          <a:p>
            <a:r>
              <a:rPr lang="en-US" sz="1800" dirty="0">
                <a:latin typeface="Times New Roman" panose="02020603050405020304" pitchFamily="18" charset="0"/>
                <a:cs typeface="Times New Roman" panose="02020603050405020304" pitchFamily="18" charset="0"/>
              </a:rPr>
              <a:t>An intelligent search and retrieval system allows users to quickly find relevant legal documents, case laws, and contract clauses. This is powered by semantic search and similarity-based retrieval methods, making legal research more efficient.</a:t>
            </a:r>
          </a:p>
          <a:p>
            <a:r>
              <a:rPr lang="en-US" sz="1800" dirty="0">
                <a:latin typeface="Times New Roman" panose="02020603050405020304" pitchFamily="18" charset="0"/>
                <a:cs typeface="Times New Roman" panose="02020603050405020304" pitchFamily="18" charset="0"/>
              </a:rPr>
              <a:t>Machine learning models analyze past legal documents and cases to predict potential legal risks and suggest optimizations in contract terms. This proactive approach helps in minimizing legal vulnerabilities and enhancing document quality.</a:t>
            </a:r>
          </a:p>
          <a:p>
            <a:r>
              <a:rPr lang="en-US" sz="1800" dirty="0">
                <a:latin typeface="Times New Roman" panose="02020603050405020304" pitchFamily="18" charset="0"/>
                <a:cs typeface="Times New Roman" panose="02020603050405020304" pitchFamily="18" charset="0"/>
              </a:rPr>
              <a:t>The system integrates with legal databases and APIs, ensuring that legal documents remain updated with the latest laws, regulations, and compliance requirements. This reduces the risk of outdated or incorrect legal information.</a:t>
            </a:r>
          </a:p>
          <a:p>
            <a:r>
              <a:rPr lang="en-US" sz="1800" dirty="0">
                <a:latin typeface="Times New Roman" panose="02020603050405020304" pitchFamily="18" charset="0"/>
                <a:cs typeface="Times New Roman" panose="02020603050405020304" pitchFamily="18" charset="0"/>
              </a:rPr>
              <a:t>Secure document handling is implemented through encryption techniques and access control mechanisms to ensure confidentiality and data privacy. This safeguards sensitive legal information from unauthorized access and cyber threats.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4F204A-5379-93F9-C285-A059716426D0}"/>
              </a:ext>
            </a:extLst>
          </p:cNvPr>
          <p:cNvPicPr>
            <a:picLocks noGrp="1" noChangeAspect="1"/>
          </p:cNvPicPr>
          <p:nvPr>
            <p:ph idx="1"/>
          </p:nvPr>
        </p:nvPicPr>
        <p:blipFill>
          <a:blip r:embed="rId2"/>
          <a:stretch>
            <a:fillRect/>
          </a:stretch>
        </p:blipFill>
        <p:spPr>
          <a:xfrm>
            <a:off x="1454077" y="952500"/>
            <a:ext cx="7764567" cy="4953000"/>
          </a:xfrm>
        </p:spPr>
      </p:pic>
      <p:sp>
        <p:nvSpPr>
          <p:cNvPr id="5" name="Title 4">
            <a:extLst>
              <a:ext uri="{FF2B5EF4-FFF2-40B4-BE49-F238E27FC236}">
                <a16:creationId xmlns:a16="http://schemas.microsoft.com/office/drawing/2014/main" id="{DED57232-5ACB-5407-8223-DB1217FD3E5E}"/>
              </a:ext>
            </a:extLst>
          </p:cNvPr>
          <p:cNvSpPr>
            <a:spLocks noGrp="1"/>
          </p:cNvSpPr>
          <p:nvPr>
            <p:ph type="title"/>
          </p:nvPr>
        </p:nvSpPr>
        <p:spPr/>
        <p:txBody>
          <a:bodyPr/>
          <a:lstStyle/>
          <a:p>
            <a:r>
              <a:rPr lang="en-IN" dirty="0"/>
              <a:t>Architecture Diagram</a:t>
            </a:r>
          </a:p>
        </p:txBody>
      </p:sp>
    </p:spTree>
    <p:extLst>
      <p:ext uri="{BB962C8B-B14F-4D97-AF65-F5344CB8AC3E}">
        <p14:creationId xmlns:p14="http://schemas.microsoft.com/office/powerpoint/2010/main" val="5589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Automate Legal Document Generation</a:t>
            </a:r>
            <a:r>
              <a:rPr lang="en-US" sz="2000" dirty="0">
                <a:latin typeface="Times New Roman" panose="02020603050405020304" pitchFamily="18" charset="0"/>
                <a:cs typeface="Times New Roman" panose="02020603050405020304" pitchFamily="18" charset="0"/>
              </a:rPr>
              <a:t> – Develop an AI-driven system to create legal documents efficiently, reducing manual effort and human errors.</a:t>
            </a:r>
          </a:p>
          <a:p>
            <a:r>
              <a:rPr lang="en-US" sz="2000" b="1" dirty="0">
                <a:latin typeface="Times New Roman" panose="02020603050405020304" pitchFamily="18" charset="0"/>
                <a:cs typeface="Times New Roman" panose="02020603050405020304" pitchFamily="18" charset="0"/>
              </a:rPr>
              <a:t>Enhance Accuracy and Compliance</a:t>
            </a:r>
            <a:r>
              <a:rPr lang="en-US" sz="2000" dirty="0">
                <a:latin typeface="Times New Roman" panose="02020603050405020304" pitchFamily="18" charset="0"/>
                <a:cs typeface="Times New Roman" panose="02020603050405020304" pitchFamily="18" charset="0"/>
              </a:rPr>
              <a:t> – Implement NLP and ML models to analyze legal clauses, ensuring documents adhere to regulatory standards and legal best practices.</a:t>
            </a:r>
          </a:p>
          <a:p>
            <a:r>
              <a:rPr lang="en-US" sz="2000" b="1" dirty="0">
                <a:latin typeface="Times New Roman" panose="02020603050405020304" pitchFamily="18" charset="0"/>
                <a:cs typeface="Times New Roman" panose="02020603050405020304" pitchFamily="18" charset="0"/>
              </a:rPr>
              <a:t>Improve Legal Document Accessibility</a:t>
            </a:r>
            <a:r>
              <a:rPr lang="en-US" sz="2000" dirty="0">
                <a:latin typeface="Times New Roman" panose="02020603050405020304" pitchFamily="18" charset="0"/>
                <a:cs typeface="Times New Roman" panose="02020603050405020304" pitchFamily="18" charset="0"/>
              </a:rPr>
              <a:t> – Provide language simplification and summarization features to make complex legal texts easier to understand for professionals and clients.</a:t>
            </a:r>
          </a:p>
          <a:p>
            <a:r>
              <a:rPr lang="en-US" sz="2000" b="1" dirty="0">
                <a:latin typeface="Times New Roman" panose="02020603050405020304" pitchFamily="18" charset="0"/>
                <a:cs typeface="Times New Roman" panose="02020603050405020304" pitchFamily="18" charset="0"/>
              </a:rPr>
              <a:t>Enable Intelligent Search and Analysis</a:t>
            </a:r>
            <a:r>
              <a:rPr lang="en-US" sz="2000" dirty="0">
                <a:latin typeface="Times New Roman" panose="02020603050405020304" pitchFamily="18" charset="0"/>
                <a:cs typeface="Times New Roman" panose="02020603050405020304" pitchFamily="18" charset="0"/>
              </a:rPr>
              <a:t> – Develop a smart search system to retrieve relevant legal documents, case references, and contract clauses quickly and accurately.</a:t>
            </a:r>
          </a:p>
          <a:p>
            <a:r>
              <a:rPr lang="en-US" sz="2000" b="1" dirty="0">
                <a:latin typeface="Times New Roman" panose="02020603050405020304" pitchFamily="18" charset="0"/>
                <a:cs typeface="Times New Roman" panose="02020603050405020304" pitchFamily="18" charset="0"/>
              </a:rPr>
              <a:t>Ensure Security and Confidentiality</a:t>
            </a:r>
            <a:r>
              <a:rPr lang="en-US" sz="2000" dirty="0">
                <a:latin typeface="Times New Roman" panose="02020603050405020304" pitchFamily="18" charset="0"/>
                <a:cs typeface="Times New Roman" panose="02020603050405020304" pitchFamily="18" charset="0"/>
              </a:rPr>
              <a:t> – Implement encryption and access control measures to protect sensitive legal information from unauthorized access and cyber threats.</a:t>
            </a:r>
          </a:p>
          <a:p>
            <a:pPr marL="0" indent="0">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Planning &amp; Requirement Analysis</a:t>
            </a:r>
          </a:p>
          <a:p>
            <a:r>
              <a:rPr lang="en-IN" sz="2000" dirty="0">
                <a:latin typeface="Times New Roman" panose="02020603050405020304" pitchFamily="18" charset="0"/>
                <a:cs typeface="Times New Roman" panose="02020603050405020304" pitchFamily="18" charset="0"/>
              </a:rPr>
              <a:t>System Design &amp; Architecture</a:t>
            </a:r>
          </a:p>
          <a:p>
            <a:r>
              <a:rPr lang="en-IN" sz="2000" dirty="0">
                <a:latin typeface="Times New Roman" panose="02020603050405020304" pitchFamily="18" charset="0"/>
                <a:cs typeface="Times New Roman" panose="02020603050405020304" pitchFamily="18" charset="0"/>
              </a:rPr>
              <a:t>Model Development &amp; Implementation</a:t>
            </a:r>
          </a:p>
          <a:p>
            <a:r>
              <a:rPr lang="en-IN" sz="2000" dirty="0">
                <a:latin typeface="Times New Roman" panose="02020603050405020304" pitchFamily="18" charset="0"/>
                <a:cs typeface="Times New Roman" panose="02020603050405020304" pitchFamily="18" charset="0"/>
              </a:rPr>
              <a:t>Testing &amp; Validation</a:t>
            </a:r>
          </a:p>
          <a:p>
            <a:r>
              <a:rPr lang="en-IN" sz="2000" dirty="0">
                <a:latin typeface="Times New Roman" panose="02020603050405020304" pitchFamily="18" charset="0"/>
                <a:cs typeface="Times New Roman" panose="02020603050405020304" pitchFamily="18" charset="0"/>
              </a:rPr>
              <a:t>Deployment &amp; Maintenance</a:t>
            </a:r>
            <a:endParaRPr lang="en-GB" sz="2000" dirty="0">
              <a:latin typeface="Times New Roman" panose="02020603050405020304" pitchFamily="18" charset="0"/>
              <a:cs typeface="Times New Roman" panose="02020603050405020304" pitchFamily="18" charset="0"/>
            </a:endParaRPr>
          </a:p>
        </p:txBody>
      </p:sp>
      <p:pic>
        <p:nvPicPr>
          <p:cNvPr id="5" name="Google Shape;151;p22" descr="A close-up of several papers&#10;&#10;Description automatically generated">
            <a:extLst>
              <a:ext uri="{FF2B5EF4-FFF2-40B4-BE49-F238E27FC236}">
                <a16:creationId xmlns:a16="http://schemas.microsoft.com/office/drawing/2014/main" id="{C349F77B-1EBF-5FD7-EC43-4224FAFFDB97}"/>
              </a:ext>
            </a:extLst>
          </p:cNvPr>
          <p:cNvPicPr preferRelativeResize="0"/>
          <p:nvPr/>
        </p:nvPicPr>
        <p:blipFill rotWithShape="1">
          <a:blip r:embed="rId2">
            <a:alphaModFix/>
          </a:blip>
          <a:srcRect/>
          <a:stretch/>
        </p:blipFill>
        <p:spPr>
          <a:xfrm>
            <a:off x="5317334" y="1072901"/>
            <a:ext cx="2928307" cy="2285999"/>
          </a:xfrm>
          <a:prstGeom prst="rect">
            <a:avLst/>
          </a:prstGeom>
          <a:noFill/>
          <a:ln>
            <a:noFill/>
          </a:ln>
        </p:spPr>
      </p:pic>
      <p:pic>
        <p:nvPicPr>
          <p:cNvPr id="6" name="Google Shape;152;p22" descr="A group of people sitting at a table&#10;&#10;Description automatically generated">
            <a:extLst>
              <a:ext uri="{FF2B5EF4-FFF2-40B4-BE49-F238E27FC236}">
                <a16:creationId xmlns:a16="http://schemas.microsoft.com/office/drawing/2014/main" id="{95DDB88E-ACC6-2FAA-454C-2BC92E1198FB}"/>
              </a:ext>
            </a:extLst>
          </p:cNvPr>
          <p:cNvPicPr preferRelativeResize="0"/>
          <p:nvPr/>
        </p:nvPicPr>
        <p:blipFill rotWithShape="1">
          <a:blip r:embed="rId3">
            <a:alphaModFix/>
          </a:blip>
          <a:srcRect/>
          <a:stretch/>
        </p:blipFill>
        <p:spPr>
          <a:xfrm>
            <a:off x="8457687" y="1263500"/>
            <a:ext cx="3525766" cy="1960963"/>
          </a:xfrm>
          <a:prstGeom prst="rect">
            <a:avLst/>
          </a:prstGeom>
          <a:noFill/>
          <a:ln>
            <a:noFill/>
          </a:ln>
        </p:spPr>
      </p:pic>
      <p:pic>
        <p:nvPicPr>
          <p:cNvPr id="7" name="Google Shape;153;p22" descr="A hand touching a glowing circuit board&#10;&#10;Description automatically generated">
            <a:extLst>
              <a:ext uri="{FF2B5EF4-FFF2-40B4-BE49-F238E27FC236}">
                <a16:creationId xmlns:a16="http://schemas.microsoft.com/office/drawing/2014/main" id="{BF2D57CD-E515-0750-14E9-11F1EB4DCE18}"/>
              </a:ext>
            </a:extLst>
          </p:cNvPr>
          <p:cNvPicPr preferRelativeResize="0"/>
          <p:nvPr/>
        </p:nvPicPr>
        <p:blipFill rotWithShape="1">
          <a:blip r:embed="rId4">
            <a:alphaModFix/>
          </a:blip>
          <a:srcRect/>
          <a:stretch/>
        </p:blipFill>
        <p:spPr>
          <a:xfrm>
            <a:off x="812800" y="3508249"/>
            <a:ext cx="3497179" cy="2031247"/>
          </a:xfrm>
          <a:prstGeom prst="rect">
            <a:avLst/>
          </a:prstGeom>
          <a:noFill/>
          <a:ln>
            <a:noFill/>
          </a:ln>
        </p:spPr>
      </p:pic>
      <p:pic>
        <p:nvPicPr>
          <p:cNvPr id="8" name="Google Shape;154;p22" descr="A person touching a screen with icons&#10;&#10;Description automatically generated">
            <a:extLst>
              <a:ext uri="{FF2B5EF4-FFF2-40B4-BE49-F238E27FC236}">
                <a16:creationId xmlns:a16="http://schemas.microsoft.com/office/drawing/2014/main" id="{0D6843CB-FCB4-10BA-C5B7-1735AE9A1DE4}"/>
              </a:ext>
            </a:extLst>
          </p:cNvPr>
          <p:cNvPicPr preferRelativeResize="0"/>
          <p:nvPr/>
        </p:nvPicPr>
        <p:blipFill rotWithShape="1">
          <a:blip r:embed="rId5">
            <a:alphaModFix/>
          </a:blip>
          <a:srcRect/>
          <a:stretch/>
        </p:blipFill>
        <p:spPr>
          <a:xfrm>
            <a:off x="4616616" y="3619499"/>
            <a:ext cx="3629025" cy="2285998"/>
          </a:xfrm>
          <a:prstGeom prst="rect">
            <a:avLst/>
          </a:prstGeom>
          <a:noFill/>
          <a:ln>
            <a:noFill/>
          </a:ln>
        </p:spPr>
      </p:pic>
      <p:pic>
        <p:nvPicPr>
          <p:cNvPr id="9" name="Google Shape;155;p22" descr="Close-up of a keyboard with a red key&#10;&#10;Description automatically generated">
            <a:extLst>
              <a:ext uri="{FF2B5EF4-FFF2-40B4-BE49-F238E27FC236}">
                <a16:creationId xmlns:a16="http://schemas.microsoft.com/office/drawing/2014/main" id="{6562EDFB-3CB8-A1BA-1972-2DC70A023439}"/>
              </a:ext>
            </a:extLst>
          </p:cNvPr>
          <p:cNvPicPr preferRelativeResize="0"/>
          <p:nvPr/>
        </p:nvPicPr>
        <p:blipFill rotWithShape="1">
          <a:blip r:embed="rId6">
            <a:alphaModFix/>
          </a:blip>
          <a:srcRect/>
          <a:stretch/>
        </p:blipFill>
        <p:spPr>
          <a:xfrm>
            <a:off x="8370676" y="3508249"/>
            <a:ext cx="3416761" cy="2031247"/>
          </a:xfrm>
          <a:prstGeom prst="rect">
            <a:avLst/>
          </a:prstGeom>
          <a:noFill/>
          <a:ln>
            <a:noFill/>
          </a:ln>
        </p:spPr>
      </p:pic>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157</TotalTime>
  <Words>1658</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Bookman Old Style</vt:lpstr>
      <vt:lpstr>Cambria</vt:lpstr>
      <vt:lpstr>Times New Roman</vt:lpstr>
      <vt:lpstr>Verdana</vt:lpstr>
      <vt:lpstr>Bioinformatics</vt:lpstr>
      <vt:lpstr>AI-Powered Legal Documentation Assistant</vt:lpstr>
      <vt:lpstr>Introduction</vt:lpstr>
      <vt:lpstr>Literature Review</vt:lpstr>
      <vt:lpstr>Literature Review</vt:lpstr>
      <vt:lpstr>Literature Review</vt:lpstr>
      <vt:lpstr>Proposed Method</vt:lpstr>
      <vt:lpstr>Architecture Diagram</vt:lpstr>
      <vt:lpstr>Objectives</vt:lpstr>
      <vt:lpstr>Methodology</vt:lpstr>
      <vt:lpstr>Timeline of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SIRI H G</cp:lastModifiedBy>
  <cp:revision>15</cp:revision>
  <dcterms:created xsi:type="dcterms:W3CDTF">2023-03-16T03:26:27Z</dcterms:created>
  <dcterms:modified xsi:type="dcterms:W3CDTF">2025-05-15T08:17:23Z</dcterms:modified>
</cp:coreProperties>
</file>