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8" r:id="rId4"/>
    <p:sldId id="279" r:id="rId5"/>
    <p:sldId id="276" r:id="rId6"/>
    <p:sldId id="259" r:id="rId7"/>
    <p:sldId id="260" r:id="rId8"/>
    <p:sldId id="284" r:id="rId9"/>
    <p:sldId id="261" r:id="rId10"/>
    <p:sldId id="275" r:id="rId11"/>
    <p:sldId id="277" r:id="rId12"/>
    <p:sldId id="262" r:id="rId13"/>
    <p:sldId id="281" r:id="rId14"/>
    <p:sldId id="263" r:id="rId15"/>
    <p:sldId id="283" r:id="rId16"/>
    <p:sldId id="264" r:id="rId17"/>
    <p:sldId id="268" r:id="rId18"/>
    <p:sldId id="265" r:id="rId19"/>
    <p:sldId id="28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6E009-F52D-48A7-89A2-FB8DFED386CB}" v="16" dt="2025-04-25T07:09:52.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H G" userId="861279cfd4b1ea8a" providerId="LiveId" clId="{49D6E009-F52D-48A7-89A2-FB8DFED386CB}"/>
    <pc:docChg chg="undo custSel addSld delSld modSld">
      <pc:chgData name="SIRI H G" userId="861279cfd4b1ea8a" providerId="LiveId" clId="{49D6E009-F52D-48A7-89A2-FB8DFED386CB}" dt="2025-04-25T07:36:38.364" v="588" actId="255"/>
      <pc:docMkLst>
        <pc:docMk/>
      </pc:docMkLst>
      <pc:sldChg chg="modSp mod">
        <pc:chgData name="SIRI H G" userId="861279cfd4b1ea8a" providerId="LiveId" clId="{49D6E009-F52D-48A7-89A2-FB8DFED386CB}" dt="2025-04-25T06:31:20.456" v="26" actId="20577"/>
        <pc:sldMkLst>
          <pc:docMk/>
          <pc:sldMk cId="0" sldId="256"/>
        </pc:sldMkLst>
        <pc:graphicFrameChg chg="modGraphic">
          <ac:chgData name="SIRI H G" userId="861279cfd4b1ea8a" providerId="LiveId" clId="{49D6E009-F52D-48A7-89A2-FB8DFED386CB}" dt="2025-04-25T06:31:20.456" v="26" actId="20577"/>
          <ac:graphicFrameMkLst>
            <pc:docMk/>
            <pc:sldMk cId="0" sldId="256"/>
            <ac:graphicFrameMk id="89" creationId="{00000000-0000-0000-0000-000000000000}"/>
          </ac:graphicFrameMkLst>
        </pc:graphicFrameChg>
      </pc:sldChg>
      <pc:sldChg chg="addSp delSp modSp mod">
        <pc:chgData name="SIRI H G" userId="861279cfd4b1ea8a" providerId="LiveId" clId="{49D6E009-F52D-48A7-89A2-FB8DFED386CB}" dt="2025-04-25T06:40:57.349" v="67" actId="20577"/>
        <pc:sldMkLst>
          <pc:docMk/>
          <pc:sldMk cId="3633487232" sldId="257"/>
        </pc:sldMkLst>
        <pc:spChg chg="del mod">
          <ac:chgData name="SIRI H G" userId="861279cfd4b1ea8a" providerId="LiveId" clId="{49D6E009-F52D-48A7-89A2-FB8DFED386CB}" dt="2025-04-25T06:37:55.854" v="30"/>
          <ac:spMkLst>
            <pc:docMk/>
            <pc:sldMk cId="3633487232" sldId="257"/>
            <ac:spMk id="3" creationId="{00000000-0000-0000-0000-000000000000}"/>
          </ac:spMkLst>
        </pc:spChg>
        <pc:spChg chg="add">
          <ac:chgData name="SIRI H G" userId="861279cfd4b1ea8a" providerId="LiveId" clId="{49D6E009-F52D-48A7-89A2-FB8DFED386CB}" dt="2025-04-25T06:37:17.801" v="27"/>
          <ac:spMkLst>
            <pc:docMk/>
            <pc:sldMk cId="3633487232" sldId="257"/>
            <ac:spMk id="4" creationId="{AA78C916-D706-1CF1-62C3-0F1BBB43E40D}"/>
          </ac:spMkLst>
        </pc:spChg>
        <pc:spChg chg="add mod">
          <ac:chgData name="SIRI H G" userId="861279cfd4b1ea8a" providerId="LiveId" clId="{49D6E009-F52D-48A7-89A2-FB8DFED386CB}" dt="2025-04-25T06:40:57.349" v="67" actId="20577"/>
          <ac:spMkLst>
            <pc:docMk/>
            <pc:sldMk cId="3633487232" sldId="257"/>
            <ac:spMk id="5" creationId="{231F6D5B-1E9E-06A6-DDA8-DF47D22C96A4}"/>
          </ac:spMkLst>
        </pc:spChg>
        <pc:spChg chg="add">
          <ac:chgData name="SIRI H G" userId="861279cfd4b1ea8a" providerId="LiveId" clId="{49D6E009-F52D-48A7-89A2-FB8DFED386CB}" dt="2025-04-25T06:39:45.309" v="49"/>
          <ac:spMkLst>
            <pc:docMk/>
            <pc:sldMk cId="3633487232" sldId="257"/>
            <ac:spMk id="6" creationId="{AE6C4289-055A-883D-2A42-B0371D84D605}"/>
          </ac:spMkLst>
        </pc:spChg>
        <pc:spChg chg="add">
          <ac:chgData name="SIRI H G" userId="861279cfd4b1ea8a" providerId="LiveId" clId="{49D6E009-F52D-48A7-89A2-FB8DFED386CB}" dt="2025-04-25T06:39:52.177" v="54"/>
          <ac:spMkLst>
            <pc:docMk/>
            <pc:sldMk cId="3633487232" sldId="257"/>
            <ac:spMk id="7" creationId="{993D1795-1A6A-E2D7-DB97-D5E3556DE592}"/>
          </ac:spMkLst>
        </pc:spChg>
      </pc:sldChg>
      <pc:sldChg chg="del">
        <pc:chgData name="SIRI H G" userId="861279cfd4b1ea8a" providerId="LiveId" clId="{49D6E009-F52D-48A7-89A2-FB8DFED386CB}" dt="2025-04-25T06:42:29.936" v="68" actId="2696"/>
        <pc:sldMkLst>
          <pc:docMk/>
          <pc:sldMk cId="3767711167" sldId="258"/>
        </pc:sldMkLst>
      </pc:sldChg>
      <pc:sldChg chg="modSp mod">
        <pc:chgData name="SIRI H G" userId="861279cfd4b1ea8a" providerId="LiveId" clId="{49D6E009-F52D-48A7-89A2-FB8DFED386CB}" dt="2025-04-25T07:35:05.775" v="581" actId="5793"/>
        <pc:sldMkLst>
          <pc:docMk/>
          <pc:sldMk cId="2659618667" sldId="259"/>
        </pc:sldMkLst>
        <pc:spChg chg="mod">
          <ac:chgData name="SIRI H G" userId="861279cfd4b1ea8a" providerId="LiveId" clId="{49D6E009-F52D-48A7-89A2-FB8DFED386CB}" dt="2025-04-25T07:35:05.775" v="581" actId="5793"/>
          <ac:spMkLst>
            <pc:docMk/>
            <pc:sldMk cId="2659618667" sldId="259"/>
            <ac:spMk id="3" creationId="{00000000-0000-0000-0000-000000000000}"/>
          </ac:spMkLst>
        </pc:spChg>
      </pc:sldChg>
      <pc:sldChg chg="modSp mod">
        <pc:chgData name="SIRI H G" userId="861279cfd4b1ea8a" providerId="LiveId" clId="{49D6E009-F52D-48A7-89A2-FB8DFED386CB}" dt="2025-04-25T07:04:19.866" v="247" actId="14100"/>
        <pc:sldMkLst>
          <pc:docMk/>
          <pc:sldMk cId="2666729557" sldId="260"/>
        </pc:sldMkLst>
        <pc:spChg chg="mod">
          <ac:chgData name="SIRI H G" userId="861279cfd4b1ea8a" providerId="LiveId" clId="{49D6E009-F52D-48A7-89A2-FB8DFED386CB}" dt="2025-04-25T07:04:19.866" v="247" actId="14100"/>
          <ac:spMkLst>
            <pc:docMk/>
            <pc:sldMk cId="2666729557" sldId="260"/>
            <ac:spMk id="3" creationId="{00000000-0000-0000-0000-000000000000}"/>
          </ac:spMkLst>
        </pc:spChg>
      </pc:sldChg>
      <pc:sldChg chg="modSp mod">
        <pc:chgData name="SIRI H G" userId="861279cfd4b1ea8a" providerId="LiveId" clId="{49D6E009-F52D-48A7-89A2-FB8DFED386CB}" dt="2025-04-25T07:32:21.490" v="557" actId="113"/>
        <pc:sldMkLst>
          <pc:docMk/>
          <pc:sldMk cId="2314944744" sldId="261"/>
        </pc:sldMkLst>
        <pc:spChg chg="mod">
          <ac:chgData name="SIRI H G" userId="861279cfd4b1ea8a" providerId="LiveId" clId="{49D6E009-F52D-48A7-89A2-FB8DFED386CB}" dt="2025-04-25T07:32:21.490" v="557" actId="113"/>
          <ac:spMkLst>
            <pc:docMk/>
            <pc:sldMk cId="2314944744" sldId="261"/>
            <ac:spMk id="3" creationId="{00000000-0000-0000-0000-000000000000}"/>
          </ac:spMkLst>
        </pc:spChg>
      </pc:sldChg>
      <pc:sldChg chg="addSp delSp modSp mod">
        <pc:chgData name="SIRI H G" userId="861279cfd4b1ea8a" providerId="LiveId" clId="{49D6E009-F52D-48A7-89A2-FB8DFED386CB}" dt="2025-04-25T07:10:00.001" v="331" actId="14100"/>
        <pc:sldMkLst>
          <pc:docMk/>
          <pc:sldMk cId="3677332887" sldId="262"/>
        </pc:sldMkLst>
        <pc:spChg chg="add del mod">
          <ac:chgData name="SIRI H G" userId="861279cfd4b1ea8a" providerId="LiveId" clId="{49D6E009-F52D-48A7-89A2-FB8DFED386CB}" dt="2025-04-25T07:09:31.102" v="327" actId="21"/>
          <ac:spMkLst>
            <pc:docMk/>
            <pc:sldMk cId="3677332887" sldId="262"/>
            <ac:spMk id="5" creationId="{30CD0FA2-3192-41AB-0469-1E5599090D6A}"/>
          </ac:spMkLst>
        </pc:spChg>
        <pc:spChg chg="add del mod">
          <ac:chgData name="SIRI H G" userId="861279cfd4b1ea8a" providerId="LiveId" clId="{49D6E009-F52D-48A7-89A2-FB8DFED386CB}" dt="2025-04-25T07:09:52.967" v="329" actId="931"/>
          <ac:spMkLst>
            <pc:docMk/>
            <pc:sldMk cId="3677332887" sldId="262"/>
            <ac:spMk id="6" creationId="{30CD0FA2-3192-41AB-0469-1E5599090D6A}"/>
          </ac:spMkLst>
        </pc:spChg>
        <pc:picChg chg="del">
          <ac:chgData name="SIRI H G" userId="861279cfd4b1ea8a" providerId="LiveId" clId="{49D6E009-F52D-48A7-89A2-FB8DFED386CB}" dt="2025-04-25T07:09:25.662" v="326" actId="478"/>
          <ac:picMkLst>
            <pc:docMk/>
            <pc:sldMk cId="3677332887" sldId="262"/>
            <ac:picMk id="4" creationId="{0D3166AB-CC9C-8B19-5CBF-60167077E908}"/>
          </ac:picMkLst>
        </pc:picChg>
        <pc:picChg chg="add mod">
          <ac:chgData name="SIRI H G" userId="861279cfd4b1ea8a" providerId="LiveId" clId="{49D6E009-F52D-48A7-89A2-FB8DFED386CB}" dt="2025-04-25T07:10:00.001" v="331" actId="14100"/>
          <ac:picMkLst>
            <pc:docMk/>
            <pc:sldMk cId="3677332887" sldId="262"/>
            <ac:picMk id="8" creationId="{97047B94-FA4C-1EAD-0218-7B6750EAB9C6}"/>
          </ac:picMkLst>
        </pc:picChg>
      </pc:sldChg>
      <pc:sldChg chg="modSp mod">
        <pc:chgData name="SIRI H G" userId="861279cfd4b1ea8a" providerId="LiveId" clId="{49D6E009-F52D-48A7-89A2-FB8DFED386CB}" dt="2025-04-25T07:35:36.614" v="582" actId="2711"/>
        <pc:sldMkLst>
          <pc:docMk/>
          <pc:sldMk cId="1923928155" sldId="263"/>
        </pc:sldMkLst>
        <pc:spChg chg="mod">
          <ac:chgData name="SIRI H G" userId="861279cfd4b1ea8a" providerId="LiveId" clId="{49D6E009-F52D-48A7-89A2-FB8DFED386CB}" dt="2025-04-25T07:35:36.614" v="582" actId="2711"/>
          <ac:spMkLst>
            <pc:docMk/>
            <pc:sldMk cId="1923928155" sldId="263"/>
            <ac:spMk id="3" creationId="{00000000-0000-0000-0000-000000000000}"/>
          </ac:spMkLst>
        </pc:spChg>
      </pc:sldChg>
      <pc:sldChg chg="modSp mod">
        <pc:chgData name="SIRI H G" userId="861279cfd4b1ea8a" providerId="LiveId" clId="{49D6E009-F52D-48A7-89A2-FB8DFED386CB}" dt="2025-04-25T07:20:56.564" v="388" actId="2711"/>
        <pc:sldMkLst>
          <pc:docMk/>
          <pc:sldMk cId="2238571193" sldId="264"/>
        </pc:sldMkLst>
        <pc:spChg chg="mod">
          <ac:chgData name="SIRI H G" userId="861279cfd4b1ea8a" providerId="LiveId" clId="{49D6E009-F52D-48A7-89A2-FB8DFED386CB}" dt="2025-04-25T07:20:56.564" v="388" actId="2711"/>
          <ac:spMkLst>
            <pc:docMk/>
            <pc:sldMk cId="2238571193" sldId="264"/>
            <ac:spMk id="3" creationId="{00000000-0000-0000-0000-000000000000}"/>
          </ac:spMkLst>
        </pc:spChg>
      </pc:sldChg>
      <pc:sldChg chg="modSp mod">
        <pc:chgData name="SIRI H G" userId="861279cfd4b1ea8a" providerId="LiveId" clId="{49D6E009-F52D-48A7-89A2-FB8DFED386CB}" dt="2025-04-25T07:25:31.029" v="441" actId="1076"/>
        <pc:sldMkLst>
          <pc:docMk/>
          <pc:sldMk cId="3613863315" sldId="265"/>
        </pc:sldMkLst>
        <pc:spChg chg="mod">
          <ac:chgData name="SIRI H G" userId="861279cfd4b1ea8a" providerId="LiveId" clId="{49D6E009-F52D-48A7-89A2-FB8DFED386CB}" dt="2025-04-25T07:25:31.029" v="441" actId="1076"/>
          <ac:spMkLst>
            <pc:docMk/>
            <pc:sldMk cId="3613863315" sldId="265"/>
            <ac:spMk id="3" creationId="{00000000-0000-0000-0000-000000000000}"/>
          </ac:spMkLst>
        </pc:spChg>
      </pc:sldChg>
      <pc:sldChg chg="modSp mod">
        <pc:chgData name="SIRI H G" userId="861279cfd4b1ea8a" providerId="LiveId" clId="{49D6E009-F52D-48A7-89A2-FB8DFED386CB}" dt="2025-04-25T07:36:38.364" v="588" actId="255"/>
        <pc:sldMkLst>
          <pc:docMk/>
          <pc:sldMk cId="2856357337" sldId="268"/>
        </pc:sldMkLst>
        <pc:spChg chg="mod">
          <ac:chgData name="SIRI H G" userId="861279cfd4b1ea8a" providerId="LiveId" clId="{49D6E009-F52D-48A7-89A2-FB8DFED386CB}" dt="2025-04-25T07:36:38.364" v="588" actId="255"/>
          <ac:spMkLst>
            <pc:docMk/>
            <pc:sldMk cId="2856357337" sldId="268"/>
            <ac:spMk id="5" creationId="{00000000-0000-0000-0000-000000000000}"/>
          </ac:spMkLst>
        </pc:spChg>
      </pc:sldChg>
      <pc:sldChg chg="addSp delSp modSp mod">
        <pc:chgData name="SIRI H G" userId="861279cfd4b1ea8a" providerId="LiveId" clId="{49D6E009-F52D-48A7-89A2-FB8DFED386CB}" dt="2025-04-25T07:00:14.902" v="196"/>
        <pc:sldMkLst>
          <pc:docMk/>
          <pc:sldMk cId="593898751" sldId="275"/>
        </pc:sldMkLst>
        <pc:spChg chg="add del mod">
          <ac:chgData name="SIRI H G" userId="861279cfd4b1ea8a" providerId="LiveId" clId="{49D6E009-F52D-48A7-89A2-FB8DFED386CB}" dt="2025-04-25T07:00:14.902" v="196"/>
          <ac:spMkLst>
            <pc:docMk/>
            <pc:sldMk cId="593898751" sldId="275"/>
            <ac:spMk id="7" creationId="{D2FAEE95-D7FB-51A5-4CD0-EDE1CD8DF88A}"/>
          </ac:spMkLst>
        </pc:spChg>
        <pc:picChg chg="del">
          <ac:chgData name="SIRI H G" userId="861279cfd4b1ea8a" providerId="LiveId" clId="{49D6E009-F52D-48A7-89A2-FB8DFED386CB}" dt="2025-04-25T06:59:38.428" v="192" actId="478"/>
          <ac:picMkLst>
            <pc:docMk/>
            <pc:sldMk cId="593898751" sldId="275"/>
            <ac:picMk id="4" creationId="{D5125628-4D40-AFDA-E0F5-D612450CA42B}"/>
          </ac:picMkLst>
        </pc:picChg>
        <pc:picChg chg="add del mod">
          <ac:chgData name="SIRI H G" userId="861279cfd4b1ea8a" providerId="LiveId" clId="{49D6E009-F52D-48A7-89A2-FB8DFED386CB}" dt="2025-04-25T07:00:07.605" v="195" actId="21"/>
          <ac:picMkLst>
            <pc:docMk/>
            <pc:sldMk cId="593898751" sldId="275"/>
            <ac:picMk id="5" creationId="{F98A786F-01EC-D1E5-5F03-4C9937682EDE}"/>
          </ac:picMkLst>
        </pc:picChg>
        <pc:picChg chg="add mod">
          <ac:chgData name="SIRI H G" userId="861279cfd4b1ea8a" providerId="LiveId" clId="{49D6E009-F52D-48A7-89A2-FB8DFED386CB}" dt="2025-04-25T07:00:14.902" v="196"/>
          <ac:picMkLst>
            <pc:docMk/>
            <pc:sldMk cId="593898751" sldId="275"/>
            <ac:picMk id="8" creationId="{F98A786F-01EC-D1E5-5F03-4C9937682EDE}"/>
          </ac:picMkLst>
        </pc:picChg>
      </pc:sldChg>
      <pc:sldChg chg="addSp modSp mod">
        <pc:chgData name="SIRI H G" userId="861279cfd4b1ea8a" providerId="LiveId" clId="{49D6E009-F52D-48A7-89A2-FB8DFED386CB}" dt="2025-04-25T06:49:42.085" v="135" actId="20577"/>
        <pc:sldMkLst>
          <pc:docMk/>
          <pc:sldMk cId="1637666217" sldId="276"/>
        </pc:sldMkLst>
        <pc:spChg chg="mod">
          <ac:chgData name="SIRI H G" userId="861279cfd4b1ea8a" providerId="LiveId" clId="{49D6E009-F52D-48A7-89A2-FB8DFED386CB}" dt="2025-04-25T06:49:42.085" v="135" actId="20577"/>
          <ac:spMkLst>
            <pc:docMk/>
            <pc:sldMk cId="1637666217" sldId="276"/>
            <ac:spMk id="3" creationId="{6B8BBEEA-9AE3-9AD1-DBF4-A2CC98EF1B9B}"/>
          </ac:spMkLst>
        </pc:spChg>
        <pc:spChg chg="add">
          <ac:chgData name="SIRI H G" userId="861279cfd4b1ea8a" providerId="LiveId" clId="{49D6E009-F52D-48A7-89A2-FB8DFED386CB}" dt="2025-04-25T06:48:04.274" v="92"/>
          <ac:spMkLst>
            <pc:docMk/>
            <pc:sldMk cId="1637666217" sldId="276"/>
            <ac:spMk id="4" creationId="{9F838646-A6BD-B895-2AF9-2CC28B6416C0}"/>
          </ac:spMkLst>
        </pc:spChg>
      </pc:sldChg>
      <pc:sldChg chg="modSp mod">
        <pc:chgData name="SIRI H G" userId="861279cfd4b1ea8a" providerId="LiveId" clId="{49D6E009-F52D-48A7-89A2-FB8DFED386CB}" dt="2025-04-25T07:34:47.229" v="580" actId="5793"/>
        <pc:sldMkLst>
          <pc:docMk/>
          <pc:sldMk cId="825552305" sldId="277"/>
        </pc:sldMkLst>
        <pc:spChg chg="mod">
          <ac:chgData name="SIRI H G" userId="861279cfd4b1ea8a" providerId="LiveId" clId="{49D6E009-F52D-48A7-89A2-FB8DFED386CB}" dt="2025-04-25T07:34:47.229" v="580" actId="5793"/>
          <ac:spMkLst>
            <pc:docMk/>
            <pc:sldMk cId="825552305" sldId="277"/>
            <ac:spMk id="3" creationId="{15C84BCC-0DB1-FDE0-3402-D7F5BF535CDB}"/>
          </ac:spMkLst>
        </pc:spChg>
      </pc:sldChg>
      <pc:sldChg chg="addSp modSp mod">
        <pc:chgData name="SIRI H G" userId="861279cfd4b1ea8a" providerId="LiveId" clId="{49D6E009-F52D-48A7-89A2-FB8DFED386CB}" dt="2025-04-25T06:44:08.215" v="81" actId="14100"/>
        <pc:sldMkLst>
          <pc:docMk/>
          <pc:sldMk cId="3082022131" sldId="278"/>
        </pc:sldMkLst>
        <pc:spChg chg="mod">
          <ac:chgData name="SIRI H G" userId="861279cfd4b1ea8a" providerId="LiveId" clId="{49D6E009-F52D-48A7-89A2-FB8DFED386CB}" dt="2025-04-25T06:42:42.980" v="75" actId="20577"/>
          <ac:spMkLst>
            <pc:docMk/>
            <pc:sldMk cId="3082022131" sldId="278"/>
            <ac:spMk id="2" creationId="{6011363B-279D-8060-3213-2A9FA187A287}"/>
          </ac:spMkLst>
        </pc:spChg>
        <pc:spChg chg="mod">
          <ac:chgData name="SIRI H G" userId="861279cfd4b1ea8a" providerId="LiveId" clId="{49D6E009-F52D-48A7-89A2-FB8DFED386CB}" dt="2025-04-25T06:43:48.180" v="77" actId="20577"/>
          <ac:spMkLst>
            <pc:docMk/>
            <pc:sldMk cId="3082022131" sldId="278"/>
            <ac:spMk id="3" creationId="{264959EA-2B0E-C761-1815-FCF95B26F563}"/>
          </ac:spMkLst>
        </pc:spChg>
        <pc:picChg chg="add mod">
          <ac:chgData name="SIRI H G" userId="861279cfd4b1ea8a" providerId="LiveId" clId="{49D6E009-F52D-48A7-89A2-FB8DFED386CB}" dt="2025-04-25T06:44:08.215" v="81" actId="14100"/>
          <ac:picMkLst>
            <pc:docMk/>
            <pc:sldMk cId="3082022131" sldId="278"/>
            <ac:picMk id="5" creationId="{901A9367-1877-DF84-2614-DCBA07683E4C}"/>
          </ac:picMkLst>
        </pc:picChg>
      </pc:sldChg>
      <pc:sldChg chg="addSp delSp modSp mod">
        <pc:chgData name="SIRI H G" userId="861279cfd4b1ea8a" providerId="LiveId" clId="{49D6E009-F52D-48A7-89A2-FB8DFED386CB}" dt="2025-04-25T06:45:46.857" v="90" actId="14100"/>
        <pc:sldMkLst>
          <pc:docMk/>
          <pc:sldMk cId="4252374693" sldId="279"/>
        </pc:sldMkLst>
        <pc:spChg chg="del mod">
          <ac:chgData name="SIRI H G" userId="861279cfd4b1ea8a" providerId="LiveId" clId="{49D6E009-F52D-48A7-89A2-FB8DFED386CB}" dt="2025-04-25T06:44:56.697" v="84" actId="22"/>
          <ac:spMkLst>
            <pc:docMk/>
            <pc:sldMk cId="4252374693" sldId="279"/>
            <ac:spMk id="3" creationId="{61772E2E-619C-0761-657B-2EA57E12E5A8}"/>
          </ac:spMkLst>
        </pc:spChg>
        <pc:picChg chg="add mod ord">
          <ac:chgData name="SIRI H G" userId="861279cfd4b1ea8a" providerId="LiveId" clId="{49D6E009-F52D-48A7-89A2-FB8DFED386CB}" dt="2025-04-25T06:45:05.139" v="86" actId="1076"/>
          <ac:picMkLst>
            <pc:docMk/>
            <pc:sldMk cId="4252374693" sldId="279"/>
            <ac:picMk id="5" creationId="{3DD96D93-0902-2D31-8095-5C1233603373}"/>
          </ac:picMkLst>
        </pc:picChg>
        <pc:picChg chg="add mod">
          <ac:chgData name="SIRI H G" userId="861279cfd4b1ea8a" providerId="LiveId" clId="{49D6E009-F52D-48A7-89A2-FB8DFED386CB}" dt="2025-04-25T06:45:46.857" v="90" actId="14100"/>
          <ac:picMkLst>
            <pc:docMk/>
            <pc:sldMk cId="4252374693" sldId="279"/>
            <ac:picMk id="7" creationId="{A32DCD21-60F8-C224-F7D7-C2DA25B4BC46}"/>
          </ac:picMkLst>
        </pc:picChg>
      </pc:sldChg>
      <pc:sldChg chg="del">
        <pc:chgData name="SIRI H G" userId="861279cfd4b1ea8a" providerId="LiveId" clId="{49D6E009-F52D-48A7-89A2-FB8DFED386CB}" dt="2025-04-25T06:46:02.770" v="91" actId="2696"/>
        <pc:sldMkLst>
          <pc:docMk/>
          <pc:sldMk cId="3421814902" sldId="280"/>
        </pc:sldMkLst>
      </pc:sldChg>
      <pc:sldChg chg="modSp mod">
        <pc:chgData name="SIRI H G" userId="861279cfd4b1ea8a" providerId="LiveId" clId="{49D6E009-F52D-48A7-89A2-FB8DFED386CB}" dt="2025-04-25T07:29:45.293" v="532" actId="14100"/>
        <pc:sldMkLst>
          <pc:docMk/>
          <pc:sldMk cId="2344792003" sldId="281"/>
        </pc:sldMkLst>
        <pc:spChg chg="mod">
          <ac:chgData name="SIRI H G" userId="861279cfd4b1ea8a" providerId="LiveId" clId="{49D6E009-F52D-48A7-89A2-FB8DFED386CB}" dt="2025-04-25T07:29:45.293" v="532" actId="14100"/>
          <ac:spMkLst>
            <pc:docMk/>
            <pc:sldMk cId="2344792003" sldId="281"/>
            <ac:spMk id="3" creationId="{33B53829-9AF7-4EF2-9F78-7FF834D5C2CB}"/>
          </ac:spMkLst>
        </pc:spChg>
      </pc:sldChg>
      <pc:sldChg chg="del">
        <pc:chgData name="SIRI H G" userId="861279cfd4b1ea8a" providerId="LiveId" clId="{49D6E009-F52D-48A7-89A2-FB8DFED386CB}" dt="2025-04-25T07:29:53.095" v="533" actId="2696"/>
        <pc:sldMkLst>
          <pc:docMk/>
          <pc:sldMk cId="1562728533" sldId="282"/>
        </pc:sldMkLst>
      </pc:sldChg>
      <pc:sldChg chg="modSp mod">
        <pc:chgData name="SIRI H G" userId="861279cfd4b1ea8a" providerId="LiveId" clId="{49D6E009-F52D-48A7-89A2-FB8DFED386CB}" dt="2025-04-25T07:18:29.413" v="368" actId="20577"/>
        <pc:sldMkLst>
          <pc:docMk/>
          <pc:sldMk cId="1613283766" sldId="283"/>
        </pc:sldMkLst>
        <pc:spChg chg="mod">
          <ac:chgData name="SIRI H G" userId="861279cfd4b1ea8a" providerId="LiveId" clId="{49D6E009-F52D-48A7-89A2-FB8DFED386CB}" dt="2025-04-25T07:18:29.413" v="368" actId="20577"/>
          <ac:spMkLst>
            <pc:docMk/>
            <pc:sldMk cId="1613283766" sldId="283"/>
            <ac:spMk id="3" creationId="{5C60D768-8582-F8E9-23D6-7B6ECC744ABC}"/>
          </ac:spMkLst>
        </pc:spChg>
      </pc:sldChg>
      <pc:sldChg chg="modSp mod">
        <pc:chgData name="SIRI H G" userId="861279cfd4b1ea8a" providerId="LiveId" clId="{49D6E009-F52D-48A7-89A2-FB8DFED386CB}" dt="2025-04-25T07:08:39.269" v="325" actId="255"/>
        <pc:sldMkLst>
          <pc:docMk/>
          <pc:sldMk cId="1332131711" sldId="284"/>
        </pc:sldMkLst>
        <pc:spChg chg="mod">
          <ac:chgData name="SIRI H G" userId="861279cfd4b1ea8a" providerId="LiveId" clId="{49D6E009-F52D-48A7-89A2-FB8DFED386CB}" dt="2025-04-25T07:08:39.269" v="325" actId="255"/>
          <ac:spMkLst>
            <pc:docMk/>
            <pc:sldMk cId="1332131711" sldId="284"/>
            <ac:spMk id="3" creationId="{B52AD0AB-CAD2-BD6C-433B-C58CF732AD7B}"/>
          </ac:spMkLst>
        </pc:spChg>
      </pc:sldChg>
      <pc:sldChg chg="modSp new mod">
        <pc:chgData name="SIRI H G" userId="861279cfd4b1ea8a" providerId="LiveId" clId="{49D6E009-F52D-48A7-89A2-FB8DFED386CB}" dt="2025-04-25T07:27:32.924" v="486" actId="20577"/>
        <pc:sldMkLst>
          <pc:docMk/>
          <pc:sldMk cId="3867759446" sldId="285"/>
        </pc:sldMkLst>
        <pc:spChg chg="mod">
          <ac:chgData name="SIRI H G" userId="861279cfd4b1ea8a" providerId="LiveId" clId="{49D6E009-F52D-48A7-89A2-FB8DFED386CB}" dt="2025-04-25T07:25:54.341" v="452" actId="20577"/>
          <ac:spMkLst>
            <pc:docMk/>
            <pc:sldMk cId="3867759446" sldId="285"/>
            <ac:spMk id="2" creationId="{FCE3DA7F-CCF9-99B7-0257-ED9390AAF656}"/>
          </ac:spMkLst>
        </pc:spChg>
        <pc:spChg chg="mod">
          <ac:chgData name="SIRI H G" userId="861279cfd4b1ea8a" providerId="LiveId" clId="{49D6E009-F52D-48A7-89A2-FB8DFED386CB}" dt="2025-04-25T07:27:32.924" v="486" actId="20577"/>
          <ac:spMkLst>
            <pc:docMk/>
            <pc:sldMk cId="3867759446" sldId="285"/>
            <ac:spMk id="3" creationId="{423E0EE6-6B71-143B-1708-14D3BEA0F1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7</a:t>
            </a:fld>
            <a:endParaRPr lang="en-IN"/>
          </a:p>
        </p:txBody>
      </p:sp>
    </p:spTree>
    <p:extLst>
      <p:ext uri="{BB962C8B-B14F-4D97-AF65-F5344CB8AC3E}">
        <p14:creationId xmlns:p14="http://schemas.microsoft.com/office/powerpoint/2010/main" val="235189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B4E45-F019-F093-A732-1FCB0713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4D523-2CC5-42A7-CD74-9D30AB2CD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B6965-B94D-F16D-F33B-EDD09997C9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9FA72A-72B7-A250-99C2-559F045F126C}"/>
              </a:ext>
            </a:extLst>
          </p:cNvPr>
          <p:cNvSpPr>
            <a:spLocks noGrp="1"/>
          </p:cNvSpPr>
          <p:nvPr>
            <p:ph type="sldNum" sz="quarter" idx="5"/>
          </p:nvPr>
        </p:nvSpPr>
        <p:spPr/>
        <p:txBody>
          <a:bodyPr/>
          <a:lstStyle/>
          <a:p>
            <a:fld id="{E06EC8B7-7AE0-485D-8CE3-A3E29B97A364}" type="slidenum">
              <a:rPr lang="en-IN" smtClean="0"/>
              <a:t>8</a:t>
            </a:fld>
            <a:endParaRPr lang="en-IN"/>
          </a:p>
        </p:txBody>
      </p:sp>
    </p:spTree>
    <p:extLst>
      <p:ext uri="{BB962C8B-B14F-4D97-AF65-F5344CB8AC3E}">
        <p14:creationId xmlns:p14="http://schemas.microsoft.com/office/powerpoint/2010/main" val="270352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71070342"/>
              </p:ext>
            </p:extLst>
          </p:nvPr>
        </p:nvGraphicFramePr>
        <p:xfrm>
          <a:off x="712838" y="2728451"/>
          <a:ext cx="5261016" cy="301758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dirty="0"/>
                        <a:t>20211CAI0065 </a:t>
                      </a:r>
                    </a:p>
                    <a:p>
                      <a:pPr marL="0" marR="0" lvl="0" indent="0" algn="ctr">
                        <a:spcBef>
                          <a:spcPts val="0"/>
                        </a:spcBef>
                        <a:spcAft>
                          <a:spcPts val="0"/>
                        </a:spcAft>
                        <a:buFont typeface="+mj-lt"/>
                        <a:buNone/>
                      </a:pPr>
                      <a:r>
                        <a:rPr lang="en-US" sz="1800" u="none" strike="noStrike" cap="none" dirty="0"/>
                        <a:t>20211CAI0175</a:t>
                      </a:r>
                    </a:p>
                    <a:p>
                      <a:pPr marL="0" marR="0" lvl="0" indent="0" algn="ctr">
                        <a:spcBef>
                          <a:spcPts val="0"/>
                        </a:spcBef>
                        <a:spcAft>
                          <a:spcPts val="0"/>
                        </a:spcAft>
                        <a:buFont typeface="+mj-lt"/>
                        <a:buNone/>
                      </a:pPr>
                      <a:r>
                        <a:rPr lang="en-US" sz="1800" u="none" strike="noStrike" cap="none" dirty="0"/>
                        <a:t>20211CAI0076</a:t>
                      </a:r>
                    </a:p>
                    <a:p>
                      <a:pPr marL="0" marR="0" lvl="0" indent="0" algn="ctr">
                        <a:spcBef>
                          <a:spcPts val="0"/>
                        </a:spcBef>
                        <a:spcAft>
                          <a:spcPts val="0"/>
                        </a:spcAft>
                        <a:buFont typeface="+mj-lt"/>
                        <a:buNone/>
                      </a:pPr>
                      <a:r>
                        <a:rPr lang="en-US" sz="1800" u="none" strike="noStrike" cap="none" dirty="0"/>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SIRI H G</a:t>
                      </a:r>
                    </a:p>
                    <a:p>
                      <a:pPr marL="0" marR="0" lvl="0" indent="0" algn="ctr">
                        <a:spcBef>
                          <a:spcPts val="0"/>
                        </a:spcBef>
                        <a:spcAft>
                          <a:spcPts val="0"/>
                        </a:spcAft>
                        <a:buNone/>
                      </a:pPr>
                      <a:r>
                        <a:rPr lang="en-US" sz="1800" u="none" strike="noStrike" cap="none" dirty="0"/>
                        <a:t>MOULYA H M</a:t>
                      </a:r>
                    </a:p>
                    <a:p>
                      <a:pPr marL="0" marR="0" lvl="0" indent="0" algn="ctr">
                        <a:spcBef>
                          <a:spcPts val="0"/>
                        </a:spcBef>
                        <a:spcAft>
                          <a:spcPts val="0"/>
                        </a:spcAft>
                        <a:buNone/>
                      </a:pPr>
                      <a:r>
                        <a:rPr lang="en-US" sz="1800" u="none" strike="noStrike" cap="none" dirty="0"/>
                        <a:t>E BHAVANI</a:t>
                      </a:r>
                    </a:p>
                    <a:p>
                      <a:pPr marL="0" marR="0" lvl="0" indent="0" algn="ctr">
                        <a:spcBef>
                          <a:spcPts val="0"/>
                        </a:spcBef>
                        <a:spcAft>
                          <a:spcPts val="0"/>
                        </a:spcAft>
                        <a:buNone/>
                      </a:pPr>
                      <a:r>
                        <a:rPr lang="en-US" sz="1800" u="none" strike="noStrike" cap="none" dirty="0"/>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err="1">
                <a:solidFill>
                  <a:srgbClr val="17365D"/>
                </a:solidFill>
                <a:latin typeface="Cambria"/>
                <a:ea typeface="Cambria"/>
                <a:cs typeface="Verdana"/>
                <a:sym typeface="Verdana"/>
              </a:rPr>
              <a:t>Dr.</a:t>
            </a:r>
            <a:r>
              <a:rPr lang="en-GB" sz="2000" b="1" err="1">
                <a:solidFill>
                  <a:srgbClr val="17365D"/>
                </a:solidFill>
                <a:latin typeface="Cambria"/>
                <a:ea typeface="Cambria"/>
                <a:cs typeface="Verdana"/>
                <a:sym typeface="Verdana"/>
              </a:rPr>
              <a:t>Swati</a:t>
            </a:r>
            <a:r>
              <a:rPr lang="en-GB" sz="2000" b="1">
                <a:solidFill>
                  <a:srgbClr val="17365D"/>
                </a:solidFill>
                <a:latin typeface="Cambria"/>
                <a:ea typeface="Cambria"/>
                <a:cs typeface="Verdana"/>
                <a:sym typeface="Verdana"/>
              </a:rPr>
              <a:t> Sharm</a:t>
            </a:r>
            <a:r>
              <a:rPr lang="en-GB" sz="1900" b="1">
                <a:solidFill>
                  <a:srgbClr val="17365D"/>
                </a:solidFill>
                <a:latin typeface="Cambria"/>
                <a:ea typeface="Cambria"/>
                <a:cs typeface="Verdana"/>
                <a:sym typeface="Verdana"/>
              </a:rPr>
              <a:t>a</a:t>
            </a:r>
            <a:endParaRPr/>
          </a:p>
          <a:p>
            <a:r>
              <a:rPr lang="en-GB" sz="1900" b="1" i="0" u="none" strike="noStrike" cap="none">
                <a:solidFill>
                  <a:srgbClr val="17365D"/>
                </a:solidFill>
                <a:latin typeface="Cambria"/>
                <a:ea typeface="Cambria"/>
                <a:cs typeface="Verdana"/>
                <a:sym typeface="Verdana"/>
              </a:rPr>
              <a:t>Associate Professor </a:t>
            </a:r>
            <a:r>
              <a:rPr lang="en-GB" sz="1900" b="1">
                <a:solidFill>
                  <a:srgbClr val="17365D"/>
                </a:solidFill>
                <a:latin typeface="Cambria"/>
                <a:ea typeface="Cambria"/>
                <a:cs typeface="Verdana"/>
                <a:sym typeface="Verdana"/>
              </a:rPr>
              <a:t>- Selection Grade</a:t>
            </a:r>
            <a:endParaRPr/>
          </a:p>
          <a:p>
            <a:r>
              <a:rPr lang="en-GB" sz="1700" b="1" i="0" u="none" strike="noStrike" cap="none">
                <a:solidFill>
                  <a:srgbClr val="17365D"/>
                </a:solidFill>
                <a:latin typeface="Verdana"/>
                <a:ea typeface="Verdana"/>
                <a:cs typeface="Verdana"/>
                <a:sym typeface="Verdana"/>
              </a:rPr>
              <a:t>School of Computer Science </a:t>
            </a:r>
            <a:r>
              <a:rPr lang="en-GB" sz="1700" b="1">
                <a:solidFill>
                  <a:srgbClr val="17365D"/>
                </a:solidFill>
                <a:latin typeface="Verdana"/>
                <a:ea typeface="Verdana"/>
                <a:cs typeface="Verdana"/>
                <a:sym typeface="Verdana"/>
              </a:rPr>
              <a:t>&amp; </a:t>
            </a:r>
            <a:r>
              <a:rPr lang="en-GB" sz="1700" b="1" i="0" u="none" strike="noStrike" cap="none">
                <a:solidFill>
                  <a:srgbClr val="17365D"/>
                </a:solidFill>
                <a:latin typeface="Verdana"/>
                <a:ea typeface="Verdana"/>
                <a:cs typeface="Verdana"/>
                <a:sym typeface="Verdana"/>
              </a:rPr>
              <a:t>Engineering</a:t>
            </a:r>
            <a:endParaRPr>
              <a:latin typeface="Verdana"/>
              <a:ea typeface="Verdana"/>
            </a:endParaRPr>
          </a:p>
          <a:p>
            <a:pPr lvl="0" algn="l">
              <a:spcAft>
                <a:spcPts val="0"/>
              </a:spcAft>
              <a:buNone/>
            </a:pPr>
            <a:r>
              <a:rPr lang="en-GB" sz="1700" b="1" i="0" u="none" strike="noStrike" cap="none">
                <a:solidFill>
                  <a:srgbClr val="17365D"/>
                </a:solidFill>
                <a:latin typeface="Verdana"/>
                <a:ea typeface="Verdana"/>
                <a:cs typeface="Verdana"/>
                <a:sym typeface="Verdana"/>
              </a:rPr>
              <a:t>Presidency University</a:t>
            </a:r>
            <a:endParaRPr>
              <a:latin typeface="Verdana"/>
              <a:ea typeface="Verdana"/>
            </a:endParaRPr>
          </a:p>
          <a:p>
            <a:pPr>
              <a:spcBef>
                <a:spcPts val="340"/>
              </a:spcBef>
            </a:pPr>
            <a:br>
              <a:rPr lang="en-US"/>
            </a:br>
            <a:endParaRPr lang="en-US"/>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GB" sz="2000" b="1" dirty="0">
                <a:solidFill>
                  <a:srgbClr val="17365D"/>
                </a:solidFill>
                <a:latin typeface="Cambria" panose="02040503050406030204" pitchFamily="18" charset="0"/>
                <a:ea typeface="Cambria" panose="02040503050406030204" pitchFamily="18" charset="0"/>
                <a:cs typeface="Verdana"/>
                <a:sym typeface="Verdana"/>
              </a:rPr>
              <a:t>3</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Bachelor of Technology</a:t>
            </a:r>
            <a:endParaRPr lang="en-US"/>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rgbClr val="000000"/>
                </a:solidFill>
                <a:latin typeface="Cambria"/>
                <a:ea typeface="Cambria"/>
                <a:cs typeface="Verdana"/>
                <a:sym typeface="Verdana"/>
              </a:rPr>
              <a:t>Dr. Zafar Ali Khan N</a:t>
            </a:r>
            <a:endParaRPr lang="en-US" sz="2000" b="1">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a:solidFill>
                  <a:schemeClr val="accent1"/>
                </a:solidFill>
                <a:latin typeface="Cambria"/>
                <a:ea typeface="Cambria"/>
                <a:cs typeface="Verdana"/>
                <a:sym typeface="Verdana"/>
              </a:rPr>
              <a:t>Name of the Program Project Coordinator: </a:t>
            </a:r>
            <a:r>
              <a:rPr lang="en-US" sz="2000" b="1">
                <a:solidFill>
                  <a:srgbClr val="000000"/>
                </a:solidFill>
                <a:latin typeface="Cambria"/>
                <a:ea typeface="Cambria"/>
                <a:cs typeface="Verdana"/>
                <a:sym typeface="Verdana"/>
              </a:rPr>
              <a:t>Dr. Afroz Pasha</a:t>
            </a:r>
            <a:endParaRPr lang="en-US" sz="2000" b="1">
              <a:solidFill>
                <a:srgbClr val="000000"/>
              </a:solidFill>
              <a:latin typeface="Cambria"/>
              <a:ea typeface="Cambria"/>
              <a:cs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8" name="Content Placeholder 7">
            <a:extLst>
              <a:ext uri="{FF2B5EF4-FFF2-40B4-BE49-F238E27FC236}">
                <a16:creationId xmlns:a16="http://schemas.microsoft.com/office/drawing/2014/main" id="{F98A786F-01EC-D1E5-5F03-4C9937682EDE}"/>
              </a:ext>
            </a:extLst>
          </p:cNvPr>
          <p:cNvPicPr>
            <a:picLocks noGrp="1" noChangeAspect="1"/>
          </p:cNvPicPr>
          <p:nvPr>
            <p:ph idx="1"/>
          </p:nvPr>
        </p:nvPicPr>
        <p:blipFill>
          <a:blip r:embed="rId2"/>
          <a:stretch>
            <a:fillRect/>
          </a:stretch>
        </p:blipFill>
        <p:spPr>
          <a:xfrm>
            <a:off x="1365514" y="1143000"/>
            <a:ext cx="9562571" cy="495300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Verdana"/>
                <a:ea typeface="Verdana"/>
              </a:rPr>
              <a:t>Software components</a:t>
            </a:r>
            <a:endParaRPr lang="en-IN" dirty="0">
              <a:latin typeface="Verdana"/>
              <a:ea typeface="Verdana"/>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algn="just"/>
            <a:r>
              <a:rPr lang="en-US" b="1" dirty="0">
                <a:latin typeface="Calibri"/>
                <a:ea typeface="Verdana"/>
              </a:rPr>
              <a:t> Natural Language Processing (NLP): </a:t>
            </a:r>
            <a:r>
              <a:rPr lang="en-US" dirty="0">
                <a:latin typeface="Calibri"/>
                <a:ea typeface="Verdana"/>
              </a:rPr>
              <a:t>Enables AI to understand and interpret legal language, identifying important clauses and terms.</a:t>
            </a:r>
          </a:p>
          <a:p>
            <a:pPr marL="0" indent="0" algn="just">
              <a:buNone/>
            </a:pPr>
            <a:endParaRPr lang="en-US" dirty="0">
              <a:latin typeface="Calibri"/>
              <a:ea typeface="Verdana"/>
            </a:endParaRPr>
          </a:p>
          <a:p>
            <a:pPr algn="just"/>
            <a:r>
              <a:rPr lang="en-US" b="1" dirty="0">
                <a:latin typeface="Calibri"/>
                <a:ea typeface="Verdana"/>
              </a:rPr>
              <a:t>Machine Learning: </a:t>
            </a:r>
            <a:r>
              <a:rPr lang="en-US" dirty="0">
                <a:latin typeface="Calibri"/>
                <a:ea typeface="Verdana"/>
              </a:rPr>
              <a:t>Allows AI systems to improve continuously based on historical data, spotting potential risks and suggesting improvements.</a:t>
            </a:r>
          </a:p>
          <a:p>
            <a:pPr marL="0" indent="0" algn="just">
              <a:buNone/>
            </a:pPr>
            <a:endParaRPr lang="en-US" dirty="0">
              <a:latin typeface="Calibri"/>
              <a:ea typeface="Verdana"/>
            </a:endParaRPr>
          </a:p>
          <a:p>
            <a:pPr algn="just"/>
            <a:r>
              <a:rPr lang="en-US" b="1" dirty="0">
                <a:latin typeface="Calibri"/>
                <a:ea typeface="Verdana"/>
              </a:rPr>
              <a:t>Document Drafting: </a:t>
            </a:r>
            <a:r>
              <a:rPr lang="en-US" dirty="0">
                <a:latin typeface="Calibri"/>
                <a:ea typeface="Verdana"/>
              </a:rPr>
              <a:t>Generates legal documents by filling in pre-set templates or creating contracts from scratch.</a:t>
            </a:r>
          </a:p>
          <a:p>
            <a:pPr marL="0" indent="0" algn="just">
              <a:buNone/>
            </a:pPr>
            <a:endParaRPr lang="en-US" dirty="0">
              <a:latin typeface="Calibri"/>
              <a:ea typeface="Verdana"/>
            </a:endParaRPr>
          </a:p>
          <a:p>
            <a:pPr algn="just"/>
            <a:r>
              <a:rPr lang="en-US" b="1" dirty="0">
                <a:latin typeface="Calibri"/>
                <a:ea typeface="Verdana"/>
              </a:rPr>
              <a:t>Contract Review and Risk Analysis</a:t>
            </a:r>
            <a:r>
              <a:rPr lang="en-US" dirty="0">
                <a:latin typeface="Calibri"/>
                <a:ea typeface="Verdana"/>
              </a:rPr>
              <a:t>: Identifies inconsistencies, ambiguous clauses, and areas that may expose a company to unnecessary risk.</a:t>
            </a:r>
            <a:endParaRPr lang="en-IN"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8" name="Content Placeholder 7">
            <a:extLst>
              <a:ext uri="{FF2B5EF4-FFF2-40B4-BE49-F238E27FC236}">
                <a16:creationId xmlns:a16="http://schemas.microsoft.com/office/drawing/2014/main" id="{97047B94-FA4C-1EAD-0218-7B6750EAB9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088" y="1143000"/>
            <a:ext cx="9500347" cy="4953000"/>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Implementation Details</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a:xfrm>
            <a:off x="812800" y="1143001"/>
            <a:ext cx="10668000" cy="4814046"/>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Implementation involves harmonious collaboration of various intelligent components: </a:t>
            </a:r>
          </a:p>
          <a:p>
            <a:r>
              <a:rPr lang="en-US" sz="2000" dirty="0">
                <a:latin typeface="Calibri" panose="020F0502020204030204" pitchFamily="34" charset="0"/>
                <a:ea typeface="Calibri" panose="020F0502020204030204" pitchFamily="34" charset="0"/>
                <a:cs typeface="Calibri" panose="020F0502020204030204" pitchFamily="34" charset="0"/>
              </a:rPr>
              <a:t>Preprocessing: Normalization, tokenization, and cleaning are applied to user queries and uploaded legal documents prior to analysis. </a:t>
            </a:r>
          </a:p>
          <a:p>
            <a:r>
              <a:rPr lang="en-US" sz="2000" dirty="0">
                <a:latin typeface="Calibri" panose="020F0502020204030204" pitchFamily="34" charset="0"/>
                <a:ea typeface="Calibri" panose="020F0502020204030204" pitchFamily="34" charset="0"/>
                <a:cs typeface="Calibri" panose="020F0502020204030204" pitchFamily="34" charset="0"/>
              </a:rPr>
              <a:t>Knowledge Base Matching: If an apt clause or template can be accessed within the well-structured legal database, the user is immediately displayed with the same. </a:t>
            </a:r>
          </a:p>
          <a:p>
            <a:r>
              <a:rPr lang="en-US" sz="2000" dirty="0">
                <a:latin typeface="Calibri" panose="020F0502020204030204" pitchFamily="34" charset="0"/>
                <a:ea typeface="Calibri" panose="020F0502020204030204" pitchFamily="34" charset="0"/>
                <a:cs typeface="Calibri" panose="020F0502020204030204" pitchFamily="34" charset="0"/>
              </a:rPr>
              <a:t>Generative Response Generation: Where there is no predetermined content to retrieve, a Generative AI model is invoked in the system for dynamically creating or proposing the legal text dependent upon the context.</a:t>
            </a:r>
          </a:p>
          <a:p>
            <a:r>
              <a:rPr lang="en-US" sz="2000" dirty="0">
                <a:latin typeface="Calibri" panose="020F0502020204030204" pitchFamily="34" charset="0"/>
                <a:ea typeface="Calibri" panose="020F0502020204030204" pitchFamily="34" charset="0"/>
                <a:cs typeface="Calibri" panose="020F0502020204030204" pitchFamily="34" charset="0"/>
              </a:rPr>
              <a:t>Fallback Classification: When BERT returns with low confidence, fallback classifiers label the request and provide predefined phrases or escalate respectively.</a:t>
            </a:r>
          </a:p>
          <a:p>
            <a:r>
              <a:rPr lang="en-US" sz="2000" dirty="0">
                <a:latin typeface="Calibri" panose="020F0502020204030204" pitchFamily="34" charset="0"/>
                <a:ea typeface="Calibri" panose="020F0502020204030204" pitchFamily="34" charset="0"/>
                <a:cs typeface="Calibri" panose="020F0502020204030204" pitchFamily="34" charset="0"/>
              </a:rPr>
              <a:t>Escalation &amp; Logging: Complex issues are escalated to legal specialists, and they're used to enrich the knowledge base. </a:t>
            </a:r>
          </a:p>
          <a:p>
            <a:r>
              <a:rPr lang="en-US" sz="2000" dirty="0">
                <a:latin typeface="Calibri" panose="020F0502020204030204" pitchFamily="34" charset="0"/>
                <a:ea typeface="Calibri" panose="020F0502020204030204" pitchFamily="34" charset="0"/>
                <a:cs typeface="Calibri" panose="020F0502020204030204" pitchFamily="34" charset="0"/>
              </a:rPr>
              <a:t>Continuous Learning: The assistant is constantly enhanced through retraining based on logs, feedback data, and newly included legal cases, making it more accurate and domain adaptable.</a:t>
            </a:r>
          </a:p>
        </p:txBody>
      </p:sp>
    </p:spTree>
    <p:extLst>
      <p:ext uri="{BB962C8B-B14F-4D97-AF65-F5344CB8AC3E}">
        <p14:creationId xmlns:p14="http://schemas.microsoft.com/office/powerpoint/2010/main" val="2344792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a:xfrm>
            <a:off x="763639" y="1124565"/>
            <a:ext cx="10668000" cy="4952997"/>
          </a:xfrm>
        </p:spPr>
        <p:txBody>
          <a:bodyPr vert="horz" lIns="91440" tIns="45720" rIns="91440" bIns="45720" rtlCol="0" anchor="t">
            <a:noAutofit/>
          </a:bodyPr>
          <a:lstStyle/>
          <a:p>
            <a:pPr algn="jus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Automated Drafting and Legal Query Resolution with High Accuracy: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AI-Powered Legal Documentation Assistant leverages advanced NLP technology through optimized BERT models to precisely understand diverse user legal requirements, from contract creation to terminology clarification.</a:t>
            </a:r>
          </a:p>
          <a:p>
            <a:pPr algn="just"/>
            <a:r>
              <a:rPr lang="en-US" sz="2200" dirty="0">
                <a:latin typeface="Calibri" panose="020F0502020204030204" pitchFamily="34" charset="0"/>
                <a:ea typeface="Calibri" panose="020F0502020204030204" pitchFamily="34" charset="0"/>
                <a:cs typeface="Calibri" panose="020F0502020204030204" pitchFamily="34" charset="0"/>
              </a:rPr>
              <a:t> It delivers accurate responses by searching structured legal databases while using Generative AI for novel queries, maintaining consistency through classification and fallback systems.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This automation dramatically enhances efficiency by reducing response times and decreasing dependency on legal professionals for routine tasks.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system continuously improves through learning capabilities that store and reuse common requests, effectively streamlining legal document workflows by harmonizing structured content with intelligent automation and real-time generation.</a:t>
            </a:r>
            <a:endParaRPr lang="en-GB"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2B0E7-447B-DE8B-3177-5F2B9CEAB8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34EC4-A2E4-43F3-F106-7E27B840E7F5}"/>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5C60D768-8582-F8E9-23D6-7B6ECC744ABC}"/>
              </a:ext>
            </a:extLst>
          </p:cNvPr>
          <p:cNvSpPr>
            <a:spLocks noGrp="1"/>
          </p:cNvSpPr>
          <p:nvPr>
            <p:ph idx="1"/>
          </p:nvPr>
        </p:nvSpPr>
        <p:spPr>
          <a:xfrm>
            <a:off x="763639" y="1124565"/>
            <a:ext cx="10668000" cy="4952997"/>
          </a:xfrm>
        </p:spPr>
        <p:txBody>
          <a:bodyPr vert="horz" lIns="91440" tIns="45720" rIns="91440" bIns="45720" rtlCol="0" anchor="t">
            <a:noAutofit/>
          </a:bodyPr>
          <a:lstStyle/>
          <a:p>
            <a:pPr marL="0" indent="0" algn="just">
              <a:buNone/>
            </a:pPr>
            <a:r>
              <a:rPr lang="en-US" sz="2200" b="1" dirty="0">
                <a:latin typeface="Calibri" panose="020F0502020204030204" pitchFamily="34" charset="0"/>
                <a:ea typeface="Calibri" panose="020F0502020204030204" pitchFamily="34" charset="0"/>
                <a:cs typeface="Calibri" panose="020F0502020204030204" pitchFamily="34" charset="0"/>
              </a:rPr>
              <a:t>2. Scalability and Continuous Learning through Feedback Mechanisms: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AI-Powered Legal Documentation Assistant achieves robust scalability through a self-learning feedback loop, automatically redirecting complex queries to legal experts and recording their solutions to expand its knowledge base.</a:t>
            </a:r>
          </a:p>
          <a:p>
            <a:pPr algn="just"/>
            <a:r>
              <a:rPr lang="en-US" sz="2200" dirty="0">
                <a:latin typeface="Calibri" panose="020F0502020204030204" pitchFamily="34" charset="0"/>
                <a:ea typeface="Calibri" panose="020F0502020204030204" pitchFamily="34" charset="0"/>
                <a:cs typeface="Calibri" panose="020F0502020204030204" pitchFamily="34" charset="0"/>
              </a:rPr>
              <a:t>It continuously improves by analyzing interaction logs to identify and address knowledge gaps with vetted updates.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system enhances performance by regularly refining its BERT models with domain-specific legal data and fine-tuning its generative AI components for greater accuracy and contextual relevance. </a:t>
            </a:r>
          </a:p>
          <a:p>
            <a:pPr algn="just"/>
            <a:r>
              <a:rPr lang="en-US" sz="2200" dirty="0">
                <a:latin typeface="Calibri" panose="020F0502020204030204" pitchFamily="34" charset="0"/>
                <a:ea typeface="Calibri" panose="020F0502020204030204" pitchFamily="34" charset="0"/>
                <a:cs typeface="Calibri" panose="020F0502020204030204" pitchFamily="34" charset="0"/>
              </a:rPr>
              <a:t>This automated learning cycle progressively reduces human intervention, decreases operational costs, and substantially improves the assistant's capabilities in legal document processing and advisory services.</a:t>
            </a:r>
            <a:endParaRPr lang="en-GB"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328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Automates document preparation, legal research, and compliance checking, reducing human error and manual labor.</a:t>
            </a:r>
          </a:p>
          <a:p>
            <a:pPr algn="just"/>
            <a:r>
              <a:rPr lang="en-US" dirty="0">
                <a:latin typeface="Calibri" panose="020F0502020204030204" pitchFamily="34" charset="0"/>
                <a:ea typeface="Calibri" panose="020F0502020204030204" pitchFamily="34" charset="0"/>
                <a:cs typeface="Calibri" panose="020F0502020204030204" pitchFamily="34" charset="0"/>
              </a:rPr>
              <a:t>Utilizes deep learning models, sentiment analysis, and contextual comprehension to provide accurate legal insights and customized document suggestions.</a:t>
            </a:r>
          </a:p>
          <a:p>
            <a:pPr algn="just"/>
            <a:r>
              <a:rPr lang="en-US" dirty="0">
                <a:latin typeface="Calibri" panose="020F0502020204030204" pitchFamily="34" charset="0"/>
                <a:ea typeface="Calibri" panose="020F0502020204030204" pitchFamily="34" charset="0"/>
                <a:cs typeface="Calibri" panose="020F0502020204030204" pitchFamily="34" charset="0"/>
              </a:rPr>
              <a:t>Integrates with legal databases to ensure users receive up-to-date legal information, enhancing reliability and adherence to current laws.</a:t>
            </a:r>
          </a:p>
          <a:p>
            <a:pPr algn="just"/>
            <a:r>
              <a:rPr lang="en-US" dirty="0">
                <a:latin typeface="Calibri" panose="020F0502020204030204" pitchFamily="34" charset="0"/>
                <a:ea typeface="Calibri" panose="020F0502020204030204" pitchFamily="34" charset="0"/>
                <a:cs typeface="Calibri" panose="020F0502020204030204" pitchFamily="34" charset="0"/>
              </a:rPr>
              <a:t>Faces challenges such as managing complex legal jargon, ethical dilemmas, and data security, which need to be addressed to increase autonomy and reliability.</a:t>
            </a:r>
          </a:p>
          <a:p>
            <a:pPr algn="just"/>
            <a:r>
              <a:rPr lang="en-US" dirty="0">
                <a:latin typeface="Calibri" panose="020F0502020204030204" pitchFamily="34" charset="0"/>
                <a:ea typeface="Calibri" panose="020F0502020204030204" pitchFamily="34" charset="0"/>
                <a:cs typeface="Calibri" panose="020F0502020204030204" pitchFamily="34" charset="0"/>
              </a:rPr>
              <a:t>Has the potential to transform legal procedures by providing scalable, affordable, and intelligent solutions, increasing efficiency and accessibility for individuals and corporations.</a:t>
            </a: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r>
              <a:rPr lang="en-US" sz="2300" b="1" dirty="0">
                <a:latin typeface="Cambria" panose="02040503050406030204" pitchFamily="18" charset="0"/>
                <a:ea typeface="Cambria" panose="02040503050406030204" pitchFamily="18" charset="0"/>
              </a:rPr>
              <a:t>https://github.com/Sirihg-12/AI-Powered-Legal-Documentation-Assistant-</a:t>
            </a: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a:xfrm>
            <a:off x="812800" y="887507"/>
            <a:ext cx="10812182" cy="4952997"/>
          </a:xfrm>
        </p:spPr>
        <p:txBody>
          <a:bodyPr vert="horz" lIns="91440" tIns="45720" rIns="91440" bIns="45720" rtlCol="0" anchor="t">
            <a:noAutofit/>
          </a:bodyPr>
          <a:lstStyle/>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1. Imogen, P. V., Sreenidhi, J., &amp; Nivedha, V. (2024). AI-Powered Legal Documentation Assistant. Journal of Artificial Intelligence and Capsule Networks, 6(2), 210-226. </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2. Johnson, D., &amp; Lee, R. (2020). An Approach to Get Legal Assistance Using Artificial Intelligence. 2020 8th International Conference on Reliability, Infocom Technologies and Optimization (Trends and Future Directions) (ICRITO), 1185-1190. </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3. Patel, A., &amp; Gupta, S. (2024). LEGALSEVA - AI-Powered Legal Documentation Assistant. International Research Journal of Modernization in Engineering Technology and Science, 6(3), 215-221. </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4. Wang, L., Chen, Y., &amp; Zhang, T. (2023). Design and Implementation of a Chatbot for Automated Legal Assistance. Journal of Emerging Technologies and Innovative Research, 11(4), 45-52.</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5. Brown, M., &amp; Taylor, J. (2024). AI &amp; ML Based Legal Assistant. International Research Journal of Engineering and Technology, 9(12), 102-108.</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6. Kumar, S., &amp; Singh, R. (2024). SIMPLILEGAL: An AI-Powered Legal Document Assistant. International Journal of Engineering Innovations and Management Strategies, 1(8), 55-63. </a:t>
            </a: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DA7F-CCF9-99B7-0257-ED9390AAF656}"/>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23E0EE6-6B71-143B-1708-14D3BEA0F1AC}"/>
              </a:ext>
            </a:extLst>
          </p:cNvPr>
          <p:cNvSpPr>
            <a:spLocks noGrp="1"/>
          </p:cNvSpPr>
          <p:nvPr>
            <p:ph idx="1"/>
          </p:nvPr>
        </p:nvSpPr>
        <p:spPr/>
        <p:txBody>
          <a:bodyPr>
            <a:normAutofit/>
          </a:bodyPr>
          <a:lstStyle/>
          <a:p>
            <a:pPr marL="457200" indent="-457200">
              <a:buAutoNum type="arabicPeriod" startAt="7"/>
            </a:pPr>
            <a:r>
              <a:rPr lang="en-US" dirty="0">
                <a:latin typeface="Calibri" panose="020F0502020204030204" pitchFamily="34" charset="0"/>
                <a:ea typeface="Calibri" panose="020F0502020204030204" pitchFamily="34" charset="0"/>
                <a:cs typeface="Calibri" panose="020F0502020204030204" pitchFamily="34" charset="0"/>
              </a:rPr>
              <a:t>Davis, K., Patel, S., &amp; Nguyen, L. (2024). </a:t>
            </a:r>
            <a:r>
              <a:rPr lang="en-US" dirty="0" err="1">
                <a:latin typeface="Calibri" panose="020F0502020204030204" pitchFamily="34" charset="0"/>
                <a:ea typeface="Calibri" panose="020F0502020204030204" pitchFamily="34" charset="0"/>
                <a:cs typeface="Calibri" panose="020F0502020204030204" pitchFamily="34" charset="0"/>
              </a:rPr>
              <a:t>Chatlaw</a:t>
            </a:r>
            <a:r>
              <a:rPr lang="en-US" dirty="0">
                <a:latin typeface="Calibri" panose="020F0502020204030204" pitchFamily="34" charset="0"/>
                <a:ea typeface="Calibri" panose="020F0502020204030204" pitchFamily="34" charset="0"/>
                <a:cs typeface="Calibri" panose="020F0502020204030204" pitchFamily="34" charset="0"/>
              </a:rPr>
              <a:t>: A Multi-Agent Collaborative Legal Assistant with Knowledge Graph Enhanced Mixture-of-Experts Large Language Model. Artificial Intelligence for Legal Assistance Workshop.</a:t>
            </a:r>
          </a:p>
          <a:p>
            <a:pPr marL="457200" indent="-457200">
              <a:buAutoNum type="arabicPeriod" startAt="7"/>
            </a:pPr>
            <a:r>
              <a:rPr lang="en-US" dirty="0">
                <a:latin typeface="Calibri" panose="020F0502020204030204" pitchFamily="34" charset="0"/>
                <a:ea typeface="Calibri" panose="020F0502020204030204" pitchFamily="34" charset="0"/>
                <a:cs typeface="Calibri" panose="020F0502020204030204" pitchFamily="34" charset="0"/>
              </a:rPr>
              <a:t>Hernandez, A., &amp; Zhao, Q. (2024). AI-Powered Legal Documentation Assistant. International Journal of Engineering Innovations and Management Strategies, 1(8), 64-72.</a:t>
            </a:r>
          </a:p>
          <a:p>
            <a:pPr marL="457200" indent="-457200">
              <a:buAutoNum type="arabicPeriod" startAt="7"/>
            </a:pPr>
            <a:r>
              <a:rPr lang="en-US" dirty="0">
                <a:latin typeface="Calibri" panose="020F0502020204030204" pitchFamily="34" charset="0"/>
                <a:ea typeface="Calibri" panose="020F0502020204030204" pitchFamily="34" charset="0"/>
                <a:cs typeface="Calibri" panose="020F0502020204030204" pitchFamily="34" charset="0"/>
              </a:rPr>
              <a:t>Miller, J., &amp; Wong, E. (2024). Enhancing Legal Document Management Efficiency: An AI-Powered Solution. International Journal of Engineering Innovations and Management Strategies, 1(8), 73-81.</a:t>
            </a:r>
          </a:p>
          <a:p>
            <a:pPr marL="457200" indent="-457200">
              <a:buAutoNum type="arabicPeriod" startAt="7"/>
            </a:pPr>
            <a:r>
              <a:rPr lang="en-US" dirty="0">
                <a:latin typeface="Calibri" panose="020F0502020204030204" pitchFamily="34" charset="0"/>
                <a:ea typeface="Calibri" panose="020F0502020204030204" pitchFamily="34" charset="0"/>
                <a:cs typeface="Calibri" panose="020F0502020204030204" pitchFamily="34" charset="0"/>
              </a:rPr>
              <a:t>Nakamoto, S., Patel, R., &amp; Gupta, A. (2020). Artificial Intelligence as Legal Research Assistant. SSRN Electronic Journal.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759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5" name="Rectangle 2">
            <a:extLst>
              <a:ext uri="{FF2B5EF4-FFF2-40B4-BE49-F238E27FC236}">
                <a16:creationId xmlns:a16="http://schemas.microsoft.com/office/drawing/2014/main" id="{231F6D5B-1E9E-06A6-DDA8-DF47D22C96A4}"/>
              </a:ext>
            </a:extLst>
          </p:cNvPr>
          <p:cNvSpPr>
            <a:spLocks noGrp="1" noChangeArrowheads="1"/>
          </p:cNvSpPr>
          <p:nvPr>
            <p:ph idx="1"/>
          </p:nvPr>
        </p:nvSpPr>
        <p:spPr bwMode="auto">
          <a:xfrm>
            <a:off x="763588" y="889842"/>
            <a:ext cx="1123118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creation, management, and analysis of papers by legal practitioners is being revolutionized by AI-powered legal documentation assistants. Here are five salient features of these cutting-edge tools: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1. Automated Document Creation - By utilizing templates and comprehending the legal requirements unique to various jurisdictions, these systems are able to quickly produce legally sound contracts, agreements, and filings.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2. Enhanced Accuracy and Compliance - AI assistants may verify that papers adhere to the most recent legal requirements and minimize human mistake by comparing them to existing laws and regulations.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3. Time and Cost Efficiency - Tasks that would need hours of attorney time can be finished in minutes, which lowers expenses for clients and law firms alike while freeing up legal experts to work on other valuable projects.</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4. Advanced Search and Analysis: These technologies are capable of rapidly searching through hundreds of documents, finding pertinent precedents, and extracting important details that a human reviewer might miss.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5. Continuous Learning Capability - Many legal AI assistants grow over time through machine learning, becoming more accurate and efficient as they handle more documents and receive input from legal professionals.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a:p>
          <a:p>
            <a:pPr marL="0" indent="0" algn="ctr">
              <a:buNone/>
            </a:pPr>
            <a:endParaRPr lang="en-GB" sz="4400"/>
          </a:p>
          <a:p>
            <a:pPr marL="0" indent="0" algn="ctr">
              <a:buNone/>
            </a:pPr>
            <a:r>
              <a:rPr lang="en-GB" sz="600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Survey </a:t>
            </a:r>
            <a:endParaRPr lang="en-US" dirty="0"/>
          </a:p>
        </p:txBody>
      </p:sp>
      <p:sp>
        <p:nvSpPr>
          <p:cNvPr id="3" name="Content Placeholder 2">
            <a:extLst>
              <a:ext uri="{FF2B5EF4-FFF2-40B4-BE49-F238E27FC236}">
                <a16:creationId xmlns:a16="http://schemas.microsoft.com/office/drawing/2014/main" id="{264959EA-2B0E-C761-1815-FCF95B26F563}"/>
              </a:ext>
            </a:extLst>
          </p:cNvPr>
          <p:cNvSpPr>
            <a:spLocks noGrp="1"/>
          </p:cNvSpPr>
          <p:nvPr>
            <p:ph idx="1"/>
          </p:nvPr>
        </p:nvSpPr>
        <p:spPr/>
        <p:txBody>
          <a:bodyPr vert="horz" lIns="91440" tIns="45720" rIns="91440" bIns="45720" rtlCol="0" anchor="t">
            <a:noAutofit/>
          </a:bodyPr>
          <a:lstStyle/>
          <a:p>
            <a:endParaRPr lang="en-US" sz="2000" dirty="0">
              <a:latin typeface="Calibri"/>
              <a:ea typeface="Verdana"/>
            </a:endParaRPr>
          </a:p>
        </p:txBody>
      </p:sp>
      <p:pic>
        <p:nvPicPr>
          <p:cNvPr id="5" name="Picture 4">
            <a:extLst>
              <a:ext uri="{FF2B5EF4-FFF2-40B4-BE49-F238E27FC236}">
                <a16:creationId xmlns:a16="http://schemas.microsoft.com/office/drawing/2014/main" id="{901A9367-1877-DF84-2614-DCBA07683E4C}"/>
              </a:ext>
            </a:extLst>
          </p:cNvPr>
          <p:cNvPicPr>
            <a:picLocks noChangeAspect="1"/>
          </p:cNvPicPr>
          <p:nvPr/>
        </p:nvPicPr>
        <p:blipFill>
          <a:blip r:embed="rId2"/>
          <a:stretch>
            <a:fillRect/>
          </a:stretch>
        </p:blipFill>
        <p:spPr>
          <a:xfrm>
            <a:off x="812800" y="1143000"/>
            <a:ext cx="10731499" cy="4952997"/>
          </a:xfrm>
          <a:prstGeom prst="rect">
            <a:avLst/>
          </a:prstGeom>
        </p:spPr>
      </p:pic>
    </p:spTree>
    <p:extLst>
      <p:ext uri="{BB962C8B-B14F-4D97-AF65-F5344CB8AC3E}">
        <p14:creationId xmlns:p14="http://schemas.microsoft.com/office/powerpoint/2010/main" val="308202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FAC5-E271-0B0A-6FA5-7533C8870AE9}"/>
              </a:ext>
            </a:extLst>
          </p:cNvPr>
          <p:cNvSpPr>
            <a:spLocks noGrp="1"/>
          </p:cNvSpPr>
          <p:nvPr>
            <p:ph type="title"/>
          </p:nvPr>
        </p:nvSpPr>
        <p:spPr/>
        <p:txBody>
          <a:bodyPr/>
          <a:lstStyle/>
          <a:p>
            <a:r>
              <a:rPr lang="en-US" dirty="0"/>
              <a:t>Literature Survey Contd..</a:t>
            </a:r>
            <a:endParaRPr lang="en-US" b="0" dirty="0">
              <a:solidFill>
                <a:srgbClr val="000000"/>
              </a:solidFill>
            </a:endParaRPr>
          </a:p>
        </p:txBody>
      </p:sp>
      <p:pic>
        <p:nvPicPr>
          <p:cNvPr id="5" name="Content Placeholder 4">
            <a:extLst>
              <a:ext uri="{FF2B5EF4-FFF2-40B4-BE49-F238E27FC236}">
                <a16:creationId xmlns:a16="http://schemas.microsoft.com/office/drawing/2014/main" id="{3DD96D93-0902-2D31-8095-5C1233603373}"/>
              </a:ext>
            </a:extLst>
          </p:cNvPr>
          <p:cNvPicPr>
            <a:picLocks noGrp="1" noChangeAspect="1"/>
          </p:cNvPicPr>
          <p:nvPr>
            <p:ph idx="1"/>
          </p:nvPr>
        </p:nvPicPr>
        <p:blipFill>
          <a:blip r:embed="rId2"/>
          <a:stretch>
            <a:fillRect/>
          </a:stretch>
        </p:blipFill>
        <p:spPr>
          <a:xfrm>
            <a:off x="762000" y="1084656"/>
            <a:ext cx="10668000" cy="1920761"/>
          </a:xfrm>
        </p:spPr>
      </p:pic>
      <p:pic>
        <p:nvPicPr>
          <p:cNvPr id="7" name="Picture 6">
            <a:extLst>
              <a:ext uri="{FF2B5EF4-FFF2-40B4-BE49-F238E27FC236}">
                <a16:creationId xmlns:a16="http://schemas.microsoft.com/office/drawing/2014/main" id="{A32DCD21-60F8-C224-F7D7-C2DA25B4BC46}"/>
              </a:ext>
            </a:extLst>
          </p:cNvPr>
          <p:cNvPicPr>
            <a:picLocks noChangeAspect="1"/>
          </p:cNvPicPr>
          <p:nvPr/>
        </p:nvPicPr>
        <p:blipFill>
          <a:blip r:embed="rId3"/>
          <a:stretch>
            <a:fillRect/>
          </a:stretch>
        </p:blipFill>
        <p:spPr>
          <a:xfrm>
            <a:off x="762001" y="3086100"/>
            <a:ext cx="10668000" cy="2871314"/>
          </a:xfrm>
          <a:prstGeom prst="rect">
            <a:avLst/>
          </a:prstGeom>
        </p:spPr>
      </p:pic>
    </p:spTree>
    <p:extLst>
      <p:ext uri="{BB962C8B-B14F-4D97-AF65-F5344CB8AC3E}">
        <p14:creationId xmlns:p14="http://schemas.microsoft.com/office/powerpoint/2010/main" val="425237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a:t>Existing method Drawback</a:t>
            </a:r>
            <a:endParaRPr lang="en-IN"/>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fontScale="92500" lnSpcReduction="20000"/>
          </a:bodyPr>
          <a:lstStyle/>
          <a:p>
            <a:pPr marL="0" indent="0" algn="just">
              <a:buNone/>
            </a:pPr>
            <a:r>
              <a:rPr lang="en-US" b="1" dirty="0">
                <a:latin typeface="Calibri"/>
              </a:rPr>
              <a:t>1.  Contextual Awareness Gap: </a:t>
            </a:r>
            <a:r>
              <a:rPr lang="en-US" dirty="0">
                <a:latin typeface="Calibri"/>
              </a:rPr>
              <a:t>Inconsistencies in intricate legal schemes arise from systems' inability to maintain coherence across multi-sectioned documents.</a:t>
            </a:r>
          </a:p>
          <a:p>
            <a:pPr marL="0" indent="0" algn="just">
              <a:buNone/>
            </a:pPr>
            <a:r>
              <a:rPr lang="en-US" b="1" dirty="0">
                <a:latin typeface="Calibri"/>
              </a:rPr>
              <a:t> 2. Limitations related to language and jurisdiction: </a:t>
            </a:r>
            <a:r>
              <a:rPr lang="en-US" dirty="0">
                <a:latin typeface="Calibri"/>
              </a:rPr>
              <a:t>The majority of tools are optimized for English documents and are not flexible enough to accommodate different legal systems and linguistic needs.</a:t>
            </a:r>
          </a:p>
          <a:p>
            <a:pPr marL="0" indent="0" algn="just">
              <a:buNone/>
            </a:pPr>
            <a:r>
              <a:rPr lang="en-US" dirty="0">
                <a:latin typeface="Calibri"/>
              </a:rPr>
              <a:t> </a:t>
            </a:r>
            <a:r>
              <a:rPr lang="en-US" b="1" dirty="0">
                <a:latin typeface="Calibri"/>
              </a:rPr>
              <a:t>3. Negligent Management of Legal Ambiguity: </a:t>
            </a:r>
            <a:r>
              <a:rPr lang="en-US" dirty="0">
                <a:latin typeface="Calibri"/>
              </a:rPr>
              <a:t>AI systems frequently provide inaccurate or unduly generic content because they are unable to understand ambiguous or incomplete legal information.</a:t>
            </a:r>
          </a:p>
          <a:p>
            <a:pPr marL="0" indent="0" algn="just">
              <a:buNone/>
            </a:pPr>
            <a:r>
              <a:rPr lang="en-US" dirty="0">
                <a:latin typeface="Calibri"/>
              </a:rPr>
              <a:t> </a:t>
            </a:r>
            <a:r>
              <a:rPr lang="en-US" b="1" dirty="0">
                <a:latin typeface="Calibri"/>
              </a:rPr>
              <a:t>4. Knowledge base that lacks flexibility : </a:t>
            </a:r>
            <a:r>
              <a:rPr lang="en-US" dirty="0">
                <a:latin typeface="Calibri"/>
              </a:rPr>
              <a:t>due to reliance on static templates and rule sets necessitates frequent manual modifications, which restricts its capacity to adjust to changing legal requirements.</a:t>
            </a:r>
          </a:p>
          <a:p>
            <a:pPr marL="0" indent="0" algn="just">
              <a:buNone/>
            </a:pPr>
            <a:r>
              <a:rPr lang="en-US" b="1" dirty="0">
                <a:latin typeface="Calibri"/>
              </a:rPr>
              <a:t>5. Scalability and Security Issues: </a:t>
            </a:r>
            <a:r>
              <a:rPr lang="en-US" dirty="0">
                <a:latin typeface="Calibri"/>
              </a:rPr>
              <a:t>Many systems have weak privacy safeguards and have trouble sustaining functionality during periods of large usage.</a:t>
            </a:r>
          </a:p>
          <a:p>
            <a:pPr marL="0" indent="0" algn="just">
              <a:buNone/>
            </a:pPr>
            <a:r>
              <a:rPr lang="en-US" b="1" dirty="0">
                <a:latin typeface="Calibri"/>
              </a:rPr>
              <a:t>6. Limited Specialized Expertise: </a:t>
            </a:r>
            <a:r>
              <a:rPr lang="en-US" dirty="0">
                <a:latin typeface="Calibri"/>
              </a:rPr>
              <a:t>When greater knowledge in particular areas of legal practice is needed, general AI models usually yield crude results.</a:t>
            </a:r>
            <a:endParaRPr lang="en-IN" dirty="0">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sz="2000" dirty="0">
                <a:latin typeface="Calibri"/>
                <a:ea typeface="Verdana"/>
              </a:rPr>
              <a:t>The methodology for creating an AI-Powered Legal Documentation Assistant involves eight key phases: </a:t>
            </a:r>
          </a:p>
          <a:p>
            <a:pPr marL="457200" indent="-457200" algn="just">
              <a:buFont typeface="+mj-lt"/>
              <a:buAutoNum type="arabicParenR"/>
            </a:pPr>
            <a:r>
              <a:rPr lang="en-US" sz="2000" dirty="0">
                <a:latin typeface="Calibri"/>
                <a:ea typeface="Verdana"/>
              </a:rPr>
              <a:t>Gathering diverse legal texts (case files, contracts, decisions) as training data.</a:t>
            </a:r>
          </a:p>
          <a:p>
            <a:pPr marL="457200" indent="-457200" algn="just">
              <a:buFont typeface="+mj-lt"/>
              <a:buAutoNum type="arabicParenR"/>
            </a:pPr>
            <a:r>
              <a:rPr lang="en-US" sz="2000" dirty="0">
                <a:latin typeface="Calibri"/>
                <a:ea typeface="Verdana"/>
              </a:rPr>
              <a:t> Preprocessing these complex documents by removing irrelevant content and standardizing formats.</a:t>
            </a:r>
          </a:p>
          <a:p>
            <a:pPr marL="457200" indent="-457200" algn="just">
              <a:buFont typeface="+mj-lt"/>
              <a:buAutoNum type="arabicParenR"/>
            </a:pPr>
            <a:r>
              <a:rPr lang="en-US" sz="2000" dirty="0">
                <a:latin typeface="Calibri"/>
                <a:ea typeface="Verdana"/>
              </a:rPr>
              <a:t>Selecting and training appropriate models like transformer-based legal language models.</a:t>
            </a:r>
          </a:p>
          <a:p>
            <a:pPr marL="457200" indent="-457200" algn="just">
              <a:buFont typeface="+mj-lt"/>
              <a:buAutoNum type="arabicParenR"/>
            </a:pPr>
            <a:r>
              <a:rPr lang="en-US" sz="2000" dirty="0">
                <a:latin typeface="Calibri"/>
                <a:ea typeface="Verdana"/>
              </a:rPr>
              <a:t>Implementing legal-specific NLP techniques for clause recognition and entity extraction.</a:t>
            </a:r>
          </a:p>
          <a:p>
            <a:pPr marL="457200" indent="-457200" algn="just">
              <a:buFont typeface="+mj-lt"/>
              <a:buAutoNum type="arabicParenR"/>
            </a:pPr>
            <a:r>
              <a:rPr lang="en-US" sz="2000" dirty="0">
                <a:latin typeface="Calibri"/>
                <a:ea typeface="Verdana"/>
              </a:rPr>
              <a:t>Developing intent recognition capabilities to properly categorize user requests.</a:t>
            </a:r>
          </a:p>
          <a:p>
            <a:pPr marL="457200" indent="-457200" algn="just">
              <a:buFont typeface="+mj-lt"/>
              <a:buAutoNum type="arabicParenR"/>
            </a:pPr>
            <a:r>
              <a:rPr lang="en-US" sz="2000" dirty="0">
                <a:latin typeface="Calibri"/>
                <a:ea typeface="Verdana"/>
              </a:rPr>
              <a:t>Creating response generation mechanisms that either produce new legal text or select appropriate templates.</a:t>
            </a:r>
          </a:p>
          <a:p>
            <a:pPr marL="457200" indent="-457200" algn="just">
              <a:buFont typeface="+mj-lt"/>
              <a:buAutoNum type="arabicParenR"/>
            </a:pPr>
            <a:r>
              <a:rPr lang="en-US" sz="2000" dirty="0">
                <a:latin typeface="Calibri"/>
                <a:ea typeface="Verdana"/>
              </a:rPr>
              <a:t>Conducting thorough testing to ensure accuracy and compliance.</a:t>
            </a:r>
          </a:p>
          <a:p>
            <a:pPr marL="457200" indent="-457200" algn="just">
              <a:buFont typeface="+mj-lt"/>
              <a:buAutoNum type="arabicParenR"/>
            </a:pPr>
            <a:r>
              <a:rPr lang="en-US" sz="2000" dirty="0">
                <a:latin typeface="Calibri"/>
                <a:ea typeface="Verdana"/>
              </a:rPr>
              <a:t>And finally, deploying with continuous monitoring and feedback incorporation to maintain legal precision and improve functionality over time.</a:t>
            </a:r>
            <a:endParaRPr lang="en-US" sz="2000" dirty="0">
              <a:latin typeface="Calibri"/>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3639" y="952501"/>
            <a:ext cx="10668000" cy="5441575"/>
          </a:xfrm>
        </p:spPr>
        <p:txBody>
          <a:bodyPr vert="horz" lIns="91440" tIns="45720" rIns="91440" bIns="45720" rtlCol="0" anchor="t">
            <a:noAutofit/>
          </a:bodyPr>
          <a:lstStyle/>
          <a:p>
            <a:pPr marL="457200" lvl="1" indent="0" algn="just">
              <a:lnSpc>
                <a:spcPct val="115000"/>
              </a:lnSpc>
              <a:spcBef>
                <a:spcPts val="150"/>
              </a:spcBef>
              <a:spcAft>
                <a:spcPts val="150"/>
              </a:spcAft>
              <a:buSzPts val="1400"/>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1. Automating Legal Document Processing Using ML with Accurate Results: </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The AI-Powered Legal Documentation Assistant uses Natural Language Processing (NLP) and Machine Learning (ML) models, to interpret user requests involving legal documents such as writing, reading, or examining contracts and clauses correctly. </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For situations where predetermined content falls short, Generative AI models produce legal content that is contextually fit dynamically. </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It provides a seamless and correct user experience while limiting human legal services to a considerable extent.</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The tool optimizes document precision, turnaround, and accessibility by eliminating legal labor. </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In addition, the most commonly requested documents and clauses are saved and indexed for rapid future recall, automating repetitive legal work. </a:t>
            </a:r>
          </a:p>
          <a:p>
            <a:pPr lvl="1" algn="just">
              <a:lnSpc>
                <a:spcPct val="115000"/>
              </a:lnSpc>
              <a:spcBef>
                <a:spcPts val="150"/>
              </a:spcBef>
              <a:spcAft>
                <a:spcPts val="150"/>
              </a:spcAft>
              <a:buSzPts val="1400"/>
            </a:pPr>
            <a:r>
              <a:rPr lang="en-US" kern="100" dirty="0">
                <a:effectLst/>
                <a:latin typeface="Calibri" panose="020F0502020204030204" pitchFamily="34" charset="0"/>
                <a:ea typeface="Calibri" panose="020F0502020204030204" pitchFamily="34" charset="0"/>
                <a:cs typeface="Calibri" panose="020F0502020204030204" pitchFamily="34" charset="0"/>
              </a:rPr>
              <a:t>By virtue of this automation integration with intelligent retrieval and generative features, the system provides effective, real-time legal assistance while reducing human workload.</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8DD8-F684-F493-1A7E-15A04BD42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E697F-461E-DD4B-4D99-5BBB2DCD8CB3}"/>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52AD0AB-CAD2-BD6C-433B-C58CF732AD7B}"/>
              </a:ext>
            </a:extLst>
          </p:cNvPr>
          <p:cNvSpPr>
            <a:spLocks noGrp="1"/>
          </p:cNvSpPr>
          <p:nvPr>
            <p:ph idx="1"/>
          </p:nvPr>
        </p:nvSpPr>
        <p:spPr>
          <a:xfrm>
            <a:off x="763639" y="952501"/>
            <a:ext cx="10668000" cy="6349252"/>
          </a:xfrm>
        </p:spPr>
        <p:txBody>
          <a:bodyPr vert="horz" lIns="91440" tIns="45720" rIns="91440" bIns="45720" rtlCol="0" anchor="t">
            <a:noAutofit/>
          </a:bodyPr>
          <a:lstStyle/>
          <a:p>
            <a:pPr marL="457200" lvl="1" indent="0" algn="just">
              <a:lnSpc>
                <a:spcPct val="115000"/>
              </a:lnSpc>
              <a:spcBef>
                <a:spcPts val="150"/>
              </a:spcBef>
              <a:spcAft>
                <a:spcPts val="150"/>
              </a:spcAft>
              <a:buSzPts val="1400"/>
              <a:buNone/>
            </a:pPr>
            <a:r>
              <a:rPr lang="en-US" b="1" kern="100" dirty="0">
                <a:effectLst/>
                <a:latin typeface="Calibri" panose="020F0502020204030204" pitchFamily="34" charset="0"/>
                <a:ea typeface="Calibri" panose="020F0502020204030204" pitchFamily="34" charset="0"/>
                <a:cs typeface="Calibri" panose="020F0502020204030204" pitchFamily="34" charset="0"/>
              </a:rPr>
              <a:t>2. Continuous Improvement through Feedback and Scaling: </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The assistant is equipped with a self-learning mechanism that further shows scalability and flexibility by examining unresolved or inconclusive questions.</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When a legal query cannot be exactly  satisfied, the system passes it on to  human legal professionals. </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After being settled, the transaction is logged, verified, and the new solution is incorporated into the knowledge base, allowing the AI to settle similar queries on its own in the future. </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This loop ensures that the system improves and seals AI -Powered Legal Documentation Assistant knowledge gaps properly.</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Periodic reviews of interaction logs keep the content current with evolving legal needs. Moreover, the ML models such as BERT and Generative AI modules are updated from time to time with fresh labeled data and enhanced contextual awareness. </a:t>
            </a:r>
          </a:p>
          <a:p>
            <a:pPr lvl="1" algn="just">
              <a:lnSpc>
                <a:spcPct val="115000"/>
              </a:lnSpc>
              <a:spcBef>
                <a:spcPts val="150"/>
              </a:spcBef>
              <a:spcAft>
                <a:spcPts val="150"/>
              </a:spcAft>
              <a:buSzPts val="1400"/>
            </a:pPr>
            <a:r>
              <a:rPr lang="en-US" sz="1900" kern="100" dirty="0">
                <a:effectLst/>
                <a:latin typeface="Calibri" panose="020F0502020204030204" pitchFamily="34" charset="0"/>
                <a:ea typeface="Calibri" panose="020F0502020204030204" pitchFamily="34" charset="0"/>
                <a:cs typeface="Calibri" panose="020F0502020204030204" pitchFamily="34" charset="0"/>
              </a:rPr>
              <a:t>Gradually, this learning process reduces human reliance, decreases operational expenses, and greatly enhances the assistant's capability to handle complex and diverse legal document tasks with greater accuracy and confidence. </a:t>
            </a:r>
            <a:endParaRPr lang="en-IN" sz="19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213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342900" lvl="0" indent="-342900" algn="just">
              <a:lnSpc>
                <a:spcPct val="115000"/>
              </a:lnSpc>
              <a:spcBef>
                <a:spcPts val="150"/>
              </a:spcBef>
              <a:spcAft>
                <a:spcPts val="150"/>
              </a:spcAft>
              <a:buSzPts val="1400"/>
              <a:buFont typeface="+mj-lt"/>
              <a:buAutoNum type="romanLcPeriod"/>
            </a:pPr>
            <a:r>
              <a:rPr lang="en-US" sz="2000" b="1" dirty="0">
                <a:latin typeface="Calibri" panose="020F0502020204030204" pitchFamily="34" charset="0"/>
                <a:ea typeface="Calibri" panose="020F0502020204030204" pitchFamily="34" charset="0"/>
                <a:cs typeface="Calibri" panose="020F0502020204030204" pitchFamily="34" charset="0"/>
              </a:rPr>
              <a:t>Frontend Interface: </a:t>
            </a:r>
            <a:r>
              <a:rPr lang="en-US" sz="2000" dirty="0">
                <a:latin typeface="Calibri" panose="020F0502020204030204" pitchFamily="34" charset="0"/>
                <a:ea typeface="Calibri" panose="020F0502020204030204" pitchFamily="34" charset="0"/>
                <a:cs typeface="Calibri" panose="020F0502020204030204" pitchFamily="34" charset="0"/>
              </a:rPr>
              <a:t>An easy-to-use interface developed with ReactJS, where users can provide legal queries, ask for document generation, or upload previously created contracts to be reviewed. The results are provided in real time with an interactive and responsive structure.</a:t>
            </a:r>
          </a:p>
          <a:p>
            <a:pPr marL="342900" lvl="0" indent="-342900" algn="just">
              <a:lnSpc>
                <a:spcPct val="115000"/>
              </a:lnSpc>
              <a:spcBef>
                <a:spcPts val="150"/>
              </a:spcBef>
              <a:spcAft>
                <a:spcPts val="150"/>
              </a:spcAft>
              <a:buSzPts val="1400"/>
              <a:buFont typeface="+mj-lt"/>
              <a:buAutoNum type="romanLcPeriod"/>
            </a:pPr>
            <a:r>
              <a:rPr lang="en-US" sz="2000" b="1" dirty="0">
                <a:latin typeface="Calibri" panose="020F0502020204030204" pitchFamily="34" charset="0"/>
                <a:ea typeface="Calibri" panose="020F0502020204030204" pitchFamily="34" charset="0"/>
                <a:cs typeface="Calibri" panose="020F0502020204030204" pitchFamily="34" charset="0"/>
              </a:rPr>
              <a:t>Backend Framework: </a:t>
            </a:r>
            <a:r>
              <a:rPr lang="en-US" sz="2000" dirty="0">
                <a:latin typeface="Calibri" panose="020F0502020204030204" pitchFamily="34" charset="0"/>
                <a:ea typeface="Calibri" panose="020F0502020204030204" pitchFamily="34" charset="0"/>
                <a:cs typeface="Calibri" panose="020F0502020204030204" pitchFamily="34" charset="0"/>
              </a:rPr>
              <a:t>Fueled by a mix of Node.js, Express.js, and NLP engines, the backend processes user input, calls AI models, and processes database operations. </a:t>
            </a:r>
          </a:p>
          <a:p>
            <a:pPr marL="342900" lvl="0" indent="-342900" algn="just">
              <a:lnSpc>
                <a:spcPct val="115000"/>
              </a:lnSpc>
              <a:spcBef>
                <a:spcPts val="150"/>
              </a:spcBef>
              <a:spcAft>
                <a:spcPts val="150"/>
              </a:spcAft>
              <a:buSzPts val="1400"/>
              <a:buFont typeface="+mj-lt"/>
              <a:buAutoNum type="romanLcPeriod"/>
            </a:pPr>
            <a:r>
              <a:rPr lang="en-US" sz="2000" b="1" dirty="0">
                <a:latin typeface="Calibri" panose="020F0502020204030204" pitchFamily="34" charset="0"/>
                <a:ea typeface="Calibri" panose="020F0502020204030204" pitchFamily="34" charset="0"/>
                <a:cs typeface="Calibri" panose="020F0502020204030204" pitchFamily="34" charset="0"/>
              </a:rPr>
              <a:t>Legal Knowledge Base: </a:t>
            </a:r>
            <a:r>
              <a:rPr lang="en-US" sz="2000" dirty="0">
                <a:latin typeface="Calibri" panose="020F0502020204030204" pitchFamily="34" charset="0"/>
                <a:ea typeface="Calibri" panose="020F0502020204030204" pitchFamily="34" charset="0"/>
                <a:cs typeface="Calibri" panose="020F0502020204030204" pitchFamily="34" charset="0"/>
              </a:rPr>
              <a:t>An organized MongoDB-based store of legal clauses, document templates, legal terms, and use-case mappings. It is a ready-access source for pre-defined legal content. </a:t>
            </a:r>
          </a:p>
          <a:p>
            <a:pPr marL="342900" lvl="0" indent="-342900" algn="just">
              <a:lnSpc>
                <a:spcPct val="115000"/>
              </a:lnSpc>
              <a:spcBef>
                <a:spcPts val="150"/>
              </a:spcBef>
              <a:spcAft>
                <a:spcPts val="150"/>
              </a:spcAft>
              <a:buSzPts val="1400"/>
              <a:buFont typeface="+mj-lt"/>
              <a:buAutoNum type="romanLcPeriod"/>
            </a:pPr>
            <a:r>
              <a:rPr lang="en-US" sz="2000" b="1" dirty="0">
                <a:latin typeface="Calibri" panose="020F0502020204030204" pitchFamily="34" charset="0"/>
                <a:ea typeface="Calibri" panose="020F0502020204030204" pitchFamily="34" charset="0"/>
                <a:cs typeface="Calibri" panose="020F0502020204030204" pitchFamily="34" charset="0"/>
              </a:rPr>
              <a:t>Generative AI Module: </a:t>
            </a:r>
            <a:r>
              <a:rPr lang="en-US" sz="2000" dirty="0">
                <a:latin typeface="Calibri" panose="020F0502020204030204" pitchFamily="34" charset="0"/>
                <a:ea typeface="Calibri" panose="020F0502020204030204" pitchFamily="34" charset="0"/>
                <a:cs typeface="Calibri" panose="020F0502020204030204" pitchFamily="34" charset="0"/>
              </a:rPr>
              <a:t>Built upon highly optimized transformer models (such as GPT variants), this module creates new legal documents or proposes clauses according to user input with contextual precision and legal consistency.</a:t>
            </a:r>
          </a:p>
          <a:p>
            <a:pPr marL="342900" lvl="0" indent="-342900" algn="just">
              <a:lnSpc>
                <a:spcPct val="115000"/>
              </a:lnSpc>
              <a:spcBef>
                <a:spcPts val="150"/>
              </a:spcBef>
              <a:spcAft>
                <a:spcPts val="150"/>
              </a:spcAft>
              <a:buSzPts val="1400"/>
              <a:buFont typeface="+mj-lt"/>
              <a:buAutoNum type="romanLcPeriod"/>
            </a:pPr>
            <a:r>
              <a:rPr lang="en-US" sz="2000" b="1" dirty="0">
                <a:latin typeface="Calibri" panose="020F0502020204030204" pitchFamily="34" charset="0"/>
                <a:ea typeface="Calibri" panose="020F0502020204030204" pitchFamily="34" charset="0"/>
                <a:cs typeface="Calibri" panose="020F0502020204030204" pitchFamily="34" charset="0"/>
              </a:rPr>
              <a:t>Escalation System: </a:t>
            </a:r>
            <a:r>
              <a:rPr lang="en-US" sz="2000" dirty="0">
                <a:latin typeface="Calibri" panose="020F0502020204030204" pitchFamily="34" charset="0"/>
                <a:ea typeface="Calibri" panose="020F0502020204030204" pitchFamily="34" charset="0"/>
                <a:cs typeface="Calibri" panose="020F0502020204030204" pitchFamily="34" charset="0"/>
              </a:rPr>
              <a:t>If the AI fails to generate a suitable document or AI -Powered Legal Documentation Assistant interpret a complex query, the input is logged and forwarded to legal experts. Their feedback is later used to enhance the AI’s knowledge.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99</TotalTime>
  <Words>2132</Words>
  <Application>Microsoft Office PowerPoint</Application>
  <PresentationFormat>Widescreen</PresentationFormat>
  <Paragraphs>132</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Customer Support Chat bot with ML</vt:lpstr>
      <vt:lpstr>Introduction</vt:lpstr>
      <vt:lpstr>Literature Survey </vt:lpstr>
      <vt:lpstr>Literature Survey Contd..</vt:lpstr>
      <vt:lpstr>Existing method Drawback</vt:lpstr>
      <vt:lpstr>Proposed Method</vt:lpstr>
      <vt:lpstr>Objectives</vt:lpstr>
      <vt:lpstr>Objectives</vt:lpstr>
      <vt:lpstr>Methodology/Modules</vt:lpstr>
      <vt:lpstr>Architecture</vt:lpstr>
      <vt:lpstr>Software components</vt:lpstr>
      <vt:lpstr>Timeline of Project</vt:lpstr>
      <vt:lpstr>Implementation Details</vt:lpstr>
      <vt:lpstr>Expected Outcomes</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143</cp:revision>
  <dcterms:created xsi:type="dcterms:W3CDTF">2023-03-16T03:26:27Z</dcterms:created>
  <dcterms:modified xsi:type="dcterms:W3CDTF">2025-04-25T07:36:39Z</dcterms:modified>
</cp:coreProperties>
</file>