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5" r:id="rId8"/>
    <p:sldId id="266" r:id="rId9"/>
    <p:sldId id="2146847056" r:id="rId10"/>
    <p:sldId id="267"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8" d="100"/>
          <a:sy n="78" d="100"/>
        </p:scale>
        <p:origin x="715"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EMPLOYEE SALARY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IBM-SKILLBUILD PROJECT</a:t>
            </a:r>
          </a:p>
        </p:txBody>
      </p:sp>
      <p:sp>
        <p:nvSpPr>
          <p:cNvPr id="4" name="TextBox 3"/>
          <p:cNvSpPr txBox="1"/>
          <p:nvPr/>
        </p:nvSpPr>
        <p:spPr>
          <a:xfrm>
            <a:off x="2281786" y="4058588"/>
            <a:ext cx="8523866"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Name:    </a:t>
            </a:r>
            <a:r>
              <a:rPr lang="en-US" sz="2000" b="1" dirty="0" err="1">
                <a:solidFill>
                  <a:schemeClr val="accent1">
                    <a:lumMod val="75000"/>
                  </a:schemeClr>
                </a:solidFill>
                <a:latin typeface="Arial"/>
                <a:cs typeface="Arial"/>
              </a:rPr>
              <a:t>Kanderi</a:t>
            </a:r>
            <a:r>
              <a:rPr lang="en-US" sz="2000" b="1" dirty="0">
                <a:solidFill>
                  <a:schemeClr val="accent1">
                    <a:lumMod val="75000"/>
                  </a:schemeClr>
                </a:solidFill>
                <a:latin typeface="Arial"/>
                <a:cs typeface="Arial"/>
              </a:rPr>
              <a:t> Shree Siri</a:t>
            </a:r>
          </a:p>
          <a:p>
            <a:r>
              <a:rPr lang="en-US" sz="2000" b="1" dirty="0">
                <a:solidFill>
                  <a:schemeClr val="accent1">
                    <a:lumMod val="75000"/>
                  </a:schemeClr>
                </a:solidFill>
                <a:latin typeface="Arial"/>
                <a:cs typeface="Arial"/>
              </a:rPr>
              <a:t>College: St. Vincent Pallotti College Of Engineering And Technology </a:t>
            </a:r>
          </a:p>
          <a:p>
            <a:r>
              <a:rPr lang="en-US" sz="2000" b="1" dirty="0">
                <a:solidFill>
                  <a:schemeClr val="accent1">
                    <a:lumMod val="75000"/>
                  </a:schemeClr>
                </a:solidFill>
                <a:latin typeface="Arial"/>
                <a:cs typeface="Arial"/>
              </a:rPr>
              <a:t>Dept:      Computer Science and business Systems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73BF0-C26B-DF7E-49CE-7259B88B0A2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40D7ED3-491E-4EF2-5E9A-38ACE66E7B66}"/>
              </a:ext>
            </a:extLst>
          </p:cNvPr>
          <p:cNvSpPr>
            <a:spLocks noGrp="1"/>
          </p:cNvSpPr>
          <p:nvPr>
            <p:ph type="title"/>
          </p:nvPr>
        </p:nvSpPr>
        <p:spPr>
          <a:xfrm>
            <a:off x="817166" y="754199"/>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6" name="TextBox 5">
            <a:extLst>
              <a:ext uri="{FF2B5EF4-FFF2-40B4-BE49-F238E27FC236}">
                <a16:creationId xmlns:a16="http://schemas.microsoft.com/office/drawing/2014/main" id="{1202F103-4650-84F0-0688-3DB3CD70E0A9}"/>
              </a:ext>
            </a:extLst>
          </p:cNvPr>
          <p:cNvSpPr txBox="1"/>
          <p:nvPr/>
        </p:nvSpPr>
        <p:spPr>
          <a:xfrm>
            <a:off x="2119133" y="1476986"/>
            <a:ext cx="2433202" cy="369332"/>
          </a:xfrm>
          <a:prstGeom prst="rect">
            <a:avLst/>
          </a:prstGeom>
          <a:noFill/>
        </p:spPr>
        <p:txBody>
          <a:bodyPr wrap="square" rtlCol="0">
            <a:spAutoFit/>
          </a:bodyPr>
          <a:lstStyle/>
          <a:p>
            <a:r>
              <a:rPr lang="en-IN" dirty="0"/>
              <a:t>Screenshot 4</a:t>
            </a:r>
          </a:p>
        </p:txBody>
      </p:sp>
      <p:pic>
        <p:nvPicPr>
          <p:cNvPr id="8" name="Content Placeholder 7">
            <a:extLst>
              <a:ext uri="{FF2B5EF4-FFF2-40B4-BE49-F238E27FC236}">
                <a16:creationId xmlns:a16="http://schemas.microsoft.com/office/drawing/2014/main" id="{DA112E02-A509-4E25-F25B-293856DCEC48}"/>
              </a:ext>
            </a:extLst>
          </p:cNvPr>
          <p:cNvPicPr>
            <a:picLocks noGrp="1" noChangeAspect="1"/>
          </p:cNvPicPr>
          <p:nvPr>
            <p:ph idx="1"/>
          </p:nvPr>
        </p:nvPicPr>
        <p:blipFill>
          <a:blip r:embed="rId2"/>
          <a:stretch>
            <a:fillRect/>
          </a:stretch>
        </p:blipFill>
        <p:spPr>
          <a:xfrm>
            <a:off x="1885810" y="2038809"/>
            <a:ext cx="8712711" cy="4064992"/>
          </a:xfrm>
        </p:spPr>
      </p:pic>
    </p:spTree>
    <p:extLst>
      <p:ext uri="{BB962C8B-B14F-4D97-AF65-F5344CB8AC3E}">
        <p14:creationId xmlns:p14="http://schemas.microsoft.com/office/powerpoint/2010/main" val="2661642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73901-AC67-6062-1D23-651C03A02A4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B4E67CB-FE24-7205-68A0-3FF3E13D518D}"/>
              </a:ext>
            </a:extLst>
          </p:cNvPr>
          <p:cNvSpPr>
            <a:spLocks noGrp="1"/>
          </p:cNvSpPr>
          <p:nvPr>
            <p:ph type="title"/>
          </p:nvPr>
        </p:nvSpPr>
        <p:spPr>
          <a:xfrm>
            <a:off x="709011" y="673717"/>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6" name="TextBox 5">
            <a:extLst>
              <a:ext uri="{FF2B5EF4-FFF2-40B4-BE49-F238E27FC236}">
                <a16:creationId xmlns:a16="http://schemas.microsoft.com/office/drawing/2014/main" id="{55A9AFDB-DE06-263E-4770-4706A2593787}"/>
              </a:ext>
            </a:extLst>
          </p:cNvPr>
          <p:cNvSpPr txBox="1"/>
          <p:nvPr/>
        </p:nvSpPr>
        <p:spPr>
          <a:xfrm>
            <a:off x="1602657" y="1122402"/>
            <a:ext cx="2433202" cy="369332"/>
          </a:xfrm>
          <a:prstGeom prst="rect">
            <a:avLst/>
          </a:prstGeom>
          <a:noFill/>
        </p:spPr>
        <p:txBody>
          <a:bodyPr wrap="square" rtlCol="0">
            <a:spAutoFit/>
          </a:bodyPr>
          <a:lstStyle/>
          <a:p>
            <a:r>
              <a:rPr lang="en-IN" dirty="0"/>
              <a:t>Screenshot 5</a:t>
            </a:r>
          </a:p>
        </p:txBody>
      </p:sp>
      <p:pic>
        <p:nvPicPr>
          <p:cNvPr id="7" name="Content Placeholder 6">
            <a:extLst>
              <a:ext uri="{FF2B5EF4-FFF2-40B4-BE49-F238E27FC236}">
                <a16:creationId xmlns:a16="http://schemas.microsoft.com/office/drawing/2014/main" id="{48FC6527-BF2D-409E-A25A-01D6063E8F46}"/>
              </a:ext>
            </a:extLst>
          </p:cNvPr>
          <p:cNvPicPr>
            <a:picLocks noGrp="1" noChangeAspect="1"/>
          </p:cNvPicPr>
          <p:nvPr>
            <p:ph idx="1"/>
          </p:nvPr>
        </p:nvPicPr>
        <p:blipFill>
          <a:blip r:embed="rId2"/>
          <a:stretch>
            <a:fillRect/>
          </a:stretch>
        </p:blipFill>
        <p:spPr>
          <a:xfrm>
            <a:off x="2040476" y="1491734"/>
            <a:ext cx="7345953" cy="3527773"/>
          </a:xfrm>
        </p:spPr>
      </p:pic>
      <p:sp>
        <p:nvSpPr>
          <p:cNvPr id="9" name="TextBox 8">
            <a:extLst>
              <a:ext uri="{FF2B5EF4-FFF2-40B4-BE49-F238E27FC236}">
                <a16:creationId xmlns:a16="http://schemas.microsoft.com/office/drawing/2014/main" id="{2883D889-6798-EEC5-39D0-DA5ED9C19FC3}"/>
              </a:ext>
            </a:extLst>
          </p:cNvPr>
          <p:cNvSpPr txBox="1"/>
          <p:nvPr/>
        </p:nvSpPr>
        <p:spPr>
          <a:xfrm>
            <a:off x="1602657" y="5122562"/>
            <a:ext cx="2969343" cy="369332"/>
          </a:xfrm>
          <a:prstGeom prst="rect">
            <a:avLst/>
          </a:prstGeom>
          <a:noFill/>
        </p:spPr>
        <p:txBody>
          <a:bodyPr wrap="square" rtlCol="0">
            <a:spAutoFit/>
          </a:bodyPr>
          <a:lstStyle/>
          <a:p>
            <a:r>
              <a:rPr lang="en-IN" u="sng" dirty="0" err="1"/>
              <a:t>Github</a:t>
            </a:r>
            <a:r>
              <a:rPr lang="en-IN" u="sng" dirty="0"/>
              <a:t> Project Repository</a:t>
            </a:r>
            <a:r>
              <a:rPr lang="en-IN" dirty="0"/>
              <a:t>:</a:t>
            </a:r>
          </a:p>
        </p:txBody>
      </p:sp>
      <p:sp>
        <p:nvSpPr>
          <p:cNvPr id="11" name="TextBox 10">
            <a:extLst>
              <a:ext uri="{FF2B5EF4-FFF2-40B4-BE49-F238E27FC236}">
                <a16:creationId xmlns:a16="http://schemas.microsoft.com/office/drawing/2014/main" id="{D5A7F3D6-C058-DB2F-CCF0-AF34874AB796}"/>
              </a:ext>
            </a:extLst>
          </p:cNvPr>
          <p:cNvSpPr txBox="1"/>
          <p:nvPr/>
        </p:nvSpPr>
        <p:spPr>
          <a:xfrm>
            <a:off x="2920181" y="5594949"/>
            <a:ext cx="7836309" cy="369332"/>
          </a:xfrm>
          <a:prstGeom prst="rect">
            <a:avLst/>
          </a:prstGeom>
          <a:noFill/>
        </p:spPr>
        <p:txBody>
          <a:bodyPr wrap="square" rtlCol="0">
            <a:spAutoFit/>
          </a:bodyPr>
          <a:lstStyle/>
          <a:p>
            <a:r>
              <a:rPr lang="en-IN" dirty="0"/>
              <a:t>https://github.com/Sirikanderi/Salary_Prediction.git</a:t>
            </a:r>
          </a:p>
        </p:txBody>
      </p:sp>
    </p:spTree>
    <p:extLst>
      <p:ext uri="{BB962C8B-B14F-4D97-AF65-F5344CB8AC3E}">
        <p14:creationId xmlns:p14="http://schemas.microsoft.com/office/powerpoint/2010/main" val="2971563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79136"/>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2452"/>
            <a:ext cx="11029615" cy="4673324"/>
          </a:xfrm>
        </p:spPr>
        <p:txBody>
          <a:bodyPr>
            <a:normAutofit/>
          </a:bodyPr>
          <a:lstStyle/>
          <a:p>
            <a:pPr marL="305435" indent="-305435"/>
            <a:r>
              <a:rPr lang="en-US" sz="2000" dirty="0"/>
              <a:t>In conclusion, the Random Forest model demonstrated the best predictive capability for salary estimation in this dataset. Its feature importance analysis revealed the most influential </a:t>
            </a:r>
            <a:r>
              <a:rPr lang="en-US" sz="2000" dirty="0" err="1"/>
              <a:t>factors.This</a:t>
            </a:r>
            <a:r>
              <a:rPr lang="en-US" sz="2000" dirty="0"/>
              <a:t> salary prediction model can be used to make informed salary estimates based on individual characteristics, making it a valuable tool for HR analytics and compensation </a:t>
            </a:r>
            <a:r>
              <a:rPr lang="en-US" sz="2000" dirty="0" err="1"/>
              <a:t>planning.In</a:t>
            </a:r>
            <a:r>
              <a:rPr lang="en-US" sz="2000" dirty="0"/>
              <a:t> conclusion, our salary prediction model, trained on a well-preprocessed dataset, successfully predicts salaries based on various factors. This project demonstrates the importance of data preprocessing, feature engineering, and model selection in creating an accurate predictive model.</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US" sz="2000" dirty="0"/>
              <a:t>The system can be enhanced by incorporating larger and more diverse datasets to improve accuracy and reliability. Adding real-time learning capabilities will allow the model to adapt quickly to new data. Expanding the application to other industries or domains can increase its impact. Future improvements can also focus on strengthening privacy protections and integrating advanced explainability tools to make AI decisions clearer and more transparent</a:t>
            </a:r>
            <a:r>
              <a:rPr lang="en-US" sz="1800" dirty="0"/>
              <a:t>.</a:t>
            </a:r>
            <a:endParaRPr lang="en-US" sz="18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        </a:t>
            </a:r>
            <a:endParaRPr lang="en-IN" sz="2400" dirty="0"/>
          </a:p>
        </p:txBody>
      </p:sp>
      <p:sp>
        <p:nvSpPr>
          <p:cNvPr id="3" name="Rectangle 1">
            <a:extLst>
              <a:ext uri="{FF2B5EF4-FFF2-40B4-BE49-F238E27FC236}">
                <a16:creationId xmlns:a16="http://schemas.microsoft.com/office/drawing/2014/main" id="{DC3B083A-9627-1D15-E504-23FFB4A16208}"/>
              </a:ext>
            </a:extLst>
          </p:cNvPr>
          <p:cNvSpPr>
            <a:spLocks noChangeArrowheads="1"/>
          </p:cNvSpPr>
          <p:nvPr/>
        </p:nvSpPr>
        <p:spPr bwMode="auto">
          <a:xfrm>
            <a:off x="1268361" y="1707181"/>
            <a:ext cx="10474342" cy="4190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Goodfellow, I., Bengio, Y., &amp; Courville, A. (2016).</a:t>
            </a:r>
            <a:r>
              <a:rPr kumimoji="0" lang="en-US" altLang="en-US" sz="2000" b="0" i="0" u="none" strike="noStrike" cap="none" normalizeH="0" baseline="0" dirty="0">
                <a:ln>
                  <a:noFill/>
                </a:ln>
                <a:solidFill>
                  <a:schemeClr val="tx1"/>
                </a:solidFill>
                <a:effectLst/>
              </a:rPr>
              <a:t> </a:t>
            </a:r>
            <a:r>
              <a:rPr kumimoji="0" lang="en-US" altLang="en-US" sz="2000" b="0" i="1" u="none" strike="noStrike" cap="none" normalizeH="0" baseline="0" dirty="0">
                <a:ln>
                  <a:noFill/>
                </a:ln>
                <a:solidFill>
                  <a:schemeClr val="tx1"/>
                </a:solidFill>
                <a:effectLst/>
              </a:rPr>
              <a:t>Deep Learning</a:t>
            </a:r>
            <a:r>
              <a:rPr kumimoji="0" lang="en-US" altLang="en-US" sz="2000" b="0" i="0" u="none" strike="noStrike" cap="none" normalizeH="0" baseline="0" dirty="0">
                <a:ln>
                  <a:noFill/>
                </a:ln>
                <a:solidFill>
                  <a:schemeClr val="tx1"/>
                </a:solidFill>
                <a:effectLst/>
              </a:rPr>
              <a:t>. MIT Press.</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   https://www.deeplearningbook.org/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Dwork, C. (2008).</a:t>
            </a:r>
            <a:r>
              <a:rPr kumimoji="0" lang="en-US" altLang="en-US" sz="2000" b="0" i="0" u="none" strike="noStrike" cap="none" normalizeH="0" baseline="0" dirty="0">
                <a:ln>
                  <a:noFill/>
                </a:ln>
                <a:solidFill>
                  <a:schemeClr val="tx1"/>
                </a:solidFill>
                <a:effectLst/>
              </a:rPr>
              <a:t> Differential Privacy: A Survey of Results. </a:t>
            </a:r>
            <a:r>
              <a:rPr kumimoji="0" lang="en-US" altLang="en-US" sz="2000" b="0" i="1" u="none" strike="noStrike" cap="none" normalizeH="0" baseline="0" dirty="0">
                <a:ln>
                  <a:noFill/>
                </a:ln>
                <a:solidFill>
                  <a:schemeClr val="tx1"/>
                </a:solidFill>
                <a:effectLst/>
              </a:rPr>
              <a:t>Theory and Applications of Models </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1" u="none" strike="noStrike" cap="none" normalizeH="0" baseline="0" dirty="0">
                <a:ln>
                  <a:noFill/>
                </a:ln>
                <a:solidFill>
                  <a:schemeClr val="tx1"/>
                </a:solidFill>
                <a:effectLst/>
              </a:rPr>
              <a:t>    of Computation</a:t>
            </a:r>
            <a:r>
              <a:rPr kumimoji="0" lang="en-US" altLang="en-US" sz="2000" b="0" i="0" u="none" strike="noStrike" cap="none" normalizeH="0" baseline="0" dirty="0">
                <a:ln>
                  <a:noFill/>
                </a:ln>
                <a:solidFill>
                  <a:schemeClr val="tx1"/>
                </a:solidFill>
                <a:effectLst/>
              </a:rPr>
              <a:t>.</a:t>
            </a:r>
            <a:endParaRPr lang="en-US" altLang="en-US" sz="2000" dirty="0"/>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     https://link.springer.com/chapter/10.1007/978-3-540-79228-4_1</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IBM AI Fairness 360 Toolkit.</a:t>
            </a:r>
            <a:r>
              <a:rPr kumimoji="0" lang="en-US" altLang="en-US" sz="2000" b="0" i="0" u="none" strike="noStrike" cap="none" normalizeH="0" baseline="0" dirty="0">
                <a:ln>
                  <a:noFill/>
                </a:ln>
                <a:solidFill>
                  <a:schemeClr val="tx1"/>
                </a:solidFill>
                <a:effectLst/>
              </a:rPr>
              <a:t> (2020). IBM.</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      https://aif360.mybluemix.net/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Google AI Blog (2021).</a:t>
            </a:r>
            <a:r>
              <a:rPr kumimoji="0" lang="en-US" altLang="en-US" sz="2000" b="0" i="0" u="none" strike="noStrike" cap="none" normalizeH="0" baseline="0" dirty="0">
                <a:ln>
                  <a:noFill/>
                </a:ln>
                <a:solidFill>
                  <a:schemeClr val="tx1"/>
                </a:solidFill>
                <a:effectLst/>
              </a:rPr>
              <a:t> Explainable AI: Interpretability Techniques.</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      https://ai.googleblog.com/2021/05/explainable-ai-interpretability.html</a:t>
            </a: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09981" y="1090149"/>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000" dirty="0"/>
              <a:t>This project aims to develop a machine learning model that predicts employee salaries based on key factors such as age, gender, education level, years of experience, and job title. The goal is to support fair compensation practices and data-driven HR decisions by accurately estimating salaries and reducing bias. A key challenge addressed is the effective handling of diverse job titles by ranking them based on salary levels to improve model accuracy</a:t>
            </a:r>
            <a:r>
              <a:rPr lang="en-US" sz="2800" dirty="0"/>
              <a:t>.</a:t>
            </a: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96869"/>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40542"/>
            <a:ext cx="11029615" cy="4935794"/>
          </a:xfrm>
        </p:spPr>
        <p:txBody>
          <a:bodyPr>
            <a:normAutofit/>
          </a:bodyPr>
          <a:lstStyle/>
          <a:p>
            <a:pPr marL="0" indent="0" algn="just">
              <a:buNone/>
            </a:pPr>
            <a:r>
              <a:rPr lang="en-US" sz="2000" dirty="0">
                <a:solidFill>
                  <a:srgbClr val="0F0F0F"/>
                </a:solidFill>
              </a:rPr>
              <a:t>This project follows a machine learning-based approach to predict employee salaries using structured data. The process includes data cleaning, handling missing values, and encoding categorical variables like gender and education. Job titles are ranked based on median salary to improve prediction accuracy and reduce feature complexity. The dataset is split into training and testing sets, and models such as Linear Regression, Decision Tree, and Random Forest are trained.</a:t>
            </a:r>
            <a:r>
              <a:rPr lang="en-IN" sz="2000" dirty="0">
                <a:solidFill>
                  <a:srgbClr val="0F0F0F"/>
                </a:solidFill>
              </a:rPr>
              <a:t> Hyperparameter tuning is performed using </a:t>
            </a:r>
            <a:r>
              <a:rPr lang="en-IN" sz="2000" dirty="0" err="1">
                <a:solidFill>
                  <a:srgbClr val="0F0F0F"/>
                </a:solidFill>
              </a:rPr>
              <a:t>GridSearchCV</a:t>
            </a:r>
            <a:r>
              <a:rPr lang="en-IN" sz="2000" dirty="0">
                <a:solidFill>
                  <a:srgbClr val="0F0F0F"/>
                </a:solidFill>
              </a:rPr>
              <a:t> to optimize model performance. The system is implemented in Python using libraries like pandas, </a:t>
            </a:r>
            <a:r>
              <a:rPr lang="en-IN" sz="2000" dirty="0" err="1">
                <a:solidFill>
                  <a:srgbClr val="0F0F0F"/>
                </a:solidFill>
              </a:rPr>
              <a:t>numpy</a:t>
            </a:r>
            <a:r>
              <a:rPr lang="en-IN" sz="2000" dirty="0">
                <a:solidFill>
                  <a:srgbClr val="0F0F0F"/>
                </a:solidFill>
              </a:rPr>
              <a:t>, scikit-learn, and matplotlib.</a:t>
            </a:r>
          </a:p>
          <a:p>
            <a:pPr marL="305435" indent="-305435"/>
            <a:endParaRPr lang="en-IN" sz="2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2D69DCE-F89E-1A00-A3DB-DC274C6B46EA}"/>
              </a:ext>
            </a:extLst>
          </p:cNvPr>
          <p:cNvSpPr txBox="1"/>
          <p:nvPr/>
        </p:nvSpPr>
        <p:spPr>
          <a:xfrm>
            <a:off x="1243780" y="727586"/>
            <a:ext cx="9704439" cy="8802410"/>
          </a:xfrm>
          <a:prstGeom prst="rect">
            <a:avLst/>
          </a:prstGeom>
          <a:noFill/>
        </p:spPr>
        <p:txBody>
          <a:bodyPr wrap="square" rtlCol="0">
            <a:spAutoFit/>
          </a:bodyPr>
          <a:lstStyle/>
          <a:p>
            <a:r>
              <a:rPr lang="en-IN" sz="2800" dirty="0">
                <a:solidFill>
                  <a:schemeClr val="accent1">
                    <a:lumMod val="60000"/>
                    <a:lumOff val="40000"/>
                  </a:schemeClr>
                </a:solidFill>
                <a:cs typeface="Times New Roman" panose="02020603050405020304" pitchFamily="18" charset="0"/>
              </a:rPr>
              <a:t>System requirements</a:t>
            </a:r>
          </a:p>
          <a:p>
            <a:endParaRPr lang="en-IN" sz="2800" dirty="0">
              <a:solidFill>
                <a:schemeClr val="accent1">
                  <a:lumMod val="60000"/>
                  <a:lumOff val="40000"/>
                </a:schemeClr>
              </a:solidFill>
              <a:cs typeface="Times New Roman" panose="02020603050405020304" pitchFamily="18" charset="0"/>
            </a:endParaRPr>
          </a:p>
          <a:p>
            <a:r>
              <a:rPr lang="en-US" sz="2000" b="1" dirty="0"/>
              <a:t>Operating System</a:t>
            </a:r>
            <a:r>
              <a:rPr lang="en-US" sz="2000" dirty="0"/>
              <a:t>: Windows 10/11 or Linux</a:t>
            </a:r>
          </a:p>
          <a:p>
            <a:r>
              <a:rPr lang="en-IN" sz="2000" b="1" dirty="0"/>
              <a:t>Processor</a:t>
            </a:r>
            <a:r>
              <a:rPr lang="en-IN" sz="2000" dirty="0"/>
              <a:t>: Intel i5 or higher / AMD </a:t>
            </a:r>
            <a:r>
              <a:rPr lang="en-IN" sz="2000" dirty="0" err="1"/>
              <a:t>Ryzen</a:t>
            </a:r>
            <a:endParaRPr lang="en-IN" sz="2000" dirty="0"/>
          </a:p>
          <a:p>
            <a:r>
              <a:rPr lang="en-US" sz="2000" b="1" dirty="0"/>
              <a:t>RAM</a:t>
            </a:r>
            <a:r>
              <a:rPr lang="en-US" sz="2000" dirty="0"/>
              <a:t>: Minimum 8 GB (Recommended: 16 GB</a:t>
            </a:r>
            <a:endParaRPr lang="en-IN" sz="2000" dirty="0"/>
          </a:p>
          <a:p>
            <a:r>
              <a:rPr lang="en-US" sz="2000" b="1" dirty="0"/>
              <a:t>Python Version</a:t>
            </a:r>
            <a:r>
              <a:rPr lang="en-US" sz="2000" dirty="0"/>
              <a:t>: 3.8 or above</a:t>
            </a:r>
          </a:p>
          <a:p>
            <a:r>
              <a:rPr lang="en-US" sz="2000" b="1" dirty="0"/>
              <a:t>Development Environment</a:t>
            </a:r>
            <a:r>
              <a:rPr lang="en-US" sz="2000" dirty="0"/>
              <a:t>: </a:t>
            </a:r>
            <a:r>
              <a:rPr lang="en-US" sz="2000" dirty="0" err="1"/>
              <a:t>Jupyter</a:t>
            </a:r>
            <a:r>
              <a:rPr lang="en-US" sz="2000" dirty="0"/>
              <a:t> Notebook or VS Code</a:t>
            </a:r>
          </a:p>
          <a:p>
            <a:endParaRPr lang="en-US" dirty="0"/>
          </a:p>
          <a:p>
            <a:r>
              <a:rPr lang="en-US" sz="2800" dirty="0">
                <a:solidFill>
                  <a:schemeClr val="accent1">
                    <a:lumMod val="60000"/>
                    <a:lumOff val="40000"/>
                  </a:schemeClr>
                </a:solidFill>
              </a:rPr>
              <a:t>Library required to build the model</a:t>
            </a:r>
          </a:p>
          <a:p>
            <a:endParaRPr lang="en-US" sz="2000" dirty="0">
              <a:solidFill>
                <a:schemeClr val="accent1">
                  <a:lumMod val="60000"/>
                  <a:lumOff val="40000"/>
                </a:schemeClr>
              </a:solidFill>
            </a:endParaRPr>
          </a:p>
          <a:p>
            <a:pPr marL="285750" indent="-285750">
              <a:buFont typeface="Wingdings" panose="05000000000000000000" pitchFamily="2" charset="2"/>
              <a:buChar char="§"/>
            </a:pPr>
            <a:r>
              <a:rPr lang="en-US" sz="2000" b="1" dirty="0"/>
              <a:t>Pandas</a:t>
            </a:r>
            <a:r>
              <a:rPr lang="en-US" sz="2000" dirty="0"/>
              <a:t>—Data manipulation</a:t>
            </a:r>
          </a:p>
          <a:p>
            <a:pPr marL="285750" indent="-285750">
              <a:buFont typeface="Wingdings" panose="05000000000000000000" pitchFamily="2" charset="2"/>
              <a:buChar char="§"/>
            </a:pPr>
            <a:r>
              <a:rPr lang="en-US" sz="2000" b="1" dirty="0" err="1"/>
              <a:t>Numpy</a:t>
            </a:r>
            <a:r>
              <a:rPr lang="en-US" sz="2000" b="1" dirty="0"/>
              <a:t>– </a:t>
            </a:r>
            <a:r>
              <a:rPr lang="en-US" sz="2000" dirty="0"/>
              <a:t>numerical Computations</a:t>
            </a:r>
          </a:p>
          <a:p>
            <a:pPr marL="285750" indent="-285750">
              <a:buFont typeface="Wingdings" panose="05000000000000000000" pitchFamily="2" charset="2"/>
              <a:buChar char="§"/>
            </a:pPr>
            <a:r>
              <a:rPr lang="en-US" sz="2000" b="1" dirty="0"/>
              <a:t>Matplotlib, seaborn</a:t>
            </a:r>
            <a:r>
              <a:rPr lang="en-US" sz="2000" dirty="0"/>
              <a:t>—Data Visualization</a:t>
            </a:r>
          </a:p>
          <a:p>
            <a:pPr marL="285750" indent="-285750">
              <a:buFont typeface="Wingdings" panose="05000000000000000000" pitchFamily="2" charset="2"/>
              <a:buChar char="§"/>
            </a:pPr>
            <a:r>
              <a:rPr lang="en-US" sz="2000" b="1" dirty="0"/>
              <a:t>Scikit-learn</a:t>
            </a:r>
            <a:r>
              <a:rPr lang="en-US" sz="2000" dirty="0"/>
              <a:t> –Model Building, training and Evaluation</a:t>
            </a:r>
          </a:p>
          <a:p>
            <a:pPr marL="285750" indent="-285750">
              <a:buFont typeface="Wingdings" panose="05000000000000000000" pitchFamily="2" charset="2"/>
              <a:buChar char="§"/>
            </a:pPr>
            <a:r>
              <a:rPr lang="en-US" sz="2000" b="1" dirty="0" err="1"/>
              <a:t>Joblib</a:t>
            </a:r>
            <a:r>
              <a:rPr lang="en-US" sz="2000" dirty="0"/>
              <a:t>– Saving the model</a:t>
            </a:r>
          </a:p>
          <a:p>
            <a:endParaRPr lang="en-US" sz="2800" dirty="0">
              <a:solidFill>
                <a:schemeClr val="accent1">
                  <a:lumMod val="60000"/>
                  <a:lumOff val="40000"/>
                </a:schemeClr>
              </a:solidFill>
            </a:endParaRPr>
          </a:p>
          <a:p>
            <a:endParaRPr lang="en-IN" sz="2800" dirty="0">
              <a:solidFill>
                <a:schemeClr val="accent1">
                  <a:lumMod val="60000"/>
                  <a:lumOff val="40000"/>
                </a:schemeClr>
              </a:solidFill>
            </a:endParaRPr>
          </a:p>
          <a:p>
            <a:endParaRPr lang="en-IN" sz="2800" dirty="0">
              <a:solidFill>
                <a:schemeClr val="accent1">
                  <a:lumMod val="60000"/>
                  <a:lumOff val="40000"/>
                </a:schemeClr>
              </a:solidFill>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E798E-1990-1789-E180-27F1649EF9D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F680191-6EBB-B7D7-ED9A-9B84C464C10C}"/>
              </a:ext>
            </a:extLst>
          </p:cNvPr>
          <p:cNvSpPr>
            <a:spLocks noGrp="1"/>
          </p:cNvSpPr>
          <p:nvPr>
            <p:ph type="title"/>
          </p:nvPr>
        </p:nvSpPr>
        <p:spPr>
          <a:xfrm>
            <a:off x="418003" y="878506"/>
            <a:ext cx="11029616" cy="340063"/>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6" name="Rectangle 1">
            <a:extLst>
              <a:ext uri="{FF2B5EF4-FFF2-40B4-BE49-F238E27FC236}">
                <a16:creationId xmlns:a16="http://schemas.microsoft.com/office/drawing/2014/main" id="{E5F69C8E-534F-C9E2-9E3E-2F6093CABB35}"/>
              </a:ext>
            </a:extLst>
          </p:cNvPr>
          <p:cNvSpPr>
            <a:spLocks noChangeArrowheads="1"/>
          </p:cNvSpPr>
          <p:nvPr/>
        </p:nvSpPr>
        <p:spPr bwMode="auto">
          <a:xfrm>
            <a:off x="418003" y="1297033"/>
            <a:ext cx="11355994"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 Collection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Imported a structured employee salary dataset containing features like age, gender, education, job title, experience, </a:t>
            </a:r>
          </a:p>
          <a:p>
            <a:pPr marL="0" marR="0" lvl="0" indent="0" algn="just" defTabSz="914400" rtl="0" eaLnBrk="0" fontAlgn="base" latinLnBrk="0" hangingPunct="0">
              <a:lnSpc>
                <a:spcPct val="100000"/>
              </a:lnSpc>
              <a:spcBef>
                <a:spcPct val="0"/>
              </a:spcBef>
              <a:spcAft>
                <a:spcPct val="0"/>
              </a:spcAft>
              <a:buClrTx/>
              <a:buSzTx/>
              <a:tabLst/>
            </a:pPr>
            <a:r>
              <a:rPr lang="en-US" altLang="en-US" sz="1600" dirty="0">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and salary.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 Preprocessing</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Cleaned the dataset by handling missing values and standardizing categorical values (e.g., normalizing education levels).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Feature Engineering</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Ranked job titles based on their median salaries to reduce randomness and improve model learning. Encoded other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Categorical</a:t>
            </a:r>
            <a:r>
              <a:rPr lang="en-US" altLang="en-US" sz="1600" dirty="0">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features using one-hot encoding.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Model Building</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Split the data into training and testing sets. Trained multiple regression models including Linear Regression, Decision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Tree, and</a:t>
            </a:r>
            <a:r>
              <a:rPr lang="en-US" altLang="en-US" sz="1600" dirty="0">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Random Forest.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Hyperparameter Tuning</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Applied </a:t>
            </a:r>
            <a:r>
              <a:rPr kumimoji="0" lang="en-US" altLang="en-US" sz="1600" b="0" i="0" u="none" strike="noStrike" cap="none" normalizeH="0" baseline="0" dirty="0" err="1">
                <a:ln>
                  <a:noFill/>
                </a:ln>
                <a:solidFill>
                  <a:schemeClr val="tx1"/>
                </a:solidFill>
                <a:effectLst/>
                <a:latin typeface="Arial" panose="020B0604020202020204" pitchFamily="34" charset="0"/>
              </a:rPr>
              <a:t>GridSearchCV</a:t>
            </a:r>
            <a:r>
              <a:rPr kumimoji="0" lang="en-US" altLang="en-US" sz="1600" b="0" i="0" u="none" strike="noStrike" cap="none" normalizeH="0" baseline="0" dirty="0">
                <a:ln>
                  <a:noFill/>
                </a:ln>
                <a:solidFill>
                  <a:schemeClr val="tx1"/>
                </a:solidFill>
                <a:effectLst/>
                <a:latin typeface="Arial" panose="020B0604020202020204" pitchFamily="34" charset="0"/>
              </a:rPr>
              <a:t> to find the best model configuration for optimized accuracy.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Model Evaluation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Evaluated models using metrics like Mean Absolute Error (MAE), Mean Squared Error (MSE), and R² Score.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Prediction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Used the final model to predict salaries for new employee profiles by matching input features with the trained model’s</a:t>
            </a:r>
          </a:p>
          <a:p>
            <a:pPr marL="0" marR="0" lvl="0" indent="0" algn="just" defTabSz="914400" rtl="0" eaLnBrk="0" fontAlgn="base" latinLnBrk="0" hangingPunct="0">
              <a:lnSpc>
                <a:spcPct val="100000"/>
              </a:lnSpc>
              <a:spcBef>
                <a:spcPct val="0"/>
              </a:spcBef>
              <a:spcAft>
                <a:spcPct val="0"/>
              </a:spcAft>
              <a:buClrTx/>
              <a:buSzTx/>
              <a:tabLst/>
            </a:pPr>
            <a:r>
              <a:rPr lang="en-US" altLang="en-US" sz="1600" dirty="0">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structure.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Model Saving</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Saved the best-performing model using </a:t>
            </a:r>
            <a:r>
              <a:rPr kumimoji="0" lang="en-US" altLang="en-US" sz="1600" b="0" i="0" u="none" strike="noStrike" cap="none" normalizeH="0" baseline="0" dirty="0" err="1">
                <a:ln>
                  <a:noFill/>
                </a:ln>
                <a:solidFill>
                  <a:schemeClr val="tx1"/>
                </a:solidFill>
                <a:effectLst/>
                <a:latin typeface="Arial Unicode MS"/>
              </a:rPr>
              <a:t>joblib</a:t>
            </a:r>
            <a:r>
              <a:rPr kumimoji="0" lang="en-US" altLang="en-US" sz="1600" b="0" i="0" u="none" strike="noStrike" cap="none" normalizeH="0" baseline="0" dirty="0">
                <a:ln>
                  <a:noFill/>
                </a:ln>
                <a:solidFill>
                  <a:schemeClr val="tx1"/>
                </a:solidFill>
                <a:effectLst/>
              </a:rPr>
              <a:t> for future use and easy reuse without retraining.</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4197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17166" y="754199"/>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89466285-38DA-2992-7930-00F5EF1FE95D}"/>
              </a:ext>
            </a:extLst>
          </p:cNvPr>
          <p:cNvPicPr>
            <a:picLocks noGrp="1" noChangeAspect="1"/>
          </p:cNvPicPr>
          <p:nvPr>
            <p:ph idx="1"/>
          </p:nvPr>
        </p:nvPicPr>
        <p:blipFill>
          <a:blip r:embed="rId2"/>
          <a:stretch>
            <a:fillRect/>
          </a:stretch>
        </p:blipFill>
        <p:spPr>
          <a:xfrm>
            <a:off x="2119133" y="2038809"/>
            <a:ext cx="7953733" cy="3855742"/>
          </a:xfrm>
        </p:spPr>
      </p:pic>
      <p:sp>
        <p:nvSpPr>
          <p:cNvPr id="6" name="TextBox 5">
            <a:extLst>
              <a:ext uri="{FF2B5EF4-FFF2-40B4-BE49-F238E27FC236}">
                <a16:creationId xmlns:a16="http://schemas.microsoft.com/office/drawing/2014/main" id="{B6EE0ECE-F845-F608-462A-F5B9C0D75831}"/>
              </a:ext>
            </a:extLst>
          </p:cNvPr>
          <p:cNvSpPr txBox="1"/>
          <p:nvPr/>
        </p:nvSpPr>
        <p:spPr>
          <a:xfrm>
            <a:off x="2119133" y="1476986"/>
            <a:ext cx="2433202" cy="369332"/>
          </a:xfrm>
          <a:prstGeom prst="rect">
            <a:avLst/>
          </a:prstGeom>
          <a:noFill/>
        </p:spPr>
        <p:txBody>
          <a:bodyPr wrap="square" rtlCol="0">
            <a:spAutoFit/>
          </a:bodyPr>
          <a:lstStyle/>
          <a:p>
            <a:r>
              <a:rPr lang="en-IN" dirty="0"/>
              <a:t>Screenshot 1</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9A949-4BBE-4112-EAD4-F9319A3544C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78F5996-2859-35BC-8708-90AF3BF1E996}"/>
              </a:ext>
            </a:extLst>
          </p:cNvPr>
          <p:cNvSpPr>
            <a:spLocks noGrp="1"/>
          </p:cNvSpPr>
          <p:nvPr>
            <p:ph type="title"/>
          </p:nvPr>
        </p:nvSpPr>
        <p:spPr>
          <a:xfrm>
            <a:off x="817166" y="754199"/>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6" name="TextBox 5">
            <a:extLst>
              <a:ext uri="{FF2B5EF4-FFF2-40B4-BE49-F238E27FC236}">
                <a16:creationId xmlns:a16="http://schemas.microsoft.com/office/drawing/2014/main" id="{A6E759AD-F967-882B-7801-35943338274A}"/>
              </a:ext>
            </a:extLst>
          </p:cNvPr>
          <p:cNvSpPr txBox="1"/>
          <p:nvPr/>
        </p:nvSpPr>
        <p:spPr>
          <a:xfrm>
            <a:off x="2119133" y="1476986"/>
            <a:ext cx="2433202" cy="369332"/>
          </a:xfrm>
          <a:prstGeom prst="rect">
            <a:avLst/>
          </a:prstGeom>
          <a:noFill/>
        </p:spPr>
        <p:txBody>
          <a:bodyPr wrap="square" rtlCol="0">
            <a:spAutoFit/>
          </a:bodyPr>
          <a:lstStyle/>
          <a:p>
            <a:r>
              <a:rPr lang="en-IN" dirty="0"/>
              <a:t>Screenshot 2</a:t>
            </a:r>
          </a:p>
        </p:txBody>
      </p:sp>
      <p:pic>
        <p:nvPicPr>
          <p:cNvPr id="8" name="Content Placeholder 7">
            <a:extLst>
              <a:ext uri="{FF2B5EF4-FFF2-40B4-BE49-F238E27FC236}">
                <a16:creationId xmlns:a16="http://schemas.microsoft.com/office/drawing/2014/main" id="{F457695B-7F99-8DA3-25D8-343650F619BD}"/>
              </a:ext>
            </a:extLst>
          </p:cNvPr>
          <p:cNvPicPr>
            <a:picLocks noGrp="1" noChangeAspect="1"/>
          </p:cNvPicPr>
          <p:nvPr>
            <p:ph idx="1"/>
          </p:nvPr>
        </p:nvPicPr>
        <p:blipFill>
          <a:blip r:embed="rId2"/>
          <a:stretch>
            <a:fillRect/>
          </a:stretch>
        </p:blipFill>
        <p:spPr>
          <a:xfrm>
            <a:off x="2119133" y="2024859"/>
            <a:ext cx="8562210" cy="4078942"/>
          </a:xfrm>
        </p:spPr>
      </p:pic>
    </p:spTree>
    <p:extLst>
      <p:ext uri="{BB962C8B-B14F-4D97-AF65-F5344CB8AC3E}">
        <p14:creationId xmlns:p14="http://schemas.microsoft.com/office/powerpoint/2010/main" val="3122735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B2BF5A-11DD-3853-6F7D-6179AEB0761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D4E0060-42DC-D5BB-C853-A28A805E821D}"/>
              </a:ext>
            </a:extLst>
          </p:cNvPr>
          <p:cNvSpPr>
            <a:spLocks noGrp="1"/>
          </p:cNvSpPr>
          <p:nvPr>
            <p:ph type="title"/>
          </p:nvPr>
        </p:nvSpPr>
        <p:spPr>
          <a:xfrm>
            <a:off x="817166" y="754199"/>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6" name="TextBox 5">
            <a:extLst>
              <a:ext uri="{FF2B5EF4-FFF2-40B4-BE49-F238E27FC236}">
                <a16:creationId xmlns:a16="http://schemas.microsoft.com/office/drawing/2014/main" id="{C8C0C850-1CA7-2048-B7E4-815EAB1D1BBA}"/>
              </a:ext>
            </a:extLst>
          </p:cNvPr>
          <p:cNvSpPr txBox="1"/>
          <p:nvPr/>
        </p:nvSpPr>
        <p:spPr>
          <a:xfrm>
            <a:off x="2119133" y="1476986"/>
            <a:ext cx="2433202" cy="369332"/>
          </a:xfrm>
          <a:prstGeom prst="rect">
            <a:avLst/>
          </a:prstGeom>
          <a:noFill/>
        </p:spPr>
        <p:txBody>
          <a:bodyPr wrap="square" rtlCol="0">
            <a:spAutoFit/>
          </a:bodyPr>
          <a:lstStyle/>
          <a:p>
            <a:r>
              <a:rPr lang="en-IN" dirty="0"/>
              <a:t>Screenshot 3</a:t>
            </a:r>
          </a:p>
        </p:txBody>
      </p:sp>
      <p:pic>
        <p:nvPicPr>
          <p:cNvPr id="7" name="Content Placeholder 6">
            <a:extLst>
              <a:ext uri="{FF2B5EF4-FFF2-40B4-BE49-F238E27FC236}">
                <a16:creationId xmlns:a16="http://schemas.microsoft.com/office/drawing/2014/main" id="{055E8269-F3EA-4BED-0ED5-EE5751124133}"/>
              </a:ext>
            </a:extLst>
          </p:cNvPr>
          <p:cNvPicPr>
            <a:picLocks noGrp="1" noChangeAspect="1"/>
          </p:cNvPicPr>
          <p:nvPr>
            <p:ph idx="1"/>
          </p:nvPr>
        </p:nvPicPr>
        <p:blipFill>
          <a:blip r:embed="rId2"/>
          <a:stretch>
            <a:fillRect/>
          </a:stretch>
        </p:blipFill>
        <p:spPr>
          <a:xfrm>
            <a:off x="1977504" y="2038809"/>
            <a:ext cx="8415194" cy="3907218"/>
          </a:xfrm>
        </p:spPr>
      </p:pic>
    </p:spTree>
    <p:extLst>
      <p:ext uri="{BB962C8B-B14F-4D97-AF65-F5344CB8AC3E}">
        <p14:creationId xmlns:p14="http://schemas.microsoft.com/office/powerpoint/2010/main" val="411912302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265</TotalTime>
  <Words>855</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 Unicode MS</vt:lpstr>
      <vt:lpstr>Calibri</vt:lpstr>
      <vt:lpstr>Calibri Light</vt:lpstr>
      <vt:lpstr>Franklin Gothic Book</vt:lpstr>
      <vt:lpstr>Franklin Gothic Demi</vt:lpstr>
      <vt:lpstr>Times New Roman</vt:lpstr>
      <vt:lpstr>Wingdings</vt:lpstr>
      <vt:lpstr>Wingdings 2</vt:lpstr>
      <vt:lpstr>DividendVTI</vt:lpstr>
      <vt:lpstr>EMPLOYEE SALARY PREDICTION</vt:lpstr>
      <vt:lpstr>OUTLINE</vt:lpstr>
      <vt:lpstr>Problem Statement</vt:lpstr>
      <vt:lpstr>System  Approach</vt:lpstr>
      <vt:lpstr>PowerPoint Presentation</vt:lpstr>
      <vt:lpstr>Algorithm &amp; Deployment</vt:lpstr>
      <vt:lpstr>Result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nani yarram</cp:lastModifiedBy>
  <cp:revision>40</cp:revision>
  <dcterms:created xsi:type="dcterms:W3CDTF">2021-05-26T16:50:10Z</dcterms:created>
  <dcterms:modified xsi:type="dcterms:W3CDTF">2025-07-22T23:39:04Z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