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8" r:id="rId8"/>
    <p:sldId id="299" r:id="rId9"/>
    <p:sldId id="300" r:id="rId10"/>
    <p:sldId id="301" r:id="rId11"/>
    <p:sldId id="285" r:id="rId12"/>
    <p:sldId id="302" r:id="rId13"/>
    <p:sldId id="303" r:id="rId14"/>
    <p:sldId id="304"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D272DC-591F-472B-AC20-B8C504C547EE}">
          <p14:sldIdLst>
            <p14:sldId id="292"/>
            <p14:sldId id="275"/>
            <p14:sldId id="276"/>
            <p14:sldId id="298"/>
            <p14:sldId id="299"/>
          </p14:sldIdLst>
        </p14:section>
        <p14:section name="Untitled Section" id="{9242DD6C-BC35-4574-A395-AE84E93E02C5}">
          <p14:sldIdLst>
            <p14:sldId id="300"/>
            <p14:sldId id="301"/>
            <p14:sldId id="285"/>
            <p14:sldId id="302"/>
            <p14:sldId id="303"/>
            <p14:sldId id="304"/>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66" d="100"/>
          <a:sy n="66" d="100"/>
        </p:scale>
        <p:origin x="668"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6/24/2024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6/24/2024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38612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7179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047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45286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367521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72241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2426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getting-started/hands-on/deploy-kubernetes-app-amazon-ek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en/topics/automation/what-is-ya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redhat.com/en/topics/containers/what-is-the-kubernetes-AP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13348" y="1986926"/>
            <a:ext cx="6229210" cy="2057441"/>
          </a:xfrm>
        </p:spPr>
        <p:txBody>
          <a:bodyPr/>
          <a:lstStyle/>
          <a:p>
            <a:r>
              <a:rPr lang="en-US" dirty="0"/>
              <a:t>AWS PROJECT ON EKS WITH DOCKER CONTAINER.</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493227" y="4251704"/>
            <a:ext cx="4379494" cy="760288"/>
          </a:xfrm>
        </p:spPr>
        <p:txBody>
          <a:bodyPr/>
          <a:lstStyle/>
          <a:p>
            <a:r>
              <a:rPr lang="en-US" dirty="0"/>
              <a:t>Presenter </a:t>
            </a:r>
          </a:p>
          <a:p>
            <a:r>
              <a:rPr lang="en-US" dirty="0"/>
              <a:t>Sirikonda Bharath Kumar</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7C34BEDF-69B3-AFD3-133F-2CD8D568CCC4}"/>
              </a:ext>
            </a:extLst>
          </p:cNvPr>
          <p:cNvPicPr>
            <a:picLocks noGrp="1" noChangeAspect="1"/>
          </p:cNvPicPr>
          <p:nvPr>
            <p:ph type="pic" sz="quarter" idx="47"/>
          </p:nvPr>
        </p:nvPicPr>
        <p:blipFill>
          <a:blip r:embed="rId3"/>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16042" y="106680"/>
            <a:ext cx="12105373" cy="6644640"/>
          </a:xfrm>
        </p:spPr>
        <p:txBody>
          <a:bodyPr/>
          <a:lstStyle/>
          <a:p>
            <a:pPr algn="l"/>
            <a:r>
              <a:rPr lang="en-US" sz="3200" b="1" i="0" dirty="0">
                <a:solidFill>
                  <a:srgbClr val="1F2328"/>
                </a:solidFill>
                <a:effectLst/>
                <a:highlight>
                  <a:srgbClr val="FFFFFF"/>
                </a:highlight>
                <a:latin typeface="-apple-system"/>
              </a:rPr>
              <a:t>Setup Kubernetes on Amazon EKS</a:t>
            </a:r>
          </a:p>
          <a:p>
            <a:pPr algn="l"/>
            <a:r>
              <a:rPr lang="en-IN" sz="1800" b="1" i="0" dirty="0">
                <a:solidFill>
                  <a:srgbClr val="1F2328"/>
                </a:solidFill>
                <a:effectLst/>
                <a:highlight>
                  <a:srgbClr val="FFFFFF"/>
                </a:highlight>
                <a:latin typeface="-apple-system"/>
              </a:rPr>
              <a:t>Pre-requisites:</a:t>
            </a:r>
          </a:p>
          <a:p>
            <a:pPr algn="l">
              <a:buFont typeface="Arial" panose="020B0604020202020204" pitchFamily="34" charset="0"/>
              <a:buChar char="•"/>
            </a:pPr>
            <a:r>
              <a:rPr lang="en-IN" sz="1800" b="0" i="0" dirty="0">
                <a:solidFill>
                  <a:srgbClr val="1F2328"/>
                </a:solidFill>
                <a:effectLst/>
                <a:highlight>
                  <a:srgbClr val="FFFFFF"/>
                </a:highlight>
                <a:latin typeface="-apple-system"/>
              </a:rPr>
              <a:t>an EC2 Instance</a:t>
            </a:r>
          </a:p>
          <a:p>
            <a:pPr algn="l"/>
            <a:r>
              <a:rPr lang="en-IN" sz="1800" b="1" i="0" dirty="0">
                <a:solidFill>
                  <a:srgbClr val="1F2328"/>
                </a:solidFill>
                <a:effectLst/>
                <a:highlight>
                  <a:srgbClr val="FFFFFF"/>
                </a:highlight>
                <a:latin typeface="-apple-system"/>
              </a:rPr>
              <a:t>AWS EKS Setup</a:t>
            </a:r>
          </a:p>
          <a:p>
            <a:pPr algn="l">
              <a:buFont typeface="+mj-lt"/>
              <a:buAutoNum type="arabicPeriod"/>
            </a:pPr>
            <a:r>
              <a:rPr lang="en-IN" sz="1800" b="0" i="0" dirty="0">
                <a:solidFill>
                  <a:srgbClr val="1F2328"/>
                </a:solidFill>
                <a:effectLst/>
                <a:highlight>
                  <a:srgbClr val="FFFFFF"/>
                </a:highlight>
                <a:latin typeface="-apple-system"/>
              </a:rPr>
              <a:t>Setup kubectl</a:t>
            </a:r>
            <a:br>
              <a:rPr lang="en-IN" sz="1800" b="0" i="0" dirty="0">
                <a:solidFill>
                  <a:srgbClr val="1F2328"/>
                </a:solidFill>
                <a:effectLst/>
                <a:highlight>
                  <a:srgbClr val="FFFFFF"/>
                </a:highlight>
                <a:latin typeface="-apple-system"/>
              </a:rPr>
            </a:br>
            <a:r>
              <a:rPr lang="en-IN" sz="1800" b="0" i="0" dirty="0">
                <a:solidFill>
                  <a:srgbClr val="1F2328"/>
                </a:solidFill>
                <a:effectLst/>
                <a:highlight>
                  <a:srgbClr val="FFFFFF"/>
                </a:highlight>
                <a:latin typeface="-apple-system"/>
              </a:rPr>
              <a:t>a. Download kubectl version 1.20</a:t>
            </a:r>
            <a:br>
              <a:rPr lang="en-IN" sz="1800" b="0" i="0" dirty="0">
                <a:solidFill>
                  <a:srgbClr val="1F2328"/>
                </a:solidFill>
                <a:effectLst/>
                <a:highlight>
                  <a:srgbClr val="FFFFFF"/>
                </a:highlight>
                <a:latin typeface="-apple-system"/>
              </a:rPr>
            </a:br>
            <a:r>
              <a:rPr lang="en-IN" sz="1800" b="0" i="0" dirty="0">
                <a:solidFill>
                  <a:srgbClr val="1F2328"/>
                </a:solidFill>
                <a:effectLst/>
                <a:highlight>
                  <a:srgbClr val="FFFFFF"/>
                </a:highlight>
                <a:latin typeface="-apple-system"/>
              </a:rPr>
              <a:t>b. Grant execution permissions to kubectl executable</a:t>
            </a:r>
            <a:br>
              <a:rPr lang="en-IN" sz="1800" b="0" i="0" dirty="0">
                <a:solidFill>
                  <a:srgbClr val="1F2328"/>
                </a:solidFill>
                <a:effectLst/>
                <a:highlight>
                  <a:srgbClr val="FFFFFF"/>
                </a:highlight>
                <a:latin typeface="-apple-system"/>
              </a:rPr>
            </a:br>
            <a:r>
              <a:rPr lang="en-IN" sz="1800" b="0" i="0" dirty="0">
                <a:solidFill>
                  <a:srgbClr val="1F2328"/>
                </a:solidFill>
                <a:effectLst/>
                <a:highlight>
                  <a:srgbClr val="FFFFFF"/>
                </a:highlight>
                <a:latin typeface="-apple-system"/>
              </a:rPr>
              <a:t>c. Move kubectl onto /</a:t>
            </a:r>
            <a:r>
              <a:rPr lang="en-IN" sz="1800" b="0" i="0" dirty="0" err="1">
                <a:solidFill>
                  <a:srgbClr val="1F2328"/>
                </a:solidFill>
                <a:effectLst/>
                <a:highlight>
                  <a:srgbClr val="FFFFFF"/>
                </a:highlight>
                <a:latin typeface="-apple-system"/>
              </a:rPr>
              <a:t>usr</a:t>
            </a:r>
            <a:r>
              <a:rPr lang="en-IN" sz="1800" b="0" i="0" dirty="0">
                <a:solidFill>
                  <a:srgbClr val="1F2328"/>
                </a:solidFill>
                <a:effectLst/>
                <a:highlight>
                  <a:srgbClr val="FFFFFF"/>
                </a:highlight>
                <a:latin typeface="-apple-system"/>
              </a:rPr>
              <a:t>/local/bin</a:t>
            </a:r>
            <a:br>
              <a:rPr lang="en-IN" sz="1800" b="0" i="0" dirty="0">
                <a:solidFill>
                  <a:srgbClr val="1F2328"/>
                </a:solidFill>
                <a:effectLst/>
                <a:highlight>
                  <a:srgbClr val="FFFFFF"/>
                </a:highlight>
                <a:latin typeface="-apple-system"/>
              </a:rPr>
            </a:br>
            <a:r>
              <a:rPr lang="en-IN" sz="1800" b="0" i="0" dirty="0">
                <a:solidFill>
                  <a:srgbClr val="1F2328"/>
                </a:solidFill>
                <a:effectLst/>
                <a:highlight>
                  <a:srgbClr val="FFFFFF"/>
                </a:highlight>
                <a:latin typeface="-apple-system"/>
              </a:rPr>
              <a:t>d. Test that your kubectl installation was successful</a:t>
            </a:r>
          </a:p>
          <a:p>
            <a:pPr algn="l"/>
            <a:r>
              <a:rPr lang="en-IN" sz="1800" b="0" i="0" dirty="0">
                <a:solidFill>
                  <a:srgbClr val="1F2328"/>
                </a:solidFill>
                <a:effectLst/>
                <a:highlight>
                  <a:srgbClr val="FFFFFF"/>
                </a:highlight>
                <a:latin typeface="-apple-system"/>
              </a:rPr>
              <a:t>curl -o kubectl https://amazon-eks.s3.us-west-2.amazonaws.com/1.19.6/2021-01-05/bin/linux/amd64/kubectl</a:t>
            </a:r>
          </a:p>
          <a:p>
            <a:pPr algn="l"/>
            <a:r>
              <a:rPr lang="en-IN" sz="1800" b="0" i="0" dirty="0" err="1">
                <a:solidFill>
                  <a:srgbClr val="1F2328"/>
                </a:solidFill>
                <a:effectLst/>
                <a:highlight>
                  <a:srgbClr val="FFFFFF"/>
                </a:highlight>
                <a:latin typeface="-apple-system"/>
              </a:rPr>
              <a:t>chmod</a:t>
            </a:r>
            <a:r>
              <a:rPr lang="en-IN" sz="1800" b="0" i="0" dirty="0">
                <a:solidFill>
                  <a:srgbClr val="1F2328"/>
                </a:solidFill>
                <a:effectLst/>
                <a:highlight>
                  <a:srgbClr val="FFFFFF"/>
                </a:highlight>
                <a:latin typeface="-apple-system"/>
              </a:rPr>
              <a:t> +x ./kubectl</a:t>
            </a:r>
          </a:p>
          <a:p>
            <a:pPr algn="l"/>
            <a:r>
              <a:rPr lang="en-IN" sz="1800" b="0" i="0" dirty="0">
                <a:solidFill>
                  <a:srgbClr val="1F2328"/>
                </a:solidFill>
                <a:effectLst/>
                <a:highlight>
                  <a:srgbClr val="FFFFFF"/>
                </a:highlight>
                <a:latin typeface="-apple-system"/>
              </a:rPr>
              <a:t>mv ./kubectl /</a:t>
            </a:r>
            <a:r>
              <a:rPr lang="en-IN" sz="1800" b="0" i="0" dirty="0" err="1">
                <a:solidFill>
                  <a:srgbClr val="1F2328"/>
                </a:solidFill>
                <a:effectLst/>
                <a:highlight>
                  <a:srgbClr val="FFFFFF"/>
                </a:highlight>
                <a:latin typeface="-apple-system"/>
              </a:rPr>
              <a:t>usr</a:t>
            </a:r>
            <a:r>
              <a:rPr lang="en-IN" sz="1800" b="0" i="0" dirty="0">
                <a:solidFill>
                  <a:srgbClr val="1F2328"/>
                </a:solidFill>
                <a:effectLst/>
                <a:highlight>
                  <a:srgbClr val="FFFFFF"/>
                </a:highlight>
                <a:latin typeface="-apple-system"/>
              </a:rPr>
              <a:t>/local/bin </a:t>
            </a:r>
          </a:p>
          <a:p>
            <a:pPr algn="l"/>
            <a:r>
              <a:rPr lang="en-IN" sz="1800" b="0" i="0" dirty="0">
                <a:solidFill>
                  <a:srgbClr val="1F2328"/>
                </a:solidFill>
                <a:effectLst/>
                <a:highlight>
                  <a:srgbClr val="FFFFFF"/>
                </a:highlight>
                <a:latin typeface="-apple-system"/>
              </a:rPr>
              <a:t>kubectl version --short –client</a:t>
            </a:r>
            <a:endParaRPr lang="en-IN" sz="1800" dirty="0">
              <a:solidFill>
                <a:srgbClr val="1F2328"/>
              </a:solidFill>
              <a:highlight>
                <a:srgbClr val="FFFFFF"/>
              </a:highlight>
              <a:latin typeface="-apple-system"/>
            </a:endParaRPr>
          </a:p>
          <a:p>
            <a:pPr algn="l"/>
            <a:r>
              <a:rPr lang="en-US" sz="1800" b="1" i="0" dirty="0">
                <a:solidFill>
                  <a:srgbClr val="1F2328"/>
                </a:solidFill>
                <a:effectLst/>
                <a:highlight>
                  <a:srgbClr val="FFFFFF"/>
                </a:highlight>
                <a:latin typeface="-apple-system"/>
              </a:rPr>
              <a:t>2. </a:t>
            </a:r>
            <a:r>
              <a:rPr lang="en-US" sz="1800" b="0" i="0" dirty="0">
                <a:solidFill>
                  <a:srgbClr val="1F2328"/>
                </a:solidFill>
                <a:effectLst/>
                <a:highlight>
                  <a:srgbClr val="FFFFFF"/>
                </a:highlight>
                <a:latin typeface="-apple-system"/>
              </a:rPr>
              <a:t>Setup </a:t>
            </a:r>
            <a:r>
              <a:rPr lang="en-US" sz="1800" b="0" i="0" dirty="0" err="1">
                <a:solidFill>
                  <a:srgbClr val="1F2328"/>
                </a:solidFill>
                <a:effectLst/>
                <a:highlight>
                  <a:srgbClr val="FFFFFF"/>
                </a:highlight>
                <a:latin typeface="-apple-system"/>
              </a:rPr>
              <a:t>eksctl</a:t>
            </a:r>
            <a:br>
              <a:rPr lang="en-US" sz="1800" dirty="0"/>
            </a:br>
            <a:r>
              <a:rPr lang="en-US" sz="1800" b="0" i="0" dirty="0">
                <a:solidFill>
                  <a:srgbClr val="1F2328"/>
                </a:solidFill>
                <a:effectLst/>
                <a:highlight>
                  <a:srgbClr val="FFFFFF"/>
                </a:highlight>
                <a:latin typeface="-apple-system"/>
              </a:rPr>
              <a:t>a. Download and extract the latest release</a:t>
            </a:r>
            <a:br>
              <a:rPr lang="en-US" sz="1800" dirty="0"/>
            </a:br>
            <a:r>
              <a:rPr lang="en-US" sz="1800" b="0" i="0" dirty="0">
                <a:solidFill>
                  <a:srgbClr val="1F2328"/>
                </a:solidFill>
                <a:effectLst/>
                <a:highlight>
                  <a:srgbClr val="FFFFFF"/>
                </a:highlight>
                <a:latin typeface="-apple-system"/>
              </a:rPr>
              <a:t>b. Move the extracted binary to /</a:t>
            </a:r>
            <a:r>
              <a:rPr lang="en-US" sz="1800" b="0" i="0" dirty="0" err="1">
                <a:solidFill>
                  <a:srgbClr val="1F2328"/>
                </a:solidFill>
                <a:effectLst/>
                <a:highlight>
                  <a:srgbClr val="FFFFFF"/>
                </a:highlight>
                <a:latin typeface="-apple-system"/>
              </a:rPr>
              <a:t>usr</a:t>
            </a:r>
            <a:r>
              <a:rPr lang="en-US" sz="1800" b="0" i="0" dirty="0">
                <a:solidFill>
                  <a:srgbClr val="1F2328"/>
                </a:solidFill>
                <a:effectLst/>
                <a:highlight>
                  <a:srgbClr val="FFFFFF"/>
                </a:highlight>
                <a:latin typeface="-apple-system"/>
              </a:rPr>
              <a:t>/local/bin</a:t>
            </a:r>
            <a:br>
              <a:rPr lang="en-US" sz="1800" dirty="0"/>
            </a:br>
            <a:r>
              <a:rPr lang="en-US" sz="1800" b="0" i="0" dirty="0">
                <a:solidFill>
                  <a:srgbClr val="1F2328"/>
                </a:solidFill>
                <a:effectLst/>
                <a:highlight>
                  <a:srgbClr val="FFFFFF"/>
                </a:highlight>
                <a:latin typeface="-apple-system"/>
              </a:rPr>
              <a:t>c. Test that your </a:t>
            </a:r>
            <a:r>
              <a:rPr lang="en-US" sz="1800" b="0" i="0" dirty="0" err="1">
                <a:solidFill>
                  <a:srgbClr val="1F2328"/>
                </a:solidFill>
                <a:effectLst/>
                <a:highlight>
                  <a:srgbClr val="FFFFFF"/>
                </a:highlight>
                <a:latin typeface="-apple-system"/>
              </a:rPr>
              <a:t>eksclt</a:t>
            </a:r>
            <a:r>
              <a:rPr lang="en-US" sz="1800" b="0" i="0" dirty="0">
                <a:solidFill>
                  <a:srgbClr val="1F2328"/>
                </a:solidFill>
                <a:effectLst/>
                <a:highlight>
                  <a:srgbClr val="FFFFFF"/>
                </a:highlight>
                <a:latin typeface="-apple-system"/>
              </a:rPr>
              <a:t> installation was successful</a:t>
            </a:r>
          </a:p>
          <a:p>
            <a:pPr algn="l"/>
            <a:r>
              <a:rPr lang="en-US" i="0" dirty="0">
                <a:solidFill>
                  <a:srgbClr val="1F2328"/>
                </a:solidFill>
                <a:effectLst/>
                <a:highlight>
                  <a:srgbClr val="FFFFFF"/>
                </a:highlight>
                <a:latin typeface="-apple-system"/>
              </a:rPr>
              <a:t>curl --silent --location "https://github.com/</a:t>
            </a:r>
            <a:r>
              <a:rPr lang="en-US" i="0" dirty="0" err="1">
                <a:solidFill>
                  <a:srgbClr val="1F2328"/>
                </a:solidFill>
                <a:effectLst/>
                <a:highlight>
                  <a:srgbClr val="FFFFFF"/>
                </a:highlight>
                <a:latin typeface="-apple-system"/>
              </a:rPr>
              <a:t>weaveworks</a:t>
            </a:r>
            <a:r>
              <a:rPr lang="en-US" i="0" dirty="0">
                <a:solidFill>
                  <a:srgbClr val="1F2328"/>
                </a:solidFill>
                <a:effectLst/>
                <a:highlight>
                  <a:srgbClr val="FFFFFF"/>
                </a:highlight>
                <a:latin typeface="-apple-system"/>
              </a:rPr>
              <a:t>/</a:t>
            </a:r>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/releases/latest/download/</a:t>
            </a:r>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_$(</a:t>
            </a:r>
            <a:r>
              <a:rPr lang="en-US" i="0" dirty="0" err="1">
                <a:solidFill>
                  <a:srgbClr val="1F2328"/>
                </a:solidFill>
                <a:effectLst/>
                <a:highlight>
                  <a:srgbClr val="FFFFFF"/>
                </a:highlight>
                <a:latin typeface="-apple-system"/>
              </a:rPr>
              <a:t>uname</a:t>
            </a:r>
            <a:r>
              <a:rPr lang="en-US" i="0" dirty="0">
                <a:solidFill>
                  <a:srgbClr val="1F2328"/>
                </a:solidFill>
                <a:effectLst/>
                <a:highlight>
                  <a:srgbClr val="FFFFFF"/>
                </a:highlight>
                <a:latin typeface="-apple-system"/>
              </a:rPr>
              <a:t> -s)_amd64.tar.gz" | tar </a:t>
            </a:r>
            <a:r>
              <a:rPr lang="en-US" i="0" dirty="0" err="1">
                <a:solidFill>
                  <a:srgbClr val="1F2328"/>
                </a:solidFill>
                <a:effectLst/>
                <a:highlight>
                  <a:srgbClr val="FFFFFF"/>
                </a:highlight>
                <a:latin typeface="-apple-system"/>
              </a:rPr>
              <a:t>xz</a:t>
            </a:r>
            <a:r>
              <a:rPr lang="en-US" i="0" dirty="0">
                <a:solidFill>
                  <a:srgbClr val="1F2328"/>
                </a:solidFill>
                <a:effectLst/>
                <a:highlight>
                  <a:srgbClr val="FFFFFF"/>
                </a:highlight>
                <a:latin typeface="-apple-system"/>
              </a:rPr>
              <a:t> -C /</a:t>
            </a:r>
            <a:r>
              <a:rPr lang="en-US" i="0" dirty="0" err="1">
                <a:solidFill>
                  <a:srgbClr val="1F2328"/>
                </a:solidFill>
                <a:effectLst/>
                <a:highlight>
                  <a:srgbClr val="FFFFFF"/>
                </a:highlight>
                <a:latin typeface="-apple-system"/>
              </a:rPr>
              <a:t>tmp</a:t>
            </a:r>
            <a:endParaRPr lang="en-US" i="0" dirty="0">
              <a:solidFill>
                <a:srgbClr val="1F2328"/>
              </a:solidFill>
              <a:effectLst/>
              <a:highlight>
                <a:srgbClr val="FFFFFF"/>
              </a:highlight>
              <a:latin typeface="-apple-system"/>
            </a:endParaRPr>
          </a:p>
          <a:p>
            <a:pPr algn="l"/>
            <a:r>
              <a:rPr lang="en-US" i="0" dirty="0" err="1">
                <a:solidFill>
                  <a:srgbClr val="1F2328"/>
                </a:solidFill>
                <a:effectLst/>
                <a:highlight>
                  <a:srgbClr val="FFFFFF"/>
                </a:highlight>
                <a:latin typeface="-apple-system"/>
              </a:rPr>
              <a:t>sudo</a:t>
            </a:r>
            <a:r>
              <a:rPr lang="en-US" i="0" dirty="0">
                <a:solidFill>
                  <a:srgbClr val="1F2328"/>
                </a:solidFill>
                <a:effectLst/>
                <a:highlight>
                  <a:srgbClr val="FFFFFF"/>
                </a:highlight>
                <a:latin typeface="-apple-system"/>
              </a:rPr>
              <a:t> mv /</a:t>
            </a:r>
            <a:r>
              <a:rPr lang="en-US" i="0" dirty="0" err="1">
                <a:solidFill>
                  <a:srgbClr val="1F2328"/>
                </a:solidFill>
                <a:effectLst/>
                <a:highlight>
                  <a:srgbClr val="FFFFFF"/>
                </a:highlight>
                <a:latin typeface="-apple-system"/>
              </a:rPr>
              <a:t>tmp</a:t>
            </a:r>
            <a:r>
              <a:rPr lang="en-US" i="0" dirty="0">
                <a:solidFill>
                  <a:srgbClr val="1F2328"/>
                </a:solidFill>
                <a:effectLst/>
                <a:highlight>
                  <a:srgbClr val="FFFFFF"/>
                </a:highlight>
                <a:latin typeface="-apple-system"/>
              </a:rPr>
              <a:t>/</a:t>
            </a:r>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 /</a:t>
            </a:r>
            <a:r>
              <a:rPr lang="en-US" i="0" dirty="0" err="1">
                <a:solidFill>
                  <a:srgbClr val="1F2328"/>
                </a:solidFill>
                <a:effectLst/>
                <a:highlight>
                  <a:srgbClr val="FFFFFF"/>
                </a:highlight>
                <a:latin typeface="-apple-system"/>
              </a:rPr>
              <a:t>usr</a:t>
            </a:r>
            <a:r>
              <a:rPr lang="en-US" i="0" dirty="0">
                <a:solidFill>
                  <a:srgbClr val="1F2328"/>
                </a:solidFill>
                <a:effectLst/>
                <a:highlight>
                  <a:srgbClr val="FFFFFF"/>
                </a:highlight>
                <a:latin typeface="-apple-system"/>
              </a:rPr>
              <a:t>/local/bin</a:t>
            </a:r>
          </a:p>
          <a:p>
            <a:pPr algn="l"/>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 version</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150766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16042" y="0"/>
            <a:ext cx="12208042" cy="6858000"/>
          </a:xfrm>
        </p:spPr>
        <p:txBody>
          <a:bodyPr/>
          <a:lstStyle/>
          <a:p>
            <a:pPr algn="l"/>
            <a:r>
              <a:rPr lang="en-US" b="0" i="0" dirty="0">
                <a:solidFill>
                  <a:srgbClr val="1F2328"/>
                </a:solidFill>
                <a:effectLst/>
                <a:highlight>
                  <a:srgbClr val="FFFFFF"/>
                </a:highlight>
                <a:latin typeface="-apple-system"/>
              </a:rPr>
              <a:t>3.Create an IAM Role and </a:t>
            </a:r>
            <a:r>
              <a:rPr lang="en-US" b="0" i="0" dirty="0" err="1">
                <a:solidFill>
                  <a:srgbClr val="1F2328"/>
                </a:solidFill>
                <a:effectLst/>
                <a:highlight>
                  <a:srgbClr val="FFFFFF"/>
                </a:highlight>
                <a:latin typeface="-apple-system"/>
              </a:rPr>
              <a:t>attache</a:t>
            </a:r>
            <a:r>
              <a:rPr lang="en-US" b="0" i="0" dirty="0">
                <a:solidFill>
                  <a:srgbClr val="1F2328"/>
                </a:solidFill>
                <a:effectLst/>
                <a:highlight>
                  <a:srgbClr val="FFFFFF"/>
                </a:highlight>
                <a:latin typeface="-apple-system"/>
              </a:rPr>
              <a:t> it to EC2 instance</a:t>
            </a:r>
          </a:p>
          <a:p>
            <a:pPr algn="l"/>
            <a:r>
              <a:rPr lang="en-US" b="0" i="0" dirty="0">
                <a:solidFill>
                  <a:srgbClr val="1F2328"/>
                </a:solidFill>
                <a:effectLst/>
                <a:latin typeface="ui-monospace"/>
              </a:rPr>
              <a:t>Note: create IAM user with programmatic access if your bootstrap system is outside of AWS</a:t>
            </a:r>
          </a:p>
          <a:p>
            <a:pPr algn="l"/>
            <a:r>
              <a:rPr lang="en-US" b="0" i="0" dirty="0">
                <a:solidFill>
                  <a:srgbClr val="1F2328"/>
                </a:solidFill>
                <a:effectLst/>
                <a:highlight>
                  <a:srgbClr val="FFFFFF"/>
                </a:highlight>
                <a:latin typeface="-apple-system"/>
              </a:rPr>
              <a:t>IAM user should have access to</a:t>
            </a:r>
            <a:br>
              <a:rPr lang="en-US" dirty="0"/>
            </a:br>
            <a:r>
              <a:rPr lang="en-US" b="0" i="0" dirty="0">
                <a:solidFill>
                  <a:srgbClr val="1F2328"/>
                </a:solidFill>
                <a:effectLst/>
                <a:highlight>
                  <a:srgbClr val="FFFFFF"/>
                </a:highlight>
                <a:latin typeface="-apple-system"/>
              </a:rPr>
              <a:t>IAM</a:t>
            </a:r>
            <a:br>
              <a:rPr lang="en-US" dirty="0"/>
            </a:br>
            <a:r>
              <a:rPr lang="en-US" b="0" i="0" dirty="0">
                <a:solidFill>
                  <a:srgbClr val="1F2328"/>
                </a:solidFill>
                <a:effectLst/>
                <a:highlight>
                  <a:srgbClr val="FFFFFF"/>
                </a:highlight>
                <a:latin typeface="-apple-system"/>
              </a:rPr>
              <a:t>EC2</a:t>
            </a:r>
            <a:br>
              <a:rPr lang="en-US" dirty="0"/>
            </a:br>
            <a:r>
              <a:rPr lang="en-US" b="0" i="0" dirty="0">
                <a:solidFill>
                  <a:srgbClr val="1F2328"/>
                </a:solidFill>
                <a:effectLst/>
                <a:highlight>
                  <a:srgbClr val="FFFFFF"/>
                </a:highlight>
                <a:latin typeface="-apple-system"/>
              </a:rPr>
              <a:t>VPC</a:t>
            </a:r>
            <a:br>
              <a:rPr lang="en-US" dirty="0"/>
            </a:br>
            <a:r>
              <a:rPr lang="en-US" b="0" i="0" dirty="0">
                <a:solidFill>
                  <a:srgbClr val="1F2328"/>
                </a:solidFill>
                <a:effectLst/>
                <a:highlight>
                  <a:srgbClr val="FFFFFF"/>
                </a:highlight>
                <a:latin typeface="-apple-system"/>
              </a:rPr>
              <a:t>CloudFormation</a:t>
            </a:r>
            <a:endParaRPr lang="en-US" dirty="0">
              <a:solidFill>
                <a:srgbClr val="1F2328"/>
              </a:solidFill>
              <a:highlight>
                <a:srgbClr val="FFFFFF"/>
              </a:highlight>
              <a:latin typeface="ui-monospace"/>
            </a:endParaRPr>
          </a:p>
          <a:p>
            <a:pPr algn="l"/>
            <a:r>
              <a:rPr lang="en-US" i="0" dirty="0">
                <a:solidFill>
                  <a:srgbClr val="1F2328"/>
                </a:solidFill>
                <a:effectLst/>
                <a:highlight>
                  <a:srgbClr val="FFFFFF"/>
                </a:highlight>
                <a:latin typeface="ui-monospace"/>
              </a:rPr>
              <a:t>4.</a:t>
            </a:r>
            <a:r>
              <a:rPr lang="en-US" b="0" i="0" dirty="0">
                <a:solidFill>
                  <a:srgbClr val="1F2328"/>
                </a:solidFill>
                <a:effectLst/>
                <a:highlight>
                  <a:srgbClr val="FFFFFF"/>
                </a:highlight>
                <a:latin typeface="-apple-system"/>
              </a:rPr>
              <a:t> Create your cluster and nodes</a:t>
            </a:r>
            <a:endParaRPr lang="en-US" b="0" i="0" dirty="0">
              <a:solidFill>
                <a:srgbClr val="1F2328"/>
              </a:solidFill>
              <a:effectLst/>
              <a:highlight>
                <a:srgbClr val="FFFFFF"/>
              </a:highlight>
              <a:latin typeface="ui-monospace"/>
            </a:endParaRPr>
          </a:p>
          <a:p>
            <a:pPr algn="l"/>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 create cluster --name cluster-name  \</a:t>
            </a:r>
          </a:p>
          <a:p>
            <a:pPr algn="l"/>
            <a:r>
              <a:rPr lang="en-US" i="0" dirty="0">
                <a:solidFill>
                  <a:srgbClr val="1F2328"/>
                </a:solidFill>
                <a:effectLst/>
                <a:highlight>
                  <a:srgbClr val="FFFFFF"/>
                </a:highlight>
                <a:latin typeface="-apple-system"/>
              </a:rPr>
              <a:t>--region region-name \</a:t>
            </a:r>
          </a:p>
          <a:p>
            <a:pPr algn="l"/>
            <a:r>
              <a:rPr lang="en-US" i="0" dirty="0">
                <a:solidFill>
                  <a:srgbClr val="1F2328"/>
                </a:solidFill>
                <a:effectLst/>
                <a:highlight>
                  <a:srgbClr val="FFFFFF"/>
                </a:highlight>
                <a:latin typeface="-apple-system"/>
              </a:rPr>
              <a:t>--node-type instance-type \</a:t>
            </a:r>
          </a:p>
          <a:p>
            <a:pPr algn="l"/>
            <a:r>
              <a:rPr lang="en-US" i="0" dirty="0">
                <a:solidFill>
                  <a:srgbClr val="1F2328"/>
                </a:solidFill>
                <a:effectLst/>
                <a:highlight>
                  <a:srgbClr val="FFFFFF"/>
                </a:highlight>
                <a:latin typeface="-apple-system"/>
              </a:rPr>
              <a:t>--nodes-min 2 \</a:t>
            </a:r>
          </a:p>
          <a:p>
            <a:pPr algn="l"/>
            <a:r>
              <a:rPr lang="en-US" i="0" dirty="0">
                <a:solidFill>
                  <a:srgbClr val="1F2328"/>
                </a:solidFill>
                <a:effectLst/>
                <a:highlight>
                  <a:srgbClr val="FFFFFF"/>
                </a:highlight>
                <a:latin typeface="-apple-system"/>
              </a:rPr>
              <a:t>--nodes-max 2 \ </a:t>
            </a:r>
          </a:p>
          <a:p>
            <a:pPr algn="l"/>
            <a:r>
              <a:rPr lang="en-US" i="0" dirty="0">
                <a:solidFill>
                  <a:srgbClr val="1F2328"/>
                </a:solidFill>
                <a:effectLst/>
                <a:highlight>
                  <a:srgbClr val="FFFFFF"/>
                </a:highlight>
                <a:latin typeface="-apple-system"/>
              </a:rPr>
              <a:t>--zones &lt;AZ-1&gt;,&lt;AZ-2&gt;</a:t>
            </a:r>
          </a:p>
          <a:p>
            <a:pPr algn="l"/>
            <a:endParaRPr lang="en-US" i="0" dirty="0">
              <a:solidFill>
                <a:srgbClr val="1F2328"/>
              </a:solidFill>
              <a:effectLst/>
              <a:highlight>
                <a:srgbClr val="FFFFFF"/>
              </a:highlight>
              <a:latin typeface="-apple-system"/>
            </a:endParaRPr>
          </a:p>
          <a:p>
            <a:pPr algn="l"/>
            <a:r>
              <a:rPr lang="en-US" i="0" dirty="0">
                <a:solidFill>
                  <a:srgbClr val="1F2328"/>
                </a:solidFill>
                <a:effectLst/>
                <a:highlight>
                  <a:srgbClr val="FFFFFF"/>
                </a:highlight>
                <a:latin typeface="-apple-system"/>
              </a:rPr>
              <a:t>example:</a:t>
            </a:r>
          </a:p>
          <a:p>
            <a:pPr algn="l"/>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 create cluster --name </a:t>
            </a:r>
            <a:r>
              <a:rPr lang="en-US" i="0" dirty="0" err="1">
                <a:solidFill>
                  <a:srgbClr val="1F2328"/>
                </a:solidFill>
                <a:effectLst/>
                <a:highlight>
                  <a:srgbClr val="FFFFFF"/>
                </a:highlight>
                <a:latin typeface="-apple-system"/>
              </a:rPr>
              <a:t>valaxy</a:t>
            </a:r>
            <a:r>
              <a:rPr lang="en-US" i="0" dirty="0">
                <a:solidFill>
                  <a:srgbClr val="1F2328"/>
                </a:solidFill>
                <a:effectLst/>
                <a:highlight>
                  <a:srgbClr val="FFFFFF"/>
                </a:highlight>
                <a:latin typeface="-apple-system"/>
              </a:rPr>
              <a:t>-cluster \</a:t>
            </a:r>
          </a:p>
          <a:p>
            <a:pPr algn="l"/>
            <a:r>
              <a:rPr lang="en-US" i="0" dirty="0">
                <a:solidFill>
                  <a:srgbClr val="1F2328"/>
                </a:solidFill>
                <a:effectLst/>
                <a:highlight>
                  <a:srgbClr val="FFFFFF"/>
                </a:highlight>
                <a:latin typeface="-apple-system"/>
              </a:rPr>
              <a:t>   --region ap-south-1 \</a:t>
            </a:r>
          </a:p>
          <a:p>
            <a:pPr algn="l"/>
            <a:r>
              <a:rPr lang="en-US" i="0" dirty="0">
                <a:solidFill>
                  <a:srgbClr val="1F2328"/>
                </a:solidFill>
                <a:effectLst/>
                <a:highlight>
                  <a:srgbClr val="FFFFFF"/>
                </a:highlight>
                <a:latin typeface="-apple-system"/>
              </a:rPr>
              <a:t>--node-type t2.small \</a:t>
            </a:r>
            <a:endParaRPr lang="en-US" dirty="0">
              <a:solidFill>
                <a:srgbClr val="1F2328"/>
              </a:solidFill>
              <a:highlight>
                <a:srgbClr val="FFFFFF"/>
              </a:highlight>
              <a:latin typeface="ui-monospace"/>
            </a:endParaRPr>
          </a:p>
          <a:p>
            <a:pPr algn="l"/>
            <a:r>
              <a:rPr lang="en-US" i="0" dirty="0">
                <a:solidFill>
                  <a:srgbClr val="1F2328"/>
                </a:solidFill>
                <a:effectLst/>
                <a:highlight>
                  <a:srgbClr val="FFFFFF"/>
                </a:highlight>
                <a:latin typeface="ui-monospace"/>
              </a:rPr>
              <a:t>5.</a:t>
            </a:r>
            <a:r>
              <a:rPr lang="en-US" b="0" i="0" dirty="0">
                <a:solidFill>
                  <a:srgbClr val="1F2328"/>
                </a:solidFill>
                <a:effectLst/>
                <a:highlight>
                  <a:srgbClr val="FFFFFF"/>
                </a:highlight>
                <a:latin typeface="-apple-system"/>
              </a:rPr>
              <a:t> To delete the EKS cluster</a:t>
            </a:r>
            <a:endParaRPr lang="en-US" b="0" i="0" dirty="0">
              <a:solidFill>
                <a:srgbClr val="1F2328"/>
              </a:solidFill>
              <a:effectLst/>
              <a:highlight>
                <a:srgbClr val="FFFFFF"/>
              </a:highlight>
              <a:latin typeface="ui-monospace"/>
            </a:endParaRPr>
          </a:p>
          <a:p>
            <a:pPr algn="l"/>
            <a:r>
              <a:rPr lang="en-US" i="0" dirty="0" err="1">
                <a:solidFill>
                  <a:srgbClr val="1F2328"/>
                </a:solidFill>
                <a:effectLst/>
                <a:highlight>
                  <a:srgbClr val="FFFFFF"/>
                </a:highlight>
                <a:latin typeface="-apple-system"/>
              </a:rPr>
              <a:t>eksctl</a:t>
            </a:r>
            <a:r>
              <a:rPr lang="en-US" i="0" dirty="0">
                <a:solidFill>
                  <a:srgbClr val="1F2328"/>
                </a:solidFill>
                <a:effectLst/>
                <a:highlight>
                  <a:srgbClr val="FFFFFF"/>
                </a:highlight>
                <a:latin typeface="-apple-system"/>
              </a:rPr>
              <a:t> delete cluster </a:t>
            </a:r>
            <a:r>
              <a:rPr lang="en-US" i="0" dirty="0" err="1">
                <a:solidFill>
                  <a:srgbClr val="1F2328"/>
                </a:solidFill>
                <a:effectLst/>
                <a:highlight>
                  <a:srgbClr val="FFFFFF"/>
                </a:highlight>
                <a:latin typeface="-apple-system"/>
              </a:rPr>
              <a:t>valaxy</a:t>
            </a:r>
            <a:r>
              <a:rPr lang="en-US" i="0" dirty="0">
                <a:solidFill>
                  <a:srgbClr val="1F2328"/>
                </a:solidFill>
                <a:effectLst/>
                <a:highlight>
                  <a:srgbClr val="FFFFFF"/>
                </a:highlight>
                <a:latin typeface="-apple-system"/>
              </a:rPr>
              <a:t> --region ap-south-1</a:t>
            </a:r>
            <a:endParaRPr lang="en-US" dirty="0">
              <a:solidFill>
                <a:srgbClr val="1F2328"/>
              </a:solidFill>
              <a:highlight>
                <a:srgbClr val="FFFFFF"/>
              </a:highlight>
              <a:latin typeface="ui-monospace"/>
            </a:endParaRPr>
          </a:p>
          <a:p>
            <a:pPr algn="l"/>
            <a:endParaRPr lang="en-US" i="0" dirty="0">
              <a:solidFill>
                <a:srgbClr val="1F2328"/>
              </a:solidFill>
              <a:effectLst/>
              <a:highlight>
                <a:srgbClr val="FFFFFF"/>
              </a:highlight>
              <a:latin typeface="-apple-system"/>
            </a:endParaRP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6026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Sirikonda Bharath </a:t>
            </a:r>
            <a:r>
              <a:rPr lang="en-US" dirty="0" err="1"/>
              <a:t>kumar</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pic>
        <p:nvPicPr>
          <p:cNvPr id="5" name="Picture Placeholder 4">
            <a:extLst>
              <a:ext uri="{FF2B5EF4-FFF2-40B4-BE49-F238E27FC236}">
                <a16:creationId xmlns:a16="http://schemas.microsoft.com/office/drawing/2014/main" id="{7CDA22F8-C5CB-30DE-DE79-66F6084E8F2F}"/>
              </a:ext>
            </a:extLst>
          </p:cNvPr>
          <p:cNvPicPr>
            <a:picLocks noGrp="1" noChangeAspect="1"/>
          </p:cNvPicPr>
          <p:nvPr>
            <p:ph type="pic" sz="quarter" idx="48"/>
          </p:nvPr>
        </p:nvPicPr>
        <p:blipFill>
          <a:blip r:embed="rId6"/>
          <a:srcRect t="6061" b="6061"/>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Kubernetes Cluster</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Docker containers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Steps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Implementation </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6549" y="0"/>
            <a:ext cx="4145787" cy="875899"/>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6170" y="1188662"/>
            <a:ext cx="5575358" cy="5029257"/>
          </a:xfrm>
        </p:spPr>
        <p:txBody>
          <a:bodyPr/>
          <a:lstStyle/>
          <a:p>
            <a:r>
              <a:rPr lang="en-US" sz="1800" b="0" i="0" dirty="0">
                <a:solidFill>
                  <a:srgbClr val="333333"/>
                </a:solidFill>
                <a:effectLst/>
                <a:latin typeface="AmazonEmber"/>
              </a:rPr>
              <a:t>we will take you through creating your Kubernetes (k8s) cluster and deploying an application. This slide shows how you can create a </a:t>
            </a:r>
            <a:r>
              <a:rPr lang="en-US" sz="1800" b="0" i="0" u="sng" dirty="0">
                <a:solidFill>
                  <a:srgbClr val="0972D3"/>
                </a:solidFill>
                <a:effectLst/>
                <a:latin typeface="AmazonEmber"/>
                <a:hlinkClick r:id="rId3"/>
              </a:rPr>
              <a:t>Kubernetes cluster</a:t>
            </a:r>
            <a:r>
              <a:rPr lang="en-US" sz="1800" b="0" i="0" dirty="0">
                <a:solidFill>
                  <a:srgbClr val="333333"/>
                </a:solidFill>
                <a:effectLst/>
                <a:latin typeface="AmazonEmber"/>
              </a:rPr>
              <a:t> with Amazon Elastic Kubernetes Service (EKS) and Amazon EC2 worker nodes . Throughout this , you will also learn how to use AWS CDK and AWS CDK8S to help you streamline the process, from creating cluster to deploying and operating your applications.</a:t>
            </a:r>
          </a:p>
          <a:p>
            <a:pPr algn="l">
              <a:buFont typeface="Arial" panose="020B0604020202020204" pitchFamily="34" charset="0"/>
              <a:buChar char="•"/>
            </a:pPr>
            <a:r>
              <a:rPr lang="en-IN" sz="1800" b="0" i="0" dirty="0">
                <a:solidFill>
                  <a:srgbClr val="333333"/>
                </a:solidFill>
                <a:effectLst/>
                <a:latin typeface="AmazonEmber"/>
              </a:rPr>
              <a:t>Create a Kubernetes cluster with a single tenant control plane using Amazon EKS and launch managed Amazon EC2 worker nodes.</a:t>
            </a:r>
          </a:p>
          <a:p>
            <a:pPr algn="l">
              <a:buFont typeface="Arial" panose="020B0604020202020204" pitchFamily="34" charset="0"/>
              <a:buChar char="•"/>
            </a:pPr>
            <a:r>
              <a:rPr lang="en-IN" sz="1800" b="0" i="0" dirty="0">
                <a:solidFill>
                  <a:srgbClr val="333333"/>
                </a:solidFill>
                <a:effectLst/>
                <a:latin typeface="AmazonEmber"/>
              </a:rPr>
              <a:t>Implement Infrastructure-as-Code (</a:t>
            </a:r>
            <a:r>
              <a:rPr lang="en-IN" sz="1800" b="0" i="0" dirty="0" err="1">
                <a:solidFill>
                  <a:srgbClr val="333333"/>
                </a:solidFill>
                <a:effectLst/>
                <a:latin typeface="AmazonEmber"/>
              </a:rPr>
              <a:t>IaC</a:t>
            </a:r>
            <a:r>
              <a:rPr lang="en-IN" sz="1800" b="0" i="0" dirty="0">
                <a:solidFill>
                  <a:srgbClr val="333333"/>
                </a:solidFill>
                <a:effectLst/>
                <a:latin typeface="AmazonEmber"/>
              </a:rPr>
              <a:t>) for a Kubernetes cluster using AWS CDK.</a:t>
            </a:r>
          </a:p>
          <a:p>
            <a:pPr algn="l">
              <a:buFont typeface="Arial" panose="020B0604020202020204" pitchFamily="34" charset="0"/>
              <a:buChar char="•"/>
            </a:pPr>
            <a:r>
              <a:rPr lang="en-IN" sz="1800" b="0" i="0" dirty="0">
                <a:solidFill>
                  <a:srgbClr val="333333"/>
                </a:solidFill>
                <a:effectLst/>
                <a:latin typeface="AmazonEmber"/>
              </a:rPr>
              <a:t>Integrate AWS CDK8S and AWS CDK to deploy the application.</a:t>
            </a:r>
          </a:p>
          <a:p>
            <a:pPr algn="l">
              <a:buFont typeface="Arial" panose="020B0604020202020204" pitchFamily="34" charset="0"/>
              <a:buChar char="•"/>
            </a:pPr>
            <a:r>
              <a:rPr lang="en-IN" sz="1800" b="0" i="0" dirty="0">
                <a:solidFill>
                  <a:srgbClr val="333333"/>
                </a:solidFill>
                <a:effectLst/>
                <a:latin typeface="AmazonEmber"/>
              </a:rPr>
              <a:t>Operate the cluster with basic commands using kubectl.</a:t>
            </a:r>
          </a:p>
          <a:p>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9" name="Picture Placeholder 8">
            <a:extLst>
              <a:ext uri="{FF2B5EF4-FFF2-40B4-BE49-F238E27FC236}">
                <a16:creationId xmlns:a16="http://schemas.microsoft.com/office/drawing/2014/main" id="{9E43C54B-DAB8-C9C0-4734-4D075D9D29BF}"/>
              </a:ext>
            </a:extLst>
          </p:cNvPr>
          <p:cNvPicPr>
            <a:picLocks noGrp="1" noChangeAspect="1"/>
          </p:cNvPicPr>
          <p:nvPr>
            <p:ph type="pic" sz="quarter" idx="51"/>
          </p:nvPr>
        </p:nvPicPr>
        <p:blipFill>
          <a:blip r:embed="rId4"/>
          <a:srcRect l="9146" r="9146"/>
          <a:stretch>
            <a:fillRect/>
          </a:stretch>
        </p:blipFill>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6549" y="0"/>
            <a:ext cx="5271943" cy="1068404"/>
          </a:xfrm>
        </p:spPr>
        <p:txBody>
          <a:bodyPr/>
          <a:lstStyle/>
          <a:p>
            <a:r>
              <a:rPr lang="en-US" altLang="zh-CN" dirty="0"/>
              <a:t>Kubernetes cluster</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6170" y="1188662"/>
            <a:ext cx="12062786" cy="5029257"/>
          </a:xfrm>
        </p:spPr>
        <p:txBody>
          <a:bodyPr/>
          <a:lstStyle/>
          <a:p>
            <a:r>
              <a:rPr lang="en-US" sz="1800" b="0" i="0" dirty="0">
                <a:solidFill>
                  <a:srgbClr val="151515"/>
                </a:solidFill>
                <a:effectLst/>
                <a:highlight>
                  <a:srgbClr val="FFFFFF"/>
                </a:highlight>
                <a:latin typeface="Red Hat Text"/>
              </a:rPr>
              <a:t>A Kubernetes cluster is a set of node machines for running containerized applications. If you’re running Kubernetes, you’re running a cluster.</a:t>
            </a:r>
          </a:p>
          <a:p>
            <a:pPr algn="l"/>
            <a:r>
              <a:rPr lang="en-US" sz="1800" b="0" i="0" dirty="0">
                <a:solidFill>
                  <a:srgbClr val="151515"/>
                </a:solidFill>
                <a:effectLst/>
                <a:highlight>
                  <a:srgbClr val="FFFFFF"/>
                </a:highlight>
                <a:latin typeface="Red Hat Text"/>
              </a:rPr>
              <a:t>A Kubernetes cluster has a desired state, which defines which applications or other workloads should be running, along with which images they use, which resources should be made available for them, and other such configuration details.</a:t>
            </a:r>
          </a:p>
          <a:p>
            <a:pPr algn="l"/>
            <a:r>
              <a:rPr lang="en-US" sz="1800" b="0" i="0" dirty="0">
                <a:solidFill>
                  <a:srgbClr val="151515"/>
                </a:solidFill>
                <a:effectLst/>
                <a:highlight>
                  <a:srgbClr val="FFFFFF"/>
                </a:highlight>
                <a:latin typeface="Red Hat Text"/>
              </a:rPr>
              <a:t>A desired state is defined by configuration files made up of manifests, which are JSON or </a:t>
            </a:r>
            <a:r>
              <a:rPr lang="en-US" sz="1800" b="0" i="0" u="none" strike="noStrike" dirty="0">
                <a:solidFill>
                  <a:srgbClr val="0066CC"/>
                </a:solidFill>
                <a:effectLst/>
                <a:highlight>
                  <a:srgbClr val="FFFFFF"/>
                </a:highlight>
                <a:latin typeface="Red Hat Text"/>
                <a:hlinkClick r:id="rId3"/>
              </a:rPr>
              <a:t>YAML</a:t>
            </a:r>
            <a:r>
              <a:rPr lang="en-US" sz="1800" b="0" i="0" dirty="0">
                <a:solidFill>
                  <a:srgbClr val="151515"/>
                </a:solidFill>
                <a:effectLst/>
                <a:highlight>
                  <a:srgbClr val="FFFFFF"/>
                </a:highlight>
                <a:latin typeface="Red Hat Text"/>
              </a:rPr>
              <a:t> files that declare the type of application to run and how many replicas are required to run a healthy system.</a:t>
            </a:r>
          </a:p>
          <a:p>
            <a:pPr algn="l"/>
            <a:r>
              <a:rPr lang="en-US" sz="1800" b="0" i="0" dirty="0">
                <a:solidFill>
                  <a:srgbClr val="151515"/>
                </a:solidFill>
                <a:effectLst/>
                <a:highlight>
                  <a:srgbClr val="FFFFFF"/>
                </a:highlight>
                <a:latin typeface="Red Hat Text"/>
              </a:rPr>
              <a:t>The cluster’s desired state is defined with the </a:t>
            </a:r>
            <a:r>
              <a:rPr lang="en-US" sz="1800" b="0" i="0" u="none" strike="noStrike" dirty="0">
                <a:solidFill>
                  <a:srgbClr val="0066CC"/>
                </a:solidFill>
                <a:effectLst/>
                <a:highlight>
                  <a:srgbClr val="FFFFFF"/>
                </a:highlight>
                <a:latin typeface="Red Hat Text"/>
                <a:hlinkClick r:id="rId4"/>
              </a:rPr>
              <a:t>Kubernetes API</a:t>
            </a:r>
            <a:r>
              <a:rPr lang="en-US" sz="1800" b="0" i="0" dirty="0">
                <a:solidFill>
                  <a:srgbClr val="151515"/>
                </a:solidFill>
                <a:effectLst/>
                <a:highlight>
                  <a:srgbClr val="FFFFFF"/>
                </a:highlight>
                <a:latin typeface="Red Hat Text"/>
              </a:rPr>
              <a:t>. This can be done from the command line (using </a:t>
            </a:r>
            <a:r>
              <a:rPr lang="en-US" sz="1800" b="0" i="0" dirty="0" err="1">
                <a:solidFill>
                  <a:srgbClr val="151515"/>
                </a:solidFill>
                <a:effectLst/>
                <a:highlight>
                  <a:srgbClr val="FFFFFF"/>
                </a:highlight>
                <a:latin typeface="Red Hat Text"/>
              </a:rPr>
              <a:t>kubectl</a:t>
            </a:r>
            <a:r>
              <a:rPr lang="en-US" sz="1800" b="0" i="0" dirty="0">
                <a:solidFill>
                  <a:srgbClr val="151515"/>
                </a:solidFill>
                <a:effectLst/>
                <a:highlight>
                  <a:srgbClr val="FFFFFF"/>
                </a:highlight>
                <a:latin typeface="Red Hat Text"/>
              </a:rPr>
              <a:t>) or by using the API to interact with the cluster to set or modify your desired state.</a:t>
            </a:r>
          </a:p>
          <a:p>
            <a:pPr algn="l"/>
            <a:r>
              <a:rPr lang="en-US" sz="1800" b="0" i="0" dirty="0">
                <a:solidFill>
                  <a:srgbClr val="151515"/>
                </a:solidFill>
                <a:effectLst/>
                <a:highlight>
                  <a:srgbClr val="FFFFFF"/>
                </a:highlight>
                <a:latin typeface="Red Hat Text"/>
              </a:rPr>
              <a:t>Kubernetes will automatically manage your cluster to match the desired state. As a simple example, suppose you deploy an application with a desired state of "3," meaning 3 replicas of the application should be running. If 1 of those containers crashes, Kubernetes will see that only 2 replicas are running, so it will add 1 more to satisfy the desired state.</a:t>
            </a:r>
          </a:p>
          <a:p>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164351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6549" y="0"/>
            <a:ext cx="5271943" cy="1068404"/>
          </a:xfrm>
        </p:spPr>
        <p:txBody>
          <a:bodyPr/>
          <a:lstStyle/>
          <a:p>
            <a:r>
              <a:rPr lang="en-US" dirty="0"/>
              <a:t>containers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6170" y="1188662"/>
            <a:ext cx="12062786" cy="5029257"/>
          </a:xfrm>
        </p:spPr>
        <p:txBody>
          <a:bodyPr/>
          <a:lstStyle/>
          <a:p>
            <a:r>
              <a:rPr lang="en-US" b="0" i="0" dirty="0">
                <a:solidFill>
                  <a:srgbClr val="5F6368"/>
                </a:solidFill>
                <a:effectLst/>
                <a:highlight>
                  <a:srgbClr val="FFFFFF"/>
                </a:highlight>
                <a:latin typeface="Google Sans Text"/>
              </a:rPr>
              <a:t>Containers are packages of software that contain all of the necessary elements to run in any environment. In this way, containers virtualize the operating system and run anywhere, from a private data center to the public cloud or even on a developer’s personal laptop. From Gmail to YouTube to Search, everything at Google runs in containers. Containerization allows our development teams to move fast, deploy software efficiently, and operate at an unprecedented scale. </a:t>
            </a:r>
          </a:p>
          <a:p>
            <a:r>
              <a:rPr lang="en-US" b="0" i="0" dirty="0">
                <a:solidFill>
                  <a:srgbClr val="5F6368"/>
                </a:solidFill>
                <a:effectLst/>
                <a:highlight>
                  <a:srgbClr val="FFFFFF"/>
                </a:highlight>
                <a:latin typeface="Google Sans Text"/>
              </a:rPr>
              <a:t>Containers offer a logical packaging mechanism in which applications can be abstracted from the environment in which they actually run. This decoupling allows container-based applications to be deployed easily and consistently, regardless of whether the target environment is a private data center, the public cloud, or even a developer’s pe</a:t>
            </a:r>
          </a:p>
          <a:p>
            <a:pPr algn="l"/>
            <a:r>
              <a:rPr lang="en-US" b="0" i="0" dirty="0">
                <a:solidFill>
                  <a:srgbClr val="202124"/>
                </a:solidFill>
                <a:effectLst/>
                <a:highlight>
                  <a:srgbClr val="FFFFFF"/>
                </a:highlight>
                <a:latin typeface="Google Sans"/>
              </a:rPr>
              <a:t>Agile development</a:t>
            </a:r>
          </a:p>
          <a:p>
            <a:pPr algn="l"/>
            <a:r>
              <a:rPr lang="en-US" b="0" i="0" dirty="0">
                <a:solidFill>
                  <a:srgbClr val="5F6368"/>
                </a:solidFill>
                <a:effectLst/>
                <a:highlight>
                  <a:srgbClr val="FFFFFF"/>
                </a:highlight>
                <a:latin typeface="Google Sans Text"/>
              </a:rPr>
              <a:t>Containers allow your developers to move much more quickly by avoiding concerns about dependencies and environments.</a:t>
            </a:r>
          </a:p>
          <a:p>
            <a:pPr algn="l"/>
            <a:r>
              <a:rPr lang="en-US" b="0" i="0" dirty="0">
                <a:solidFill>
                  <a:srgbClr val="202124"/>
                </a:solidFill>
                <a:effectLst/>
                <a:highlight>
                  <a:srgbClr val="FFFFFF"/>
                </a:highlight>
                <a:latin typeface="Google Sans"/>
              </a:rPr>
              <a:t>Efficient operations</a:t>
            </a:r>
          </a:p>
          <a:p>
            <a:pPr algn="l"/>
            <a:r>
              <a:rPr lang="en-US" b="0" i="0" dirty="0">
                <a:solidFill>
                  <a:srgbClr val="5F6368"/>
                </a:solidFill>
                <a:effectLst/>
                <a:highlight>
                  <a:srgbClr val="FFFFFF"/>
                </a:highlight>
                <a:latin typeface="Google Sans Text"/>
              </a:rPr>
              <a:t>Containers are lightweight and allow you to use just the computing resources you need. This lets you run your applications efficiently.</a:t>
            </a:r>
          </a:p>
          <a:p>
            <a:pPr algn="l"/>
            <a:r>
              <a:rPr lang="en-US" b="0" i="0" dirty="0">
                <a:solidFill>
                  <a:srgbClr val="202124"/>
                </a:solidFill>
                <a:effectLst/>
                <a:highlight>
                  <a:srgbClr val="FFFFFF"/>
                </a:highlight>
                <a:latin typeface="Google Sans"/>
              </a:rPr>
              <a:t>Run anywhere</a:t>
            </a:r>
          </a:p>
          <a:p>
            <a:pPr algn="l"/>
            <a:r>
              <a:rPr lang="en-US" b="0" i="0" dirty="0">
                <a:solidFill>
                  <a:srgbClr val="5F6368"/>
                </a:solidFill>
                <a:effectLst/>
                <a:highlight>
                  <a:srgbClr val="FFFFFF"/>
                </a:highlight>
                <a:latin typeface="Google Sans Text"/>
              </a:rPr>
              <a:t>Containers are able to run virtually anywhere. Wherever you want to run your software, you can use containers.</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135991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6549" y="0"/>
            <a:ext cx="5271943" cy="1068404"/>
          </a:xfrm>
        </p:spPr>
        <p:txBody>
          <a:bodyPr/>
          <a:lstStyle/>
          <a:p>
            <a:r>
              <a:rPr lang="en-US" dirty="0"/>
              <a:t>STEPS </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6170" y="1188662"/>
            <a:ext cx="12062786" cy="5029257"/>
          </a:xfrm>
        </p:spPr>
        <p:txBody>
          <a:bodyPr/>
          <a:lstStyle/>
          <a:p>
            <a:pPr algn="l"/>
            <a:r>
              <a:rPr lang="en-US" sz="2400" b="1" i="0" dirty="0">
                <a:solidFill>
                  <a:srgbClr val="1F2328"/>
                </a:solidFill>
                <a:effectLst/>
                <a:highlight>
                  <a:srgbClr val="FFFFFF"/>
                </a:highlight>
                <a:latin typeface="-apple-system"/>
              </a:rPr>
              <a:t>Setup Kubernetes (K8s) Cluster on AWS</a:t>
            </a:r>
          </a:p>
          <a:p>
            <a:pPr algn="l">
              <a:buFont typeface="+mj-lt"/>
              <a:buAutoNum type="arabicPeriod"/>
            </a:pPr>
            <a:r>
              <a:rPr lang="en-US" b="0" i="0" dirty="0">
                <a:solidFill>
                  <a:srgbClr val="1F2328"/>
                </a:solidFill>
                <a:effectLst/>
                <a:highlight>
                  <a:srgbClr val="FFFFFF"/>
                </a:highlight>
                <a:latin typeface="-apple-system"/>
              </a:rPr>
              <a:t>Create Ubuntu EC2 instance</a:t>
            </a:r>
          </a:p>
          <a:p>
            <a:pPr algn="l">
              <a:buFont typeface="+mj-lt"/>
              <a:buAutoNum type="arabicPeriod"/>
            </a:pPr>
            <a:r>
              <a:rPr lang="en-US" b="0" i="0" dirty="0">
                <a:solidFill>
                  <a:srgbClr val="1F2328"/>
                </a:solidFill>
                <a:effectLst/>
                <a:highlight>
                  <a:srgbClr val="FFFFFF"/>
                </a:highlight>
                <a:latin typeface="-apple-system"/>
              </a:rPr>
              <a:t>install AWSCLI</a:t>
            </a:r>
          </a:p>
          <a:p>
            <a:pPr algn="l">
              <a:buFont typeface="+mj-lt"/>
              <a:buAutoNum type="arabicPeriod"/>
            </a:pPr>
            <a:endParaRPr lang="en-US" b="0" i="0" dirty="0">
              <a:solidFill>
                <a:srgbClr val="1F2328"/>
              </a:solidFill>
              <a:effectLst/>
              <a:highlight>
                <a:srgbClr val="FFFFFF"/>
              </a:highlight>
              <a:latin typeface="-apple-system"/>
            </a:endParaRPr>
          </a:p>
          <a:p>
            <a:br>
              <a:rPr lang="en-IN" dirty="0"/>
            </a:br>
            <a:r>
              <a:rPr lang="en-IN" dirty="0"/>
              <a:t>                                                                                                                                                    																																																																											                                                                 3.</a:t>
            </a:r>
            <a:r>
              <a:rPr lang="en-IN" b="0" i="0" dirty="0">
                <a:solidFill>
                  <a:srgbClr val="1F2328"/>
                </a:solidFill>
                <a:effectLst/>
                <a:highlight>
                  <a:srgbClr val="FFFFFF"/>
                </a:highlight>
                <a:latin typeface="-apple-system"/>
              </a:rPr>
              <a:t>Install kubectl on ubuntu instance</a:t>
            </a:r>
          </a:p>
          <a:p>
            <a:r>
              <a:rPr lang="en-IN" dirty="0"/>
              <a:t>	</a:t>
            </a:r>
            <a:endParaRPr lang="en-US" b="0" i="0" dirty="0">
              <a:solidFill>
                <a:srgbClr val="5F6368"/>
              </a:solidFill>
              <a:effectLst/>
              <a:highlight>
                <a:srgbClr val="FFFFFF"/>
              </a:highlight>
              <a:latin typeface="Google Sans Text"/>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
        <p:nvSpPr>
          <p:cNvPr id="4" name="Rectangle 3">
            <a:extLst>
              <a:ext uri="{FF2B5EF4-FFF2-40B4-BE49-F238E27FC236}">
                <a16:creationId xmlns:a16="http://schemas.microsoft.com/office/drawing/2014/main" id="{F186B360-CBAD-2E6D-F9FA-07C9FB1DB91C}"/>
              </a:ext>
            </a:extLst>
          </p:cNvPr>
          <p:cNvSpPr/>
          <p:nvPr/>
        </p:nvSpPr>
        <p:spPr>
          <a:xfrm>
            <a:off x="144379" y="2387065"/>
            <a:ext cx="6343048" cy="209830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5C420126-CCF9-FA13-E153-508791E71516}"/>
              </a:ext>
            </a:extLst>
          </p:cNvPr>
          <p:cNvSpPr/>
          <p:nvPr/>
        </p:nvSpPr>
        <p:spPr>
          <a:xfrm>
            <a:off x="93044" y="2387065"/>
            <a:ext cx="11954577" cy="222343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dirty="0">
                <a:solidFill>
                  <a:schemeClr val="tx1"/>
                </a:solidFill>
              </a:rPr>
              <a:t> curl https://s3.amazonaws.com/aws-cli/awscli-bundle.zip -o awscli-bundle.zip</a:t>
            </a:r>
          </a:p>
          <a:p>
            <a:r>
              <a:rPr lang="en-IN" dirty="0">
                <a:solidFill>
                  <a:schemeClr val="tx1"/>
                </a:solidFill>
              </a:rPr>
              <a:t> </a:t>
            </a:r>
            <a:r>
              <a:rPr lang="en-IN" dirty="0" err="1">
                <a:solidFill>
                  <a:schemeClr val="tx1"/>
                </a:solidFill>
              </a:rPr>
              <a:t>sudo</a:t>
            </a:r>
            <a:r>
              <a:rPr lang="en-IN" dirty="0">
                <a:solidFill>
                  <a:schemeClr val="tx1"/>
                </a:solidFill>
              </a:rPr>
              <a:t> apt update</a:t>
            </a:r>
          </a:p>
          <a:p>
            <a:r>
              <a:rPr lang="en-IN" dirty="0">
                <a:solidFill>
                  <a:schemeClr val="tx1"/>
                </a:solidFill>
              </a:rPr>
              <a:t> </a:t>
            </a:r>
            <a:r>
              <a:rPr lang="en-IN" dirty="0" err="1">
                <a:solidFill>
                  <a:schemeClr val="tx1"/>
                </a:solidFill>
              </a:rPr>
              <a:t>sudo</a:t>
            </a:r>
            <a:r>
              <a:rPr lang="en-IN" dirty="0">
                <a:solidFill>
                  <a:schemeClr val="tx1"/>
                </a:solidFill>
              </a:rPr>
              <a:t> apt install unzip python</a:t>
            </a:r>
          </a:p>
          <a:p>
            <a:r>
              <a:rPr lang="en-IN" dirty="0">
                <a:solidFill>
                  <a:schemeClr val="tx1"/>
                </a:solidFill>
              </a:rPr>
              <a:t> unzip awscli-bundle.zip</a:t>
            </a:r>
          </a:p>
          <a:p>
            <a:r>
              <a:rPr lang="en-IN" dirty="0">
                <a:solidFill>
                  <a:schemeClr val="tx1"/>
                </a:solidFill>
              </a:rPr>
              <a:t> #sudo apt-get install unzip - if you </a:t>
            </a:r>
            <a:r>
              <a:rPr lang="en-IN" dirty="0" err="1">
                <a:solidFill>
                  <a:schemeClr val="tx1"/>
                </a:solidFill>
              </a:rPr>
              <a:t>dont</a:t>
            </a:r>
            <a:r>
              <a:rPr lang="en-IN" dirty="0">
                <a:solidFill>
                  <a:schemeClr val="tx1"/>
                </a:solidFill>
              </a:rPr>
              <a:t> have unzip in your system</a:t>
            </a:r>
          </a:p>
          <a:p>
            <a:r>
              <a:rPr lang="en-IN" dirty="0">
                <a:solidFill>
                  <a:schemeClr val="tx1"/>
                </a:solidFill>
              </a:rPr>
              <a:t> ./</a:t>
            </a:r>
            <a:r>
              <a:rPr lang="en-IN" dirty="0" err="1">
                <a:solidFill>
                  <a:schemeClr val="tx1"/>
                </a:solidFill>
              </a:rPr>
              <a:t>awscli</a:t>
            </a:r>
            <a:r>
              <a:rPr lang="en-IN" dirty="0">
                <a:solidFill>
                  <a:schemeClr val="tx1"/>
                </a:solidFill>
              </a:rPr>
              <a:t>-bundle/install -</a:t>
            </a:r>
            <a:r>
              <a:rPr lang="en-IN" dirty="0" err="1">
                <a:solidFill>
                  <a:schemeClr val="tx1"/>
                </a:solidFill>
              </a:rPr>
              <a:t>i</a:t>
            </a:r>
            <a:r>
              <a:rPr lang="en-IN" dirty="0">
                <a:solidFill>
                  <a:schemeClr val="tx1"/>
                </a:solidFill>
              </a:rPr>
              <a:t> /</a:t>
            </a:r>
            <a:r>
              <a:rPr lang="en-IN" dirty="0" err="1">
                <a:solidFill>
                  <a:schemeClr val="tx1"/>
                </a:solidFill>
              </a:rPr>
              <a:t>usr</a:t>
            </a:r>
            <a:r>
              <a:rPr lang="en-IN" dirty="0">
                <a:solidFill>
                  <a:schemeClr val="tx1"/>
                </a:solidFill>
              </a:rPr>
              <a:t>/local/</a:t>
            </a:r>
            <a:r>
              <a:rPr lang="en-IN" dirty="0" err="1">
                <a:solidFill>
                  <a:schemeClr val="tx1"/>
                </a:solidFill>
              </a:rPr>
              <a:t>aws</a:t>
            </a:r>
            <a:r>
              <a:rPr lang="en-IN" dirty="0">
                <a:solidFill>
                  <a:schemeClr val="tx1"/>
                </a:solidFill>
              </a:rPr>
              <a:t> -b /</a:t>
            </a:r>
            <a:r>
              <a:rPr lang="en-IN" dirty="0" err="1">
                <a:solidFill>
                  <a:schemeClr val="tx1"/>
                </a:solidFill>
              </a:rPr>
              <a:t>usr</a:t>
            </a:r>
            <a:r>
              <a:rPr lang="en-IN" dirty="0">
                <a:solidFill>
                  <a:schemeClr val="tx1"/>
                </a:solidFill>
              </a:rPr>
              <a:t>/local/bin/</a:t>
            </a:r>
            <a:r>
              <a:rPr lang="en-IN" dirty="0" err="1">
                <a:solidFill>
                  <a:schemeClr val="tx1"/>
                </a:solidFill>
              </a:rPr>
              <a:t>aws</a:t>
            </a:r>
            <a:endParaRPr lang="en-IN" dirty="0">
              <a:solidFill>
                <a:schemeClr val="tx1"/>
              </a:solidFill>
            </a:endParaRPr>
          </a:p>
        </p:txBody>
      </p:sp>
      <p:sp>
        <p:nvSpPr>
          <p:cNvPr id="10" name="Rectangle 9">
            <a:extLst>
              <a:ext uri="{FF2B5EF4-FFF2-40B4-BE49-F238E27FC236}">
                <a16:creationId xmlns:a16="http://schemas.microsoft.com/office/drawing/2014/main" id="{332E4E2E-0E41-D79C-2134-4AB5D1B0D087}"/>
              </a:ext>
            </a:extLst>
          </p:cNvPr>
          <p:cNvSpPr/>
          <p:nvPr/>
        </p:nvSpPr>
        <p:spPr>
          <a:xfrm>
            <a:off x="93044" y="5005137"/>
            <a:ext cx="11954577" cy="121278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t>curl -LO https://storage.googleapis.com/kubernetes-release/release/$(curl -s https://storage.googleapis.com/kubernetes-release/release/stable.txt)/bin/linux/amd64/kubectl</a:t>
            </a:r>
          </a:p>
          <a:p>
            <a:r>
              <a:rPr lang="en-IN"/>
              <a:t> chmod +x ./kubectl</a:t>
            </a:r>
          </a:p>
          <a:p>
            <a:r>
              <a:rPr lang="en-IN"/>
              <a:t> sudo mv ./kubectl /usr/local/bin/kubectl</a:t>
            </a:r>
          </a:p>
        </p:txBody>
      </p:sp>
    </p:spTree>
    <p:extLst>
      <p:ext uri="{BB962C8B-B14F-4D97-AF65-F5344CB8AC3E}">
        <p14:creationId xmlns:p14="http://schemas.microsoft.com/office/powerpoint/2010/main" val="41885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86627" y="1"/>
            <a:ext cx="12105373" cy="5775157"/>
          </a:xfrm>
        </p:spPr>
        <p:txBody>
          <a:bodyPr/>
          <a:lstStyle/>
          <a:p>
            <a:pPr lvl="0" algn="l"/>
            <a:r>
              <a:rPr lang="en-US" altLang="zh-CN" noProof="0" dirty="0"/>
              <a:t>4.</a:t>
            </a:r>
            <a:r>
              <a:rPr lang="en-IN" b="0" i="0" dirty="0">
                <a:solidFill>
                  <a:srgbClr val="1F2328"/>
                </a:solidFill>
                <a:effectLst/>
                <a:highlight>
                  <a:srgbClr val="FFFFFF"/>
                </a:highlight>
                <a:latin typeface="-apple-system"/>
              </a:rPr>
              <a:t> Install kops on ubuntu instance</a:t>
            </a:r>
          </a:p>
          <a:p>
            <a:pPr algn="l"/>
            <a:r>
              <a:rPr lang="en-US" altLang="zh-CN" noProof="0" dirty="0"/>
              <a:t>																																																																																																								5.</a:t>
            </a:r>
            <a:r>
              <a:rPr lang="en-US" b="0" i="0" dirty="0">
                <a:solidFill>
                  <a:srgbClr val="1F2328"/>
                </a:solidFill>
                <a:effectLst/>
                <a:highlight>
                  <a:srgbClr val="FFFFFF"/>
                </a:highlight>
                <a:latin typeface="-apple-system"/>
              </a:rPr>
              <a:t> Create an IAM user/role with Route53, EC2, IAM and S3 full access</a:t>
            </a:r>
          </a:p>
          <a:p>
            <a:pPr algn="l"/>
            <a:r>
              <a:rPr lang="en-US" b="0" i="0" dirty="0">
                <a:solidFill>
                  <a:srgbClr val="1F2328"/>
                </a:solidFill>
                <a:effectLst/>
                <a:highlight>
                  <a:srgbClr val="FFFFFF"/>
                </a:highlight>
                <a:latin typeface="-apple-system"/>
              </a:rPr>
              <a:t>6.</a:t>
            </a:r>
            <a:r>
              <a:rPr lang="pl-PL" b="0" i="0" dirty="0">
                <a:solidFill>
                  <a:srgbClr val="1F2328"/>
                </a:solidFill>
                <a:effectLst/>
                <a:highlight>
                  <a:srgbClr val="FFFFFF"/>
                </a:highlight>
                <a:latin typeface="-apple-system"/>
              </a:rPr>
              <a:t> Attach IAM role to ubuntu instance</a:t>
            </a:r>
            <a:endParaRPr lang="en-US" b="0" i="0" dirty="0">
              <a:solidFill>
                <a:srgbClr val="1F2328"/>
              </a:solidFill>
              <a:effectLst/>
              <a:highlight>
                <a:srgbClr val="FFFFFF"/>
              </a:highlight>
              <a:latin typeface="-apple-system"/>
            </a:endParaRPr>
          </a:p>
          <a:p>
            <a:pPr algn="l"/>
            <a:r>
              <a:rPr lang="en-US" b="0" i="0" dirty="0">
                <a:solidFill>
                  <a:srgbClr val="1F2328"/>
                </a:solidFill>
                <a:effectLst/>
                <a:highlight>
                  <a:srgbClr val="FFFFFF"/>
                </a:highlight>
                <a:latin typeface="-apple-system"/>
              </a:rPr>
              <a:t># Note: If you create IAM user with programmatic access then provide Access keys. Otherwise region information is enough</a:t>
            </a:r>
          </a:p>
          <a:p>
            <a:pPr algn="l"/>
            <a:r>
              <a:rPr lang="en-US" b="0" i="0" dirty="0" err="1">
                <a:solidFill>
                  <a:srgbClr val="1F2328"/>
                </a:solidFill>
                <a:effectLst/>
                <a:highlight>
                  <a:srgbClr val="FFFFFF"/>
                </a:highlight>
                <a:latin typeface="-apple-system"/>
              </a:rPr>
              <a:t>aws</a:t>
            </a:r>
            <a:r>
              <a:rPr lang="en-US" b="0" i="0" dirty="0">
                <a:solidFill>
                  <a:srgbClr val="1F2328"/>
                </a:solidFill>
                <a:effectLst/>
                <a:highlight>
                  <a:srgbClr val="FFFFFF"/>
                </a:highlight>
                <a:latin typeface="-apple-system"/>
              </a:rPr>
              <a:t> configure</a:t>
            </a:r>
          </a:p>
          <a:p>
            <a:pPr lvl="0" algn="l"/>
            <a:r>
              <a:rPr lang="en-US" altLang="zh-CN" dirty="0"/>
              <a:t>7.</a:t>
            </a:r>
            <a:r>
              <a:rPr lang="en-US" b="0" i="0" dirty="0">
                <a:solidFill>
                  <a:srgbClr val="1F2328"/>
                </a:solidFill>
                <a:effectLst/>
                <a:highlight>
                  <a:srgbClr val="FFFFFF"/>
                </a:highlight>
                <a:latin typeface="-apple-system"/>
              </a:rPr>
              <a:t> Create a Route53 private hosted zone (you can create Public hosted zone if you have a domain)</a:t>
            </a:r>
          </a:p>
          <a:p>
            <a:pPr lvl="0" algn="l"/>
            <a:r>
              <a:rPr lang="en-US" altLang="zh-CN" noProof="0" dirty="0"/>
              <a:t>Routeh53 --&gt; hosted zones --&gt; created hosted zone  </a:t>
            </a:r>
          </a:p>
          <a:p>
            <a:pPr lvl="0" algn="l"/>
            <a:r>
              <a:rPr lang="en-US" altLang="zh-CN" noProof="0" dirty="0"/>
              <a:t>Domain Name: valaxy.net</a:t>
            </a:r>
          </a:p>
          <a:p>
            <a:pPr lvl="0" algn="l"/>
            <a:r>
              <a:rPr lang="en-US" altLang="zh-CN" noProof="0" dirty="0"/>
              <a:t>Type: Private hosted zone for </a:t>
            </a:r>
            <a:r>
              <a:rPr lang="en-US" altLang="zh-CN" noProof="0" dirty="0" err="1"/>
              <a:t>Amzon</a:t>
            </a:r>
            <a:r>
              <a:rPr lang="en-US" altLang="zh-CN" noProof="0" dirty="0"/>
              <a:t> VPC</a:t>
            </a:r>
            <a:endParaRPr lang="en-US" altLang="zh-CN" noProof="0" dirty="0">
              <a:solidFill>
                <a:srgbClr val="1F2328"/>
              </a:solidFill>
              <a:highlight>
                <a:srgbClr val="FFFFFF"/>
              </a:highlight>
              <a:latin typeface="-apple-system"/>
            </a:endParaRPr>
          </a:p>
          <a:p>
            <a:pPr lvl="0" algn="l"/>
            <a:r>
              <a:rPr lang="en-US" altLang="zh-CN" dirty="0">
                <a:solidFill>
                  <a:srgbClr val="1F2328"/>
                </a:solidFill>
                <a:highlight>
                  <a:srgbClr val="FFFFFF"/>
                </a:highlight>
                <a:latin typeface="-apple-system"/>
              </a:rPr>
              <a:t>8.</a:t>
            </a:r>
            <a:r>
              <a:rPr lang="en-IN" b="0" i="0" dirty="0">
                <a:solidFill>
                  <a:srgbClr val="1F2328"/>
                </a:solidFill>
                <a:effectLst/>
                <a:highlight>
                  <a:srgbClr val="FFFFFF"/>
                </a:highlight>
                <a:latin typeface="-apple-system"/>
              </a:rPr>
              <a:t> create an S3 bucket</a:t>
            </a:r>
            <a:endParaRPr lang="en-US" b="0" i="0" dirty="0">
              <a:solidFill>
                <a:srgbClr val="1F2328"/>
              </a:solidFill>
              <a:effectLst/>
              <a:highlight>
                <a:srgbClr val="FFFFFF"/>
              </a:highlight>
              <a:latin typeface="-apple-system"/>
            </a:endParaRPr>
          </a:p>
          <a:p>
            <a:pPr lvl="0" algn="l"/>
            <a:r>
              <a:rPr lang="en-US" altLang="zh-CN" noProof="0" dirty="0"/>
              <a:t> </a:t>
            </a:r>
            <a:r>
              <a:rPr lang="en-US" altLang="zh-CN" noProof="0" dirty="0" err="1"/>
              <a:t>aws</a:t>
            </a:r>
            <a:r>
              <a:rPr lang="en-US" altLang="zh-CN" noProof="0" dirty="0"/>
              <a:t> s3 mb s3://demo.k8s.valaxy.net</a:t>
            </a:r>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7</a:t>
            </a:fld>
            <a:endParaRPr lang="en-US" altLang="zh-CN" dirty="0"/>
          </a:p>
        </p:txBody>
      </p:sp>
      <p:sp>
        <p:nvSpPr>
          <p:cNvPr id="28" name="Rectangle 27">
            <a:extLst>
              <a:ext uri="{FF2B5EF4-FFF2-40B4-BE49-F238E27FC236}">
                <a16:creationId xmlns:a16="http://schemas.microsoft.com/office/drawing/2014/main" id="{4C6A6DB9-C645-E47D-525E-E2B09ED3EABB}"/>
              </a:ext>
            </a:extLst>
          </p:cNvPr>
          <p:cNvSpPr/>
          <p:nvPr/>
        </p:nvSpPr>
        <p:spPr>
          <a:xfrm>
            <a:off x="86627" y="274955"/>
            <a:ext cx="11944952" cy="14447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 curl -LO https://github.com/kubernetes/kops/releases/download/$(curl -s https://api.github.com/repos/kubernetes/kops/releases/latest | grep </a:t>
            </a:r>
            <a:r>
              <a:rPr lang="en-IN" dirty="0" err="1"/>
              <a:t>tag_name</a:t>
            </a:r>
            <a:r>
              <a:rPr lang="en-IN" dirty="0"/>
              <a:t> | cut -d '"' -f 4)/kops-linux-amd64</a:t>
            </a:r>
          </a:p>
          <a:p>
            <a:r>
              <a:rPr lang="en-IN" dirty="0"/>
              <a:t> </a:t>
            </a:r>
            <a:r>
              <a:rPr lang="en-IN" dirty="0" err="1"/>
              <a:t>chmod</a:t>
            </a:r>
            <a:r>
              <a:rPr lang="en-IN" dirty="0"/>
              <a:t> +x kops-linux-amd64</a:t>
            </a:r>
          </a:p>
          <a:p>
            <a:r>
              <a:rPr lang="en-IN" dirty="0"/>
              <a:t> </a:t>
            </a:r>
            <a:r>
              <a:rPr lang="en-IN" dirty="0" err="1"/>
              <a:t>sudo</a:t>
            </a:r>
            <a:r>
              <a:rPr lang="en-IN" dirty="0"/>
              <a:t> mv kops-linux-amd64 /</a:t>
            </a:r>
            <a:r>
              <a:rPr lang="en-IN" dirty="0" err="1"/>
              <a:t>usr</a:t>
            </a:r>
            <a:r>
              <a:rPr lang="en-IN" dirty="0"/>
              <a:t>/local/bin/kops</a:t>
            </a:r>
          </a:p>
        </p:txBody>
      </p:sp>
    </p:spTree>
    <p:extLst>
      <p:ext uri="{BB962C8B-B14F-4D97-AF65-F5344CB8AC3E}">
        <p14:creationId xmlns:p14="http://schemas.microsoft.com/office/powerpoint/2010/main" val="81481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86627" y="112295"/>
            <a:ext cx="12105373" cy="6221127"/>
          </a:xfrm>
        </p:spPr>
        <p:txBody>
          <a:bodyPr/>
          <a:lstStyle/>
          <a:p>
            <a:pPr lvl="0" algn="l"/>
            <a:r>
              <a:rPr lang="en-US" altLang="zh-CN" noProof="0" dirty="0"/>
              <a:t>9.</a:t>
            </a:r>
            <a:r>
              <a:rPr lang="en-IN" b="0" i="0" dirty="0">
                <a:solidFill>
                  <a:srgbClr val="1F2328"/>
                </a:solidFill>
                <a:effectLst/>
                <a:highlight>
                  <a:srgbClr val="FFFFFF"/>
                </a:highlight>
                <a:latin typeface="-apple-system"/>
              </a:rPr>
              <a:t> Expose environment variable:</a:t>
            </a:r>
          </a:p>
          <a:p>
            <a:pPr lvl="0" algn="l"/>
            <a:r>
              <a:rPr lang="en-US" altLang="zh-CN" noProof="0" dirty="0"/>
              <a:t> export KOPS_STATE_STORE=s3://demo.k8s.valaxy.net</a:t>
            </a:r>
            <a:endParaRPr lang="en-IN" altLang="zh-CN" noProof="0" dirty="0">
              <a:solidFill>
                <a:srgbClr val="1F2328"/>
              </a:solidFill>
              <a:highlight>
                <a:srgbClr val="FFFFFF"/>
              </a:highlight>
              <a:latin typeface="-apple-system"/>
            </a:endParaRPr>
          </a:p>
          <a:p>
            <a:pPr lvl="0" algn="l"/>
            <a:r>
              <a:rPr lang="en-IN" altLang="zh-CN" dirty="0">
                <a:solidFill>
                  <a:srgbClr val="1F2328"/>
                </a:solidFill>
                <a:highlight>
                  <a:srgbClr val="FFFFFF"/>
                </a:highlight>
                <a:latin typeface="-apple-system"/>
              </a:rPr>
              <a:t>10.</a:t>
            </a:r>
            <a:r>
              <a:rPr lang="en-US" b="0" i="0" dirty="0">
                <a:solidFill>
                  <a:srgbClr val="1F2328"/>
                </a:solidFill>
                <a:effectLst/>
                <a:highlight>
                  <a:srgbClr val="FFFFFF"/>
                </a:highlight>
                <a:latin typeface="-apple-system"/>
              </a:rPr>
              <a:t> Create </a:t>
            </a:r>
            <a:r>
              <a:rPr lang="en-US" b="0" i="0" dirty="0" err="1">
                <a:solidFill>
                  <a:srgbClr val="1F2328"/>
                </a:solidFill>
                <a:effectLst/>
                <a:highlight>
                  <a:srgbClr val="FFFFFF"/>
                </a:highlight>
                <a:latin typeface="-apple-system"/>
              </a:rPr>
              <a:t>sshkeys</a:t>
            </a:r>
            <a:r>
              <a:rPr lang="en-US" b="0" i="0" dirty="0">
                <a:solidFill>
                  <a:srgbClr val="1F2328"/>
                </a:solidFill>
                <a:effectLst/>
                <a:highlight>
                  <a:srgbClr val="FFFFFF"/>
                </a:highlight>
                <a:latin typeface="-apple-system"/>
              </a:rPr>
              <a:t> before creating cluster</a:t>
            </a:r>
          </a:p>
          <a:p>
            <a:pPr lvl="0" algn="l"/>
            <a:r>
              <a:rPr lang="en-IN" altLang="zh-CN" dirty="0">
                <a:solidFill>
                  <a:srgbClr val="1F2328"/>
                </a:solidFill>
                <a:highlight>
                  <a:srgbClr val="FFFFFF"/>
                </a:highlight>
                <a:latin typeface="-apple-system"/>
              </a:rPr>
              <a:t> ssh-keygen</a:t>
            </a:r>
            <a:endParaRPr lang="en-US" altLang="zh-CN" dirty="0">
              <a:solidFill>
                <a:srgbClr val="1F2328"/>
              </a:solidFill>
              <a:highlight>
                <a:srgbClr val="FFFFFF"/>
              </a:highlight>
              <a:latin typeface="-apple-system"/>
            </a:endParaRPr>
          </a:p>
          <a:p>
            <a:pPr lvl="0" algn="l"/>
            <a:r>
              <a:rPr lang="en-US" altLang="zh-CN" dirty="0">
                <a:solidFill>
                  <a:srgbClr val="1F2328"/>
                </a:solidFill>
                <a:highlight>
                  <a:srgbClr val="FFFFFF"/>
                </a:highlight>
                <a:latin typeface="-apple-system"/>
              </a:rPr>
              <a:t>11.</a:t>
            </a:r>
            <a:r>
              <a:rPr lang="en-US" b="0" i="0" dirty="0">
                <a:solidFill>
                  <a:srgbClr val="1F2328"/>
                </a:solidFill>
                <a:effectLst/>
                <a:highlight>
                  <a:srgbClr val="FFFFFF"/>
                </a:highlight>
                <a:latin typeface="-apple-system"/>
              </a:rPr>
              <a:t> Create Kubernetes cluster definitions on S3 bucket</a:t>
            </a:r>
          </a:p>
          <a:p>
            <a:pPr lvl="0" algn="l"/>
            <a:r>
              <a:rPr lang="en-IN" altLang="zh-CN" dirty="0">
                <a:solidFill>
                  <a:srgbClr val="1F2328"/>
                </a:solidFill>
                <a:highlight>
                  <a:srgbClr val="FFFFFF"/>
                </a:highlight>
                <a:latin typeface="-apple-system"/>
              </a:rPr>
              <a:t>kops create cluster --cloud=</a:t>
            </a:r>
            <a:r>
              <a:rPr lang="en-IN" altLang="zh-CN" dirty="0" err="1">
                <a:solidFill>
                  <a:srgbClr val="1F2328"/>
                </a:solidFill>
                <a:highlight>
                  <a:srgbClr val="FFFFFF"/>
                </a:highlight>
                <a:latin typeface="-apple-system"/>
              </a:rPr>
              <a:t>aws</a:t>
            </a:r>
            <a:r>
              <a:rPr lang="en-IN" altLang="zh-CN" dirty="0">
                <a:solidFill>
                  <a:srgbClr val="1F2328"/>
                </a:solidFill>
                <a:highlight>
                  <a:srgbClr val="FFFFFF"/>
                </a:highlight>
                <a:latin typeface="-apple-system"/>
              </a:rPr>
              <a:t> --zones=ap-south-1b --name=demo.k8s.valaxy.net --dns-zone=valaxy.net --</a:t>
            </a:r>
            <a:r>
              <a:rPr lang="en-IN" altLang="zh-CN" dirty="0" err="1">
                <a:solidFill>
                  <a:srgbClr val="1F2328"/>
                </a:solidFill>
                <a:highlight>
                  <a:srgbClr val="FFFFFF"/>
                </a:highlight>
                <a:latin typeface="-apple-system"/>
              </a:rPr>
              <a:t>dns</a:t>
            </a:r>
            <a:r>
              <a:rPr lang="en-IN" altLang="zh-CN" dirty="0">
                <a:solidFill>
                  <a:srgbClr val="1F2328"/>
                </a:solidFill>
                <a:highlight>
                  <a:srgbClr val="FFFFFF"/>
                </a:highlight>
                <a:latin typeface="-apple-system"/>
              </a:rPr>
              <a:t> private </a:t>
            </a:r>
            <a:endParaRPr lang="en-US" altLang="zh-CN" dirty="0">
              <a:solidFill>
                <a:srgbClr val="1F2328"/>
              </a:solidFill>
              <a:highlight>
                <a:srgbClr val="FFFFFF"/>
              </a:highlight>
              <a:latin typeface="-apple-system"/>
            </a:endParaRPr>
          </a:p>
          <a:p>
            <a:pPr lvl="0" algn="l"/>
            <a:r>
              <a:rPr lang="en-US" altLang="zh-CN" dirty="0">
                <a:solidFill>
                  <a:srgbClr val="1F2328"/>
                </a:solidFill>
                <a:highlight>
                  <a:srgbClr val="FFFFFF"/>
                </a:highlight>
                <a:latin typeface="-apple-system"/>
              </a:rPr>
              <a:t>12.</a:t>
            </a:r>
            <a:r>
              <a:rPr lang="en-US" b="0" i="0" dirty="0">
                <a:solidFill>
                  <a:srgbClr val="1F2328"/>
                </a:solidFill>
                <a:effectLst/>
                <a:highlight>
                  <a:srgbClr val="FFFFFF"/>
                </a:highlight>
                <a:latin typeface="-apple-system"/>
              </a:rPr>
              <a:t>If you wish to update the cluster worker node sizes use below command.</a:t>
            </a:r>
          </a:p>
          <a:p>
            <a:pPr lvl="0" algn="l"/>
            <a:r>
              <a:rPr lang="en-US" altLang="zh-CN" dirty="0">
                <a:solidFill>
                  <a:srgbClr val="1F2328"/>
                </a:solidFill>
                <a:highlight>
                  <a:srgbClr val="FFFFFF"/>
                </a:highlight>
                <a:latin typeface="-apple-system"/>
              </a:rPr>
              <a:t>kops edit </a:t>
            </a:r>
            <a:r>
              <a:rPr lang="en-US" altLang="zh-CN" dirty="0" err="1">
                <a:solidFill>
                  <a:srgbClr val="1F2328"/>
                </a:solidFill>
                <a:highlight>
                  <a:srgbClr val="FFFFFF"/>
                </a:highlight>
                <a:latin typeface="-apple-system"/>
              </a:rPr>
              <a:t>ig</a:t>
            </a:r>
            <a:r>
              <a:rPr lang="en-US" altLang="zh-CN" dirty="0">
                <a:solidFill>
                  <a:srgbClr val="1F2328"/>
                </a:solidFill>
                <a:highlight>
                  <a:srgbClr val="FFFFFF"/>
                </a:highlight>
                <a:latin typeface="-apple-system"/>
              </a:rPr>
              <a:t> --name=CHANGE_TO_CLUSTER_NAME nodes</a:t>
            </a:r>
          </a:p>
          <a:p>
            <a:pPr lvl="0" algn="l"/>
            <a:r>
              <a:rPr lang="en-US" altLang="zh-CN" dirty="0">
                <a:solidFill>
                  <a:srgbClr val="1F2328"/>
                </a:solidFill>
                <a:highlight>
                  <a:srgbClr val="FFFFFF"/>
                </a:highlight>
                <a:latin typeface="-apple-system"/>
              </a:rPr>
              <a:t>14.</a:t>
            </a:r>
            <a:r>
              <a:rPr lang="en-IN" b="0" i="0" dirty="0">
                <a:solidFill>
                  <a:srgbClr val="1F2328"/>
                </a:solidFill>
                <a:effectLst/>
                <a:highlight>
                  <a:srgbClr val="FFFFFF"/>
                </a:highlight>
                <a:latin typeface="-apple-system"/>
              </a:rPr>
              <a:t> Create Kubernetes cluster</a:t>
            </a:r>
          </a:p>
          <a:p>
            <a:pPr lvl="0" algn="l"/>
            <a:r>
              <a:rPr lang="en-IN" altLang="zh-CN" dirty="0">
                <a:solidFill>
                  <a:srgbClr val="1F2328"/>
                </a:solidFill>
                <a:highlight>
                  <a:srgbClr val="FFFFFF"/>
                </a:highlight>
                <a:latin typeface="-apple-system"/>
              </a:rPr>
              <a:t>kops update cluster demo.k8s.valaxy.net –yes</a:t>
            </a:r>
          </a:p>
          <a:p>
            <a:pPr lvl="0" algn="l"/>
            <a:r>
              <a:rPr lang="en-IN" altLang="zh-CN" dirty="0">
                <a:solidFill>
                  <a:srgbClr val="1F2328"/>
                </a:solidFill>
                <a:highlight>
                  <a:srgbClr val="FFFFFF"/>
                </a:highlight>
                <a:latin typeface="-apple-system"/>
              </a:rPr>
              <a:t>15.</a:t>
            </a:r>
            <a:r>
              <a:rPr lang="en-IN" b="0" i="0" dirty="0">
                <a:solidFill>
                  <a:srgbClr val="1F2328"/>
                </a:solidFill>
                <a:effectLst/>
                <a:highlight>
                  <a:srgbClr val="FFFFFF"/>
                </a:highlight>
                <a:latin typeface="-apple-system"/>
              </a:rPr>
              <a:t> Validate your cluster</a:t>
            </a:r>
          </a:p>
          <a:p>
            <a:pPr lvl="0" algn="l"/>
            <a:r>
              <a:rPr lang="en-IN" b="0" i="0" dirty="0">
                <a:solidFill>
                  <a:srgbClr val="1F2328"/>
                </a:solidFill>
                <a:effectLst/>
                <a:highlight>
                  <a:srgbClr val="FFFFFF"/>
                </a:highlight>
                <a:latin typeface="-apple-system"/>
              </a:rPr>
              <a:t>Validate your cluster</a:t>
            </a:r>
            <a:endParaRPr lang="en-IN" dirty="0">
              <a:solidFill>
                <a:srgbClr val="1F2328"/>
              </a:solidFill>
              <a:highlight>
                <a:srgbClr val="FFFFFF"/>
              </a:highlight>
              <a:latin typeface="-apple-system"/>
            </a:endParaRPr>
          </a:p>
          <a:p>
            <a:pPr lvl="0" algn="l"/>
            <a:r>
              <a:rPr lang="en-IN" altLang="zh-CN" dirty="0">
                <a:solidFill>
                  <a:srgbClr val="1F2328"/>
                </a:solidFill>
                <a:highlight>
                  <a:srgbClr val="FFFFFF"/>
                </a:highlight>
                <a:latin typeface="-apple-system"/>
              </a:rPr>
              <a:t>16.</a:t>
            </a:r>
            <a:r>
              <a:rPr lang="en-IN" b="0" i="0" dirty="0">
                <a:solidFill>
                  <a:srgbClr val="1F2328"/>
                </a:solidFill>
                <a:effectLst/>
                <a:highlight>
                  <a:srgbClr val="FFFFFF"/>
                </a:highlight>
                <a:latin typeface="-apple-system"/>
              </a:rPr>
              <a:t> To list nodes</a:t>
            </a:r>
          </a:p>
          <a:p>
            <a:pPr lvl="0" algn="l"/>
            <a:r>
              <a:rPr lang="en-IN" altLang="zh-CN" dirty="0">
                <a:solidFill>
                  <a:srgbClr val="1F2328"/>
                </a:solidFill>
                <a:highlight>
                  <a:srgbClr val="FFFFFF"/>
                </a:highlight>
                <a:latin typeface="-apple-system"/>
              </a:rPr>
              <a:t>kubectl get nodes</a:t>
            </a:r>
          </a:p>
          <a:p>
            <a:pPr lvl="0" algn="l"/>
            <a:r>
              <a:rPr lang="en-US" altLang="zh-CN" noProof="0" dirty="0"/>
              <a:t>17. </a:t>
            </a:r>
            <a:r>
              <a:rPr lang="en-IN" b="0" i="0" dirty="0">
                <a:solidFill>
                  <a:srgbClr val="1F2328"/>
                </a:solidFill>
                <a:effectLst/>
                <a:highlight>
                  <a:srgbClr val="FFFFFF"/>
                </a:highlight>
                <a:latin typeface="-apple-system"/>
              </a:rPr>
              <a:t>To delete cluster</a:t>
            </a:r>
          </a:p>
          <a:p>
            <a:pPr lvl="0" algn="l"/>
            <a:r>
              <a:rPr lang="en-US" altLang="zh-CN" noProof="0" dirty="0"/>
              <a:t> kops delete cluster demo.k8s.valaxy.net –yes</a:t>
            </a:r>
            <a:r>
              <a:rPr lang="en-IN" altLang="zh-CN" noProof="0" dirty="0">
                <a:solidFill>
                  <a:srgbClr val="1F2328"/>
                </a:solidFill>
                <a:highlight>
                  <a:srgbClr val="FFFFFF"/>
                </a:highlight>
                <a:latin typeface="-apple-system"/>
              </a:rPr>
              <a:t>.</a:t>
            </a:r>
            <a:endParaRPr lang="en-US" altLang="zh-CN" noProof="0" dirty="0"/>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86627" y="112295"/>
            <a:ext cx="12105373" cy="6221127"/>
          </a:xfrm>
        </p:spPr>
        <p:txBody>
          <a:bodyPr/>
          <a:lstStyle/>
          <a:p>
            <a:pPr algn="l"/>
            <a:r>
              <a:rPr lang="en-US" sz="2400" b="1" i="0" dirty="0">
                <a:solidFill>
                  <a:srgbClr val="1F2328"/>
                </a:solidFill>
                <a:effectLst/>
                <a:highlight>
                  <a:srgbClr val="FFFFFF"/>
                </a:highlight>
                <a:latin typeface="-apple-system"/>
              </a:rPr>
              <a:t>Deploying Nginx pods on Kubernetes</a:t>
            </a:r>
          </a:p>
          <a:p>
            <a:pPr lvl="0" algn="l"/>
            <a:r>
              <a:rPr lang="en-IN" b="0" i="0" dirty="0">
                <a:solidFill>
                  <a:srgbClr val="1F2328"/>
                </a:solidFill>
                <a:effectLst/>
                <a:highlight>
                  <a:srgbClr val="FFFFFF"/>
                </a:highlight>
                <a:latin typeface="-apple-system"/>
              </a:rPr>
              <a:t>1.Deploying Nginx Container</a:t>
            </a:r>
          </a:p>
          <a:p>
            <a:pPr lvl="0" algn="l"/>
            <a:r>
              <a:rPr lang="en-IN" b="0" i="0" dirty="0">
                <a:solidFill>
                  <a:srgbClr val="1F2328"/>
                </a:solidFill>
                <a:effectLst/>
                <a:highlight>
                  <a:srgbClr val="FFFFFF"/>
                </a:highlight>
                <a:latin typeface="-apple-system"/>
              </a:rPr>
              <a:t>kubectl run sample-nginx --image=nginx --replicas=2 --port=80</a:t>
            </a:r>
          </a:p>
          <a:p>
            <a:pPr lvl="0" algn="l"/>
            <a:r>
              <a:rPr lang="en-IN" b="0" i="0" dirty="0">
                <a:solidFill>
                  <a:srgbClr val="1F2328"/>
                </a:solidFill>
                <a:effectLst/>
                <a:highlight>
                  <a:srgbClr val="FFFFFF"/>
                </a:highlight>
                <a:latin typeface="-apple-system"/>
              </a:rPr>
              <a:t># kubectl run simple-</a:t>
            </a:r>
            <a:r>
              <a:rPr lang="en-IN" b="0" i="0" dirty="0" err="1">
                <a:solidFill>
                  <a:srgbClr val="1F2328"/>
                </a:solidFill>
                <a:effectLst/>
                <a:highlight>
                  <a:srgbClr val="FFFFFF"/>
                </a:highlight>
                <a:latin typeface="-apple-system"/>
              </a:rPr>
              <a:t>devops</a:t>
            </a:r>
            <a:r>
              <a:rPr lang="en-IN" b="0" i="0" dirty="0">
                <a:solidFill>
                  <a:srgbClr val="1F2328"/>
                </a:solidFill>
                <a:effectLst/>
                <a:highlight>
                  <a:srgbClr val="FFFFFF"/>
                </a:highlight>
                <a:latin typeface="-apple-system"/>
              </a:rPr>
              <a:t>-project --image=</a:t>
            </a:r>
            <a:r>
              <a:rPr lang="en-IN" b="0" i="0" dirty="0" err="1">
                <a:solidFill>
                  <a:srgbClr val="1F2328"/>
                </a:solidFill>
                <a:effectLst/>
                <a:highlight>
                  <a:srgbClr val="FFFFFF"/>
                </a:highlight>
                <a:latin typeface="-apple-system"/>
              </a:rPr>
              <a:t>yankils</a:t>
            </a:r>
            <a:r>
              <a:rPr lang="en-IN" b="0" i="0" dirty="0">
                <a:solidFill>
                  <a:srgbClr val="1F2328"/>
                </a:solidFill>
                <a:effectLst/>
                <a:highlight>
                  <a:srgbClr val="FFFFFF"/>
                </a:highlight>
                <a:latin typeface="-apple-system"/>
              </a:rPr>
              <a:t>/simple-</a:t>
            </a:r>
            <a:r>
              <a:rPr lang="en-IN" b="0" i="0" dirty="0" err="1">
                <a:solidFill>
                  <a:srgbClr val="1F2328"/>
                </a:solidFill>
                <a:effectLst/>
                <a:highlight>
                  <a:srgbClr val="FFFFFF"/>
                </a:highlight>
                <a:latin typeface="-apple-system"/>
              </a:rPr>
              <a:t>devops</a:t>
            </a:r>
            <a:r>
              <a:rPr lang="en-IN" b="0" i="0" dirty="0">
                <a:solidFill>
                  <a:srgbClr val="1F2328"/>
                </a:solidFill>
                <a:effectLst/>
                <a:highlight>
                  <a:srgbClr val="FFFFFF"/>
                </a:highlight>
                <a:latin typeface="-apple-system"/>
              </a:rPr>
              <a:t>-image --replicas=2 --port=8080</a:t>
            </a:r>
          </a:p>
          <a:p>
            <a:pPr lvl="0" algn="l"/>
            <a:r>
              <a:rPr lang="en-IN" b="0" i="0" dirty="0">
                <a:solidFill>
                  <a:srgbClr val="1F2328"/>
                </a:solidFill>
                <a:effectLst/>
                <a:highlight>
                  <a:srgbClr val="FFFFFF"/>
                </a:highlight>
                <a:latin typeface="-apple-system"/>
              </a:rPr>
              <a:t>kubectl get pods</a:t>
            </a:r>
          </a:p>
          <a:p>
            <a:pPr lvl="0" algn="l"/>
            <a:r>
              <a:rPr lang="en-IN" b="0" i="0" dirty="0">
                <a:solidFill>
                  <a:srgbClr val="1F2328"/>
                </a:solidFill>
                <a:effectLst/>
                <a:highlight>
                  <a:srgbClr val="FFFFFF"/>
                </a:highlight>
                <a:latin typeface="-apple-system"/>
              </a:rPr>
              <a:t>kubectl get deployments</a:t>
            </a:r>
            <a:endParaRPr lang="en-IN" dirty="0">
              <a:solidFill>
                <a:srgbClr val="1F2328"/>
              </a:solidFill>
              <a:highlight>
                <a:srgbClr val="FFFFFF"/>
              </a:highlight>
              <a:latin typeface="-apple-system"/>
            </a:endParaRPr>
          </a:p>
          <a:p>
            <a:pPr lvl="0" algn="l"/>
            <a:r>
              <a:rPr lang="en-IN" b="0" i="0" dirty="0">
                <a:solidFill>
                  <a:srgbClr val="1F2328"/>
                </a:solidFill>
                <a:effectLst/>
                <a:highlight>
                  <a:srgbClr val="FFFFFF"/>
                </a:highlight>
                <a:latin typeface="-apple-system"/>
              </a:rPr>
              <a:t>2.</a:t>
            </a:r>
            <a:r>
              <a:rPr lang="en-US" b="0" i="0" dirty="0">
                <a:solidFill>
                  <a:srgbClr val="1F2328"/>
                </a:solidFill>
                <a:effectLst/>
                <a:highlight>
                  <a:srgbClr val="FFFFFF"/>
                </a:highlight>
                <a:latin typeface="-apple-system"/>
              </a:rPr>
              <a:t> Expose the deployment as service. This will create an ELB in front of those 2 containers and allow us to publicly access them.</a:t>
            </a:r>
            <a:endParaRPr lang="en-IN" b="0" i="0" dirty="0">
              <a:solidFill>
                <a:srgbClr val="1F2328"/>
              </a:solidFill>
              <a:effectLst/>
              <a:highlight>
                <a:srgbClr val="FFFFFF"/>
              </a:highlight>
              <a:latin typeface="-apple-system"/>
            </a:endParaRPr>
          </a:p>
          <a:p>
            <a:pPr lvl="0" algn="l"/>
            <a:r>
              <a:rPr lang="en-IN" b="0" i="0" dirty="0">
                <a:solidFill>
                  <a:srgbClr val="1F2328"/>
                </a:solidFill>
                <a:effectLst/>
                <a:highlight>
                  <a:srgbClr val="FFFFFF"/>
                </a:highlight>
                <a:latin typeface="-apple-system"/>
              </a:rPr>
              <a:t>kubectl expose deployment sample-nginx --port=80 --type=</a:t>
            </a:r>
            <a:r>
              <a:rPr lang="en-IN" b="0" i="0" dirty="0" err="1">
                <a:solidFill>
                  <a:srgbClr val="1F2328"/>
                </a:solidFill>
                <a:effectLst/>
                <a:highlight>
                  <a:srgbClr val="FFFFFF"/>
                </a:highlight>
                <a:latin typeface="-apple-system"/>
              </a:rPr>
              <a:t>LoadBalancer</a:t>
            </a:r>
            <a:endParaRPr lang="en-IN" b="0" i="0" dirty="0">
              <a:solidFill>
                <a:srgbClr val="1F2328"/>
              </a:solidFill>
              <a:effectLst/>
              <a:highlight>
                <a:srgbClr val="FFFFFF"/>
              </a:highlight>
              <a:latin typeface="-apple-system"/>
            </a:endParaRPr>
          </a:p>
          <a:p>
            <a:pPr lvl="0" algn="l"/>
            <a:r>
              <a:rPr lang="en-IN" b="0" i="0" dirty="0">
                <a:solidFill>
                  <a:srgbClr val="1F2328"/>
                </a:solidFill>
                <a:effectLst/>
                <a:highlight>
                  <a:srgbClr val="FFFFFF"/>
                </a:highlight>
                <a:latin typeface="-apple-system"/>
              </a:rPr>
              <a:t># kubectl expose deployment simple-</a:t>
            </a:r>
            <a:r>
              <a:rPr lang="en-IN" b="0" i="0" dirty="0" err="1">
                <a:solidFill>
                  <a:srgbClr val="1F2328"/>
                </a:solidFill>
                <a:effectLst/>
                <a:highlight>
                  <a:srgbClr val="FFFFFF"/>
                </a:highlight>
                <a:latin typeface="-apple-system"/>
              </a:rPr>
              <a:t>devops</a:t>
            </a:r>
            <a:r>
              <a:rPr lang="en-IN" b="0" i="0" dirty="0">
                <a:solidFill>
                  <a:srgbClr val="1F2328"/>
                </a:solidFill>
                <a:effectLst/>
                <a:highlight>
                  <a:srgbClr val="FFFFFF"/>
                </a:highlight>
                <a:latin typeface="-apple-system"/>
              </a:rPr>
              <a:t>-project --port=8080 --type=</a:t>
            </a:r>
            <a:r>
              <a:rPr lang="en-IN" b="0" i="0" dirty="0" err="1">
                <a:solidFill>
                  <a:srgbClr val="1F2328"/>
                </a:solidFill>
                <a:effectLst/>
                <a:highlight>
                  <a:srgbClr val="FFFFFF"/>
                </a:highlight>
                <a:latin typeface="-apple-system"/>
              </a:rPr>
              <a:t>LoadBalancer</a:t>
            </a:r>
            <a:endParaRPr lang="en-IN" b="0" i="0" dirty="0">
              <a:solidFill>
                <a:srgbClr val="1F2328"/>
              </a:solidFill>
              <a:effectLst/>
              <a:highlight>
                <a:srgbClr val="FFFFFF"/>
              </a:highlight>
              <a:latin typeface="-apple-system"/>
            </a:endParaRPr>
          </a:p>
          <a:p>
            <a:pPr lvl="0" algn="l"/>
            <a:r>
              <a:rPr lang="en-IN" b="0" i="0" dirty="0">
                <a:solidFill>
                  <a:srgbClr val="1F2328"/>
                </a:solidFill>
                <a:effectLst/>
                <a:highlight>
                  <a:srgbClr val="FFFFFF"/>
                </a:highlight>
                <a:latin typeface="-apple-system"/>
              </a:rPr>
              <a:t>kubectl get services -o wide</a:t>
            </a:r>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134942795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103</TotalTime>
  <Words>1696</Words>
  <Application>Microsoft Office PowerPoint</Application>
  <PresentationFormat>Widescreen</PresentationFormat>
  <Paragraphs>146</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等线</vt:lpstr>
      <vt:lpstr>Abadi</vt:lpstr>
      <vt:lpstr>AmazonEmber</vt:lpstr>
      <vt:lpstr>-apple-system</vt:lpstr>
      <vt:lpstr>Arial</vt:lpstr>
      <vt:lpstr>Calibri</vt:lpstr>
      <vt:lpstr>Google Sans</vt:lpstr>
      <vt:lpstr>Google Sans Text</vt:lpstr>
      <vt:lpstr>Posterama Text Black</vt:lpstr>
      <vt:lpstr>Posterama Text SemiBold</vt:lpstr>
      <vt:lpstr>Red Hat Text</vt:lpstr>
      <vt:lpstr>ui-monospace</vt:lpstr>
      <vt:lpstr>Custom​​</vt:lpstr>
      <vt:lpstr>AWS PROJECT ON EKS WITH DOCKER CONTAINER.</vt:lpstr>
      <vt:lpstr>Agenda</vt:lpstr>
      <vt:lpstr>Introduction</vt:lpstr>
      <vt:lpstr>Kubernetes cluster</vt:lpstr>
      <vt:lpstr>containers</vt:lpstr>
      <vt:lpstr>STEPS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sirikonda bharath</dc:creator>
  <cp:lastModifiedBy>sirikonda bharath</cp:lastModifiedBy>
  <cp:revision>1</cp:revision>
  <dcterms:created xsi:type="dcterms:W3CDTF">2024-06-24T09:24:19Z</dcterms:created>
  <dcterms:modified xsi:type="dcterms:W3CDTF">2024-06-24T11:08:17Z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