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65" r:id="rId4"/>
    <p:sldId id="264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/>
    <p:restoredTop sz="75775"/>
  </p:normalViewPr>
  <p:slideViewPr>
    <p:cSldViewPr snapToGrid="0">
      <p:cViewPr varScale="1">
        <p:scale>
          <a:sx n="92" d="100"/>
          <a:sy n="92" d="100"/>
        </p:scale>
        <p:origin x="11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B79358-ACFB-6E49-88C4-25290965B905}" type="datetimeFigureOut">
              <a:rPr kumimoji="1" lang="zh-CN" altLang="en-US" smtClean="0"/>
              <a:t>2024/10/21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F34B7-2AAD-2E46-AE09-8A902F469B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4586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bg2">
                    <a:lumMod val="90000"/>
                  </a:schemeClr>
                </a:solidFill>
              </a:rPr>
              <a:t>更多问题本学期不做要求，如感兴趣可自行完成</a:t>
            </a:r>
            <a:endParaRPr kumimoji="1"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pPr lvl="1"/>
            <a:r>
              <a:rPr kumimoji="1" lang="zh-CN" altLang="en-US" dirty="0">
                <a:solidFill>
                  <a:schemeClr val="bg2">
                    <a:lumMod val="90000"/>
                  </a:schemeClr>
                </a:solidFill>
              </a:rPr>
              <a:t>多个用户同时访问数据库，如何保证数据的</a:t>
            </a:r>
            <a:r>
              <a:rPr kumimoji="1" lang="en-US" altLang="zh-CN" dirty="0">
                <a:solidFill>
                  <a:schemeClr val="bg2">
                    <a:lumMod val="90000"/>
                  </a:schemeClr>
                </a:solidFill>
              </a:rPr>
              <a:t>Atomicity, Consistency, Isolation</a:t>
            </a:r>
            <a:r>
              <a:rPr kumimoji="1" lang="zh-CN" altLang="en-US" dirty="0">
                <a:solidFill>
                  <a:schemeClr val="bg2">
                    <a:lumMod val="90000"/>
                  </a:schemeClr>
                </a:solidFill>
              </a:rPr>
              <a:t>？</a:t>
            </a:r>
            <a:endParaRPr kumimoji="1"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pPr lvl="1"/>
            <a:r>
              <a:rPr kumimoji="1" lang="en-US" altLang="zh-CN" dirty="0">
                <a:solidFill>
                  <a:schemeClr val="bg2">
                    <a:lumMod val="90000"/>
                  </a:schemeClr>
                </a:solidFill>
              </a:rPr>
              <a:t>DBMS</a:t>
            </a:r>
            <a:r>
              <a:rPr kumimoji="1" lang="zh-CN" altLang="en-US" dirty="0">
                <a:solidFill>
                  <a:schemeClr val="bg2">
                    <a:lumMod val="90000"/>
                  </a:schemeClr>
                </a:solidFill>
              </a:rPr>
              <a:t>出现故障或外部中断，如何保证数据</a:t>
            </a:r>
            <a:r>
              <a:rPr kumimoji="1" lang="en-US" altLang="zh-CN" dirty="0">
                <a:solidFill>
                  <a:schemeClr val="bg2">
                    <a:lumMod val="90000"/>
                  </a:schemeClr>
                </a:solidFill>
              </a:rPr>
              <a:t>Durability</a:t>
            </a:r>
            <a:r>
              <a:rPr kumimoji="1" lang="zh-CN" altLang="en-US" dirty="0">
                <a:solidFill>
                  <a:schemeClr val="bg2">
                    <a:lumMod val="90000"/>
                  </a:schemeClr>
                </a:solidFill>
              </a:rPr>
              <a:t>？</a:t>
            </a:r>
            <a:endParaRPr kumimoji="1"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pPr lvl="1"/>
            <a:r>
              <a:rPr kumimoji="1" lang="zh-CN" altLang="en-US" dirty="0">
                <a:solidFill>
                  <a:schemeClr val="bg2">
                    <a:lumMod val="90000"/>
                  </a:schemeClr>
                </a:solidFill>
              </a:rPr>
              <a:t>有哪些提升查询效率的方法？如何分析海量数据？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F34B7-2AAD-2E46-AE09-8A902F469BA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6844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F34B7-2AAD-2E46-AE09-8A902F469BAC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0728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5" y="1961384"/>
            <a:ext cx="9144001" cy="1534579"/>
          </a:xfrm>
        </p:spPr>
        <p:txBody>
          <a:bodyPr anchor="b"/>
          <a:lstStyle>
            <a:lvl1pPr algn="ctr">
              <a:defRPr sz="5994" baseline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PRESENTATION TITLE</a:t>
            </a:r>
            <a:r>
              <a:rPr lang="zh-CN" altLang="en-US" dirty="0"/>
              <a:t> 题目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5" y="3582283"/>
            <a:ext cx="9144001" cy="887178"/>
          </a:xfrm>
        </p:spPr>
        <p:txBody>
          <a:bodyPr/>
          <a:lstStyle>
            <a:lvl1pPr marL="0" indent="0" algn="ctr">
              <a:buNone/>
              <a:defRPr sz="2398" baseline="0">
                <a:solidFill>
                  <a:srgbClr val="63065F"/>
                </a:solidFill>
              </a:defRPr>
            </a:lvl1pPr>
            <a:lvl2pPr marL="456784" indent="0" algn="ctr">
              <a:buNone/>
              <a:defRPr sz="1998"/>
            </a:lvl2pPr>
            <a:lvl3pPr marL="913568" indent="0" algn="ctr">
              <a:buNone/>
              <a:defRPr sz="1797"/>
            </a:lvl3pPr>
            <a:lvl4pPr marL="1370353" indent="0" algn="ctr">
              <a:buNone/>
              <a:defRPr sz="1599"/>
            </a:lvl4pPr>
            <a:lvl5pPr marL="1827136" indent="0" algn="ctr">
              <a:buNone/>
              <a:defRPr sz="1599"/>
            </a:lvl5pPr>
            <a:lvl6pPr marL="2283920" indent="0" algn="ctr">
              <a:buNone/>
              <a:defRPr sz="1599"/>
            </a:lvl6pPr>
            <a:lvl7pPr marL="2740703" indent="0" algn="ctr">
              <a:buNone/>
              <a:defRPr sz="1599"/>
            </a:lvl7pPr>
            <a:lvl8pPr marL="3197488" indent="0" algn="ctr">
              <a:buNone/>
              <a:defRPr sz="1599"/>
            </a:lvl8pPr>
            <a:lvl9pPr marL="3654270" indent="0" algn="ctr">
              <a:buNone/>
              <a:defRPr sz="1599"/>
            </a:lvl9pPr>
          </a:lstStyle>
          <a:p>
            <a:r>
              <a:rPr lang="en-US" dirty="0"/>
              <a:t>SUBTITLE GOES HERE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22" y="297326"/>
            <a:ext cx="2811841" cy="695356"/>
          </a:xfrm>
          <a:prstGeom prst="rect">
            <a:avLst/>
          </a:prstGeom>
        </p:spPr>
      </p:pic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2B230-A8E9-4BD5-B311-6F69A2018E0F}" type="datetime1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215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90" y="457209"/>
            <a:ext cx="3932239" cy="1600200"/>
          </a:xfrm>
        </p:spPr>
        <p:txBody>
          <a:bodyPr anchor="b">
            <a:normAutofit/>
          </a:bodyPr>
          <a:lstStyle>
            <a:lvl1pPr>
              <a:defRPr sz="373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91" y="987425"/>
            <a:ext cx="6172200" cy="4873626"/>
          </a:xfrm>
        </p:spPr>
        <p:txBody>
          <a:bodyPr/>
          <a:lstStyle>
            <a:lvl1pPr>
              <a:defRPr sz="2796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398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998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797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797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998"/>
            </a:lvl6pPr>
            <a:lvl7pPr>
              <a:defRPr sz="1998"/>
            </a:lvl7pPr>
            <a:lvl8pPr>
              <a:defRPr sz="1998"/>
            </a:lvl8pPr>
            <a:lvl9pPr>
              <a:defRPr sz="1998"/>
            </a:lvl9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  <a:p>
            <a:pPr lvl="1"/>
            <a:r>
              <a:rPr lang="en-US" altLang="zh-CN" dirty="0"/>
              <a:t> 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90" y="2057400"/>
            <a:ext cx="3932239" cy="3811588"/>
          </a:xfrm>
        </p:spPr>
        <p:txBody>
          <a:bodyPr>
            <a:normAutofit/>
          </a:bodyPr>
          <a:lstStyle>
            <a:lvl1pPr marL="0" indent="0">
              <a:buNone/>
              <a:defRPr sz="213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6784" indent="0">
              <a:buNone/>
              <a:defRPr sz="1399"/>
            </a:lvl2pPr>
            <a:lvl3pPr marL="913568" indent="0">
              <a:buNone/>
              <a:defRPr sz="1199"/>
            </a:lvl3pPr>
            <a:lvl4pPr marL="1370353" indent="0">
              <a:buNone/>
              <a:defRPr sz="999"/>
            </a:lvl4pPr>
            <a:lvl5pPr marL="1827136" indent="0">
              <a:buNone/>
              <a:defRPr sz="999"/>
            </a:lvl5pPr>
            <a:lvl6pPr marL="2283920" indent="0">
              <a:buNone/>
              <a:defRPr sz="999"/>
            </a:lvl6pPr>
            <a:lvl7pPr marL="2740703" indent="0">
              <a:buNone/>
              <a:defRPr sz="999"/>
            </a:lvl7pPr>
            <a:lvl8pPr marL="3197488" indent="0">
              <a:buNone/>
              <a:defRPr sz="999"/>
            </a:lvl8pPr>
            <a:lvl9pPr marL="3654270" indent="0">
              <a:buNone/>
              <a:defRPr sz="999"/>
            </a:lvl9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19FD718-4AD8-444D-87E5-E0C68E9AAF52}" type="datetime1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63E1EE8-403A-4D2D-AB26-5BF439A27F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891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90" y="457209"/>
            <a:ext cx="3932239" cy="1600200"/>
          </a:xfrm>
        </p:spPr>
        <p:txBody>
          <a:bodyPr anchor="b">
            <a:normAutofit/>
          </a:bodyPr>
          <a:lstStyle>
            <a:lvl1pPr>
              <a:defRPr sz="373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183191" y="987425"/>
            <a:ext cx="6172200" cy="4873626"/>
          </a:xfrm>
        </p:spPr>
        <p:txBody>
          <a:bodyPr anchor="t">
            <a:normAutofit/>
          </a:bodyPr>
          <a:lstStyle>
            <a:lvl1pPr marL="0" indent="0">
              <a:buNone/>
              <a:defRPr sz="2796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6784" indent="0">
              <a:buNone/>
              <a:defRPr sz="2796"/>
            </a:lvl2pPr>
            <a:lvl3pPr marL="913568" indent="0">
              <a:buNone/>
              <a:defRPr sz="2398"/>
            </a:lvl3pPr>
            <a:lvl4pPr marL="1370353" indent="0">
              <a:buNone/>
              <a:defRPr sz="1998"/>
            </a:lvl4pPr>
            <a:lvl5pPr marL="1827136" indent="0">
              <a:buNone/>
              <a:defRPr sz="1998"/>
            </a:lvl5pPr>
            <a:lvl6pPr marL="2283920" indent="0">
              <a:buNone/>
              <a:defRPr sz="1998"/>
            </a:lvl6pPr>
            <a:lvl7pPr marL="2740703" indent="0">
              <a:buNone/>
              <a:defRPr sz="1998"/>
            </a:lvl7pPr>
            <a:lvl8pPr marL="3197488" indent="0">
              <a:buNone/>
              <a:defRPr sz="1998"/>
            </a:lvl8pPr>
            <a:lvl9pPr marL="3654270" indent="0">
              <a:buNone/>
              <a:defRPr sz="1998"/>
            </a:lvl9pPr>
          </a:lstStyle>
          <a:p>
            <a:r>
              <a:rPr lang="en-US" altLang="zh-CN"/>
              <a:t>Click to add pictures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90" y="2057400"/>
            <a:ext cx="3932239" cy="3811588"/>
          </a:xfrm>
        </p:spPr>
        <p:txBody>
          <a:bodyPr>
            <a:normAutofit/>
          </a:bodyPr>
          <a:lstStyle>
            <a:lvl1pPr marL="0" indent="0">
              <a:buNone/>
              <a:defRPr sz="213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6784" indent="0">
              <a:buNone/>
              <a:defRPr sz="1399"/>
            </a:lvl2pPr>
            <a:lvl3pPr marL="913568" indent="0">
              <a:buNone/>
              <a:defRPr sz="1199"/>
            </a:lvl3pPr>
            <a:lvl4pPr marL="1370353" indent="0">
              <a:buNone/>
              <a:defRPr sz="999"/>
            </a:lvl4pPr>
            <a:lvl5pPr marL="1827136" indent="0">
              <a:buNone/>
              <a:defRPr sz="999"/>
            </a:lvl5pPr>
            <a:lvl6pPr marL="2283920" indent="0">
              <a:buNone/>
              <a:defRPr sz="999"/>
            </a:lvl6pPr>
            <a:lvl7pPr marL="2740703" indent="0">
              <a:buNone/>
              <a:defRPr sz="999"/>
            </a:lvl7pPr>
            <a:lvl8pPr marL="3197488" indent="0">
              <a:buNone/>
              <a:defRPr sz="999"/>
            </a:lvl8pPr>
            <a:lvl9pPr marL="3654270" indent="0">
              <a:buNone/>
              <a:defRPr sz="999"/>
            </a:lvl9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CD9549F-15E0-459F-8D27-4CFE44AEB779}" type="datetime1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63E1EE8-403A-4D2D-AB26-5BF439A27F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312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9C11D8-708B-348A-A550-429BD4676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DB0632-01FE-4AC6-8F4A-86656E0D2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3C8FA-6EC3-41C6-A41F-92629B4156B1}" type="datetime1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7F233D-D4DA-5CFA-7BC9-D2FFB3B24D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E327AE5-2354-56ED-18B7-9C94279556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0159" y="5674869"/>
            <a:ext cx="2811841" cy="69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888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304393"/>
            <a:ext cx="10515600" cy="484351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  <a:p>
            <a:pPr lvl="1"/>
            <a:r>
              <a:rPr lang="en-US" altLang="zh-CN" dirty="0"/>
              <a:t> 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8B7D-16D0-4C3B-A19D-733769164D18}" type="datetime1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838200" y="479556"/>
            <a:ext cx="10515600" cy="652196"/>
          </a:xfrm>
        </p:spPr>
        <p:txBody>
          <a:bodyPr/>
          <a:lstStyle>
            <a:lvl1pPr>
              <a:defRPr sz="373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5507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5994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663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6784" indent="0">
              <a:buNone/>
              <a:defRPr sz="1998">
                <a:solidFill>
                  <a:schemeClr val="tx1">
                    <a:tint val="75000"/>
                  </a:schemeClr>
                </a:solidFill>
              </a:defRPr>
            </a:lvl2pPr>
            <a:lvl3pPr marL="913568" indent="0">
              <a:buNone/>
              <a:defRPr sz="1797">
                <a:solidFill>
                  <a:schemeClr val="tx1">
                    <a:tint val="75000"/>
                  </a:schemeClr>
                </a:solidFill>
              </a:defRPr>
            </a:lvl3pPr>
            <a:lvl4pPr marL="1370353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4pPr>
            <a:lvl5pPr marL="1827136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5pPr>
            <a:lvl6pPr marL="2283920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6pPr>
            <a:lvl7pPr marL="2740703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7pPr>
            <a:lvl8pPr marL="3197488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8pPr>
            <a:lvl9pPr marL="3654270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Click here to edit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441386B-1FCE-4D07-B622-C45F3CB599E4}" type="datetime1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63E1EE8-403A-4D2D-AB26-5BF439A27F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14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79556"/>
            <a:ext cx="10515600" cy="652196"/>
          </a:xfrm>
        </p:spPr>
        <p:txBody>
          <a:bodyPr/>
          <a:lstStyle>
            <a:lvl1pPr>
              <a:defRPr sz="373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3" y="1309188"/>
            <a:ext cx="5181600" cy="4838719"/>
          </a:xfrm>
        </p:spPr>
        <p:txBody>
          <a:bodyPr/>
          <a:lstStyle>
            <a:lvl1pPr marL="456784" marR="0" indent="-456784" algn="l" defTabSz="913568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837437" marR="0" indent="-380654" algn="l" defTabSz="913568" rtl="0" eaLnBrk="1" fontAlgn="auto" latinLnBrk="0" hangingPunct="1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294223" marR="0" indent="-380654" algn="l" defTabSz="913568" rtl="0" eaLnBrk="1" fontAlgn="auto" latinLnBrk="0" hangingPunct="1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751005" marR="0" indent="-380654" algn="l" defTabSz="913568" rtl="0" eaLnBrk="1" fontAlgn="auto" latinLnBrk="0" hangingPunct="1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5529" marR="0" indent="-228393" algn="l" defTabSz="913568" rtl="0" eaLnBrk="1" fontAlgn="auto" latinLnBrk="0" hangingPunct="1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  <a:p>
            <a:pPr lvl="1"/>
            <a:r>
              <a:rPr lang="en-US" altLang="zh-CN" dirty="0"/>
              <a:t> 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4" y="1309188"/>
            <a:ext cx="5181600" cy="4838719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  <a:p>
            <a:pPr lvl="1"/>
            <a:r>
              <a:rPr lang="en-US" altLang="zh-CN" dirty="0"/>
              <a:t> 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76D90F7-85EC-45A4-95AA-7D8D8FE5DE14}" type="datetime1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63E1EE8-403A-4D2D-AB26-5BF439A27F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867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79556"/>
            <a:ext cx="10515600" cy="652196"/>
          </a:xfrm>
        </p:spPr>
        <p:txBody>
          <a:bodyPr>
            <a:normAutofit/>
          </a:bodyPr>
          <a:lstStyle>
            <a:lvl1pPr>
              <a:defRPr sz="373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9" y="1337961"/>
            <a:ext cx="5184000" cy="820041"/>
          </a:xfrm>
        </p:spPr>
        <p:txBody>
          <a:bodyPr anchor="b"/>
          <a:lstStyle>
            <a:lvl1pPr marL="0" indent="0">
              <a:buNone/>
              <a:defRPr sz="2398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6784" indent="0">
              <a:buNone/>
              <a:defRPr sz="1998" b="1"/>
            </a:lvl2pPr>
            <a:lvl3pPr marL="913568" indent="0">
              <a:buNone/>
              <a:defRPr sz="1797" b="1"/>
            </a:lvl3pPr>
            <a:lvl4pPr marL="1370353" indent="0">
              <a:buNone/>
              <a:defRPr sz="1599" b="1"/>
            </a:lvl4pPr>
            <a:lvl5pPr marL="1827136" indent="0">
              <a:buNone/>
              <a:defRPr sz="1599" b="1"/>
            </a:lvl5pPr>
            <a:lvl6pPr marL="2283920" indent="0">
              <a:buNone/>
              <a:defRPr sz="1599" b="1"/>
            </a:lvl6pPr>
            <a:lvl7pPr marL="2740703" indent="0">
              <a:buNone/>
              <a:defRPr sz="1599" b="1"/>
            </a:lvl7pPr>
            <a:lvl8pPr marL="3197488" indent="0">
              <a:buNone/>
              <a:defRPr sz="1599" b="1"/>
            </a:lvl8pPr>
            <a:lvl9pPr marL="3654270" indent="0">
              <a:buNone/>
              <a:defRPr sz="1599" b="1"/>
            </a:lvl9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92" y="2229935"/>
            <a:ext cx="5174400" cy="3927563"/>
          </a:xfrm>
        </p:spPr>
        <p:txBody>
          <a:bodyPr/>
          <a:lstStyle>
            <a:lvl1pPr marL="456784" marR="0" indent="-456784" algn="l" defTabSz="913568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837437" marR="0" indent="-380654" algn="l" defTabSz="913568" rtl="0" eaLnBrk="1" fontAlgn="auto" latinLnBrk="0" hangingPunct="1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294223" marR="0" indent="-380654" algn="l" defTabSz="913568" rtl="0" eaLnBrk="1" fontAlgn="auto" latinLnBrk="0" hangingPunct="1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751005" marR="0" indent="-380654" algn="l" defTabSz="913568" rtl="0" eaLnBrk="1" fontAlgn="auto" latinLnBrk="0" hangingPunct="1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5529" marR="0" indent="-228393" algn="l" defTabSz="913568" rtl="0" eaLnBrk="1" fontAlgn="auto" latinLnBrk="0" hangingPunct="1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  <a:p>
            <a:pPr lvl="1"/>
            <a:r>
              <a:rPr lang="en-US" altLang="zh-CN" dirty="0"/>
              <a:t> 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337961"/>
            <a:ext cx="5184000" cy="820041"/>
          </a:xfrm>
        </p:spPr>
        <p:txBody>
          <a:bodyPr anchor="b"/>
          <a:lstStyle>
            <a:lvl1pPr marL="0" indent="0">
              <a:buNone/>
              <a:defRPr sz="2398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6784" indent="0">
              <a:buNone/>
              <a:defRPr sz="1998" b="1"/>
            </a:lvl2pPr>
            <a:lvl3pPr marL="913568" indent="0">
              <a:buNone/>
              <a:defRPr sz="1797" b="1"/>
            </a:lvl3pPr>
            <a:lvl4pPr marL="1370353" indent="0">
              <a:buNone/>
              <a:defRPr sz="1599" b="1"/>
            </a:lvl4pPr>
            <a:lvl5pPr marL="1827136" indent="0">
              <a:buNone/>
              <a:defRPr sz="1599" b="1"/>
            </a:lvl5pPr>
            <a:lvl6pPr marL="2283920" indent="0">
              <a:buNone/>
              <a:defRPr sz="1599" b="1"/>
            </a:lvl6pPr>
            <a:lvl7pPr marL="2740703" indent="0">
              <a:buNone/>
              <a:defRPr sz="1599" b="1"/>
            </a:lvl7pPr>
            <a:lvl8pPr marL="3197488" indent="0">
              <a:buNone/>
              <a:defRPr sz="1599" b="1"/>
            </a:lvl8pPr>
            <a:lvl9pPr marL="3654270" indent="0">
              <a:buNone/>
              <a:defRPr sz="1599" b="1"/>
            </a:lvl9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1085A62-B174-45D4-BE0E-C9F256B72421}" type="datetime1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63E1EE8-403A-4D2D-AB26-5BF439A27F6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6169801" y="2229935"/>
            <a:ext cx="5184000" cy="3927563"/>
          </a:xfrm>
        </p:spPr>
        <p:txBody>
          <a:bodyPr/>
          <a:lstStyle>
            <a:lvl1pPr marL="456784" marR="0" indent="-456784" algn="l" defTabSz="913568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837437" marR="0" indent="-380654" algn="l" defTabSz="913568" rtl="0" eaLnBrk="1" fontAlgn="auto" latinLnBrk="0" hangingPunct="1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294223" marR="0" indent="-380654" algn="l" defTabSz="913568" rtl="0" eaLnBrk="1" fontAlgn="auto" latinLnBrk="0" hangingPunct="1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751005" marR="0" indent="-380654" algn="l" defTabSz="913568" rtl="0" eaLnBrk="1" fontAlgn="auto" latinLnBrk="0" hangingPunct="1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5529" marR="0" indent="-228393" algn="l" defTabSz="913568" rtl="0" eaLnBrk="1" fontAlgn="auto" latinLnBrk="0" hangingPunct="1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  <a:p>
            <a:pPr lvl="1"/>
            <a:r>
              <a:rPr lang="en-US" altLang="zh-CN" dirty="0"/>
              <a:t> 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3784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79556"/>
            <a:ext cx="10515600" cy="652196"/>
          </a:xfrm>
        </p:spPr>
        <p:txBody>
          <a:bodyPr>
            <a:normAutofit/>
          </a:bodyPr>
          <a:lstStyle>
            <a:lvl1pPr>
              <a:defRPr sz="373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90" y="1313621"/>
            <a:ext cx="10516801" cy="2421757"/>
          </a:xfrm>
        </p:spPr>
        <p:txBody>
          <a:bodyPr/>
          <a:lstStyle>
            <a:lvl1pPr marL="456784" marR="0" indent="-456784" algn="l" defTabSz="913568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837437" marR="0" indent="-380654" algn="l" defTabSz="913568" rtl="0" eaLnBrk="1" fontAlgn="auto" latinLnBrk="0" hangingPunct="1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294223" marR="0" indent="-380654" algn="l" defTabSz="913568" rtl="0" eaLnBrk="1" fontAlgn="auto" latinLnBrk="0" hangingPunct="1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751005" marR="0" indent="-380654" algn="l" defTabSz="913568" rtl="0" eaLnBrk="1" fontAlgn="auto" latinLnBrk="0" hangingPunct="1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5529" marR="0" indent="-228393" algn="l" defTabSz="913568" rtl="0" eaLnBrk="1" fontAlgn="auto" latinLnBrk="0" hangingPunct="1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  <a:p>
            <a:pPr lvl="1"/>
            <a:r>
              <a:rPr lang="en-US" altLang="zh-CN" dirty="0"/>
              <a:t> 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9469563B-BCDB-4D21-A158-C9C09A919770}" type="datetime1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63E1EE8-403A-4D2D-AB26-5BF439A27F6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837004" y="3850834"/>
            <a:ext cx="10516801" cy="2421757"/>
          </a:xfrm>
        </p:spPr>
        <p:txBody>
          <a:bodyPr/>
          <a:lstStyle>
            <a:lvl1pPr marL="456784" marR="0" indent="-456784" algn="l" defTabSz="913568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837437" marR="0" indent="-380654" algn="l" defTabSz="913568" rtl="0" eaLnBrk="1" fontAlgn="auto" latinLnBrk="0" hangingPunct="1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294223" marR="0" indent="-380654" algn="l" defTabSz="913568" rtl="0" eaLnBrk="1" fontAlgn="auto" latinLnBrk="0" hangingPunct="1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751005" marR="0" indent="-380654" algn="l" defTabSz="913568" rtl="0" eaLnBrk="1" fontAlgn="auto" latinLnBrk="0" hangingPunct="1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5529" marR="0" indent="-228393" algn="l" defTabSz="913568" rtl="0" eaLnBrk="1" fontAlgn="auto" latinLnBrk="0" hangingPunct="1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  <a:p>
            <a:pPr lvl="1"/>
            <a:r>
              <a:rPr lang="en-US" altLang="zh-CN" dirty="0"/>
              <a:t> 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1848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79556"/>
            <a:ext cx="10515600" cy="652196"/>
          </a:xfrm>
        </p:spPr>
        <p:txBody>
          <a:bodyPr>
            <a:normAutofit/>
          </a:bodyPr>
          <a:lstStyle>
            <a:lvl1pPr>
              <a:defRPr sz="373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E0FEE80-DCFB-4445-97BC-73839784730F}" type="datetime1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63E1EE8-403A-4D2D-AB26-5BF439A27F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371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35B1-3925-4144-AE18-487FC0912666}" type="datetime1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769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r>
              <a:rPr lang="zh-CN" altLang="en-US" dirty="0"/>
              <a:t> 题目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title style</a:t>
            </a:r>
            <a:r>
              <a:rPr lang="zh-CN" altLang="en-US" dirty="0"/>
              <a:t>内容</a:t>
            </a:r>
          </a:p>
          <a:p>
            <a:pPr lvl="1"/>
            <a:r>
              <a:rPr lang="en-US" altLang="zh-CN" dirty="0"/>
              <a:t> Second level</a:t>
            </a:r>
            <a:r>
              <a:rPr lang="zh-CN" altLang="en-US" dirty="0"/>
              <a:t>内容</a:t>
            </a:r>
          </a:p>
          <a:p>
            <a:pPr marL="1294223" marR="0" lvl="2" indent="-380654" algn="l" defTabSz="913568" rtl="0" eaLnBrk="1" fontAlgn="auto" latinLnBrk="0" hangingPunct="1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lang="en-US" altLang="zh-CN" dirty="0"/>
              <a:t>Third level</a:t>
            </a:r>
            <a:r>
              <a:rPr lang="zh-CN" altLang="en-US" dirty="0"/>
              <a:t>内容</a:t>
            </a:r>
          </a:p>
          <a:p>
            <a:pPr marL="1751005" marR="0" lvl="3" indent="-380654" algn="l" defTabSz="913568" rtl="0" eaLnBrk="1" fontAlgn="auto" latinLnBrk="0" hangingPunct="1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pPr>
            <a:r>
              <a:rPr lang="en-US" altLang="zh-CN" dirty="0"/>
              <a:t>Forth level</a:t>
            </a:r>
            <a:r>
              <a:rPr lang="zh-CN" altLang="en-US" dirty="0"/>
              <a:t>内容</a:t>
            </a:r>
          </a:p>
          <a:p>
            <a:pPr marL="2055529" marR="0" lvl="4" indent="-228393" algn="l" defTabSz="913568" rtl="0" eaLnBrk="1" fontAlgn="auto" latinLnBrk="0" hangingPunct="1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Fifth level</a:t>
            </a:r>
            <a:r>
              <a:rPr lang="zh-CN" altLang="en-US" dirty="0"/>
              <a:t>内容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10" y="6406868"/>
            <a:ext cx="12191999" cy="455578"/>
          </a:xfrm>
          <a:prstGeom prst="rect">
            <a:avLst/>
          </a:prstGeom>
          <a:solidFill>
            <a:srgbClr val="6306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05461" y="6453880"/>
            <a:ext cx="16730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9">
                <a:solidFill>
                  <a:schemeClr val="bg1"/>
                </a:solidFill>
              </a:defRPr>
            </a:lvl1pPr>
          </a:lstStyle>
          <a:p>
            <a:fld id="{9923C8FA-6EC3-41C6-A41F-92629B4156B1}" type="datetime1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517" y="6453880"/>
            <a:ext cx="6752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9">
                <a:solidFill>
                  <a:schemeClr val="bg1"/>
                </a:solidFill>
              </a:defRPr>
            </a:lvl1pPr>
          </a:lstStyle>
          <a:p>
            <a:fld id="{463E1EE8-403A-4D2D-AB26-5BF439A27F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167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lvl1pPr algn="l" defTabSz="913568" rtl="0" eaLnBrk="1" latinLnBrk="0" hangingPunct="1">
        <a:lnSpc>
          <a:spcPct val="90000"/>
        </a:lnSpc>
        <a:spcBef>
          <a:spcPct val="0"/>
        </a:spcBef>
        <a:buNone/>
        <a:defRPr sz="4396" kern="1200" baseline="0">
          <a:solidFill>
            <a:srgbClr val="63065F"/>
          </a:solidFill>
          <a:latin typeface="Times New Roman" panose="02020603050405020304" pitchFamily="18" charset="0"/>
          <a:ea typeface="KaiTi" panose="02010609060101010101" pitchFamily="49" charset="-122"/>
          <a:cs typeface="Times New Roman" panose="02020603050405020304" pitchFamily="18" charset="0"/>
        </a:defRPr>
      </a:lvl1pPr>
    </p:titleStyle>
    <p:bodyStyle>
      <a:lvl1pPr marL="456784" indent="-456784" algn="l" defTabSz="913568" rtl="0" eaLnBrk="1" latinLnBrk="0" hangingPunct="1">
        <a:lnSpc>
          <a:spcPct val="90000"/>
        </a:lnSpc>
        <a:spcBef>
          <a:spcPts val="999"/>
        </a:spcBef>
        <a:buClr>
          <a:srgbClr val="63065F"/>
        </a:buClr>
        <a:buSzPct val="80000"/>
        <a:buFont typeface="Wingdings" panose="05000000000000000000" pitchFamily="2" charset="2"/>
        <a:buChar char="n"/>
        <a:defRPr sz="2796" kern="1200" baseline="0">
          <a:solidFill>
            <a:schemeClr val="tx1"/>
          </a:solidFill>
          <a:latin typeface="Times New Roman" panose="02020603050405020304" pitchFamily="18" charset="0"/>
          <a:ea typeface="KaiTi" panose="02010609060101010101" pitchFamily="49" charset="-122"/>
          <a:cs typeface="Times New Roman" panose="02020603050405020304" pitchFamily="18" charset="0"/>
        </a:defRPr>
      </a:lvl1pPr>
      <a:lvl2pPr marL="837437" indent="-380654" algn="l" defTabSz="913568" rtl="0" eaLnBrk="1" latinLnBrk="0" hangingPunct="1">
        <a:lnSpc>
          <a:spcPct val="90000"/>
        </a:lnSpc>
        <a:spcBef>
          <a:spcPts val="501"/>
        </a:spcBef>
        <a:buClr>
          <a:srgbClr val="63065F"/>
        </a:buClr>
        <a:buSzPct val="80000"/>
        <a:buFont typeface="Wingdings" panose="05000000000000000000" pitchFamily="2" charset="2"/>
        <a:buChar char="l"/>
        <a:defRPr sz="2398" kern="1200" baseline="0">
          <a:solidFill>
            <a:schemeClr val="tx1"/>
          </a:solidFill>
          <a:latin typeface="Times New Roman" panose="02020603050405020304" pitchFamily="18" charset="0"/>
          <a:ea typeface="KaiTi" panose="02010609060101010101" pitchFamily="49" charset="-122"/>
          <a:cs typeface="Times New Roman" panose="02020603050405020304" pitchFamily="18" charset="0"/>
        </a:defRPr>
      </a:lvl2pPr>
      <a:lvl3pPr marL="913569" indent="0" algn="l" defTabSz="913568" rtl="0" eaLnBrk="1" latinLnBrk="0" hangingPunct="1">
        <a:lnSpc>
          <a:spcPct val="90000"/>
        </a:lnSpc>
        <a:spcBef>
          <a:spcPts val="501"/>
        </a:spcBef>
        <a:buClr>
          <a:srgbClr val="630662"/>
        </a:buClr>
        <a:buFont typeface="Calibri" panose="020F0502020204030204" pitchFamily="34" charset="0"/>
        <a:buNone/>
        <a:defRPr sz="1998" kern="1200" baseline="0">
          <a:solidFill>
            <a:schemeClr val="tx1"/>
          </a:solidFill>
          <a:latin typeface="Times New Roman" panose="02020603050405020304" pitchFamily="18" charset="0"/>
          <a:ea typeface="KaiTi" panose="02010609060101010101" pitchFamily="49" charset="-122"/>
          <a:cs typeface="Times New Roman" panose="02020603050405020304" pitchFamily="18" charset="0"/>
        </a:defRPr>
      </a:lvl3pPr>
      <a:lvl4pPr marL="1370351" indent="0" algn="l" defTabSz="913568" rtl="0" eaLnBrk="1" latinLnBrk="0" hangingPunct="1">
        <a:lnSpc>
          <a:spcPct val="90000"/>
        </a:lnSpc>
        <a:spcBef>
          <a:spcPts val="501"/>
        </a:spcBef>
        <a:buClr>
          <a:srgbClr val="63065F"/>
        </a:buClr>
        <a:buFont typeface="Calibri" panose="020F0502020204030204" pitchFamily="34" charset="0"/>
        <a:buNone/>
        <a:defRPr sz="1797" kern="1200" baseline="0">
          <a:solidFill>
            <a:schemeClr val="tx1"/>
          </a:solidFill>
          <a:latin typeface="Times New Roman" panose="02020603050405020304" pitchFamily="18" charset="0"/>
          <a:ea typeface="KaiTi" panose="02010609060101010101" pitchFamily="49" charset="-122"/>
          <a:cs typeface="Times New Roman" panose="02020603050405020304" pitchFamily="18" charset="0"/>
        </a:defRPr>
      </a:lvl4pPr>
      <a:lvl5pPr marL="1827136" indent="0" algn="l" defTabSz="913568" rtl="0" eaLnBrk="1" latinLnBrk="0" hangingPunct="1">
        <a:lnSpc>
          <a:spcPct val="90000"/>
        </a:lnSpc>
        <a:spcBef>
          <a:spcPts val="501"/>
        </a:spcBef>
        <a:buClr>
          <a:srgbClr val="63065F"/>
        </a:buClr>
        <a:buFont typeface="Arial" panose="020B0604020202020204" pitchFamily="34" charset="0"/>
        <a:buNone/>
        <a:defRPr sz="1797" kern="1200" baseline="0">
          <a:solidFill>
            <a:schemeClr val="tx1"/>
          </a:solidFill>
          <a:latin typeface="Times New Roman" panose="02020603050405020304" pitchFamily="18" charset="0"/>
          <a:ea typeface="KaiTi" panose="02010609060101010101" pitchFamily="49" charset="-122"/>
          <a:cs typeface="Times New Roman" panose="02020603050405020304" pitchFamily="18" charset="0"/>
        </a:defRPr>
      </a:lvl5pPr>
      <a:lvl6pPr marL="2512313" indent="-228393" algn="l" defTabSz="9135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797" kern="1200">
          <a:solidFill>
            <a:schemeClr val="tx1"/>
          </a:solidFill>
          <a:latin typeface="+mn-lt"/>
          <a:ea typeface="+mn-ea"/>
          <a:cs typeface="+mn-cs"/>
        </a:defRPr>
      </a:lvl6pPr>
      <a:lvl7pPr marL="2969095" indent="-228393" algn="l" defTabSz="9135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797" kern="1200">
          <a:solidFill>
            <a:schemeClr val="tx1"/>
          </a:solidFill>
          <a:latin typeface="+mn-lt"/>
          <a:ea typeface="+mn-ea"/>
          <a:cs typeface="+mn-cs"/>
        </a:defRPr>
      </a:lvl7pPr>
      <a:lvl8pPr marL="3425881" indent="-228393" algn="l" defTabSz="9135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797" kern="1200">
          <a:solidFill>
            <a:schemeClr val="tx1"/>
          </a:solidFill>
          <a:latin typeface="+mn-lt"/>
          <a:ea typeface="+mn-ea"/>
          <a:cs typeface="+mn-cs"/>
        </a:defRPr>
      </a:lvl8pPr>
      <a:lvl9pPr marL="3882663" indent="-228393" algn="l" defTabSz="9135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7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568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1pPr>
      <a:lvl2pPr marL="456784" algn="l" defTabSz="913568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2pPr>
      <a:lvl3pPr marL="913568" algn="l" defTabSz="913568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3pPr>
      <a:lvl4pPr marL="1370353" algn="l" defTabSz="913568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4pPr>
      <a:lvl5pPr marL="1827136" algn="l" defTabSz="913568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5pPr>
      <a:lvl6pPr marL="2283920" algn="l" defTabSz="913568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6pPr>
      <a:lvl7pPr marL="2740703" algn="l" defTabSz="913568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7pPr>
      <a:lvl8pPr marL="3197488" algn="l" defTabSz="913568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8pPr>
      <a:lvl9pPr marL="3654270" algn="l" defTabSz="913568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leases.ubuntu.com/jammy/" TargetMode="External"/><Relationship Id="rId2" Type="http://schemas.openxmlformats.org/officeDocument/2006/relationships/hyperlink" Target="https://github.com/nju-websoft/NJU_DBPractice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cnblogs.com/luoyingfenfei/p/17831138.html" TargetMode="External"/><Relationship Id="rId5" Type="http://schemas.openxmlformats.org/officeDocument/2006/relationships/hyperlink" Target="https://softwareupdate.vmware.com/cds/vmw-desktop/ws/17.5.2/23775571/windows/core/VMware-workstation-17.5.2-23775571.exe.tar" TargetMode="External"/><Relationship Id="rId4" Type="http://schemas.openxmlformats.org/officeDocument/2006/relationships/hyperlink" Target="https://www.virtualbox.org/wiki/Download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qq.com/sheet/DRlJsVWt5RE56b21W?u=ee5903d1da61419fb0a37d016d1bdb7d&amp;tab=BB08J2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EB95A3-33E9-8B1C-392D-2CED2B8EF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894421"/>
            <a:ext cx="9144001" cy="1534579"/>
          </a:xfrm>
        </p:spPr>
        <p:txBody>
          <a:bodyPr/>
          <a:lstStyle/>
          <a:p>
            <a:r>
              <a:rPr kumimoji="1" lang="zh-CN" altLang="en-US" dirty="0"/>
              <a:t>数据库概论系统实验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F052A5-A987-61B4-1812-9C3BC79C9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386178"/>
            <a:ext cx="9144001" cy="887178"/>
          </a:xfrm>
        </p:spPr>
        <p:txBody>
          <a:bodyPr/>
          <a:lstStyle/>
          <a:p>
            <a:r>
              <a:rPr kumimoji="1" lang="en-US" altLang="zh-CN" dirty="0"/>
              <a:t>WSDB</a:t>
            </a:r>
            <a:r>
              <a:rPr kumimoji="1" lang="zh-CN" altLang="en-US" dirty="0"/>
              <a:t>系统介绍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505C49-C8B4-AE12-628D-27ABDD0CE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804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BE7E9A5-A5D3-F154-820D-2C31763B0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了解真实的关系型</a:t>
            </a:r>
            <a:r>
              <a:rPr kumimoji="1" lang="en-US" altLang="zh-CN" dirty="0"/>
              <a:t>DBMS</a:t>
            </a:r>
            <a:r>
              <a:rPr kumimoji="1" lang="zh-CN" altLang="en-US" dirty="0"/>
              <a:t>内部是如何运作的。</a:t>
            </a:r>
            <a:endParaRPr kumimoji="1" lang="en-US" altLang="zh-CN" dirty="0"/>
          </a:p>
          <a:p>
            <a:r>
              <a:rPr kumimoji="1" lang="zh-CN" altLang="en-US" dirty="0"/>
              <a:t>完成本学期的实验你将能够回答以下问题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SQL</a:t>
            </a:r>
            <a:r>
              <a:rPr kumimoji="1" lang="zh-CN" altLang="en-US" dirty="0"/>
              <a:t>是怎样解析的？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表格是什么，在磁盘上是怎么组织的？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为何不论</a:t>
            </a:r>
            <a:r>
              <a:rPr kumimoji="1" lang="en-US" altLang="zh-CN" dirty="0"/>
              <a:t>SQL</a:t>
            </a:r>
            <a:r>
              <a:rPr kumimoji="1" lang="zh-CN" altLang="en-US" dirty="0"/>
              <a:t>多么复杂，嵌套多少层，数据都能被正确抽取和运算？</a:t>
            </a:r>
            <a:endParaRPr kumimoji="1" lang="en-US" altLang="zh-CN" dirty="0"/>
          </a:p>
          <a:p>
            <a:endParaRPr kumimoji="1" lang="en-US" altLang="zh-CN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080D099-C17D-F5E1-95CE-B69BA06E2E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83D2CE1-4815-BD50-63AD-2EBA118C4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实验目的</a:t>
            </a:r>
          </a:p>
        </p:txBody>
      </p:sp>
    </p:spTree>
    <p:extLst>
      <p:ext uri="{BB962C8B-B14F-4D97-AF65-F5344CB8AC3E}">
        <p14:creationId xmlns:p14="http://schemas.microsoft.com/office/powerpoint/2010/main" val="2138250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0FAAA4A3-D0C0-2554-8C6C-28684C8E3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4565" y="1131751"/>
            <a:ext cx="6944163" cy="5130000"/>
          </a:xfr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A857577-D3EE-E763-9A98-3591D7CACB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3A71D2AF-A6A1-8298-DF3F-0B7F7CCCA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系统总览</a:t>
            </a:r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08267BDC-D8F3-3D03-8A28-5CC123FFD541}"/>
              </a:ext>
            </a:extLst>
          </p:cNvPr>
          <p:cNvSpPr/>
          <p:nvPr/>
        </p:nvSpPr>
        <p:spPr>
          <a:xfrm>
            <a:off x="2623272" y="2048988"/>
            <a:ext cx="6942870" cy="83634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C92B2E3D-203E-62EB-33CE-26DE9B8C71CC}"/>
              </a:ext>
            </a:extLst>
          </p:cNvPr>
          <p:cNvSpPr/>
          <p:nvPr/>
        </p:nvSpPr>
        <p:spPr>
          <a:xfrm>
            <a:off x="5620214" y="4638907"/>
            <a:ext cx="3947221" cy="75456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698CA11A-A4F1-D15F-3CBD-144CD0C55756}"/>
              </a:ext>
            </a:extLst>
          </p:cNvPr>
          <p:cNvSpPr/>
          <p:nvPr/>
        </p:nvSpPr>
        <p:spPr>
          <a:xfrm>
            <a:off x="4181707" y="4951140"/>
            <a:ext cx="464634" cy="51295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38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6E9F5539-1B75-D092-837A-E14218E66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2756" y="972922"/>
            <a:ext cx="7426487" cy="5274710"/>
          </a:xfr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8D64BFF-BC5D-4AC6-9838-F720BB7A98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6C11403-7D11-5946-77FB-0BC0FC01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客户端</a:t>
            </a:r>
          </a:p>
        </p:txBody>
      </p:sp>
    </p:spTree>
    <p:extLst>
      <p:ext uri="{BB962C8B-B14F-4D97-AF65-F5344CB8AC3E}">
        <p14:creationId xmlns:p14="http://schemas.microsoft.com/office/powerpoint/2010/main" val="4093237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F669841-4A65-0320-BE79-3162A11CA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实验一：存储引擎，实现缓冲区管理器和表格系统句柄。</a:t>
            </a:r>
          </a:p>
          <a:p>
            <a:r>
              <a:rPr kumimoji="1" lang="zh-CN" altLang="en-US" dirty="0"/>
              <a:t>实验二：执行器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数据库中的“增删改”，以及基本算子的实现。</a:t>
            </a:r>
            <a:endParaRPr kumimoji="1" lang="en-US" altLang="zh-CN" dirty="0"/>
          </a:p>
          <a:p>
            <a:r>
              <a:rPr kumimoji="1" lang="en-US" altLang="zh-CN" dirty="0">
                <a:solidFill>
                  <a:schemeClr val="bg2">
                    <a:lumMod val="90000"/>
                  </a:schemeClr>
                </a:solidFill>
              </a:rPr>
              <a:t>2024</a:t>
            </a:r>
            <a:r>
              <a:rPr kumimoji="1" lang="zh-CN" altLang="en-US" dirty="0">
                <a:solidFill>
                  <a:schemeClr val="bg2">
                    <a:lumMod val="90000"/>
                  </a:schemeClr>
                </a:solidFill>
              </a:rPr>
              <a:t>秋季学期不做要求：</a:t>
            </a:r>
          </a:p>
          <a:p>
            <a:pPr lvl="1"/>
            <a:r>
              <a:rPr kumimoji="1" lang="zh-CN" altLang="en-US" dirty="0">
                <a:solidFill>
                  <a:schemeClr val="bg2">
                    <a:lumMod val="90000"/>
                  </a:schemeClr>
                </a:solidFill>
              </a:rPr>
              <a:t>实验三：执行器</a:t>
            </a:r>
            <a:r>
              <a:rPr kumimoji="1" lang="en-US" altLang="zh-CN" dirty="0">
                <a:solidFill>
                  <a:schemeClr val="bg2">
                    <a:lumMod val="90000"/>
                  </a:schemeClr>
                </a:solidFill>
              </a:rPr>
              <a:t>——</a:t>
            </a:r>
            <a:r>
              <a:rPr kumimoji="1" lang="zh-CN" altLang="en-US" dirty="0">
                <a:solidFill>
                  <a:schemeClr val="bg2">
                    <a:lumMod val="90000"/>
                  </a:schemeClr>
                </a:solidFill>
              </a:rPr>
              <a:t>数据库中的“查”，数据分析相关算子（</a:t>
            </a:r>
            <a:r>
              <a:rPr kumimoji="1" lang="en-US" altLang="zh-CN" dirty="0">
                <a:solidFill>
                  <a:schemeClr val="bg2">
                    <a:lumMod val="90000"/>
                  </a:schemeClr>
                </a:solidFill>
              </a:rPr>
              <a:t>JOIN</a:t>
            </a:r>
            <a:r>
              <a:rPr kumimoji="1" lang="zh-CN" altLang="en-US" dirty="0">
                <a:solidFill>
                  <a:schemeClr val="bg2">
                    <a:lumMod val="90000"/>
                  </a:schemeClr>
                </a:solidFill>
              </a:rPr>
              <a:t>、</a:t>
            </a:r>
            <a:r>
              <a:rPr kumimoji="1" lang="en-US" altLang="zh-CN" dirty="0">
                <a:solidFill>
                  <a:schemeClr val="bg2">
                    <a:lumMod val="90000"/>
                  </a:schemeClr>
                </a:solidFill>
              </a:rPr>
              <a:t>AGGREGATE</a:t>
            </a:r>
            <a:r>
              <a:rPr kumimoji="1" lang="zh-CN" altLang="en-US" dirty="0">
                <a:solidFill>
                  <a:schemeClr val="bg2">
                    <a:lumMod val="90000"/>
                  </a:schemeClr>
                </a:solidFill>
              </a:rPr>
              <a:t>等）的实现。</a:t>
            </a:r>
          </a:p>
          <a:p>
            <a:pPr lvl="1"/>
            <a:r>
              <a:rPr kumimoji="1" lang="zh-CN" altLang="en-US" dirty="0">
                <a:solidFill>
                  <a:schemeClr val="bg2">
                    <a:lumMod val="90000"/>
                  </a:schemeClr>
                </a:solidFill>
              </a:rPr>
              <a:t>实验四（开发中）：索引管理器以及</a:t>
            </a:r>
            <a:r>
              <a:rPr kumimoji="1" lang="en-US" altLang="zh-CN" dirty="0">
                <a:solidFill>
                  <a:schemeClr val="bg2">
                    <a:lumMod val="90000"/>
                  </a:schemeClr>
                </a:solidFill>
              </a:rPr>
              <a:t>B+</a:t>
            </a:r>
            <a:r>
              <a:rPr kumimoji="1" lang="zh-CN" altLang="en-US" dirty="0">
                <a:solidFill>
                  <a:schemeClr val="bg2">
                    <a:lumMod val="90000"/>
                  </a:schemeClr>
                </a:solidFill>
              </a:rPr>
              <a:t>树索引的实现。</a:t>
            </a:r>
          </a:p>
          <a:p>
            <a:pPr lvl="1"/>
            <a:r>
              <a:rPr kumimoji="1" lang="zh-CN" altLang="en-US" dirty="0">
                <a:solidFill>
                  <a:schemeClr val="bg2">
                    <a:lumMod val="90000"/>
                  </a:schemeClr>
                </a:solidFill>
              </a:rPr>
              <a:t>实验五（开发中）：事务管理器，锁管理器以及并发控制。</a:t>
            </a:r>
          </a:p>
          <a:p>
            <a:pPr lvl="1"/>
            <a:r>
              <a:rPr kumimoji="1" lang="zh-CN" altLang="en-US" dirty="0">
                <a:solidFill>
                  <a:schemeClr val="bg2">
                    <a:lumMod val="90000"/>
                  </a:schemeClr>
                </a:solidFill>
              </a:rPr>
              <a:t>实验六（开发中）：日志管理与故障恢复。</a:t>
            </a:r>
            <a:endParaRPr kumimoji="1"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DA5E01D-4EAB-7799-B3A4-0F6A3CCC5A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41E1CA6-EFB9-6387-4914-443B50DB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实验大纲</a:t>
            </a:r>
          </a:p>
        </p:txBody>
      </p:sp>
    </p:spTree>
    <p:extLst>
      <p:ext uri="{BB962C8B-B14F-4D97-AF65-F5344CB8AC3E}">
        <p14:creationId xmlns:p14="http://schemas.microsoft.com/office/powerpoint/2010/main" val="3540374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1AFFEDC-E22B-FE36-BA0C-50E1DB44F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项目地址</a:t>
            </a:r>
            <a:endParaRPr kumimoji="1" lang="en-US" altLang="zh-CN" dirty="0"/>
          </a:p>
          <a:p>
            <a:pPr lvl="1"/>
            <a:r>
              <a:rPr kumimoji="1" lang="en-US" altLang="zh-CN" dirty="0">
                <a:hlinkClick r:id="rId2"/>
              </a:rPr>
              <a:t>https://github.com/nju-websoft/NJU_DBPractice</a:t>
            </a:r>
            <a:endParaRPr kumimoji="1" lang="en-US" altLang="zh-CN" dirty="0"/>
          </a:p>
          <a:p>
            <a:pPr lvl="1"/>
            <a:r>
              <a:rPr lang="en-US" altLang="zh-CN" dirty="0"/>
              <a:t>git clone --recursive </a:t>
            </a:r>
            <a:r>
              <a:rPr lang="en-US" altLang="zh-CN" dirty="0">
                <a:hlinkClick r:id="rId2"/>
              </a:rPr>
              <a:t>https://github.com/nju-websoft/NJU_DBPractice</a:t>
            </a:r>
            <a:endParaRPr lang="en-US" altLang="zh-CN" dirty="0"/>
          </a:p>
          <a:p>
            <a:r>
              <a:rPr kumimoji="1" lang="zh-CN" altLang="en-US" dirty="0"/>
              <a:t>实验环境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建议在</a:t>
            </a:r>
            <a:r>
              <a:rPr kumimoji="1" lang="en-US" altLang="zh-CN" dirty="0"/>
              <a:t>MacOS</a:t>
            </a:r>
            <a:r>
              <a:rPr kumimoji="1" lang="zh-CN" altLang="en-US" dirty="0"/>
              <a:t>或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系统上实验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Windows</a:t>
            </a:r>
            <a:r>
              <a:rPr kumimoji="1" lang="zh-CN" altLang="en-US" dirty="0"/>
              <a:t>可以下载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发行版镜像或使用</a:t>
            </a:r>
            <a:r>
              <a:rPr kumimoji="1" lang="en-US" altLang="zh-CN" dirty="0"/>
              <a:t>WSL</a:t>
            </a:r>
          </a:p>
          <a:p>
            <a:pPr lvl="1"/>
            <a:r>
              <a:rPr kumimoji="1" lang="en-US" altLang="zh-CN" dirty="0">
                <a:hlinkClick r:id="rId3"/>
              </a:rPr>
              <a:t>ubuntu 2204</a:t>
            </a:r>
            <a:r>
              <a:rPr kumimoji="1" lang="zh-CN" altLang="en-US" dirty="0">
                <a:hlinkClick r:id="rId3"/>
              </a:rPr>
              <a:t>镜像</a:t>
            </a:r>
            <a:endParaRPr kumimoji="1" lang="en-US" altLang="zh-CN" dirty="0"/>
          </a:p>
          <a:p>
            <a:pPr lvl="1"/>
            <a:r>
              <a:rPr kumimoji="1" lang="en-US" altLang="zh-CN" dirty="0">
                <a:hlinkClick r:id="rId4"/>
              </a:rPr>
              <a:t>Virtual box</a:t>
            </a:r>
            <a:endParaRPr kumimoji="1" lang="en-US" altLang="zh-CN" dirty="0"/>
          </a:p>
          <a:p>
            <a:pPr lvl="1"/>
            <a:r>
              <a:rPr kumimoji="1" lang="en-US" altLang="zh-CN" dirty="0">
                <a:hlinkClick r:id="rId5"/>
              </a:rPr>
              <a:t>VMware workstation</a:t>
            </a:r>
            <a:endParaRPr kumimoji="1" lang="en-US" altLang="zh-CN" dirty="0"/>
          </a:p>
          <a:p>
            <a:pPr lvl="1"/>
            <a:r>
              <a:rPr kumimoji="1" lang="en-US" altLang="zh-CN" dirty="0">
                <a:hlinkClick r:id="rId6"/>
              </a:rPr>
              <a:t>WSL</a:t>
            </a:r>
            <a:r>
              <a:rPr kumimoji="1" lang="zh-CN" altLang="en-US" dirty="0">
                <a:hlinkClick r:id="rId6"/>
              </a:rPr>
              <a:t>安装教程</a:t>
            </a:r>
            <a:endParaRPr kumimoji="1" lang="en-US" altLang="zh-CN" dirty="0"/>
          </a:p>
          <a:p>
            <a:r>
              <a:rPr kumimoji="1" lang="zh-CN" altLang="en-US" dirty="0"/>
              <a:t>开始实验前请仔细阅读仓库</a:t>
            </a:r>
            <a:r>
              <a:rPr kumimoji="1" lang="en-US" altLang="zh-CN" dirty="0"/>
              <a:t>README</a:t>
            </a:r>
            <a:r>
              <a:rPr kumimoji="1" lang="zh-CN" altLang="en-US" dirty="0"/>
              <a:t>和</a:t>
            </a:r>
            <a:r>
              <a:rPr kumimoji="1" lang="en-US" altLang="zh-CN" dirty="0"/>
              <a:t>docs</a:t>
            </a:r>
            <a:r>
              <a:rPr kumimoji="1" lang="zh-CN" altLang="en-US" dirty="0"/>
              <a:t>文件夹下的实验手册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3D36B60-F343-4BCA-3447-F39770048C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38AAAAE5-86B9-BD4D-279D-758CAE865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环境搭建</a:t>
            </a:r>
          </a:p>
        </p:txBody>
      </p:sp>
    </p:spTree>
    <p:extLst>
      <p:ext uri="{BB962C8B-B14F-4D97-AF65-F5344CB8AC3E}">
        <p14:creationId xmlns:p14="http://schemas.microsoft.com/office/powerpoint/2010/main" val="3359750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0A31E70-A978-53EE-20AB-8AE7F9F94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腾讯文档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里面有一些共性的问题，请优先查阅腾讯文档。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如果有任何问题可以直接在文档中提出，我们会不定期答疑，也欢迎各位大佬积极解答。</a:t>
            </a:r>
            <a:endParaRPr kumimoji="1" lang="en-US" altLang="zh-CN" dirty="0"/>
          </a:p>
          <a:p>
            <a:pPr lvl="1"/>
            <a:r>
              <a:rPr kumimoji="1" lang="en-US" altLang="zh-CN" dirty="0">
                <a:hlinkClick r:id="rId2"/>
              </a:rPr>
              <a:t>https://docs.qq.com/sheet/DRlJsVWt5RE56b21W?u=ee5903d1da61419fb0a37d016d1bdb7d&amp;tab=BB08J2</a:t>
            </a:r>
            <a:endParaRPr kumimoji="1" lang="en-US" altLang="zh-CN" dirty="0"/>
          </a:p>
          <a:p>
            <a:r>
              <a:rPr kumimoji="1" lang="en-US" altLang="zh-CN" dirty="0"/>
              <a:t>QQ</a:t>
            </a:r>
            <a:r>
              <a:rPr kumimoji="1" lang="zh-CN" altLang="en-US" dirty="0"/>
              <a:t>群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同学们可以在群内积极讨论，但请遵守学术诚信规范。</a:t>
            </a:r>
            <a:endParaRPr kumimoji="1" lang="en-US" altLang="zh-CN" dirty="0"/>
          </a:p>
          <a:p>
            <a:r>
              <a:rPr kumimoji="1" lang="zh-CN" altLang="en-US" dirty="0"/>
              <a:t>私信我们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如果以上两种途径都无法解决你的问题，请直接私信助教。</a:t>
            </a:r>
            <a:endParaRPr kumimoji="1" lang="en-US" altLang="zh-CN" dirty="0"/>
          </a:p>
          <a:p>
            <a:pPr lvl="1"/>
            <a:endParaRPr kumimoji="1"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77E69E7-0492-2407-1024-EEE8E0515F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2BFBB326-E64B-9A8C-04A3-37D14485D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FAQ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2314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CDA69D1-E7B7-CD87-63DA-0DD9A0F46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祝同学们实验顺利</a:t>
            </a:r>
            <a:endParaRPr kumimoji="1" lang="en-US" altLang="zh-CN" dirty="0"/>
          </a:p>
          <a:p>
            <a:r>
              <a:rPr kumimoji="1" lang="zh-CN" altLang="en-US" dirty="0"/>
              <a:t>欢迎感兴趣的同学参与</a:t>
            </a:r>
            <a:r>
              <a:rPr kumimoji="1" lang="en-US" altLang="zh-CN" dirty="0"/>
              <a:t>WSDB</a:t>
            </a:r>
            <a:r>
              <a:rPr kumimoji="1" lang="zh-CN" altLang="en-US" dirty="0"/>
              <a:t>的后续开发，请直接私信我们</a:t>
            </a:r>
            <a:endParaRPr kumimoji="1"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7CA8EAA-A165-6D46-C054-2F56F84AE3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A1E725C-AEE2-E34E-A517-E2582C9F6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谢谢！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19B3B8-2E76-68C1-6555-99F0495CCB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0159" y="5683088"/>
            <a:ext cx="2811841" cy="69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76703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</TotalTime>
  <Words>457</Words>
  <Application>Microsoft Macintosh PowerPoint</Application>
  <PresentationFormat>宽屏</PresentationFormat>
  <Paragraphs>56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Arial</vt:lpstr>
      <vt:lpstr>Calibri</vt:lpstr>
      <vt:lpstr>Times New Roman</vt:lpstr>
      <vt:lpstr>Wingdings</vt:lpstr>
      <vt:lpstr>1_Office 主题​​</vt:lpstr>
      <vt:lpstr>数据库概论系统实验</vt:lpstr>
      <vt:lpstr>实验目的</vt:lpstr>
      <vt:lpstr>系统总览</vt:lpstr>
      <vt:lpstr>客户端</vt:lpstr>
      <vt:lpstr>实验大纲</vt:lpstr>
      <vt:lpstr>环境搭建</vt:lpstr>
      <vt:lpstr>FAQ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数据库概论系统实验</dc:title>
  <dc:creator>vib xayir</dc:creator>
  <cp:lastModifiedBy>vib xayir</cp:lastModifiedBy>
  <cp:revision>57</cp:revision>
  <dcterms:created xsi:type="dcterms:W3CDTF">2024-10-17T08:33:14Z</dcterms:created>
  <dcterms:modified xsi:type="dcterms:W3CDTF">2024-10-21T05:15:43Z</dcterms:modified>
</cp:coreProperties>
</file>