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56de21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56de21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d956de21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d956de21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3ff22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3ff22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a75fd40c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a75fd40c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a75fd40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a75fd40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75fd40c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75fd40c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be0489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3be0489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be04898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be0489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d956de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d956de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956de2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956de2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956de21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d956de2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Circular_buffer" TargetMode="External"/><Relationship Id="rId4" Type="http://schemas.openxmlformats.org/officeDocument/2006/relationships/hyperlink" Target="https://ru.wikipedia.org/wiki/%D0%9A%D0%BE%D0%BB%D1%8C%D1%86%D0%B5%D0%B2%D0%BE%D0%B9_%D0%B1%D1%83%D1%84%D0%B5%D1%80" TargetMode="External"/><Relationship Id="rId5" Type="http://schemas.openxmlformats.org/officeDocument/2006/relationships/hyperlink" Target="https://embeddedartistry.com/blog/2017/05/17/creating-a-circular-buffer-in-c-and-c/" TargetMode="External"/><Relationship Id="rId6" Type="http://schemas.openxmlformats.org/officeDocument/2006/relationships/hyperlink" Target="https://docs.google.com/presentation/d/1Yt-5JgjG0HU5fnTysTsQfb5FN1q9oOtc2mCp_e-hJKs/edit#slide=id.gcd956de215_0_1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u.wikipedia.org/wiki/%D0%9C%D0%B8%D0%BA%D1%80%D0%BE%D0%BA%D0%BE%D0%BD%D1%82%D1%80%D0%BE%D0%BB%D0%BB%D0%B5%D1%80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344000"/>
            <a:ext cx="9144000" cy="11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Семестровая работа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5653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Circular buffer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357925"/>
            <a:ext cx="88269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Группа 11-101</a:t>
            </a:r>
            <a:endParaRPr sz="18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Команда “</a:t>
            </a:r>
            <a:r>
              <a:rPr i="1" lang="ru" sz="1800"/>
              <a:t>Cappuccino</a:t>
            </a:r>
            <a:r>
              <a:rPr lang="ru" sz="1800"/>
              <a:t>”</a:t>
            </a:r>
            <a:endParaRPr b="1" sz="18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Комиссаров Виталий, Имамов Сирин</a:t>
            </a:r>
            <a:endParaRPr sz="18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5902" l="0" r="0" t="24324"/>
          <a:stretch/>
        </p:blipFill>
        <p:spPr>
          <a:xfrm>
            <a:off x="2858938" y="312350"/>
            <a:ext cx="3109017" cy="10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Контрольное тестирование (benchmark)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2946800"/>
            <a:ext cx="85206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Описание процесса контрольного тестирования СД.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Какие операции над СД тестировались?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Какие метрики </a:t>
            </a:r>
            <a:r>
              <a:rPr lang="ru"/>
              <a:t>измерялись</a:t>
            </a:r>
            <a:r>
              <a:rPr lang="ru"/>
              <a:t> (время, память)?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Как устроен процесс тестирования (входные и выходные данные, вычисление среднего, создание графиков и пр.)?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8536175" y="4736675"/>
            <a:ext cx="552000" cy="3342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8</a:t>
            </a:r>
            <a:endParaRPr b="1" sz="2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3465" l="0" r="0" t="0"/>
          <a:stretch/>
        </p:blipFill>
        <p:spPr>
          <a:xfrm>
            <a:off x="2985150" y="1123063"/>
            <a:ext cx="3173700" cy="171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результатов и выводы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75475"/>
            <a:ext cx="8520600" cy="1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Графики результатов тестирования и их подробный анализ.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Есть ли различия между теоретической и полученной сложностью?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Находятся ли различия в рамках теоретической модели?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8536175" y="4736675"/>
            <a:ext cx="552000" cy="3342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9</a:t>
            </a:r>
            <a:endParaRPr b="1" sz="21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357" y="445025"/>
            <a:ext cx="1320943" cy="7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Круговой буфер — Википедия (wikipedia.org)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Кольцевой буфер — Википедия (wikipedia.org)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Создание циклического буфера на C и C++ — встроенное мастерство (embeddedartistry.com)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Шаблон презентации - Google Презентации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7" name="Google Shape;147;p24"/>
          <p:cNvSpPr/>
          <p:nvPr/>
        </p:nvSpPr>
        <p:spPr>
          <a:xfrm>
            <a:off x="8536175" y="4736675"/>
            <a:ext cx="552000" cy="3342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8</a:t>
            </a:r>
            <a:endParaRPr b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[Общие рекомендации]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Время презентации </a:t>
            </a:r>
            <a:r>
              <a:rPr b="1" i="1" lang="ru">
                <a:solidFill>
                  <a:srgbClr val="3C78D8"/>
                </a:solidFill>
              </a:rPr>
              <a:t>~ 5-7 минут</a:t>
            </a:r>
            <a:endParaRPr b="1" i="1">
              <a:solidFill>
                <a:srgbClr val="3C78D8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Рекомендуемый объем презентации - </a:t>
            </a:r>
            <a:r>
              <a:rPr b="1" lang="ru">
                <a:solidFill>
                  <a:srgbClr val="CC4125"/>
                </a:solidFill>
              </a:rPr>
              <a:t>не более</a:t>
            </a:r>
            <a:r>
              <a:rPr lang="ru">
                <a:solidFill>
                  <a:srgbClr val="CC4125"/>
                </a:solidFill>
              </a:rPr>
              <a:t> </a:t>
            </a:r>
            <a:r>
              <a:rPr b="1" lang="ru">
                <a:solidFill>
                  <a:srgbClr val="CC4125"/>
                </a:solidFill>
              </a:rPr>
              <a:t>15 слайдов</a:t>
            </a:r>
            <a:endParaRPr b="1">
              <a:solidFill>
                <a:srgbClr val="CC4125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Графическое сопровождение текстового материала (</a:t>
            </a:r>
            <a:r>
              <a:rPr b="1" i="1" lang="ru">
                <a:solidFill>
                  <a:srgbClr val="3C78D8"/>
                </a:solidFill>
              </a:rPr>
              <a:t>рисунки, схемы</a:t>
            </a:r>
            <a:r>
              <a:rPr lang="ru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Приемы </a:t>
            </a:r>
            <a:r>
              <a:rPr b="1" lang="ru">
                <a:solidFill>
                  <a:srgbClr val="CC4125"/>
                </a:solidFill>
              </a:rPr>
              <a:t>цве</a:t>
            </a:r>
            <a:r>
              <a:rPr b="1" lang="ru">
                <a:solidFill>
                  <a:srgbClr val="6AA84F"/>
                </a:solidFill>
              </a:rPr>
              <a:t>то</a:t>
            </a:r>
            <a:r>
              <a:rPr b="1" lang="ru">
                <a:solidFill>
                  <a:srgbClr val="3C78D8"/>
                </a:solidFill>
              </a:rPr>
              <a:t>вы</a:t>
            </a:r>
            <a:r>
              <a:rPr b="1" lang="ru">
                <a:solidFill>
                  <a:srgbClr val="9900FF"/>
                </a:solidFill>
              </a:rPr>
              <a:t>де</a:t>
            </a:r>
            <a:r>
              <a:rPr b="1" lang="ru">
                <a:solidFill>
                  <a:schemeClr val="accent2"/>
                </a:solidFill>
              </a:rPr>
              <a:t>ле</a:t>
            </a:r>
            <a:r>
              <a:rPr b="1" lang="ru">
                <a:solidFill>
                  <a:schemeClr val="accent5"/>
                </a:solidFill>
              </a:rPr>
              <a:t>ния</a:t>
            </a:r>
            <a:r>
              <a:rPr lang="ru"/>
              <a:t> </a:t>
            </a:r>
            <a:r>
              <a:rPr lang="ru"/>
              <a:t>для оптимального восприятия информации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Мемы и прочие развлекательные материалы принимаются - </a:t>
            </a:r>
            <a:r>
              <a:rPr b="1" lang="ru">
                <a:solidFill>
                  <a:srgbClr val="CC4125"/>
                </a:solidFill>
              </a:rPr>
              <a:t>не более одного котика на слайд!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Сквозная нумерация и н</a:t>
            </a:r>
            <a:r>
              <a:rPr lang="ru"/>
              <a:t>аличие </a:t>
            </a:r>
            <a:r>
              <a:rPr lang="ru"/>
              <a:t>заголовков </a:t>
            </a:r>
            <a:r>
              <a:rPr lang="ru"/>
              <a:t>слайдов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Рекомендуется следовать предложенной структуре презентации </a:t>
            </a:r>
            <a:br>
              <a:rPr lang="ru"/>
            </a:br>
            <a:r>
              <a:rPr lang="ru"/>
              <a:t>(</a:t>
            </a:r>
            <a:r>
              <a:rPr b="1" i="1" lang="ru">
                <a:solidFill>
                  <a:srgbClr val="3C78D8"/>
                </a:solidFill>
              </a:rPr>
              <a:t>см. слайд </a:t>
            </a:r>
            <a:r>
              <a:rPr b="1" i="1" lang="ru">
                <a:solidFill>
                  <a:srgbClr val="3C78D8"/>
                </a:solidFill>
              </a:rPr>
              <a:t>3 - </a:t>
            </a:r>
            <a:r>
              <a:rPr b="1" i="1" lang="ru">
                <a:solidFill>
                  <a:srgbClr val="3C78D8"/>
                </a:solidFill>
              </a:rPr>
              <a:t>“Структура презентации”</a:t>
            </a:r>
            <a:r>
              <a:rPr lang="ru"/>
              <a:t>)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536175" y="4736675"/>
            <a:ext cx="552000" cy="3342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2</a:t>
            </a:r>
            <a:endParaRPr b="1" sz="2100"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2052" l="7458" r="9759" t="2908"/>
          <a:stretch/>
        </p:blipFill>
        <p:spPr>
          <a:xfrm flipH="1">
            <a:off x="7430700" y="293075"/>
            <a:ext cx="1401600" cy="1203600"/>
          </a:xfrm>
          <a:prstGeom prst="round2DiagRect">
            <a:avLst>
              <a:gd fmla="val 0" name="adj1"/>
              <a:gd fmla="val 2522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[Структура презентации]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Введение (</a:t>
            </a:r>
            <a:r>
              <a:rPr b="1" lang="ru">
                <a:solidFill>
                  <a:srgbClr val="3C78D8"/>
                </a:solidFill>
              </a:rPr>
              <a:t>introduction</a:t>
            </a:r>
            <a:r>
              <a:rPr lang="ru" sz="2000"/>
              <a:t>)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Теоретический анализ структуры данных (</a:t>
            </a:r>
            <a:r>
              <a:rPr b="1" lang="ru">
                <a:solidFill>
                  <a:srgbClr val="3C78D8"/>
                </a:solidFill>
              </a:rPr>
              <a:t>theoretical analysis</a:t>
            </a:r>
            <a:r>
              <a:rPr lang="ru" sz="2000"/>
              <a:t>)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Разработка структуры данных (</a:t>
            </a:r>
            <a:r>
              <a:rPr b="1" lang="ru">
                <a:solidFill>
                  <a:srgbClr val="3C78D8"/>
                </a:solidFill>
              </a:rPr>
              <a:t>design and implementation</a:t>
            </a:r>
            <a:r>
              <a:rPr lang="ru" sz="2000"/>
              <a:t>)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Генерация тестового набора данных (</a:t>
            </a:r>
            <a:r>
              <a:rPr b="1" lang="ru">
                <a:solidFill>
                  <a:srgbClr val="3C78D8"/>
                </a:solidFill>
              </a:rPr>
              <a:t>dataset collection/generation</a:t>
            </a:r>
            <a:r>
              <a:rPr lang="ru" sz="2000"/>
              <a:t>)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Контрольное тестирование (</a:t>
            </a:r>
            <a:r>
              <a:rPr b="1" lang="ru">
                <a:solidFill>
                  <a:srgbClr val="3C78D8"/>
                </a:solidFill>
              </a:rPr>
              <a:t>benchmarking</a:t>
            </a:r>
            <a:r>
              <a:rPr lang="ru" sz="2000"/>
              <a:t>)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Анализ результатов и выводы (</a:t>
            </a:r>
            <a:r>
              <a:rPr b="1" lang="ru">
                <a:solidFill>
                  <a:srgbClr val="3C78D8"/>
                </a:solidFill>
              </a:rPr>
              <a:t>results and </a:t>
            </a:r>
            <a:r>
              <a:rPr b="1" lang="ru">
                <a:solidFill>
                  <a:srgbClr val="3C78D8"/>
                </a:solidFill>
              </a:rPr>
              <a:t>discussion</a:t>
            </a:r>
            <a:r>
              <a:rPr lang="ru" sz="2000"/>
              <a:t>)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Впечатления от семестровой работы</a:t>
            </a:r>
            <a:endParaRPr b="1" sz="2000">
              <a:solidFill>
                <a:srgbClr val="CC4125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8536175" y="4736675"/>
            <a:ext cx="552000" cy="3342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3</a:t>
            </a:r>
            <a:endParaRPr b="1" sz="2100"/>
          </a:p>
        </p:txBody>
      </p:sp>
      <p:sp>
        <p:nvSpPr>
          <p:cNvPr id="73" name="Google Shape;73;p15"/>
          <p:cNvSpPr/>
          <p:nvPr/>
        </p:nvSpPr>
        <p:spPr>
          <a:xfrm>
            <a:off x="311700" y="4135675"/>
            <a:ext cx="8520600" cy="4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4125"/>
                </a:solidFill>
              </a:rPr>
              <a:t>Название разделов в вашей презентации может отличаться!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7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41700" y="846950"/>
            <a:ext cx="84606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39F839"/>
                </a:highlight>
              </a:rPr>
              <a:t>Круговые буферы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(также известные как кольцевые буферы) — это буферы фиксированного размера, которые работают так, как будто память является непрерывной и круговой по своей природе. По мере генерации и потребления памяти данные не нужно перетасовывать — скорее, настраиваются указатели головы/хвоста. При добавлении данных указатель головы продвигается вперед.</a:t>
            </a:r>
            <a:r>
              <a:rPr lang="ru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00FFFF"/>
                </a:highlight>
              </a:rPr>
              <a:t>Кольцевой буфер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находит очень широкое применение в том числе при программировании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микроконтроллеров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. Данные структуры часто используют для организации различных очередей сообщений и буферов приёма-передачи различных коммуникационных интерфейсов. Популярность этой структура данных обусловлена тем, что это один из самых простых и эффективных способов организовать принцип “first in first out” без использования динамической памяти.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8536175" y="4736675"/>
            <a:ext cx="552000" cy="3342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4</a:t>
            </a:r>
            <a:endParaRPr b="1" sz="21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575" y="3336650"/>
            <a:ext cx="2479625" cy="16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075" y="3716979"/>
            <a:ext cx="3700825" cy="7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/>
              <a:t>Внутреннее устройство</a:t>
            </a:r>
            <a:endParaRPr sz="202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559775"/>
            <a:ext cx="85206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</a:rPr>
              <a:t>Кольцевой буфер создается пустым, с некоторой заранее определенной длиной. Например, это семиэлементный буфер: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</a:rPr>
              <a:t>Предположим, что в середину буфера записывается «1» (в кольцевом буфере точная начальная ячейка не имеет значения):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</a:rPr>
              <a:t>Затем предположим, что после единицы были добавлены еще два элемента — «2» и «3»: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</a:rPr>
              <a:t>Если после этого два элемента должны быть удалены из буфера, то выбираются два наиболее старых элемента. В нашем случае удаляются элементы «1» и «2», в буфере остается только «3»: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1017725"/>
            <a:ext cx="2876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725" y="1960600"/>
            <a:ext cx="28765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0" y="3025450"/>
            <a:ext cx="28575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8488" y="4351525"/>
            <a:ext cx="28670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51150"/>
            <a:ext cx="8520600" cy="4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</a:rPr>
              <a:t>Если в буфере находится 7 элементов, то он заполнен: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</a:rPr>
              <a:t>Если продолжить запись в буфер, не принимая во внимание его заполненность, то новые данные начнут перезаписывать старые данные. В нашем случае, добавляя элементы «A» и «B», мы перезапишем «3» и «4»: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</a:rPr>
              <a:t>В другом варианте реализации процедуры, обслуживающие буфер, могут предотвратить перезапись данных и вернуть ошибку или выбросить исключение. Перезапись или её отсутствие оставляется на усмотрение обслуживающих процедур буфера или приложения, использующего кольцевой буфер.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</a:rPr>
              <a:t>Наконец, если теперь удалить из буфера два элемента, то удалены будут </a:t>
            </a:r>
            <a:r>
              <a:rPr b="1" lang="ru" sz="1300">
                <a:solidFill>
                  <a:srgbClr val="202122"/>
                </a:solidFill>
                <a:highlight>
                  <a:srgbClr val="FFFFFF"/>
                </a:highlight>
              </a:rPr>
              <a:t>не</a:t>
            </a: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</a:rPr>
              <a:t> «3» и «4», а «5» и «6», потому что «A» и «B» перезаписали элементы «3» и «4»; буфер придет в состояние: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1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6FA8DC"/>
                </a:highlight>
              </a:rPr>
              <a:t>Теоретический анализ</a:t>
            </a:r>
            <a:endParaRPr>
              <a:highlight>
                <a:srgbClr val="6FA8DC"/>
              </a:highlight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7866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700">
                <a:solidFill>
                  <a:schemeClr val="dk1"/>
                </a:solidFill>
              </a:rPr>
              <a:t>Поиск с помощью метода iterator() - O(n)</a:t>
            </a:r>
            <a:endParaRPr sz="2700">
              <a:solidFill>
                <a:schemeClr val="dk1"/>
              </a:solidFill>
            </a:endParaRPr>
          </a:p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700">
                <a:solidFill>
                  <a:schemeClr val="dk1"/>
                </a:solidFill>
              </a:rPr>
              <a:t>Добавление элемента с помощью метода offer() - O(1)</a:t>
            </a:r>
            <a:endParaRPr sz="2700">
              <a:solidFill>
                <a:schemeClr val="dk1"/>
              </a:solidFill>
            </a:endParaRPr>
          </a:p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700">
                <a:solidFill>
                  <a:schemeClr val="dk1"/>
                </a:solidFill>
              </a:rPr>
              <a:t>Удаление элемента с помощью метода poll() - O(1)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rgbClr val="CC4125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8536175" y="4736675"/>
            <a:ext cx="552000" cy="3342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5</a:t>
            </a:r>
            <a:endParaRPr b="1" sz="21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5" y="2029263"/>
            <a:ext cx="2946625" cy="18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225" y="2029275"/>
            <a:ext cx="2727310" cy="26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9760" y="2029263"/>
            <a:ext cx="2697940" cy="22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структуры данных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Технологии и методы при работе над семестровой: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GitHub, </a:t>
            </a:r>
            <a:r>
              <a:rPr lang="ru"/>
              <a:t>intellij idea, Powe</a:t>
            </a:r>
            <a:r>
              <a:rPr lang="ru"/>
              <a:t>r Point, Paint, Google.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Диаграммы, схемы архитектуры программного </a:t>
            </a:r>
            <a:r>
              <a:rPr lang="ru"/>
              <a:t>обеспечения</a:t>
            </a:r>
            <a:r>
              <a:rPr lang="ru"/>
              <a:t> (UML).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Организация работы: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Виталий - код структуры данных…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Сирин - генератор, программа для тестов…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8536175" y="4736675"/>
            <a:ext cx="552000" cy="3342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6</a:t>
            </a:r>
            <a:endParaRPr b="1" sz="2100"/>
          </a:p>
        </p:txBody>
      </p:sp>
      <p:sp>
        <p:nvSpPr>
          <p:cNvPr id="115" name="Google Shape;115;p20"/>
          <p:cNvSpPr txBox="1"/>
          <p:nvPr/>
        </p:nvSpPr>
        <p:spPr>
          <a:xfrm>
            <a:off x="530550" y="3226400"/>
            <a:ext cx="8301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800">
                <a:solidFill>
                  <a:srgbClr val="3C78D8"/>
                </a:solidFill>
              </a:rPr>
              <a:t>Описание процесса разработки </a:t>
            </a:r>
            <a:r>
              <a:rPr lang="ru" sz="1800">
                <a:solidFill>
                  <a:schemeClr val="dk2"/>
                </a:solidFill>
              </a:rPr>
              <a:t>позволяет понять, как был организован процесс работы над семестровым проектом, какие технологии и методы применялись, какова архитектура конечного решения (если она есть).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72400" y="3315150"/>
            <a:ext cx="58200" cy="1010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набора данных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Описание процесса генерации тестовых данных.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из себя представляют тестовые данные (формат)?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В каком количестве они сгенерированы?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8536175" y="4736675"/>
            <a:ext cx="552000" cy="3342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7</a:t>
            </a:r>
            <a:endParaRPr b="1" sz="2100"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12056" l="0" r="0" t="0"/>
          <a:stretch/>
        </p:blipFill>
        <p:spPr>
          <a:xfrm>
            <a:off x="2872650" y="2743425"/>
            <a:ext cx="3398700" cy="19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