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80" r:id="rId4"/>
    <p:sldId id="279" r:id="rId5"/>
    <p:sldId id="281" r:id="rId6"/>
    <p:sldId id="282" r:id="rId7"/>
    <p:sldId id="283" r:id="rId8"/>
    <p:sldId id="284" r:id="rId9"/>
    <p:sldId id="285" r:id="rId10"/>
  </p:sldIdLst>
  <p:sldSz cx="9144000" cy="6858000" type="screen4x3"/>
  <p:notesSz cx="6858000" cy="9144000"/>
  <p:defaultTextStyle>
    <a:defPPr>
      <a:defRPr lang="en-US"/>
    </a:defPPr>
    <a:lvl1pPr algn="ctr" rtl="0" fontAlgn="base">
      <a:spcBef>
        <a:spcPct val="0"/>
      </a:spcBef>
      <a:spcAft>
        <a:spcPct val="0"/>
      </a:spcAft>
      <a:defRPr sz="2400" kern="1200">
        <a:solidFill>
          <a:schemeClr val="tx1"/>
        </a:solidFill>
        <a:latin typeface="Arial" charset="0"/>
        <a:ea typeface="+mn-ea"/>
        <a:cs typeface="+mn-cs"/>
      </a:defRPr>
    </a:lvl1pPr>
    <a:lvl2pPr marL="457200" algn="ctr" rtl="0" fontAlgn="base">
      <a:spcBef>
        <a:spcPct val="0"/>
      </a:spcBef>
      <a:spcAft>
        <a:spcPct val="0"/>
      </a:spcAft>
      <a:defRPr sz="2400" kern="1200">
        <a:solidFill>
          <a:schemeClr val="tx1"/>
        </a:solidFill>
        <a:latin typeface="Arial" charset="0"/>
        <a:ea typeface="+mn-ea"/>
        <a:cs typeface="+mn-cs"/>
      </a:defRPr>
    </a:lvl2pPr>
    <a:lvl3pPr marL="914400" algn="ctr" rtl="0" fontAlgn="base">
      <a:spcBef>
        <a:spcPct val="0"/>
      </a:spcBef>
      <a:spcAft>
        <a:spcPct val="0"/>
      </a:spcAft>
      <a:defRPr sz="2400" kern="1200">
        <a:solidFill>
          <a:schemeClr val="tx1"/>
        </a:solidFill>
        <a:latin typeface="Arial" charset="0"/>
        <a:ea typeface="+mn-ea"/>
        <a:cs typeface="+mn-cs"/>
      </a:defRPr>
    </a:lvl3pPr>
    <a:lvl4pPr marL="1371600" algn="ctr" rtl="0" fontAlgn="base">
      <a:spcBef>
        <a:spcPct val="0"/>
      </a:spcBef>
      <a:spcAft>
        <a:spcPct val="0"/>
      </a:spcAft>
      <a:defRPr sz="2400" kern="1200">
        <a:solidFill>
          <a:schemeClr val="tx1"/>
        </a:solidFill>
        <a:latin typeface="Arial" charset="0"/>
        <a:ea typeface="+mn-ea"/>
        <a:cs typeface="+mn-cs"/>
      </a:defRPr>
    </a:lvl4pPr>
    <a:lvl5pPr marL="1828800" algn="ctr"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84CC"/>
    <a:srgbClr val="03136A"/>
    <a:srgbClr val="35759D"/>
    <a:srgbClr val="35B19D"/>
    <a:srgbClr val="000000"/>
    <a:srgbClr val="FFFF00"/>
    <a:srgbClr val="282828"/>
    <a:srgbClr val="080808"/>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2610" autoAdjust="0"/>
    <p:restoredTop sz="95596" autoAdjust="0"/>
  </p:normalViewPr>
  <p:slideViewPr>
    <p:cSldViewPr>
      <p:cViewPr>
        <p:scale>
          <a:sx n="100" d="100"/>
          <a:sy n="100" d="100"/>
        </p:scale>
        <p:origin x="-636" y="-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US"/>
          </a:p>
        </p:txBody>
      </p:sp>
      <p:sp>
        <p:nvSpPr>
          <p:cNvPr id="819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81924"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819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19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US"/>
          </a:p>
        </p:txBody>
      </p:sp>
      <p:sp>
        <p:nvSpPr>
          <p:cNvPr id="819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3BF7DB9-F590-487F-BC1C-AB8FBDA47140}" type="slidenum">
              <a:rPr lang="en-US"/>
              <a:pPr/>
              <a:t>‹N°›</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F18BB8-8AAB-4CFA-A704-35D712B69024}" type="slidenum">
              <a:rPr lang="en-US"/>
              <a:pPr/>
              <a:t>1</a:t>
            </a:fld>
            <a:endParaRPr lang="en-US"/>
          </a:p>
        </p:txBody>
      </p:sp>
      <p:sp>
        <p:nvSpPr>
          <p:cNvPr id="107522" name="Rectangle 2"/>
          <p:cNvSpPr>
            <a:spLocks noRot="1" noChangeArrowheads="1" noTextEdit="1"/>
          </p:cNvSpPr>
          <p:nvPr>
            <p:ph type="sldImg"/>
          </p:nvPr>
        </p:nvSpPr>
        <p:spPr>
          <a:ln/>
        </p:spPr>
      </p:sp>
      <p:sp>
        <p:nvSpPr>
          <p:cNvPr id="107523" name="Rectangle 3"/>
          <p:cNvSpPr>
            <a:spLocks noGrp="1" noChangeArrowheads="1"/>
          </p:cNvSpPr>
          <p:nvPr>
            <p:ph type="body" idx="1"/>
          </p:nvPr>
        </p:nvSpPr>
        <p:spPr/>
        <p:txBody>
          <a:bodyPr/>
          <a:lstStyle/>
          <a:p>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9405A0-3582-4D51-A70D-C7E267799933}" type="slidenum">
              <a:rPr lang="en-US"/>
              <a:pPr/>
              <a:t>2</a:t>
            </a:fld>
            <a:endParaRPr lang="en-US"/>
          </a:p>
        </p:txBody>
      </p:sp>
      <p:sp>
        <p:nvSpPr>
          <p:cNvPr id="112642" name="Rectangle 2"/>
          <p:cNvSpPr>
            <a:spLocks noRot="1" noChangeArrowheads="1" noTextEdit="1"/>
          </p:cNvSpPr>
          <p:nvPr>
            <p:ph type="sldImg"/>
          </p:nvPr>
        </p:nvSpPr>
        <p:spPr>
          <a:ln/>
        </p:spPr>
      </p:sp>
      <p:sp>
        <p:nvSpPr>
          <p:cNvPr id="112643" name="Rectangle 3"/>
          <p:cNvSpPr>
            <a:spLocks noGrp="1" noChangeArrowheads="1"/>
          </p:cNvSpPr>
          <p:nvPr>
            <p:ph type="body" idx="1"/>
          </p:nvPr>
        </p:nvSpPr>
        <p:spPr/>
        <p:txBody>
          <a:bodyPr/>
          <a:lstStyle/>
          <a:p>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279928-26BA-4A3B-8055-CE178A88C757}" type="slidenum">
              <a:rPr lang="en-US"/>
              <a:pPr/>
              <a:t>4</a:t>
            </a:fld>
            <a:endParaRPr lang="en-US"/>
          </a:p>
        </p:txBody>
      </p:sp>
      <p:sp>
        <p:nvSpPr>
          <p:cNvPr id="110594" name="Rectangle 2"/>
          <p:cNvSpPr>
            <a:spLocks noRo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90600" y="5029200"/>
            <a:ext cx="7772400" cy="704850"/>
          </a:xfrm>
        </p:spPr>
        <p:txBody>
          <a:bodyPr/>
          <a:lstStyle>
            <a:lvl1pPr algn="r">
              <a:defRPr sz="3600"/>
            </a:lvl1pPr>
          </a:lstStyle>
          <a:p>
            <a:r>
              <a:rPr lang="fr-FR" smtClean="0"/>
              <a:t>Cliquez pour modifier le style du titre</a:t>
            </a:r>
            <a:endParaRPr lang="en-US"/>
          </a:p>
        </p:txBody>
      </p:sp>
      <p:sp>
        <p:nvSpPr>
          <p:cNvPr id="3075" name="Rectangle 3"/>
          <p:cNvSpPr>
            <a:spLocks noGrp="1" noChangeArrowheads="1"/>
          </p:cNvSpPr>
          <p:nvPr>
            <p:ph type="subTitle" idx="1"/>
          </p:nvPr>
        </p:nvSpPr>
        <p:spPr>
          <a:xfrm>
            <a:off x="990600" y="5715000"/>
            <a:ext cx="7772400" cy="685800"/>
          </a:xfrm>
        </p:spPr>
        <p:txBody>
          <a:bodyPr/>
          <a:lstStyle>
            <a:lvl1pPr marL="0" indent="0" algn="r">
              <a:buFontTx/>
              <a:buNone/>
              <a:defRPr sz="2400"/>
            </a:lvl1pPr>
          </a:lstStyle>
          <a:p>
            <a:r>
              <a:rPr lang="fr-FR" smtClean="0"/>
              <a:t>Cliquez pour modifier le style des sous-titres du masque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553200" y="2073275"/>
            <a:ext cx="1828800" cy="46323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1066800" y="2073275"/>
            <a:ext cx="5334000" cy="46323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066800" y="2835275"/>
            <a:ext cx="3581400" cy="3870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800600" y="2835275"/>
            <a:ext cx="3581400" cy="3870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066800" y="2073275"/>
            <a:ext cx="7315200" cy="7159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fr-FR" smtClean="0"/>
              <a:t>Cliquez pour modifier le style du titre</a:t>
            </a:r>
            <a:endParaRPr lang="en-US" smtClean="0"/>
          </a:p>
        </p:txBody>
      </p:sp>
      <p:sp>
        <p:nvSpPr>
          <p:cNvPr id="1027" name="Rectangle 3"/>
          <p:cNvSpPr>
            <a:spLocks noGrp="1" noChangeArrowheads="1"/>
          </p:cNvSpPr>
          <p:nvPr>
            <p:ph type="body" idx="1"/>
          </p:nvPr>
        </p:nvSpPr>
        <p:spPr bwMode="auto">
          <a:xfrm>
            <a:off x="1066800" y="2835275"/>
            <a:ext cx="7315200" cy="38703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4400">
          <a:solidFill>
            <a:schemeClr val="bg1"/>
          </a:solidFill>
          <a:latin typeface="+mj-lt"/>
          <a:ea typeface="+mj-ea"/>
          <a:cs typeface="+mj-cs"/>
        </a:defRPr>
      </a:lvl1pPr>
      <a:lvl2pPr algn="l" rtl="0" eaLnBrk="1" fontAlgn="base" hangingPunct="1">
        <a:spcBef>
          <a:spcPct val="0"/>
        </a:spcBef>
        <a:spcAft>
          <a:spcPct val="0"/>
        </a:spcAft>
        <a:defRPr sz="4400">
          <a:solidFill>
            <a:schemeClr val="bg1"/>
          </a:solidFill>
          <a:latin typeface="Microsoft Sans Serif" pitchFamily="34" charset="0"/>
        </a:defRPr>
      </a:lvl2pPr>
      <a:lvl3pPr algn="l" rtl="0" eaLnBrk="1" fontAlgn="base" hangingPunct="1">
        <a:spcBef>
          <a:spcPct val="0"/>
        </a:spcBef>
        <a:spcAft>
          <a:spcPct val="0"/>
        </a:spcAft>
        <a:defRPr sz="4400">
          <a:solidFill>
            <a:schemeClr val="bg1"/>
          </a:solidFill>
          <a:latin typeface="Microsoft Sans Serif" pitchFamily="34" charset="0"/>
        </a:defRPr>
      </a:lvl3pPr>
      <a:lvl4pPr algn="l" rtl="0" eaLnBrk="1" fontAlgn="base" hangingPunct="1">
        <a:spcBef>
          <a:spcPct val="0"/>
        </a:spcBef>
        <a:spcAft>
          <a:spcPct val="0"/>
        </a:spcAft>
        <a:defRPr sz="4400">
          <a:solidFill>
            <a:schemeClr val="bg1"/>
          </a:solidFill>
          <a:latin typeface="Microsoft Sans Serif" pitchFamily="34" charset="0"/>
        </a:defRPr>
      </a:lvl4pPr>
      <a:lvl5pPr algn="l" rtl="0" eaLnBrk="1" fontAlgn="base" hangingPunct="1">
        <a:spcBef>
          <a:spcPct val="0"/>
        </a:spcBef>
        <a:spcAft>
          <a:spcPct val="0"/>
        </a:spcAft>
        <a:defRPr sz="4400">
          <a:solidFill>
            <a:schemeClr val="bg1"/>
          </a:solidFill>
          <a:latin typeface="Microsoft Sans Serif" pitchFamily="34" charset="0"/>
        </a:defRPr>
      </a:lvl5pPr>
      <a:lvl6pPr marL="457200" algn="l" rtl="0" eaLnBrk="1" fontAlgn="base" hangingPunct="1">
        <a:spcBef>
          <a:spcPct val="0"/>
        </a:spcBef>
        <a:spcAft>
          <a:spcPct val="0"/>
        </a:spcAft>
        <a:defRPr sz="4400">
          <a:solidFill>
            <a:schemeClr val="bg1"/>
          </a:solidFill>
          <a:latin typeface="Microsoft Sans Serif" pitchFamily="34" charset="0"/>
        </a:defRPr>
      </a:lvl6pPr>
      <a:lvl7pPr marL="914400" algn="l" rtl="0" eaLnBrk="1" fontAlgn="base" hangingPunct="1">
        <a:spcBef>
          <a:spcPct val="0"/>
        </a:spcBef>
        <a:spcAft>
          <a:spcPct val="0"/>
        </a:spcAft>
        <a:defRPr sz="4400">
          <a:solidFill>
            <a:schemeClr val="bg1"/>
          </a:solidFill>
          <a:latin typeface="Microsoft Sans Serif" pitchFamily="34" charset="0"/>
        </a:defRPr>
      </a:lvl7pPr>
      <a:lvl8pPr marL="1371600" algn="l" rtl="0" eaLnBrk="1" fontAlgn="base" hangingPunct="1">
        <a:spcBef>
          <a:spcPct val="0"/>
        </a:spcBef>
        <a:spcAft>
          <a:spcPct val="0"/>
        </a:spcAft>
        <a:defRPr sz="4400">
          <a:solidFill>
            <a:schemeClr val="bg1"/>
          </a:solidFill>
          <a:latin typeface="Microsoft Sans Serif" pitchFamily="34" charset="0"/>
        </a:defRPr>
      </a:lvl8pPr>
      <a:lvl9pPr marL="1828800" algn="l" rtl="0" eaLnBrk="1" fontAlgn="base" hangingPunct="1">
        <a:spcBef>
          <a:spcPct val="0"/>
        </a:spcBef>
        <a:spcAft>
          <a:spcPct val="0"/>
        </a:spcAft>
        <a:defRPr sz="4400">
          <a:solidFill>
            <a:schemeClr val="bg1"/>
          </a:solidFill>
          <a:latin typeface="Microsoft Sans Serif" pitchFamily="34" charset="0"/>
        </a:defRPr>
      </a:lvl9pPr>
    </p:titleStyle>
    <p:bodyStyle>
      <a:lvl1pPr marL="342900" indent="-342900" algn="l" rtl="0" eaLnBrk="1" fontAlgn="base" hangingPunct="1">
        <a:spcBef>
          <a:spcPct val="20000"/>
        </a:spcBef>
        <a:spcAft>
          <a:spcPct val="0"/>
        </a:spcAft>
        <a:buChar char="•"/>
        <a:defRPr sz="32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800">
          <a:solidFill>
            <a:schemeClr val="bg1"/>
          </a:solidFill>
          <a:latin typeface="+mn-lt"/>
        </a:defRPr>
      </a:lvl2pPr>
      <a:lvl3pPr marL="1143000" indent="-228600" algn="l" rtl="0" eaLnBrk="1" fontAlgn="base" hangingPunct="1">
        <a:spcBef>
          <a:spcPct val="20000"/>
        </a:spcBef>
        <a:spcAft>
          <a:spcPct val="0"/>
        </a:spcAft>
        <a:buChar char="•"/>
        <a:defRPr sz="2400">
          <a:solidFill>
            <a:schemeClr val="bg1"/>
          </a:solidFill>
          <a:latin typeface="+mn-lt"/>
        </a:defRPr>
      </a:lvl3pPr>
      <a:lvl4pPr marL="1600200" indent="-228600" algn="l" rtl="0" eaLnBrk="1" fontAlgn="base" hangingPunct="1">
        <a:spcBef>
          <a:spcPct val="20000"/>
        </a:spcBef>
        <a:spcAft>
          <a:spcPct val="0"/>
        </a:spcAft>
        <a:buChar char="–"/>
        <a:defRPr sz="2000">
          <a:solidFill>
            <a:schemeClr val="bg1"/>
          </a:solidFill>
          <a:latin typeface="+mn-lt"/>
        </a:defRPr>
      </a:lvl4pPr>
      <a:lvl5pPr marL="2057400" indent="-228600" algn="l" rtl="0" eaLnBrk="1" fontAlgn="base" hangingPunct="1">
        <a:spcBef>
          <a:spcPct val="20000"/>
        </a:spcBef>
        <a:spcAft>
          <a:spcPct val="0"/>
        </a:spcAft>
        <a:buChar char="»"/>
        <a:defRPr sz="20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journaldunet.com/solutions/systemes-reseaux/stockag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journaldunet.fr/business/dictionnaire-economique-et-financier/1198749-inventaire-definition-traducti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214546" y="4857760"/>
            <a:ext cx="6440504" cy="857256"/>
          </a:xfrm>
        </p:spPr>
        <p:txBody>
          <a:bodyPr/>
          <a:lstStyle/>
          <a:p>
            <a:r>
              <a:rPr lang="fr-FR" sz="3200" dirty="0">
                <a:solidFill>
                  <a:schemeClr val="bg1"/>
                </a:solidFill>
                <a:latin typeface="+mj-lt"/>
                <a:ea typeface="+mj-ea"/>
                <a:cs typeface="+mj-cs"/>
              </a:rPr>
              <a:t> </a:t>
            </a:r>
            <a:r>
              <a:rPr lang="fr-FR" sz="2800" dirty="0">
                <a:solidFill>
                  <a:schemeClr val="bg1"/>
                </a:solidFill>
                <a:latin typeface="+mj-lt"/>
                <a:ea typeface="+mj-ea"/>
                <a:cs typeface="+mj-cs"/>
              </a:rPr>
              <a:t>MySQL, </a:t>
            </a:r>
            <a:r>
              <a:rPr lang="fr-FR" sz="2800" dirty="0" err="1">
                <a:solidFill>
                  <a:schemeClr val="bg1"/>
                </a:solidFill>
                <a:latin typeface="+mj-lt"/>
                <a:ea typeface="+mj-ea"/>
                <a:cs typeface="+mj-cs"/>
              </a:rPr>
              <a:t>PostgreSQL</a:t>
            </a:r>
            <a:r>
              <a:rPr lang="fr-FR" sz="2800" dirty="0">
                <a:solidFill>
                  <a:schemeClr val="bg1"/>
                </a:solidFill>
                <a:latin typeface="+mj-lt"/>
                <a:ea typeface="+mj-ea"/>
                <a:cs typeface="+mj-cs"/>
              </a:rPr>
              <a:t> et SQL SERVER</a:t>
            </a:r>
            <a:endParaRPr lang="en-US" sz="2800" dirty="0"/>
          </a:p>
        </p:txBody>
      </p:sp>
      <p:sp>
        <p:nvSpPr>
          <p:cNvPr id="2051" name="Rectangle 3"/>
          <p:cNvSpPr>
            <a:spLocks noGrp="1" noChangeArrowheads="1"/>
          </p:cNvSpPr>
          <p:nvPr>
            <p:ph type="subTitle" idx="1"/>
          </p:nvPr>
        </p:nvSpPr>
        <p:spPr>
          <a:xfrm>
            <a:off x="3962400" y="5715000"/>
            <a:ext cx="4648200" cy="685800"/>
          </a:xfrm>
        </p:spPr>
        <p:txBody>
          <a:bodyPr/>
          <a:lstStyle/>
          <a:p>
            <a:r>
              <a:rPr lang="en-US" sz="2000" dirty="0" err="1" smtClean="0"/>
              <a:t>Mathlouthi</a:t>
            </a:r>
            <a:r>
              <a:rPr lang="en-US" sz="2000" dirty="0" smtClean="0"/>
              <a:t> </a:t>
            </a:r>
            <a:r>
              <a:rPr lang="en-US" sz="2000" dirty="0" err="1" smtClean="0"/>
              <a:t>Sirine</a:t>
            </a: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219200" y="1500175"/>
            <a:ext cx="7086600" cy="714379"/>
          </a:xfrm>
        </p:spPr>
        <p:txBody>
          <a:bodyPr/>
          <a:lstStyle/>
          <a:p>
            <a:r>
              <a:rPr lang="fr-FR" dirty="0" smtClean="0">
                <a:solidFill>
                  <a:schemeClr val="bg1"/>
                </a:solidFill>
                <a:latin typeface="+mj-lt"/>
                <a:ea typeface="+mj-ea"/>
                <a:cs typeface="+mj-cs"/>
              </a:rPr>
              <a:t>SGBD</a:t>
            </a:r>
            <a:endParaRPr lang="en-US" dirty="0"/>
          </a:p>
        </p:txBody>
      </p:sp>
      <p:sp>
        <p:nvSpPr>
          <p:cNvPr id="17411" name="Rectangle 3"/>
          <p:cNvSpPr>
            <a:spLocks noGrp="1" noChangeArrowheads="1"/>
          </p:cNvSpPr>
          <p:nvPr>
            <p:ph type="body" idx="1"/>
          </p:nvPr>
        </p:nvSpPr>
        <p:spPr>
          <a:xfrm>
            <a:off x="1219200" y="2285992"/>
            <a:ext cx="6705600" cy="4038608"/>
          </a:xfrm>
        </p:spPr>
        <p:txBody>
          <a:bodyPr/>
          <a:lstStyle/>
          <a:p>
            <a:pPr>
              <a:lnSpc>
                <a:spcPct val="80000"/>
              </a:lnSpc>
              <a:buNone/>
            </a:pPr>
            <a:r>
              <a:rPr lang="fr-FR" sz="1600" dirty="0">
                <a:solidFill>
                  <a:schemeClr val="bg1"/>
                </a:solidFill>
                <a:latin typeface="+mn-lt"/>
                <a:ea typeface="+mn-ea"/>
                <a:cs typeface="+mn-cs"/>
              </a:rPr>
              <a:t>L'acronyme </a:t>
            </a:r>
            <a:r>
              <a:rPr lang="fr-FR" sz="1600" b="1" dirty="0">
                <a:solidFill>
                  <a:schemeClr val="bg1"/>
                </a:solidFill>
                <a:latin typeface="+mn-lt"/>
                <a:ea typeface="+mn-ea"/>
                <a:cs typeface="+mn-cs"/>
              </a:rPr>
              <a:t>SGBD</a:t>
            </a:r>
            <a:r>
              <a:rPr lang="fr-FR" sz="1600" dirty="0">
                <a:solidFill>
                  <a:schemeClr val="bg1"/>
                </a:solidFill>
                <a:latin typeface="+mn-lt"/>
                <a:ea typeface="+mn-ea"/>
                <a:cs typeface="+mn-cs"/>
              </a:rPr>
              <a:t>, pour Système de Gestion de Base de Données, désigne un logiciel informatique permettant le </a:t>
            </a:r>
            <a:r>
              <a:rPr lang="fr-FR" sz="1600" u="sng" dirty="0">
                <a:solidFill>
                  <a:schemeClr val="bg1"/>
                </a:solidFill>
                <a:latin typeface="+mn-lt"/>
                <a:ea typeface="+mn-ea"/>
                <a:cs typeface="+mn-cs"/>
                <a:hlinkClick r:id="rId3" tooltip="Stockage"/>
              </a:rPr>
              <a:t>stockage</a:t>
            </a:r>
            <a:r>
              <a:rPr lang="fr-FR" sz="1600" dirty="0">
                <a:solidFill>
                  <a:schemeClr val="bg1"/>
                </a:solidFill>
                <a:latin typeface="+mn-lt"/>
                <a:ea typeface="+mn-ea"/>
                <a:cs typeface="+mn-cs"/>
              </a:rPr>
              <a:t>, la consultation, la mise à jour, la structuration ou encore le partage d'informations dans une base de données. Il garantit en outre la confidentialité et la pérennité de ces données. En effet, il n'y a d'intermédiaire ni entre l'informaticien et les données, ni entre l'utilisateur et les données. </a:t>
            </a:r>
            <a:endParaRPr lang="fr-FR" sz="1600" dirty="0" smtClean="0">
              <a:solidFill>
                <a:schemeClr val="bg1"/>
              </a:solidFill>
              <a:latin typeface="+mn-lt"/>
              <a:ea typeface="+mn-ea"/>
              <a:cs typeface="+mn-cs"/>
            </a:endParaRPr>
          </a:p>
          <a:p>
            <a:r>
              <a:rPr lang="fr-FR" sz="1600" dirty="0">
                <a:solidFill>
                  <a:schemeClr val="bg1"/>
                </a:solidFill>
                <a:latin typeface="+mn-lt"/>
                <a:ea typeface="+mn-ea"/>
                <a:cs typeface="+mn-cs"/>
              </a:rPr>
              <a:t>Dans la pratique, un </a:t>
            </a:r>
            <a:r>
              <a:rPr lang="fr-FR" sz="1600" b="1" dirty="0">
                <a:solidFill>
                  <a:schemeClr val="bg1"/>
                </a:solidFill>
                <a:latin typeface="+mn-lt"/>
                <a:ea typeface="+mn-ea"/>
                <a:cs typeface="+mn-cs"/>
              </a:rPr>
              <a:t>SGBD</a:t>
            </a:r>
            <a:r>
              <a:rPr lang="fr-FR" sz="1600" dirty="0">
                <a:solidFill>
                  <a:schemeClr val="bg1"/>
                </a:solidFill>
                <a:latin typeface="+mn-lt"/>
                <a:ea typeface="+mn-ea"/>
                <a:cs typeface="+mn-cs"/>
              </a:rPr>
              <a:t> peut être utilisé pour rechercher ou trier des informations. Dans sa version la plus simple, il se compose d'une interface graphique. Les </a:t>
            </a:r>
            <a:r>
              <a:rPr lang="fr-FR" sz="1600" b="1" dirty="0">
                <a:solidFill>
                  <a:schemeClr val="bg1"/>
                </a:solidFill>
                <a:latin typeface="+mn-lt"/>
                <a:ea typeface="+mn-ea"/>
                <a:cs typeface="+mn-cs"/>
              </a:rPr>
              <a:t>SGBD</a:t>
            </a:r>
            <a:r>
              <a:rPr lang="fr-FR" sz="1600" dirty="0">
                <a:solidFill>
                  <a:schemeClr val="bg1"/>
                </a:solidFill>
                <a:latin typeface="+mn-lt"/>
                <a:ea typeface="+mn-ea"/>
                <a:cs typeface="+mn-cs"/>
              </a:rPr>
              <a:t> les plus complexes, eux, intègrent différents langages de programmation pour proposer des fonctionnalités toujours plus performantes.</a:t>
            </a:r>
          </a:p>
          <a:p>
            <a:r>
              <a:rPr lang="fr-FR" sz="1600" dirty="0">
                <a:solidFill>
                  <a:schemeClr val="bg1"/>
                </a:solidFill>
                <a:latin typeface="+mn-lt"/>
                <a:ea typeface="+mn-ea"/>
                <a:cs typeface="+mn-cs"/>
              </a:rPr>
              <a:t>On retrouve les systèmes de gestion de base de données dans de nombreuses applications informatiques comme dans les logiciels de réservation, les guichets automatiques des banques, les logiciels d'</a:t>
            </a:r>
            <a:r>
              <a:rPr lang="fr-FR" sz="1600" u="sng" dirty="0">
                <a:solidFill>
                  <a:schemeClr val="bg1"/>
                </a:solidFill>
                <a:latin typeface="+mn-lt"/>
                <a:ea typeface="+mn-ea"/>
                <a:cs typeface="+mn-cs"/>
                <a:hlinkClick r:id="rId4" tooltip="Inventaires"/>
              </a:rPr>
              <a:t>inventaire</a:t>
            </a:r>
            <a:r>
              <a:rPr lang="fr-FR" sz="1600" dirty="0">
                <a:solidFill>
                  <a:schemeClr val="bg1"/>
                </a:solidFill>
                <a:latin typeface="+mn-lt"/>
                <a:ea typeface="+mn-ea"/>
                <a:cs typeface="+mn-cs"/>
              </a:rPr>
              <a:t>, etc.</a:t>
            </a:r>
          </a:p>
          <a:p>
            <a:pPr>
              <a:lnSpc>
                <a:spcPct val="80000"/>
              </a:lnSpc>
              <a:buNone/>
            </a:pPr>
            <a:endParaRPr lang="en-US"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14414" y="2285992"/>
            <a:ext cx="7315200" cy="287335"/>
          </a:xfrm>
        </p:spPr>
        <p:txBody>
          <a:bodyPr/>
          <a:lstStyle/>
          <a:p>
            <a:r>
              <a:rPr lang="fr-FR" b="1" dirty="0">
                <a:solidFill>
                  <a:schemeClr val="bg1"/>
                </a:solidFill>
                <a:latin typeface="+mj-lt"/>
                <a:ea typeface="+mj-ea"/>
                <a:cs typeface="+mj-cs"/>
              </a:rPr>
              <a:t>SGBDR</a:t>
            </a:r>
            <a:br>
              <a:rPr lang="fr-FR" b="1" dirty="0">
                <a:solidFill>
                  <a:schemeClr val="bg1"/>
                </a:solidFill>
                <a:latin typeface="+mj-lt"/>
                <a:ea typeface="+mj-ea"/>
                <a:cs typeface="+mj-cs"/>
              </a:rPr>
            </a:br>
            <a:endParaRPr lang="fr-FR" dirty="0"/>
          </a:p>
        </p:txBody>
      </p:sp>
      <p:sp>
        <p:nvSpPr>
          <p:cNvPr id="3" name="Espace réservé du contenu 2"/>
          <p:cNvSpPr>
            <a:spLocks noGrp="1"/>
          </p:cNvSpPr>
          <p:nvPr>
            <p:ph idx="1"/>
          </p:nvPr>
        </p:nvSpPr>
        <p:spPr/>
        <p:txBody>
          <a:bodyPr/>
          <a:lstStyle/>
          <a:p>
            <a:r>
              <a:rPr lang="fr-FR" sz="1600" dirty="0"/>
              <a:t>Le R de SGBDR signifie "relationnel". Un SGBDR est un SGBD qui implémente la théorie relationnelle. MySQL implémente la théorie relationnelle ; c'est donc un SGBDR.</a:t>
            </a:r>
          </a:p>
          <a:p>
            <a:r>
              <a:rPr lang="fr-FR" sz="1600" dirty="0"/>
              <a:t>La théorie relationnelle dépasse le cadre de ce tutoriel, mais ne vous inquiétez pas, il n'est pas nécessaire de la maîtriser pour être capable d'utiliser convenablement un SGBDR. Il vous suffit de savoir que, dans un SGBDR, les données sont contenues dans ce que l'on appelle des relations, qui sont représentées sous forme de tables. Une relation est composée de deux parties, l'en-tête et le corps. L'en-tête est lui-même composé de plusieurs attributs</a:t>
            </a:r>
          </a:p>
          <a:p>
            <a:endParaRPr lang="fr-FR"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981200" y="762000"/>
            <a:ext cx="6934200" cy="715963"/>
          </a:xfrm>
        </p:spPr>
        <p:txBody>
          <a:bodyPr/>
          <a:lstStyle/>
          <a:p>
            <a:r>
              <a:rPr lang="fr-FR" sz="4000" dirty="0" smtClean="0">
                <a:solidFill>
                  <a:schemeClr val="accent5">
                    <a:lumMod val="50000"/>
                  </a:schemeClr>
                </a:solidFill>
              </a:rPr>
              <a:t>MySQL</a:t>
            </a:r>
            <a:endParaRPr lang="en-US" sz="4000" dirty="0">
              <a:solidFill>
                <a:schemeClr val="accent2"/>
              </a:solidFill>
            </a:endParaRPr>
          </a:p>
        </p:txBody>
      </p:sp>
      <p:sp>
        <p:nvSpPr>
          <p:cNvPr id="60419" name="Rectangle 3"/>
          <p:cNvSpPr>
            <a:spLocks noGrp="1" noChangeArrowheads="1"/>
          </p:cNvSpPr>
          <p:nvPr>
            <p:ph type="body" idx="1"/>
          </p:nvPr>
        </p:nvSpPr>
        <p:spPr>
          <a:xfrm>
            <a:off x="1981200" y="1981200"/>
            <a:ext cx="6934200" cy="4267200"/>
          </a:xfrm>
        </p:spPr>
        <p:txBody>
          <a:bodyPr/>
          <a:lstStyle/>
          <a:p>
            <a:r>
              <a:rPr lang="fr-FR" sz="1600" dirty="0">
                <a:solidFill>
                  <a:schemeClr val="accent5">
                    <a:lumMod val="50000"/>
                  </a:schemeClr>
                </a:solidFill>
              </a:rPr>
              <a:t>MySQL est donc un Système de Gestion de Bases de Données Relationnelles qui utilise le langage SQL. C'est un des SGBDR les plus utilisés. </a:t>
            </a:r>
            <a:r>
              <a:rPr lang="fr-FR" sz="1600" dirty="0">
                <a:solidFill>
                  <a:schemeClr val="accent5">
                    <a:lumMod val="50000"/>
                  </a:schemeClr>
                </a:solidFill>
              </a:rPr>
              <a:t>Sa popularité est due en grande partie au fait qu'il s'agit d'un logiciel open source, ce qui signifie que son code source est librement disponible et que quiconque en ressent l'envie et/ou le besoin peut </a:t>
            </a:r>
            <a:r>
              <a:rPr lang="fr-FR" sz="1600" dirty="0" smtClean="0">
                <a:solidFill>
                  <a:schemeClr val="accent5">
                    <a:lumMod val="50000"/>
                  </a:schemeClr>
                </a:solidFill>
              </a:rPr>
              <a:t>modifier MySQL </a:t>
            </a:r>
            <a:r>
              <a:rPr lang="fr-FR" sz="1600" dirty="0">
                <a:solidFill>
                  <a:schemeClr val="accent5">
                    <a:lumMod val="50000"/>
                  </a:schemeClr>
                </a:solidFill>
              </a:rPr>
              <a:t>pour l'améliorer ou l'adapter à ses besoins. </a:t>
            </a:r>
            <a:r>
              <a:rPr lang="fr-FR" sz="1600" dirty="0">
                <a:solidFill>
                  <a:schemeClr val="accent5">
                    <a:lumMod val="50000"/>
                  </a:schemeClr>
                </a:solidFill>
              </a:rPr>
              <a:t>Une version gratuite de MySQL est par conséquent disponible. À noter qu'une version commerciale payante existe également.</a:t>
            </a:r>
          </a:p>
          <a:p>
            <a:r>
              <a:rPr lang="fr-FR" sz="1600" dirty="0">
                <a:solidFill>
                  <a:schemeClr val="accent5">
                    <a:lumMod val="50000"/>
                  </a:schemeClr>
                </a:solidFill>
              </a:rPr>
              <a:t>Le logo de MySQL est un dauphin, nommé </a:t>
            </a:r>
            <a:r>
              <a:rPr lang="fr-FR" sz="1600" dirty="0" err="1">
                <a:solidFill>
                  <a:schemeClr val="accent5">
                    <a:lumMod val="50000"/>
                  </a:schemeClr>
                </a:solidFill>
              </a:rPr>
              <a:t>Sakila</a:t>
            </a:r>
            <a:r>
              <a:rPr lang="fr-FR" sz="1600" dirty="0">
                <a:solidFill>
                  <a:schemeClr val="accent5">
                    <a:lumMod val="50000"/>
                  </a:schemeClr>
                </a:solidFill>
              </a:rPr>
              <a:t> à la suite du concours Name the </a:t>
            </a:r>
            <a:r>
              <a:rPr lang="fr-FR" sz="1600" dirty="0" err="1">
                <a:solidFill>
                  <a:schemeClr val="accent5">
                    <a:lumMod val="50000"/>
                  </a:schemeClr>
                </a:solidFill>
              </a:rPr>
              <a:t>dolphin</a:t>
            </a:r>
            <a:r>
              <a:rPr lang="fr-FR" sz="1600" dirty="0">
                <a:solidFill>
                  <a:schemeClr val="accent5">
                    <a:lumMod val="50000"/>
                  </a:schemeClr>
                </a:solidFill>
              </a:rPr>
              <a:t> ("Nommez le dauphin").</a:t>
            </a:r>
          </a:p>
          <a:p>
            <a:pPr>
              <a:lnSpc>
                <a:spcPct val="80000"/>
              </a:lnSpc>
            </a:pPr>
            <a:endParaRPr lang="en-US" sz="2000" dirty="0">
              <a:solidFill>
                <a:schemeClr val="accent5">
                  <a:lumMod val="5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PostgreSQL</a:t>
            </a:r>
            <a:endParaRPr lang="fr-FR" dirty="0"/>
          </a:p>
        </p:txBody>
      </p:sp>
      <p:sp>
        <p:nvSpPr>
          <p:cNvPr id="3" name="Espace réservé du contenu 2"/>
          <p:cNvSpPr>
            <a:spLocks noGrp="1"/>
          </p:cNvSpPr>
          <p:nvPr>
            <p:ph idx="1"/>
          </p:nvPr>
        </p:nvSpPr>
        <p:spPr/>
        <p:txBody>
          <a:bodyPr/>
          <a:lstStyle/>
          <a:p>
            <a:r>
              <a:rPr lang="fr-FR" sz="1600" dirty="0"/>
              <a:t>Comme MySQL, </a:t>
            </a:r>
            <a:r>
              <a:rPr lang="fr-FR" sz="1600" dirty="0" err="1"/>
              <a:t>PostgreSQL</a:t>
            </a:r>
            <a:r>
              <a:rPr lang="fr-FR" sz="1600" dirty="0"/>
              <a:t> est un logiciel open source. Il est cependant moins utilisé, notamment par les débutants, car moins connu. La raison de cette méconnaissance réside sans doute en partie dans le fait que </a:t>
            </a:r>
            <a:r>
              <a:rPr lang="fr-FR" sz="1600" dirty="0" err="1"/>
              <a:t>PostgreSQL</a:t>
            </a:r>
            <a:r>
              <a:rPr lang="fr-FR" sz="1600" dirty="0"/>
              <a:t> a longtemps été disponible uniquement sous Unix. La première version Windows n'est apparue qu'à la sortie de la version 8.0 du logiciel, en 2005.</a:t>
            </a:r>
            <a:br>
              <a:rPr lang="fr-FR" sz="1600" dirty="0"/>
            </a:br>
            <a:r>
              <a:rPr lang="fr-FR" sz="1600" dirty="0" err="1"/>
              <a:t>PostgreSQL</a:t>
            </a:r>
            <a:r>
              <a:rPr lang="fr-FR" sz="1600" dirty="0"/>
              <a:t> a longtemps été plus performant que MySQL, mais ces différences tendent à diminuer. MySQL semble être aujourd'hui équivalent à </a:t>
            </a:r>
            <a:r>
              <a:rPr lang="fr-FR" sz="1600" dirty="0" err="1"/>
              <a:t>PostgreSQL</a:t>
            </a:r>
            <a:r>
              <a:rPr lang="fr-FR" sz="1600" dirty="0"/>
              <a:t> en termes de performances, sauf pour quelques opérations telles que l'insertion de données et la création d'index.</a:t>
            </a:r>
            <a:br>
              <a:rPr lang="fr-FR" sz="1600" dirty="0"/>
            </a:br>
            <a:r>
              <a:rPr lang="fr-FR" sz="1600" dirty="0"/>
              <a:t>Le langage procédural utilisé par </a:t>
            </a:r>
            <a:r>
              <a:rPr lang="fr-FR" sz="1600" dirty="0" err="1"/>
              <a:t>PostgreSQL</a:t>
            </a:r>
            <a:r>
              <a:rPr lang="fr-FR" sz="1600" dirty="0"/>
              <a:t> s'appelle le PL/</a:t>
            </a:r>
            <a:r>
              <a:rPr lang="fr-FR" sz="1600" dirty="0" err="1"/>
              <a:t>pgSQL</a:t>
            </a:r>
            <a:r>
              <a:rPr lang="fr-FR" sz="1600"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SQL Server</a:t>
            </a:r>
            <a:endParaRPr lang="fr-FR" dirty="0"/>
          </a:p>
        </p:txBody>
      </p:sp>
      <p:sp>
        <p:nvSpPr>
          <p:cNvPr id="3" name="Espace réservé du contenu 2"/>
          <p:cNvSpPr>
            <a:spLocks noGrp="1"/>
          </p:cNvSpPr>
          <p:nvPr>
            <p:ph idx="1"/>
          </p:nvPr>
        </p:nvSpPr>
        <p:spPr/>
        <p:txBody>
          <a:bodyPr/>
          <a:lstStyle/>
          <a:p>
            <a:r>
              <a:rPr lang="fr-FR" sz="1600" dirty="0"/>
              <a:t>SQL Server, également appelé Microsoft SQL Server, existe depuis bien plus longtemps que MySQL. Microsoft a développé SQL Server dans les années 80, avec la promesse de fournir un SGBDR fiable et évolutif. Celles-ci restent les qualités essentielles de SQL Server après toutes ces années, car il s’agit de la plate-forme idéale pour les logiciels d’entreprise à grande échelle.</a:t>
            </a:r>
          </a:p>
          <a:p>
            <a:r>
              <a:rPr lang="fr-FR" sz="1600" dirty="0"/>
              <a:t>SQL Server est principalement destiné aux développeurs qui utilisent .NET comme langage de développement, par contre à PHP pour MySQL.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2800" dirty="0">
                <a:solidFill>
                  <a:schemeClr val="bg1"/>
                </a:solidFill>
                <a:latin typeface="+mj-lt"/>
                <a:ea typeface="+mj-ea"/>
                <a:cs typeface="+mj-cs"/>
              </a:rPr>
              <a:t>Différence entre MySQL et </a:t>
            </a:r>
            <a:r>
              <a:rPr lang="fr-FR" sz="2800" dirty="0" err="1">
                <a:solidFill>
                  <a:schemeClr val="bg1"/>
                </a:solidFill>
                <a:latin typeface="+mj-lt"/>
                <a:ea typeface="+mj-ea"/>
                <a:cs typeface="+mj-cs"/>
              </a:rPr>
              <a:t>PostgreSQL</a:t>
            </a:r>
            <a:r>
              <a:rPr lang="fr-FR" dirty="0">
                <a:solidFill>
                  <a:schemeClr val="bg1"/>
                </a:solidFill>
                <a:latin typeface="+mj-lt"/>
                <a:ea typeface="+mj-ea"/>
                <a:cs typeface="+mj-cs"/>
              </a:rPr>
              <a:t/>
            </a:r>
            <a:br>
              <a:rPr lang="fr-FR" dirty="0">
                <a:solidFill>
                  <a:schemeClr val="bg1"/>
                </a:solidFill>
                <a:latin typeface="+mj-lt"/>
                <a:ea typeface="+mj-ea"/>
                <a:cs typeface="+mj-cs"/>
              </a:rPr>
            </a:br>
            <a:endParaRPr lang="fr-FR" dirty="0"/>
          </a:p>
        </p:txBody>
      </p:sp>
      <p:pic>
        <p:nvPicPr>
          <p:cNvPr id="151554" name="Picture 2"/>
          <p:cNvPicPr>
            <a:picLocks noGrp="1" noChangeAspect="1" noChangeArrowheads="1"/>
          </p:cNvPicPr>
          <p:nvPr>
            <p:ph idx="1"/>
          </p:nvPr>
        </p:nvPicPr>
        <p:blipFill>
          <a:blip r:embed="rId2"/>
          <a:srcRect/>
          <a:stretch>
            <a:fillRect/>
          </a:stretch>
        </p:blipFill>
        <p:spPr bwMode="auto">
          <a:xfrm>
            <a:off x="1071538" y="2643182"/>
            <a:ext cx="7315200" cy="3254362"/>
          </a:xfrm>
          <a:prstGeom prst="rect">
            <a:avLst/>
          </a:prstGeom>
          <a:noFill/>
          <a:ln w="9525" cap="flat" cmpd="sng" algn="ctr">
            <a:noFill/>
            <a:prstDash val="solid"/>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66800" y="1357297"/>
            <a:ext cx="7315200" cy="785819"/>
          </a:xfrm>
        </p:spPr>
        <p:txBody>
          <a:bodyPr/>
          <a:lstStyle/>
          <a:p>
            <a:r>
              <a:rPr lang="fr-FR" sz="2800" dirty="0">
                <a:solidFill>
                  <a:schemeClr val="bg1"/>
                </a:solidFill>
                <a:latin typeface="+mj-lt"/>
                <a:ea typeface="+mj-ea"/>
                <a:cs typeface="+mj-cs"/>
              </a:rPr>
              <a:t>Différence entre MySQL et SQL Server</a:t>
            </a:r>
            <a:r>
              <a:rPr lang="fr-FR" dirty="0">
                <a:solidFill>
                  <a:schemeClr val="bg1"/>
                </a:solidFill>
                <a:latin typeface="+mj-lt"/>
                <a:ea typeface="+mj-ea"/>
                <a:cs typeface="+mj-cs"/>
              </a:rPr>
              <a:t/>
            </a:r>
            <a:br>
              <a:rPr lang="fr-FR" dirty="0">
                <a:solidFill>
                  <a:schemeClr val="bg1"/>
                </a:solidFill>
                <a:latin typeface="+mj-lt"/>
                <a:ea typeface="+mj-ea"/>
                <a:cs typeface="+mj-cs"/>
              </a:rPr>
            </a:br>
            <a:endParaRPr lang="fr-FR" dirty="0"/>
          </a:p>
        </p:txBody>
      </p:sp>
      <p:sp>
        <p:nvSpPr>
          <p:cNvPr id="3" name="Espace réservé du contenu 2"/>
          <p:cNvSpPr>
            <a:spLocks noGrp="1"/>
          </p:cNvSpPr>
          <p:nvPr>
            <p:ph idx="1"/>
          </p:nvPr>
        </p:nvSpPr>
        <p:spPr>
          <a:xfrm>
            <a:off x="1066800" y="2500306"/>
            <a:ext cx="7315200" cy="4205295"/>
          </a:xfrm>
        </p:spPr>
        <p:txBody>
          <a:bodyPr/>
          <a:lstStyle/>
          <a:p>
            <a:r>
              <a:rPr lang="fr-FR" sz="1600" dirty="0"/>
              <a:t>Plateformes supportées</a:t>
            </a:r>
          </a:p>
          <a:p>
            <a:pPr>
              <a:buNone/>
            </a:pPr>
            <a:r>
              <a:rPr lang="fr-FR" sz="1600" dirty="0" smtClean="0"/>
              <a:t>      SQL </a:t>
            </a:r>
            <a:r>
              <a:rPr lang="fr-FR" sz="1600" dirty="0"/>
              <a:t>Server a été développé à l’origine par Microsoft pour le système d’exploitation Windows. </a:t>
            </a:r>
            <a:r>
              <a:rPr lang="fr-FR" sz="1600" dirty="0"/>
              <a:t>Microsoft a récemment annoncé sa décision de rendre le SGBDR disponible sous Linux et Mac OS X. Mais les entreprises n’auront pas la possibilité d’utiliser certaines fonctionnalités lors de l’exécution de SQL Server sous Linux ou Mac OS X. Les entreprises peuvent exécuter MySQL sans problème sur plusieurs systèmes d’exploitation, notamment Windows, Linux et Mac OS X.</a:t>
            </a:r>
          </a:p>
          <a:p>
            <a:r>
              <a:rPr lang="fr-FR" sz="1600" dirty="0">
                <a:solidFill>
                  <a:schemeClr val="bg1"/>
                </a:solidFill>
                <a:latin typeface="+mn-lt"/>
                <a:ea typeface="+mn-ea"/>
                <a:cs typeface="+mn-cs"/>
              </a:rPr>
              <a:t>Langages de programmation supportés</a:t>
            </a:r>
          </a:p>
          <a:p>
            <a:pPr>
              <a:buNone/>
            </a:pPr>
            <a:r>
              <a:rPr lang="fr-FR" sz="1600" dirty="0" smtClean="0">
                <a:solidFill>
                  <a:schemeClr val="bg1"/>
                </a:solidFill>
                <a:latin typeface="+mn-lt"/>
                <a:ea typeface="+mn-ea"/>
                <a:cs typeface="+mn-cs"/>
              </a:rPr>
              <a:t>      MySQL </a:t>
            </a:r>
            <a:r>
              <a:rPr lang="fr-FR" sz="1600" dirty="0">
                <a:solidFill>
                  <a:schemeClr val="bg1"/>
                </a:solidFill>
                <a:latin typeface="+mn-lt"/>
                <a:ea typeface="+mn-ea"/>
                <a:cs typeface="+mn-cs"/>
              </a:rPr>
              <a:t>et SQL Server supportent plusieurs langages de programmation. Les deux SGBDR prennent en charge Java, PHP, C++, Python, Ruby, Visual Basic, Delphi, Go et R. Mais MySQL prend également en charge des langages de programmation tels que Perl, </a:t>
            </a:r>
            <a:r>
              <a:rPr lang="fr-FR" sz="1600" dirty="0" err="1">
                <a:solidFill>
                  <a:schemeClr val="bg1"/>
                </a:solidFill>
                <a:latin typeface="+mn-lt"/>
                <a:ea typeface="+mn-ea"/>
                <a:cs typeface="+mn-cs"/>
              </a:rPr>
              <a:t>Scheme</a:t>
            </a:r>
            <a:r>
              <a:rPr lang="fr-FR" sz="1600" dirty="0">
                <a:solidFill>
                  <a:schemeClr val="bg1"/>
                </a:solidFill>
                <a:latin typeface="+mn-lt"/>
                <a:ea typeface="+mn-ea"/>
                <a:cs typeface="+mn-cs"/>
              </a:rPr>
              <a:t>, </a:t>
            </a:r>
            <a:r>
              <a:rPr lang="fr-FR" sz="1600" dirty="0" err="1">
                <a:solidFill>
                  <a:schemeClr val="bg1"/>
                </a:solidFill>
                <a:latin typeface="+mn-lt"/>
                <a:ea typeface="+mn-ea"/>
                <a:cs typeface="+mn-cs"/>
              </a:rPr>
              <a:t>Tcl</a:t>
            </a:r>
            <a:r>
              <a:rPr lang="fr-FR" sz="1600" dirty="0">
                <a:solidFill>
                  <a:schemeClr val="bg1"/>
                </a:solidFill>
                <a:latin typeface="+mn-lt"/>
                <a:ea typeface="+mn-ea"/>
                <a:cs typeface="+mn-cs"/>
              </a:rPr>
              <a:t>, </a:t>
            </a:r>
            <a:r>
              <a:rPr lang="fr-FR" sz="1600" dirty="0" err="1">
                <a:solidFill>
                  <a:schemeClr val="bg1"/>
                </a:solidFill>
                <a:latin typeface="+mn-lt"/>
                <a:ea typeface="+mn-ea"/>
                <a:cs typeface="+mn-cs"/>
              </a:rPr>
              <a:t>Haskel</a:t>
            </a:r>
            <a:r>
              <a:rPr lang="fr-FR" sz="1600" dirty="0">
                <a:solidFill>
                  <a:schemeClr val="bg1"/>
                </a:solidFill>
                <a:latin typeface="+mn-lt"/>
                <a:ea typeface="+mn-ea"/>
                <a:cs typeface="+mn-cs"/>
              </a:rPr>
              <a:t> et Eiffel. La prise en charge de nombreux langages de programmation rend MySQL populaire parmi diverses communautés de développeurs.</a:t>
            </a:r>
          </a:p>
          <a:p>
            <a:endParaRPr lang="fr-FR"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2976" y="285728"/>
            <a:ext cx="7315200" cy="642942"/>
          </a:xfrm>
        </p:spPr>
        <p:txBody>
          <a:bodyPr/>
          <a:lstStyle/>
          <a:p>
            <a:r>
              <a:rPr lang="fr-FR" sz="2800" dirty="0" smtClean="0">
                <a:solidFill>
                  <a:schemeClr val="bg1"/>
                </a:solidFill>
                <a:latin typeface="+mj-lt"/>
                <a:ea typeface="+mj-ea"/>
                <a:cs typeface="+mj-cs"/>
              </a:rPr>
              <a:t>Différence entre MySQL et SQL Server</a:t>
            </a:r>
            <a:endParaRPr lang="fr-FR" sz="2800" dirty="0"/>
          </a:p>
        </p:txBody>
      </p:sp>
      <p:sp>
        <p:nvSpPr>
          <p:cNvPr id="3" name="Espace réservé du contenu 2"/>
          <p:cNvSpPr>
            <a:spLocks noGrp="1"/>
          </p:cNvSpPr>
          <p:nvPr>
            <p:ph idx="1"/>
          </p:nvPr>
        </p:nvSpPr>
        <p:spPr>
          <a:xfrm>
            <a:off x="1066800" y="1000108"/>
            <a:ext cx="7315200" cy="5705493"/>
          </a:xfrm>
        </p:spPr>
        <p:txBody>
          <a:bodyPr/>
          <a:lstStyle/>
          <a:p>
            <a:r>
              <a:rPr lang="fr-FR" sz="1600" dirty="0"/>
              <a:t>Moteurs de </a:t>
            </a:r>
            <a:r>
              <a:rPr lang="fr-FR" sz="1600" dirty="0" smtClean="0"/>
              <a:t>stockage</a:t>
            </a:r>
          </a:p>
          <a:p>
            <a:pPr>
              <a:buNone/>
            </a:pPr>
            <a:r>
              <a:rPr lang="fr-FR" sz="1600" dirty="0"/>
              <a:t> </a:t>
            </a:r>
            <a:r>
              <a:rPr lang="fr-FR" sz="1600" dirty="0" smtClean="0"/>
              <a:t>     Une </a:t>
            </a:r>
            <a:r>
              <a:rPr lang="fr-FR" sz="1600" dirty="0"/>
              <a:t>autre différence qui est parfois négligée entre MySQL et SQL Server est la façon dont ils stockent les données. </a:t>
            </a:r>
            <a:r>
              <a:rPr lang="fr-FR" sz="1600" dirty="0"/>
              <a:t>SQL Server utilise un seul moteur de stockage développé par Microsoft, contrairement à plusieurs moteurs proposés pour MySQL. Cela donne beaucoup plus de flexibilité aux développeurs MySQL, car ils peuvent utiliser différents moteurs pour différentes tables, en fonction de la vitesse, de la fiabilité ou d’une autre dimension. </a:t>
            </a:r>
            <a:r>
              <a:rPr lang="fr-FR" sz="1600" dirty="0" err="1"/>
              <a:t>InnoDB</a:t>
            </a:r>
            <a:r>
              <a:rPr lang="fr-FR" sz="1600" dirty="0"/>
              <a:t> est un moteur de stockage MySQL populaire, qui se situe à l’extrémité inférieure du spectre, tout en maintenant la fiabilité. L’autre est </a:t>
            </a:r>
            <a:r>
              <a:rPr lang="fr-FR" sz="1600" dirty="0" err="1"/>
              <a:t>MyISAM</a:t>
            </a:r>
            <a:r>
              <a:rPr lang="fr-FR" sz="1600" dirty="0" smtClean="0"/>
              <a:t>.</a:t>
            </a:r>
          </a:p>
          <a:p>
            <a:r>
              <a:rPr lang="fr-FR" sz="1600" dirty="0">
                <a:solidFill>
                  <a:schemeClr val="bg1"/>
                </a:solidFill>
                <a:latin typeface="+mn-lt"/>
                <a:ea typeface="+mn-ea"/>
                <a:cs typeface="+mn-cs"/>
              </a:rPr>
              <a:t>Sécurité</a:t>
            </a:r>
          </a:p>
          <a:p>
            <a:pPr>
              <a:buNone/>
            </a:pPr>
            <a:r>
              <a:rPr lang="fr-FR" sz="1600" dirty="0" smtClean="0">
                <a:solidFill>
                  <a:schemeClr val="bg1"/>
                </a:solidFill>
                <a:latin typeface="+mn-lt"/>
                <a:ea typeface="+mn-ea"/>
                <a:cs typeface="+mn-cs"/>
              </a:rPr>
              <a:t>      Les </a:t>
            </a:r>
            <a:r>
              <a:rPr lang="fr-FR" sz="1600" dirty="0">
                <a:solidFill>
                  <a:schemeClr val="bg1"/>
                </a:solidFill>
                <a:latin typeface="+mn-lt"/>
                <a:ea typeface="+mn-ea"/>
                <a:cs typeface="+mn-cs"/>
              </a:rPr>
              <a:t>deux sont presque pareil au niveau de sécurité. Les deux sont conformes à la norme EC2, ce qui signifie que vous êtes généralement sécurisé lorsque vous choisissez l’une ou l’autre</a:t>
            </a:r>
            <a:r>
              <a:rPr lang="fr-FR" sz="1600" dirty="0" smtClean="0">
                <a:solidFill>
                  <a:schemeClr val="bg1"/>
                </a:solidFill>
                <a:latin typeface="+mn-lt"/>
                <a:ea typeface="+mn-ea"/>
                <a:cs typeface="+mn-cs"/>
              </a:rPr>
              <a:t>.</a:t>
            </a:r>
            <a:endParaRPr lang="fr-FR" sz="1600" dirty="0">
              <a:solidFill>
                <a:schemeClr val="bg1"/>
              </a:solidFill>
              <a:latin typeface="+mn-lt"/>
              <a:ea typeface="+mn-ea"/>
              <a:cs typeface="+mn-cs"/>
            </a:endParaRPr>
          </a:p>
          <a:p>
            <a:r>
              <a:rPr lang="fr-FR" sz="1600" dirty="0">
                <a:solidFill>
                  <a:schemeClr val="bg1"/>
                </a:solidFill>
                <a:latin typeface="+mn-lt"/>
                <a:ea typeface="+mn-ea"/>
                <a:cs typeface="+mn-cs"/>
              </a:rPr>
              <a:t>Coût</a:t>
            </a:r>
          </a:p>
          <a:p>
            <a:pPr>
              <a:buNone/>
            </a:pPr>
            <a:r>
              <a:rPr lang="fr-FR" sz="1600" dirty="0" smtClean="0">
                <a:solidFill>
                  <a:schemeClr val="bg1"/>
                </a:solidFill>
                <a:latin typeface="+mn-lt"/>
                <a:ea typeface="+mn-ea"/>
                <a:cs typeface="+mn-cs"/>
              </a:rPr>
              <a:t>       C’est </a:t>
            </a:r>
            <a:r>
              <a:rPr lang="fr-FR" sz="1600" dirty="0">
                <a:solidFill>
                  <a:schemeClr val="bg1"/>
                </a:solidFill>
                <a:latin typeface="+mn-lt"/>
                <a:ea typeface="+mn-ea"/>
                <a:cs typeface="+mn-cs"/>
              </a:rPr>
              <a:t>là que le serveur SQL devient beaucoup moins attrayant et MySQL gagne des points importants. Microsoft vous oblige à acheter des licences pour exécuter plusieurs bases de données sur SQL Server. Il existe une version gratuite, mais elle est uniquement destinée à vous familiariser avec le SGBDR. En revanche, MySQL utilise la licence publique générale GNU, ce qui la rend totalement libre d’utilisation. Notez cependant que si vous avez besoin d’assistance pour MySQL, vous devrez payer pour cela.</a:t>
            </a:r>
          </a:p>
          <a:p>
            <a:pPr>
              <a:buNone/>
            </a:pPr>
            <a:endParaRPr lang="fr-FR" sz="1600" dirty="0"/>
          </a:p>
          <a:p>
            <a:endParaRPr lang="fr-FR" sz="1600" dirty="0"/>
          </a:p>
        </p:txBody>
      </p:sp>
    </p:spTree>
  </p:cSld>
  <p:clrMapOvr>
    <a:masterClrMapping/>
  </p:clrMapOvr>
</p:sld>
</file>

<file path=ppt/theme/theme1.xml><?xml version="1.0" encoding="utf-8"?>
<a:theme xmlns:a="http://schemas.openxmlformats.org/drawingml/2006/main" name="powerpoint-template">
  <a:themeElements>
    <a:clrScheme name="powerpoint-template-24 11">
      <a:dk1>
        <a:srgbClr val="EAEAEA"/>
      </a:dk1>
      <a:lt1>
        <a:srgbClr val="FFFFFF"/>
      </a:lt1>
      <a:dk2>
        <a:srgbClr val="4D4D4D"/>
      </a:dk2>
      <a:lt2>
        <a:srgbClr val="B4B8C4"/>
      </a:lt2>
      <a:accent1>
        <a:srgbClr val="E7BD47"/>
      </a:accent1>
      <a:accent2>
        <a:srgbClr val="47576A"/>
      </a:accent2>
      <a:accent3>
        <a:srgbClr val="FFFFFF"/>
      </a:accent3>
      <a:accent4>
        <a:srgbClr val="C8C8C8"/>
      </a:accent4>
      <a:accent5>
        <a:srgbClr val="F1DBB1"/>
      </a:accent5>
      <a:accent6>
        <a:srgbClr val="3F4E5F"/>
      </a:accent6>
      <a:hlink>
        <a:srgbClr val="E87001"/>
      </a:hlink>
      <a:folHlink>
        <a:srgbClr val="FFFFFF"/>
      </a:folHlink>
    </a:clrScheme>
    <a:fontScheme name="powerpoint-template-24">
      <a:majorFont>
        <a:latin typeface="Microsoft Sans Serif"/>
        <a:ea typeface=""/>
        <a:cs typeface=""/>
      </a:majorFont>
      <a:minorFont>
        <a:latin typeface="Microsoft Sans Serif"/>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bg2">
                <a:gamma/>
                <a:tint val="26667"/>
                <a:invGamma/>
              </a:schemeClr>
            </a:gs>
            <a:gs pos="100000">
              <a:schemeClr val="bg2">
                <a:alpha val="14999"/>
              </a:schemeClr>
            </a:gs>
          </a:gsLst>
          <a:lin ang="5400000" scaled="1"/>
        </a:gra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1">
          <a:gsLst>
            <a:gs pos="0">
              <a:schemeClr val="bg2">
                <a:gamma/>
                <a:tint val="26667"/>
                <a:invGamma/>
              </a:schemeClr>
            </a:gs>
            <a:gs pos="100000">
              <a:schemeClr val="bg2">
                <a:alpha val="14999"/>
              </a:schemeClr>
            </a:gs>
          </a:gsLst>
          <a:lin ang="5400000" scaled="1"/>
        </a:gra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owerpoint-template-24 1">
        <a:dk1>
          <a:srgbClr val="4D4D4D"/>
        </a:dk1>
        <a:lt1>
          <a:srgbClr val="FFFFFF"/>
        </a:lt1>
        <a:dk2>
          <a:srgbClr val="4D4D4D"/>
        </a:dk2>
        <a:lt2>
          <a:srgbClr val="0C209B"/>
        </a:lt2>
        <a:accent1>
          <a:srgbClr val="2167BF"/>
        </a:accent1>
        <a:accent2>
          <a:srgbClr val="C60C0D"/>
        </a:accent2>
        <a:accent3>
          <a:srgbClr val="FFFFFF"/>
        </a:accent3>
        <a:accent4>
          <a:srgbClr val="404040"/>
        </a:accent4>
        <a:accent5>
          <a:srgbClr val="ABB8DC"/>
        </a:accent5>
        <a:accent6>
          <a:srgbClr val="B30A0B"/>
        </a:accent6>
        <a:hlink>
          <a:srgbClr val="4793C7"/>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2">
        <a:dk1>
          <a:srgbClr val="4D4D4D"/>
        </a:dk1>
        <a:lt1>
          <a:srgbClr val="FFFFFF"/>
        </a:lt1>
        <a:dk2>
          <a:srgbClr val="4D4D4D"/>
        </a:dk2>
        <a:lt2>
          <a:srgbClr val="CC0000"/>
        </a:lt2>
        <a:accent1>
          <a:srgbClr val="FF9933"/>
        </a:accent1>
        <a:accent2>
          <a:srgbClr val="009900"/>
        </a:accent2>
        <a:accent3>
          <a:srgbClr val="FFFFFF"/>
        </a:accent3>
        <a:accent4>
          <a:srgbClr val="404040"/>
        </a:accent4>
        <a:accent5>
          <a:srgbClr val="FFCAAD"/>
        </a:accent5>
        <a:accent6>
          <a:srgbClr val="008A00"/>
        </a:accent6>
        <a:hlink>
          <a:srgbClr val="3366FF"/>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3">
        <a:dk1>
          <a:srgbClr val="4D4D4D"/>
        </a:dk1>
        <a:lt1>
          <a:srgbClr val="FFFFFF"/>
        </a:lt1>
        <a:dk2>
          <a:srgbClr val="4D4D4D"/>
        </a:dk2>
        <a:lt2>
          <a:srgbClr val="0E0F83"/>
        </a:lt2>
        <a:accent1>
          <a:srgbClr val="4049D2"/>
        </a:accent1>
        <a:accent2>
          <a:srgbClr val="494FD9"/>
        </a:accent2>
        <a:accent3>
          <a:srgbClr val="FFFFFF"/>
        </a:accent3>
        <a:accent4>
          <a:srgbClr val="404040"/>
        </a:accent4>
        <a:accent5>
          <a:srgbClr val="AFB1E5"/>
        </a:accent5>
        <a:accent6>
          <a:srgbClr val="4147C4"/>
        </a:accent6>
        <a:hlink>
          <a:srgbClr val="757DDF"/>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4">
        <a:dk1>
          <a:srgbClr val="4D4D4D"/>
        </a:dk1>
        <a:lt1>
          <a:srgbClr val="FFFFFF"/>
        </a:lt1>
        <a:dk2>
          <a:srgbClr val="4D4D4D"/>
        </a:dk2>
        <a:lt2>
          <a:srgbClr val="4B8ACD"/>
        </a:lt2>
        <a:accent1>
          <a:srgbClr val="5C98C2"/>
        </a:accent1>
        <a:accent2>
          <a:srgbClr val="93BAD6"/>
        </a:accent2>
        <a:accent3>
          <a:srgbClr val="FFFFFF"/>
        </a:accent3>
        <a:accent4>
          <a:srgbClr val="404040"/>
        </a:accent4>
        <a:accent5>
          <a:srgbClr val="B5CADD"/>
        </a:accent5>
        <a:accent6>
          <a:srgbClr val="85A8C2"/>
        </a:accent6>
        <a:hlink>
          <a:srgbClr val="AECDE1"/>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5">
        <a:dk1>
          <a:srgbClr val="4D4D4D"/>
        </a:dk1>
        <a:lt1>
          <a:srgbClr val="FFFFFF"/>
        </a:lt1>
        <a:dk2>
          <a:srgbClr val="4D4D4D"/>
        </a:dk2>
        <a:lt2>
          <a:srgbClr val="114682"/>
        </a:lt2>
        <a:accent1>
          <a:srgbClr val="295B99"/>
        </a:accent1>
        <a:accent2>
          <a:srgbClr val="406DA6"/>
        </a:accent2>
        <a:accent3>
          <a:srgbClr val="FFFFFF"/>
        </a:accent3>
        <a:accent4>
          <a:srgbClr val="404040"/>
        </a:accent4>
        <a:accent5>
          <a:srgbClr val="ACB5CA"/>
        </a:accent5>
        <a:accent6>
          <a:srgbClr val="396296"/>
        </a:accent6>
        <a:hlink>
          <a:srgbClr val="5F84B5"/>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6">
        <a:dk1>
          <a:srgbClr val="4D4D4D"/>
        </a:dk1>
        <a:lt1>
          <a:srgbClr val="FFFFFF"/>
        </a:lt1>
        <a:dk2>
          <a:srgbClr val="4D4D4D"/>
        </a:dk2>
        <a:lt2>
          <a:srgbClr val="1984CC"/>
        </a:lt2>
        <a:accent1>
          <a:srgbClr val="0960AF"/>
        </a:accent1>
        <a:accent2>
          <a:srgbClr val="05438C"/>
        </a:accent2>
        <a:accent3>
          <a:srgbClr val="FFFFFF"/>
        </a:accent3>
        <a:accent4>
          <a:srgbClr val="404040"/>
        </a:accent4>
        <a:accent5>
          <a:srgbClr val="AAB6D4"/>
        </a:accent5>
        <a:accent6>
          <a:srgbClr val="043C7E"/>
        </a:accent6>
        <a:hlink>
          <a:srgbClr val="023069"/>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7">
        <a:dk1>
          <a:srgbClr val="4D4D4D"/>
        </a:dk1>
        <a:lt1>
          <a:srgbClr val="FFFFFF"/>
        </a:lt1>
        <a:dk2>
          <a:srgbClr val="4D4D4D"/>
        </a:dk2>
        <a:lt2>
          <a:srgbClr val="116DE4"/>
        </a:lt2>
        <a:accent1>
          <a:srgbClr val="235CAF"/>
        </a:accent1>
        <a:accent2>
          <a:srgbClr val="54A1EE"/>
        </a:accent2>
        <a:accent3>
          <a:srgbClr val="FFFFFF"/>
        </a:accent3>
        <a:accent4>
          <a:srgbClr val="404040"/>
        </a:accent4>
        <a:accent5>
          <a:srgbClr val="ACB5D4"/>
        </a:accent5>
        <a:accent6>
          <a:srgbClr val="4B91D8"/>
        </a:accent6>
        <a:hlink>
          <a:srgbClr val="1391EF"/>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8">
        <a:dk1>
          <a:srgbClr val="4D4D4D"/>
        </a:dk1>
        <a:lt1>
          <a:srgbClr val="FFFFFF"/>
        </a:lt1>
        <a:dk2>
          <a:srgbClr val="4D4D4D"/>
        </a:dk2>
        <a:lt2>
          <a:srgbClr val="371710"/>
        </a:lt2>
        <a:accent1>
          <a:srgbClr val="542216"/>
        </a:accent1>
        <a:accent2>
          <a:srgbClr val="21110E"/>
        </a:accent2>
        <a:accent3>
          <a:srgbClr val="FFFFFF"/>
        </a:accent3>
        <a:accent4>
          <a:srgbClr val="404040"/>
        </a:accent4>
        <a:accent5>
          <a:srgbClr val="B3ABAB"/>
        </a:accent5>
        <a:accent6>
          <a:srgbClr val="1D0E0C"/>
        </a:accent6>
        <a:hlink>
          <a:srgbClr val="84391B"/>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9">
        <a:dk1>
          <a:srgbClr val="FFFFFF"/>
        </a:dk1>
        <a:lt1>
          <a:srgbClr val="FFFFFF"/>
        </a:lt1>
        <a:dk2>
          <a:srgbClr val="4D4D4D"/>
        </a:dk2>
        <a:lt2>
          <a:srgbClr val="B4B8C4"/>
        </a:lt2>
        <a:accent1>
          <a:srgbClr val="E7BD47"/>
        </a:accent1>
        <a:accent2>
          <a:srgbClr val="47576A"/>
        </a:accent2>
        <a:accent3>
          <a:srgbClr val="FFFFFF"/>
        </a:accent3>
        <a:accent4>
          <a:srgbClr val="DADADA"/>
        </a:accent4>
        <a:accent5>
          <a:srgbClr val="F1DBB1"/>
        </a:accent5>
        <a:accent6>
          <a:srgbClr val="3F4E5F"/>
        </a:accent6>
        <a:hlink>
          <a:srgbClr val="E87001"/>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0">
        <a:dk1>
          <a:srgbClr val="FFFFFF"/>
        </a:dk1>
        <a:lt1>
          <a:srgbClr val="FFFFFF"/>
        </a:lt1>
        <a:dk2>
          <a:srgbClr val="4D4D4D"/>
        </a:dk2>
        <a:lt2>
          <a:srgbClr val="B4B8C4"/>
        </a:lt2>
        <a:accent1>
          <a:srgbClr val="E7BD47"/>
        </a:accent1>
        <a:accent2>
          <a:srgbClr val="47576A"/>
        </a:accent2>
        <a:accent3>
          <a:srgbClr val="FFFFFF"/>
        </a:accent3>
        <a:accent4>
          <a:srgbClr val="DADADA"/>
        </a:accent4>
        <a:accent5>
          <a:srgbClr val="F1DBB1"/>
        </a:accent5>
        <a:accent6>
          <a:srgbClr val="3F4E5F"/>
        </a:accent6>
        <a:hlink>
          <a:srgbClr val="E87001"/>
        </a:hlink>
        <a:folHlink>
          <a:srgbClr val="FFFFFF"/>
        </a:folHlink>
      </a:clrScheme>
      <a:clrMap bg1="lt1" tx1="dk1" bg2="lt2" tx2="dk2" accent1="accent1" accent2="accent2" accent3="accent3" accent4="accent4" accent5="accent5" accent6="accent6" hlink="hlink" folHlink="folHlink"/>
    </a:extraClrScheme>
    <a:extraClrScheme>
      <a:clrScheme name="powerpoint-template-24 11">
        <a:dk1>
          <a:srgbClr val="EAEAEA"/>
        </a:dk1>
        <a:lt1>
          <a:srgbClr val="FFFFFF"/>
        </a:lt1>
        <a:dk2>
          <a:srgbClr val="4D4D4D"/>
        </a:dk2>
        <a:lt2>
          <a:srgbClr val="B4B8C4"/>
        </a:lt2>
        <a:accent1>
          <a:srgbClr val="E7BD47"/>
        </a:accent1>
        <a:accent2>
          <a:srgbClr val="47576A"/>
        </a:accent2>
        <a:accent3>
          <a:srgbClr val="FFFFFF"/>
        </a:accent3>
        <a:accent4>
          <a:srgbClr val="C8C8C8"/>
        </a:accent4>
        <a:accent5>
          <a:srgbClr val="F1DBB1"/>
        </a:accent5>
        <a:accent6>
          <a:srgbClr val="3F4E5F"/>
        </a:accent6>
        <a:hlink>
          <a:srgbClr val="E87001"/>
        </a:hlink>
        <a:folHlink>
          <a:srgbClr val="FFFF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powerpoint-template</Template>
  <TotalTime>33</TotalTime>
  <Words>689</Words>
  <Application>Microsoft Office PowerPoint</Application>
  <PresentationFormat>Affichage à l'écran (4:3)</PresentationFormat>
  <Paragraphs>33</Paragraphs>
  <Slides>9</Slides>
  <Notes>3</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9</vt:i4>
      </vt:variant>
    </vt:vector>
  </HeadingPairs>
  <TitlesOfParts>
    <vt:vector size="15" baseType="lpstr">
      <vt:lpstr>Arial</vt:lpstr>
      <vt:lpstr>Microsoft Sans Serif</vt:lpstr>
      <vt:lpstr>Verdana</vt:lpstr>
      <vt:lpstr>굴림</vt:lpstr>
      <vt:lpstr>Times New Roman</vt:lpstr>
      <vt:lpstr>powerpoint-template</vt:lpstr>
      <vt:lpstr> MySQL, PostgreSQL et SQL SERVER</vt:lpstr>
      <vt:lpstr>SGBD</vt:lpstr>
      <vt:lpstr>SGBDR </vt:lpstr>
      <vt:lpstr>MySQL</vt:lpstr>
      <vt:lpstr>PostgreSQL</vt:lpstr>
      <vt:lpstr>SQL Server</vt:lpstr>
      <vt:lpstr>Différence entre MySQL et PostgreSQL </vt:lpstr>
      <vt:lpstr>Différence entre MySQL et SQL Server </vt:lpstr>
      <vt:lpstr>Différence entre MySQL et SQL Server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 PostgreSQL et SQL SERVER</dc:title>
  <dc:creator>Utilisateur Windows</dc:creator>
  <cp:lastModifiedBy>Utilisateur Windows</cp:lastModifiedBy>
  <cp:revision>5</cp:revision>
  <dcterms:created xsi:type="dcterms:W3CDTF">2021-09-01T19:41:52Z</dcterms:created>
  <dcterms:modified xsi:type="dcterms:W3CDTF">2021-09-01T20:15:02Z</dcterms:modified>
</cp:coreProperties>
</file>