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394759"/>
    <a:srgbClr val="1C75B3"/>
    <a:srgbClr val="E271C0"/>
    <a:srgbClr val="915E53"/>
    <a:srgbClr val="1F9A1F"/>
    <a:srgbClr val="FFFFFF"/>
    <a:srgbClr val="64D3DF"/>
    <a:srgbClr val="BABB1B"/>
    <a:srgbClr val="FF7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820" autoAdjust="0"/>
  </p:normalViewPr>
  <p:slideViewPr>
    <p:cSldViewPr snapToGrid="0">
      <p:cViewPr>
        <p:scale>
          <a:sx n="66" d="100"/>
          <a:sy n="66" d="100"/>
        </p:scale>
        <p:origin x="90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924ED-05FA-4436-B189-D5C477A09319}" type="datetimeFigureOut">
              <a:rPr lang="en-US" smtClean="0"/>
              <a:t>14-Oct-22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A0413-A50F-4C48-96A0-7430B64A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0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 dirty="0">
                <a:solidFill>
                  <a:srgbClr val="337AB7"/>
                </a:solidFill>
                <a:effectLst/>
              </a:rPr>
              <a:t>Harmonized System (HS) Codes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HS is a standard commodity classification</a:t>
            </a:r>
            <a:endParaRPr lang="en-US" u="none" strike="noStrike" dirty="0">
              <a:solidFill>
                <a:srgbClr val="337AB7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 dirty="0">
                <a:solidFill>
                  <a:srgbClr val="337AB7"/>
                </a:solidFill>
                <a:effectLst/>
              </a:rPr>
              <a:t>84717020 </a:t>
            </a:r>
            <a:r>
              <a:rPr lang="en-US" dirty="0">
                <a:effectLst/>
              </a:rPr>
              <a:t>Hard disk drives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 dirty="0">
                <a:solidFill>
                  <a:srgbClr val="337AB7"/>
                </a:solidFill>
                <a:effectLst/>
              </a:rPr>
              <a:t>84717050 </a:t>
            </a:r>
            <a:r>
              <a:rPr lang="en-US" dirty="0">
                <a:effectLst/>
              </a:rPr>
              <a:t>Proprietary format storage devices including media therefor for automatic data processing machines, with or without removable media and whether magnetic, optical or other 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strike="noStrike" dirty="0">
                <a:solidFill>
                  <a:srgbClr val="337AB7"/>
                </a:solidFill>
                <a:effectLst/>
              </a:rPr>
              <a:t>84717090 Storage units &gt;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OTHERS</a:t>
            </a:r>
            <a:endParaRPr lang="en-US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A0413-A50F-4C48-96A0-7430B64AB9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18F6-D529-E1FA-6B7C-E0DA3C215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12E35-3CA8-2C57-A2E4-EDFFBF142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DE8B-8E0E-CEC9-9CCD-B582E2B6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293B-AD7C-3DB3-E904-DFA0677C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14933-BAB1-241E-CF53-CF959A0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DDBB-64DA-79F9-9845-63C01915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CE260-1E37-E1AE-A8A8-AC327F6D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0D97-99F7-B37D-B373-AD1BC549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1619-96BB-F7CD-0E73-BA98BBDB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A333-C05F-EF15-166D-C526DAD0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69318-5530-59BB-0604-F1D5F7224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E19F6-1B5A-41A1-F9BF-9B931A3F5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82D1-8EF8-04A2-3EFC-A0021601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908A-1FF3-2742-0477-333E4BCF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84B8-EE93-93BE-5523-ABE0F8CF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8C32-6D92-8669-4859-6DF09EA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4AFE-2E11-AC28-3CF8-334AD767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DCAD-5FD7-FD88-7147-575E0ED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669E-F83E-3ABB-DC06-044E54B5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C59B-2984-6FFB-832F-0B68AA07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2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A52B-8A6C-33D0-6D8D-3E5AAE01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8B76-1CA2-CB62-1104-926B11D2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5CBD-89EE-6CCF-A4B1-C021E6EC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B8F04-EC3E-9770-1653-46052C57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D925-ABF1-D94B-F95A-C41DE609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006A-F93B-7F6C-B32E-DBAA8055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C58B-C6BE-F750-556C-0D103A16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82FA-2A06-17DC-C109-22711FBA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51E7-1209-F272-250F-35EFD6BF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ABE8E-7378-9C05-DC35-1F8E44AF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514E-B4A1-2BB7-7B23-F9DC141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3895-2B75-327E-BC14-0732B481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EB788-A66D-F6AD-8F52-BEAA73DB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030D1-1343-CFB3-75F5-56895EA8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D9958-8D10-4681-4837-F98DF2F4D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B2D61-2258-8328-591E-B233779D4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9B975-DC2D-2EB4-706E-75BECBFA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C4C52-5804-9510-0A7E-30C8BAF3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432C7-12FC-AB26-E96F-6410AE51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9930-56A9-D76C-EAD3-FA9CDB45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66028-58BD-7F8A-E9D4-BCDE3E1D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1E8B-B6DF-9679-63E7-80E20A87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F1891-B106-2F33-9E4A-A2A4BA00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3F496-C1DF-FBD2-FB20-409C2139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9FCDE-EF5B-7E0A-9CC6-F99EA7FD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CF6A8-41BF-D3F2-5C1A-92B5657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7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EC4-6387-D7BD-A3A6-5E794424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ABA4-67A1-F7B9-6F3B-6BF12EDC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C0C83-0890-9D6E-FB24-D5788FA29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3009-9008-450B-DE7A-E3A5784F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53AE9-EFA3-9177-B75D-BE09D37F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DE514-65F9-21A0-3080-ADE7B811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6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FA2-24F4-A2E1-C4FA-B9FC7E79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BFB96-4E82-FD34-932F-A8F17B15A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C6A3B-D182-8351-8CB7-A8A202B7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30EAD-5233-17FA-C9FE-5D418D23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3A2A-0321-5E80-8C80-807AB5EF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E0979-B9C8-7D30-DAC7-4174FDB2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DE97D-0955-1EEF-1955-14305762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027-2CC2-EA41-FDB7-3BFE748F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B164-E292-52F2-3870-C54E873D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D565-113B-44B7-BA94-95D32649609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DA96-5B1E-8CF7-C532-58114C5A8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070E-0421-A858-3FE5-9B54A696E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CB0-B42F-489E-9FA3-7B8EBCB4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TextBox 1045">
            <a:extLst>
              <a:ext uri="{FF2B5EF4-FFF2-40B4-BE49-F238E27FC236}">
                <a16:creationId xmlns:a16="http://schemas.microsoft.com/office/drawing/2014/main" id="{E4C500A4-1A3E-6BB0-4C4A-B42C96A4376D}"/>
              </a:ext>
            </a:extLst>
          </p:cNvPr>
          <p:cNvSpPr txBox="1"/>
          <p:nvPr/>
        </p:nvSpPr>
        <p:spPr>
          <a:xfrm>
            <a:off x="0" y="0"/>
            <a:ext cx="2453036" cy="6857999"/>
          </a:xfrm>
          <a:prstGeom prst="rect">
            <a:avLst/>
          </a:prstGeom>
          <a:solidFill>
            <a:srgbClr val="394759"/>
          </a:solidFill>
        </p:spPr>
        <p:txBody>
          <a:bodyPr wrap="square" anchor="ctr" anchorCtr="0">
            <a:noAutofit/>
          </a:bodyPr>
          <a:lstStyle/>
          <a:p>
            <a:pPr algn="ctr"/>
            <a:endParaRPr lang="en-US" sz="24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29" name="Picture 18">
            <a:extLst>
              <a:ext uri="{FF2B5EF4-FFF2-40B4-BE49-F238E27FC236}">
                <a16:creationId xmlns:a16="http://schemas.microsoft.com/office/drawing/2014/main" id="{F66D528A-9354-480E-C4CE-ABF103D3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0" y="2430373"/>
            <a:ext cx="3474720" cy="228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BB4B4-7FBB-9F21-E939-CA33B7EA64A0}"/>
              </a:ext>
            </a:extLst>
          </p:cNvPr>
          <p:cNvSpPr txBox="1"/>
          <p:nvPr/>
        </p:nvSpPr>
        <p:spPr>
          <a:xfrm>
            <a:off x="0" y="0"/>
            <a:ext cx="12192000" cy="5064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Thailand Export Trends (Jan2020 - Jul2022)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0866837-3B8C-4781-BD08-602A42219E2B}"/>
              </a:ext>
            </a:extLst>
          </p:cNvPr>
          <p:cNvGrpSpPr/>
          <p:nvPr/>
        </p:nvGrpSpPr>
        <p:grpSpPr>
          <a:xfrm>
            <a:off x="5865393" y="702248"/>
            <a:ext cx="1027095" cy="1735397"/>
            <a:chOff x="3435377" y="702248"/>
            <a:chExt cx="993369" cy="17353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669408-C705-49E3-597D-54481EE78246}"/>
                </a:ext>
              </a:extLst>
            </p:cNvPr>
            <p:cNvSpPr txBox="1"/>
            <p:nvPr/>
          </p:nvSpPr>
          <p:spPr>
            <a:xfrm>
              <a:off x="3436155" y="702248"/>
              <a:ext cx="976603" cy="1720911"/>
            </a:xfrm>
            <a:prstGeom prst="rect">
              <a:avLst/>
            </a:prstGeom>
            <a:solidFill>
              <a:srgbClr val="3B3B3B"/>
            </a:solidFill>
          </p:spPr>
          <p:txBody>
            <a:bodyPr wrap="square" anchor="ctr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050" u="sng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E11AAD-60A8-FA4F-A166-844DAF8E05F6}"/>
                </a:ext>
              </a:extLst>
            </p:cNvPr>
            <p:cNvSpPr txBox="1"/>
            <p:nvPr/>
          </p:nvSpPr>
          <p:spPr>
            <a:xfrm>
              <a:off x="3473652" y="992633"/>
              <a:ext cx="955094" cy="1445012"/>
            </a:xfrm>
            <a:prstGeom prst="rect">
              <a:avLst/>
            </a:prstGeom>
            <a:noFill/>
          </p:spPr>
          <p:txBody>
            <a:bodyPr wrap="square" anchor="t" anchorCtr="0"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i="0" u="sng" dirty="0">
                  <a:solidFill>
                    <a:schemeClr val="bg1"/>
                  </a:solidFill>
                  <a:effectLst/>
                </a:rPr>
                <a:t>Machinery</a:t>
              </a:r>
              <a:r>
                <a:rPr lang="en-US" sz="100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900" i="0" dirty="0">
                  <a:solidFill>
                    <a:schemeClr val="bg1"/>
                  </a:solidFill>
                  <a:effectLst/>
                </a:rPr>
                <a:t>and Mechanical Appliances; Electrical Equipment; Parts thereof; etc.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9F82AD-1E7E-416F-1B20-216B2C632F01}"/>
                </a:ext>
              </a:extLst>
            </p:cNvPr>
            <p:cNvSpPr txBox="1"/>
            <p:nvPr/>
          </p:nvSpPr>
          <p:spPr>
            <a:xfrm>
              <a:off x="3435377" y="722655"/>
              <a:ext cx="976603" cy="304405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i="0" dirty="0">
                  <a:solidFill>
                    <a:schemeClr val="bg1"/>
                  </a:solidFill>
                  <a:effectLst/>
                </a:rPr>
                <a:t>Top Section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D1E5053-88D9-A6CE-E8E6-E429848B0D9E}"/>
                </a:ext>
              </a:extLst>
            </p:cNvPr>
            <p:cNvSpPr/>
            <p:nvPr/>
          </p:nvSpPr>
          <p:spPr>
            <a:xfrm>
              <a:off x="3488113" y="1049929"/>
              <a:ext cx="199967" cy="154557"/>
            </a:xfrm>
            <a:prstGeom prst="rightArrow">
              <a:avLst/>
            </a:prstGeom>
            <a:solidFill>
              <a:srgbClr val="E27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0" name="TextBox 1059">
            <a:extLst>
              <a:ext uri="{FF2B5EF4-FFF2-40B4-BE49-F238E27FC236}">
                <a16:creationId xmlns:a16="http://schemas.microsoft.com/office/drawing/2014/main" id="{168A3D48-9463-A788-7F72-7AF7CBC42D72}"/>
              </a:ext>
            </a:extLst>
          </p:cNvPr>
          <p:cNvSpPr txBox="1"/>
          <p:nvPr/>
        </p:nvSpPr>
        <p:spPr>
          <a:xfrm>
            <a:off x="5863825" y="2174875"/>
            <a:ext cx="1011328" cy="2408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US" sz="1050" u="sng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584321-7955-3F03-9B61-C773C5ECE9FB}"/>
              </a:ext>
            </a:extLst>
          </p:cNvPr>
          <p:cNvGrpSpPr/>
          <p:nvPr/>
        </p:nvGrpSpPr>
        <p:grpSpPr>
          <a:xfrm>
            <a:off x="2430412" y="474712"/>
            <a:ext cx="3510340" cy="2017986"/>
            <a:chOff x="-7988" y="474712"/>
            <a:chExt cx="3510340" cy="201798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5276897-F00D-D25E-4385-7DCBC04244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95"/>
            <a:stretch/>
          </p:blipFill>
          <p:spPr bwMode="auto">
            <a:xfrm>
              <a:off x="-7988" y="520924"/>
              <a:ext cx="3510340" cy="197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883BB3-B225-1F14-8E85-937EA8EC4E46}"/>
                </a:ext>
              </a:extLst>
            </p:cNvPr>
            <p:cNvSpPr txBox="1"/>
            <p:nvPr/>
          </p:nvSpPr>
          <p:spPr>
            <a:xfrm>
              <a:off x="1632908" y="474712"/>
              <a:ext cx="1827336" cy="304405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i="0" dirty="0">
                  <a:effectLst/>
                </a:rPr>
                <a:t>By Sections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92BE3F-61E8-4A3B-E283-CA3BB40C2321}"/>
              </a:ext>
            </a:extLst>
          </p:cNvPr>
          <p:cNvGrpSpPr/>
          <p:nvPr/>
        </p:nvGrpSpPr>
        <p:grpSpPr>
          <a:xfrm>
            <a:off x="6850380" y="474712"/>
            <a:ext cx="3473648" cy="2014976"/>
            <a:chOff x="4411980" y="474712"/>
            <a:chExt cx="3473648" cy="2014976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C81491F7-BA63-D6D5-E9CB-8151B0060B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95"/>
            <a:stretch/>
          </p:blipFill>
          <p:spPr bwMode="auto">
            <a:xfrm>
              <a:off x="4411980" y="517914"/>
              <a:ext cx="3473648" cy="197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F084E3-571A-DB9E-3EE2-549FDEBB1264}"/>
                </a:ext>
              </a:extLst>
            </p:cNvPr>
            <p:cNvSpPr txBox="1"/>
            <p:nvPr/>
          </p:nvSpPr>
          <p:spPr>
            <a:xfrm>
              <a:off x="5781675" y="474712"/>
              <a:ext cx="2035602" cy="304405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i="0" dirty="0">
                  <a:effectLst/>
                </a:rPr>
                <a:t>Top Section - By Chapter&gt;Heading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361024F-377C-D65C-F9E8-A81BDC0F7C66}"/>
              </a:ext>
            </a:extLst>
          </p:cNvPr>
          <p:cNvSpPr txBox="1"/>
          <p:nvPr/>
        </p:nvSpPr>
        <p:spPr>
          <a:xfrm>
            <a:off x="10272666" y="702248"/>
            <a:ext cx="1810249" cy="1720911"/>
          </a:xfrm>
          <a:prstGeom prst="rect">
            <a:avLst/>
          </a:prstGeom>
          <a:solidFill>
            <a:srgbClr val="3B3B3B"/>
          </a:solidFill>
        </p:spPr>
        <p:txBody>
          <a:bodyPr wrap="square" anchor="ctr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US" sz="1050" u="sng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7EC079-D5DA-D614-2B8C-D83763A7655A}"/>
              </a:ext>
            </a:extLst>
          </p:cNvPr>
          <p:cNvSpPr txBox="1"/>
          <p:nvPr/>
        </p:nvSpPr>
        <p:spPr>
          <a:xfrm>
            <a:off x="10310163" y="992633"/>
            <a:ext cx="1770380" cy="1445012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sz="1000" i="0" u="sng" dirty="0">
                <a:solidFill>
                  <a:schemeClr val="bg1"/>
                </a:solidFill>
                <a:effectLst/>
              </a:rPr>
              <a:t>8471 : Automatic data processing machines and units thereof</a:t>
            </a:r>
            <a:r>
              <a:rPr lang="en-US" sz="1000" i="0" dirty="0">
                <a:solidFill>
                  <a:schemeClr val="bg1"/>
                </a:solidFill>
                <a:effectLst/>
              </a:rPr>
              <a:t>; </a:t>
            </a:r>
            <a:r>
              <a:rPr lang="en-US" sz="900" i="0" dirty="0">
                <a:solidFill>
                  <a:schemeClr val="bg1"/>
                </a:solidFill>
                <a:effectLst/>
              </a:rPr>
              <a:t>magnetic or optical readers, machines for transcribing data onto data media in coded form and machines for processing such data, not elsewhere specified or included.</a:t>
            </a:r>
            <a:endParaRPr lang="en-US" sz="10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9BCC8-F2C4-E9B9-78E6-A766ED674DC1}"/>
              </a:ext>
            </a:extLst>
          </p:cNvPr>
          <p:cNvSpPr txBox="1"/>
          <p:nvPr/>
        </p:nvSpPr>
        <p:spPr>
          <a:xfrm>
            <a:off x="10271888" y="722655"/>
            <a:ext cx="1810249" cy="3044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chemeClr val="bg1"/>
                </a:solidFill>
                <a:effectLst/>
              </a:rPr>
              <a:t>Top by Chapter&gt;Heading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99FCD8-E6FB-861B-E380-142041478C73}"/>
              </a:ext>
            </a:extLst>
          </p:cNvPr>
          <p:cNvSpPr/>
          <p:nvPr/>
        </p:nvSpPr>
        <p:spPr>
          <a:xfrm>
            <a:off x="10324624" y="1049929"/>
            <a:ext cx="199967" cy="154557"/>
          </a:xfrm>
          <a:prstGeom prst="rightArrow">
            <a:avLst/>
          </a:prstGeom>
          <a:solidFill>
            <a:srgbClr val="64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29FE814-7F36-60FE-0FBF-E421872B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12" y="2436538"/>
            <a:ext cx="3510340" cy="22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C3FD1C8-C519-CA75-D57A-14B2CF755ACE}"/>
              </a:ext>
            </a:extLst>
          </p:cNvPr>
          <p:cNvSpPr txBox="1"/>
          <p:nvPr/>
        </p:nvSpPr>
        <p:spPr>
          <a:xfrm>
            <a:off x="3838174" y="2397947"/>
            <a:ext cx="2035602" cy="3044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000" i="0" dirty="0">
                <a:effectLst/>
              </a:rPr>
              <a:t>8471 – HS 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37F434-6CF0-D0BE-68AD-7C40D662DB89}"/>
              </a:ext>
            </a:extLst>
          </p:cNvPr>
          <p:cNvSpPr txBox="1"/>
          <p:nvPr/>
        </p:nvSpPr>
        <p:spPr>
          <a:xfrm>
            <a:off x="5866198" y="2624890"/>
            <a:ext cx="1009760" cy="1720911"/>
          </a:xfrm>
          <a:prstGeom prst="rect">
            <a:avLst/>
          </a:prstGeom>
          <a:solidFill>
            <a:srgbClr val="3B3B3B"/>
          </a:solidFill>
        </p:spPr>
        <p:txBody>
          <a:bodyPr wrap="square" anchor="ctr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US" sz="1050" u="sng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0AD2B7-E898-85B4-FA17-436F9898FF43}"/>
              </a:ext>
            </a:extLst>
          </p:cNvPr>
          <p:cNvSpPr txBox="1"/>
          <p:nvPr/>
        </p:nvSpPr>
        <p:spPr>
          <a:xfrm>
            <a:off x="5904966" y="2915275"/>
            <a:ext cx="987521" cy="556588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sz="1000" i="0" u="sng" dirty="0">
                <a:solidFill>
                  <a:schemeClr val="bg1"/>
                </a:solidFill>
                <a:effectLst/>
              </a:rPr>
              <a:t>847170</a:t>
            </a:r>
            <a:r>
              <a:rPr lang="en-US" sz="1000" i="0" dirty="0">
                <a:solidFill>
                  <a:schemeClr val="bg1"/>
                </a:solidFill>
                <a:effectLst/>
              </a:rPr>
              <a:t>20</a:t>
            </a:r>
          </a:p>
          <a:p>
            <a:pPr marL="171450" indent="-171450">
              <a:buFontTx/>
              <a:buChar char="-"/>
            </a:pPr>
            <a:r>
              <a:rPr lang="en-US" sz="1000" i="0" u="sng" dirty="0">
                <a:solidFill>
                  <a:schemeClr val="bg1"/>
                </a:solidFill>
                <a:effectLst/>
              </a:rPr>
              <a:t>847170</a:t>
            </a:r>
            <a:r>
              <a:rPr lang="en-US" sz="1000" i="0" dirty="0">
                <a:solidFill>
                  <a:schemeClr val="bg1"/>
                </a:solidFill>
                <a:effectLst/>
              </a:rPr>
              <a:t>50</a:t>
            </a:r>
          </a:p>
          <a:p>
            <a:pPr marL="171450" indent="-171450">
              <a:buFontTx/>
              <a:buChar char="-"/>
            </a:pPr>
            <a:r>
              <a:rPr lang="en-US" sz="1000" i="0" u="sng" dirty="0">
                <a:solidFill>
                  <a:schemeClr val="bg1"/>
                </a:solidFill>
                <a:effectLst/>
              </a:rPr>
              <a:t>847170</a:t>
            </a:r>
            <a:r>
              <a:rPr lang="en-US" sz="1000" i="0" dirty="0">
                <a:solidFill>
                  <a:schemeClr val="bg1"/>
                </a:solidFill>
                <a:effectLst/>
              </a:rPr>
              <a:t>90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B8221-F250-8E9D-94C3-C7BA2A95E4BD}"/>
              </a:ext>
            </a:extLst>
          </p:cNvPr>
          <p:cNvSpPr txBox="1"/>
          <p:nvPr/>
        </p:nvSpPr>
        <p:spPr>
          <a:xfrm>
            <a:off x="5865394" y="2645297"/>
            <a:ext cx="1009760" cy="3044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chemeClr val="bg1"/>
                </a:solidFill>
                <a:effectLst/>
              </a:rPr>
              <a:t>Top HS Code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881FEEC-E521-2578-6AF0-052FB1E0A100}"/>
              </a:ext>
            </a:extLst>
          </p:cNvPr>
          <p:cNvSpPr/>
          <p:nvPr/>
        </p:nvSpPr>
        <p:spPr>
          <a:xfrm>
            <a:off x="5948097" y="2972572"/>
            <a:ext cx="176081" cy="131626"/>
          </a:xfrm>
          <a:prstGeom prst="rightArrow">
            <a:avLst/>
          </a:prstGeom>
          <a:solidFill>
            <a:srgbClr val="1F9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90B6A8F-FF08-8387-AE14-674C54607BA9}"/>
              </a:ext>
            </a:extLst>
          </p:cNvPr>
          <p:cNvSpPr/>
          <p:nvPr/>
        </p:nvSpPr>
        <p:spPr>
          <a:xfrm>
            <a:off x="5948097" y="3124972"/>
            <a:ext cx="176081" cy="131626"/>
          </a:xfrm>
          <a:prstGeom prst="rightArrow">
            <a:avLst/>
          </a:prstGeom>
          <a:solidFill>
            <a:srgbClr val="915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FF51753B-3509-C5AE-A775-40988B5390FB}"/>
              </a:ext>
            </a:extLst>
          </p:cNvPr>
          <p:cNvSpPr/>
          <p:nvPr/>
        </p:nvSpPr>
        <p:spPr>
          <a:xfrm>
            <a:off x="5948097" y="3277372"/>
            <a:ext cx="176081" cy="131626"/>
          </a:xfrm>
          <a:prstGeom prst="rightArrow">
            <a:avLst/>
          </a:prstGeom>
          <a:solidFill>
            <a:srgbClr val="E27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914DB36-ABC0-2DA5-8721-B24EA59A8F03}"/>
              </a:ext>
            </a:extLst>
          </p:cNvPr>
          <p:cNvSpPr txBox="1"/>
          <p:nvPr/>
        </p:nvSpPr>
        <p:spPr>
          <a:xfrm>
            <a:off x="5865394" y="3604055"/>
            <a:ext cx="1020772" cy="556588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pPr algn="ctr"/>
            <a:r>
              <a:rPr lang="en-US" sz="1200" i="0" u="sng" dirty="0">
                <a:solidFill>
                  <a:schemeClr val="bg1"/>
                </a:solidFill>
                <a:effectLst/>
              </a:rPr>
              <a:t>847170</a:t>
            </a:r>
            <a:r>
              <a:rPr lang="en-US" sz="1200" dirty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en-US" sz="1200" i="0" dirty="0">
                <a:solidFill>
                  <a:schemeClr val="bg1"/>
                </a:solidFill>
                <a:effectLst/>
              </a:rPr>
              <a:t>Storage units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6CAD2E4-5E11-25D7-48AF-6E8662E6FD80}"/>
              </a:ext>
            </a:extLst>
          </p:cNvPr>
          <p:cNvSpPr txBox="1"/>
          <p:nvPr/>
        </p:nvSpPr>
        <p:spPr>
          <a:xfrm>
            <a:off x="8218316" y="2397947"/>
            <a:ext cx="2035602" cy="3044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000" i="0" dirty="0">
                <a:effectLst/>
              </a:rPr>
              <a:t>847170 – By Country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57A6BF9-C503-5B5E-61CE-7F62C7505387}"/>
              </a:ext>
            </a:extLst>
          </p:cNvPr>
          <p:cNvSpPr txBox="1"/>
          <p:nvPr/>
        </p:nvSpPr>
        <p:spPr>
          <a:xfrm>
            <a:off x="10271887" y="2624890"/>
            <a:ext cx="1808655" cy="1720911"/>
          </a:xfrm>
          <a:prstGeom prst="rect">
            <a:avLst/>
          </a:prstGeom>
          <a:solidFill>
            <a:srgbClr val="3B3B3B"/>
          </a:solidFill>
        </p:spPr>
        <p:txBody>
          <a:bodyPr wrap="square" anchor="ctr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US" sz="1050" u="sng" dirty="0">
              <a:solidFill>
                <a:schemeClr val="bg1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E16C20B5-9159-E412-DF0B-BD43576167A4}"/>
              </a:ext>
            </a:extLst>
          </p:cNvPr>
          <p:cNvSpPr txBox="1"/>
          <p:nvPr/>
        </p:nvSpPr>
        <p:spPr>
          <a:xfrm>
            <a:off x="10271888" y="2940753"/>
            <a:ext cx="1810249" cy="3044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</a:rPr>
              <a:t>Top Export by Country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E8A884F-5324-410A-F26A-353C1FB359B0}"/>
              </a:ext>
            </a:extLst>
          </p:cNvPr>
          <p:cNvSpPr txBox="1"/>
          <p:nvPr/>
        </p:nvSpPr>
        <p:spPr>
          <a:xfrm>
            <a:off x="10235865" y="2771796"/>
            <a:ext cx="1810249" cy="3044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847170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EF7B8B1-8F53-3BA2-07F1-42D40E3CF87E}"/>
              </a:ext>
            </a:extLst>
          </p:cNvPr>
          <p:cNvSpPr txBox="1"/>
          <p:nvPr/>
        </p:nvSpPr>
        <p:spPr>
          <a:xfrm>
            <a:off x="10537203" y="3226677"/>
            <a:ext cx="1544934" cy="53339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</a:rPr>
              <a:t>UNITED ARAB EMIRATES (AE)</a:t>
            </a:r>
          </a:p>
        </p:txBody>
      </p:sp>
      <p:sp>
        <p:nvSpPr>
          <p:cNvPr id="1040" name="Arrow: Right 1039">
            <a:extLst>
              <a:ext uri="{FF2B5EF4-FFF2-40B4-BE49-F238E27FC236}">
                <a16:creationId xmlns:a16="http://schemas.microsoft.com/office/drawing/2014/main" id="{82268BF1-811C-99AF-2C5E-49C759EE0333}"/>
              </a:ext>
            </a:extLst>
          </p:cNvPr>
          <p:cNvSpPr/>
          <p:nvPr/>
        </p:nvSpPr>
        <p:spPr>
          <a:xfrm>
            <a:off x="10379001" y="3401032"/>
            <a:ext cx="316403" cy="201261"/>
          </a:xfrm>
          <a:prstGeom prst="rightArrow">
            <a:avLst/>
          </a:prstGeom>
          <a:solidFill>
            <a:srgbClr val="1C7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109E539-B171-7D42-632E-1C9656DD3199}"/>
              </a:ext>
            </a:extLst>
          </p:cNvPr>
          <p:cNvSpPr txBox="1"/>
          <p:nvPr/>
        </p:nvSpPr>
        <p:spPr>
          <a:xfrm>
            <a:off x="10282095" y="3679097"/>
            <a:ext cx="1764018" cy="53339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From 21 Countries</a:t>
            </a:r>
            <a:endParaRPr lang="en-US" sz="12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9489E606-2CDD-62F0-125A-93FC3A5D28DE}"/>
              </a:ext>
            </a:extLst>
          </p:cNvPr>
          <p:cNvSpPr txBox="1"/>
          <p:nvPr/>
        </p:nvSpPr>
        <p:spPr>
          <a:xfrm>
            <a:off x="0" y="2473990"/>
            <a:ext cx="2453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84</a:t>
            </a:r>
            <a:r>
              <a:rPr lang="en-US" sz="32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71</a:t>
            </a:r>
            <a:r>
              <a:rPr lang="en-US" sz="3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70</a:t>
            </a:r>
            <a:r>
              <a:rPr lang="en-US" sz="32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20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EF21DB28-EA72-EFAE-6869-A17C3B90F27D}"/>
              </a:ext>
            </a:extLst>
          </p:cNvPr>
          <p:cNvSpPr txBox="1"/>
          <p:nvPr/>
        </p:nvSpPr>
        <p:spPr>
          <a:xfrm>
            <a:off x="0" y="1897845"/>
            <a:ext cx="2453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chemeClr val="accent2"/>
                </a:solidFill>
                <a:effectLst/>
              </a:rPr>
              <a:t>HS Code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BC44759-CB0A-E876-4CD1-1EDD41B906AC}"/>
              </a:ext>
            </a:extLst>
          </p:cNvPr>
          <p:cNvSpPr txBox="1"/>
          <p:nvPr/>
        </p:nvSpPr>
        <p:spPr>
          <a:xfrm>
            <a:off x="0" y="765450"/>
            <a:ext cx="2453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</a:rPr>
              <a:t>21 Sections</a:t>
            </a:r>
          </a:p>
        </p:txBody>
      </p:sp>
      <p:sp>
        <p:nvSpPr>
          <p:cNvPr id="1048" name="Arrow: Right 1047">
            <a:extLst>
              <a:ext uri="{FF2B5EF4-FFF2-40B4-BE49-F238E27FC236}">
                <a16:creationId xmlns:a16="http://schemas.microsoft.com/office/drawing/2014/main" id="{45E83A15-DBE3-0DA7-7B66-84B50E491992}"/>
              </a:ext>
            </a:extLst>
          </p:cNvPr>
          <p:cNvSpPr/>
          <p:nvPr/>
        </p:nvSpPr>
        <p:spPr>
          <a:xfrm rot="16200000">
            <a:off x="686333" y="1393343"/>
            <a:ext cx="523220" cy="33871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CF02C0B-2604-54C5-3602-8B6A3465249E}"/>
              </a:ext>
            </a:extLst>
          </p:cNvPr>
          <p:cNvSpPr txBox="1"/>
          <p:nvPr/>
        </p:nvSpPr>
        <p:spPr>
          <a:xfrm>
            <a:off x="716428" y="1464631"/>
            <a:ext cx="1633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Grouped into</a:t>
            </a:r>
            <a:endParaRPr lang="en-US" sz="12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4E918874-414E-3AFD-2FFF-D47A974E13EA}"/>
              </a:ext>
            </a:extLst>
          </p:cNvPr>
          <p:cNvSpPr txBox="1"/>
          <p:nvPr/>
        </p:nvSpPr>
        <p:spPr>
          <a:xfrm>
            <a:off x="0" y="3759820"/>
            <a:ext cx="2453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84</a:t>
            </a:r>
            <a:r>
              <a:rPr lang="en-US" sz="2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: Chapter</a:t>
            </a:r>
          </a:p>
        </p:txBody>
      </p: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9BB1BECD-7314-1D8E-73E2-118A5210818E}"/>
              </a:ext>
            </a:extLst>
          </p:cNvPr>
          <p:cNvSpPr/>
          <p:nvPr/>
        </p:nvSpPr>
        <p:spPr>
          <a:xfrm rot="5400000" flipV="1">
            <a:off x="686335" y="3269248"/>
            <a:ext cx="523220" cy="33871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D5F041EF-85CA-ED51-DE5E-564952916FB0}"/>
              </a:ext>
            </a:extLst>
          </p:cNvPr>
          <p:cNvSpPr txBox="1"/>
          <p:nvPr/>
        </p:nvSpPr>
        <p:spPr>
          <a:xfrm>
            <a:off x="674595" y="3217298"/>
            <a:ext cx="1633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Classified as</a:t>
            </a:r>
            <a:endParaRPr lang="en-US" sz="12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D25D3BFA-422B-BC9A-B2A7-4F814DA143AF}"/>
              </a:ext>
            </a:extLst>
          </p:cNvPr>
          <p:cNvSpPr txBox="1"/>
          <p:nvPr/>
        </p:nvSpPr>
        <p:spPr>
          <a:xfrm>
            <a:off x="1" y="4207990"/>
            <a:ext cx="2453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71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: Heading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63DAEB7C-3628-4B7E-C2FA-AD97E6280124}"/>
              </a:ext>
            </a:extLst>
          </p:cNvPr>
          <p:cNvSpPr txBox="1"/>
          <p:nvPr/>
        </p:nvSpPr>
        <p:spPr>
          <a:xfrm>
            <a:off x="1" y="4656160"/>
            <a:ext cx="2453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70</a:t>
            </a:r>
            <a:r>
              <a:rPr lang="en-US" sz="2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: Sub –Heading (HS Code)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0FF3D0F-99B0-3C7D-9901-A9EB22707F3B}"/>
              </a:ext>
            </a:extLst>
          </p:cNvPr>
          <p:cNvSpPr txBox="1"/>
          <p:nvPr/>
        </p:nvSpPr>
        <p:spPr>
          <a:xfrm>
            <a:off x="0" y="5473661"/>
            <a:ext cx="2453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20</a:t>
            </a:r>
            <a:r>
              <a:rPr lang="en-US" sz="2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: Sub –Heading (Determine Duty)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3AB2E8E8-9E2B-9331-159A-D3B8864A9FB5}"/>
              </a:ext>
            </a:extLst>
          </p:cNvPr>
          <p:cNvSpPr txBox="1"/>
          <p:nvPr/>
        </p:nvSpPr>
        <p:spPr>
          <a:xfrm>
            <a:off x="145886" y="1943478"/>
            <a:ext cx="2126321" cy="11327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endParaRPr lang="en-US" sz="24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B177776-6C3E-393D-EB5F-7E4C0F97B6AA}"/>
              </a:ext>
            </a:extLst>
          </p:cNvPr>
          <p:cNvSpPr txBox="1"/>
          <p:nvPr/>
        </p:nvSpPr>
        <p:spPr>
          <a:xfrm>
            <a:off x="5833212" y="2144029"/>
            <a:ext cx="1080242" cy="3044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30.15% in 2022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250DC61-80EC-2611-97ED-B452C560663D}"/>
              </a:ext>
            </a:extLst>
          </p:cNvPr>
          <p:cNvSpPr txBox="1"/>
          <p:nvPr/>
        </p:nvSpPr>
        <p:spPr>
          <a:xfrm>
            <a:off x="2428024" y="6665914"/>
            <a:ext cx="97639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0" dirty="0">
                <a:solidFill>
                  <a:schemeClr val="bg1"/>
                </a:solidFill>
                <a:effectLst/>
              </a:rPr>
              <a:t>Data from: https://www.customs.go.th/statistic_report.php? 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673681FE-FCC6-585A-FDE6-719780765863}"/>
              </a:ext>
            </a:extLst>
          </p:cNvPr>
          <p:cNvSpPr txBox="1"/>
          <p:nvPr/>
        </p:nvSpPr>
        <p:spPr>
          <a:xfrm>
            <a:off x="5866197" y="4829175"/>
            <a:ext cx="6214345" cy="1746549"/>
          </a:xfrm>
          <a:prstGeom prst="rect">
            <a:avLst/>
          </a:prstGeom>
          <a:solidFill>
            <a:srgbClr val="3B3B3B"/>
          </a:solidFill>
        </p:spPr>
        <p:txBody>
          <a:bodyPr wrap="square" anchor="t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US" sz="1050" u="sng" dirty="0">
              <a:solidFill>
                <a:schemeClr val="bg1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DFBD31F-EA74-4BB1-8191-9ECCCDBBCAB2}"/>
              </a:ext>
            </a:extLst>
          </p:cNvPr>
          <p:cNvSpPr txBox="1"/>
          <p:nvPr/>
        </p:nvSpPr>
        <p:spPr>
          <a:xfrm>
            <a:off x="3437217" y="4609407"/>
            <a:ext cx="2436559" cy="3044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000" dirty="0"/>
              <a:t>Export percent of </a:t>
            </a:r>
            <a:r>
              <a:rPr lang="en-US" sz="1000" i="0" dirty="0">
                <a:effectLst/>
              </a:rPr>
              <a:t>847170 vs Others</a:t>
            </a:r>
          </a:p>
        </p:txBody>
      </p:sp>
      <p:pic>
        <p:nvPicPr>
          <p:cNvPr id="1067" name="Picture 22">
            <a:extLst>
              <a:ext uri="{FF2B5EF4-FFF2-40B4-BE49-F238E27FC236}">
                <a16:creationId xmlns:a16="http://schemas.microsoft.com/office/drawing/2014/main" id="{A3E5E8C3-5FE8-0C98-057C-A2B967676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/>
          <a:stretch/>
        </p:blipFill>
        <p:spPr bwMode="auto">
          <a:xfrm>
            <a:off x="2533650" y="4715911"/>
            <a:ext cx="3340126" cy="21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7B5E1691-E451-9173-8F98-415D9C8D6DAC}"/>
              </a:ext>
            </a:extLst>
          </p:cNvPr>
          <p:cNvSpPr txBox="1"/>
          <p:nvPr/>
        </p:nvSpPr>
        <p:spPr>
          <a:xfrm rot="16200000">
            <a:off x="2266641" y="5522871"/>
            <a:ext cx="572116" cy="3044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/>
              <a:t>%</a:t>
            </a:r>
            <a:endParaRPr lang="en-US" sz="1050" i="0" dirty="0">
              <a:effectLst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BCCDEFB1-F896-E24B-CA27-0EAE0EEBE7C7}"/>
              </a:ext>
            </a:extLst>
          </p:cNvPr>
          <p:cNvSpPr txBox="1"/>
          <p:nvPr/>
        </p:nvSpPr>
        <p:spPr>
          <a:xfrm>
            <a:off x="7630290" y="5007386"/>
            <a:ext cx="4450252" cy="400963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Q1: Which product type that Thailand exported the most?</a:t>
            </a:r>
          </a:p>
          <a:p>
            <a:r>
              <a:rPr lang="en-US" sz="1100" dirty="0">
                <a:solidFill>
                  <a:schemeClr val="bg1"/>
                </a:solidFill>
              </a:rPr>
              <a:t>A1:  Electrical Equipment</a:t>
            </a:r>
            <a:endParaRPr lang="en-US" sz="11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3282054-B746-1779-E1D6-25B7BB81144B}"/>
              </a:ext>
            </a:extLst>
          </p:cNvPr>
          <p:cNvSpPr txBox="1"/>
          <p:nvPr/>
        </p:nvSpPr>
        <p:spPr>
          <a:xfrm>
            <a:off x="6307751" y="5446466"/>
            <a:ext cx="888561" cy="514666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Q&amp;A</a:t>
            </a:r>
            <a:endParaRPr lang="en-US" sz="24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AA2E44CB-E450-E86A-1584-419D5166E7C3}"/>
              </a:ext>
            </a:extLst>
          </p:cNvPr>
          <p:cNvSpPr txBox="1"/>
          <p:nvPr/>
        </p:nvSpPr>
        <p:spPr>
          <a:xfrm>
            <a:off x="7630289" y="5458810"/>
            <a:ext cx="4436387" cy="400963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Q2: Which product that Thailand exported the most?</a:t>
            </a:r>
          </a:p>
          <a:p>
            <a:r>
              <a:rPr lang="en-US" sz="1100" dirty="0">
                <a:solidFill>
                  <a:schemeClr val="bg1"/>
                </a:solidFill>
              </a:rPr>
              <a:t>A2:  An electronic storage unit (mostly HDD) </a:t>
            </a:r>
            <a:endParaRPr lang="en-US" sz="11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E588FDD8-ADE8-BD4B-F540-39CA4574DEDE}"/>
              </a:ext>
            </a:extLst>
          </p:cNvPr>
          <p:cNvSpPr txBox="1"/>
          <p:nvPr/>
        </p:nvSpPr>
        <p:spPr>
          <a:xfrm>
            <a:off x="7630288" y="5910234"/>
            <a:ext cx="4436387" cy="400963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Q3: Which country that Thailand exported the top exported good to?</a:t>
            </a:r>
          </a:p>
          <a:p>
            <a:r>
              <a:rPr lang="en-US" sz="1100" dirty="0">
                <a:solidFill>
                  <a:schemeClr val="bg1"/>
                </a:solidFill>
              </a:rPr>
              <a:t>A3:  United Arab Emirates (Y2020:99.94%, Y2021:99.90%, Y2022:99.88%)</a:t>
            </a:r>
            <a:endParaRPr lang="en-US" sz="11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460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282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Arial</vt:lpstr>
      <vt:lpstr>Calibri</vt:lpstr>
      <vt:lpstr>Calibri Light</vt:lpstr>
      <vt:lpstr>Franklin Gothic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สิริรัตน์ ลือประเสริฐ</dc:creator>
  <cp:lastModifiedBy>สิริรัตน์ ลือประเสริฐ</cp:lastModifiedBy>
  <cp:revision>5</cp:revision>
  <dcterms:created xsi:type="dcterms:W3CDTF">2022-10-13T11:26:15Z</dcterms:created>
  <dcterms:modified xsi:type="dcterms:W3CDTF">2022-10-14T13:39:53Z</dcterms:modified>
</cp:coreProperties>
</file>