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8" r:id="rId3"/>
    <p:sldId id="267" r:id="rId4"/>
    <p:sldId id="268" r:id="rId5"/>
    <p:sldId id="259" r:id="rId6"/>
    <p:sldId id="260" r:id="rId7"/>
    <p:sldId id="261" r:id="rId8"/>
    <p:sldId id="262" r:id="rId9"/>
    <p:sldId id="269" r:id="rId10"/>
    <p:sldId id="271" r:id="rId11"/>
    <p:sldId id="272" r:id="rId12"/>
    <p:sldId id="263" r:id="rId13"/>
    <p:sldId id="264" r:id="rId14"/>
    <p:sldId id="265" r:id="rId15"/>
    <p:sldId id="266" r:id="rId16"/>
    <p:sldId id="273" r:id="rId17"/>
    <p:sldId id="257"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9AF0D-D034-1973-2031-D0B7FDE01C6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5C2B58F-911A-1E76-AC93-804465D9A6F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D1E86C6-EE0F-4FA4-72A2-B714471EE79A}"/>
              </a:ext>
            </a:extLst>
          </p:cNvPr>
          <p:cNvSpPr>
            <a:spLocks noGrp="1"/>
          </p:cNvSpPr>
          <p:nvPr>
            <p:ph type="dt" sz="half" idx="10"/>
          </p:nvPr>
        </p:nvSpPr>
        <p:spPr/>
        <p:txBody>
          <a:bodyPr/>
          <a:lstStyle/>
          <a:p>
            <a:fld id="{F0DADBFF-57FB-45BB-A1D8-29B07585921D}" type="datetimeFigureOut">
              <a:rPr lang="en-IN" smtClean="0"/>
              <a:t>13-01-2025</a:t>
            </a:fld>
            <a:endParaRPr lang="en-IN"/>
          </a:p>
        </p:txBody>
      </p:sp>
      <p:sp>
        <p:nvSpPr>
          <p:cNvPr id="5" name="Footer Placeholder 4">
            <a:extLst>
              <a:ext uri="{FF2B5EF4-FFF2-40B4-BE49-F238E27FC236}">
                <a16:creationId xmlns:a16="http://schemas.microsoft.com/office/drawing/2014/main" id="{4BE1D314-74E9-B1EC-3869-90F0FFBBB4C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83B99A2-C1BF-D1B2-50D2-14B5289599EA}"/>
              </a:ext>
            </a:extLst>
          </p:cNvPr>
          <p:cNvSpPr>
            <a:spLocks noGrp="1"/>
          </p:cNvSpPr>
          <p:nvPr>
            <p:ph type="sldNum" sz="quarter" idx="12"/>
          </p:nvPr>
        </p:nvSpPr>
        <p:spPr/>
        <p:txBody>
          <a:bodyPr/>
          <a:lstStyle/>
          <a:p>
            <a:fld id="{F899687A-487A-4B82-8320-466EBB7A1157}" type="slidenum">
              <a:rPr lang="en-IN" smtClean="0"/>
              <a:t>‹#›</a:t>
            </a:fld>
            <a:endParaRPr lang="en-IN"/>
          </a:p>
        </p:txBody>
      </p:sp>
    </p:spTree>
    <p:extLst>
      <p:ext uri="{BB962C8B-B14F-4D97-AF65-F5344CB8AC3E}">
        <p14:creationId xmlns:p14="http://schemas.microsoft.com/office/powerpoint/2010/main" val="20972738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35E90-0D86-8817-5F29-D6E0D99D6D5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742C152-78B2-A6A7-608C-00B5D1A6741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5B76A3-123E-059E-1C50-5C845CC4F6E1}"/>
              </a:ext>
            </a:extLst>
          </p:cNvPr>
          <p:cNvSpPr>
            <a:spLocks noGrp="1"/>
          </p:cNvSpPr>
          <p:nvPr>
            <p:ph type="dt" sz="half" idx="10"/>
          </p:nvPr>
        </p:nvSpPr>
        <p:spPr/>
        <p:txBody>
          <a:bodyPr/>
          <a:lstStyle/>
          <a:p>
            <a:fld id="{F0DADBFF-57FB-45BB-A1D8-29B07585921D}" type="datetimeFigureOut">
              <a:rPr lang="en-IN" smtClean="0"/>
              <a:t>13-01-2025</a:t>
            </a:fld>
            <a:endParaRPr lang="en-IN"/>
          </a:p>
        </p:txBody>
      </p:sp>
      <p:sp>
        <p:nvSpPr>
          <p:cNvPr id="5" name="Footer Placeholder 4">
            <a:extLst>
              <a:ext uri="{FF2B5EF4-FFF2-40B4-BE49-F238E27FC236}">
                <a16:creationId xmlns:a16="http://schemas.microsoft.com/office/drawing/2014/main" id="{494B6A16-EAB7-50D9-4629-F02E6507B2E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D6F4D1C-C617-968B-5F3F-2F560C52C3C0}"/>
              </a:ext>
            </a:extLst>
          </p:cNvPr>
          <p:cNvSpPr>
            <a:spLocks noGrp="1"/>
          </p:cNvSpPr>
          <p:nvPr>
            <p:ph type="sldNum" sz="quarter" idx="12"/>
          </p:nvPr>
        </p:nvSpPr>
        <p:spPr/>
        <p:txBody>
          <a:bodyPr/>
          <a:lstStyle/>
          <a:p>
            <a:fld id="{F899687A-487A-4B82-8320-466EBB7A1157}" type="slidenum">
              <a:rPr lang="en-IN" smtClean="0"/>
              <a:t>‹#›</a:t>
            </a:fld>
            <a:endParaRPr lang="en-IN"/>
          </a:p>
        </p:txBody>
      </p:sp>
    </p:spTree>
    <p:extLst>
      <p:ext uri="{BB962C8B-B14F-4D97-AF65-F5344CB8AC3E}">
        <p14:creationId xmlns:p14="http://schemas.microsoft.com/office/powerpoint/2010/main" val="20667993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F2B2C97-6020-DC7E-0B3E-738C0A39972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5911AFA-F36C-A378-2EE0-2B5A430AD25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95D180-D4E5-B0F4-1FC4-6654DAEAA91C}"/>
              </a:ext>
            </a:extLst>
          </p:cNvPr>
          <p:cNvSpPr>
            <a:spLocks noGrp="1"/>
          </p:cNvSpPr>
          <p:nvPr>
            <p:ph type="dt" sz="half" idx="10"/>
          </p:nvPr>
        </p:nvSpPr>
        <p:spPr/>
        <p:txBody>
          <a:bodyPr/>
          <a:lstStyle/>
          <a:p>
            <a:fld id="{F0DADBFF-57FB-45BB-A1D8-29B07585921D}" type="datetimeFigureOut">
              <a:rPr lang="en-IN" smtClean="0"/>
              <a:t>13-01-2025</a:t>
            </a:fld>
            <a:endParaRPr lang="en-IN"/>
          </a:p>
        </p:txBody>
      </p:sp>
      <p:sp>
        <p:nvSpPr>
          <p:cNvPr id="5" name="Footer Placeholder 4">
            <a:extLst>
              <a:ext uri="{FF2B5EF4-FFF2-40B4-BE49-F238E27FC236}">
                <a16:creationId xmlns:a16="http://schemas.microsoft.com/office/drawing/2014/main" id="{0B5BC80C-59B1-4197-3FD1-B2A2C66B517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AC08243-3448-6A4B-5B0D-6F20A1703B00}"/>
              </a:ext>
            </a:extLst>
          </p:cNvPr>
          <p:cNvSpPr>
            <a:spLocks noGrp="1"/>
          </p:cNvSpPr>
          <p:nvPr>
            <p:ph type="sldNum" sz="quarter" idx="12"/>
          </p:nvPr>
        </p:nvSpPr>
        <p:spPr/>
        <p:txBody>
          <a:bodyPr/>
          <a:lstStyle/>
          <a:p>
            <a:fld id="{F899687A-487A-4B82-8320-466EBB7A1157}" type="slidenum">
              <a:rPr lang="en-IN" smtClean="0"/>
              <a:t>‹#›</a:t>
            </a:fld>
            <a:endParaRPr lang="en-IN"/>
          </a:p>
        </p:txBody>
      </p:sp>
    </p:spTree>
    <p:extLst>
      <p:ext uri="{BB962C8B-B14F-4D97-AF65-F5344CB8AC3E}">
        <p14:creationId xmlns:p14="http://schemas.microsoft.com/office/powerpoint/2010/main" val="39345626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B1DA7-036F-C283-896E-FA8736A1574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E3DA2B-322B-375D-80EA-98A9A6A1408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70DDF4-F76C-D60F-7E78-7ECDDAFA0766}"/>
              </a:ext>
            </a:extLst>
          </p:cNvPr>
          <p:cNvSpPr>
            <a:spLocks noGrp="1"/>
          </p:cNvSpPr>
          <p:nvPr>
            <p:ph type="dt" sz="half" idx="10"/>
          </p:nvPr>
        </p:nvSpPr>
        <p:spPr/>
        <p:txBody>
          <a:bodyPr/>
          <a:lstStyle/>
          <a:p>
            <a:fld id="{F0DADBFF-57FB-45BB-A1D8-29B07585921D}" type="datetimeFigureOut">
              <a:rPr lang="en-IN" smtClean="0"/>
              <a:t>13-01-2025</a:t>
            </a:fld>
            <a:endParaRPr lang="en-IN"/>
          </a:p>
        </p:txBody>
      </p:sp>
      <p:sp>
        <p:nvSpPr>
          <p:cNvPr id="5" name="Footer Placeholder 4">
            <a:extLst>
              <a:ext uri="{FF2B5EF4-FFF2-40B4-BE49-F238E27FC236}">
                <a16:creationId xmlns:a16="http://schemas.microsoft.com/office/drawing/2014/main" id="{15FF8CD1-25AD-36EB-6A96-BF48ACF1E61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6F8B388-1828-CA3C-2810-E8962250D041}"/>
              </a:ext>
            </a:extLst>
          </p:cNvPr>
          <p:cNvSpPr>
            <a:spLocks noGrp="1"/>
          </p:cNvSpPr>
          <p:nvPr>
            <p:ph type="sldNum" sz="quarter" idx="12"/>
          </p:nvPr>
        </p:nvSpPr>
        <p:spPr/>
        <p:txBody>
          <a:bodyPr/>
          <a:lstStyle/>
          <a:p>
            <a:fld id="{F899687A-487A-4B82-8320-466EBB7A1157}" type="slidenum">
              <a:rPr lang="en-IN" smtClean="0"/>
              <a:t>‹#›</a:t>
            </a:fld>
            <a:endParaRPr lang="en-IN"/>
          </a:p>
        </p:txBody>
      </p:sp>
    </p:spTree>
    <p:extLst>
      <p:ext uri="{BB962C8B-B14F-4D97-AF65-F5344CB8AC3E}">
        <p14:creationId xmlns:p14="http://schemas.microsoft.com/office/powerpoint/2010/main" val="36936258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66DB4-3641-2F99-FA37-1BC91226748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0C59931-0AFD-0D5E-B983-52647CE4976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B1A6A72-81FD-88DF-C23D-306A5754295F}"/>
              </a:ext>
            </a:extLst>
          </p:cNvPr>
          <p:cNvSpPr>
            <a:spLocks noGrp="1"/>
          </p:cNvSpPr>
          <p:nvPr>
            <p:ph type="dt" sz="half" idx="10"/>
          </p:nvPr>
        </p:nvSpPr>
        <p:spPr/>
        <p:txBody>
          <a:bodyPr/>
          <a:lstStyle/>
          <a:p>
            <a:fld id="{F0DADBFF-57FB-45BB-A1D8-29B07585921D}" type="datetimeFigureOut">
              <a:rPr lang="en-IN" smtClean="0"/>
              <a:t>13-01-2025</a:t>
            </a:fld>
            <a:endParaRPr lang="en-IN"/>
          </a:p>
        </p:txBody>
      </p:sp>
      <p:sp>
        <p:nvSpPr>
          <p:cNvPr id="5" name="Footer Placeholder 4">
            <a:extLst>
              <a:ext uri="{FF2B5EF4-FFF2-40B4-BE49-F238E27FC236}">
                <a16:creationId xmlns:a16="http://schemas.microsoft.com/office/drawing/2014/main" id="{717E6315-9ED5-5B1E-0F34-8DBE9F9B659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ED37A67-2AB9-0B54-7314-904048322C92}"/>
              </a:ext>
            </a:extLst>
          </p:cNvPr>
          <p:cNvSpPr>
            <a:spLocks noGrp="1"/>
          </p:cNvSpPr>
          <p:nvPr>
            <p:ph type="sldNum" sz="quarter" idx="12"/>
          </p:nvPr>
        </p:nvSpPr>
        <p:spPr/>
        <p:txBody>
          <a:bodyPr/>
          <a:lstStyle/>
          <a:p>
            <a:fld id="{F899687A-487A-4B82-8320-466EBB7A1157}" type="slidenum">
              <a:rPr lang="en-IN" smtClean="0"/>
              <a:t>‹#›</a:t>
            </a:fld>
            <a:endParaRPr lang="en-IN"/>
          </a:p>
        </p:txBody>
      </p:sp>
    </p:spTree>
    <p:extLst>
      <p:ext uri="{BB962C8B-B14F-4D97-AF65-F5344CB8AC3E}">
        <p14:creationId xmlns:p14="http://schemas.microsoft.com/office/powerpoint/2010/main" val="6184045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ED1B6-871B-1C6F-A968-92E397BA257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2FA0C48-81BE-09C2-CF81-0DA95FACECC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BE699A4-B131-4ED4-D26C-8849F0101A7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40D7545-AD2A-8134-7100-FFCCEDE9A4A5}"/>
              </a:ext>
            </a:extLst>
          </p:cNvPr>
          <p:cNvSpPr>
            <a:spLocks noGrp="1"/>
          </p:cNvSpPr>
          <p:nvPr>
            <p:ph type="dt" sz="half" idx="10"/>
          </p:nvPr>
        </p:nvSpPr>
        <p:spPr/>
        <p:txBody>
          <a:bodyPr/>
          <a:lstStyle/>
          <a:p>
            <a:fld id="{F0DADBFF-57FB-45BB-A1D8-29B07585921D}" type="datetimeFigureOut">
              <a:rPr lang="en-IN" smtClean="0"/>
              <a:t>13-01-2025</a:t>
            </a:fld>
            <a:endParaRPr lang="en-IN"/>
          </a:p>
        </p:txBody>
      </p:sp>
      <p:sp>
        <p:nvSpPr>
          <p:cNvPr id="6" name="Footer Placeholder 5">
            <a:extLst>
              <a:ext uri="{FF2B5EF4-FFF2-40B4-BE49-F238E27FC236}">
                <a16:creationId xmlns:a16="http://schemas.microsoft.com/office/drawing/2014/main" id="{9BB2E0A8-06BA-BB48-AB1E-F7133B9A29A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DF8A001-4795-6B20-D054-E5BF03B56692}"/>
              </a:ext>
            </a:extLst>
          </p:cNvPr>
          <p:cNvSpPr>
            <a:spLocks noGrp="1"/>
          </p:cNvSpPr>
          <p:nvPr>
            <p:ph type="sldNum" sz="quarter" idx="12"/>
          </p:nvPr>
        </p:nvSpPr>
        <p:spPr/>
        <p:txBody>
          <a:bodyPr/>
          <a:lstStyle/>
          <a:p>
            <a:fld id="{F899687A-487A-4B82-8320-466EBB7A1157}" type="slidenum">
              <a:rPr lang="en-IN" smtClean="0"/>
              <a:t>‹#›</a:t>
            </a:fld>
            <a:endParaRPr lang="en-IN"/>
          </a:p>
        </p:txBody>
      </p:sp>
    </p:spTree>
    <p:extLst>
      <p:ext uri="{BB962C8B-B14F-4D97-AF65-F5344CB8AC3E}">
        <p14:creationId xmlns:p14="http://schemas.microsoft.com/office/powerpoint/2010/main" val="34531320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08E36-BC9D-DB81-0C56-90C566E8D26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DD6AF77-5A65-34B1-D726-DE8682B460B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7809698-1242-A032-6FEA-036C0E6BAA3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2DE8A9E-7EB8-941E-7DC8-7370789922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83D5ADA-F56F-A570-A112-C6A08F63FEC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622013D-B7CD-8FD6-1ACD-20A9E893A887}"/>
              </a:ext>
            </a:extLst>
          </p:cNvPr>
          <p:cNvSpPr>
            <a:spLocks noGrp="1"/>
          </p:cNvSpPr>
          <p:nvPr>
            <p:ph type="dt" sz="half" idx="10"/>
          </p:nvPr>
        </p:nvSpPr>
        <p:spPr/>
        <p:txBody>
          <a:bodyPr/>
          <a:lstStyle/>
          <a:p>
            <a:fld id="{F0DADBFF-57FB-45BB-A1D8-29B07585921D}" type="datetimeFigureOut">
              <a:rPr lang="en-IN" smtClean="0"/>
              <a:t>13-01-2025</a:t>
            </a:fld>
            <a:endParaRPr lang="en-IN"/>
          </a:p>
        </p:txBody>
      </p:sp>
      <p:sp>
        <p:nvSpPr>
          <p:cNvPr id="8" name="Footer Placeholder 7">
            <a:extLst>
              <a:ext uri="{FF2B5EF4-FFF2-40B4-BE49-F238E27FC236}">
                <a16:creationId xmlns:a16="http://schemas.microsoft.com/office/drawing/2014/main" id="{E2F6E820-8FA8-DDA1-ADB4-9427AAC7C42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727F8D5-5343-A623-34F7-22D67CE068E6}"/>
              </a:ext>
            </a:extLst>
          </p:cNvPr>
          <p:cNvSpPr>
            <a:spLocks noGrp="1"/>
          </p:cNvSpPr>
          <p:nvPr>
            <p:ph type="sldNum" sz="quarter" idx="12"/>
          </p:nvPr>
        </p:nvSpPr>
        <p:spPr/>
        <p:txBody>
          <a:bodyPr/>
          <a:lstStyle/>
          <a:p>
            <a:fld id="{F899687A-487A-4B82-8320-466EBB7A1157}" type="slidenum">
              <a:rPr lang="en-IN" smtClean="0"/>
              <a:t>‹#›</a:t>
            </a:fld>
            <a:endParaRPr lang="en-IN"/>
          </a:p>
        </p:txBody>
      </p:sp>
    </p:spTree>
    <p:extLst>
      <p:ext uri="{BB962C8B-B14F-4D97-AF65-F5344CB8AC3E}">
        <p14:creationId xmlns:p14="http://schemas.microsoft.com/office/powerpoint/2010/main" val="11117511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5BAE6-9E10-6F2C-E0A1-183481F2048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5ADC180-3913-5F10-5DA8-763C9244CA1C}"/>
              </a:ext>
            </a:extLst>
          </p:cNvPr>
          <p:cNvSpPr>
            <a:spLocks noGrp="1"/>
          </p:cNvSpPr>
          <p:nvPr>
            <p:ph type="dt" sz="half" idx="10"/>
          </p:nvPr>
        </p:nvSpPr>
        <p:spPr/>
        <p:txBody>
          <a:bodyPr/>
          <a:lstStyle/>
          <a:p>
            <a:fld id="{F0DADBFF-57FB-45BB-A1D8-29B07585921D}" type="datetimeFigureOut">
              <a:rPr lang="en-IN" smtClean="0"/>
              <a:t>13-01-2025</a:t>
            </a:fld>
            <a:endParaRPr lang="en-IN"/>
          </a:p>
        </p:txBody>
      </p:sp>
      <p:sp>
        <p:nvSpPr>
          <p:cNvPr id="4" name="Footer Placeholder 3">
            <a:extLst>
              <a:ext uri="{FF2B5EF4-FFF2-40B4-BE49-F238E27FC236}">
                <a16:creationId xmlns:a16="http://schemas.microsoft.com/office/drawing/2014/main" id="{DBC059A4-51EC-03CD-A436-8C2FD2E7BA9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E1B7B26-C739-3E3A-A1E7-EBA849FFE7D0}"/>
              </a:ext>
            </a:extLst>
          </p:cNvPr>
          <p:cNvSpPr>
            <a:spLocks noGrp="1"/>
          </p:cNvSpPr>
          <p:nvPr>
            <p:ph type="sldNum" sz="quarter" idx="12"/>
          </p:nvPr>
        </p:nvSpPr>
        <p:spPr/>
        <p:txBody>
          <a:bodyPr/>
          <a:lstStyle/>
          <a:p>
            <a:fld id="{F899687A-487A-4B82-8320-466EBB7A1157}" type="slidenum">
              <a:rPr lang="en-IN" smtClean="0"/>
              <a:t>‹#›</a:t>
            </a:fld>
            <a:endParaRPr lang="en-IN"/>
          </a:p>
        </p:txBody>
      </p:sp>
    </p:spTree>
    <p:extLst>
      <p:ext uri="{BB962C8B-B14F-4D97-AF65-F5344CB8AC3E}">
        <p14:creationId xmlns:p14="http://schemas.microsoft.com/office/powerpoint/2010/main" val="15285909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868BEF6-9C0E-F9FA-5550-47BB2947F297}"/>
              </a:ext>
            </a:extLst>
          </p:cNvPr>
          <p:cNvSpPr>
            <a:spLocks noGrp="1"/>
          </p:cNvSpPr>
          <p:nvPr>
            <p:ph type="dt" sz="half" idx="10"/>
          </p:nvPr>
        </p:nvSpPr>
        <p:spPr/>
        <p:txBody>
          <a:bodyPr/>
          <a:lstStyle/>
          <a:p>
            <a:fld id="{F0DADBFF-57FB-45BB-A1D8-29B07585921D}" type="datetimeFigureOut">
              <a:rPr lang="en-IN" smtClean="0"/>
              <a:t>13-01-2025</a:t>
            </a:fld>
            <a:endParaRPr lang="en-IN"/>
          </a:p>
        </p:txBody>
      </p:sp>
      <p:sp>
        <p:nvSpPr>
          <p:cNvPr id="3" name="Footer Placeholder 2">
            <a:extLst>
              <a:ext uri="{FF2B5EF4-FFF2-40B4-BE49-F238E27FC236}">
                <a16:creationId xmlns:a16="http://schemas.microsoft.com/office/drawing/2014/main" id="{0D1C9D0E-0FCA-C4A6-3ADD-80E05E87C35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C2369A3-720D-854E-DF0F-CAA2F019471F}"/>
              </a:ext>
            </a:extLst>
          </p:cNvPr>
          <p:cNvSpPr>
            <a:spLocks noGrp="1"/>
          </p:cNvSpPr>
          <p:nvPr>
            <p:ph type="sldNum" sz="quarter" idx="12"/>
          </p:nvPr>
        </p:nvSpPr>
        <p:spPr/>
        <p:txBody>
          <a:bodyPr/>
          <a:lstStyle/>
          <a:p>
            <a:fld id="{F899687A-487A-4B82-8320-466EBB7A1157}" type="slidenum">
              <a:rPr lang="en-IN" smtClean="0"/>
              <a:t>‹#›</a:t>
            </a:fld>
            <a:endParaRPr lang="en-IN"/>
          </a:p>
        </p:txBody>
      </p:sp>
    </p:spTree>
    <p:extLst>
      <p:ext uri="{BB962C8B-B14F-4D97-AF65-F5344CB8AC3E}">
        <p14:creationId xmlns:p14="http://schemas.microsoft.com/office/powerpoint/2010/main" val="10753042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F50E1-D3B4-B7E5-EDA5-50BA085977A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B0995C7-A3C9-56D8-9487-3994185A732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7A2204B-426B-E338-1F71-490A5C8180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3405B8-1327-EB8B-8D81-2E23A8F1866D}"/>
              </a:ext>
            </a:extLst>
          </p:cNvPr>
          <p:cNvSpPr>
            <a:spLocks noGrp="1"/>
          </p:cNvSpPr>
          <p:nvPr>
            <p:ph type="dt" sz="half" idx="10"/>
          </p:nvPr>
        </p:nvSpPr>
        <p:spPr/>
        <p:txBody>
          <a:bodyPr/>
          <a:lstStyle/>
          <a:p>
            <a:fld id="{F0DADBFF-57FB-45BB-A1D8-29B07585921D}" type="datetimeFigureOut">
              <a:rPr lang="en-IN" smtClean="0"/>
              <a:t>13-01-2025</a:t>
            </a:fld>
            <a:endParaRPr lang="en-IN"/>
          </a:p>
        </p:txBody>
      </p:sp>
      <p:sp>
        <p:nvSpPr>
          <p:cNvPr id="6" name="Footer Placeholder 5">
            <a:extLst>
              <a:ext uri="{FF2B5EF4-FFF2-40B4-BE49-F238E27FC236}">
                <a16:creationId xmlns:a16="http://schemas.microsoft.com/office/drawing/2014/main" id="{C84921EC-CC4F-1BBC-C03B-A574935F9BF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A45CB5C-31D9-6440-CFAA-1757E7AF6F44}"/>
              </a:ext>
            </a:extLst>
          </p:cNvPr>
          <p:cNvSpPr>
            <a:spLocks noGrp="1"/>
          </p:cNvSpPr>
          <p:nvPr>
            <p:ph type="sldNum" sz="quarter" idx="12"/>
          </p:nvPr>
        </p:nvSpPr>
        <p:spPr/>
        <p:txBody>
          <a:bodyPr/>
          <a:lstStyle/>
          <a:p>
            <a:fld id="{F899687A-487A-4B82-8320-466EBB7A1157}" type="slidenum">
              <a:rPr lang="en-IN" smtClean="0"/>
              <a:t>‹#›</a:t>
            </a:fld>
            <a:endParaRPr lang="en-IN"/>
          </a:p>
        </p:txBody>
      </p:sp>
    </p:spTree>
    <p:extLst>
      <p:ext uri="{BB962C8B-B14F-4D97-AF65-F5344CB8AC3E}">
        <p14:creationId xmlns:p14="http://schemas.microsoft.com/office/powerpoint/2010/main" val="31373850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262A8-9AAE-C505-19D3-78F1C666BD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163397D-760C-83B9-CA37-86A9831833E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A221E24-4E49-EBBE-F1CE-C8B2CA83EE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CE1759-7BD3-93ED-4139-D55DA63397B7}"/>
              </a:ext>
            </a:extLst>
          </p:cNvPr>
          <p:cNvSpPr>
            <a:spLocks noGrp="1"/>
          </p:cNvSpPr>
          <p:nvPr>
            <p:ph type="dt" sz="half" idx="10"/>
          </p:nvPr>
        </p:nvSpPr>
        <p:spPr/>
        <p:txBody>
          <a:bodyPr/>
          <a:lstStyle/>
          <a:p>
            <a:fld id="{F0DADBFF-57FB-45BB-A1D8-29B07585921D}" type="datetimeFigureOut">
              <a:rPr lang="en-IN" smtClean="0"/>
              <a:t>13-01-2025</a:t>
            </a:fld>
            <a:endParaRPr lang="en-IN"/>
          </a:p>
        </p:txBody>
      </p:sp>
      <p:sp>
        <p:nvSpPr>
          <p:cNvPr id="6" name="Footer Placeholder 5">
            <a:extLst>
              <a:ext uri="{FF2B5EF4-FFF2-40B4-BE49-F238E27FC236}">
                <a16:creationId xmlns:a16="http://schemas.microsoft.com/office/drawing/2014/main" id="{7A1488FF-6A0F-275C-9395-AFFACB1DC57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EAA8001-F320-AA8B-EF39-2594E8CBD1F3}"/>
              </a:ext>
            </a:extLst>
          </p:cNvPr>
          <p:cNvSpPr>
            <a:spLocks noGrp="1"/>
          </p:cNvSpPr>
          <p:nvPr>
            <p:ph type="sldNum" sz="quarter" idx="12"/>
          </p:nvPr>
        </p:nvSpPr>
        <p:spPr/>
        <p:txBody>
          <a:bodyPr/>
          <a:lstStyle/>
          <a:p>
            <a:fld id="{F899687A-487A-4B82-8320-466EBB7A1157}" type="slidenum">
              <a:rPr lang="en-IN" smtClean="0"/>
              <a:t>‹#›</a:t>
            </a:fld>
            <a:endParaRPr lang="en-IN"/>
          </a:p>
        </p:txBody>
      </p:sp>
    </p:spTree>
    <p:extLst>
      <p:ext uri="{BB962C8B-B14F-4D97-AF65-F5344CB8AC3E}">
        <p14:creationId xmlns:p14="http://schemas.microsoft.com/office/powerpoint/2010/main" val="28625247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E1A849C-8EBA-99C2-5090-83471E7B25D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33E1739-AD8F-4FE2-389B-191D5281D1E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45B6F4-AC86-EFF7-681A-8B8B52F5D1B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DADBFF-57FB-45BB-A1D8-29B07585921D}" type="datetimeFigureOut">
              <a:rPr lang="en-IN" smtClean="0"/>
              <a:t>13-01-2025</a:t>
            </a:fld>
            <a:endParaRPr lang="en-IN"/>
          </a:p>
        </p:txBody>
      </p:sp>
      <p:sp>
        <p:nvSpPr>
          <p:cNvPr id="5" name="Footer Placeholder 4">
            <a:extLst>
              <a:ext uri="{FF2B5EF4-FFF2-40B4-BE49-F238E27FC236}">
                <a16:creationId xmlns:a16="http://schemas.microsoft.com/office/drawing/2014/main" id="{886E9F08-1C9B-D244-87A9-6379E6EE0AF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70977F3-D0A4-7E6C-7565-A8098E33D60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99687A-487A-4B82-8320-466EBB7A1157}" type="slidenum">
              <a:rPr lang="en-IN" smtClean="0"/>
              <a:t>‹#›</a:t>
            </a:fld>
            <a:endParaRPr lang="en-IN"/>
          </a:p>
        </p:txBody>
      </p:sp>
    </p:spTree>
    <p:extLst>
      <p:ext uri="{BB962C8B-B14F-4D97-AF65-F5344CB8AC3E}">
        <p14:creationId xmlns:p14="http://schemas.microsoft.com/office/powerpoint/2010/main" val="4026402681"/>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1.png"/><Relationship Id="rId11" Type="http://schemas.openxmlformats.org/officeDocument/2006/relationships/image" Target="../media/image26.png"/><Relationship Id="rId5" Type="http://schemas.openxmlformats.org/officeDocument/2006/relationships/image" Target="../media/image20.png"/><Relationship Id="rId10" Type="http://schemas.openxmlformats.org/officeDocument/2006/relationships/image" Target="../media/image25.png"/><Relationship Id="rId4" Type="http://schemas.openxmlformats.org/officeDocument/2006/relationships/image" Target="../media/image19.png"/><Relationship Id="rId9" Type="http://schemas.openxmlformats.org/officeDocument/2006/relationships/image" Target="../media/image24.png"/></Relationships>
</file>

<file path=ppt/slides/_rels/slide14.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1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6713C-3922-4C15-AD02-CE6AADE51BC8}"/>
              </a:ext>
            </a:extLst>
          </p:cNvPr>
          <p:cNvSpPr>
            <a:spLocks noGrp="1"/>
          </p:cNvSpPr>
          <p:nvPr>
            <p:ph type="ctrTitle"/>
          </p:nvPr>
        </p:nvSpPr>
        <p:spPr>
          <a:xfrm>
            <a:off x="926290" y="2085757"/>
            <a:ext cx="10049435" cy="3261076"/>
          </a:xfrm>
        </p:spPr>
        <p:txBody>
          <a:bodyPr>
            <a:noAutofit/>
          </a:bodyPr>
          <a:lstStyle/>
          <a:p>
            <a:pPr algn="ctr"/>
            <a:r>
              <a:rPr lang="en-IN" sz="8000" b="1" dirty="0">
                <a:solidFill>
                  <a:srgbClr val="FF0000"/>
                </a:solidFill>
                <a:latin typeface="Arial Black" panose="020B0A04020102020204" pitchFamily="34" charset="0"/>
              </a:rPr>
              <a:t>ZOMATO ANALYSIS PROJECT</a:t>
            </a:r>
            <a:br>
              <a:rPr lang="en-IN" sz="8000" b="1" dirty="0">
                <a:solidFill>
                  <a:srgbClr val="FF0000"/>
                </a:solidFill>
                <a:latin typeface="Arial Black" panose="020B0A04020102020204" pitchFamily="34" charset="0"/>
              </a:rPr>
            </a:br>
            <a:r>
              <a:rPr lang="en-IN" sz="8000" b="1" dirty="0">
                <a:solidFill>
                  <a:srgbClr val="FF0000"/>
                </a:solidFill>
                <a:latin typeface="Arial Black" panose="020B0A04020102020204" pitchFamily="34" charset="0"/>
              </a:rPr>
              <a:t> REPORT</a:t>
            </a:r>
          </a:p>
        </p:txBody>
      </p:sp>
      <p:sp>
        <p:nvSpPr>
          <p:cNvPr id="3" name="Subtitle 2">
            <a:extLst>
              <a:ext uri="{FF2B5EF4-FFF2-40B4-BE49-F238E27FC236}">
                <a16:creationId xmlns:a16="http://schemas.microsoft.com/office/drawing/2014/main" id="{58E9DA44-CAF3-4E5E-A1BB-D61BE22A62E1}"/>
              </a:ext>
            </a:extLst>
          </p:cNvPr>
          <p:cNvSpPr>
            <a:spLocks noGrp="1"/>
          </p:cNvSpPr>
          <p:nvPr>
            <p:ph type="subTitle" idx="1"/>
          </p:nvPr>
        </p:nvSpPr>
        <p:spPr>
          <a:xfrm>
            <a:off x="9721562" y="4764506"/>
            <a:ext cx="2161815" cy="1799923"/>
          </a:xfrm>
        </p:spPr>
        <p:txBody>
          <a:bodyPr>
            <a:normAutofit fontScale="25000" lnSpcReduction="20000"/>
          </a:bodyPr>
          <a:lstStyle/>
          <a:p>
            <a:pPr algn="l"/>
            <a:r>
              <a:rPr lang="en-IN" sz="6400" dirty="0">
                <a:solidFill>
                  <a:srgbClr val="FF0000"/>
                </a:solidFill>
                <a:latin typeface="Algerian" panose="04020705040A02060702" pitchFamily="82" charset="0"/>
              </a:rPr>
              <a:t>Presented By: </a:t>
            </a:r>
          </a:p>
          <a:p>
            <a:pPr algn="l"/>
            <a:r>
              <a:rPr lang="en-IN" sz="6400" dirty="0" err="1">
                <a:latin typeface="Algerian" panose="04020705040A02060702" pitchFamily="82" charset="0"/>
              </a:rPr>
              <a:t>Ramidi</a:t>
            </a:r>
            <a:r>
              <a:rPr lang="en-IN" sz="6400" dirty="0">
                <a:latin typeface="Algerian" panose="04020705040A02060702" pitchFamily="82" charset="0"/>
              </a:rPr>
              <a:t> Siri</a:t>
            </a:r>
          </a:p>
          <a:p>
            <a:pPr algn="l">
              <a:lnSpc>
                <a:spcPct val="100000"/>
              </a:lnSpc>
            </a:pPr>
            <a:r>
              <a:rPr lang="en-IN" sz="6400" i="0" dirty="0">
                <a:effectLst/>
                <a:latin typeface="Algerian" panose="04020705040A02060702" pitchFamily="82" charset="0"/>
              </a:rPr>
              <a:t>Uditi Agrawal</a:t>
            </a:r>
          </a:p>
          <a:p>
            <a:pPr algn="l">
              <a:lnSpc>
                <a:spcPct val="100000"/>
              </a:lnSpc>
            </a:pPr>
            <a:r>
              <a:rPr lang="en-IN" sz="6400" i="0" dirty="0">
                <a:effectLst/>
                <a:latin typeface="Algerian" panose="04020705040A02060702" pitchFamily="82" charset="0"/>
              </a:rPr>
              <a:t>Dipak Ghanshyam </a:t>
            </a:r>
            <a:endParaRPr lang="en-IN" sz="6400" dirty="0">
              <a:latin typeface="Algerian" panose="04020705040A02060702" pitchFamily="82" charset="0"/>
            </a:endParaRPr>
          </a:p>
          <a:p>
            <a:pPr algn="l">
              <a:lnSpc>
                <a:spcPct val="100000"/>
              </a:lnSpc>
            </a:pPr>
            <a:r>
              <a:rPr lang="en-IN" sz="6400" i="0" dirty="0">
                <a:effectLst/>
                <a:latin typeface="Algerian" panose="04020705040A02060702" pitchFamily="82" charset="0"/>
              </a:rPr>
              <a:t>Ashwini Sopan </a:t>
            </a:r>
            <a:r>
              <a:rPr lang="en-IN" sz="6400" i="0" dirty="0" err="1">
                <a:effectLst/>
                <a:latin typeface="Algerian" panose="04020705040A02060702" pitchFamily="82" charset="0"/>
              </a:rPr>
              <a:t>Verulkar</a:t>
            </a:r>
            <a:endParaRPr lang="en-IN" sz="6400" i="0" dirty="0">
              <a:effectLst/>
              <a:latin typeface="Algerian" panose="04020705040A02060702" pitchFamily="82" charset="0"/>
            </a:endParaRPr>
          </a:p>
          <a:p>
            <a:pPr algn="l">
              <a:lnSpc>
                <a:spcPct val="100000"/>
              </a:lnSpc>
            </a:pPr>
            <a:endParaRPr lang="en-IN" sz="1200" b="0" i="0" dirty="0">
              <a:effectLst/>
              <a:latin typeface="Arial Black" panose="020B0A04020102020204" pitchFamily="34" charset="0"/>
            </a:endParaRPr>
          </a:p>
          <a:p>
            <a:pPr algn="l">
              <a:lnSpc>
                <a:spcPct val="100000"/>
              </a:lnSpc>
            </a:pPr>
            <a:r>
              <a:rPr lang="en-IN" sz="1200" b="0" i="0" dirty="0">
                <a:effectLst/>
                <a:latin typeface="Arial Black" panose="020B0A04020102020204" pitchFamily="34" charset="0"/>
              </a:rPr>
              <a:t>            </a:t>
            </a:r>
            <a:endParaRPr lang="en-IN" sz="1200" dirty="0">
              <a:latin typeface="Arial Black" panose="020B0A04020102020204" pitchFamily="34" charset="0"/>
            </a:endParaRPr>
          </a:p>
          <a:p>
            <a:pPr algn="l">
              <a:lnSpc>
                <a:spcPct val="100000"/>
              </a:lnSpc>
            </a:pPr>
            <a:r>
              <a:rPr lang="en-IN" sz="1200" b="0" i="0" dirty="0">
                <a:effectLst/>
                <a:latin typeface="Arial Black" panose="020B0A04020102020204" pitchFamily="34" charset="0"/>
              </a:rPr>
              <a:t>                    </a:t>
            </a:r>
            <a:endParaRPr lang="en-IN" sz="1200" dirty="0">
              <a:latin typeface="Arial Black" panose="020B0A04020102020204" pitchFamily="34" charset="0"/>
            </a:endParaRPr>
          </a:p>
          <a:p>
            <a:pPr algn="l"/>
            <a:endParaRPr lang="en-IN" b="1" dirty="0">
              <a:solidFill>
                <a:srgbClr val="FF0000"/>
              </a:solidFill>
              <a:latin typeface="Arial Black" panose="020B0A04020102020204" pitchFamily="34" charset="0"/>
            </a:endParaRPr>
          </a:p>
        </p:txBody>
      </p:sp>
      <p:pic>
        <p:nvPicPr>
          <p:cNvPr id="12" name="Picture 11">
            <a:extLst>
              <a:ext uri="{FF2B5EF4-FFF2-40B4-BE49-F238E27FC236}">
                <a16:creationId xmlns:a16="http://schemas.microsoft.com/office/drawing/2014/main" id="{107B8662-4C8F-4461-8792-09B0758CD0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536" y="4398746"/>
            <a:ext cx="3152179" cy="2294218"/>
          </a:xfrm>
          <a:prstGeom prst="rect">
            <a:avLst/>
          </a:prstGeom>
        </p:spPr>
      </p:pic>
    </p:spTree>
    <p:extLst>
      <p:ext uri="{BB962C8B-B14F-4D97-AF65-F5344CB8AC3E}">
        <p14:creationId xmlns:p14="http://schemas.microsoft.com/office/powerpoint/2010/main" val="1754807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E844E1-D740-343F-6D5F-788933AC29A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604018D-6EC1-9750-65CA-488764D2EBB6}"/>
              </a:ext>
            </a:extLst>
          </p:cNvPr>
          <p:cNvSpPr>
            <a:spLocks noGrp="1"/>
          </p:cNvSpPr>
          <p:nvPr>
            <p:ph type="title"/>
          </p:nvPr>
        </p:nvSpPr>
        <p:spPr>
          <a:xfrm>
            <a:off x="187929" y="135085"/>
            <a:ext cx="9404723" cy="731189"/>
          </a:xfrm>
        </p:spPr>
        <p:txBody>
          <a:bodyPr/>
          <a:lstStyle/>
          <a:p>
            <a:r>
              <a:rPr lang="en-IN" sz="4400" dirty="0">
                <a:solidFill>
                  <a:srgbClr val="FF0000"/>
                </a:solidFill>
                <a:latin typeface="Arial Black" panose="020B0A04020102020204" pitchFamily="34" charset="0"/>
              </a:rPr>
              <a:t>KPI Observations- Power BI</a:t>
            </a:r>
            <a:endParaRPr lang="en-US" dirty="0"/>
          </a:p>
        </p:txBody>
      </p:sp>
      <p:pic>
        <p:nvPicPr>
          <p:cNvPr id="5" name="Content Placeholder 4">
            <a:extLst>
              <a:ext uri="{FF2B5EF4-FFF2-40B4-BE49-F238E27FC236}">
                <a16:creationId xmlns:a16="http://schemas.microsoft.com/office/drawing/2014/main" id="{22B1F34D-FBF9-B40C-86E8-73F985370006}"/>
              </a:ext>
            </a:extLst>
          </p:cNvPr>
          <p:cNvPicPr>
            <a:picLocks noGrp="1" noChangeAspect="1"/>
          </p:cNvPicPr>
          <p:nvPr>
            <p:ph idx="1"/>
          </p:nvPr>
        </p:nvPicPr>
        <p:blipFill>
          <a:blip r:embed="rId2"/>
          <a:stretch>
            <a:fillRect/>
          </a:stretch>
        </p:blipFill>
        <p:spPr>
          <a:xfrm>
            <a:off x="519765" y="866273"/>
            <a:ext cx="11251932" cy="5856641"/>
          </a:xfrm>
        </p:spPr>
      </p:pic>
    </p:spTree>
    <p:extLst>
      <p:ext uri="{BB962C8B-B14F-4D97-AF65-F5344CB8AC3E}">
        <p14:creationId xmlns:p14="http://schemas.microsoft.com/office/powerpoint/2010/main" val="20354832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72CB1C-42A1-0182-540F-146B8C61D57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AF3084D-0E90-6772-73CE-7DF58F9405AF}"/>
              </a:ext>
            </a:extLst>
          </p:cNvPr>
          <p:cNvSpPr>
            <a:spLocks noGrp="1"/>
          </p:cNvSpPr>
          <p:nvPr>
            <p:ph type="title"/>
          </p:nvPr>
        </p:nvSpPr>
        <p:spPr>
          <a:xfrm>
            <a:off x="187929" y="135085"/>
            <a:ext cx="9404723" cy="731189"/>
          </a:xfrm>
        </p:spPr>
        <p:txBody>
          <a:bodyPr/>
          <a:lstStyle/>
          <a:p>
            <a:r>
              <a:rPr lang="en-IN" sz="4400" dirty="0">
                <a:solidFill>
                  <a:srgbClr val="FF0000"/>
                </a:solidFill>
                <a:latin typeface="Arial Black" panose="020B0A04020102020204" pitchFamily="34" charset="0"/>
              </a:rPr>
              <a:t>KPI Observations- Tableau </a:t>
            </a:r>
            <a:endParaRPr lang="en-US" dirty="0"/>
          </a:p>
        </p:txBody>
      </p:sp>
      <p:pic>
        <p:nvPicPr>
          <p:cNvPr id="5" name="Content Placeholder 4">
            <a:extLst>
              <a:ext uri="{FF2B5EF4-FFF2-40B4-BE49-F238E27FC236}">
                <a16:creationId xmlns:a16="http://schemas.microsoft.com/office/drawing/2014/main" id="{11522E9E-7E75-449C-8D1A-AF59D1091D20}"/>
              </a:ext>
            </a:extLst>
          </p:cNvPr>
          <p:cNvPicPr>
            <a:picLocks noGrp="1" noChangeAspect="1"/>
          </p:cNvPicPr>
          <p:nvPr>
            <p:ph idx="1"/>
          </p:nvPr>
        </p:nvPicPr>
        <p:blipFill>
          <a:blip r:embed="rId2"/>
          <a:stretch>
            <a:fillRect/>
          </a:stretch>
        </p:blipFill>
        <p:spPr>
          <a:xfrm>
            <a:off x="187929" y="866274"/>
            <a:ext cx="6270624" cy="5856641"/>
          </a:xfrm>
        </p:spPr>
      </p:pic>
      <p:pic>
        <p:nvPicPr>
          <p:cNvPr id="7" name="Picture 6">
            <a:extLst>
              <a:ext uri="{FF2B5EF4-FFF2-40B4-BE49-F238E27FC236}">
                <a16:creationId xmlns:a16="http://schemas.microsoft.com/office/drawing/2014/main" id="{6BE7C048-893D-7DC7-BB42-0A615BA46097}"/>
              </a:ext>
            </a:extLst>
          </p:cNvPr>
          <p:cNvPicPr>
            <a:picLocks noChangeAspect="1"/>
          </p:cNvPicPr>
          <p:nvPr/>
        </p:nvPicPr>
        <p:blipFill>
          <a:blip r:embed="rId3"/>
          <a:stretch>
            <a:fillRect/>
          </a:stretch>
        </p:blipFill>
        <p:spPr>
          <a:xfrm>
            <a:off x="6612556" y="866274"/>
            <a:ext cx="5499398" cy="5856641"/>
          </a:xfrm>
          <a:prstGeom prst="rect">
            <a:avLst/>
          </a:prstGeom>
        </p:spPr>
      </p:pic>
    </p:spTree>
    <p:extLst>
      <p:ext uri="{BB962C8B-B14F-4D97-AF65-F5344CB8AC3E}">
        <p14:creationId xmlns:p14="http://schemas.microsoft.com/office/powerpoint/2010/main" val="34703375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BEA5A1-DE21-4A56-B4BE-DCC63DED0708}"/>
              </a:ext>
            </a:extLst>
          </p:cNvPr>
          <p:cNvSpPr>
            <a:spLocks noGrp="1"/>
          </p:cNvSpPr>
          <p:nvPr>
            <p:ph type="title"/>
          </p:nvPr>
        </p:nvSpPr>
        <p:spPr>
          <a:xfrm>
            <a:off x="376603" y="182043"/>
            <a:ext cx="9845426" cy="649941"/>
          </a:xfrm>
        </p:spPr>
        <p:txBody>
          <a:bodyPr>
            <a:normAutofit/>
          </a:bodyPr>
          <a:lstStyle/>
          <a:p>
            <a:r>
              <a:rPr lang="en-IN" sz="4000" dirty="0">
                <a:solidFill>
                  <a:srgbClr val="FF0000"/>
                </a:solidFill>
                <a:latin typeface="Arial Black" panose="020B0A04020102020204" pitchFamily="34" charset="0"/>
              </a:rPr>
              <a:t>KPI Observations- MYSQL</a:t>
            </a:r>
          </a:p>
        </p:txBody>
      </p:sp>
      <p:pic>
        <p:nvPicPr>
          <p:cNvPr id="5" name="Content Placeholder 4">
            <a:extLst>
              <a:ext uri="{FF2B5EF4-FFF2-40B4-BE49-F238E27FC236}">
                <a16:creationId xmlns:a16="http://schemas.microsoft.com/office/drawing/2014/main" id="{5715D02C-AB7B-47CD-B76D-5214EF07347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6111" y="1369181"/>
            <a:ext cx="4730512" cy="1801213"/>
          </a:xfrm>
        </p:spPr>
        <p:style>
          <a:lnRef idx="2">
            <a:schemeClr val="dk1"/>
          </a:lnRef>
          <a:fillRef idx="1">
            <a:schemeClr val="lt1"/>
          </a:fillRef>
          <a:effectRef idx="0">
            <a:schemeClr val="dk1"/>
          </a:effectRef>
          <a:fontRef idx="minor">
            <a:schemeClr val="dk1"/>
          </a:fontRef>
        </p:style>
      </p:pic>
      <p:pic>
        <p:nvPicPr>
          <p:cNvPr id="7" name="Picture 6">
            <a:extLst>
              <a:ext uri="{FF2B5EF4-FFF2-40B4-BE49-F238E27FC236}">
                <a16:creationId xmlns:a16="http://schemas.microsoft.com/office/drawing/2014/main" id="{580A7A3F-25D5-4049-AC4C-E9388B6A8E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22957" y="1369181"/>
            <a:ext cx="2148622" cy="1568131"/>
          </a:xfrm>
          <a:prstGeom prst="rect">
            <a:avLst/>
          </a:prstGeom>
        </p:spPr>
        <p:style>
          <a:lnRef idx="2">
            <a:schemeClr val="dk1"/>
          </a:lnRef>
          <a:fillRef idx="1">
            <a:schemeClr val="lt1"/>
          </a:fillRef>
          <a:effectRef idx="0">
            <a:schemeClr val="dk1"/>
          </a:effectRef>
          <a:fontRef idx="minor">
            <a:schemeClr val="dk1"/>
          </a:fontRef>
        </p:style>
      </p:pic>
      <p:pic>
        <p:nvPicPr>
          <p:cNvPr id="9" name="Picture 8">
            <a:extLst>
              <a:ext uri="{FF2B5EF4-FFF2-40B4-BE49-F238E27FC236}">
                <a16:creationId xmlns:a16="http://schemas.microsoft.com/office/drawing/2014/main" id="{582A4C82-AC5D-48CF-99E2-66CA291A66D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86296" y="1369181"/>
            <a:ext cx="2148622" cy="1615697"/>
          </a:xfrm>
          <a:prstGeom prst="rect">
            <a:avLst/>
          </a:prstGeom>
        </p:spPr>
        <p:style>
          <a:lnRef idx="2">
            <a:schemeClr val="dk1"/>
          </a:lnRef>
          <a:fillRef idx="1">
            <a:schemeClr val="lt1"/>
          </a:fillRef>
          <a:effectRef idx="0">
            <a:schemeClr val="dk1"/>
          </a:effectRef>
          <a:fontRef idx="minor">
            <a:schemeClr val="dk1"/>
          </a:fontRef>
        </p:style>
      </p:pic>
      <p:pic>
        <p:nvPicPr>
          <p:cNvPr id="11" name="Picture 10">
            <a:extLst>
              <a:ext uri="{FF2B5EF4-FFF2-40B4-BE49-F238E27FC236}">
                <a16:creationId xmlns:a16="http://schemas.microsoft.com/office/drawing/2014/main" id="{CFAC2735-8D65-438A-982D-5B34E8921ED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6111" y="3594847"/>
            <a:ext cx="4730512" cy="2294965"/>
          </a:xfrm>
          <a:prstGeom prst="rect">
            <a:avLst/>
          </a:prstGeom>
        </p:spPr>
        <p:style>
          <a:lnRef idx="2">
            <a:schemeClr val="dk1"/>
          </a:lnRef>
          <a:fillRef idx="1">
            <a:schemeClr val="lt1"/>
          </a:fillRef>
          <a:effectRef idx="0">
            <a:schemeClr val="dk1"/>
          </a:effectRef>
          <a:fontRef idx="minor">
            <a:schemeClr val="dk1"/>
          </a:fontRef>
        </p:style>
      </p:pic>
      <p:pic>
        <p:nvPicPr>
          <p:cNvPr id="13" name="Picture 12">
            <a:extLst>
              <a:ext uri="{FF2B5EF4-FFF2-40B4-BE49-F238E27FC236}">
                <a16:creationId xmlns:a16="http://schemas.microsoft.com/office/drawing/2014/main" id="{A84BADB9-1A97-438D-8B6F-00D11526627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922957" y="3498476"/>
            <a:ext cx="1759796" cy="2487705"/>
          </a:xfrm>
          <a:prstGeom prst="rect">
            <a:avLst/>
          </a:prstGeom>
        </p:spPr>
        <p:style>
          <a:lnRef idx="2">
            <a:schemeClr val="dk1"/>
          </a:lnRef>
          <a:fillRef idx="1">
            <a:schemeClr val="lt1"/>
          </a:fillRef>
          <a:effectRef idx="0">
            <a:schemeClr val="dk1"/>
          </a:effectRef>
          <a:fontRef idx="minor">
            <a:schemeClr val="dk1"/>
          </a:fontRef>
        </p:style>
      </p:pic>
      <p:pic>
        <p:nvPicPr>
          <p:cNvPr id="15" name="Picture 14">
            <a:extLst>
              <a:ext uri="{FF2B5EF4-FFF2-40B4-BE49-F238E27FC236}">
                <a16:creationId xmlns:a16="http://schemas.microsoft.com/office/drawing/2014/main" id="{D147C1BE-3EC0-4651-A1E7-809EBE60EE6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869191" y="3498476"/>
            <a:ext cx="1759797" cy="2487705"/>
          </a:xfrm>
          <a:prstGeom prst="rect">
            <a:avLst/>
          </a:prstGeom>
        </p:spPr>
        <p:style>
          <a:lnRef idx="2">
            <a:schemeClr val="dk1"/>
          </a:lnRef>
          <a:fillRef idx="1">
            <a:schemeClr val="lt1"/>
          </a:fillRef>
          <a:effectRef idx="0">
            <a:schemeClr val="dk1"/>
          </a:effectRef>
          <a:fontRef idx="minor">
            <a:schemeClr val="dk1"/>
          </a:fontRef>
        </p:style>
      </p:pic>
      <p:pic>
        <p:nvPicPr>
          <p:cNvPr id="17" name="Picture 16">
            <a:extLst>
              <a:ext uri="{FF2B5EF4-FFF2-40B4-BE49-F238E27FC236}">
                <a16:creationId xmlns:a16="http://schemas.microsoft.com/office/drawing/2014/main" id="{6CDC308B-2184-4376-88E9-4E501F62543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815426" y="3498476"/>
            <a:ext cx="1650433" cy="2487705"/>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30144030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4F27DB8C-D8E7-4755-9E76-3BFA63ACCCC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30976" y="242046"/>
            <a:ext cx="4405800" cy="1819995"/>
          </a:xfrm>
        </p:spPr>
        <p:style>
          <a:lnRef idx="2">
            <a:schemeClr val="dk1"/>
          </a:lnRef>
          <a:fillRef idx="1">
            <a:schemeClr val="lt1"/>
          </a:fillRef>
          <a:effectRef idx="0">
            <a:schemeClr val="dk1"/>
          </a:effectRef>
          <a:fontRef idx="minor">
            <a:schemeClr val="dk1"/>
          </a:fontRef>
        </p:style>
      </p:pic>
      <p:pic>
        <p:nvPicPr>
          <p:cNvPr id="9" name="Picture 8">
            <a:extLst>
              <a:ext uri="{FF2B5EF4-FFF2-40B4-BE49-F238E27FC236}">
                <a16:creationId xmlns:a16="http://schemas.microsoft.com/office/drawing/2014/main" id="{8756D20A-D96E-4499-976F-E19B80D312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01553" y="242046"/>
            <a:ext cx="2225913" cy="1544489"/>
          </a:xfrm>
          <a:prstGeom prst="rect">
            <a:avLst/>
          </a:prstGeom>
        </p:spPr>
        <p:style>
          <a:lnRef idx="2">
            <a:schemeClr val="dk1"/>
          </a:lnRef>
          <a:fillRef idx="1">
            <a:schemeClr val="lt1"/>
          </a:fillRef>
          <a:effectRef idx="0">
            <a:schemeClr val="dk1"/>
          </a:effectRef>
          <a:fontRef idx="minor">
            <a:schemeClr val="dk1"/>
          </a:fontRef>
        </p:style>
      </p:pic>
      <p:pic>
        <p:nvPicPr>
          <p:cNvPr id="11" name="Picture 10">
            <a:extLst>
              <a:ext uri="{FF2B5EF4-FFF2-40B4-BE49-F238E27FC236}">
                <a16:creationId xmlns:a16="http://schemas.microsoft.com/office/drawing/2014/main" id="{2AD7396F-C2E5-459D-86B2-99B17841CA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0977" y="2236694"/>
            <a:ext cx="4405800" cy="1842247"/>
          </a:xfrm>
          <a:prstGeom prst="rect">
            <a:avLst/>
          </a:prstGeom>
        </p:spPr>
        <p:style>
          <a:lnRef idx="2">
            <a:schemeClr val="dk1"/>
          </a:lnRef>
          <a:fillRef idx="1">
            <a:schemeClr val="lt1"/>
          </a:fillRef>
          <a:effectRef idx="0">
            <a:schemeClr val="dk1"/>
          </a:effectRef>
          <a:fontRef idx="minor">
            <a:schemeClr val="dk1"/>
          </a:fontRef>
        </p:style>
      </p:pic>
      <p:pic>
        <p:nvPicPr>
          <p:cNvPr id="17" name="Picture 16">
            <a:extLst>
              <a:ext uri="{FF2B5EF4-FFF2-40B4-BE49-F238E27FC236}">
                <a16:creationId xmlns:a16="http://schemas.microsoft.com/office/drawing/2014/main" id="{E9DC525F-D464-4A3E-8BD6-F093C0ED7FE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45393" y="2187306"/>
            <a:ext cx="2208597" cy="1891633"/>
          </a:xfrm>
          <a:prstGeom prst="rect">
            <a:avLst/>
          </a:prstGeom>
        </p:spPr>
        <p:style>
          <a:lnRef idx="2">
            <a:schemeClr val="dk1"/>
          </a:lnRef>
          <a:fillRef idx="1">
            <a:schemeClr val="lt1"/>
          </a:fillRef>
          <a:effectRef idx="0">
            <a:schemeClr val="dk1"/>
          </a:effectRef>
          <a:fontRef idx="minor">
            <a:schemeClr val="dk1"/>
          </a:fontRef>
        </p:style>
      </p:pic>
      <p:pic>
        <p:nvPicPr>
          <p:cNvPr id="19" name="Picture 18">
            <a:extLst>
              <a:ext uri="{FF2B5EF4-FFF2-40B4-BE49-F238E27FC236}">
                <a16:creationId xmlns:a16="http://schemas.microsoft.com/office/drawing/2014/main" id="{F0DB2F30-EC17-4B10-8BF5-53163B5F388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701553" y="2187307"/>
            <a:ext cx="2087927" cy="1891634"/>
          </a:xfrm>
          <a:prstGeom prst="rect">
            <a:avLst/>
          </a:prstGeom>
        </p:spPr>
        <p:style>
          <a:lnRef idx="2">
            <a:schemeClr val="dk1"/>
          </a:lnRef>
          <a:fillRef idx="1">
            <a:schemeClr val="lt1"/>
          </a:fillRef>
          <a:effectRef idx="0">
            <a:schemeClr val="dk1"/>
          </a:effectRef>
          <a:fontRef idx="minor">
            <a:schemeClr val="dk1"/>
          </a:fontRef>
        </p:style>
      </p:pic>
      <p:pic>
        <p:nvPicPr>
          <p:cNvPr id="21" name="Picture 20">
            <a:extLst>
              <a:ext uri="{FF2B5EF4-FFF2-40B4-BE49-F238E27FC236}">
                <a16:creationId xmlns:a16="http://schemas.microsoft.com/office/drawing/2014/main" id="{D6483577-A7AA-4CC5-958D-5496D7EB346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225709" y="2187306"/>
            <a:ext cx="1795963" cy="1461329"/>
          </a:xfrm>
          <a:prstGeom prst="rect">
            <a:avLst/>
          </a:prstGeom>
        </p:spPr>
        <p:style>
          <a:lnRef idx="2">
            <a:schemeClr val="dk1"/>
          </a:lnRef>
          <a:fillRef idx="1">
            <a:schemeClr val="lt1"/>
          </a:fillRef>
          <a:effectRef idx="0">
            <a:schemeClr val="dk1"/>
          </a:effectRef>
          <a:fontRef idx="minor">
            <a:schemeClr val="dk1"/>
          </a:fontRef>
        </p:style>
      </p:pic>
      <p:pic>
        <p:nvPicPr>
          <p:cNvPr id="23" name="Picture 22">
            <a:extLst>
              <a:ext uri="{FF2B5EF4-FFF2-40B4-BE49-F238E27FC236}">
                <a16:creationId xmlns:a16="http://schemas.microsoft.com/office/drawing/2014/main" id="{DD132F74-B751-4396-A5B1-B86297FB36B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30976" y="4226699"/>
            <a:ext cx="4405800" cy="2066843"/>
          </a:xfrm>
          <a:prstGeom prst="rect">
            <a:avLst/>
          </a:prstGeom>
        </p:spPr>
        <p:style>
          <a:lnRef idx="2">
            <a:schemeClr val="dk1"/>
          </a:lnRef>
          <a:fillRef idx="1">
            <a:schemeClr val="lt1"/>
          </a:fillRef>
          <a:effectRef idx="0">
            <a:schemeClr val="dk1"/>
          </a:effectRef>
          <a:fontRef idx="minor">
            <a:schemeClr val="dk1"/>
          </a:fontRef>
        </p:style>
      </p:pic>
      <p:pic>
        <p:nvPicPr>
          <p:cNvPr id="25" name="Picture 24">
            <a:extLst>
              <a:ext uri="{FF2B5EF4-FFF2-40B4-BE49-F238E27FC236}">
                <a16:creationId xmlns:a16="http://schemas.microsoft.com/office/drawing/2014/main" id="{797E9E01-A334-4D59-BAD0-8F46C40A9EE4}"/>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628070" y="4221172"/>
            <a:ext cx="2161410" cy="2130717"/>
          </a:xfrm>
          <a:prstGeom prst="rect">
            <a:avLst/>
          </a:prstGeom>
        </p:spPr>
        <p:style>
          <a:lnRef idx="2">
            <a:schemeClr val="dk1"/>
          </a:lnRef>
          <a:fillRef idx="1">
            <a:schemeClr val="lt1"/>
          </a:fillRef>
          <a:effectRef idx="0">
            <a:schemeClr val="dk1"/>
          </a:effectRef>
          <a:fontRef idx="minor">
            <a:schemeClr val="dk1"/>
          </a:fontRef>
        </p:style>
      </p:pic>
      <p:pic>
        <p:nvPicPr>
          <p:cNvPr id="27" name="Picture 26">
            <a:extLst>
              <a:ext uri="{FF2B5EF4-FFF2-40B4-BE49-F238E27FC236}">
                <a16:creationId xmlns:a16="http://schemas.microsoft.com/office/drawing/2014/main" id="{1B879DEC-A1BC-4DD1-9C1B-3C9D6B8E8323}"/>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989309" y="4194761"/>
            <a:ext cx="2161409" cy="2130717"/>
          </a:xfrm>
          <a:prstGeom prst="rect">
            <a:avLst/>
          </a:prstGeom>
        </p:spPr>
        <p:style>
          <a:lnRef idx="2">
            <a:schemeClr val="dk1"/>
          </a:lnRef>
          <a:fillRef idx="1">
            <a:schemeClr val="lt1"/>
          </a:fillRef>
          <a:effectRef idx="0">
            <a:schemeClr val="dk1"/>
          </a:effectRef>
          <a:fontRef idx="minor">
            <a:schemeClr val="dk1"/>
          </a:fontRef>
        </p:style>
      </p:pic>
      <p:pic>
        <p:nvPicPr>
          <p:cNvPr id="29" name="Picture 28">
            <a:extLst>
              <a:ext uri="{FF2B5EF4-FFF2-40B4-BE49-F238E27FC236}">
                <a16:creationId xmlns:a16="http://schemas.microsoft.com/office/drawing/2014/main" id="{59CE767D-17A9-4AC0-99FC-6A061A7A4D49}"/>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0349676" y="4172348"/>
            <a:ext cx="1671996" cy="2175541"/>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32692489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2672D2AC-C680-48B4-BE2C-E33E9FD1251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1303" y="297650"/>
            <a:ext cx="5074391" cy="1831249"/>
          </a:xfrm>
        </p:spPr>
        <p:style>
          <a:lnRef idx="2">
            <a:schemeClr val="dk1"/>
          </a:lnRef>
          <a:fillRef idx="1">
            <a:schemeClr val="lt1"/>
          </a:fillRef>
          <a:effectRef idx="0">
            <a:schemeClr val="dk1"/>
          </a:effectRef>
          <a:fontRef idx="minor">
            <a:schemeClr val="dk1"/>
          </a:fontRef>
        </p:style>
      </p:pic>
      <p:pic>
        <p:nvPicPr>
          <p:cNvPr id="9" name="Picture 8">
            <a:extLst>
              <a:ext uri="{FF2B5EF4-FFF2-40B4-BE49-F238E27FC236}">
                <a16:creationId xmlns:a16="http://schemas.microsoft.com/office/drawing/2014/main" id="{E3F647EE-11F6-457F-BF12-90CE4E4B83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93224" y="324545"/>
            <a:ext cx="2448267" cy="1831249"/>
          </a:xfrm>
          <a:prstGeom prst="rect">
            <a:avLst/>
          </a:prstGeom>
        </p:spPr>
        <p:style>
          <a:lnRef idx="2">
            <a:schemeClr val="dk1"/>
          </a:lnRef>
          <a:fillRef idx="1">
            <a:schemeClr val="lt1"/>
          </a:fillRef>
          <a:effectRef idx="0">
            <a:schemeClr val="dk1"/>
          </a:effectRef>
          <a:fontRef idx="minor">
            <a:schemeClr val="dk1"/>
          </a:fontRef>
        </p:style>
      </p:pic>
      <p:pic>
        <p:nvPicPr>
          <p:cNvPr id="11" name="Picture 10">
            <a:extLst>
              <a:ext uri="{FF2B5EF4-FFF2-40B4-BE49-F238E27FC236}">
                <a16:creationId xmlns:a16="http://schemas.microsoft.com/office/drawing/2014/main" id="{0C825B74-F8AA-49C2-82A0-3D9E069B962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1119" y="2365115"/>
            <a:ext cx="5074391" cy="1999914"/>
          </a:xfrm>
          <a:prstGeom prst="rect">
            <a:avLst/>
          </a:prstGeom>
        </p:spPr>
        <p:style>
          <a:lnRef idx="2">
            <a:schemeClr val="dk1"/>
          </a:lnRef>
          <a:fillRef idx="1">
            <a:schemeClr val="lt1"/>
          </a:fillRef>
          <a:effectRef idx="0">
            <a:schemeClr val="dk1"/>
          </a:effectRef>
          <a:fontRef idx="minor">
            <a:schemeClr val="dk1"/>
          </a:fontRef>
        </p:style>
      </p:pic>
      <p:pic>
        <p:nvPicPr>
          <p:cNvPr id="13" name="Picture 12">
            <a:extLst>
              <a:ext uri="{FF2B5EF4-FFF2-40B4-BE49-F238E27FC236}">
                <a16:creationId xmlns:a16="http://schemas.microsoft.com/office/drawing/2014/main" id="{B55C3269-1C76-4681-9AA1-290A7EE2709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93224" y="2559031"/>
            <a:ext cx="2519082" cy="1479962"/>
          </a:xfrm>
          <a:prstGeom prst="rect">
            <a:avLst/>
          </a:prstGeom>
        </p:spPr>
        <p:style>
          <a:lnRef idx="2">
            <a:schemeClr val="dk1"/>
          </a:lnRef>
          <a:fillRef idx="1">
            <a:schemeClr val="lt1"/>
          </a:fillRef>
          <a:effectRef idx="0">
            <a:schemeClr val="dk1"/>
          </a:effectRef>
          <a:fontRef idx="minor">
            <a:schemeClr val="dk1"/>
          </a:fontRef>
        </p:style>
      </p:pic>
      <p:pic>
        <p:nvPicPr>
          <p:cNvPr id="15" name="Picture 14">
            <a:extLst>
              <a:ext uri="{FF2B5EF4-FFF2-40B4-BE49-F238E27FC236}">
                <a16:creationId xmlns:a16="http://schemas.microsoft.com/office/drawing/2014/main" id="{6D7374CB-81EE-4EB2-A365-EB6D042C368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066786" y="2559031"/>
            <a:ext cx="2467319" cy="1479962"/>
          </a:xfrm>
          <a:prstGeom prst="rect">
            <a:avLst/>
          </a:prstGeom>
        </p:spPr>
        <p:style>
          <a:lnRef idx="2">
            <a:schemeClr val="dk1"/>
          </a:lnRef>
          <a:fillRef idx="1">
            <a:schemeClr val="lt1"/>
          </a:fillRef>
          <a:effectRef idx="0">
            <a:schemeClr val="dk1"/>
          </a:effectRef>
          <a:fontRef idx="minor">
            <a:schemeClr val="dk1"/>
          </a:fontRef>
        </p:style>
      </p:pic>
      <p:pic>
        <p:nvPicPr>
          <p:cNvPr id="17" name="Picture 16">
            <a:extLst>
              <a:ext uri="{FF2B5EF4-FFF2-40B4-BE49-F238E27FC236}">
                <a16:creationId xmlns:a16="http://schemas.microsoft.com/office/drawing/2014/main" id="{21953B33-4740-4937-9640-1E66A7F89E0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91119" y="4442230"/>
            <a:ext cx="5074391" cy="1691632"/>
          </a:xfrm>
          <a:prstGeom prst="rect">
            <a:avLst/>
          </a:prstGeom>
        </p:spPr>
        <p:style>
          <a:lnRef idx="2">
            <a:schemeClr val="dk1"/>
          </a:lnRef>
          <a:fillRef idx="1">
            <a:schemeClr val="lt1"/>
          </a:fillRef>
          <a:effectRef idx="0">
            <a:schemeClr val="dk1"/>
          </a:effectRef>
          <a:fontRef idx="minor">
            <a:schemeClr val="dk1"/>
          </a:fontRef>
        </p:style>
      </p:pic>
      <p:pic>
        <p:nvPicPr>
          <p:cNvPr id="19" name="Picture 18">
            <a:extLst>
              <a:ext uri="{FF2B5EF4-FFF2-40B4-BE49-F238E27FC236}">
                <a16:creationId xmlns:a16="http://schemas.microsoft.com/office/drawing/2014/main" id="{51AEDB34-27B0-47F3-AD23-03113FEAC81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293224" y="4442230"/>
            <a:ext cx="3889780" cy="972452"/>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6201540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FD09C9F-63FA-4869-90CE-8AA6B7CD4A6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3005" y="528919"/>
            <a:ext cx="4615230" cy="2523798"/>
          </a:xfrm>
        </p:spPr>
        <p:style>
          <a:lnRef idx="2">
            <a:schemeClr val="dk1"/>
          </a:lnRef>
          <a:fillRef idx="1">
            <a:schemeClr val="lt1"/>
          </a:fillRef>
          <a:effectRef idx="0">
            <a:schemeClr val="dk1"/>
          </a:effectRef>
          <a:fontRef idx="minor">
            <a:schemeClr val="dk1"/>
          </a:fontRef>
        </p:style>
      </p:pic>
      <p:pic>
        <p:nvPicPr>
          <p:cNvPr id="7" name="Picture 6">
            <a:extLst>
              <a:ext uri="{FF2B5EF4-FFF2-40B4-BE49-F238E27FC236}">
                <a16:creationId xmlns:a16="http://schemas.microsoft.com/office/drawing/2014/main" id="{AA9784F0-2F7A-43DA-86FA-069631F39C9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81016" y="806081"/>
            <a:ext cx="3505689" cy="1261622"/>
          </a:xfrm>
          <a:prstGeom prst="rect">
            <a:avLst/>
          </a:prstGeom>
        </p:spPr>
        <p:style>
          <a:lnRef idx="2">
            <a:schemeClr val="dk1"/>
          </a:lnRef>
          <a:fillRef idx="1">
            <a:schemeClr val="lt1"/>
          </a:fillRef>
          <a:effectRef idx="0">
            <a:schemeClr val="dk1"/>
          </a:effectRef>
          <a:fontRef idx="minor">
            <a:schemeClr val="dk1"/>
          </a:fontRef>
        </p:style>
      </p:pic>
      <p:pic>
        <p:nvPicPr>
          <p:cNvPr id="9" name="Picture 8">
            <a:extLst>
              <a:ext uri="{FF2B5EF4-FFF2-40B4-BE49-F238E27FC236}">
                <a16:creationId xmlns:a16="http://schemas.microsoft.com/office/drawing/2014/main" id="{D6BB88A4-F6E2-4E69-8E44-97812C6B846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3005" y="3290047"/>
            <a:ext cx="4525583" cy="2523799"/>
          </a:xfrm>
          <a:prstGeom prst="rect">
            <a:avLst/>
          </a:prstGeom>
        </p:spPr>
        <p:style>
          <a:lnRef idx="2">
            <a:schemeClr val="dk1"/>
          </a:lnRef>
          <a:fillRef idx="1">
            <a:schemeClr val="lt1"/>
          </a:fillRef>
          <a:effectRef idx="0">
            <a:schemeClr val="dk1"/>
          </a:effectRef>
          <a:fontRef idx="minor">
            <a:schemeClr val="dk1"/>
          </a:fontRef>
        </p:style>
      </p:pic>
      <p:pic>
        <p:nvPicPr>
          <p:cNvPr id="11" name="Picture 10">
            <a:extLst>
              <a:ext uri="{FF2B5EF4-FFF2-40B4-BE49-F238E27FC236}">
                <a16:creationId xmlns:a16="http://schemas.microsoft.com/office/drawing/2014/main" id="{854F71B4-B07E-46BF-B17C-FA76C93C8D9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81016" y="3290046"/>
            <a:ext cx="4762866" cy="2523799"/>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42518931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2AF6E-4E74-1E80-7E5A-B3E062187942}"/>
              </a:ext>
            </a:extLst>
          </p:cNvPr>
          <p:cNvSpPr>
            <a:spLocks noGrp="1"/>
          </p:cNvSpPr>
          <p:nvPr>
            <p:ph type="title"/>
          </p:nvPr>
        </p:nvSpPr>
        <p:spPr>
          <a:xfrm>
            <a:off x="187929" y="195880"/>
            <a:ext cx="11785897" cy="827442"/>
          </a:xfrm>
        </p:spPr>
        <p:txBody>
          <a:bodyPr>
            <a:noAutofit/>
          </a:bodyPr>
          <a:lstStyle/>
          <a:p>
            <a:r>
              <a:rPr lang="en-US" b="1" dirty="0">
                <a:solidFill>
                  <a:srgbClr val="FF0000"/>
                </a:solidFill>
                <a:latin typeface="Arial Black" panose="020B0A04020102020204" pitchFamily="34" charset="0"/>
              </a:rPr>
              <a:t>Findings of Zomato Analysis Project</a:t>
            </a:r>
          </a:p>
        </p:txBody>
      </p:sp>
      <p:sp>
        <p:nvSpPr>
          <p:cNvPr id="3" name="Content Placeholder 2">
            <a:extLst>
              <a:ext uri="{FF2B5EF4-FFF2-40B4-BE49-F238E27FC236}">
                <a16:creationId xmlns:a16="http://schemas.microsoft.com/office/drawing/2014/main" id="{D41731B5-DF4A-BCBC-74DB-69FD582192F0}"/>
              </a:ext>
            </a:extLst>
          </p:cNvPr>
          <p:cNvSpPr>
            <a:spLocks noGrp="1"/>
          </p:cNvSpPr>
          <p:nvPr>
            <p:ph idx="1"/>
          </p:nvPr>
        </p:nvSpPr>
        <p:spPr>
          <a:xfrm>
            <a:off x="187929" y="1222408"/>
            <a:ext cx="11785897" cy="5439712"/>
          </a:xfrm>
        </p:spPr>
        <p:txBody>
          <a:bodyPr>
            <a:normAutofit/>
          </a:bodyPr>
          <a:lstStyle/>
          <a:p>
            <a:pPr algn="just" fontAlgn="ctr">
              <a:spcBef>
                <a:spcPts val="750"/>
              </a:spcBef>
              <a:spcAft>
                <a:spcPts val="600"/>
              </a:spcAft>
              <a:buFont typeface="Arial" panose="020B0604020202020204" pitchFamily="34" charset="0"/>
              <a:buChar char="•"/>
            </a:pPr>
            <a:r>
              <a:rPr lang="en-US" sz="2100" b="1" i="0" dirty="0">
                <a:solidFill>
                  <a:srgbClr val="FF0000"/>
                </a:solidFill>
                <a:effectLst/>
              </a:rPr>
              <a:t>User base</a:t>
            </a:r>
            <a:r>
              <a:rPr lang="en-US" sz="2100" b="0" i="0" dirty="0">
                <a:solidFill>
                  <a:srgbClr val="FF0000"/>
                </a:solidFill>
                <a:effectLst/>
              </a:rPr>
              <a:t>: </a:t>
            </a:r>
            <a:r>
              <a:rPr lang="en-US" sz="2100" b="0" i="0" dirty="0">
                <a:effectLst/>
              </a:rPr>
              <a:t>India is Zomato's top user, followed by the US and the UK. </a:t>
            </a:r>
          </a:p>
          <a:p>
            <a:pPr algn="just" fontAlgn="ctr">
              <a:spcBef>
                <a:spcPts val="750"/>
              </a:spcBef>
              <a:spcAft>
                <a:spcPts val="600"/>
              </a:spcAft>
              <a:buFont typeface="Arial" panose="020B0604020202020204" pitchFamily="34" charset="0"/>
              <a:buChar char="•"/>
            </a:pPr>
            <a:r>
              <a:rPr lang="en-US" sz="2100" b="1" i="0" dirty="0">
                <a:solidFill>
                  <a:srgbClr val="FF0000"/>
                </a:solidFill>
                <a:effectLst/>
              </a:rPr>
              <a:t>Ratings</a:t>
            </a:r>
            <a:r>
              <a:rPr lang="en-US" sz="2100" b="0" i="0" dirty="0">
                <a:solidFill>
                  <a:srgbClr val="FF0000"/>
                </a:solidFill>
                <a:effectLst/>
              </a:rPr>
              <a:t>: </a:t>
            </a:r>
            <a:r>
              <a:rPr lang="en-US" sz="2100" b="0" i="0" dirty="0">
                <a:effectLst/>
              </a:rPr>
              <a:t>US customers rate more frequently and consistently than Indian customers. </a:t>
            </a:r>
            <a:r>
              <a:rPr lang="en-US" sz="2100" b="0" i="0" dirty="0">
                <a:solidFill>
                  <a:srgbClr val="383838"/>
                </a:solidFill>
                <a:effectLst/>
              </a:rPr>
              <a:t>USA restaurants have higher ratings compared with Indian restaurants, this could indicate a better service in the US. A major of Indian restaurant ratings are zero.</a:t>
            </a:r>
            <a:endParaRPr lang="en-US" sz="2100" b="0" i="0" dirty="0">
              <a:effectLst/>
            </a:endParaRPr>
          </a:p>
          <a:p>
            <a:pPr algn="just" fontAlgn="ctr">
              <a:spcBef>
                <a:spcPts val="750"/>
              </a:spcBef>
              <a:spcAft>
                <a:spcPts val="600"/>
              </a:spcAft>
              <a:buFont typeface="Arial" panose="020B0604020202020204" pitchFamily="34" charset="0"/>
              <a:buChar char="•"/>
            </a:pPr>
            <a:r>
              <a:rPr lang="en-US" sz="2100" b="1" i="0" dirty="0">
                <a:solidFill>
                  <a:srgbClr val="FF0000"/>
                </a:solidFill>
                <a:effectLst/>
              </a:rPr>
              <a:t>Popular cuisines</a:t>
            </a:r>
            <a:r>
              <a:rPr lang="en-US" sz="2100" b="0" i="0" dirty="0">
                <a:solidFill>
                  <a:srgbClr val="FF0000"/>
                </a:solidFill>
                <a:effectLst/>
              </a:rPr>
              <a:t>: </a:t>
            </a:r>
            <a:r>
              <a:rPr lang="en-US" sz="2100" b="0" i="0" dirty="0">
                <a:effectLst/>
              </a:rPr>
              <a:t>North Indian is popular in India, while Americana is popular in the US. </a:t>
            </a:r>
          </a:p>
          <a:p>
            <a:pPr algn="just" fontAlgn="ctr">
              <a:spcBef>
                <a:spcPts val="750"/>
              </a:spcBef>
              <a:spcAft>
                <a:spcPts val="600"/>
              </a:spcAft>
              <a:buFont typeface="Arial" panose="020B0604020202020204" pitchFamily="34" charset="0"/>
              <a:buChar char="•"/>
            </a:pPr>
            <a:r>
              <a:rPr lang="en-US" sz="2100" b="1" i="0" dirty="0">
                <a:solidFill>
                  <a:srgbClr val="FF0000"/>
                </a:solidFill>
                <a:effectLst/>
              </a:rPr>
              <a:t>Food prices</a:t>
            </a:r>
            <a:r>
              <a:rPr lang="en-US" sz="2100" b="0" i="0" dirty="0">
                <a:solidFill>
                  <a:srgbClr val="FF0000"/>
                </a:solidFill>
                <a:effectLst/>
              </a:rPr>
              <a:t>: </a:t>
            </a:r>
            <a:r>
              <a:rPr lang="en-US" sz="2100" b="0" i="0" dirty="0">
                <a:effectLst/>
              </a:rPr>
              <a:t>India and the US have moderate food prices compared to other countries. </a:t>
            </a:r>
          </a:p>
          <a:p>
            <a:pPr algn="just" fontAlgn="ctr">
              <a:spcBef>
                <a:spcPts val="750"/>
              </a:spcBef>
              <a:spcAft>
                <a:spcPts val="600"/>
              </a:spcAft>
              <a:buFont typeface="Arial" panose="020B0604020202020204" pitchFamily="34" charset="0"/>
              <a:buChar char="•"/>
            </a:pPr>
            <a:r>
              <a:rPr lang="en-US" sz="2100" b="1" i="0" dirty="0">
                <a:solidFill>
                  <a:srgbClr val="FF0000"/>
                </a:solidFill>
                <a:effectLst/>
              </a:rPr>
              <a:t>Online delivery</a:t>
            </a:r>
            <a:r>
              <a:rPr lang="en-US" sz="2100" b="0" i="0" dirty="0">
                <a:solidFill>
                  <a:srgbClr val="FF0000"/>
                </a:solidFill>
                <a:effectLst/>
              </a:rPr>
              <a:t>: </a:t>
            </a:r>
            <a:r>
              <a:rPr lang="en-US" sz="2100" b="0" i="0" dirty="0">
                <a:effectLst/>
              </a:rPr>
              <a:t>Most restaurants do not offer online delivery, and it is limited to India and the United Arab Emirates. </a:t>
            </a:r>
          </a:p>
          <a:p>
            <a:pPr algn="just" fontAlgn="ctr">
              <a:spcBef>
                <a:spcPts val="750"/>
              </a:spcBef>
              <a:spcAft>
                <a:spcPts val="600"/>
              </a:spcAft>
              <a:buFont typeface="Arial" panose="020B0604020202020204" pitchFamily="34" charset="0"/>
              <a:buChar char="•"/>
            </a:pPr>
            <a:r>
              <a:rPr lang="en-US" sz="2100" b="1" i="0" dirty="0">
                <a:solidFill>
                  <a:srgbClr val="FF0000"/>
                </a:solidFill>
                <a:effectLst/>
              </a:rPr>
              <a:t>Table booking</a:t>
            </a:r>
            <a:r>
              <a:rPr lang="en-US" sz="2100" b="0" i="0" dirty="0">
                <a:solidFill>
                  <a:srgbClr val="FF0000"/>
                </a:solidFill>
                <a:effectLst/>
              </a:rPr>
              <a:t>: </a:t>
            </a:r>
            <a:r>
              <a:rPr lang="en-US" sz="2100" b="0" i="0" dirty="0">
                <a:effectLst/>
              </a:rPr>
              <a:t>Only a small percentage of restaurants offer table booking. </a:t>
            </a:r>
          </a:p>
          <a:p>
            <a:pPr algn="just">
              <a:spcBef>
                <a:spcPts val="750"/>
              </a:spcBef>
              <a:spcAft>
                <a:spcPts val="600"/>
              </a:spcAft>
              <a:buFont typeface="Arial" panose="020B0604020202020204" pitchFamily="34" charset="0"/>
              <a:buChar char="•"/>
            </a:pPr>
            <a:r>
              <a:rPr lang="en-US" sz="2100" b="1" i="0" dirty="0">
                <a:solidFill>
                  <a:srgbClr val="FF0000"/>
                </a:solidFill>
                <a:effectLst/>
              </a:rPr>
              <a:t>Average cost</a:t>
            </a:r>
            <a:r>
              <a:rPr lang="en-US" sz="2100" b="0" i="0" dirty="0">
                <a:solidFill>
                  <a:srgbClr val="FF0000"/>
                </a:solidFill>
                <a:effectLst/>
              </a:rPr>
              <a:t>: </a:t>
            </a:r>
            <a:r>
              <a:rPr lang="en-US" sz="2100" b="0" i="0" dirty="0">
                <a:effectLst/>
              </a:rPr>
              <a:t>The average cost for two people across all countries is around $10.10.</a:t>
            </a:r>
          </a:p>
          <a:p>
            <a:pPr algn="just">
              <a:spcBef>
                <a:spcPts val="750"/>
              </a:spcBef>
              <a:spcAft>
                <a:spcPts val="600"/>
              </a:spcAft>
              <a:buFont typeface="Arial" panose="020B0604020202020204" pitchFamily="34" charset="0"/>
              <a:buChar char="•"/>
            </a:pPr>
            <a:r>
              <a:rPr lang="en-US" sz="2100" b="1" i="0" dirty="0">
                <a:solidFill>
                  <a:srgbClr val="FF0000"/>
                </a:solidFill>
                <a:effectLst/>
              </a:rPr>
              <a:t>Year with Maximum Openings: </a:t>
            </a:r>
            <a:r>
              <a:rPr lang="en-US" sz="2100" b="0" i="0" dirty="0">
                <a:effectLst/>
              </a:rPr>
              <a:t>The year 2018 witnessed the highest number of restaurant openings, totaling 1102</a:t>
            </a:r>
          </a:p>
          <a:p>
            <a:endParaRPr lang="en-US" dirty="0"/>
          </a:p>
        </p:txBody>
      </p:sp>
    </p:spTree>
    <p:extLst>
      <p:ext uri="{BB962C8B-B14F-4D97-AF65-F5344CB8AC3E}">
        <p14:creationId xmlns:p14="http://schemas.microsoft.com/office/powerpoint/2010/main" val="24107845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B3D7512-9992-44CF-B597-3C465FCF9F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extBox 5">
            <a:extLst>
              <a:ext uri="{FF2B5EF4-FFF2-40B4-BE49-F238E27FC236}">
                <a16:creationId xmlns:a16="http://schemas.microsoft.com/office/drawing/2014/main" id="{54B052B5-CD94-4D81-886C-B2D3D96912DE}"/>
              </a:ext>
            </a:extLst>
          </p:cNvPr>
          <p:cNvSpPr txBox="1"/>
          <p:nvPr/>
        </p:nvSpPr>
        <p:spPr>
          <a:xfrm flipH="1">
            <a:off x="2832845" y="2761130"/>
            <a:ext cx="6113929" cy="923330"/>
          </a:xfrm>
          <a:prstGeom prst="rect">
            <a:avLst/>
          </a:prstGeom>
          <a:noFill/>
        </p:spPr>
        <p:txBody>
          <a:bodyPr wrap="square" rtlCol="0">
            <a:spAutoFit/>
          </a:bodyPr>
          <a:lstStyle/>
          <a:p>
            <a:r>
              <a:rPr lang="en-IN" sz="5400" dirty="0">
                <a:solidFill>
                  <a:schemeClr val="bg1"/>
                </a:solidFill>
                <a:latin typeface="Arial Black" panose="020B0A04020102020204" pitchFamily="34" charset="0"/>
              </a:rPr>
              <a:t>THANK YOU</a:t>
            </a:r>
          </a:p>
        </p:txBody>
      </p:sp>
    </p:spTree>
    <p:extLst>
      <p:ext uri="{BB962C8B-B14F-4D97-AF65-F5344CB8AC3E}">
        <p14:creationId xmlns:p14="http://schemas.microsoft.com/office/powerpoint/2010/main" val="42375881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EC4AF-8631-40B3-BB5D-D98A3DB2FD85}"/>
              </a:ext>
            </a:extLst>
          </p:cNvPr>
          <p:cNvSpPr>
            <a:spLocks noGrp="1"/>
          </p:cNvSpPr>
          <p:nvPr>
            <p:ph type="title"/>
          </p:nvPr>
        </p:nvSpPr>
        <p:spPr>
          <a:xfrm>
            <a:off x="646111" y="452718"/>
            <a:ext cx="9404723" cy="1010322"/>
          </a:xfrm>
        </p:spPr>
        <p:txBody>
          <a:bodyPr/>
          <a:lstStyle/>
          <a:p>
            <a:r>
              <a:rPr lang="en-IN" dirty="0">
                <a:solidFill>
                  <a:srgbClr val="FF0000"/>
                </a:solidFill>
                <a:latin typeface="Arial Black" panose="020B0A04020102020204" pitchFamily="34" charset="0"/>
              </a:rPr>
              <a:t>AGENDA</a:t>
            </a:r>
          </a:p>
        </p:txBody>
      </p:sp>
      <p:sp>
        <p:nvSpPr>
          <p:cNvPr id="3" name="Content Placeholder 2">
            <a:extLst>
              <a:ext uri="{FF2B5EF4-FFF2-40B4-BE49-F238E27FC236}">
                <a16:creationId xmlns:a16="http://schemas.microsoft.com/office/drawing/2014/main" id="{69CDFD0F-777E-4780-B63E-854D8DFD5A0E}"/>
              </a:ext>
            </a:extLst>
          </p:cNvPr>
          <p:cNvSpPr>
            <a:spLocks noGrp="1"/>
          </p:cNvSpPr>
          <p:nvPr>
            <p:ph idx="1"/>
          </p:nvPr>
        </p:nvSpPr>
        <p:spPr>
          <a:xfrm>
            <a:off x="838200" y="1260909"/>
            <a:ext cx="10515600" cy="5457525"/>
          </a:xfrm>
        </p:spPr>
        <p:txBody>
          <a:bodyPr>
            <a:normAutofit fontScale="47500" lnSpcReduction="20000"/>
          </a:bodyPr>
          <a:lstStyle/>
          <a:p>
            <a:pPr>
              <a:lnSpc>
                <a:spcPct val="170000"/>
              </a:lnSpc>
              <a:buFont typeface="Wingdings" panose="05000000000000000000" pitchFamily="2" charset="2"/>
              <a:buChar char="Ø"/>
            </a:pPr>
            <a:r>
              <a:rPr lang="en-IN" sz="5000" dirty="0">
                <a:cs typeface="Times New Roman" panose="02020603050405020304" pitchFamily="18" charset="0"/>
              </a:rPr>
              <a:t> Company Introduction</a:t>
            </a:r>
          </a:p>
          <a:p>
            <a:pPr>
              <a:lnSpc>
                <a:spcPct val="170000"/>
              </a:lnSpc>
              <a:buFont typeface="Wingdings" panose="05000000000000000000" pitchFamily="2" charset="2"/>
              <a:buChar char="Ø"/>
            </a:pPr>
            <a:r>
              <a:rPr lang="en-IN" sz="5000" dirty="0">
                <a:cs typeface="Times New Roman" panose="02020603050405020304" pitchFamily="18" charset="0"/>
              </a:rPr>
              <a:t> Vision, Mission &amp; Business Model </a:t>
            </a:r>
          </a:p>
          <a:p>
            <a:pPr>
              <a:lnSpc>
                <a:spcPct val="170000"/>
              </a:lnSpc>
              <a:buFont typeface="Wingdings" panose="05000000000000000000" pitchFamily="2" charset="2"/>
              <a:buChar char="Ø"/>
            </a:pPr>
            <a:r>
              <a:rPr lang="en-IN" sz="5000" dirty="0">
                <a:cs typeface="Times New Roman" panose="02020603050405020304" pitchFamily="18" charset="0"/>
              </a:rPr>
              <a:t>  Introduction</a:t>
            </a:r>
          </a:p>
          <a:p>
            <a:pPr>
              <a:lnSpc>
                <a:spcPct val="170000"/>
              </a:lnSpc>
              <a:buFont typeface="Wingdings" panose="05000000000000000000" pitchFamily="2" charset="2"/>
              <a:buChar char="Ø"/>
            </a:pPr>
            <a:r>
              <a:rPr lang="en-IN" sz="5000" dirty="0">
                <a:cs typeface="Times New Roman" panose="02020603050405020304" pitchFamily="18" charset="0"/>
              </a:rPr>
              <a:t>  Objectives</a:t>
            </a:r>
          </a:p>
          <a:p>
            <a:pPr>
              <a:lnSpc>
                <a:spcPct val="170000"/>
              </a:lnSpc>
              <a:buFont typeface="Wingdings" panose="05000000000000000000" pitchFamily="2" charset="2"/>
              <a:buChar char="Ø"/>
            </a:pPr>
            <a:r>
              <a:rPr lang="en-IN" sz="5000" dirty="0">
                <a:cs typeface="Times New Roman" panose="02020603050405020304" pitchFamily="18" charset="0"/>
              </a:rPr>
              <a:t>  Importance</a:t>
            </a:r>
          </a:p>
          <a:p>
            <a:pPr>
              <a:lnSpc>
                <a:spcPct val="170000"/>
              </a:lnSpc>
              <a:buFont typeface="Wingdings" panose="05000000000000000000" pitchFamily="2" charset="2"/>
              <a:buChar char="Ø"/>
            </a:pPr>
            <a:r>
              <a:rPr lang="en-IN" sz="5000" dirty="0">
                <a:cs typeface="Times New Roman" panose="02020603050405020304" pitchFamily="18" charset="0"/>
              </a:rPr>
              <a:t> Tool Used and its role</a:t>
            </a:r>
          </a:p>
          <a:p>
            <a:pPr>
              <a:lnSpc>
                <a:spcPct val="170000"/>
              </a:lnSpc>
              <a:buFont typeface="Wingdings" panose="05000000000000000000" pitchFamily="2" charset="2"/>
              <a:buChar char="Ø"/>
            </a:pPr>
            <a:r>
              <a:rPr lang="en-IN" sz="5000" dirty="0">
                <a:cs typeface="Times New Roman" panose="02020603050405020304" pitchFamily="18" charset="0"/>
              </a:rPr>
              <a:t> KPI &amp; Data Analysis</a:t>
            </a:r>
          </a:p>
          <a:p>
            <a:pPr>
              <a:lnSpc>
                <a:spcPct val="170000"/>
              </a:lnSpc>
              <a:buFont typeface="Wingdings" panose="05000000000000000000" pitchFamily="2" charset="2"/>
              <a:buChar char="Ø"/>
            </a:pPr>
            <a:r>
              <a:rPr lang="en-IN" sz="5000" dirty="0">
                <a:cs typeface="Times New Roman" panose="02020603050405020304" pitchFamily="18" charset="0"/>
              </a:rPr>
              <a:t> Insights &amp; Findings </a:t>
            </a:r>
          </a:p>
          <a:p>
            <a:pPr marL="0" indent="0">
              <a:buNone/>
            </a:pPr>
            <a:endParaRPr lang="en-IN" sz="2400" dirty="0">
              <a:cs typeface="Times New Roman" panose="02020603050405020304" pitchFamily="18" charset="0"/>
            </a:endParaRPr>
          </a:p>
          <a:p>
            <a:pPr>
              <a:buFont typeface="Wingdings" panose="05000000000000000000" pitchFamily="2" charset="2"/>
              <a:buChar char="§"/>
            </a:pPr>
            <a:endParaRPr lang="en-IN"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IN"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IN" sz="2000" dirty="0">
              <a:solidFill>
                <a:srgbClr val="FF000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IN" sz="2000" dirty="0">
              <a:solidFill>
                <a:srgbClr val="FF000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IN" dirty="0"/>
          </a:p>
        </p:txBody>
      </p:sp>
    </p:spTree>
    <p:extLst>
      <p:ext uri="{BB962C8B-B14F-4D97-AF65-F5344CB8AC3E}">
        <p14:creationId xmlns:p14="http://schemas.microsoft.com/office/powerpoint/2010/main" val="1905970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073A7-0E50-0DD0-0FFC-0D101CA4B8DE}"/>
              </a:ext>
            </a:extLst>
          </p:cNvPr>
          <p:cNvSpPr>
            <a:spLocks noGrp="1"/>
          </p:cNvSpPr>
          <p:nvPr>
            <p:ph type="title"/>
          </p:nvPr>
        </p:nvSpPr>
        <p:spPr>
          <a:xfrm>
            <a:off x="318853" y="240963"/>
            <a:ext cx="10086057" cy="673438"/>
          </a:xfrm>
        </p:spPr>
        <p:txBody>
          <a:bodyPr>
            <a:noAutofit/>
          </a:bodyPr>
          <a:lstStyle/>
          <a:p>
            <a:r>
              <a:rPr lang="en-IN" dirty="0">
                <a:solidFill>
                  <a:srgbClr val="FF0000"/>
                </a:solidFill>
                <a:latin typeface="Arial Black" panose="020B0A04020102020204" pitchFamily="34" charset="0"/>
              </a:rPr>
              <a:t>Introduction of Zomato</a:t>
            </a:r>
            <a:endParaRPr lang="en-US" dirty="0">
              <a:solidFill>
                <a:srgbClr val="FF0000"/>
              </a:solidFill>
            </a:endParaRPr>
          </a:p>
        </p:txBody>
      </p:sp>
      <p:sp>
        <p:nvSpPr>
          <p:cNvPr id="3" name="Content Placeholder 2">
            <a:extLst>
              <a:ext uri="{FF2B5EF4-FFF2-40B4-BE49-F238E27FC236}">
                <a16:creationId xmlns:a16="http://schemas.microsoft.com/office/drawing/2014/main" id="{B0024941-FFC5-0870-DF8A-BCCA44A456A8}"/>
              </a:ext>
            </a:extLst>
          </p:cNvPr>
          <p:cNvSpPr>
            <a:spLocks noGrp="1"/>
          </p:cNvSpPr>
          <p:nvPr>
            <p:ph idx="1"/>
          </p:nvPr>
        </p:nvSpPr>
        <p:spPr>
          <a:xfrm>
            <a:off x="412282" y="1222410"/>
            <a:ext cx="11367436" cy="5832907"/>
          </a:xfrm>
        </p:spPr>
        <p:txBody>
          <a:bodyPr>
            <a:normAutofit/>
          </a:bodyPr>
          <a:lstStyle/>
          <a:p>
            <a:r>
              <a:rPr lang="en-US" sz="2400" dirty="0"/>
              <a:t>Started In: July 2008, Delhi NCR,</a:t>
            </a:r>
          </a:p>
          <a:p>
            <a:r>
              <a:rPr lang="en-US" sz="2400" dirty="0"/>
              <a:t>Founded By: </a:t>
            </a:r>
            <a:r>
              <a:rPr lang="en-US" sz="2400" dirty="0" err="1"/>
              <a:t>Deepinder</a:t>
            </a:r>
            <a:r>
              <a:rPr lang="en-US" sz="2400" dirty="0"/>
              <a:t> Goyal and Pankaj </a:t>
            </a:r>
            <a:r>
              <a:rPr lang="en-US" sz="2400" dirty="0" err="1"/>
              <a:t>Chaddah</a:t>
            </a:r>
            <a:endParaRPr lang="en-US" sz="2400" dirty="0"/>
          </a:p>
          <a:p>
            <a:r>
              <a:rPr lang="en-US" sz="2400" dirty="0"/>
              <a:t>Initially Named as: “</a:t>
            </a:r>
            <a:r>
              <a:rPr lang="en-US" sz="2400" dirty="0" err="1"/>
              <a:t>Foodiebay</a:t>
            </a:r>
            <a:r>
              <a:rPr lang="en-US" sz="2400" dirty="0"/>
              <a:t>”</a:t>
            </a:r>
          </a:p>
          <a:p>
            <a:r>
              <a:rPr lang="en-US" sz="2400" dirty="0"/>
              <a:t>In November 2010 it was named as “ZOMATO”</a:t>
            </a:r>
          </a:p>
          <a:p>
            <a:r>
              <a:rPr lang="en-US" sz="2400" dirty="0"/>
              <a:t>Parent Company: Info Edge</a:t>
            </a:r>
          </a:p>
          <a:p>
            <a:r>
              <a:rPr lang="en-US" sz="2400" dirty="0"/>
              <a:t>Category: Mobile Application Based</a:t>
            </a:r>
          </a:p>
          <a:p>
            <a:r>
              <a:rPr lang="en-US" sz="2400" dirty="0"/>
              <a:t>Sector: Food and Restaurant guide</a:t>
            </a:r>
          </a:p>
          <a:p>
            <a:r>
              <a:rPr lang="en-US" sz="2400" dirty="0"/>
              <a:t>Tagline/ Slogan: Discover great places to eat around you </a:t>
            </a:r>
          </a:p>
          <a:p>
            <a:r>
              <a:rPr lang="en-US" sz="2400" dirty="0"/>
              <a:t>Segment: Young population, working professionals looking for information of restaurants</a:t>
            </a:r>
          </a:p>
          <a:p>
            <a:r>
              <a:rPr lang="en-US" sz="2400" dirty="0"/>
              <a:t>Target Group: All Smartphone Users</a:t>
            </a:r>
          </a:p>
          <a:p>
            <a:endParaRPr lang="en-US" dirty="0"/>
          </a:p>
        </p:txBody>
      </p:sp>
    </p:spTree>
    <p:extLst>
      <p:ext uri="{BB962C8B-B14F-4D97-AF65-F5344CB8AC3E}">
        <p14:creationId xmlns:p14="http://schemas.microsoft.com/office/powerpoint/2010/main" val="37445378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391C6D5-2489-A3BD-4156-B679F546CEFD}"/>
              </a:ext>
            </a:extLst>
          </p:cNvPr>
          <p:cNvSpPr>
            <a:spLocks noGrp="1"/>
          </p:cNvSpPr>
          <p:nvPr>
            <p:ph idx="1"/>
          </p:nvPr>
        </p:nvSpPr>
        <p:spPr>
          <a:xfrm>
            <a:off x="327260" y="537882"/>
            <a:ext cx="11443399" cy="6055422"/>
          </a:xfrm>
        </p:spPr>
        <p:txBody>
          <a:bodyPr>
            <a:normAutofit/>
          </a:bodyPr>
          <a:lstStyle/>
          <a:p>
            <a:pPr marL="0" indent="0">
              <a:buNone/>
            </a:pPr>
            <a:r>
              <a:rPr lang="en-US" sz="2400" dirty="0">
                <a:solidFill>
                  <a:srgbClr val="FF0000"/>
                </a:solidFill>
                <a:latin typeface="Arial Black" panose="020B0A04020102020204" pitchFamily="34" charset="0"/>
              </a:rPr>
              <a:t>Mission</a:t>
            </a:r>
          </a:p>
          <a:p>
            <a:pPr marL="0" indent="0">
              <a:buNone/>
            </a:pPr>
            <a:r>
              <a:rPr lang="en-US" sz="1800" b="1" dirty="0"/>
              <a:t>Our mission is to ensure nobody has a bad meal</a:t>
            </a:r>
          </a:p>
          <a:p>
            <a:pPr marL="0" indent="0">
              <a:buNone/>
            </a:pPr>
            <a:r>
              <a:rPr lang="en-US" sz="1800" dirty="0"/>
              <a:t>They do this by</a:t>
            </a:r>
          </a:p>
          <a:p>
            <a:pPr>
              <a:buFont typeface="Wingdings" panose="05000000000000000000" pitchFamily="2" charset="2"/>
              <a:buChar char="§"/>
            </a:pPr>
            <a:r>
              <a:rPr lang="en-US" sz="1800" dirty="0"/>
              <a:t>Helping people discover great places around them </a:t>
            </a:r>
          </a:p>
          <a:p>
            <a:pPr>
              <a:buFont typeface="Wingdings" panose="05000000000000000000" pitchFamily="2" charset="2"/>
              <a:buChar char="§"/>
            </a:pPr>
            <a:r>
              <a:rPr lang="en-US" sz="1800" dirty="0"/>
              <a:t>Building amazing experiences around dining </a:t>
            </a:r>
          </a:p>
          <a:p>
            <a:pPr>
              <a:buFont typeface="Wingdings" panose="05000000000000000000" pitchFamily="2" charset="2"/>
              <a:buChar char="§"/>
            </a:pPr>
            <a:r>
              <a:rPr lang="en-US" sz="1800" dirty="0"/>
              <a:t>Enabling restaurants to create amazing experiences </a:t>
            </a:r>
          </a:p>
          <a:p>
            <a:pPr marL="0" indent="0">
              <a:buNone/>
            </a:pPr>
            <a:r>
              <a:rPr lang="en-US" sz="2400" dirty="0">
                <a:solidFill>
                  <a:srgbClr val="FF0000"/>
                </a:solidFill>
                <a:latin typeface="Arial Black" panose="020B0A04020102020204" pitchFamily="34" charset="0"/>
              </a:rPr>
              <a:t>Vision </a:t>
            </a:r>
          </a:p>
          <a:p>
            <a:pPr>
              <a:buFont typeface="Wingdings" panose="05000000000000000000" pitchFamily="2" charset="2"/>
              <a:buChar char="§"/>
            </a:pPr>
            <a:r>
              <a:rPr lang="en-US" sz="1800" dirty="0"/>
              <a:t>Zomato is used by millions every day to decide where to eat in over 10,000 cities across 23 countries. </a:t>
            </a:r>
          </a:p>
          <a:p>
            <a:pPr>
              <a:buFont typeface="Wingdings" panose="05000000000000000000" pitchFamily="2" charset="2"/>
              <a:buChar char="§"/>
            </a:pPr>
            <a:r>
              <a:rPr lang="en-US" sz="1800" dirty="0"/>
              <a:t>In a few years, </a:t>
            </a:r>
            <a:r>
              <a:rPr lang="en-US" sz="1800" b="1" dirty="0"/>
              <a:t>we should be able to help point you to a great place to eat no matter what part of the  world you are in </a:t>
            </a:r>
          </a:p>
          <a:p>
            <a:pPr marL="0" indent="0">
              <a:buNone/>
            </a:pPr>
            <a:r>
              <a:rPr lang="en-US" sz="2400" dirty="0">
                <a:solidFill>
                  <a:srgbClr val="FF0000"/>
                </a:solidFill>
                <a:latin typeface="Arial Black" panose="020B0A04020102020204" pitchFamily="34" charset="0"/>
              </a:rPr>
              <a:t>Business Model </a:t>
            </a:r>
          </a:p>
          <a:p>
            <a:pPr>
              <a:buFont typeface="Wingdings" panose="05000000000000000000" pitchFamily="2" charset="2"/>
              <a:buChar char="§"/>
            </a:pPr>
            <a:r>
              <a:rPr lang="en-US" sz="1800" dirty="0"/>
              <a:t>Restaurants pays Zomato for being featured </a:t>
            </a:r>
          </a:p>
          <a:p>
            <a:pPr>
              <a:buFont typeface="Wingdings" panose="05000000000000000000" pitchFamily="2" charset="2"/>
              <a:buChar char="§"/>
            </a:pPr>
            <a:r>
              <a:rPr lang="en-US" sz="1800" dirty="0"/>
              <a:t>User views restaurant</a:t>
            </a:r>
          </a:p>
          <a:p>
            <a:pPr>
              <a:buFont typeface="Wingdings" panose="05000000000000000000" pitchFamily="2" charset="2"/>
              <a:buChar char="§"/>
            </a:pPr>
            <a:r>
              <a:rPr lang="en-US" sz="1800" dirty="0"/>
              <a:t>More customer footfall for the restaurants </a:t>
            </a:r>
          </a:p>
        </p:txBody>
      </p:sp>
    </p:spTree>
    <p:extLst>
      <p:ext uri="{BB962C8B-B14F-4D97-AF65-F5344CB8AC3E}">
        <p14:creationId xmlns:p14="http://schemas.microsoft.com/office/powerpoint/2010/main" val="9640016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202A1-5A4B-4F07-A103-B16875B3653E}"/>
              </a:ext>
            </a:extLst>
          </p:cNvPr>
          <p:cNvSpPr>
            <a:spLocks noGrp="1"/>
          </p:cNvSpPr>
          <p:nvPr>
            <p:ph type="title"/>
          </p:nvPr>
        </p:nvSpPr>
        <p:spPr>
          <a:xfrm>
            <a:off x="453189" y="236069"/>
            <a:ext cx="8074794" cy="889934"/>
          </a:xfrm>
        </p:spPr>
        <p:txBody>
          <a:bodyPr>
            <a:normAutofit/>
          </a:bodyPr>
          <a:lstStyle/>
          <a:p>
            <a:r>
              <a:rPr lang="en-IN" dirty="0">
                <a:solidFill>
                  <a:srgbClr val="FF0000"/>
                </a:solidFill>
                <a:latin typeface="Arial Black" panose="020B0A04020102020204" pitchFamily="34" charset="0"/>
              </a:rPr>
              <a:t> Introduction</a:t>
            </a:r>
          </a:p>
        </p:txBody>
      </p:sp>
      <p:sp>
        <p:nvSpPr>
          <p:cNvPr id="3" name="Content Placeholder 2">
            <a:extLst>
              <a:ext uri="{FF2B5EF4-FFF2-40B4-BE49-F238E27FC236}">
                <a16:creationId xmlns:a16="http://schemas.microsoft.com/office/drawing/2014/main" id="{613B88FA-F6FE-4E5E-B95D-337FD6566E63}"/>
              </a:ext>
            </a:extLst>
          </p:cNvPr>
          <p:cNvSpPr>
            <a:spLocks noGrp="1"/>
          </p:cNvSpPr>
          <p:nvPr>
            <p:ph idx="1"/>
          </p:nvPr>
        </p:nvSpPr>
        <p:spPr>
          <a:xfrm>
            <a:off x="664945" y="1501388"/>
            <a:ext cx="10515600" cy="5731997"/>
          </a:xfrm>
        </p:spPr>
        <p:txBody>
          <a:bodyPr>
            <a:normAutofit/>
          </a:bodyPr>
          <a:lstStyle/>
          <a:p>
            <a:pPr algn="just"/>
            <a:r>
              <a:rPr lang="en-IN" sz="2000" dirty="0">
                <a:effectLst/>
                <a:ea typeface="Times New Roman" panose="02020603050405020304" pitchFamily="18" charset="0"/>
                <a:cs typeface="Times New Roman" panose="02020603050405020304" pitchFamily="18" charset="0"/>
              </a:rPr>
              <a:t>The P722 Zomato Analysis project aims to provide in-depth insights into Zomato’s business model, user engagement, and market performance. </a:t>
            </a:r>
          </a:p>
          <a:p>
            <a:pPr algn="just"/>
            <a:r>
              <a:rPr lang="en-IN" sz="2000" dirty="0">
                <a:effectLst/>
                <a:ea typeface="Times New Roman" panose="02020603050405020304" pitchFamily="18" charset="0"/>
                <a:cs typeface="Times New Roman" panose="02020603050405020304" pitchFamily="18" charset="0"/>
              </a:rPr>
              <a:t>Zomato, one of the leading online food delivery and restaurant discovery platforms, operates across multiple cities and countries, connecting customers, restaurants, and delivery partners. </a:t>
            </a:r>
          </a:p>
          <a:p>
            <a:pPr algn="just"/>
            <a:r>
              <a:rPr lang="en-IN" sz="2000" dirty="0">
                <a:effectLst/>
                <a:ea typeface="Times New Roman" panose="02020603050405020304" pitchFamily="18" charset="0"/>
                <a:cs typeface="Times New Roman" panose="02020603050405020304" pitchFamily="18" charset="0"/>
              </a:rPr>
              <a:t>This analysis focuses on exploring Zomato’s operational data to uncover trends in customer behaviour, restaurant ratings, delivery times, and overall service efficiency.</a:t>
            </a:r>
          </a:p>
          <a:p>
            <a:pPr algn="just"/>
            <a:r>
              <a:rPr lang="en-IN" sz="2000" dirty="0">
                <a:effectLst/>
                <a:ea typeface="Times New Roman" panose="02020603050405020304" pitchFamily="18" charset="0"/>
                <a:cs typeface="Times New Roman" panose="02020603050405020304" pitchFamily="18" charset="0"/>
              </a:rPr>
              <a:t>The project leverages a comprehensive dataset, including key metrics such as restaurant ratings, user reviews, location-based performance, and order details.</a:t>
            </a:r>
          </a:p>
          <a:p>
            <a:pPr algn="just"/>
            <a:r>
              <a:rPr lang="en-IN" sz="2000" dirty="0">
                <a:effectLst/>
                <a:ea typeface="Times New Roman" panose="02020603050405020304" pitchFamily="18" charset="0"/>
                <a:cs typeface="Times New Roman" panose="02020603050405020304" pitchFamily="18" charset="0"/>
              </a:rPr>
              <a:t> By analysing these factors, the project highlights Zomato’s role in shaping the food delivery industry and improving customer experience. Additionally, the study aims to identify areas of growth, potential challenges, and optimization opportunities to enhance operational strategies.</a:t>
            </a:r>
            <a:endParaRPr lang="en-IN" sz="2000" dirty="0">
              <a:effectLst/>
              <a:ea typeface="Calibri" panose="020F0502020204030204" pitchFamily="34" charset="0"/>
              <a:cs typeface="Times New Roman" panose="02020603050405020304" pitchFamily="18" charset="0"/>
            </a:endParaRPr>
          </a:p>
          <a:p>
            <a:pPr algn="just"/>
            <a:r>
              <a:rPr lang="en-IN" sz="2000" dirty="0">
                <a:effectLst/>
                <a:ea typeface="Times New Roman" panose="02020603050405020304" pitchFamily="18" charset="0"/>
                <a:cs typeface="Times New Roman" panose="02020603050405020304" pitchFamily="18" charset="0"/>
              </a:rPr>
              <a:t>Through data-driven insights, this analysis will assist stakeholders in understanding Zomato’s strengths, weaknesses, and market dynamics, offering recommendations for future improvements and competitive positioning.</a:t>
            </a:r>
            <a:endParaRPr lang="en-IN" sz="2000" dirty="0">
              <a:effectLst/>
              <a:ea typeface="Calibri" panose="020F0502020204030204" pitchFamily="34" charset="0"/>
              <a:cs typeface="Times New Roman" panose="02020603050405020304" pitchFamily="18" charset="0"/>
            </a:endParaRPr>
          </a:p>
          <a:p>
            <a:pPr algn="just"/>
            <a:endParaRPr lang="en-IN" sz="2000" dirty="0">
              <a:effectLst/>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6040414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8524A-A4E9-47B7-8A6F-20AF5BA84658}"/>
              </a:ext>
            </a:extLst>
          </p:cNvPr>
          <p:cNvSpPr>
            <a:spLocks noGrp="1"/>
          </p:cNvSpPr>
          <p:nvPr>
            <p:ph type="title"/>
          </p:nvPr>
        </p:nvSpPr>
        <p:spPr>
          <a:xfrm>
            <a:off x="520566" y="218140"/>
            <a:ext cx="10515600" cy="925793"/>
          </a:xfrm>
        </p:spPr>
        <p:txBody>
          <a:bodyPr>
            <a:normAutofit/>
          </a:bodyPr>
          <a:lstStyle/>
          <a:p>
            <a:r>
              <a:rPr lang="en-IN" dirty="0">
                <a:solidFill>
                  <a:srgbClr val="FF0000"/>
                </a:solidFill>
                <a:latin typeface="Arial Black" panose="020B0A04020102020204" pitchFamily="34" charset="0"/>
              </a:rPr>
              <a:t> Objectives</a:t>
            </a:r>
          </a:p>
        </p:txBody>
      </p:sp>
      <p:sp>
        <p:nvSpPr>
          <p:cNvPr id="3" name="Content Placeholder 2">
            <a:extLst>
              <a:ext uri="{FF2B5EF4-FFF2-40B4-BE49-F238E27FC236}">
                <a16:creationId xmlns:a16="http://schemas.microsoft.com/office/drawing/2014/main" id="{39B69C8C-2AAD-4176-A788-D7A7ED9E96EE}"/>
              </a:ext>
            </a:extLst>
          </p:cNvPr>
          <p:cNvSpPr>
            <a:spLocks noGrp="1"/>
          </p:cNvSpPr>
          <p:nvPr>
            <p:ph idx="1"/>
          </p:nvPr>
        </p:nvSpPr>
        <p:spPr>
          <a:xfrm>
            <a:off x="838200" y="1290918"/>
            <a:ext cx="10515600" cy="4886045"/>
          </a:xfrm>
        </p:spPr>
        <p:txBody>
          <a:bodyPr>
            <a:normAutofit/>
          </a:bodyPr>
          <a:lstStyle/>
          <a:p>
            <a:pPr algn="just">
              <a:lnSpc>
                <a:spcPct val="100000"/>
              </a:lnSpc>
              <a:buFont typeface="Wingdings" panose="05000000000000000000" pitchFamily="2" charset="2"/>
              <a:buChar char="§"/>
            </a:pPr>
            <a:r>
              <a:rPr lang="en-IN" sz="2400" b="1" dirty="0">
                <a:solidFill>
                  <a:srgbClr val="FF0000"/>
                </a:solidFill>
                <a:cs typeface="Times New Roman" panose="02020603050405020304" pitchFamily="18" charset="0"/>
              </a:rPr>
              <a:t>Understanding User Behaviour:</a:t>
            </a:r>
          </a:p>
          <a:p>
            <a:pPr marL="0" indent="0" algn="just">
              <a:lnSpc>
                <a:spcPct val="100000"/>
              </a:lnSpc>
              <a:buNone/>
            </a:pPr>
            <a:r>
              <a:rPr lang="en-US" sz="1600" dirty="0">
                <a:cs typeface="Times New Roman" panose="02020603050405020304" pitchFamily="18" charset="0"/>
              </a:rPr>
              <a:t>Analyzing user preferences, ordering patterns, and reviews to understand customer behavior across different demographics, locations, and restaurant categories.</a:t>
            </a:r>
            <a:endParaRPr lang="en-IN" sz="1600" b="1" dirty="0">
              <a:cs typeface="Times New Roman" panose="02020603050405020304" pitchFamily="18" charset="0"/>
            </a:endParaRPr>
          </a:p>
          <a:p>
            <a:pPr algn="just">
              <a:lnSpc>
                <a:spcPct val="100000"/>
              </a:lnSpc>
              <a:buFont typeface="Wingdings" panose="05000000000000000000" pitchFamily="2" charset="2"/>
              <a:buChar char="§"/>
            </a:pPr>
            <a:r>
              <a:rPr lang="en-IN" sz="2400" b="1" dirty="0">
                <a:solidFill>
                  <a:srgbClr val="FF0000"/>
                </a:solidFill>
                <a:cs typeface="Times New Roman" panose="02020603050405020304" pitchFamily="18" charset="0"/>
              </a:rPr>
              <a:t>Restaurant Performance Analysis:</a:t>
            </a:r>
          </a:p>
          <a:p>
            <a:pPr marL="0" indent="0" algn="just">
              <a:lnSpc>
                <a:spcPct val="100000"/>
              </a:lnSpc>
              <a:buNone/>
            </a:pPr>
            <a:r>
              <a:rPr lang="en-US" sz="1600" dirty="0"/>
              <a:t>These attributes help evaluate restaurant services, such as whether they offer table booking or online delivery options, and analyze their impact on restaurant ratings  and customer satisfaction.</a:t>
            </a:r>
            <a:endParaRPr lang="en-IN" sz="2400" b="1" dirty="0">
              <a:cs typeface="Times New Roman" panose="02020603050405020304" pitchFamily="18" charset="0"/>
            </a:endParaRPr>
          </a:p>
          <a:p>
            <a:pPr algn="just">
              <a:lnSpc>
                <a:spcPct val="100000"/>
              </a:lnSpc>
              <a:buFont typeface="Wingdings" panose="05000000000000000000" pitchFamily="2" charset="2"/>
              <a:buChar char="§"/>
            </a:pPr>
            <a:r>
              <a:rPr lang="en-IN" sz="2400" b="1" dirty="0">
                <a:solidFill>
                  <a:srgbClr val="FF0000"/>
                </a:solidFill>
                <a:cs typeface="Times New Roman" panose="02020603050405020304" pitchFamily="18" charset="0"/>
              </a:rPr>
              <a:t>Market Trends and Insights:</a:t>
            </a:r>
          </a:p>
          <a:p>
            <a:pPr marL="0" indent="0" algn="just">
              <a:lnSpc>
                <a:spcPct val="100000"/>
              </a:lnSpc>
              <a:buNone/>
            </a:pPr>
            <a:r>
              <a:rPr lang="en-US" sz="1600" dirty="0"/>
              <a:t>Identify trends in the food delivery market, including popular cuisines  and customer demands, to provide a clear picture of market dynamics.</a:t>
            </a:r>
          </a:p>
          <a:p>
            <a:pPr algn="just">
              <a:lnSpc>
                <a:spcPct val="100000"/>
              </a:lnSpc>
              <a:buFont typeface="Wingdings" panose="05000000000000000000" pitchFamily="2" charset="2"/>
              <a:buChar char="§"/>
            </a:pPr>
            <a:r>
              <a:rPr lang="en-IN" sz="2400" b="1" dirty="0">
                <a:solidFill>
                  <a:srgbClr val="FF0000"/>
                </a:solidFill>
                <a:cs typeface="Times New Roman" panose="02020603050405020304" pitchFamily="18" charset="0"/>
              </a:rPr>
              <a:t>Revenue and Growth Opportunities:</a:t>
            </a:r>
          </a:p>
          <a:p>
            <a:pPr marL="0" indent="0" algn="just">
              <a:lnSpc>
                <a:spcPct val="100000"/>
              </a:lnSpc>
              <a:buNone/>
            </a:pPr>
            <a:r>
              <a:rPr lang="en-US" sz="1600" dirty="0"/>
              <a:t>Exploring revenue-generating trends  and pricing strategies  to help Zomato maintain its competitive edge in the food delivery industry.</a:t>
            </a:r>
            <a:endParaRPr lang="en-IN" sz="2400" b="1" dirty="0">
              <a:cs typeface="Times New Roman" panose="02020603050405020304" pitchFamily="18" charset="0"/>
            </a:endParaRPr>
          </a:p>
        </p:txBody>
      </p:sp>
    </p:spTree>
    <p:extLst>
      <p:ext uri="{BB962C8B-B14F-4D97-AF65-F5344CB8AC3E}">
        <p14:creationId xmlns:p14="http://schemas.microsoft.com/office/powerpoint/2010/main" val="38813763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889E5-7B8E-4420-82A8-FF9641334B1E}"/>
              </a:ext>
            </a:extLst>
          </p:cNvPr>
          <p:cNvSpPr>
            <a:spLocks noGrp="1"/>
          </p:cNvSpPr>
          <p:nvPr>
            <p:ph type="title"/>
          </p:nvPr>
        </p:nvSpPr>
        <p:spPr>
          <a:xfrm>
            <a:off x="318436" y="0"/>
            <a:ext cx="10515600" cy="1325563"/>
          </a:xfrm>
        </p:spPr>
        <p:txBody>
          <a:bodyPr/>
          <a:lstStyle/>
          <a:p>
            <a:r>
              <a:rPr lang="en-IN" dirty="0">
                <a:solidFill>
                  <a:srgbClr val="FF0000"/>
                </a:solidFill>
                <a:latin typeface="Arial Black" panose="020B0A04020102020204" pitchFamily="34" charset="0"/>
              </a:rPr>
              <a:t>Importance</a:t>
            </a:r>
          </a:p>
        </p:txBody>
      </p:sp>
      <p:sp>
        <p:nvSpPr>
          <p:cNvPr id="3" name="Content Placeholder 2">
            <a:extLst>
              <a:ext uri="{FF2B5EF4-FFF2-40B4-BE49-F238E27FC236}">
                <a16:creationId xmlns:a16="http://schemas.microsoft.com/office/drawing/2014/main" id="{264BF2BA-C7EE-47CE-ABA4-C09A8CCB7A25}"/>
              </a:ext>
            </a:extLst>
          </p:cNvPr>
          <p:cNvSpPr>
            <a:spLocks noGrp="1"/>
          </p:cNvSpPr>
          <p:nvPr>
            <p:ph idx="1"/>
          </p:nvPr>
        </p:nvSpPr>
        <p:spPr>
          <a:xfrm>
            <a:off x="804582" y="1325563"/>
            <a:ext cx="10582835" cy="5630779"/>
          </a:xfrm>
        </p:spPr>
        <p:txBody>
          <a:bodyPr>
            <a:normAutofit/>
          </a:bodyPr>
          <a:lstStyle/>
          <a:p>
            <a:pPr algn="just">
              <a:lnSpc>
                <a:spcPct val="150000"/>
              </a:lnSpc>
            </a:pPr>
            <a:r>
              <a:rPr lang="en-IN" sz="1800" dirty="0">
                <a:effectLst/>
                <a:ea typeface="Times New Roman" panose="02020603050405020304" pitchFamily="18" charset="0"/>
              </a:rPr>
              <a:t>The P722 Zomato Analysis is crucial for understanding Zomato’s operations and its impact on the food delivery ecosystem. </a:t>
            </a:r>
          </a:p>
          <a:p>
            <a:pPr algn="just">
              <a:lnSpc>
                <a:spcPct val="150000"/>
              </a:lnSpc>
            </a:pPr>
            <a:r>
              <a:rPr lang="en-IN" sz="1800" dirty="0">
                <a:effectLst/>
                <a:ea typeface="Times New Roman" panose="02020603050405020304" pitchFamily="18" charset="0"/>
              </a:rPr>
              <a:t>It helps identify customer preferences, restaurant performance, and delivery efficiency, enabling data-driven decision-making. </a:t>
            </a:r>
          </a:p>
          <a:p>
            <a:pPr algn="just">
              <a:lnSpc>
                <a:spcPct val="150000"/>
              </a:lnSpc>
            </a:pPr>
            <a:r>
              <a:rPr lang="en-IN" sz="1800" dirty="0">
                <a:effectLst/>
                <a:ea typeface="Times New Roman" panose="02020603050405020304" pitchFamily="18" charset="0"/>
              </a:rPr>
              <a:t>By </a:t>
            </a:r>
            <a:r>
              <a:rPr lang="en-IN" sz="1800" dirty="0" err="1">
                <a:effectLst/>
                <a:ea typeface="Times New Roman" panose="02020603050405020304" pitchFamily="18" charset="0"/>
              </a:rPr>
              <a:t>analyzing</a:t>
            </a:r>
            <a:r>
              <a:rPr lang="en-IN" sz="1800" dirty="0">
                <a:effectLst/>
                <a:ea typeface="Times New Roman" panose="02020603050405020304" pitchFamily="18" charset="0"/>
              </a:rPr>
              <a:t> factors like table booking, online delivery options, and user feedback, the analysis uncovers areas for service improvement and operational optimization.</a:t>
            </a:r>
          </a:p>
          <a:p>
            <a:pPr algn="just">
              <a:lnSpc>
                <a:spcPct val="150000"/>
              </a:lnSpc>
            </a:pPr>
            <a:r>
              <a:rPr lang="en-IN" sz="1800" dirty="0">
                <a:effectLst/>
                <a:ea typeface="Times New Roman" panose="02020603050405020304" pitchFamily="18" charset="0"/>
              </a:rPr>
              <a:t> It provides insights into market trends, customer satisfaction, and competitive positioning, helping Zomato enhance its services and retain its market leadership.</a:t>
            </a:r>
          </a:p>
          <a:p>
            <a:pPr algn="just">
              <a:lnSpc>
                <a:spcPct val="150000"/>
              </a:lnSpc>
            </a:pPr>
            <a:r>
              <a:rPr lang="en-IN" sz="1800" dirty="0">
                <a:effectLst/>
                <a:ea typeface="Times New Roman" panose="02020603050405020304" pitchFamily="18" charset="0"/>
              </a:rPr>
              <a:t> Additionally, the analysis supports strategic growth by identifying revenue opportunities and addressing challenges in the evolving food delivery industry.</a:t>
            </a:r>
          </a:p>
          <a:p>
            <a:pPr>
              <a:lnSpc>
                <a:spcPct val="150000"/>
              </a:lnSpc>
            </a:pPr>
            <a:endParaRPr lang="en-IN" dirty="0"/>
          </a:p>
        </p:txBody>
      </p:sp>
    </p:spTree>
    <p:extLst>
      <p:ext uri="{BB962C8B-B14F-4D97-AF65-F5344CB8AC3E}">
        <p14:creationId xmlns:p14="http://schemas.microsoft.com/office/powerpoint/2010/main" val="1606078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76356-F475-439B-BDDE-3ED537EA3A82}"/>
              </a:ext>
            </a:extLst>
          </p:cNvPr>
          <p:cNvSpPr>
            <a:spLocks noGrp="1"/>
          </p:cNvSpPr>
          <p:nvPr>
            <p:ph type="title"/>
          </p:nvPr>
        </p:nvSpPr>
        <p:spPr>
          <a:xfrm>
            <a:off x="262274" y="42882"/>
            <a:ext cx="10515600" cy="1325563"/>
          </a:xfrm>
        </p:spPr>
        <p:txBody>
          <a:bodyPr/>
          <a:lstStyle/>
          <a:p>
            <a:r>
              <a:rPr lang="en-IN" dirty="0">
                <a:solidFill>
                  <a:srgbClr val="FF0000"/>
                </a:solidFill>
                <a:latin typeface="Arial Black" panose="020B0A04020102020204" pitchFamily="34" charset="0"/>
              </a:rPr>
              <a:t>Tool Used and its role</a:t>
            </a:r>
          </a:p>
        </p:txBody>
      </p:sp>
      <p:sp>
        <p:nvSpPr>
          <p:cNvPr id="3" name="Content Placeholder 2">
            <a:extLst>
              <a:ext uri="{FF2B5EF4-FFF2-40B4-BE49-F238E27FC236}">
                <a16:creationId xmlns:a16="http://schemas.microsoft.com/office/drawing/2014/main" id="{79AA28A3-1101-4AB4-A94D-CA13BBB241D6}"/>
              </a:ext>
            </a:extLst>
          </p:cNvPr>
          <p:cNvSpPr>
            <a:spLocks noGrp="1"/>
          </p:cNvSpPr>
          <p:nvPr>
            <p:ph idx="1"/>
          </p:nvPr>
        </p:nvSpPr>
        <p:spPr>
          <a:xfrm>
            <a:off x="481263" y="1241659"/>
            <a:ext cx="9487489" cy="4890200"/>
          </a:xfrm>
        </p:spPr>
        <p:txBody>
          <a:bodyPr>
            <a:normAutofit/>
          </a:bodyPr>
          <a:lstStyle/>
          <a:p>
            <a:pPr marL="0" indent="0" algn="just">
              <a:buNone/>
            </a:pPr>
            <a:r>
              <a:rPr lang="en-IN" sz="1800" b="1" dirty="0">
                <a:solidFill>
                  <a:srgbClr val="FF0000"/>
                </a:solidFill>
                <a:cs typeface="Times New Roman" panose="02020603050405020304" pitchFamily="18" charset="0"/>
              </a:rPr>
              <a:t>Excel:</a:t>
            </a:r>
          </a:p>
          <a:p>
            <a:pPr marL="0" indent="0" algn="just">
              <a:buNone/>
            </a:pPr>
            <a:r>
              <a:rPr lang="en-US" sz="1800" dirty="0">
                <a:cs typeface="Times New Roman" panose="02020603050405020304" pitchFamily="18" charset="0"/>
              </a:rPr>
              <a:t>Excel played a foundational role in the project, particularly in the initial stages of data exploration and analysis. Its versatility and widespread use made it an ideal tool for handling smaller datasets and performing preliminary analysis.</a:t>
            </a:r>
          </a:p>
          <a:p>
            <a:pPr marL="0" indent="0" algn="just">
              <a:buNone/>
            </a:pPr>
            <a:r>
              <a:rPr lang="en-US" sz="1800" b="1" dirty="0" err="1">
                <a:solidFill>
                  <a:srgbClr val="FF0000"/>
                </a:solidFill>
                <a:cs typeface="Times New Roman" panose="02020603050405020304" pitchFamily="18" charset="0"/>
              </a:rPr>
              <a:t>PowerBi</a:t>
            </a:r>
            <a:r>
              <a:rPr lang="en-US" sz="1800" b="1" dirty="0">
                <a:solidFill>
                  <a:srgbClr val="FF0000"/>
                </a:solidFill>
                <a:cs typeface="Times New Roman" panose="02020603050405020304" pitchFamily="18" charset="0"/>
              </a:rPr>
              <a:t>:</a:t>
            </a:r>
          </a:p>
          <a:p>
            <a:pPr marL="0" indent="0" algn="just">
              <a:buNone/>
            </a:pPr>
            <a:r>
              <a:rPr lang="en-US" sz="1800" dirty="0">
                <a:cs typeface="Times New Roman" panose="02020603050405020304" pitchFamily="18" charset="0"/>
              </a:rPr>
              <a:t>Power BI was a key tool in this project for advanced data visualization, providing a dynamic and interactive platform .The primary goal was to create comprehensive visual representations of key metrics and trends, enabling stakeholders to make informed decisions quickly.</a:t>
            </a:r>
          </a:p>
          <a:p>
            <a:pPr marL="0" indent="0" algn="just">
              <a:buNone/>
            </a:pPr>
            <a:r>
              <a:rPr lang="en-US" sz="1800" b="1" dirty="0">
                <a:solidFill>
                  <a:srgbClr val="FF0000"/>
                </a:solidFill>
                <a:cs typeface="Times New Roman" panose="02020603050405020304" pitchFamily="18" charset="0"/>
              </a:rPr>
              <a:t>Tableau:</a:t>
            </a:r>
          </a:p>
          <a:p>
            <a:pPr marL="0" indent="0" algn="just">
              <a:buNone/>
            </a:pPr>
            <a:r>
              <a:rPr lang="en-US" sz="1800" dirty="0">
                <a:cs typeface="Times New Roman" panose="02020603050405020304" pitchFamily="18" charset="0"/>
              </a:rPr>
              <a:t>Tableau was another critical tool used in the project, primarily for its advanced  data visualization capabilities and user-friendly interface</a:t>
            </a:r>
          </a:p>
          <a:p>
            <a:pPr marL="0" indent="0" algn="just">
              <a:buNone/>
            </a:pPr>
            <a:r>
              <a:rPr lang="en-US" sz="1800" b="1" dirty="0">
                <a:solidFill>
                  <a:srgbClr val="FF0000"/>
                </a:solidFill>
                <a:cs typeface="Times New Roman" panose="02020603050405020304" pitchFamily="18" charset="0"/>
              </a:rPr>
              <a:t>MYSQL:</a:t>
            </a:r>
          </a:p>
          <a:p>
            <a:pPr marL="0" indent="0" algn="just">
              <a:buNone/>
            </a:pPr>
            <a:r>
              <a:rPr lang="en-US" sz="1800" dirty="0">
                <a:cs typeface="Times New Roman" panose="02020603050405020304" pitchFamily="18" charset="0"/>
              </a:rPr>
              <a:t>SQL was the backbone of the data extraction and manipulation process in this project. It was used to query </a:t>
            </a:r>
            <a:r>
              <a:rPr lang="en-US" sz="1800">
                <a:cs typeface="Times New Roman" panose="02020603050405020304" pitchFamily="18" charset="0"/>
              </a:rPr>
              <a:t>the databases</a:t>
            </a:r>
            <a:r>
              <a:rPr lang="en-US" sz="1800" dirty="0">
                <a:cs typeface="Times New Roman" panose="02020603050405020304" pitchFamily="18" charset="0"/>
              </a:rPr>
              <a:t>, retrieve relevant data, and perform complex data transformations that laid the foundation for subsequent analysis in Excel, Tableau, and Power BI.</a:t>
            </a:r>
          </a:p>
          <a:p>
            <a:pPr marL="0" indent="0">
              <a:buNone/>
            </a:pPr>
            <a:endParaRPr lang="en-US" sz="1600" b="1" dirty="0">
              <a:latin typeface="Times New Roman" panose="02020603050405020304" pitchFamily="18" charset="0"/>
              <a:cs typeface="Times New Roman" panose="02020603050405020304" pitchFamily="18" charset="0"/>
            </a:endParaRPr>
          </a:p>
          <a:p>
            <a:pPr marL="0" indent="0">
              <a:buNone/>
            </a:pPr>
            <a:endParaRPr lang="en-US" sz="1600" b="1" dirty="0">
              <a:latin typeface="Times New Roman" panose="02020603050405020304" pitchFamily="18" charset="0"/>
              <a:cs typeface="Times New Roman" panose="02020603050405020304" pitchFamily="18" charset="0"/>
            </a:endParaRPr>
          </a:p>
          <a:p>
            <a:pPr marL="0" indent="0">
              <a:buNone/>
            </a:pPr>
            <a:endParaRPr lang="en-IN"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F2D22826-8DF3-4A44-9FF6-197B9312CAEF}"/>
              </a:ext>
            </a:extLst>
          </p:cNvPr>
          <p:cNvPicPr>
            <a:picLocks noChangeAspect="1"/>
          </p:cNvPicPr>
          <p:nvPr/>
        </p:nvPicPr>
        <p:blipFill>
          <a:blip r:embed="rId2"/>
          <a:stretch>
            <a:fillRect/>
          </a:stretch>
        </p:blipFill>
        <p:spPr>
          <a:xfrm flipH="1">
            <a:off x="10201948" y="1396834"/>
            <a:ext cx="1151852" cy="831290"/>
          </a:xfrm>
          <a:prstGeom prst="roundRect">
            <a:avLst>
              <a:gd name="adj" fmla="val 6391"/>
            </a:avLst>
          </a:prstGeom>
          <a:solidFill>
            <a:srgbClr val="FFFFFF"/>
          </a:solidFill>
          <a:ln w="76200" cap="sq">
            <a:solidFill>
              <a:srgbClr val="EAEAEA"/>
            </a:solidFill>
            <a:miter lim="800000"/>
            <a:headEnd/>
            <a:tailEnd/>
          </a:ln>
          <a:effectLst>
            <a:reflection blurRad="12700" stA="33000" endPos="28000" dist="5000" dir="5400000" sy="-100000" algn="bl" rotWithShape="0"/>
          </a:effectLst>
          <a:scene3d>
            <a:camera prst="orthographicFront">
              <a:rot lat="0" lon="0" rev="0"/>
            </a:camera>
            <a:lightRig rig="threePt" dir="t">
              <a:rot lat="0" lon="0" rev="2700000"/>
            </a:lightRig>
          </a:scene3d>
          <a:sp3d contourW="6350">
            <a:bevelT h="38100"/>
            <a:contourClr>
              <a:srgbClr val="C0C0C0"/>
            </a:contourClr>
          </a:sp3d>
        </p:spPr>
      </p:pic>
      <p:pic>
        <p:nvPicPr>
          <p:cNvPr id="5" name="Picture 4">
            <a:extLst>
              <a:ext uri="{FF2B5EF4-FFF2-40B4-BE49-F238E27FC236}">
                <a16:creationId xmlns:a16="http://schemas.microsoft.com/office/drawing/2014/main" id="{B6E4823C-8BE5-41A3-9185-EBA8FEF5A389}"/>
              </a:ext>
            </a:extLst>
          </p:cNvPr>
          <p:cNvPicPr>
            <a:picLocks noChangeAspect="1"/>
          </p:cNvPicPr>
          <p:nvPr/>
        </p:nvPicPr>
        <p:blipFill>
          <a:blip r:embed="rId3"/>
          <a:stretch>
            <a:fillRect/>
          </a:stretch>
        </p:blipFill>
        <p:spPr>
          <a:xfrm>
            <a:off x="10201948" y="2607899"/>
            <a:ext cx="1248279" cy="915992"/>
          </a:xfrm>
          <a:prstGeom prst="roundRect">
            <a:avLst>
              <a:gd name="adj" fmla="val 11436"/>
            </a:avLst>
          </a:prstGeom>
          <a:solidFill>
            <a:srgbClr val="FFFFFF"/>
          </a:solidFill>
          <a:ln w="76200" cap="sq">
            <a:solidFill>
              <a:srgbClr val="EAEAEA"/>
            </a:solidFill>
            <a:miter lim="800000"/>
            <a:headEnd/>
            <a:tailEnd/>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pic>
        <p:nvPicPr>
          <p:cNvPr id="7" name="Picture 6">
            <a:extLst>
              <a:ext uri="{FF2B5EF4-FFF2-40B4-BE49-F238E27FC236}">
                <a16:creationId xmlns:a16="http://schemas.microsoft.com/office/drawing/2014/main" id="{82A93334-3755-4B1A-B94F-C70EBA925412}"/>
              </a:ext>
            </a:extLst>
          </p:cNvPr>
          <p:cNvPicPr>
            <a:picLocks noChangeAspect="1"/>
          </p:cNvPicPr>
          <p:nvPr/>
        </p:nvPicPr>
        <p:blipFill>
          <a:blip r:embed="rId4"/>
          <a:stretch>
            <a:fillRect/>
          </a:stretch>
        </p:blipFill>
        <p:spPr>
          <a:xfrm>
            <a:off x="10201948" y="3814945"/>
            <a:ext cx="1248279" cy="915992"/>
          </a:xfrm>
          <a:prstGeom prst="roundRect">
            <a:avLst>
              <a:gd name="adj" fmla="val 10587"/>
            </a:avLst>
          </a:prstGeom>
          <a:solidFill>
            <a:srgbClr val="FFFFFF"/>
          </a:solidFill>
          <a:ln w="76200" cap="sq">
            <a:solidFill>
              <a:srgbClr val="EAEAEA"/>
            </a:solidFill>
            <a:miter lim="800000"/>
            <a:headEnd/>
            <a:tailEnd/>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pic>
        <p:nvPicPr>
          <p:cNvPr id="8" name="Picture 7">
            <a:extLst>
              <a:ext uri="{FF2B5EF4-FFF2-40B4-BE49-F238E27FC236}">
                <a16:creationId xmlns:a16="http://schemas.microsoft.com/office/drawing/2014/main" id="{E75721B0-3CC1-4DD3-B2D3-8B96DEBCC04F}"/>
              </a:ext>
            </a:extLst>
          </p:cNvPr>
          <p:cNvPicPr>
            <a:picLocks noChangeAspect="1"/>
          </p:cNvPicPr>
          <p:nvPr/>
        </p:nvPicPr>
        <p:blipFill>
          <a:blip r:embed="rId5"/>
          <a:stretch>
            <a:fillRect/>
          </a:stretch>
        </p:blipFill>
        <p:spPr>
          <a:xfrm>
            <a:off x="10201949" y="4906232"/>
            <a:ext cx="1353558" cy="915992"/>
          </a:xfrm>
          <a:prstGeom prst="roundRect">
            <a:avLst>
              <a:gd name="adj" fmla="val 8644"/>
            </a:avLst>
          </a:prstGeom>
          <a:solidFill>
            <a:srgbClr val="FFFFFF"/>
          </a:solidFill>
          <a:ln w="76200" cap="sq">
            <a:solidFill>
              <a:srgbClr val="EAEAEA"/>
            </a:solidFill>
            <a:miter lim="800000"/>
            <a:headEnd/>
            <a:tailEnd/>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700772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47309-96B2-66E9-CC90-38D05E8A7DCF}"/>
              </a:ext>
            </a:extLst>
          </p:cNvPr>
          <p:cNvSpPr>
            <a:spLocks noGrp="1"/>
          </p:cNvSpPr>
          <p:nvPr>
            <p:ph type="title"/>
          </p:nvPr>
        </p:nvSpPr>
        <p:spPr>
          <a:xfrm>
            <a:off x="187929" y="135085"/>
            <a:ext cx="9404723" cy="731189"/>
          </a:xfrm>
        </p:spPr>
        <p:txBody>
          <a:bodyPr/>
          <a:lstStyle/>
          <a:p>
            <a:r>
              <a:rPr lang="en-IN" sz="4400" dirty="0">
                <a:solidFill>
                  <a:srgbClr val="FF0000"/>
                </a:solidFill>
                <a:latin typeface="Arial Black" panose="020B0A04020102020204" pitchFamily="34" charset="0"/>
              </a:rPr>
              <a:t>KPI Observations- Excel </a:t>
            </a:r>
            <a:endParaRPr lang="en-US" dirty="0">
              <a:solidFill>
                <a:srgbClr val="FF0000"/>
              </a:solidFill>
            </a:endParaRPr>
          </a:p>
        </p:txBody>
      </p:sp>
      <p:pic>
        <p:nvPicPr>
          <p:cNvPr id="5" name="Content Placeholder 4">
            <a:extLst>
              <a:ext uri="{FF2B5EF4-FFF2-40B4-BE49-F238E27FC236}">
                <a16:creationId xmlns:a16="http://schemas.microsoft.com/office/drawing/2014/main" id="{AC5D144A-8351-46D3-BBA5-043CFD4F59D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255059"/>
            <a:ext cx="10515600" cy="4993341"/>
          </a:xfrm>
        </p:spPr>
      </p:pic>
    </p:spTree>
    <p:extLst>
      <p:ext uri="{BB962C8B-B14F-4D97-AF65-F5344CB8AC3E}">
        <p14:creationId xmlns:p14="http://schemas.microsoft.com/office/powerpoint/2010/main" val="1872664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730</TotalTime>
  <Words>987</Words>
  <Application>Microsoft Office PowerPoint</Application>
  <PresentationFormat>Widescreen</PresentationFormat>
  <Paragraphs>92</Paragraphs>
  <Slides>17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Algerian</vt:lpstr>
      <vt:lpstr>Arial</vt:lpstr>
      <vt:lpstr>Arial Black</vt:lpstr>
      <vt:lpstr>Calibri</vt:lpstr>
      <vt:lpstr>Calibri Light</vt:lpstr>
      <vt:lpstr>Times New Roman</vt:lpstr>
      <vt:lpstr>Wingdings</vt:lpstr>
      <vt:lpstr>Office Theme</vt:lpstr>
      <vt:lpstr>ZOMATO ANALYSIS PROJECT  REPORT</vt:lpstr>
      <vt:lpstr>AGENDA</vt:lpstr>
      <vt:lpstr>Introduction of Zomato</vt:lpstr>
      <vt:lpstr>PowerPoint Presentation</vt:lpstr>
      <vt:lpstr> Introduction</vt:lpstr>
      <vt:lpstr> Objectives</vt:lpstr>
      <vt:lpstr>Importance</vt:lpstr>
      <vt:lpstr>Tool Used and its role</vt:lpstr>
      <vt:lpstr>KPI Observations- Excel </vt:lpstr>
      <vt:lpstr>KPI Observations- Power BI</vt:lpstr>
      <vt:lpstr>KPI Observations- Tableau </vt:lpstr>
      <vt:lpstr>KPI Observations- MYSQL</vt:lpstr>
      <vt:lpstr>PowerPoint Presentation</vt:lpstr>
      <vt:lpstr>PowerPoint Presentation</vt:lpstr>
      <vt:lpstr>PowerPoint Presentation</vt:lpstr>
      <vt:lpstr>Findings of Zomato Analysis Project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ZOMATO ANALYSIS</dc:title>
  <dc:creator>siri ramidi</dc:creator>
  <cp:lastModifiedBy>siri ramidi</cp:lastModifiedBy>
  <cp:revision>44</cp:revision>
  <dcterms:created xsi:type="dcterms:W3CDTF">2024-12-17T11:04:57Z</dcterms:created>
  <dcterms:modified xsi:type="dcterms:W3CDTF">2025-01-13T11:41:39Z</dcterms:modified>
</cp:coreProperties>
</file>