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8" r:id="rId4"/>
    <p:sldId id="259" r:id="rId5"/>
    <p:sldId id="260" r:id="rId6"/>
    <p:sldId id="261" r:id="rId7"/>
    <p:sldId id="282" r:id="rId8"/>
    <p:sldId id="270" r:id="rId9"/>
    <p:sldId id="283" r:id="rId10"/>
    <p:sldId id="263" r:id="rId11"/>
    <p:sldId id="264" r:id="rId12"/>
    <p:sldId id="265" r:id="rId13"/>
    <p:sldId id="285" r:id="rId14"/>
    <p:sldId id="286" r:id="rId15"/>
    <p:sldId id="267" r:id="rId16"/>
    <p:sldId id="271" r:id="rId17"/>
    <p:sldId id="289" r:id="rId18"/>
    <p:sldId id="290" r:id="rId19"/>
    <p:sldId id="274" r:id="rId20"/>
    <p:sldId id="275" r:id="rId21"/>
    <p:sldId id="276" r:id="rId22"/>
    <p:sldId id="277" r:id="rId23"/>
    <p:sldId id="278" r:id="rId24"/>
    <p:sldId id="279" r:id="rId25"/>
    <p:sldId id="287" r:id="rId26"/>
    <p:sldId id="288"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9CE42-AF1C-461B-8115-C7486C08E2FA}" type="datetimeFigureOut">
              <a:rPr lang="en-US" smtClean="0"/>
              <a:pPr/>
              <a:t>04/11/2014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64C1-96FC-4E55-9772-5A5A6D4109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9CE42-AF1C-461B-8115-C7486C08E2FA}" type="datetimeFigureOut">
              <a:rPr lang="en-US" smtClean="0"/>
              <a:pPr/>
              <a:t>04/11/2014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164C1-96FC-4E55-9772-5A5A6D4109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772400" cy="1470025"/>
          </a:xfrm>
        </p:spPr>
        <p:txBody>
          <a:bodyPr>
            <a:normAutofit fontScale="90000"/>
          </a:bodyPr>
          <a:lstStyle/>
          <a:p>
            <a:r>
              <a:rPr lang="en-US" b="1" dirty="0">
                <a:latin typeface="Perpetua" pitchFamily="18" charset="0"/>
                <a:cs typeface="Andalus" pitchFamily="18" charset="-78"/>
              </a:rPr>
              <a:t>Electronic Recording System</a:t>
            </a:r>
            <a:r>
              <a:rPr lang="en-US" dirty="0">
                <a:latin typeface="Perpetua" pitchFamily="18" charset="0"/>
                <a:cs typeface="Andalus" pitchFamily="18" charset="-78"/>
              </a:rPr>
              <a:t/>
            </a:r>
            <a:br>
              <a:rPr lang="en-US" dirty="0">
                <a:latin typeface="Perpetua" pitchFamily="18" charset="0"/>
                <a:cs typeface="Andalus" pitchFamily="18" charset="-78"/>
              </a:rPr>
            </a:br>
            <a:r>
              <a:rPr lang="en-US" b="1" dirty="0">
                <a:latin typeface="Perpetua" pitchFamily="18" charset="0"/>
                <a:cs typeface="Andalus" pitchFamily="18" charset="-78"/>
              </a:rPr>
              <a:t>(Heart Disease Prediction System)</a:t>
            </a:r>
            <a:r>
              <a:rPr lang="en-US" dirty="0">
                <a:latin typeface="Perpetua" pitchFamily="18" charset="0"/>
                <a:cs typeface="Andalus" pitchFamily="18" charset="-78"/>
              </a:rPr>
              <a:t/>
            </a:r>
            <a:br>
              <a:rPr lang="en-US" dirty="0">
                <a:latin typeface="Perpetua" pitchFamily="18" charset="0"/>
                <a:cs typeface="Andalus" pitchFamily="18" charset="-78"/>
              </a:rPr>
            </a:br>
            <a:endParaRPr lang="en-US" dirty="0">
              <a:latin typeface="Perpetua" pitchFamily="18" charset="0"/>
              <a:cs typeface="Andalus" pitchFamily="18" charset="-78"/>
            </a:endParaRPr>
          </a:p>
        </p:txBody>
      </p:sp>
      <p:sp>
        <p:nvSpPr>
          <p:cNvPr id="3" name="Subtitle 2"/>
          <p:cNvSpPr>
            <a:spLocks noGrp="1"/>
          </p:cNvSpPr>
          <p:nvPr>
            <p:ph type="subTitle" idx="1"/>
          </p:nvPr>
        </p:nvSpPr>
        <p:spPr>
          <a:xfrm>
            <a:off x="1143000" y="2667000"/>
            <a:ext cx="6400800" cy="1752600"/>
          </a:xfrm>
        </p:spPr>
        <p:txBody>
          <a:bodyPr/>
          <a:lstStyle/>
          <a:p>
            <a:r>
              <a:rPr lang="en-US" dirty="0" err="1" smtClean="0">
                <a:solidFill>
                  <a:schemeClr val="tx1"/>
                </a:solidFill>
                <a:latin typeface="Perpetua" pitchFamily="18" charset="0"/>
                <a:cs typeface="Andalus" pitchFamily="18" charset="-78"/>
              </a:rPr>
              <a:t>Shreerang</a:t>
            </a:r>
            <a:r>
              <a:rPr lang="en-US" dirty="0" smtClean="0">
                <a:solidFill>
                  <a:schemeClr val="tx1"/>
                </a:solidFill>
                <a:latin typeface="Perpetua" pitchFamily="18" charset="0"/>
                <a:cs typeface="Andalus" pitchFamily="18" charset="-78"/>
              </a:rPr>
              <a:t> </a:t>
            </a:r>
            <a:r>
              <a:rPr lang="en-US" dirty="0" err="1" smtClean="0">
                <a:solidFill>
                  <a:schemeClr val="tx1"/>
                </a:solidFill>
                <a:latin typeface="Perpetua" pitchFamily="18" charset="0"/>
                <a:cs typeface="Andalus" pitchFamily="18" charset="-78"/>
              </a:rPr>
              <a:t>Paradkar</a:t>
            </a:r>
            <a:r>
              <a:rPr lang="en-US" dirty="0" smtClean="0">
                <a:solidFill>
                  <a:schemeClr val="tx1"/>
                </a:solidFill>
                <a:latin typeface="Perpetua" pitchFamily="18" charset="0"/>
                <a:cs typeface="Andalus" pitchFamily="18" charset="-78"/>
              </a:rPr>
              <a:t> - 42</a:t>
            </a:r>
          </a:p>
          <a:p>
            <a:r>
              <a:rPr lang="en-US" dirty="0" err="1" smtClean="0">
                <a:solidFill>
                  <a:schemeClr val="tx1"/>
                </a:solidFill>
                <a:latin typeface="Perpetua" pitchFamily="18" charset="0"/>
                <a:cs typeface="Andalus" pitchFamily="18" charset="-78"/>
              </a:rPr>
              <a:t>Kedar</a:t>
            </a:r>
            <a:r>
              <a:rPr lang="en-US" dirty="0" smtClean="0">
                <a:solidFill>
                  <a:schemeClr val="tx1"/>
                </a:solidFill>
                <a:latin typeface="Perpetua" pitchFamily="18" charset="0"/>
                <a:cs typeface="Andalus" pitchFamily="18" charset="-78"/>
              </a:rPr>
              <a:t> </a:t>
            </a:r>
            <a:r>
              <a:rPr lang="en-US" dirty="0" err="1" smtClean="0">
                <a:solidFill>
                  <a:schemeClr val="tx1"/>
                </a:solidFill>
                <a:latin typeface="Perpetua" pitchFamily="18" charset="0"/>
                <a:cs typeface="Andalus" pitchFamily="18" charset="-78"/>
              </a:rPr>
              <a:t>Patil</a:t>
            </a:r>
            <a:r>
              <a:rPr lang="en-US" dirty="0" smtClean="0">
                <a:solidFill>
                  <a:schemeClr val="tx1"/>
                </a:solidFill>
                <a:latin typeface="Perpetua" pitchFamily="18" charset="0"/>
                <a:cs typeface="Andalus" pitchFamily="18" charset="-78"/>
              </a:rPr>
              <a:t> - 44</a:t>
            </a:r>
          </a:p>
          <a:p>
            <a:r>
              <a:rPr lang="en-US" dirty="0" err="1" smtClean="0">
                <a:solidFill>
                  <a:schemeClr val="tx1"/>
                </a:solidFill>
                <a:latin typeface="Perpetua" pitchFamily="18" charset="0"/>
                <a:cs typeface="Andalus" pitchFamily="18" charset="-78"/>
              </a:rPr>
              <a:t>Amit</a:t>
            </a:r>
            <a:r>
              <a:rPr lang="en-US" dirty="0" smtClean="0">
                <a:solidFill>
                  <a:schemeClr val="tx1"/>
                </a:solidFill>
                <a:latin typeface="Perpetua" pitchFamily="18" charset="0"/>
                <a:cs typeface="Andalus" pitchFamily="18" charset="-78"/>
              </a:rPr>
              <a:t> </a:t>
            </a:r>
            <a:r>
              <a:rPr lang="en-US" dirty="0" err="1" smtClean="0">
                <a:solidFill>
                  <a:schemeClr val="tx1"/>
                </a:solidFill>
                <a:latin typeface="Perpetua" pitchFamily="18" charset="0"/>
                <a:cs typeface="Andalus" pitchFamily="18" charset="-78"/>
              </a:rPr>
              <a:t>Sawant</a:t>
            </a:r>
            <a:r>
              <a:rPr lang="en-US" dirty="0" smtClean="0">
                <a:solidFill>
                  <a:schemeClr val="tx1"/>
                </a:solidFill>
                <a:latin typeface="Perpetua" pitchFamily="18" charset="0"/>
                <a:cs typeface="Andalus" pitchFamily="18" charset="-78"/>
              </a:rPr>
              <a:t> - 57</a:t>
            </a:r>
            <a:endParaRPr lang="en-US" dirty="0">
              <a:solidFill>
                <a:schemeClr val="tx1"/>
              </a:solidFill>
              <a:latin typeface="Perpetua" pitchFamily="18" charset="0"/>
              <a:cs typeface="Andalus" pitchFamily="18" charset="-78"/>
            </a:endParaRPr>
          </a:p>
        </p:txBody>
      </p:sp>
      <p:sp>
        <p:nvSpPr>
          <p:cNvPr id="4" name="Rectangle 3"/>
          <p:cNvSpPr/>
          <p:nvPr/>
        </p:nvSpPr>
        <p:spPr>
          <a:xfrm>
            <a:off x="2895600" y="4876800"/>
            <a:ext cx="4953000" cy="1141338"/>
          </a:xfrm>
          <a:prstGeom prst="rect">
            <a:avLst/>
          </a:prstGeom>
        </p:spPr>
        <p:txBody>
          <a:bodyPr wrap="square">
            <a:spAutoFit/>
          </a:bodyPr>
          <a:lstStyle/>
          <a:p>
            <a:pPr lvl="0" defTabSz="621791">
              <a:spcBef>
                <a:spcPts val="500"/>
              </a:spcBef>
              <a:defRPr sz="1800">
                <a:solidFill>
                  <a:srgbClr val="000000"/>
                </a:solidFill>
              </a:defRPr>
            </a:pPr>
            <a:r>
              <a:rPr lang="en-US" sz="3200" dirty="0" smtClean="0">
                <a:latin typeface="Perpetua" pitchFamily="18" charset="0"/>
                <a:cs typeface="Andalus" pitchFamily="18" charset="-78"/>
              </a:rPr>
              <a:t>Project Guide</a:t>
            </a:r>
          </a:p>
          <a:p>
            <a:pPr lvl="0" defTabSz="621791">
              <a:spcBef>
                <a:spcPts val="500"/>
              </a:spcBef>
              <a:defRPr sz="1800">
                <a:solidFill>
                  <a:srgbClr val="000000"/>
                </a:solidFill>
              </a:defRPr>
            </a:pPr>
            <a:r>
              <a:rPr lang="en-US" sz="3200" dirty="0" smtClean="0">
                <a:latin typeface="Perpetua" pitchFamily="18" charset="0"/>
                <a:cs typeface="Andalus" pitchFamily="18" charset="-78"/>
              </a:rPr>
              <a:t>-Mrs. Sana </a:t>
            </a:r>
            <a:r>
              <a:rPr lang="en-US" sz="3200" dirty="0" err="1" smtClean="0">
                <a:latin typeface="Perpetua" pitchFamily="18" charset="0"/>
                <a:cs typeface="Andalus" pitchFamily="18" charset="-78"/>
              </a:rPr>
              <a:t>Shaikh</a:t>
            </a:r>
            <a:endParaRPr lang="en-US" sz="3200" dirty="0">
              <a:latin typeface="Perpetua" pitchFamily="18" charset="0"/>
              <a:cs typeface="Andalus"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28600"/>
            <a:ext cx="5029200" cy="584775"/>
          </a:xfrm>
          <a:prstGeom prst="rect">
            <a:avLst/>
          </a:prstGeom>
          <a:noFill/>
        </p:spPr>
        <p:txBody>
          <a:bodyPr wrap="square" rtlCol="0">
            <a:spAutoFit/>
          </a:bodyPr>
          <a:lstStyle/>
          <a:p>
            <a:pPr algn="ctr"/>
            <a:r>
              <a:rPr lang="en-US" sz="3200" b="1" dirty="0" smtClean="0">
                <a:latin typeface="Perpetua" pitchFamily="18" charset="0"/>
              </a:rPr>
              <a:t>Theorem</a:t>
            </a:r>
            <a:endParaRPr lang="en-US" sz="3200" b="1" dirty="0">
              <a:latin typeface="Perpetua" pitchFamily="18" charset="0"/>
            </a:endParaRPr>
          </a:p>
        </p:txBody>
      </p:sp>
      <p:sp>
        <p:nvSpPr>
          <p:cNvPr id="5" name="Rectangle 4"/>
          <p:cNvSpPr/>
          <p:nvPr/>
        </p:nvSpPr>
        <p:spPr>
          <a:xfrm>
            <a:off x="762000" y="3352800"/>
            <a:ext cx="6781800" cy="2677656"/>
          </a:xfrm>
          <a:prstGeom prst="rect">
            <a:avLst/>
          </a:prstGeom>
        </p:spPr>
        <p:txBody>
          <a:bodyPr wrap="square">
            <a:spAutoFit/>
          </a:bodyPr>
          <a:lstStyle/>
          <a:p>
            <a:pPr algn="just"/>
            <a:r>
              <a:rPr lang="en-US" sz="2800" dirty="0" smtClean="0">
                <a:latin typeface="Perpetua" pitchFamily="18" charset="0"/>
              </a:rPr>
              <a:t>For proposition A and evidence B, </a:t>
            </a:r>
          </a:p>
          <a:p>
            <a:pPr algn="just"/>
            <a:r>
              <a:rPr lang="en-US" sz="2800" dirty="0" smtClean="0">
                <a:latin typeface="Perpetua" pitchFamily="18" charset="0"/>
              </a:rPr>
              <a:t>P(A), the prior, is the initial degree of belief in A. </a:t>
            </a:r>
          </a:p>
          <a:p>
            <a:pPr algn="just"/>
            <a:r>
              <a:rPr lang="en-US" sz="2800" dirty="0" smtClean="0">
                <a:latin typeface="Perpetua" pitchFamily="18" charset="0"/>
              </a:rPr>
              <a:t>P(A | B), the posterior, is the degree of belief having accounted for B. </a:t>
            </a:r>
          </a:p>
          <a:p>
            <a:pPr algn="just"/>
            <a:r>
              <a:rPr lang="en-US" sz="2800" dirty="0" smtClean="0">
                <a:latin typeface="Perpetua" pitchFamily="18" charset="0"/>
              </a:rPr>
              <a:t>P(B | A) / P(B) represents the support B provides for A. </a:t>
            </a:r>
            <a:endParaRPr lang="en-US" sz="2800" dirty="0">
              <a:latin typeface="Perpetua" pitchFamily="18" charset="0"/>
            </a:endParaRPr>
          </a:p>
        </p:txBody>
      </p:sp>
      <p:pic>
        <p:nvPicPr>
          <p:cNvPr id="1026" name="Picture 2" descr="C:\Users\ABC\Documents\algo.png"/>
          <p:cNvPicPr>
            <a:picLocks noChangeAspect="1" noChangeArrowheads="1"/>
          </p:cNvPicPr>
          <p:nvPr/>
        </p:nvPicPr>
        <p:blipFill>
          <a:blip r:embed="rId2"/>
          <a:srcRect/>
          <a:stretch>
            <a:fillRect/>
          </a:stretch>
        </p:blipFill>
        <p:spPr bwMode="auto">
          <a:xfrm>
            <a:off x="1143000" y="838200"/>
            <a:ext cx="6192115" cy="239110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81000"/>
            <a:ext cx="5486400" cy="584775"/>
          </a:xfrm>
          <a:prstGeom prst="rect">
            <a:avLst/>
          </a:prstGeom>
          <a:noFill/>
        </p:spPr>
        <p:txBody>
          <a:bodyPr wrap="square" rtlCol="0">
            <a:spAutoFit/>
          </a:bodyPr>
          <a:lstStyle/>
          <a:p>
            <a:pPr algn="ctr"/>
            <a:r>
              <a:rPr lang="en-US" sz="3200" b="1" dirty="0" smtClean="0">
                <a:latin typeface="Perpetua" pitchFamily="18" charset="0"/>
              </a:rPr>
              <a:t>Training Set</a:t>
            </a:r>
            <a:endParaRPr lang="en-US" sz="3200" b="1" dirty="0">
              <a:latin typeface="Perpetua" pitchFamily="18" charset="0"/>
            </a:endParaRPr>
          </a:p>
        </p:txBody>
      </p:sp>
      <p:pic>
        <p:nvPicPr>
          <p:cNvPr id="21506" name="Picture 2" descr="C:\Users\KEDAR\Desktop\hi.png"/>
          <p:cNvPicPr>
            <a:picLocks noChangeAspect="1" noChangeArrowheads="1"/>
          </p:cNvPicPr>
          <p:nvPr/>
        </p:nvPicPr>
        <p:blipFill>
          <a:blip r:embed="rId2"/>
          <a:srcRect/>
          <a:stretch>
            <a:fillRect/>
          </a:stretch>
        </p:blipFill>
        <p:spPr bwMode="auto">
          <a:xfrm>
            <a:off x="152400" y="1371600"/>
            <a:ext cx="8652468" cy="4343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KEDAR\Desktop\asid.png"/>
          <p:cNvPicPr>
            <a:picLocks noChangeAspect="1" noChangeArrowheads="1"/>
          </p:cNvPicPr>
          <p:nvPr/>
        </p:nvPicPr>
        <p:blipFill>
          <a:blip r:embed="rId2"/>
          <a:srcRect/>
          <a:stretch>
            <a:fillRect/>
          </a:stretch>
        </p:blipFill>
        <p:spPr bwMode="auto">
          <a:xfrm>
            <a:off x="304800" y="990600"/>
            <a:ext cx="8225931" cy="2971949"/>
          </a:xfrm>
          <a:prstGeom prst="rect">
            <a:avLst/>
          </a:prstGeom>
          <a:noFill/>
        </p:spPr>
      </p:pic>
      <p:sp>
        <p:nvSpPr>
          <p:cNvPr id="3" name="TextBox 2"/>
          <p:cNvSpPr txBox="1"/>
          <p:nvPr/>
        </p:nvSpPr>
        <p:spPr>
          <a:xfrm>
            <a:off x="609600" y="304800"/>
            <a:ext cx="7086600" cy="584775"/>
          </a:xfrm>
          <a:prstGeom prst="rect">
            <a:avLst/>
          </a:prstGeom>
          <a:noFill/>
        </p:spPr>
        <p:txBody>
          <a:bodyPr wrap="square" rtlCol="0">
            <a:spAutoFit/>
          </a:bodyPr>
          <a:lstStyle/>
          <a:p>
            <a:pPr algn="ctr"/>
            <a:r>
              <a:rPr lang="en-US" sz="3200" dirty="0" smtClean="0">
                <a:latin typeface="Perpetua" pitchFamily="18" charset="0"/>
                <a:cs typeface="Andalus" pitchFamily="18" charset="-78"/>
              </a:rPr>
              <a:t>Gaussian Distribution assumption</a:t>
            </a:r>
            <a:endParaRPr lang="en-US" sz="3200" dirty="0">
              <a:latin typeface="Perpetua" pitchFamily="18" charset="0"/>
              <a:cs typeface="Andalus" pitchFamily="18" charset="-78"/>
            </a:endParaRPr>
          </a:p>
        </p:txBody>
      </p:sp>
      <p:pic>
        <p:nvPicPr>
          <p:cNvPr id="22531" name="Picture 3" descr="C:\Users\KEDAR\Desktop\sam.png"/>
          <p:cNvPicPr>
            <a:picLocks noChangeAspect="1" noChangeArrowheads="1"/>
          </p:cNvPicPr>
          <p:nvPr/>
        </p:nvPicPr>
        <p:blipFill>
          <a:blip r:embed="rId3"/>
          <a:srcRect/>
          <a:stretch>
            <a:fillRect/>
          </a:stretch>
        </p:blipFill>
        <p:spPr bwMode="auto">
          <a:xfrm>
            <a:off x="685800" y="4267200"/>
            <a:ext cx="7162800" cy="162900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9599"/>
          </a:xfrm>
        </p:spPr>
        <p:txBody>
          <a:bodyPr>
            <a:normAutofit/>
          </a:bodyPr>
          <a:lstStyle/>
          <a:p>
            <a:r>
              <a:rPr lang="en-US" sz="2800" dirty="0" smtClean="0">
                <a:latin typeface="Perpetua" pitchFamily="18" charset="0"/>
              </a:rPr>
              <a:t>For the classification as male, the posterior is given by</a:t>
            </a:r>
            <a:endParaRPr lang="en-US" sz="2800" dirty="0">
              <a:latin typeface="Perpetua" pitchFamily="18" charset="0"/>
            </a:endParaRPr>
          </a:p>
        </p:txBody>
      </p:sp>
      <p:pic>
        <p:nvPicPr>
          <p:cNvPr id="2050" name="Picture 2" descr="C:\Users\ABC\Documents\male.png"/>
          <p:cNvPicPr>
            <a:picLocks noChangeAspect="1" noChangeArrowheads="1"/>
          </p:cNvPicPr>
          <p:nvPr/>
        </p:nvPicPr>
        <p:blipFill>
          <a:blip r:embed="rId2"/>
          <a:srcRect/>
          <a:stretch>
            <a:fillRect/>
          </a:stretch>
        </p:blipFill>
        <p:spPr bwMode="auto">
          <a:xfrm>
            <a:off x="533400" y="1066800"/>
            <a:ext cx="8135486" cy="1467055"/>
          </a:xfrm>
          <a:prstGeom prst="rect">
            <a:avLst/>
          </a:prstGeom>
          <a:noFill/>
        </p:spPr>
      </p:pic>
      <p:sp>
        <p:nvSpPr>
          <p:cNvPr id="5" name="Content Placeholder 2"/>
          <p:cNvSpPr txBox="1">
            <a:spLocks/>
          </p:cNvSpPr>
          <p:nvPr/>
        </p:nvSpPr>
        <p:spPr>
          <a:xfrm>
            <a:off x="533400" y="2743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Perpetua" pitchFamily="18" charset="0"/>
                <a:ea typeface="+mn-ea"/>
                <a:cs typeface="+mn-cs"/>
              </a:rPr>
              <a:t>For the classification as female, the posterior is given by</a:t>
            </a:r>
            <a:endParaRPr kumimoji="0" lang="en-US" sz="2800" b="0" i="0" u="none" strike="noStrike" kern="1200" cap="none" spc="0" normalizeH="0" baseline="0" noProof="0" dirty="0">
              <a:ln>
                <a:noFill/>
              </a:ln>
              <a:solidFill>
                <a:schemeClr val="tx1"/>
              </a:solidFill>
              <a:effectLst/>
              <a:uLnTx/>
              <a:uFillTx/>
              <a:latin typeface="Perpetua" pitchFamily="18" charset="0"/>
              <a:ea typeface="+mn-ea"/>
              <a:cs typeface="+mn-cs"/>
            </a:endParaRPr>
          </a:p>
        </p:txBody>
      </p:sp>
      <p:pic>
        <p:nvPicPr>
          <p:cNvPr id="2051" name="Picture 3" descr="C:\Users\ABC\Documents\male.png"/>
          <p:cNvPicPr>
            <a:picLocks noChangeAspect="1" noChangeArrowheads="1"/>
          </p:cNvPicPr>
          <p:nvPr/>
        </p:nvPicPr>
        <p:blipFill>
          <a:blip r:embed="rId3"/>
          <a:srcRect/>
          <a:stretch>
            <a:fillRect/>
          </a:stretch>
        </p:blipFill>
        <p:spPr bwMode="auto">
          <a:xfrm>
            <a:off x="609600" y="3505200"/>
            <a:ext cx="8135486" cy="121937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ABC\Documents\male.png"/>
          <p:cNvPicPr>
            <a:picLocks noChangeAspect="1" noChangeArrowheads="1"/>
          </p:cNvPicPr>
          <p:nvPr/>
        </p:nvPicPr>
        <p:blipFill>
          <a:blip r:embed="rId2"/>
          <a:srcRect/>
          <a:stretch>
            <a:fillRect/>
          </a:stretch>
        </p:blipFill>
        <p:spPr bwMode="auto">
          <a:xfrm>
            <a:off x="609600" y="2743200"/>
            <a:ext cx="8135486" cy="1533739"/>
          </a:xfrm>
          <a:prstGeom prst="rect">
            <a:avLst/>
          </a:prstGeom>
          <a:noFill/>
        </p:spPr>
      </p:pic>
      <p:sp>
        <p:nvSpPr>
          <p:cNvPr id="5" name="Content Placeholder 2"/>
          <p:cNvSpPr txBox="1">
            <a:spLocks/>
          </p:cNvSpPr>
          <p:nvPr/>
        </p:nvSpPr>
        <p:spPr>
          <a:xfrm>
            <a:off x="533400" y="1066800"/>
            <a:ext cx="8229600" cy="1371599"/>
          </a:xfrm>
          <a:prstGeom prst="rect">
            <a:avLst/>
          </a:prstGeom>
        </p:spPr>
        <p:txBody>
          <a:bodyPr vert="horz" lIns="91440" tIns="45720" rIns="91440" bIns="45720" rtlCol="0">
            <a:noAutofit/>
          </a:bodyPr>
          <a:lstStyle/>
          <a:p>
            <a:pPr algn="just"/>
            <a:r>
              <a:rPr lang="en-US" sz="2400" dirty="0" smtClean="0">
                <a:latin typeface="Perpetua" pitchFamily="18" charset="0"/>
              </a:rPr>
              <a:t>The evidence may be ignored since it is a positive constant. (Normal distributions are always positive.) We now determine the sex of the sample. P (male) = 0.5</a:t>
            </a:r>
            <a:endParaRPr kumimoji="0" lang="en-US" sz="2400" b="0" i="0" u="none" strike="noStrike" kern="1200" cap="none" spc="0" normalizeH="0" baseline="0" noProof="0" dirty="0">
              <a:ln>
                <a:noFill/>
              </a:ln>
              <a:solidFill>
                <a:schemeClr val="tx1"/>
              </a:solidFill>
              <a:effectLst/>
              <a:uLnTx/>
              <a:uFillTx/>
              <a:latin typeface="Perpetua" pitchFamily="18" charset="0"/>
            </a:endParaRPr>
          </a:p>
        </p:txBody>
      </p:sp>
      <p:sp>
        <p:nvSpPr>
          <p:cNvPr id="6" name="Content Placeholder 2"/>
          <p:cNvSpPr txBox="1">
            <a:spLocks/>
          </p:cNvSpPr>
          <p:nvPr/>
        </p:nvSpPr>
        <p:spPr>
          <a:xfrm>
            <a:off x="685800" y="4724400"/>
            <a:ext cx="8229600" cy="1371599"/>
          </a:xfrm>
          <a:prstGeom prst="rect">
            <a:avLst/>
          </a:prstGeom>
        </p:spPr>
        <p:txBody>
          <a:bodyPr vert="horz" lIns="91440" tIns="45720" rIns="91440" bIns="45720" rtlCol="0">
            <a:noAutofit/>
          </a:bodyPr>
          <a:lstStyle/>
          <a:p>
            <a:pPr algn="just"/>
            <a:r>
              <a:rPr lang="en-US" sz="2400" dirty="0" smtClean="0">
                <a:latin typeface="Perpetua" pitchFamily="18" charset="0"/>
              </a:rPr>
              <a:t>Where μ = 5.855 and σ2 = 3.5033</a:t>
            </a:r>
            <a:r>
              <a:rPr lang="en-US" sz="2400" i="1" dirty="0" smtClean="0">
                <a:latin typeface="Perpetua" pitchFamily="18" charset="0"/>
              </a:rPr>
              <a:t>e − 02 are the </a:t>
            </a:r>
            <a:r>
              <a:rPr lang="en-US" sz="2400" dirty="0" smtClean="0">
                <a:latin typeface="Perpetua" pitchFamily="18" charset="0"/>
              </a:rPr>
              <a:t>parameters of normal distribution which have been previously determined from the training set. </a:t>
            </a:r>
            <a:endParaRPr kumimoji="0" lang="en-US" sz="2400" b="0" i="0" u="none" strike="noStrike" kern="1200" cap="none" spc="0" normalizeH="0" baseline="0" noProof="0" dirty="0">
              <a:ln>
                <a:noFill/>
              </a:ln>
              <a:solidFill>
                <a:schemeClr val="tx1"/>
              </a:solidFill>
              <a:effectLst/>
              <a:uLnTx/>
              <a:uFillTx/>
              <a:latin typeface="Perpetu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14400"/>
            <a:ext cx="8305800" cy="1200329"/>
          </a:xfrm>
          <a:prstGeom prst="rect">
            <a:avLst/>
          </a:prstGeom>
        </p:spPr>
        <p:txBody>
          <a:bodyPr wrap="square">
            <a:spAutoFit/>
          </a:bodyPr>
          <a:lstStyle/>
          <a:p>
            <a:r>
              <a:rPr lang="en-US" sz="2400" dirty="0" smtClean="0">
                <a:latin typeface="Perpetua" pitchFamily="18" charset="0"/>
              </a:rPr>
              <a:t>P(weight | male) = 5.9881e-06 </a:t>
            </a:r>
          </a:p>
          <a:p>
            <a:r>
              <a:rPr lang="en-US" sz="2400" dirty="0" smtClean="0">
                <a:latin typeface="Perpetua" pitchFamily="18" charset="0"/>
              </a:rPr>
              <a:t>P(foot size | male) = 1.3112e-3 </a:t>
            </a:r>
          </a:p>
          <a:p>
            <a:r>
              <a:rPr lang="en-US" sz="2400" dirty="0" smtClean="0">
                <a:latin typeface="Perpetua" pitchFamily="18" charset="0"/>
              </a:rPr>
              <a:t>Posterior numerator (male) = their product = 6.1984e-09 </a:t>
            </a:r>
            <a:endParaRPr lang="en-US" sz="2400" dirty="0">
              <a:latin typeface="Perpetua" pitchFamily="18" charset="0"/>
            </a:endParaRPr>
          </a:p>
        </p:txBody>
      </p:sp>
      <p:sp>
        <p:nvSpPr>
          <p:cNvPr id="3" name="Rectangle 2"/>
          <p:cNvSpPr/>
          <p:nvPr/>
        </p:nvSpPr>
        <p:spPr>
          <a:xfrm>
            <a:off x="228600" y="2590800"/>
            <a:ext cx="8610600" cy="2677656"/>
          </a:xfrm>
          <a:prstGeom prst="rect">
            <a:avLst/>
          </a:prstGeom>
        </p:spPr>
        <p:txBody>
          <a:bodyPr wrap="square">
            <a:spAutoFit/>
          </a:bodyPr>
          <a:lstStyle/>
          <a:p>
            <a:pPr algn="just"/>
            <a:r>
              <a:rPr lang="en-US" sz="2400" dirty="0" smtClean="0">
                <a:latin typeface="Perpetua" pitchFamily="18" charset="0"/>
              </a:rPr>
              <a:t>P(female) = 0.5 </a:t>
            </a:r>
          </a:p>
          <a:p>
            <a:pPr algn="just"/>
            <a:r>
              <a:rPr lang="en-US" sz="2400" dirty="0" smtClean="0">
                <a:latin typeface="Perpetua" pitchFamily="18" charset="0"/>
              </a:rPr>
              <a:t>p(height | female) = 2.2346e-1 </a:t>
            </a:r>
          </a:p>
          <a:p>
            <a:pPr algn="just"/>
            <a:r>
              <a:rPr lang="en-US" sz="2400" dirty="0" smtClean="0">
                <a:latin typeface="Perpetua" pitchFamily="18" charset="0"/>
              </a:rPr>
              <a:t>p(weight | female) = 1.6789e-2 </a:t>
            </a:r>
          </a:p>
          <a:p>
            <a:pPr algn="just"/>
            <a:r>
              <a:rPr lang="en-US" sz="2400" dirty="0" smtClean="0">
                <a:latin typeface="Perpetua" pitchFamily="18" charset="0"/>
              </a:rPr>
              <a:t>p(foot size | female) = 2.8669e-1 </a:t>
            </a:r>
          </a:p>
          <a:p>
            <a:pPr algn="just"/>
            <a:r>
              <a:rPr lang="en-US" sz="2400" dirty="0" smtClean="0">
                <a:latin typeface="Perpetua" pitchFamily="18" charset="0"/>
              </a:rPr>
              <a:t>Posterior numerator (female) = their product = 5.3778e-04 </a:t>
            </a:r>
          </a:p>
          <a:p>
            <a:pPr algn="just"/>
            <a:r>
              <a:rPr lang="en-US" sz="2400" dirty="0" smtClean="0">
                <a:latin typeface="Perpetua" pitchFamily="18" charset="0"/>
              </a:rPr>
              <a:t>Since posterior numerator is greater in the female case, we predict the sample is female. </a:t>
            </a:r>
            <a:endParaRPr lang="en-US" sz="2400" dirty="0">
              <a:latin typeface="Perpetu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BC\Documents\male.png"/>
          <p:cNvPicPr>
            <a:picLocks noChangeAspect="1" noChangeArrowheads="1"/>
          </p:cNvPicPr>
          <p:nvPr/>
        </p:nvPicPr>
        <p:blipFill>
          <a:blip r:embed="rId2"/>
          <a:srcRect/>
          <a:stretch>
            <a:fillRect/>
          </a:stretch>
        </p:blipFill>
        <p:spPr bwMode="auto">
          <a:xfrm>
            <a:off x="228600" y="2057400"/>
            <a:ext cx="8686800" cy="4100775"/>
          </a:xfrm>
          <a:prstGeom prst="rect">
            <a:avLst/>
          </a:prstGeom>
          <a:noFill/>
        </p:spPr>
      </p:pic>
      <p:sp>
        <p:nvSpPr>
          <p:cNvPr id="4" name="Rectangle 3"/>
          <p:cNvSpPr/>
          <p:nvPr/>
        </p:nvSpPr>
        <p:spPr>
          <a:xfrm>
            <a:off x="914400" y="990600"/>
            <a:ext cx="7315200" cy="584775"/>
          </a:xfrm>
          <a:prstGeom prst="rect">
            <a:avLst/>
          </a:prstGeom>
        </p:spPr>
        <p:txBody>
          <a:bodyPr wrap="square">
            <a:spAutoFit/>
          </a:bodyPr>
          <a:lstStyle/>
          <a:p>
            <a:pPr algn="just"/>
            <a:r>
              <a:rPr lang="en-US" sz="3200" b="1" dirty="0" smtClean="0">
                <a:latin typeface="Perpetua" pitchFamily="18" charset="0"/>
              </a:rPr>
              <a:t>Database Details</a:t>
            </a:r>
            <a:endParaRPr lang="en-US" sz="3200" b="1" dirty="0">
              <a:latin typeface="Perpetu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BC\Documents\login.png"/>
          <p:cNvPicPr>
            <a:picLocks noChangeAspect="1" noChangeArrowheads="1"/>
          </p:cNvPicPr>
          <p:nvPr/>
        </p:nvPicPr>
        <p:blipFill>
          <a:blip r:embed="rId2"/>
          <a:srcRect/>
          <a:stretch>
            <a:fillRect/>
          </a:stretch>
        </p:blipFill>
        <p:spPr bwMode="auto">
          <a:xfrm>
            <a:off x="304800" y="304800"/>
            <a:ext cx="3791479" cy="3753374"/>
          </a:xfrm>
          <a:prstGeom prst="rect">
            <a:avLst/>
          </a:prstGeom>
          <a:noFill/>
        </p:spPr>
      </p:pic>
      <p:pic>
        <p:nvPicPr>
          <p:cNvPr id="1027" name="Picture 3" descr="C:\Users\ABC\Documents\personal.png"/>
          <p:cNvPicPr>
            <a:picLocks noChangeAspect="1" noChangeArrowheads="1"/>
          </p:cNvPicPr>
          <p:nvPr/>
        </p:nvPicPr>
        <p:blipFill>
          <a:blip r:embed="rId3"/>
          <a:srcRect/>
          <a:stretch>
            <a:fillRect/>
          </a:stretch>
        </p:blipFill>
        <p:spPr bwMode="auto">
          <a:xfrm>
            <a:off x="4419600" y="1905000"/>
            <a:ext cx="3848637" cy="428684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BC\Documents\select.png"/>
          <p:cNvPicPr>
            <a:picLocks noChangeAspect="1" noChangeArrowheads="1"/>
          </p:cNvPicPr>
          <p:nvPr/>
        </p:nvPicPr>
        <p:blipFill>
          <a:blip r:embed="rId2"/>
          <a:srcRect/>
          <a:stretch>
            <a:fillRect/>
          </a:stretch>
        </p:blipFill>
        <p:spPr bwMode="auto">
          <a:xfrm>
            <a:off x="1680759" y="1523734"/>
            <a:ext cx="5782482" cy="381053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762000"/>
            <a:ext cx="7010400" cy="584775"/>
          </a:xfrm>
          <a:prstGeom prst="rect">
            <a:avLst/>
          </a:prstGeom>
          <a:noFill/>
        </p:spPr>
        <p:txBody>
          <a:bodyPr wrap="square" rtlCol="0">
            <a:spAutoFit/>
          </a:bodyPr>
          <a:lstStyle/>
          <a:p>
            <a:pPr algn="ctr"/>
            <a:r>
              <a:rPr lang="en-US" sz="3200" b="1" dirty="0" smtClean="0">
                <a:latin typeface="Perpetua" pitchFamily="18" charset="0"/>
                <a:cs typeface="Times New Roman" pitchFamily="18" charset="0"/>
              </a:rPr>
              <a:t>Literature Reviews</a:t>
            </a:r>
            <a:endParaRPr lang="en-US" sz="3200" b="1" dirty="0">
              <a:latin typeface="Perpetua" pitchFamily="18" charset="0"/>
              <a:cs typeface="Times New Roman" pitchFamily="18" charset="0"/>
            </a:endParaRPr>
          </a:p>
        </p:txBody>
      </p:sp>
      <p:graphicFrame>
        <p:nvGraphicFramePr>
          <p:cNvPr id="3" name="Content Placeholder 3"/>
          <p:cNvGraphicFramePr>
            <a:graphicFrameLocks/>
          </p:cNvGraphicFramePr>
          <p:nvPr/>
        </p:nvGraphicFramePr>
        <p:xfrm>
          <a:off x="457200" y="1524001"/>
          <a:ext cx="8229600" cy="4953001"/>
        </p:xfrm>
        <a:graphic>
          <a:graphicData uri="http://schemas.openxmlformats.org/drawingml/2006/table">
            <a:tbl>
              <a:tblPr firstRow="1" bandRow="1">
                <a:tableStyleId>{073A0DAA-6AF3-43AB-8588-CEC1D06C72B9}</a:tableStyleId>
              </a:tblPr>
              <a:tblGrid>
                <a:gridCol w="2743200"/>
                <a:gridCol w="2743200"/>
                <a:gridCol w="2743200"/>
              </a:tblGrid>
              <a:tr h="944974">
                <a:tc>
                  <a:txBody>
                    <a:bodyPr/>
                    <a:lstStyle/>
                    <a:p>
                      <a:pPr algn="ctr"/>
                      <a:r>
                        <a:rPr lang="en-US" dirty="0" smtClean="0">
                          <a:solidFill>
                            <a:schemeClr val="tx1"/>
                          </a:solidFill>
                          <a:latin typeface="Times New Roman" pitchFamily="18" charset="0"/>
                          <a:cs typeface="Times New Roman" pitchFamily="18" charset="0"/>
                        </a:rPr>
                        <a:t>Title of the Paper</a:t>
                      </a:r>
                      <a:endParaRPr lang="en-US"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solidFill>
                            <a:schemeClr val="tx1"/>
                          </a:solidFill>
                          <a:latin typeface="Times New Roman" pitchFamily="18" charset="0"/>
                          <a:cs typeface="Times New Roman" pitchFamily="18" charset="0"/>
                        </a:rPr>
                        <a:t>Author</a:t>
                      </a:r>
                      <a:endParaRPr lang="en-US"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solidFill>
                            <a:schemeClr val="tx1"/>
                          </a:solidFill>
                          <a:latin typeface="Times New Roman" pitchFamily="18" charset="0"/>
                          <a:cs typeface="Times New Roman" pitchFamily="18" charset="0"/>
                        </a:rPr>
                        <a:t>Features</a:t>
                      </a:r>
                      <a:endParaRPr lang="en-US"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144379">
                <a:tc>
                  <a:txBody>
                    <a:bodyPr/>
                    <a:lstStyle/>
                    <a:p>
                      <a:r>
                        <a:rPr lang="en-IN" sz="1600" dirty="0" smtClean="0">
                          <a:latin typeface="Times New Roman" pitchFamily="18" charset="0"/>
                          <a:cs typeface="Times New Roman" pitchFamily="18" charset="0"/>
                        </a:rPr>
                        <a:t>Data Extraction Methods in Medium and Large Databases</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600" kern="1200" baseline="0" dirty="0" smtClean="0">
                          <a:solidFill>
                            <a:schemeClr val="dk1"/>
                          </a:solidFill>
                          <a:latin typeface="Times New Roman" pitchFamily="18" charset="0"/>
                          <a:ea typeface="+mn-ea"/>
                          <a:cs typeface="Times New Roman" pitchFamily="18" charset="0"/>
                        </a:rPr>
                        <a:t>Anthony M. Dymond, Dymond and Associates, LLC, Concord, CA</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baseline="0" dirty="0" smtClean="0">
                          <a:latin typeface="Times New Roman" pitchFamily="18" charset="0"/>
                          <a:cs typeface="Times New Roman" pitchFamily="18" charset="0"/>
                        </a:rPr>
                        <a:t>Data extraction using lookup tables by different techniques. Various Notations are used to denote different combinations.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296840">
                <a:tc>
                  <a:txBody>
                    <a:bodyPr/>
                    <a:lstStyle/>
                    <a:p>
                      <a:r>
                        <a:rPr lang="en-US" sz="1600" b="0" kern="1200" baseline="0" dirty="0" smtClean="0">
                          <a:solidFill>
                            <a:schemeClr val="dk1"/>
                          </a:solidFill>
                          <a:latin typeface="Times New Roman" pitchFamily="18" charset="0"/>
                          <a:ea typeface="+mn-ea"/>
                          <a:cs typeface="Times New Roman" pitchFamily="18" charset="0"/>
                        </a:rPr>
                        <a:t>PREDICTION SYSTEM FOR HEART DISEASE USING NAIVE BAYES</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b="0" kern="1200" baseline="0" dirty="0" err="1" smtClean="0">
                          <a:solidFill>
                            <a:schemeClr val="dk1"/>
                          </a:solidFill>
                          <a:latin typeface="Times New Roman" pitchFamily="18" charset="0"/>
                          <a:ea typeface="+mn-ea"/>
                          <a:cs typeface="Times New Roman" pitchFamily="18" charset="0"/>
                        </a:rPr>
                        <a:t>Shadab</a:t>
                      </a:r>
                      <a:r>
                        <a:rPr lang="en-US" sz="1600" b="0" kern="1200" baseline="0" dirty="0" smtClean="0">
                          <a:solidFill>
                            <a:schemeClr val="dk1"/>
                          </a:solidFill>
                          <a:latin typeface="Times New Roman" pitchFamily="18" charset="0"/>
                          <a:ea typeface="+mn-ea"/>
                          <a:cs typeface="Times New Roman" pitchFamily="18" charset="0"/>
                        </a:rPr>
                        <a:t> Adam </a:t>
                      </a:r>
                      <a:r>
                        <a:rPr lang="en-US" sz="1600" b="0" kern="1200" baseline="0" dirty="0" err="1" smtClean="0">
                          <a:solidFill>
                            <a:schemeClr val="dk1"/>
                          </a:solidFill>
                          <a:latin typeface="Times New Roman" pitchFamily="18" charset="0"/>
                          <a:ea typeface="+mn-ea"/>
                          <a:cs typeface="Times New Roman" pitchFamily="18" charset="0"/>
                        </a:rPr>
                        <a:t>Pattekari</a:t>
                      </a:r>
                      <a:r>
                        <a:rPr lang="en-US" sz="1600" b="0" kern="1200" baseline="0" dirty="0" smtClean="0">
                          <a:solidFill>
                            <a:schemeClr val="dk1"/>
                          </a:solidFill>
                          <a:latin typeface="Times New Roman" pitchFamily="18" charset="0"/>
                          <a:ea typeface="+mn-ea"/>
                          <a:cs typeface="Times New Roman" pitchFamily="18" charset="0"/>
                        </a:rPr>
                        <a:t> and </a:t>
                      </a:r>
                      <a:r>
                        <a:rPr lang="en-US" sz="1600" b="0" kern="1200" baseline="0" dirty="0" err="1" smtClean="0">
                          <a:solidFill>
                            <a:schemeClr val="dk1"/>
                          </a:solidFill>
                          <a:latin typeface="Times New Roman" pitchFamily="18" charset="0"/>
                          <a:ea typeface="+mn-ea"/>
                          <a:cs typeface="Times New Roman" pitchFamily="18" charset="0"/>
                        </a:rPr>
                        <a:t>Asma</a:t>
                      </a:r>
                      <a:r>
                        <a:rPr lang="en-US" sz="1600" b="0" kern="1200" baseline="0" dirty="0" smtClean="0">
                          <a:solidFill>
                            <a:schemeClr val="dk1"/>
                          </a:solidFill>
                          <a:latin typeface="Times New Roman" pitchFamily="18" charset="0"/>
                          <a:ea typeface="+mn-ea"/>
                          <a:cs typeface="Times New Roman" pitchFamily="18" charset="0"/>
                        </a:rPr>
                        <a:t> </a:t>
                      </a:r>
                      <a:r>
                        <a:rPr lang="en-US" sz="1600" b="0" kern="1200" baseline="0" dirty="0" err="1" smtClean="0">
                          <a:solidFill>
                            <a:schemeClr val="dk1"/>
                          </a:solidFill>
                          <a:latin typeface="Times New Roman" pitchFamily="18" charset="0"/>
                          <a:ea typeface="+mn-ea"/>
                          <a:cs typeface="Times New Roman" pitchFamily="18" charset="0"/>
                        </a:rPr>
                        <a:t>Parveen</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dirty="0" smtClean="0">
                          <a:latin typeface="Times New Roman" pitchFamily="18" charset="0"/>
                          <a:cs typeface="Times New Roman" pitchFamily="18" charset="0"/>
                        </a:rPr>
                        <a:t>Prediction of heart attack using Data mining technique</a:t>
                      </a:r>
                      <a:r>
                        <a:rPr lang="en-US" sz="1600" baseline="0" dirty="0" smtClean="0">
                          <a:latin typeface="Times New Roman" pitchFamily="18" charset="0"/>
                          <a:cs typeface="Times New Roman" pitchFamily="18" charset="0"/>
                        </a:rPr>
                        <a:t> known as Naïve </a:t>
                      </a:r>
                      <a:r>
                        <a:rPr lang="en-US" sz="1600" baseline="0" dirty="0" err="1" smtClean="0">
                          <a:latin typeface="Times New Roman" pitchFamily="18" charset="0"/>
                          <a:cs typeface="Times New Roman" pitchFamily="18" charset="0"/>
                        </a:rPr>
                        <a:t>Bayes</a:t>
                      </a:r>
                      <a:r>
                        <a:rPr lang="en-US" sz="1600" baseline="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566808">
                <a:tc>
                  <a:txBody>
                    <a:bodyPr/>
                    <a:lstStyle/>
                    <a:p>
                      <a:r>
                        <a:rPr kumimoji="0" lang="en-US" sz="1600" b="0" kern="1200" baseline="0" dirty="0" smtClean="0">
                          <a:solidFill>
                            <a:schemeClr val="dk1"/>
                          </a:solidFill>
                          <a:latin typeface="Times New Roman" pitchFamily="18" charset="0"/>
                          <a:ea typeface="+mn-ea"/>
                          <a:cs typeface="Times New Roman" pitchFamily="18" charset="0"/>
                        </a:rPr>
                        <a:t>DATA MINING IN HEALTHCARE</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600" kern="1200" baseline="0" dirty="0" smtClean="0">
                          <a:solidFill>
                            <a:schemeClr val="dk1"/>
                          </a:solidFill>
                          <a:latin typeface="Times New Roman" pitchFamily="18" charset="0"/>
                          <a:ea typeface="+mn-ea"/>
                          <a:cs typeface="Times New Roman" pitchFamily="18" charset="0"/>
                        </a:rPr>
                        <a:t>Ruben D. Canlas Jr., MSIT, 5 August 2009</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600" kern="1200" baseline="0" dirty="0" smtClean="0">
                          <a:solidFill>
                            <a:schemeClr val="dk1"/>
                          </a:solidFill>
                          <a:latin typeface="Times New Roman" pitchFamily="18" charset="0"/>
                          <a:ea typeface="+mn-ea"/>
                          <a:cs typeface="Times New Roman" pitchFamily="18" charset="0"/>
                        </a:rPr>
                        <a:t>This research paper provides a survey of current techniques of KDD, using data mining tools</a:t>
                      </a:r>
                    </a:p>
                    <a:p>
                      <a:r>
                        <a:rPr kumimoji="0" lang="en-US" sz="1600" kern="1200" baseline="0" dirty="0" smtClean="0">
                          <a:solidFill>
                            <a:schemeClr val="dk1"/>
                          </a:solidFill>
                          <a:latin typeface="Times New Roman" pitchFamily="18" charset="0"/>
                          <a:ea typeface="+mn-ea"/>
                          <a:cs typeface="Times New Roman" pitchFamily="18" charset="0"/>
                        </a:rPr>
                        <a:t>for healthcare and public health. </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Perpetua" pitchFamily="18" charset="0"/>
              </a:rPr>
              <a:t>Problem Statement</a:t>
            </a:r>
            <a:endParaRPr lang="en-US" sz="4000" b="1" dirty="0">
              <a:latin typeface="Perpetua" pitchFamily="18" charset="0"/>
            </a:endParaRPr>
          </a:p>
        </p:txBody>
      </p:sp>
      <p:sp>
        <p:nvSpPr>
          <p:cNvPr id="3" name="Content Placeholder 2"/>
          <p:cNvSpPr>
            <a:spLocks noGrp="1"/>
          </p:cNvSpPr>
          <p:nvPr>
            <p:ph idx="1"/>
          </p:nvPr>
        </p:nvSpPr>
        <p:spPr>
          <a:xfrm>
            <a:off x="457200" y="1600200"/>
            <a:ext cx="8229600" cy="3962400"/>
          </a:xfrm>
        </p:spPr>
        <p:txBody>
          <a:bodyPr>
            <a:noAutofit/>
          </a:bodyPr>
          <a:lstStyle/>
          <a:p>
            <a:pPr marL="0" indent="0" algn="just" fontAlgn="base">
              <a:spcBef>
                <a:spcPct val="0"/>
              </a:spcBef>
              <a:spcAft>
                <a:spcPct val="0"/>
              </a:spcAft>
            </a:pPr>
            <a:r>
              <a:rPr lang="en-US" sz="2200" dirty="0" smtClean="0">
                <a:latin typeface="Perpetua" pitchFamily="18" charset="0"/>
                <a:ea typeface="Calibri" pitchFamily="34" charset="0"/>
                <a:cs typeface="Andalus" pitchFamily="18" charset="-78"/>
              </a:rPr>
              <a:t> Development of software to be used for practical applications rather than only in research field. </a:t>
            </a:r>
          </a:p>
          <a:p>
            <a:pPr marL="0" indent="0" algn="just" fontAlgn="base">
              <a:spcBef>
                <a:spcPct val="0"/>
              </a:spcBef>
              <a:spcAft>
                <a:spcPct val="0"/>
              </a:spcAft>
            </a:pPr>
            <a:r>
              <a:rPr lang="en-US" sz="2200" dirty="0" smtClean="0">
                <a:latin typeface="Perpetua" pitchFamily="18" charset="0"/>
                <a:ea typeface="Calibri" pitchFamily="34" charset="0"/>
                <a:cs typeface="Andalus" pitchFamily="18" charset="-78"/>
              </a:rPr>
              <a:t> </a:t>
            </a:r>
            <a:r>
              <a:rPr lang="en-US" sz="2200" dirty="0" smtClean="0">
                <a:latin typeface="Perpetua" pitchFamily="18" charset="0"/>
                <a:ea typeface="Calibri" pitchFamily="34" charset="0"/>
                <a:cs typeface="Andalus" pitchFamily="18" charset="-78"/>
              </a:rPr>
              <a:t>Doctors </a:t>
            </a:r>
            <a:r>
              <a:rPr lang="en-US" sz="2200" dirty="0" smtClean="0">
                <a:latin typeface="Perpetua" pitchFamily="18" charset="0"/>
                <a:ea typeface="Calibri" pitchFamily="34" charset="0"/>
                <a:cs typeface="Andalus" pitchFamily="18" charset="-78"/>
              </a:rPr>
              <a:t>not </a:t>
            </a:r>
            <a:r>
              <a:rPr lang="en-US" sz="2200" smtClean="0">
                <a:latin typeface="Perpetua" pitchFamily="18" charset="0"/>
                <a:ea typeface="Calibri" pitchFamily="34" charset="0"/>
                <a:cs typeface="Andalus" pitchFamily="18" charset="-78"/>
              </a:rPr>
              <a:t>only </a:t>
            </a:r>
            <a:r>
              <a:rPr lang="en-US" sz="2200" smtClean="0">
                <a:latin typeface="Perpetua" pitchFamily="18" charset="0"/>
                <a:ea typeface="Calibri" pitchFamily="34" charset="0"/>
                <a:cs typeface="Andalus" pitchFamily="18" charset="-78"/>
              </a:rPr>
              <a:t>need to </a:t>
            </a:r>
            <a:r>
              <a:rPr lang="en-US" sz="2200" dirty="0" smtClean="0">
                <a:latin typeface="Perpetua" pitchFamily="18" charset="0"/>
                <a:ea typeface="Calibri" pitchFamily="34" charset="0"/>
                <a:cs typeface="Andalus" pitchFamily="18" charset="-78"/>
              </a:rPr>
              <a:t>know the main symptoms in a patient but also the other factors in life and surrounding that lead to disease in the patient. </a:t>
            </a:r>
          </a:p>
          <a:p>
            <a:pPr marL="0" indent="0" algn="just" fontAlgn="base">
              <a:spcBef>
                <a:spcPct val="0"/>
              </a:spcBef>
              <a:spcAft>
                <a:spcPct val="0"/>
              </a:spcAft>
            </a:pPr>
            <a:r>
              <a:rPr lang="en-US" sz="2200" dirty="0" smtClean="0">
                <a:latin typeface="Perpetua" pitchFamily="18" charset="0"/>
                <a:ea typeface="Calibri" pitchFamily="34" charset="0"/>
                <a:cs typeface="Andalus" pitchFamily="18" charset="-78"/>
              </a:rPr>
              <a:t> The proposed system is intended to develop an Intelligent System using data mining modeling technique, namely, Naive </a:t>
            </a:r>
            <a:r>
              <a:rPr lang="en-US" sz="2200" dirty="0" err="1" smtClean="0">
                <a:latin typeface="Perpetua" pitchFamily="18" charset="0"/>
                <a:ea typeface="Calibri" pitchFamily="34" charset="0"/>
                <a:cs typeface="Andalus" pitchFamily="18" charset="-78"/>
              </a:rPr>
              <a:t>Bayes</a:t>
            </a:r>
            <a:r>
              <a:rPr lang="en-US" sz="2200" dirty="0" smtClean="0">
                <a:latin typeface="Perpetua" pitchFamily="18" charset="0"/>
                <a:ea typeface="Calibri" pitchFamily="34" charset="0"/>
                <a:cs typeface="Andalus" pitchFamily="18" charset="-78"/>
              </a:rPr>
              <a:t>. It retrieves hidden data from stored database and compares the user values with trained data set. </a:t>
            </a:r>
          </a:p>
          <a:p>
            <a:pPr marL="0" indent="0" algn="just" fontAlgn="base">
              <a:spcBef>
                <a:spcPct val="0"/>
              </a:spcBef>
              <a:spcAft>
                <a:spcPct val="0"/>
              </a:spcAft>
            </a:pPr>
            <a:r>
              <a:rPr lang="en-US" sz="2200" dirty="0" smtClean="0">
                <a:latin typeface="Perpetua" pitchFamily="18" charset="0"/>
                <a:ea typeface="Calibri" pitchFamily="34" charset="0"/>
                <a:cs typeface="Andalus" pitchFamily="18" charset="-78"/>
              </a:rPr>
              <a:t> It can answer complex queries for diagnosing heart disease and thus assist healthcare practitioners to make intelligent clinical decisions which traditional decision support systems cannot. </a:t>
            </a:r>
            <a:endParaRPr lang="en-US" sz="2200" dirty="0" smtClean="0">
              <a:latin typeface="Perpetua" pitchFamily="18" charset="0"/>
              <a:cs typeface="Andalus" pitchFamily="18" charset="-78"/>
            </a:endParaRPr>
          </a:p>
          <a:p>
            <a:pPr marL="0" lvl="0" indent="0" algn="just" eaLnBrk="0" fontAlgn="base" hangingPunct="0">
              <a:spcBef>
                <a:spcPct val="0"/>
              </a:spcBef>
              <a:spcAft>
                <a:spcPct val="0"/>
              </a:spcAft>
              <a:buNone/>
            </a:pPr>
            <a:endParaRPr lang="en-US" sz="2200" dirty="0" smtClean="0">
              <a:latin typeface="Perpetua" pitchFamily="18" charset="0"/>
              <a:cs typeface="Andalus" pitchFamily="18" charset="-78"/>
            </a:endParaRPr>
          </a:p>
          <a:p>
            <a:pPr algn="just"/>
            <a:endParaRPr lang="en-US" sz="2200" dirty="0">
              <a:latin typeface="Perpetu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1371600"/>
          <a:ext cx="8229600" cy="790474"/>
        </p:xfrm>
        <a:graphic>
          <a:graphicData uri="http://schemas.openxmlformats.org/drawingml/2006/table">
            <a:tbl>
              <a:tblPr firstRow="1" bandRow="1">
                <a:tableStyleId>{073A0DAA-6AF3-43AB-8588-CEC1D06C72B9}</a:tableStyleId>
              </a:tblPr>
              <a:tblGrid>
                <a:gridCol w="2743200"/>
                <a:gridCol w="2743200"/>
                <a:gridCol w="2743200"/>
              </a:tblGrid>
              <a:tr h="790474">
                <a:tc>
                  <a:txBody>
                    <a:bodyPr/>
                    <a:lstStyle/>
                    <a:p>
                      <a:pPr algn="ctr"/>
                      <a:r>
                        <a:rPr lang="en-US" dirty="0" smtClean="0">
                          <a:solidFill>
                            <a:schemeClr val="tx1"/>
                          </a:solidFill>
                          <a:latin typeface="Times New Roman" pitchFamily="18" charset="0"/>
                          <a:cs typeface="Times New Roman" pitchFamily="18" charset="0"/>
                        </a:rPr>
                        <a:t>Title of the Paper</a:t>
                      </a:r>
                      <a:endParaRPr lang="en-US"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solidFill>
                            <a:schemeClr val="tx1"/>
                          </a:solidFill>
                          <a:latin typeface="Times New Roman" pitchFamily="18" charset="0"/>
                          <a:cs typeface="Times New Roman" pitchFamily="18" charset="0"/>
                        </a:rPr>
                        <a:t>Author</a:t>
                      </a:r>
                      <a:endParaRPr lang="en-US"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solidFill>
                            <a:schemeClr val="tx1"/>
                          </a:solidFill>
                          <a:latin typeface="Times New Roman" pitchFamily="18" charset="0"/>
                          <a:cs typeface="Times New Roman" pitchFamily="18" charset="0"/>
                        </a:rPr>
                        <a:t>Features</a:t>
                      </a:r>
                      <a:endParaRPr lang="en-US"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4" name="Table 3"/>
          <p:cNvGraphicFramePr>
            <a:graphicFrameLocks noGrp="1"/>
          </p:cNvGraphicFramePr>
          <p:nvPr/>
        </p:nvGraphicFramePr>
        <p:xfrm>
          <a:off x="533400" y="2133600"/>
          <a:ext cx="8229600" cy="2834640"/>
        </p:xfrm>
        <a:graphic>
          <a:graphicData uri="http://schemas.openxmlformats.org/drawingml/2006/table">
            <a:tbl>
              <a:tblPr firstRow="1" bandRow="1">
                <a:tableStyleId>{073A0DAA-6AF3-43AB-8588-CEC1D06C72B9}</a:tableStyleId>
              </a:tblPr>
              <a:tblGrid>
                <a:gridCol w="2743200"/>
                <a:gridCol w="2743200"/>
                <a:gridCol w="2743200"/>
              </a:tblGrid>
              <a:tr h="1704874">
                <a:tc>
                  <a:txBody>
                    <a:bodyPr/>
                    <a:lstStyle/>
                    <a:p>
                      <a:r>
                        <a:rPr kumimoji="0" lang="en-US" sz="1800" b="0" kern="1200" baseline="0" dirty="0" smtClean="0">
                          <a:solidFill>
                            <a:schemeClr val="tx1"/>
                          </a:solidFill>
                          <a:latin typeface="Times New Roman" pitchFamily="18" charset="0"/>
                          <a:ea typeface="+mn-ea"/>
                          <a:cs typeface="Times New Roman" pitchFamily="18" charset="0"/>
                        </a:rPr>
                        <a:t>An Overview of Web Data Extraction Techniques</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800" b="0" kern="1200" baseline="0" dirty="0" err="1" smtClean="0">
                          <a:solidFill>
                            <a:schemeClr val="tx1"/>
                          </a:solidFill>
                          <a:latin typeface="Times New Roman" pitchFamily="18" charset="0"/>
                          <a:ea typeface="+mn-ea"/>
                          <a:cs typeface="Times New Roman" pitchFamily="18" charset="0"/>
                        </a:rPr>
                        <a:t>Devika</a:t>
                      </a:r>
                      <a:r>
                        <a:rPr kumimoji="0" lang="en-US" sz="1800" b="0" kern="1200" baseline="0" dirty="0" smtClean="0">
                          <a:solidFill>
                            <a:schemeClr val="tx1"/>
                          </a:solidFill>
                          <a:latin typeface="Times New Roman" pitchFamily="18" charset="0"/>
                          <a:ea typeface="+mn-ea"/>
                          <a:cs typeface="Times New Roman" pitchFamily="18" charset="0"/>
                        </a:rPr>
                        <a:t> K1, </a:t>
                      </a:r>
                      <a:r>
                        <a:rPr kumimoji="0" lang="en-US" sz="1800" b="0" kern="1200" baseline="0" dirty="0" err="1" smtClean="0">
                          <a:solidFill>
                            <a:schemeClr val="tx1"/>
                          </a:solidFill>
                          <a:latin typeface="Times New Roman" pitchFamily="18" charset="0"/>
                          <a:ea typeface="+mn-ea"/>
                          <a:cs typeface="Times New Roman" pitchFamily="18" charset="0"/>
                        </a:rPr>
                        <a:t>Subu</a:t>
                      </a:r>
                      <a:r>
                        <a:rPr kumimoji="0" lang="en-US" sz="1800" b="0" kern="1200" baseline="0" dirty="0" smtClean="0">
                          <a:solidFill>
                            <a:schemeClr val="tx1"/>
                          </a:solidFill>
                          <a:latin typeface="Times New Roman" pitchFamily="18" charset="0"/>
                          <a:ea typeface="+mn-ea"/>
                          <a:cs typeface="Times New Roman" pitchFamily="18" charset="0"/>
                        </a:rPr>
                        <a:t> Surendran2</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b="0" dirty="0" smtClean="0">
                          <a:solidFill>
                            <a:schemeClr val="tx1"/>
                          </a:solidFill>
                          <a:latin typeface="Times New Roman" pitchFamily="18" charset="0"/>
                          <a:cs typeface="Times New Roman" pitchFamily="18" charset="0"/>
                        </a:rPr>
                        <a:t>It </a:t>
                      </a:r>
                      <a:r>
                        <a:rPr kumimoji="0" lang="en-US" sz="1800" b="0" kern="1200" baseline="0" dirty="0" smtClean="0">
                          <a:solidFill>
                            <a:schemeClr val="tx1"/>
                          </a:solidFill>
                          <a:latin typeface="Times New Roman" pitchFamily="18" charset="0"/>
                          <a:ea typeface="+mn-ea"/>
                          <a:cs typeface="Times New Roman" pitchFamily="18" charset="0"/>
                        </a:rPr>
                        <a:t>focuses</a:t>
                      </a:r>
                    </a:p>
                    <a:p>
                      <a:r>
                        <a:rPr kumimoji="0" lang="en-US" sz="1800" b="0" kern="1200" baseline="0" dirty="0" smtClean="0">
                          <a:solidFill>
                            <a:schemeClr val="tx1"/>
                          </a:solidFill>
                          <a:latin typeface="Times New Roman" pitchFamily="18" charset="0"/>
                          <a:ea typeface="+mn-ea"/>
                          <a:cs typeface="Times New Roman" pitchFamily="18" charset="0"/>
                        </a:rPr>
                        <a:t>on study of various automatic web data extraction techniques.2 types of techniques.</a:t>
                      </a:r>
                    </a:p>
                    <a:p>
                      <a:r>
                        <a:rPr kumimoji="0" lang="en-US" sz="1800" b="0" kern="1200" baseline="0" dirty="0" smtClean="0">
                          <a:solidFill>
                            <a:schemeClr val="tx1"/>
                          </a:solidFill>
                          <a:latin typeface="Times New Roman" pitchFamily="18" charset="0"/>
                          <a:ea typeface="+mn-ea"/>
                          <a:cs typeface="Times New Roman" pitchFamily="18" charset="0"/>
                        </a:rPr>
                        <a:t>-Wrapper Induction</a:t>
                      </a:r>
                    </a:p>
                    <a:p>
                      <a:r>
                        <a:rPr kumimoji="0" lang="en-US" sz="1800" b="0" kern="1200" baseline="0" dirty="0" smtClean="0">
                          <a:solidFill>
                            <a:schemeClr val="tx1"/>
                          </a:solidFill>
                          <a:latin typeface="Times New Roman" pitchFamily="18" charset="0"/>
                          <a:ea typeface="+mn-ea"/>
                          <a:cs typeface="Times New Roman" pitchFamily="18" charset="0"/>
                        </a:rPr>
                        <a:t>-Automatic extraction</a:t>
                      </a:r>
                    </a:p>
                    <a:p>
                      <a:r>
                        <a:rPr kumimoji="0" lang="en-US" sz="1800" b="0" kern="1200" baseline="0" dirty="0" smtClean="0">
                          <a:solidFill>
                            <a:schemeClr val="tx1"/>
                          </a:solidFill>
                          <a:latin typeface="Times New Roman" pitchFamily="18" charset="0"/>
                          <a:ea typeface="+mn-ea"/>
                          <a:cs typeface="Times New Roman" pitchFamily="18" charset="0"/>
                        </a:rPr>
                        <a:t>Tools – DELA</a:t>
                      </a:r>
                    </a:p>
                    <a:p>
                      <a:r>
                        <a:rPr kumimoji="0" lang="en-US" sz="1800" b="0" kern="1200" baseline="0" dirty="0" smtClean="0">
                          <a:solidFill>
                            <a:schemeClr val="tx1"/>
                          </a:solidFill>
                          <a:latin typeface="Times New Roman" pitchFamily="18" charset="0"/>
                          <a:ea typeface="+mn-ea"/>
                          <a:cs typeface="Times New Roman" pitchFamily="18" charset="0"/>
                        </a:rPr>
                        <a:t>Data extraction label assignment</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533400" y="381000"/>
          <a:ext cx="8229600" cy="6202680"/>
        </p:xfrm>
        <a:graphic>
          <a:graphicData uri="http://schemas.openxmlformats.org/drawingml/2006/table">
            <a:tbl>
              <a:tblPr firstRow="1" bandRow="1">
                <a:tableStyleId>{073A0DAA-6AF3-43AB-8588-CEC1D06C72B9}</a:tableStyleId>
              </a:tblPr>
              <a:tblGrid>
                <a:gridCol w="2743200"/>
                <a:gridCol w="2743200"/>
                <a:gridCol w="2743200"/>
              </a:tblGrid>
              <a:tr h="790474">
                <a:tc>
                  <a:txBody>
                    <a:bodyPr/>
                    <a:lstStyle/>
                    <a:p>
                      <a:pPr algn="ctr"/>
                      <a:r>
                        <a:rPr lang="en-US" dirty="0" smtClean="0">
                          <a:solidFill>
                            <a:schemeClr val="tx1"/>
                          </a:solidFill>
                          <a:latin typeface="Times New Roman" pitchFamily="18" charset="0"/>
                          <a:cs typeface="Times New Roman" pitchFamily="18" charset="0"/>
                        </a:rPr>
                        <a:t>Title of the Paper</a:t>
                      </a:r>
                      <a:endParaRPr lang="en-US"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solidFill>
                            <a:schemeClr val="tx1"/>
                          </a:solidFill>
                          <a:latin typeface="Times New Roman" pitchFamily="18" charset="0"/>
                          <a:cs typeface="Times New Roman" pitchFamily="18" charset="0"/>
                        </a:rPr>
                        <a:t>Author</a:t>
                      </a:r>
                      <a:endParaRPr lang="en-US"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solidFill>
                            <a:schemeClr val="tx1"/>
                          </a:solidFill>
                          <a:latin typeface="Times New Roman" pitchFamily="18" charset="0"/>
                          <a:cs typeface="Times New Roman" pitchFamily="18" charset="0"/>
                        </a:rPr>
                        <a:t>Features</a:t>
                      </a:r>
                      <a:endParaRPr lang="en-US"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571726">
                <a:tc>
                  <a:txBody>
                    <a:bodyPr/>
                    <a:lstStyle/>
                    <a:p>
                      <a:r>
                        <a:rPr kumimoji="0" lang="en-US" sz="1600" b="0" kern="1200" baseline="0" dirty="0" smtClean="0">
                          <a:solidFill>
                            <a:schemeClr val="dk1"/>
                          </a:solidFill>
                          <a:latin typeface="Times New Roman" pitchFamily="18" charset="0"/>
                          <a:ea typeface="+mn-ea"/>
                          <a:cs typeface="Times New Roman" pitchFamily="18" charset="0"/>
                        </a:rPr>
                        <a:t>Multiple Skip Multiple Pattern Matching Algorithm (MSMPMA)</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600" b="0" kern="1200" baseline="0" dirty="0" err="1" smtClean="0">
                          <a:solidFill>
                            <a:schemeClr val="dk1"/>
                          </a:solidFill>
                          <a:latin typeface="Times New Roman" pitchFamily="18" charset="0"/>
                          <a:ea typeface="+mn-ea"/>
                          <a:cs typeface="Times New Roman" pitchFamily="18" charset="0"/>
                        </a:rPr>
                        <a:t>Ziad</a:t>
                      </a:r>
                      <a:r>
                        <a:rPr kumimoji="0" lang="en-US" sz="1600" b="0" kern="1200" baseline="0" dirty="0" smtClean="0">
                          <a:solidFill>
                            <a:schemeClr val="dk1"/>
                          </a:solidFill>
                          <a:latin typeface="Times New Roman" pitchFamily="18" charset="0"/>
                          <a:ea typeface="+mn-ea"/>
                          <a:cs typeface="Times New Roman" pitchFamily="18" charset="0"/>
                        </a:rPr>
                        <a:t> A.A. Alqadi1, </a:t>
                      </a:r>
                      <a:r>
                        <a:rPr kumimoji="0" lang="en-US" sz="1600" b="0" kern="1200" baseline="0" dirty="0" err="1" smtClean="0">
                          <a:solidFill>
                            <a:schemeClr val="dk1"/>
                          </a:solidFill>
                          <a:latin typeface="Times New Roman" pitchFamily="18" charset="0"/>
                          <a:ea typeface="+mn-ea"/>
                          <a:cs typeface="Times New Roman" pitchFamily="18" charset="0"/>
                        </a:rPr>
                        <a:t>Musbah</a:t>
                      </a:r>
                      <a:r>
                        <a:rPr kumimoji="0" lang="en-US" sz="1600" b="0" kern="1200" baseline="0" dirty="0" smtClean="0">
                          <a:solidFill>
                            <a:schemeClr val="dk1"/>
                          </a:solidFill>
                          <a:latin typeface="Times New Roman" pitchFamily="18" charset="0"/>
                          <a:ea typeface="+mn-ea"/>
                          <a:cs typeface="Times New Roman" pitchFamily="18" charset="0"/>
                        </a:rPr>
                        <a:t> Aqel2, &amp; </a:t>
                      </a:r>
                      <a:r>
                        <a:rPr kumimoji="0" lang="en-US" sz="1600" b="0" kern="1200" baseline="0" dirty="0" err="1" smtClean="0">
                          <a:solidFill>
                            <a:schemeClr val="dk1"/>
                          </a:solidFill>
                          <a:latin typeface="Times New Roman" pitchFamily="18" charset="0"/>
                          <a:ea typeface="+mn-ea"/>
                          <a:cs typeface="Times New Roman" pitchFamily="18" charset="0"/>
                        </a:rPr>
                        <a:t>Ibrahiem</a:t>
                      </a:r>
                      <a:r>
                        <a:rPr kumimoji="0" lang="en-US" sz="1600" b="0" kern="1200" baseline="0" dirty="0" smtClean="0">
                          <a:solidFill>
                            <a:schemeClr val="dk1"/>
                          </a:solidFill>
                          <a:latin typeface="Times New Roman" pitchFamily="18" charset="0"/>
                          <a:ea typeface="+mn-ea"/>
                          <a:cs typeface="Times New Roman" pitchFamily="18" charset="0"/>
                        </a:rPr>
                        <a:t> M. M. El Emary3</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600" b="0" kern="1200" dirty="0" smtClean="0">
                          <a:solidFill>
                            <a:schemeClr val="dk1"/>
                          </a:solidFill>
                          <a:latin typeface="Times New Roman" pitchFamily="18" charset="0"/>
                          <a:ea typeface="+mn-ea"/>
                          <a:cs typeface="Times New Roman" pitchFamily="18" charset="0"/>
                        </a:rPr>
                        <a:t>The MSMPMA algorithm scans the input file to</a:t>
                      </a:r>
                    </a:p>
                    <a:p>
                      <a:r>
                        <a:rPr kumimoji="0" lang="en-US" sz="1600" b="0" kern="1200" dirty="0" smtClean="0">
                          <a:solidFill>
                            <a:schemeClr val="dk1"/>
                          </a:solidFill>
                          <a:latin typeface="Times New Roman" pitchFamily="18" charset="0"/>
                          <a:ea typeface="+mn-ea"/>
                          <a:cs typeface="Times New Roman" pitchFamily="18" charset="0"/>
                        </a:rPr>
                        <a:t>find all occurrences of a pattern within the file,</a:t>
                      </a:r>
                    </a:p>
                    <a:p>
                      <a:r>
                        <a:rPr kumimoji="0" lang="en-US" sz="1600" b="0" kern="1200" dirty="0" smtClean="0">
                          <a:solidFill>
                            <a:schemeClr val="dk1"/>
                          </a:solidFill>
                          <a:latin typeface="Times New Roman" pitchFamily="18" charset="0"/>
                          <a:ea typeface="+mn-ea"/>
                          <a:cs typeface="Times New Roman" pitchFamily="18" charset="0"/>
                        </a:rPr>
                        <a:t>based on skip techniques.</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90474">
                <a:tc>
                  <a:txBody>
                    <a:bodyPr/>
                    <a:lstStyle/>
                    <a:p>
                      <a:r>
                        <a:rPr kumimoji="0" lang="en-US" sz="1600" b="0" kern="1200" baseline="0" dirty="0" smtClean="0">
                          <a:solidFill>
                            <a:schemeClr val="dk1"/>
                          </a:solidFill>
                          <a:latin typeface="Times New Roman" pitchFamily="18" charset="0"/>
                          <a:ea typeface="+mn-ea"/>
                          <a:cs typeface="Times New Roman" pitchFamily="18" charset="0"/>
                        </a:rPr>
                        <a:t>Index Based Sequential Multiple Pattern Matching Algorithm Using Pair Indexing</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baseline="0" dirty="0" err="1" smtClean="0">
                          <a:solidFill>
                            <a:schemeClr val="dk1"/>
                          </a:solidFill>
                          <a:latin typeface="Times New Roman" pitchFamily="18" charset="0"/>
                          <a:ea typeface="+mn-ea"/>
                          <a:cs typeface="Times New Roman" pitchFamily="18" charset="0"/>
                        </a:rPr>
                        <a:t>Raju</a:t>
                      </a:r>
                      <a:r>
                        <a:rPr kumimoji="0" lang="en-US" sz="1600" b="0" kern="1200" baseline="0" dirty="0" smtClean="0">
                          <a:solidFill>
                            <a:schemeClr val="dk1"/>
                          </a:solidFill>
                          <a:latin typeface="Times New Roman" pitchFamily="18" charset="0"/>
                          <a:ea typeface="+mn-ea"/>
                          <a:cs typeface="Times New Roman" pitchFamily="18" charset="0"/>
                        </a:rPr>
                        <a:t> </a:t>
                      </a:r>
                      <a:r>
                        <a:rPr kumimoji="0" lang="en-US" sz="1600" b="0" kern="1200" baseline="0" dirty="0" err="1" smtClean="0">
                          <a:solidFill>
                            <a:schemeClr val="dk1"/>
                          </a:solidFill>
                          <a:latin typeface="Times New Roman" pitchFamily="18" charset="0"/>
                          <a:ea typeface="+mn-ea"/>
                          <a:cs typeface="Times New Roman" pitchFamily="18" charset="0"/>
                        </a:rPr>
                        <a:t>Bhukya</a:t>
                      </a:r>
                      <a:r>
                        <a:rPr kumimoji="0" lang="en-US" sz="1600" b="0" kern="1200" baseline="0" dirty="0" smtClean="0">
                          <a:solidFill>
                            <a:schemeClr val="dk1"/>
                          </a:solidFill>
                          <a:latin typeface="Times New Roman" pitchFamily="18" charset="0"/>
                          <a:ea typeface="+mn-ea"/>
                          <a:cs typeface="Times New Roman" pitchFamily="18" charset="0"/>
                        </a:rPr>
                        <a:t>, DVLN </a:t>
                      </a:r>
                      <a:r>
                        <a:rPr kumimoji="0" lang="en-US" sz="1600" b="0" kern="1200" baseline="0" dirty="0" err="1" smtClean="0">
                          <a:solidFill>
                            <a:schemeClr val="dk1"/>
                          </a:solidFill>
                          <a:latin typeface="Times New Roman" pitchFamily="18" charset="0"/>
                          <a:ea typeface="+mn-ea"/>
                          <a:cs typeface="Times New Roman" pitchFamily="18" charset="0"/>
                        </a:rPr>
                        <a:t>Somayajulu</a:t>
                      </a:r>
                      <a:endParaRPr lang="en-US" sz="1600" b="0" dirty="0" smtClean="0">
                        <a:latin typeface="Times New Roman" pitchFamily="18" charset="0"/>
                        <a:cs typeface="Times New Roman" pitchFamily="18" charset="0"/>
                      </a:endParaRPr>
                    </a:p>
                    <a:p>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600" b="0" kern="1200" dirty="0" smtClean="0">
                          <a:solidFill>
                            <a:schemeClr val="dk1"/>
                          </a:solidFill>
                          <a:latin typeface="Times New Roman" pitchFamily="18" charset="0"/>
                          <a:ea typeface="+mn-ea"/>
                          <a:cs typeface="Times New Roman" pitchFamily="18" charset="0"/>
                        </a:rPr>
                        <a:t>This algorithm scans the input file to find all the occurrences of a pattern within a file,</a:t>
                      </a:r>
                    </a:p>
                    <a:p>
                      <a:r>
                        <a:rPr kumimoji="0" lang="en-US" sz="1600" b="0" kern="1200" dirty="0" smtClean="0">
                          <a:solidFill>
                            <a:schemeClr val="dk1"/>
                          </a:solidFill>
                          <a:latin typeface="Times New Roman" pitchFamily="18" charset="0"/>
                          <a:ea typeface="+mn-ea"/>
                          <a:cs typeface="Times New Roman" pitchFamily="18" charset="0"/>
                        </a:rPr>
                        <a:t>Based on index. Each pattern maintains index for all its occurrences.</a:t>
                      </a:r>
                    </a:p>
                    <a:p>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90474">
                <a:tc>
                  <a:txBody>
                    <a:bodyPr/>
                    <a:lstStyle/>
                    <a:p>
                      <a:r>
                        <a:rPr kumimoji="0" lang="en-US" sz="1600" b="0" kern="1200" dirty="0" smtClean="0">
                          <a:solidFill>
                            <a:schemeClr val="dk1"/>
                          </a:solidFill>
                          <a:latin typeface="Times New Roman" pitchFamily="18" charset="0"/>
                          <a:ea typeface="+mn-ea"/>
                          <a:cs typeface="Times New Roman" pitchFamily="18" charset="0"/>
                        </a:rPr>
                        <a:t>An Index based Forward Backward Multiple</a:t>
                      </a:r>
                    </a:p>
                    <a:p>
                      <a:r>
                        <a:rPr kumimoji="0" lang="en-US" sz="1600" b="0" kern="1200" dirty="0" smtClean="0">
                          <a:solidFill>
                            <a:schemeClr val="dk1"/>
                          </a:solidFill>
                          <a:latin typeface="Times New Roman" pitchFamily="18" charset="0"/>
                          <a:ea typeface="+mn-ea"/>
                          <a:cs typeface="Times New Roman" pitchFamily="18" charset="0"/>
                        </a:rPr>
                        <a:t>Pattern Matching Algorithm</a:t>
                      </a:r>
                    </a:p>
                    <a:p>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600" b="0" kern="1200" baseline="0" dirty="0" err="1" smtClean="0">
                          <a:solidFill>
                            <a:schemeClr val="dk1"/>
                          </a:solidFill>
                          <a:latin typeface="Times New Roman" pitchFamily="18" charset="0"/>
                          <a:ea typeface="+mn-ea"/>
                          <a:cs typeface="Times New Roman" pitchFamily="18" charset="0"/>
                        </a:rPr>
                        <a:t>Raju</a:t>
                      </a:r>
                      <a:r>
                        <a:rPr kumimoji="0" lang="en-US" sz="1600" b="0" kern="1200" baseline="0" dirty="0" smtClean="0">
                          <a:solidFill>
                            <a:schemeClr val="dk1"/>
                          </a:solidFill>
                          <a:latin typeface="Times New Roman" pitchFamily="18" charset="0"/>
                          <a:ea typeface="+mn-ea"/>
                          <a:cs typeface="Times New Roman" pitchFamily="18" charset="0"/>
                        </a:rPr>
                        <a:t> </a:t>
                      </a:r>
                      <a:r>
                        <a:rPr kumimoji="0" lang="en-US" sz="1600" b="0" kern="1200" baseline="0" dirty="0" err="1" smtClean="0">
                          <a:solidFill>
                            <a:schemeClr val="dk1"/>
                          </a:solidFill>
                          <a:latin typeface="Times New Roman" pitchFamily="18" charset="0"/>
                          <a:ea typeface="+mn-ea"/>
                          <a:cs typeface="Times New Roman" pitchFamily="18" charset="0"/>
                        </a:rPr>
                        <a:t>Bhukya</a:t>
                      </a:r>
                      <a:r>
                        <a:rPr kumimoji="0" lang="en-US" sz="1600" b="0" kern="1200" baseline="0" dirty="0" smtClean="0">
                          <a:solidFill>
                            <a:schemeClr val="dk1"/>
                          </a:solidFill>
                          <a:latin typeface="Times New Roman" pitchFamily="18" charset="0"/>
                          <a:ea typeface="+mn-ea"/>
                          <a:cs typeface="Times New Roman" pitchFamily="18" charset="0"/>
                        </a:rPr>
                        <a:t>, DVLN </a:t>
                      </a:r>
                      <a:r>
                        <a:rPr kumimoji="0" lang="en-US" sz="1600" b="0" kern="1200" baseline="0" dirty="0" err="1" smtClean="0">
                          <a:solidFill>
                            <a:schemeClr val="dk1"/>
                          </a:solidFill>
                          <a:latin typeface="Times New Roman" pitchFamily="18" charset="0"/>
                          <a:ea typeface="+mn-ea"/>
                          <a:cs typeface="Times New Roman" pitchFamily="18" charset="0"/>
                        </a:rPr>
                        <a:t>Somayajulu</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600" b="0" kern="1200" dirty="0" smtClean="0">
                          <a:solidFill>
                            <a:schemeClr val="dk1"/>
                          </a:solidFill>
                          <a:latin typeface="Times New Roman" pitchFamily="18" charset="0"/>
                          <a:ea typeface="+mn-ea"/>
                          <a:cs typeface="Times New Roman" pitchFamily="18" charset="0"/>
                        </a:rPr>
                        <a:t>This algorithm scans the input file to find all the occurrences of a pattern within a file,</a:t>
                      </a:r>
                    </a:p>
                    <a:p>
                      <a:r>
                        <a:rPr kumimoji="0" lang="en-US" sz="1600" b="0" kern="1200" dirty="0" smtClean="0">
                          <a:solidFill>
                            <a:schemeClr val="dk1"/>
                          </a:solidFill>
                          <a:latin typeface="Times New Roman" pitchFamily="18" charset="0"/>
                          <a:ea typeface="+mn-ea"/>
                          <a:cs typeface="Times New Roman" pitchFamily="18" charset="0"/>
                        </a:rPr>
                        <a:t>Based on index. In this algorithm we divide the text file in 2 halves, then  search each</a:t>
                      </a:r>
                    </a:p>
                    <a:p>
                      <a:r>
                        <a:rPr kumimoji="0" lang="en-US" sz="1600" b="0" kern="1200" dirty="0" smtClean="0">
                          <a:solidFill>
                            <a:schemeClr val="dk1"/>
                          </a:solidFill>
                          <a:latin typeface="Times New Roman" pitchFamily="18" charset="0"/>
                          <a:ea typeface="+mn-ea"/>
                          <a:cs typeface="Times New Roman" pitchFamily="18" charset="0"/>
                        </a:rPr>
                        <a:t>Halves similarly.</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533399" y="914400"/>
          <a:ext cx="8153400" cy="4649465"/>
        </p:xfrm>
        <a:graphic>
          <a:graphicData uri="http://schemas.openxmlformats.org/drawingml/2006/table">
            <a:tbl>
              <a:tblPr firstRow="1" bandRow="1">
                <a:tableStyleId>{073A0DAA-6AF3-43AB-8588-CEC1D06C72B9}</a:tableStyleId>
              </a:tblPr>
              <a:tblGrid>
                <a:gridCol w="2667000"/>
                <a:gridCol w="2743200"/>
                <a:gridCol w="2743200"/>
              </a:tblGrid>
              <a:tr h="991865">
                <a:tc>
                  <a:txBody>
                    <a:bodyPr/>
                    <a:lstStyle/>
                    <a:p>
                      <a:pPr algn="ctr"/>
                      <a:r>
                        <a:rPr lang="en-US" sz="1800" b="1" dirty="0" smtClean="0">
                          <a:solidFill>
                            <a:schemeClr val="tx1"/>
                          </a:solidFill>
                          <a:latin typeface="Times New Roman" pitchFamily="18" charset="0"/>
                          <a:cs typeface="Times New Roman" pitchFamily="18" charset="0"/>
                        </a:rPr>
                        <a:t>Title of the Paper</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800" b="1" dirty="0" smtClean="0">
                          <a:solidFill>
                            <a:schemeClr val="tx1"/>
                          </a:solidFill>
                          <a:latin typeface="Times New Roman" pitchFamily="18" charset="0"/>
                          <a:cs typeface="Times New Roman" pitchFamily="18" charset="0"/>
                        </a:rPr>
                        <a:t>Author</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800" b="1" dirty="0" smtClean="0">
                          <a:solidFill>
                            <a:schemeClr val="tx1"/>
                          </a:solidFill>
                          <a:latin typeface="Times New Roman" pitchFamily="18" charset="0"/>
                          <a:cs typeface="Times New Roman" pitchFamily="18" charset="0"/>
                        </a:rPr>
                        <a:t>Features</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503935">
                <a:tc>
                  <a:txBody>
                    <a:bodyPr/>
                    <a:lstStyle/>
                    <a:p>
                      <a:r>
                        <a:rPr kumimoji="0" lang="en-US" sz="1800" b="0" kern="1200" dirty="0" smtClean="0">
                          <a:solidFill>
                            <a:schemeClr val="dk1"/>
                          </a:solidFill>
                          <a:latin typeface="Times New Roman" pitchFamily="18" charset="0"/>
                          <a:ea typeface="+mn-ea"/>
                          <a:cs typeface="Times New Roman" pitchFamily="18" charset="0"/>
                        </a:rPr>
                        <a:t>FAST ALGORITHM FOR MULTI-PATTERN SEARCHING</a:t>
                      </a:r>
                      <a:endParaRPr kumimoji="0" lang="en-US" sz="1800" b="0" kern="1200" dirty="0">
                        <a:solidFill>
                          <a:schemeClr val="dk1"/>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800" b="0" kern="1200" baseline="0" dirty="0" smtClean="0">
                          <a:solidFill>
                            <a:schemeClr val="dk1"/>
                          </a:solidFill>
                          <a:latin typeface="Times New Roman" pitchFamily="18" charset="0"/>
                          <a:ea typeface="+mn-ea"/>
                          <a:cs typeface="Times New Roman" pitchFamily="18" charset="0"/>
                        </a:rPr>
                        <a:t>Sun Wu, </a:t>
                      </a:r>
                      <a:r>
                        <a:rPr kumimoji="0" lang="en-US" sz="1800" b="0" kern="1200" baseline="0" dirty="0" err="1" smtClean="0">
                          <a:solidFill>
                            <a:schemeClr val="dk1"/>
                          </a:solidFill>
                          <a:latin typeface="Times New Roman" pitchFamily="18" charset="0"/>
                          <a:ea typeface="+mn-ea"/>
                          <a:cs typeface="Times New Roman" pitchFamily="18" charset="0"/>
                        </a:rPr>
                        <a:t>Udi</a:t>
                      </a:r>
                      <a:r>
                        <a:rPr kumimoji="0" lang="en-US" sz="1800" b="0" kern="1200" baseline="0" dirty="0" smtClean="0">
                          <a:solidFill>
                            <a:schemeClr val="dk1"/>
                          </a:solidFill>
                          <a:latin typeface="Times New Roman" pitchFamily="18" charset="0"/>
                          <a:ea typeface="+mn-ea"/>
                          <a:cs typeface="Times New Roman" pitchFamily="18" charset="0"/>
                        </a:rPr>
                        <a:t> Manber1,</a:t>
                      </a:r>
                      <a:endParaRPr lang="en-US" sz="18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800" b="0" kern="1200" dirty="0" smtClean="0">
                          <a:solidFill>
                            <a:schemeClr val="dk1"/>
                          </a:solidFill>
                          <a:latin typeface="Times New Roman" pitchFamily="18" charset="0"/>
                          <a:ea typeface="+mn-ea"/>
                          <a:cs typeface="Times New Roman" pitchFamily="18" charset="0"/>
                        </a:rPr>
                        <a:t>A new algorithm to search for multiple patterns at the same time is presented. The</a:t>
                      </a:r>
                      <a:r>
                        <a:rPr kumimoji="0" lang="en-US" sz="1800" b="0" kern="1200" baseline="0" dirty="0" smtClean="0">
                          <a:solidFill>
                            <a:schemeClr val="dk1"/>
                          </a:solidFill>
                          <a:latin typeface="Times New Roman" pitchFamily="18" charset="0"/>
                          <a:ea typeface="+mn-ea"/>
                          <a:cs typeface="Times New Roman" pitchFamily="18" charset="0"/>
                        </a:rPr>
                        <a:t> </a:t>
                      </a:r>
                      <a:r>
                        <a:rPr kumimoji="0" lang="en-US" sz="1800" b="0" kern="1200" dirty="0" smtClean="0">
                          <a:solidFill>
                            <a:schemeClr val="dk1"/>
                          </a:solidFill>
                          <a:latin typeface="Times New Roman" pitchFamily="18" charset="0"/>
                          <a:ea typeface="+mn-ea"/>
                          <a:cs typeface="Times New Roman" pitchFamily="18" charset="0"/>
                        </a:rPr>
                        <a:t>algorithm is faster than previous algorithms and can support a very large number </a:t>
                      </a:r>
                      <a:r>
                        <a:rPr kumimoji="0" lang="en-US" altLang="zh-CN" sz="1800" b="0" kern="1200" dirty="0" smtClean="0">
                          <a:solidFill>
                            <a:schemeClr val="dk1"/>
                          </a:solidFill>
                          <a:latin typeface="Times New Roman" pitchFamily="18" charset="0"/>
                          <a:ea typeface="+mn-ea"/>
                          <a:cs typeface="Times New Roman" pitchFamily="18" charset="0"/>
                        </a:rPr>
                        <a:t>—</a:t>
                      </a:r>
                      <a:r>
                        <a:rPr kumimoji="0" lang="en-US" sz="1800" b="0" kern="1200" dirty="0" smtClean="0">
                          <a:solidFill>
                            <a:schemeClr val="dk1"/>
                          </a:solidFill>
                          <a:latin typeface="Times New Roman" pitchFamily="18" charset="0"/>
                          <a:ea typeface="+mn-ea"/>
                          <a:cs typeface="Times New Roman" pitchFamily="18" charset="0"/>
                        </a:rPr>
                        <a:t> tens of thousands </a:t>
                      </a:r>
                      <a:r>
                        <a:rPr kumimoji="0" lang="en-US" altLang="zh-CN" sz="1800" b="0" kern="1200" dirty="0" smtClean="0">
                          <a:solidFill>
                            <a:schemeClr val="dk1"/>
                          </a:solidFill>
                          <a:latin typeface="Times New Roman" pitchFamily="18" charset="0"/>
                          <a:ea typeface="+mn-ea"/>
                          <a:cs typeface="Times New Roman" pitchFamily="18" charset="0"/>
                        </a:rPr>
                        <a:t>—</a:t>
                      </a:r>
                      <a:r>
                        <a:rPr kumimoji="0" lang="en-US" sz="1800" b="0" kern="1200" dirty="0" smtClean="0">
                          <a:solidFill>
                            <a:schemeClr val="dk1"/>
                          </a:solidFill>
                          <a:latin typeface="Times New Roman" pitchFamily="18" charset="0"/>
                          <a:ea typeface="+mn-ea"/>
                          <a:cs typeface="Times New Roman" pitchFamily="18" charset="0"/>
                        </a:rPr>
                        <a:t> of patterns</a:t>
                      </a:r>
                      <a:r>
                        <a:rPr kumimoji="0" lang="en-US" sz="1800" b="0" kern="1200" baseline="0" dirty="0" smtClean="0">
                          <a:solidFill>
                            <a:schemeClr val="dk1"/>
                          </a:solidFill>
                          <a:latin typeface="Times New Roman" pitchFamily="18" charset="0"/>
                          <a:ea typeface="+mn-ea"/>
                          <a:cs typeface="Times New Roman" pitchFamily="18" charset="0"/>
                        </a:rPr>
                        <a:t> </a:t>
                      </a:r>
                      <a:r>
                        <a:rPr kumimoji="0" lang="en-US" sz="1800" b="0" kern="1200" dirty="0" smtClean="0">
                          <a:solidFill>
                            <a:schemeClr val="dk1"/>
                          </a:solidFill>
                          <a:latin typeface="Times New Roman" pitchFamily="18" charset="0"/>
                          <a:ea typeface="+mn-ea"/>
                          <a:cs typeface="Times New Roman" pitchFamily="18" charset="0"/>
                        </a:rPr>
                        <a:t>uses the ideas of Boyer and Moore algorithm. It concentrates on typical searches rather than on worst-case behavior.</a:t>
                      </a:r>
                      <a:endParaRPr kumimoji="0" lang="en-US" sz="1800" b="0" kern="1200" dirty="0">
                        <a:solidFill>
                          <a:schemeClr val="dk1"/>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33400" y="1066800"/>
          <a:ext cx="8229600" cy="762000"/>
        </p:xfrm>
        <a:graphic>
          <a:graphicData uri="http://schemas.openxmlformats.org/drawingml/2006/table">
            <a:tbl>
              <a:tblPr firstRow="1" bandRow="1">
                <a:tableStyleId>{073A0DAA-6AF3-43AB-8588-CEC1D06C72B9}</a:tableStyleId>
              </a:tblPr>
              <a:tblGrid>
                <a:gridCol w="2743200"/>
                <a:gridCol w="2743200"/>
                <a:gridCol w="2743200"/>
              </a:tblGrid>
              <a:tr h="762000">
                <a:tc>
                  <a:txBody>
                    <a:bodyPr/>
                    <a:lstStyle/>
                    <a:p>
                      <a:pPr algn="ctr"/>
                      <a:r>
                        <a:rPr lang="en-US" sz="1800" b="1" dirty="0" smtClean="0">
                          <a:solidFill>
                            <a:schemeClr val="tx1"/>
                          </a:solidFill>
                          <a:latin typeface="Times New Roman" pitchFamily="18" charset="0"/>
                          <a:cs typeface="Times New Roman" pitchFamily="18" charset="0"/>
                        </a:rPr>
                        <a:t>Title of the Paper</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800" b="1" dirty="0" smtClean="0">
                          <a:solidFill>
                            <a:schemeClr val="tx1"/>
                          </a:solidFill>
                          <a:latin typeface="Times New Roman" pitchFamily="18" charset="0"/>
                          <a:cs typeface="Times New Roman" pitchFamily="18" charset="0"/>
                        </a:rPr>
                        <a:t>Author</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800" b="1" dirty="0" smtClean="0">
                          <a:solidFill>
                            <a:schemeClr val="tx1"/>
                          </a:solidFill>
                          <a:latin typeface="Times New Roman" pitchFamily="18" charset="0"/>
                          <a:cs typeface="Times New Roman" pitchFamily="18" charset="0"/>
                        </a:rPr>
                        <a:t>Features</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4" name="Table 3"/>
          <p:cNvGraphicFramePr>
            <a:graphicFrameLocks noGrp="1"/>
          </p:cNvGraphicFramePr>
          <p:nvPr/>
        </p:nvGraphicFramePr>
        <p:xfrm>
          <a:off x="533400" y="1828800"/>
          <a:ext cx="8229600" cy="4480560"/>
        </p:xfrm>
        <a:graphic>
          <a:graphicData uri="http://schemas.openxmlformats.org/drawingml/2006/table">
            <a:tbl>
              <a:tblPr firstRow="1" bandRow="1">
                <a:tableStyleId>{073A0DAA-6AF3-43AB-8588-CEC1D06C72B9}</a:tableStyleId>
              </a:tblPr>
              <a:tblGrid>
                <a:gridCol w="2743200"/>
                <a:gridCol w="2743200"/>
                <a:gridCol w="2743200"/>
              </a:tblGrid>
              <a:tr h="4419600">
                <a:tc>
                  <a:txBody>
                    <a:bodyPr/>
                    <a:lstStyle/>
                    <a:p>
                      <a:r>
                        <a:rPr kumimoji="0" lang="en-US" sz="1800" b="0" kern="1200" dirty="0" smtClean="0">
                          <a:solidFill>
                            <a:schemeClr val="dk1"/>
                          </a:solidFill>
                          <a:latin typeface="Times New Roman" pitchFamily="18" charset="0"/>
                          <a:ea typeface="+mn-ea"/>
                          <a:cs typeface="Times New Roman" pitchFamily="18" charset="0"/>
                        </a:rPr>
                        <a:t>Data Mining Algorithms And Medical Sciences</a:t>
                      </a:r>
                      <a:endParaRPr kumimoji="0" lang="en-US" sz="1800" b="0" kern="1200" dirty="0">
                        <a:solidFill>
                          <a:schemeClr val="dk1"/>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baseline="0" dirty="0" err="1" smtClean="0">
                          <a:solidFill>
                            <a:schemeClr val="tx1"/>
                          </a:solidFill>
                          <a:latin typeface="Times New Roman" pitchFamily="18" charset="0"/>
                          <a:ea typeface="+mn-ea"/>
                          <a:cs typeface="Times New Roman" pitchFamily="18" charset="0"/>
                        </a:rPr>
                        <a:t>Irshad</a:t>
                      </a:r>
                      <a:r>
                        <a:rPr kumimoji="0" lang="en-US" sz="1800" b="0" kern="1200" baseline="0" dirty="0" smtClean="0">
                          <a:solidFill>
                            <a:schemeClr val="tx1"/>
                          </a:solidFill>
                          <a:latin typeface="Times New Roman" pitchFamily="18" charset="0"/>
                          <a:ea typeface="+mn-ea"/>
                          <a:cs typeface="Times New Roman" pitchFamily="18" charset="0"/>
                        </a:rPr>
                        <a:t> </a:t>
                      </a:r>
                      <a:r>
                        <a:rPr kumimoji="0" lang="en-US" sz="1800" b="0" kern="1200" baseline="0" dirty="0" err="1" smtClean="0">
                          <a:solidFill>
                            <a:schemeClr val="tx1"/>
                          </a:solidFill>
                          <a:latin typeface="Times New Roman" pitchFamily="18" charset="0"/>
                          <a:ea typeface="+mn-ea"/>
                          <a:cs typeface="Times New Roman" pitchFamily="18" charset="0"/>
                        </a:rPr>
                        <a:t>Ullah</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800" b="0" kern="1200" dirty="0" smtClean="0">
                          <a:solidFill>
                            <a:schemeClr val="dk1"/>
                          </a:solidFill>
                          <a:latin typeface="Times New Roman" pitchFamily="18" charset="0"/>
                          <a:ea typeface="+mn-ea"/>
                          <a:cs typeface="Times New Roman" pitchFamily="18" charset="0"/>
                        </a:rPr>
                        <a:t>In this paper, we use Data Mining technique of </a:t>
                      </a:r>
                      <a:r>
                        <a:rPr kumimoji="0" lang="en-US" sz="1800" b="0" kern="1200" dirty="0" err="1" smtClean="0">
                          <a:solidFill>
                            <a:schemeClr val="dk1"/>
                          </a:solidFill>
                          <a:latin typeface="Times New Roman" pitchFamily="18" charset="0"/>
                          <a:ea typeface="+mn-ea"/>
                          <a:cs typeface="Times New Roman" pitchFamily="18" charset="0"/>
                        </a:rPr>
                        <a:t>Binarization</a:t>
                      </a:r>
                      <a:r>
                        <a:rPr kumimoji="0" lang="en-US" sz="1800" b="0" kern="1200" dirty="0" smtClean="0">
                          <a:solidFill>
                            <a:schemeClr val="dk1"/>
                          </a:solidFill>
                          <a:latin typeface="Times New Roman" pitchFamily="18" charset="0"/>
                          <a:ea typeface="+mn-ea"/>
                          <a:cs typeface="Times New Roman" pitchFamily="18" charset="0"/>
                        </a:rPr>
                        <a:t> for the data analysis, data accessing and knowledge discovery procedure .A solid mathematical threshold (0 to 1) is set to analyze the data. The obtained outcome will be tested by applying the approach to the databases, data warehouses and any data storage of different sizes with different entry values.</a:t>
                      </a:r>
                    </a:p>
                    <a:p>
                      <a:endParaRPr lang="en-US" sz="18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990600"/>
          <a:ext cx="8229600" cy="762000"/>
        </p:xfrm>
        <a:graphic>
          <a:graphicData uri="http://schemas.openxmlformats.org/drawingml/2006/table">
            <a:tbl>
              <a:tblPr firstRow="1" bandRow="1">
                <a:tableStyleId>{073A0DAA-6AF3-43AB-8588-CEC1D06C72B9}</a:tableStyleId>
              </a:tblPr>
              <a:tblGrid>
                <a:gridCol w="2743200"/>
                <a:gridCol w="2743200"/>
                <a:gridCol w="2743200"/>
              </a:tblGrid>
              <a:tr h="762000">
                <a:tc>
                  <a:txBody>
                    <a:bodyPr/>
                    <a:lstStyle/>
                    <a:p>
                      <a:pPr algn="ctr"/>
                      <a:r>
                        <a:rPr lang="en-US" sz="1800" b="1" dirty="0" smtClean="0">
                          <a:solidFill>
                            <a:schemeClr val="tx1"/>
                          </a:solidFill>
                          <a:latin typeface="Times New Roman" pitchFamily="18" charset="0"/>
                          <a:cs typeface="Times New Roman" pitchFamily="18" charset="0"/>
                        </a:rPr>
                        <a:t>Title of the Paper</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800" b="1" dirty="0" smtClean="0">
                          <a:solidFill>
                            <a:schemeClr val="tx1"/>
                          </a:solidFill>
                          <a:latin typeface="Times New Roman" pitchFamily="18" charset="0"/>
                          <a:cs typeface="Times New Roman" pitchFamily="18" charset="0"/>
                        </a:rPr>
                        <a:t>Author</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800" b="1" dirty="0" smtClean="0">
                          <a:solidFill>
                            <a:schemeClr val="tx1"/>
                          </a:solidFill>
                          <a:latin typeface="Times New Roman" pitchFamily="18" charset="0"/>
                          <a:cs typeface="Times New Roman" pitchFamily="18" charset="0"/>
                        </a:rPr>
                        <a:t>Features</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3" name="Table 2"/>
          <p:cNvGraphicFramePr>
            <a:graphicFrameLocks noGrp="1"/>
          </p:cNvGraphicFramePr>
          <p:nvPr/>
        </p:nvGraphicFramePr>
        <p:xfrm>
          <a:off x="457200" y="1691640"/>
          <a:ext cx="8229600" cy="3108960"/>
        </p:xfrm>
        <a:graphic>
          <a:graphicData uri="http://schemas.openxmlformats.org/drawingml/2006/table">
            <a:tbl>
              <a:tblPr firstRow="1" bandRow="1">
                <a:tableStyleId>{073A0DAA-6AF3-43AB-8588-CEC1D06C72B9}</a:tableStyleId>
              </a:tblPr>
              <a:tblGrid>
                <a:gridCol w="2743200"/>
                <a:gridCol w="2743200"/>
                <a:gridCol w="2743200"/>
              </a:tblGrid>
              <a:tr h="790474">
                <a:tc>
                  <a:txBody>
                    <a:bodyPr/>
                    <a:lstStyle/>
                    <a:p>
                      <a:r>
                        <a:rPr kumimoji="0" lang="en-US" sz="1800" b="0" kern="1200" dirty="0" smtClean="0">
                          <a:solidFill>
                            <a:schemeClr val="dk1"/>
                          </a:solidFill>
                          <a:latin typeface="Times New Roman" pitchFamily="18" charset="0"/>
                          <a:ea typeface="+mn-ea"/>
                          <a:cs typeface="Times New Roman" pitchFamily="18" charset="0"/>
                        </a:rPr>
                        <a:t>APRIORI algorithm based medical data mining</a:t>
                      </a:r>
                    </a:p>
                    <a:p>
                      <a:r>
                        <a:rPr kumimoji="0" lang="en-US" sz="1800" b="0" kern="1200" dirty="0" smtClean="0">
                          <a:solidFill>
                            <a:schemeClr val="dk1"/>
                          </a:solidFill>
                          <a:latin typeface="Times New Roman" pitchFamily="18" charset="0"/>
                          <a:ea typeface="+mn-ea"/>
                          <a:cs typeface="Times New Roman" pitchFamily="18" charset="0"/>
                        </a:rPr>
                        <a:t>for frequent disease identification</a:t>
                      </a:r>
                    </a:p>
                    <a:p>
                      <a:endParaRPr lang="en-US" sz="18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800" b="0" kern="1200" dirty="0" err="1" smtClean="0">
                          <a:solidFill>
                            <a:schemeClr val="dk1"/>
                          </a:solidFill>
                          <a:latin typeface="Times New Roman" pitchFamily="18" charset="0"/>
                          <a:ea typeface="+mn-ea"/>
                          <a:cs typeface="Times New Roman" pitchFamily="18" charset="0"/>
                        </a:rPr>
                        <a:t>Gitanjali</a:t>
                      </a:r>
                      <a:r>
                        <a:rPr kumimoji="0" lang="en-US" sz="1800" b="0" kern="1200" dirty="0" smtClean="0">
                          <a:solidFill>
                            <a:schemeClr val="dk1"/>
                          </a:solidFill>
                          <a:latin typeface="Times New Roman" pitchFamily="18" charset="0"/>
                          <a:ea typeface="+mn-ea"/>
                          <a:cs typeface="Times New Roman" pitchFamily="18" charset="0"/>
                        </a:rPr>
                        <a:t> J1, C.Ranichandra2,M.Pounambal3</a:t>
                      </a:r>
                      <a:endParaRPr lang="en-US" sz="18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kumimoji="0" lang="en-US" sz="1800" b="0" kern="1200" dirty="0" err="1" smtClean="0">
                          <a:solidFill>
                            <a:schemeClr val="dk1"/>
                          </a:solidFill>
                          <a:latin typeface="Times New Roman" pitchFamily="18" charset="0"/>
                          <a:ea typeface="+mn-ea"/>
                          <a:cs typeface="Times New Roman" pitchFamily="18" charset="0"/>
                        </a:rPr>
                        <a:t>Apriori</a:t>
                      </a:r>
                      <a:r>
                        <a:rPr kumimoji="0" lang="en-US" sz="1800" b="0" kern="1200" dirty="0" smtClean="0">
                          <a:solidFill>
                            <a:schemeClr val="dk1"/>
                          </a:solidFill>
                          <a:latin typeface="Times New Roman" pitchFamily="18" charset="0"/>
                          <a:ea typeface="+mn-ea"/>
                          <a:cs typeface="Times New Roman" pitchFamily="18" charset="0"/>
                        </a:rPr>
                        <a:t> data mining based on association rule and generates the frequency of diseases affected by patients and also the number of patients affected by these diseases . Existing electronic medical details obtained from hospitals are utilized as training data set for analysis.</a:t>
                      </a:r>
                      <a:endParaRPr kumimoji="0" lang="en-US" sz="1800" b="0" kern="1200" dirty="0">
                        <a:solidFill>
                          <a:schemeClr val="dk1"/>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Perpetua" pitchFamily="18" charset="0"/>
              </a:rPr>
              <a:t>References</a:t>
            </a:r>
            <a:endParaRPr lang="en-US" sz="4000" b="1" dirty="0">
              <a:latin typeface="Perpetua" pitchFamily="18" charset="0"/>
            </a:endParaRPr>
          </a:p>
        </p:txBody>
      </p:sp>
      <p:sp>
        <p:nvSpPr>
          <p:cNvPr id="3" name="Content Placeholder 2"/>
          <p:cNvSpPr>
            <a:spLocks noGrp="1"/>
          </p:cNvSpPr>
          <p:nvPr>
            <p:ph idx="1"/>
          </p:nvPr>
        </p:nvSpPr>
        <p:spPr>
          <a:xfrm>
            <a:off x="457200" y="1676400"/>
            <a:ext cx="8229600" cy="4267200"/>
          </a:xfrm>
        </p:spPr>
        <p:txBody>
          <a:bodyPr>
            <a:noAutofit/>
          </a:bodyPr>
          <a:lstStyle/>
          <a:p>
            <a:pPr algn="just"/>
            <a:r>
              <a:rPr lang="en-US" sz="2000" dirty="0" smtClean="0">
                <a:latin typeface="Perpetua" pitchFamily="18" charset="0"/>
              </a:rPr>
              <a:t>PREDICTION SYSTEM FOR HEART DISEASE USING NAIVE BAYES, International Journal of Advanced Computer and Mathematical Sciences ISSN 2230-9624.  </a:t>
            </a:r>
            <a:r>
              <a:rPr lang="en-US" sz="2000" dirty="0" err="1" smtClean="0">
                <a:latin typeface="Perpetua" pitchFamily="18" charset="0"/>
              </a:rPr>
              <a:t>Vol</a:t>
            </a:r>
            <a:r>
              <a:rPr lang="en-US" sz="2000" dirty="0" smtClean="0">
                <a:latin typeface="Perpetua" pitchFamily="18" charset="0"/>
              </a:rPr>
              <a:t> 3, Issue 3, 2012, pp 290-294</a:t>
            </a:r>
          </a:p>
          <a:p>
            <a:pPr algn="just"/>
            <a:r>
              <a:rPr lang="en-US" sz="2000" dirty="0" smtClean="0">
                <a:latin typeface="Perpetua" pitchFamily="18" charset="0"/>
              </a:rPr>
              <a:t>Blake, C.L., Mertz, C.J.: “UCI Machine Learning Databases”, http://mlearn.ics.uci.edu/databases/heartdisease/, 2004.</a:t>
            </a:r>
          </a:p>
          <a:p>
            <a:pPr algn="just"/>
            <a:r>
              <a:rPr lang="nl-NL" sz="2000" dirty="0" smtClean="0">
                <a:latin typeface="Perpetua" pitchFamily="18" charset="0"/>
              </a:rPr>
              <a:t>Chapman, P., Clinton, J., Kerber, R. Khabeza, T., </a:t>
            </a:r>
            <a:r>
              <a:rPr lang="de-DE" sz="2000" dirty="0" smtClean="0">
                <a:latin typeface="Perpetua" pitchFamily="18" charset="0"/>
              </a:rPr>
              <a:t>Reinartz, T., Shearer, C., Wirth, R.: “CRISP-DM 1.0: </a:t>
            </a:r>
            <a:r>
              <a:rPr lang="en-US" sz="2000" dirty="0" smtClean="0">
                <a:latin typeface="Perpetua" pitchFamily="18" charset="0"/>
              </a:rPr>
              <a:t>Step by step data mining guide”, SPSS, 1-78, 2000.</a:t>
            </a:r>
          </a:p>
          <a:p>
            <a:pPr algn="just"/>
            <a:r>
              <a:rPr lang="en-US" sz="2000" dirty="0" smtClean="0">
                <a:latin typeface="Perpetua" pitchFamily="18" charset="0"/>
              </a:rPr>
              <a:t>Mrs. </a:t>
            </a:r>
            <a:r>
              <a:rPr lang="en-US" sz="2000" dirty="0" err="1" smtClean="0">
                <a:latin typeface="Perpetua" pitchFamily="18" charset="0"/>
              </a:rPr>
              <a:t>G.Subbalakshmi</a:t>
            </a:r>
            <a:r>
              <a:rPr lang="en-US" sz="2000" dirty="0" smtClean="0">
                <a:latin typeface="Perpetua" pitchFamily="18" charset="0"/>
              </a:rPr>
              <a:t> , “Decision Support in Heart Disease Prediction System using Naive </a:t>
            </a:r>
            <a:r>
              <a:rPr lang="en-US" sz="2000" dirty="0" err="1" smtClean="0">
                <a:latin typeface="Perpetua" pitchFamily="18" charset="0"/>
              </a:rPr>
              <a:t>Bayes</a:t>
            </a:r>
            <a:r>
              <a:rPr lang="en-US" sz="2000" dirty="0" smtClean="0">
                <a:latin typeface="Perpetua" pitchFamily="18" charset="0"/>
              </a:rPr>
              <a:t> ”, Indian Journal of Computer Science and Engineering.</a:t>
            </a:r>
          </a:p>
          <a:p>
            <a:pPr algn="just"/>
            <a:r>
              <a:rPr lang="en-US" sz="2000" dirty="0" smtClean="0">
                <a:latin typeface="Perpetua" pitchFamily="18" charset="0"/>
              </a:rPr>
              <a:t>Fayyad, U: “Data Mining and Knowledge Discovery in Databases: Implications for scientific databases”, Proc. of the 9th Int. Conf. on Scientific and Statistical Database Management, Olympia, Washington, USA, 2-11, 1997.</a:t>
            </a:r>
            <a:endParaRPr lang="en-US" sz="2000" dirty="0">
              <a:latin typeface="Perpetua"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276600"/>
          </a:xfrm>
        </p:spPr>
        <p:txBody>
          <a:bodyPr>
            <a:noAutofit/>
          </a:bodyPr>
          <a:lstStyle/>
          <a:p>
            <a:pPr algn="just"/>
            <a:r>
              <a:rPr lang="it-IT" sz="2800" dirty="0" smtClean="0">
                <a:latin typeface="Perpetua" pitchFamily="18" charset="0"/>
              </a:rPr>
              <a:t>Giudici, P.: “Applied Data Mining: Statistical </a:t>
            </a:r>
            <a:r>
              <a:rPr lang="en-US" sz="2800" dirty="0" smtClean="0">
                <a:latin typeface="Perpetua" pitchFamily="18" charset="0"/>
              </a:rPr>
              <a:t>Methods for Business and Industry”, New York: John Wiley, 2003.</a:t>
            </a:r>
          </a:p>
          <a:p>
            <a:pPr algn="just"/>
            <a:r>
              <a:rPr lang="en-US" sz="2800" dirty="0" smtClean="0">
                <a:latin typeface="Perpetua" pitchFamily="18" charset="0"/>
              </a:rPr>
              <a:t>Han, J., </a:t>
            </a:r>
            <a:r>
              <a:rPr lang="en-US" sz="2800" dirty="0" err="1" smtClean="0">
                <a:latin typeface="Perpetua" pitchFamily="18" charset="0"/>
              </a:rPr>
              <a:t>Kamber</a:t>
            </a:r>
            <a:r>
              <a:rPr lang="en-US" sz="2800" dirty="0" smtClean="0">
                <a:latin typeface="Perpetua" pitchFamily="18" charset="0"/>
              </a:rPr>
              <a:t>, M.: “Data Mining Concepts and </a:t>
            </a:r>
            <a:r>
              <a:rPr lang="de-DE" sz="2800" dirty="0" smtClean="0">
                <a:latin typeface="Perpetua" pitchFamily="18" charset="0"/>
              </a:rPr>
              <a:t>Techniques”, Morgan Kaufmann Publishers, 2006.</a:t>
            </a:r>
          </a:p>
          <a:p>
            <a:pPr algn="just"/>
            <a:r>
              <a:rPr lang="en-US" sz="2800" dirty="0" smtClean="0">
                <a:latin typeface="Perpetua" pitchFamily="18" charset="0"/>
              </a:rPr>
              <a:t>Intelligent Heart Disease Prediction System Using </a:t>
            </a:r>
            <a:r>
              <a:rPr lang="fi-FI" sz="2800" dirty="0" smtClean="0">
                <a:latin typeface="Perpetua" pitchFamily="18" charset="0"/>
              </a:rPr>
              <a:t>Data Mining Techniques-Sellappan Palaniappan, Rafiah </a:t>
            </a:r>
            <a:r>
              <a:rPr lang="en-US" sz="2800" dirty="0" err="1" smtClean="0">
                <a:latin typeface="Perpetua" pitchFamily="18" charset="0"/>
              </a:rPr>
              <a:t>Awang</a:t>
            </a:r>
            <a:endParaRPr lang="en-US" sz="2800" dirty="0" smtClean="0">
              <a:latin typeface="Perpetua" pitchFamily="18" charset="0"/>
            </a:endParaRPr>
          </a:p>
          <a:p>
            <a:pPr algn="just"/>
            <a:r>
              <a:rPr lang="en-US" sz="2800" dirty="0" err="1" smtClean="0">
                <a:latin typeface="Perpetua" pitchFamily="18" charset="0"/>
              </a:rPr>
              <a:t>Obenshain</a:t>
            </a:r>
            <a:r>
              <a:rPr lang="en-US" sz="2800" dirty="0" smtClean="0">
                <a:latin typeface="Perpetua" pitchFamily="18" charset="0"/>
              </a:rPr>
              <a:t>, M.K: “Application of Data Mining Techniques to Healthcare Data”, Infection Control and Hospital Epidemiology, 25(8), 690–695, 2004.</a:t>
            </a:r>
            <a:endParaRPr lang="en-US" sz="2800" dirty="0">
              <a:latin typeface="Perpet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362200"/>
            <a:ext cx="6705600" cy="1200329"/>
          </a:xfrm>
          <a:prstGeom prst="rect">
            <a:avLst/>
          </a:prstGeom>
          <a:noFill/>
        </p:spPr>
        <p:txBody>
          <a:bodyPr wrap="square" rtlCol="0">
            <a:spAutoFit/>
          </a:bodyPr>
          <a:lstStyle/>
          <a:p>
            <a:r>
              <a:rPr lang="en-US" sz="7200" dirty="0" smtClean="0">
                <a:latin typeface="Perpetua" pitchFamily="18" charset="0"/>
              </a:rPr>
              <a:t>THANK YOU</a:t>
            </a:r>
            <a:endParaRPr lang="en-US" sz="7200" dirty="0">
              <a:latin typeface="Perpetu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762000" y="685800"/>
            <a:ext cx="75438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i="0" u="none" strike="noStrike" cap="none" normalizeH="0" baseline="0" dirty="0" smtClean="0">
                <a:ln>
                  <a:noFill/>
                </a:ln>
                <a:solidFill>
                  <a:schemeClr val="tx1"/>
                </a:solidFill>
                <a:effectLst/>
                <a:latin typeface="Perpetua" pitchFamily="18" charset="0"/>
                <a:ea typeface="Calibri" pitchFamily="34" charset="0"/>
                <a:cs typeface="Calibri" pitchFamily="34" charset="0"/>
              </a:rPr>
              <a:t>  </a:t>
            </a:r>
            <a:r>
              <a:rPr kumimoji="0" lang="en-US" sz="3600" b="1" i="0" strike="noStrike" cap="none" normalizeH="0" baseline="0" dirty="0" smtClean="0">
                <a:ln>
                  <a:noFill/>
                </a:ln>
                <a:effectLst/>
                <a:latin typeface="Perpetua" pitchFamily="18" charset="0"/>
                <a:ea typeface="Calibri" pitchFamily="34" charset="0"/>
                <a:cs typeface="Calibri" pitchFamily="34" charset="0"/>
              </a:rPr>
              <a:t>Architecture</a:t>
            </a:r>
            <a:endParaRPr kumimoji="0" lang="en-US" sz="3600" b="1" i="0" strike="noStrike" cap="none" normalizeH="0" baseline="0" dirty="0" smtClean="0">
              <a:ln>
                <a:noFill/>
              </a:ln>
              <a:effectLst/>
              <a:latin typeface="Perpetua" pitchFamily="18" charset="0"/>
              <a:cs typeface="Arial" pitchFamily="34" charset="0"/>
            </a:endParaRPr>
          </a:p>
        </p:txBody>
      </p:sp>
      <p:pic>
        <p:nvPicPr>
          <p:cNvPr id="3" name="officeArt object"/>
          <p:cNvPicPr/>
          <p:nvPr/>
        </p:nvPicPr>
        <p:blipFill>
          <a:blip r:embed="rId2">
            <a:extLst/>
          </a:blip>
          <a:stretch>
            <a:fillRect/>
          </a:stretch>
        </p:blipFill>
        <p:spPr>
          <a:xfrm>
            <a:off x="304800" y="1905000"/>
            <a:ext cx="8305800" cy="4572000"/>
          </a:xfrm>
          <a:prstGeom prst="rect">
            <a:avLst/>
          </a:prstGeom>
          <a:ln w="12700" cap="flat">
            <a:noFill/>
            <a:miter lim="400000"/>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fficeArt object"/>
          <p:cNvPicPr/>
          <p:nvPr/>
        </p:nvPicPr>
        <p:blipFill>
          <a:blip r:embed="rId2">
            <a:extLst/>
          </a:blip>
          <a:stretch>
            <a:fillRect/>
          </a:stretch>
        </p:blipFill>
        <p:spPr>
          <a:xfrm>
            <a:off x="1600200" y="838200"/>
            <a:ext cx="6400800" cy="3667664"/>
          </a:xfrm>
          <a:prstGeom prst="rect">
            <a:avLst/>
          </a:prstGeom>
          <a:ln w="12700" cap="flat">
            <a:noFill/>
            <a:miter lim="400000"/>
          </a:ln>
          <a:effectLst/>
        </p:spPr>
      </p:pic>
      <p:sp>
        <p:nvSpPr>
          <p:cNvPr id="5122" name="Rectangle 2"/>
          <p:cNvSpPr>
            <a:spLocks noChangeArrowheads="1"/>
          </p:cNvSpPr>
          <p:nvPr/>
        </p:nvSpPr>
        <p:spPr bwMode="auto">
          <a:xfrm>
            <a:off x="914400" y="533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3" name="Rectangle 3"/>
          <p:cNvSpPr>
            <a:spLocks noChangeArrowheads="1"/>
          </p:cNvSpPr>
          <p:nvPr/>
        </p:nvSpPr>
        <p:spPr bwMode="auto">
          <a:xfrm>
            <a:off x="457200" y="4800600"/>
            <a:ext cx="7924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dirty="0" smtClean="0">
                <a:latin typeface="Perpetua" pitchFamily="18" charset="0"/>
                <a:ea typeface="Calibri" pitchFamily="34" charset="0"/>
                <a:cs typeface="Calibri" pitchFamily="34" charset="0"/>
              </a:rPr>
              <a:t>	Remedy Generation</a:t>
            </a:r>
            <a:r>
              <a:rPr kumimoji="0" lang="en-US" sz="3200" b="0" i="0" u="none" strike="noStrike" cap="none" normalizeH="0" baseline="0" dirty="0" smtClean="0">
                <a:ln>
                  <a:noFill/>
                </a:ln>
                <a:solidFill>
                  <a:schemeClr val="tx1"/>
                </a:solidFill>
                <a:effectLst/>
                <a:latin typeface="Perpetua" pitchFamily="18" charset="0"/>
                <a:ea typeface="Calibri" pitchFamily="34" charset="0"/>
                <a:cs typeface="Calibri" pitchFamily="34" charset="0"/>
              </a:rPr>
              <a:t> of the proposed system</a:t>
            </a:r>
            <a:endParaRPr kumimoji="0" lang="en-US" sz="3200" b="0" i="0" u="none" strike="noStrike" cap="none" normalizeH="0" baseline="0" dirty="0" smtClean="0">
              <a:ln>
                <a:noFill/>
              </a:ln>
              <a:solidFill>
                <a:schemeClr val="tx1"/>
              </a:solidFill>
              <a:effectLst/>
              <a:latin typeface="Perpetua" pitchFamily="18"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010400" cy="646331"/>
          </a:xfrm>
          <a:prstGeom prst="rect">
            <a:avLst/>
          </a:prstGeom>
          <a:noFill/>
        </p:spPr>
        <p:txBody>
          <a:bodyPr wrap="square" rtlCol="0">
            <a:spAutoFit/>
          </a:bodyPr>
          <a:lstStyle/>
          <a:p>
            <a:pPr algn="ctr"/>
            <a:r>
              <a:rPr lang="en-US" sz="3600" dirty="0" smtClean="0">
                <a:latin typeface="Perpetua" pitchFamily="18" charset="0"/>
              </a:rPr>
              <a:t>Data Collection</a:t>
            </a:r>
            <a:endParaRPr lang="en-US" sz="3600" dirty="0">
              <a:latin typeface="Perpetua" pitchFamily="18" charset="0"/>
            </a:endParaRPr>
          </a:p>
        </p:txBody>
      </p:sp>
      <p:pic>
        <p:nvPicPr>
          <p:cNvPr id="3" name="officeArt object"/>
          <p:cNvPicPr/>
          <p:nvPr/>
        </p:nvPicPr>
        <p:blipFill>
          <a:blip r:embed="rId2">
            <a:extLst/>
          </a:blip>
          <a:stretch>
            <a:fillRect/>
          </a:stretch>
        </p:blipFill>
        <p:spPr>
          <a:xfrm>
            <a:off x="914400" y="1981200"/>
            <a:ext cx="7010400" cy="3505200"/>
          </a:xfrm>
          <a:prstGeom prst="rect">
            <a:avLst/>
          </a:prstGeom>
          <a:ln w="12700" cap="flat">
            <a:noFill/>
            <a:miter lim="400000"/>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685800" y="457200"/>
            <a:ext cx="7772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4000" b="1" dirty="0" smtClean="0">
                <a:latin typeface="Perpetua" pitchFamily="18" charset="0"/>
                <a:ea typeface="Times New Roman Bold"/>
                <a:cs typeface="Times New Roman Bold"/>
                <a:sym typeface="Times New Roman Bold"/>
              </a:rPr>
              <a:t>Hardware and Software</a:t>
            </a:r>
            <a:endParaRPr kumimoji="0" lang="nl-NL" sz="4000" b="1" i="0" u="none" strike="noStrike" cap="none" normalizeH="0" baseline="0" dirty="0" smtClean="0">
              <a:ln>
                <a:noFill/>
              </a:ln>
              <a:solidFill>
                <a:schemeClr val="tx1"/>
              </a:solidFill>
              <a:effectLst/>
              <a:latin typeface="Perpetua" pitchFamily="18" charset="0"/>
              <a:cs typeface="Arial" pitchFamily="34" charset="0"/>
            </a:endParaRPr>
          </a:p>
        </p:txBody>
      </p:sp>
      <p:sp>
        <p:nvSpPr>
          <p:cNvPr id="3074" name="Rectangle 2"/>
          <p:cNvSpPr>
            <a:spLocks noChangeArrowheads="1"/>
          </p:cNvSpPr>
          <p:nvPr/>
        </p:nvSpPr>
        <p:spPr bwMode="auto">
          <a:xfrm>
            <a:off x="914400" y="2438400"/>
            <a:ext cx="73152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Perpetua" pitchFamily="18" charset="0"/>
                <a:ea typeface="Calibri" pitchFamily="34" charset="0"/>
                <a:cs typeface="Calibri" pitchFamily="34" charset="0"/>
              </a:rPr>
              <a:t>Desktop</a:t>
            </a:r>
            <a:r>
              <a:rPr kumimoji="0" lang="en-US" sz="3200" b="0" i="0" u="none" strike="noStrike" cap="none" normalizeH="0" dirty="0" smtClean="0">
                <a:ln>
                  <a:noFill/>
                </a:ln>
                <a:solidFill>
                  <a:schemeClr val="tx1"/>
                </a:solidFill>
                <a:effectLst/>
                <a:latin typeface="Perpetua" pitchFamily="18" charset="0"/>
                <a:ea typeface="Calibri" pitchFamily="34" charset="0"/>
                <a:cs typeface="Calibri" pitchFamily="34" charset="0"/>
              </a:rPr>
              <a:t> </a:t>
            </a:r>
            <a:r>
              <a:rPr kumimoji="0" lang="en-US" sz="3200" b="0" i="0" u="none" strike="noStrike" cap="none" normalizeH="0" baseline="0" dirty="0" smtClean="0">
                <a:ln>
                  <a:noFill/>
                </a:ln>
                <a:solidFill>
                  <a:schemeClr val="tx1"/>
                </a:solidFill>
                <a:effectLst/>
                <a:latin typeface="Perpetua" pitchFamily="18" charset="0"/>
                <a:ea typeface="Calibri" pitchFamily="34" charset="0"/>
                <a:cs typeface="Calibri" pitchFamily="34" charset="0"/>
              </a:rPr>
              <a:t>application </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3200" b="1" i="0" u="none" strike="noStrike" cap="none" normalizeH="0" baseline="0" dirty="0" smtClean="0">
                <a:ln>
                  <a:noFill/>
                </a:ln>
                <a:solidFill>
                  <a:schemeClr val="tx1"/>
                </a:solidFill>
                <a:effectLst/>
                <a:latin typeface="Perpetua" pitchFamily="18" charset="0"/>
                <a:ea typeface="Calibri" pitchFamily="34" charset="0"/>
                <a:cs typeface="Calibri" pitchFamily="34" charset="0"/>
              </a:rPr>
              <a:t>Java language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Perpetua" pitchFamily="18" charset="0"/>
                <a:ea typeface="Calibri" pitchFamily="34" charset="0"/>
                <a:cs typeface="Calibri" pitchFamily="34" charset="0"/>
              </a:rPr>
              <a:t>Database </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3200" b="1" i="0" u="none" strike="noStrike" cap="none" normalizeH="0" baseline="0" dirty="0" smtClean="0">
                <a:ln>
                  <a:noFill/>
                </a:ln>
                <a:solidFill>
                  <a:schemeClr val="tx1"/>
                </a:solidFill>
                <a:effectLst/>
                <a:latin typeface="Perpetua" pitchFamily="18" charset="0"/>
                <a:ea typeface="Calibri" pitchFamily="34" charset="0"/>
                <a:cs typeface="Calibri" pitchFamily="34" charset="0"/>
              </a:rPr>
              <a:t>SQL</a:t>
            </a:r>
            <a:endParaRPr kumimoji="0" lang="en-US" sz="3200" b="1" i="0" u="none" strike="noStrike" cap="none" normalizeH="0" baseline="0" dirty="0" smtClean="0">
              <a:ln>
                <a:noFill/>
              </a:ln>
              <a:solidFill>
                <a:schemeClr val="tx1"/>
              </a:solidFill>
              <a:effectLst/>
              <a:latin typeface="Perpetu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Perpetua" pitchFamily="18" charset="0"/>
                <a:ea typeface="Calibri" pitchFamily="34" charset="0"/>
                <a:cs typeface="Calibri" pitchFamily="34" charset="0"/>
              </a:rPr>
              <a:t> </a:t>
            </a:r>
            <a:endParaRPr kumimoji="0" lang="en-US" sz="3200" b="0" i="0" u="none" strike="noStrike" cap="none" normalizeH="0" baseline="0" dirty="0" smtClean="0">
              <a:ln>
                <a:noFill/>
              </a:ln>
              <a:solidFill>
                <a:schemeClr val="tx1"/>
              </a:solidFill>
              <a:effectLst/>
              <a:latin typeface="Perpetua" pitchFamily="18" charset="0"/>
              <a:cs typeface="Arial" pitchFamily="34" charset="0"/>
            </a:endParaRPr>
          </a:p>
        </p:txBody>
      </p:sp>
      <p:sp>
        <p:nvSpPr>
          <p:cNvPr id="5" name="TextBox 4"/>
          <p:cNvSpPr txBox="1"/>
          <p:nvPr/>
        </p:nvSpPr>
        <p:spPr>
          <a:xfrm>
            <a:off x="990600" y="1524000"/>
            <a:ext cx="6019800" cy="584775"/>
          </a:xfrm>
          <a:prstGeom prst="rect">
            <a:avLst/>
          </a:prstGeom>
          <a:noFill/>
        </p:spPr>
        <p:txBody>
          <a:bodyPr wrap="square" rtlCol="0">
            <a:spAutoFit/>
          </a:bodyPr>
          <a:lstStyle/>
          <a:p>
            <a:r>
              <a:rPr lang="en-US" sz="3200" dirty="0" smtClean="0">
                <a:latin typeface="Perpetua" pitchFamily="18" charset="0"/>
              </a:rPr>
              <a:t>Software Details</a:t>
            </a:r>
            <a:endParaRPr lang="en-US" sz="3200" dirty="0">
              <a:latin typeface="Perpetu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0056" lvl="0" indent="-450056" algn="just">
              <a:spcBef>
                <a:spcPts val="600"/>
              </a:spcBef>
              <a:defRPr sz="1800"/>
            </a:pPr>
            <a:r>
              <a:rPr lang="en-US" sz="2800" dirty="0" smtClean="0">
                <a:latin typeface="Perpetua" pitchFamily="18" charset="0"/>
                <a:ea typeface="Times New Roman"/>
                <a:cs typeface="Times New Roman"/>
                <a:sym typeface="Times New Roman"/>
              </a:rPr>
              <a:t>Mainly software application project, hence the hardware requirement is minimal</a:t>
            </a:r>
          </a:p>
          <a:p>
            <a:pPr marL="514350" lvl="0" indent="-514350" algn="just">
              <a:spcBef>
                <a:spcPts val="600"/>
              </a:spcBef>
              <a:buSzTx/>
              <a:buNone/>
              <a:defRPr sz="1800"/>
            </a:pPr>
            <a:r>
              <a:rPr lang="en-US" sz="2800" dirty="0" smtClean="0">
                <a:latin typeface="Perpetua" pitchFamily="18" charset="0"/>
                <a:ea typeface="Times New Roman"/>
                <a:cs typeface="Times New Roman"/>
                <a:sym typeface="Times New Roman"/>
              </a:rPr>
              <a:t>      </a:t>
            </a:r>
          </a:p>
          <a:p>
            <a:pPr marL="514350" lvl="0" indent="-514350" algn="just">
              <a:spcBef>
                <a:spcPts val="600"/>
              </a:spcBef>
              <a:buSzTx/>
              <a:buNone/>
              <a:defRPr sz="1800"/>
            </a:pPr>
            <a:r>
              <a:rPr lang="en-US" sz="2800" dirty="0" smtClean="0">
                <a:latin typeface="Perpetua" pitchFamily="18" charset="0"/>
                <a:ea typeface="Times New Roman"/>
                <a:cs typeface="Times New Roman"/>
                <a:sym typeface="Times New Roman"/>
              </a:rPr>
              <a:t>	Minimum Hardware Requirements</a:t>
            </a:r>
          </a:p>
          <a:p>
            <a:pPr marL="450056" lvl="0" indent="-450056" algn="just">
              <a:spcBef>
                <a:spcPts val="600"/>
              </a:spcBef>
              <a:defRPr sz="1800"/>
            </a:pPr>
            <a:r>
              <a:rPr lang="en-US" sz="2800" b="1" dirty="0" smtClean="0">
                <a:latin typeface="Perpetua" pitchFamily="18" charset="0"/>
                <a:ea typeface="Times New Roman"/>
                <a:cs typeface="Times New Roman"/>
                <a:sym typeface="Times New Roman"/>
              </a:rPr>
              <a:t>Server to connect to the database</a:t>
            </a:r>
          </a:p>
          <a:p>
            <a:pPr marL="450056" lvl="0" indent="-450056" algn="just">
              <a:spcBef>
                <a:spcPts val="600"/>
              </a:spcBef>
              <a:defRPr sz="1800"/>
            </a:pPr>
            <a:r>
              <a:rPr lang="en-US" sz="2800" b="1" dirty="0" smtClean="0">
                <a:latin typeface="Perpetua" pitchFamily="18" charset="0"/>
                <a:ea typeface="Times New Roman"/>
                <a:cs typeface="Times New Roman"/>
                <a:sym typeface="Times New Roman"/>
              </a:rPr>
              <a:t>2 GB Ram</a:t>
            </a:r>
          </a:p>
          <a:p>
            <a:pPr marL="450056" lvl="0" indent="-450056" algn="just">
              <a:spcBef>
                <a:spcPts val="600"/>
              </a:spcBef>
              <a:defRPr sz="1800"/>
            </a:pPr>
            <a:r>
              <a:rPr lang="en-US" sz="2800" b="1" dirty="0" smtClean="0">
                <a:latin typeface="Perpetua" pitchFamily="18" charset="0"/>
                <a:ea typeface="Times New Roman"/>
                <a:cs typeface="Times New Roman"/>
                <a:sym typeface="Times New Roman"/>
              </a:rPr>
              <a:t>Pentium processor </a:t>
            </a:r>
          </a:p>
          <a:p>
            <a:pPr marL="514350" lvl="0" indent="-514350" algn="just">
              <a:spcBef>
                <a:spcPts val="600"/>
              </a:spcBef>
              <a:buSzTx/>
              <a:buNone/>
              <a:defRPr sz="1800"/>
            </a:pPr>
            <a:endParaRPr lang="en-US" sz="2800" dirty="0" smtClean="0">
              <a:latin typeface="Perpetua" pitchFamily="18" charset="0"/>
              <a:ea typeface="Times New Roman"/>
              <a:cs typeface="Times New Roman"/>
              <a:sym typeface="Times New Roman"/>
            </a:endParaRPr>
          </a:p>
          <a:p>
            <a:endParaRPr lang="en-US" sz="2800" dirty="0">
              <a:latin typeface="Perpetua" pitchFamily="18" charset="0"/>
            </a:endParaRPr>
          </a:p>
        </p:txBody>
      </p:sp>
      <p:sp>
        <p:nvSpPr>
          <p:cNvPr id="4" name="TextBox 3"/>
          <p:cNvSpPr txBox="1"/>
          <p:nvPr/>
        </p:nvSpPr>
        <p:spPr>
          <a:xfrm>
            <a:off x="990600" y="838200"/>
            <a:ext cx="6019800" cy="584775"/>
          </a:xfrm>
          <a:prstGeom prst="rect">
            <a:avLst/>
          </a:prstGeom>
          <a:noFill/>
        </p:spPr>
        <p:txBody>
          <a:bodyPr wrap="square" rtlCol="0">
            <a:spAutoFit/>
          </a:bodyPr>
          <a:lstStyle/>
          <a:p>
            <a:r>
              <a:rPr lang="en-US" sz="3200" dirty="0" smtClean="0">
                <a:latin typeface="Perpetua" pitchFamily="18" charset="0"/>
              </a:rPr>
              <a:t>Hardware Details</a:t>
            </a:r>
            <a:endParaRPr lang="en-US" sz="3200" dirty="0">
              <a:latin typeface="Perpetua"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4"/>
          <p:cNvSpPr txBox="1">
            <a:spLocks/>
          </p:cNvSpPr>
          <p:nvPr/>
        </p:nvSpPr>
        <p:spPr>
          <a:xfrm>
            <a:off x="457200" y="92076"/>
            <a:ext cx="8229600" cy="15081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sz="1800"/>
            </a:pPr>
            <a:endParaRPr kumimoji="0" lang="en-US" sz="4400" b="1" i="0" u="none" strike="noStrike" kern="1200" cap="none" spc="0" normalizeH="0" baseline="0" noProof="0" dirty="0" smtClean="0">
              <a:ln>
                <a:noFill/>
              </a:ln>
              <a:solidFill>
                <a:schemeClr val="tx1"/>
              </a:solidFill>
              <a:effectLst/>
              <a:uLnTx/>
              <a:uFillTx/>
              <a:latin typeface="Perpetu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sz="1800"/>
            </a:pPr>
            <a:r>
              <a:rPr kumimoji="0" lang="en-US" sz="4400" b="1" i="0" u="none" strike="noStrike" kern="1200" cap="none" spc="0" normalizeH="0" baseline="0" noProof="0" dirty="0" smtClean="0">
                <a:ln>
                  <a:noFill/>
                </a:ln>
                <a:solidFill>
                  <a:schemeClr val="tx1"/>
                </a:solidFill>
                <a:effectLst/>
                <a:uLnTx/>
                <a:uFillTx/>
                <a:latin typeface="Perpetua" pitchFamily="18" charset="0"/>
                <a:ea typeface="+mj-ea"/>
                <a:cs typeface="+mj-cs"/>
              </a:rPr>
              <a:t>Modules</a:t>
            </a:r>
            <a:endParaRPr kumimoji="0" lang="en-US" sz="4400" b="1" i="0" u="none" strike="noStrike" kern="1200" cap="none" spc="0" normalizeH="0" baseline="0" noProof="0" dirty="0">
              <a:ln>
                <a:noFill/>
              </a:ln>
              <a:solidFill>
                <a:schemeClr val="tx1"/>
              </a:solidFill>
              <a:effectLst/>
              <a:uLnTx/>
              <a:uFillTx/>
              <a:latin typeface="Perpetua" pitchFamily="18" charset="0"/>
              <a:ea typeface="+mj-ea"/>
              <a:cs typeface="+mj-cs"/>
            </a:endParaRPr>
          </a:p>
        </p:txBody>
      </p:sp>
      <p:sp>
        <p:nvSpPr>
          <p:cNvPr id="3" name="Shape 145"/>
          <p:cNvSpPr txBox="1">
            <a:spLocks/>
          </p:cNvSpPr>
          <p:nvPr/>
        </p:nvSpPr>
        <p:spPr>
          <a:xfrm>
            <a:off x="457200" y="2057400"/>
            <a:ext cx="8229600" cy="2971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sz="1800"/>
            </a:pPr>
            <a:r>
              <a:rPr kumimoji="0" lang="en-US" sz="3200" b="0" i="0" u="none" strike="noStrike" kern="1200" cap="none" spc="0" normalizeH="0" baseline="0" noProof="0" dirty="0" smtClean="0">
                <a:ln>
                  <a:noFill/>
                </a:ln>
                <a:solidFill>
                  <a:schemeClr val="tx1"/>
                </a:solidFill>
                <a:effectLst/>
                <a:uLnTx/>
                <a:uFillTx/>
                <a:latin typeface="Perpetua" pitchFamily="18" charset="0"/>
              </a:rPr>
              <a:t>Data collection and storage &amp; flow of questionnaire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sz="1800"/>
            </a:pPr>
            <a:r>
              <a:rPr kumimoji="0" lang="en-US" sz="3200" b="0" i="0" u="none" strike="noStrike" kern="1200" cap="none" spc="0" normalizeH="0" baseline="0" noProof="0" dirty="0" smtClean="0">
                <a:ln>
                  <a:noFill/>
                </a:ln>
                <a:solidFill>
                  <a:schemeClr val="tx1"/>
                </a:solidFill>
                <a:effectLst/>
                <a:uLnTx/>
                <a:uFillTx/>
                <a:latin typeface="Perpetua" pitchFamily="18" charset="0"/>
              </a:rPr>
              <a:t>Finding</a:t>
            </a:r>
            <a:r>
              <a:rPr kumimoji="0" lang="en-US" sz="3200" b="0" i="0" u="none" strike="noStrike" kern="1200" cap="none" spc="0" normalizeH="0" noProof="0" dirty="0" smtClean="0">
                <a:ln>
                  <a:noFill/>
                </a:ln>
                <a:solidFill>
                  <a:schemeClr val="tx1"/>
                </a:solidFill>
                <a:effectLst/>
                <a:uLnTx/>
                <a:uFillTx/>
                <a:latin typeface="Perpetua" pitchFamily="18" charset="0"/>
              </a:rPr>
              <a:t> the probability</a:t>
            </a:r>
            <a:endParaRPr kumimoji="0" lang="en-US" sz="3200" b="0" i="0" u="none" strike="noStrike" kern="1200" cap="none" spc="0" normalizeH="0" baseline="0" noProof="0" dirty="0" smtClean="0">
              <a:ln>
                <a:noFill/>
              </a:ln>
              <a:solidFill>
                <a:schemeClr val="tx1"/>
              </a:solidFill>
              <a:effectLst/>
              <a:uLnTx/>
              <a:uFillTx/>
              <a:latin typeface="Perpetua"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sz="1800"/>
            </a:pPr>
            <a:r>
              <a:rPr kumimoji="0" lang="en-US" sz="3200" b="0" i="0" u="none" strike="noStrike" kern="1200" cap="none" spc="0" normalizeH="0" baseline="0" noProof="0" dirty="0" smtClean="0">
                <a:ln>
                  <a:noFill/>
                </a:ln>
                <a:solidFill>
                  <a:schemeClr val="tx1"/>
                </a:solidFill>
                <a:effectLst/>
                <a:uLnTx/>
                <a:uFillTx/>
                <a:latin typeface="Perpetua" pitchFamily="18" charset="0"/>
              </a:rPr>
              <a:t>Storage of medicine database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sz="1800"/>
            </a:pPr>
            <a:r>
              <a:rPr kumimoji="0" lang="en-US" sz="3200" b="0" i="0" u="none" strike="noStrike" kern="1200" cap="none" spc="0" normalizeH="0" baseline="0" noProof="0" dirty="0" smtClean="0">
                <a:ln>
                  <a:noFill/>
                </a:ln>
                <a:solidFill>
                  <a:schemeClr val="tx1"/>
                </a:solidFill>
                <a:effectLst/>
                <a:uLnTx/>
                <a:uFillTx/>
                <a:latin typeface="Perpetua" pitchFamily="18" charset="0"/>
              </a:rPr>
              <a:t>Remedy Finder</a:t>
            </a:r>
            <a:endParaRPr kumimoji="0" lang="en-US" sz="3200" b="0" i="0" u="none" strike="noStrike" kern="1200" cap="none" spc="0" normalizeH="0" baseline="0" noProof="0" dirty="0">
              <a:ln>
                <a:noFill/>
              </a:ln>
              <a:solidFill>
                <a:schemeClr val="tx1"/>
              </a:solidFill>
              <a:effectLst/>
              <a:uLnTx/>
              <a:uFillTx/>
              <a:latin typeface="Perpetu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sz="4000" b="1" dirty="0" smtClean="0">
                <a:latin typeface="Perpetua" pitchFamily="18" charset="0"/>
              </a:rPr>
              <a:t>Algorithm</a:t>
            </a:r>
            <a:br>
              <a:rPr lang="en-US" sz="4000" b="1" dirty="0" smtClean="0">
                <a:latin typeface="Perpetua" pitchFamily="18" charset="0"/>
              </a:rPr>
            </a:br>
            <a:r>
              <a:rPr lang="en-US" sz="4000" b="1" dirty="0" smtClean="0">
                <a:latin typeface="Perpetua" pitchFamily="18" charset="0"/>
              </a:rPr>
              <a:t>Naïve </a:t>
            </a:r>
            <a:r>
              <a:rPr lang="en-US" sz="4000" b="1" dirty="0" err="1" smtClean="0">
                <a:latin typeface="Perpetua" pitchFamily="18" charset="0"/>
              </a:rPr>
              <a:t>Bayes</a:t>
            </a:r>
            <a:r>
              <a:rPr lang="en-US" sz="4000" b="1" dirty="0" smtClean="0">
                <a:latin typeface="Perpetua" pitchFamily="18" charset="0"/>
              </a:rPr>
              <a:t> Classifier</a:t>
            </a:r>
            <a:endParaRPr lang="en-US" sz="4000" b="1" dirty="0">
              <a:latin typeface="Perpetua" pitchFamily="18" charset="0"/>
            </a:endParaRPr>
          </a:p>
        </p:txBody>
      </p:sp>
      <p:sp>
        <p:nvSpPr>
          <p:cNvPr id="3" name="Content Placeholder 2"/>
          <p:cNvSpPr>
            <a:spLocks noGrp="1"/>
          </p:cNvSpPr>
          <p:nvPr>
            <p:ph idx="1"/>
          </p:nvPr>
        </p:nvSpPr>
        <p:spPr>
          <a:xfrm>
            <a:off x="457200" y="2133600"/>
            <a:ext cx="8229600" cy="3992563"/>
          </a:xfrm>
        </p:spPr>
        <p:txBody>
          <a:bodyPr>
            <a:normAutofit/>
          </a:bodyPr>
          <a:lstStyle/>
          <a:p>
            <a:r>
              <a:rPr lang="en-US" sz="2800" dirty="0" smtClean="0">
                <a:latin typeface="Perpetua" pitchFamily="18" charset="0"/>
              </a:rPr>
              <a:t> A classifier is a process of mapping from a (discrete or continuous) feature space X to a discrete set of labels Y.</a:t>
            </a:r>
          </a:p>
          <a:p>
            <a:r>
              <a:rPr lang="en-US" sz="2800" dirty="0" smtClean="0">
                <a:latin typeface="Perpetua" pitchFamily="18" charset="0"/>
              </a:rPr>
              <a:t>In probability theory, </a:t>
            </a:r>
            <a:r>
              <a:rPr lang="en-US" sz="2800" dirty="0" err="1" smtClean="0">
                <a:latin typeface="Perpetua" pitchFamily="18" charset="0"/>
              </a:rPr>
              <a:t>Bayes</a:t>
            </a:r>
            <a:r>
              <a:rPr lang="en-US" sz="2800" dirty="0" smtClean="0">
                <a:latin typeface="Perpetua" pitchFamily="18" charset="0"/>
              </a:rPr>
              <a:t>' theorem (often called </a:t>
            </a:r>
            <a:r>
              <a:rPr lang="en-US" sz="2800" dirty="0" err="1" smtClean="0">
                <a:latin typeface="Perpetua" pitchFamily="18" charset="0"/>
              </a:rPr>
              <a:t>Bayes</a:t>
            </a:r>
            <a:r>
              <a:rPr lang="en-US" sz="2800" dirty="0" smtClean="0">
                <a:latin typeface="Perpetua" pitchFamily="18" charset="0"/>
              </a:rPr>
              <a:t> law after Thomas </a:t>
            </a:r>
            <a:r>
              <a:rPr lang="en-US" sz="2800" dirty="0" err="1" smtClean="0">
                <a:latin typeface="Perpetua" pitchFamily="18" charset="0"/>
              </a:rPr>
              <a:t>Bayes</a:t>
            </a:r>
            <a:r>
              <a:rPr lang="en-US" sz="2800" dirty="0" smtClean="0">
                <a:latin typeface="Perpetua" pitchFamily="18" charset="0"/>
              </a:rPr>
              <a:t>) relates the conditional and marginal probabilities of two random events.</a:t>
            </a:r>
          </a:p>
          <a:p>
            <a:r>
              <a:rPr lang="en-US" sz="2800" dirty="0" err="1" smtClean="0">
                <a:latin typeface="Perpetua" pitchFamily="18" charset="0"/>
              </a:rPr>
              <a:t>Bayes</a:t>
            </a:r>
            <a:r>
              <a:rPr lang="en-US" sz="2800" dirty="0" smtClean="0">
                <a:latin typeface="Perpetua" pitchFamily="18" charset="0"/>
              </a:rPr>
              <a:t> classifier assumes that the presence (or absence) of a particular feature of a class is unrelated to the presence (or absence) of any other feature. </a:t>
            </a:r>
          </a:p>
          <a:p>
            <a:endParaRPr lang="en-US" sz="2800" dirty="0" smtClean="0">
              <a:latin typeface="Perpetua" pitchFamily="18" charset="0"/>
            </a:endParaRPr>
          </a:p>
          <a:p>
            <a:endParaRPr lang="en-US" sz="2800" dirty="0" smtClean="0">
              <a:latin typeface="Perpetua" pitchFamily="18" charset="0"/>
            </a:endParaRPr>
          </a:p>
          <a:p>
            <a:endParaRPr lang="en-US" sz="2800" dirty="0" smtClean="0">
              <a:latin typeface="Perpetua" pitchFamily="18" charset="0"/>
            </a:endParaRPr>
          </a:p>
          <a:p>
            <a:endParaRPr lang="en-US" sz="2800" dirty="0" smtClean="0">
              <a:latin typeface="Perpetua" pitchFamily="18" charset="0"/>
            </a:endParaRPr>
          </a:p>
          <a:p>
            <a:endParaRPr lang="en-US" sz="2800" dirty="0">
              <a:latin typeface="Perpetu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1265</Words>
  <Application>Microsoft Office PowerPoint</Application>
  <PresentationFormat>On-screen Show (4:3)</PresentationFormat>
  <Paragraphs>135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Electronic Recording System (Heart Disease Prediction System) </vt:lpstr>
      <vt:lpstr>Problem Statement</vt:lpstr>
      <vt:lpstr>Slide 3</vt:lpstr>
      <vt:lpstr>Slide 4</vt:lpstr>
      <vt:lpstr>Slide 5</vt:lpstr>
      <vt:lpstr>Slide 6</vt:lpstr>
      <vt:lpstr>Slide 7</vt:lpstr>
      <vt:lpstr>Slide 8</vt:lpstr>
      <vt:lpstr>Algorithm Naïve Bayes Classifier</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References</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Recording System (Heart Disease Prediction System)</dc:title>
  <dc:creator>KEDAR</dc:creator>
  <cp:lastModifiedBy>ABC</cp:lastModifiedBy>
  <cp:revision>106</cp:revision>
  <dcterms:created xsi:type="dcterms:W3CDTF">2014-10-12T12:12:32Z</dcterms:created>
  <dcterms:modified xsi:type="dcterms:W3CDTF">2014-11-04T13:03:15Z</dcterms:modified>
</cp:coreProperties>
</file>