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4" r:id="rId2"/>
    <p:sldId id="324" r:id="rId3"/>
    <p:sldId id="338" r:id="rId4"/>
    <p:sldId id="333" r:id="rId5"/>
    <p:sldId id="336" r:id="rId6"/>
    <p:sldId id="337" r:id="rId7"/>
    <p:sldId id="328" r:id="rId8"/>
    <p:sldId id="320" r:id="rId9"/>
    <p:sldId id="306" r:id="rId10"/>
    <p:sldId id="307" r:id="rId11"/>
    <p:sldId id="310" r:id="rId12"/>
    <p:sldId id="311" r:id="rId13"/>
    <p:sldId id="326" r:id="rId14"/>
    <p:sldId id="329" r:id="rId15"/>
    <p:sldId id="331" r:id="rId16"/>
    <p:sldId id="330" r:id="rId17"/>
    <p:sldId id="332" r:id="rId18"/>
    <p:sldId id="308" r:id="rId19"/>
    <p:sldId id="325" r:id="rId20"/>
    <p:sldId id="312" r:id="rId21"/>
    <p:sldId id="33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p:cViewPr varScale="1">
        <p:scale>
          <a:sx n="69" d="100"/>
          <a:sy n="69" d="100"/>
        </p:scale>
        <p:origin x="-139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47902A-FB64-4D09-B4CE-8337FF0A2200}" type="datetimeFigureOut">
              <a:rPr lang="en-GB" smtClean="0"/>
              <a:t>19/11/2020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8ED319-3AA2-4F56-B7C4-78CD34C8CCB1}" type="slidenum">
              <a:rPr lang="en-GB" smtClean="0"/>
              <a:t>‹#›</a:t>
            </a:fld>
            <a:endParaRPr lang="en-GB"/>
          </a:p>
        </p:txBody>
      </p:sp>
    </p:spTree>
    <p:extLst>
      <p:ext uri="{BB962C8B-B14F-4D97-AF65-F5344CB8AC3E}">
        <p14:creationId xmlns:p14="http://schemas.microsoft.com/office/powerpoint/2010/main" val="289798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GB" dirty="0"/>
          </a:p>
        </p:txBody>
      </p:sp>
      <p:sp>
        <p:nvSpPr>
          <p:cNvPr id="4" name="Slide Number Placeholder 3"/>
          <p:cNvSpPr>
            <a:spLocks noGrp="1"/>
          </p:cNvSpPr>
          <p:nvPr>
            <p:ph type="sldNum" sz="quarter" idx="10"/>
          </p:nvPr>
        </p:nvSpPr>
        <p:spPr/>
        <p:txBody>
          <a:bodyPr/>
          <a:lstStyle/>
          <a:p>
            <a:fld id="{948ED319-3AA2-4F56-B7C4-78CD34C8CCB1}" type="slidenum">
              <a:rPr lang="en-GB" smtClean="0"/>
              <a:t>12</a:t>
            </a:fld>
            <a:endParaRPr lang="en-GB"/>
          </a:p>
        </p:txBody>
      </p:sp>
    </p:spTree>
    <p:extLst>
      <p:ext uri="{BB962C8B-B14F-4D97-AF65-F5344CB8AC3E}">
        <p14:creationId xmlns:p14="http://schemas.microsoft.com/office/powerpoint/2010/main" val="3095109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1272C0A-AE45-473F-B55D-9A969AE7BD45}" type="datetimeFigureOut">
              <a:rPr lang="en-GB" smtClean="0"/>
              <a:t>19/11/2020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722AA6-4BA5-4414-AA62-DC4234EE0E41}" type="slidenum">
              <a:rPr lang="en-GB" smtClean="0"/>
              <a:t>‹#›</a:t>
            </a:fld>
            <a:endParaRPr lang="en-GB"/>
          </a:p>
        </p:txBody>
      </p:sp>
    </p:spTree>
    <p:extLst>
      <p:ext uri="{BB962C8B-B14F-4D97-AF65-F5344CB8AC3E}">
        <p14:creationId xmlns:p14="http://schemas.microsoft.com/office/powerpoint/2010/main" val="206799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272C0A-AE45-473F-B55D-9A969AE7BD45}" type="datetimeFigureOut">
              <a:rPr lang="en-GB" smtClean="0"/>
              <a:t>19/11/2020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722AA6-4BA5-4414-AA62-DC4234EE0E41}" type="slidenum">
              <a:rPr lang="en-GB" smtClean="0"/>
              <a:t>‹#›</a:t>
            </a:fld>
            <a:endParaRPr lang="en-GB"/>
          </a:p>
        </p:txBody>
      </p:sp>
    </p:spTree>
    <p:extLst>
      <p:ext uri="{BB962C8B-B14F-4D97-AF65-F5344CB8AC3E}">
        <p14:creationId xmlns:p14="http://schemas.microsoft.com/office/powerpoint/2010/main" val="255561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272C0A-AE45-473F-B55D-9A969AE7BD45}" type="datetimeFigureOut">
              <a:rPr lang="en-GB" smtClean="0"/>
              <a:t>19/11/2020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722AA6-4BA5-4414-AA62-DC4234EE0E41}" type="slidenum">
              <a:rPr lang="en-GB" smtClean="0"/>
              <a:t>‹#›</a:t>
            </a:fld>
            <a:endParaRPr lang="en-GB"/>
          </a:p>
        </p:txBody>
      </p:sp>
    </p:spTree>
    <p:extLst>
      <p:ext uri="{BB962C8B-B14F-4D97-AF65-F5344CB8AC3E}">
        <p14:creationId xmlns:p14="http://schemas.microsoft.com/office/powerpoint/2010/main" val="323984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1272C0A-AE45-473F-B55D-9A969AE7BD45}" type="datetimeFigureOut">
              <a:rPr lang="en-GB" smtClean="0"/>
              <a:t>19/11/2020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722AA6-4BA5-4414-AA62-DC4234EE0E41}" type="slidenum">
              <a:rPr lang="en-GB" smtClean="0"/>
              <a:t>‹#›</a:t>
            </a:fld>
            <a:endParaRPr lang="en-GB"/>
          </a:p>
        </p:txBody>
      </p:sp>
    </p:spTree>
    <p:extLst>
      <p:ext uri="{BB962C8B-B14F-4D97-AF65-F5344CB8AC3E}">
        <p14:creationId xmlns:p14="http://schemas.microsoft.com/office/powerpoint/2010/main" val="59768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272C0A-AE45-473F-B55D-9A969AE7BD45}" type="datetimeFigureOut">
              <a:rPr lang="en-GB" smtClean="0"/>
              <a:t>19/11/2020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722AA6-4BA5-4414-AA62-DC4234EE0E41}" type="slidenum">
              <a:rPr lang="en-GB" smtClean="0"/>
              <a:t>‹#›</a:t>
            </a:fld>
            <a:endParaRPr lang="en-GB"/>
          </a:p>
        </p:txBody>
      </p:sp>
    </p:spTree>
    <p:extLst>
      <p:ext uri="{BB962C8B-B14F-4D97-AF65-F5344CB8AC3E}">
        <p14:creationId xmlns:p14="http://schemas.microsoft.com/office/powerpoint/2010/main" val="68540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1272C0A-AE45-473F-B55D-9A969AE7BD45}" type="datetimeFigureOut">
              <a:rPr lang="en-GB" smtClean="0"/>
              <a:t>19/11/2020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722AA6-4BA5-4414-AA62-DC4234EE0E41}" type="slidenum">
              <a:rPr lang="en-GB" smtClean="0"/>
              <a:t>‹#›</a:t>
            </a:fld>
            <a:endParaRPr lang="en-GB"/>
          </a:p>
        </p:txBody>
      </p:sp>
    </p:spTree>
    <p:extLst>
      <p:ext uri="{BB962C8B-B14F-4D97-AF65-F5344CB8AC3E}">
        <p14:creationId xmlns:p14="http://schemas.microsoft.com/office/powerpoint/2010/main" val="3211351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272C0A-AE45-473F-B55D-9A969AE7BD45}" type="datetimeFigureOut">
              <a:rPr lang="en-GB" smtClean="0"/>
              <a:t>19/11/2020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722AA6-4BA5-4414-AA62-DC4234EE0E41}" type="slidenum">
              <a:rPr lang="en-GB" smtClean="0"/>
              <a:t>‹#›</a:t>
            </a:fld>
            <a:endParaRPr lang="en-GB"/>
          </a:p>
        </p:txBody>
      </p:sp>
    </p:spTree>
    <p:extLst>
      <p:ext uri="{BB962C8B-B14F-4D97-AF65-F5344CB8AC3E}">
        <p14:creationId xmlns:p14="http://schemas.microsoft.com/office/powerpoint/2010/main" val="266071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1272C0A-AE45-473F-B55D-9A969AE7BD45}" type="datetimeFigureOut">
              <a:rPr lang="en-GB" smtClean="0"/>
              <a:t>19/11/2020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722AA6-4BA5-4414-AA62-DC4234EE0E41}" type="slidenum">
              <a:rPr lang="en-GB" smtClean="0"/>
              <a:t>‹#›</a:t>
            </a:fld>
            <a:endParaRPr lang="en-GB"/>
          </a:p>
        </p:txBody>
      </p:sp>
    </p:spTree>
    <p:extLst>
      <p:ext uri="{BB962C8B-B14F-4D97-AF65-F5344CB8AC3E}">
        <p14:creationId xmlns:p14="http://schemas.microsoft.com/office/powerpoint/2010/main" val="720720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272C0A-AE45-473F-B55D-9A969AE7BD45}" type="datetimeFigureOut">
              <a:rPr lang="en-GB" smtClean="0"/>
              <a:t>19/11/2020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722AA6-4BA5-4414-AA62-DC4234EE0E41}" type="slidenum">
              <a:rPr lang="en-GB" smtClean="0"/>
              <a:t>‹#›</a:t>
            </a:fld>
            <a:endParaRPr lang="en-GB"/>
          </a:p>
        </p:txBody>
      </p:sp>
    </p:spTree>
    <p:extLst>
      <p:ext uri="{BB962C8B-B14F-4D97-AF65-F5344CB8AC3E}">
        <p14:creationId xmlns:p14="http://schemas.microsoft.com/office/powerpoint/2010/main" val="103851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272C0A-AE45-473F-B55D-9A969AE7BD45}" type="datetimeFigureOut">
              <a:rPr lang="en-GB" smtClean="0"/>
              <a:t>19/11/2020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722AA6-4BA5-4414-AA62-DC4234EE0E41}" type="slidenum">
              <a:rPr lang="en-GB" smtClean="0"/>
              <a:t>‹#›</a:t>
            </a:fld>
            <a:endParaRPr lang="en-GB"/>
          </a:p>
        </p:txBody>
      </p:sp>
    </p:spTree>
    <p:extLst>
      <p:ext uri="{BB962C8B-B14F-4D97-AF65-F5344CB8AC3E}">
        <p14:creationId xmlns:p14="http://schemas.microsoft.com/office/powerpoint/2010/main" val="25013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272C0A-AE45-473F-B55D-9A969AE7BD45}" type="datetimeFigureOut">
              <a:rPr lang="en-GB" smtClean="0"/>
              <a:t>19/11/2020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722AA6-4BA5-4414-AA62-DC4234EE0E41}" type="slidenum">
              <a:rPr lang="en-GB" smtClean="0"/>
              <a:t>‹#›</a:t>
            </a:fld>
            <a:endParaRPr lang="en-GB"/>
          </a:p>
        </p:txBody>
      </p:sp>
    </p:spTree>
    <p:extLst>
      <p:ext uri="{BB962C8B-B14F-4D97-AF65-F5344CB8AC3E}">
        <p14:creationId xmlns:p14="http://schemas.microsoft.com/office/powerpoint/2010/main" val="14444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72C0A-AE45-473F-B55D-9A969AE7BD45}" type="datetimeFigureOut">
              <a:rPr lang="en-GB" smtClean="0"/>
              <a:t>19/11/2020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22AA6-4BA5-4414-AA62-DC4234EE0E41}" type="slidenum">
              <a:rPr lang="en-GB" smtClean="0"/>
              <a:t>‹#›</a:t>
            </a:fld>
            <a:endParaRPr lang="en-GB"/>
          </a:p>
        </p:txBody>
      </p:sp>
    </p:spTree>
    <p:extLst>
      <p:ext uri="{BB962C8B-B14F-4D97-AF65-F5344CB8AC3E}">
        <p14:creationId xmlns:p14="http://schemas.microsoft.com/office/powerpoint/2010/main" val="971578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56"/>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 xmlns:a16="http://schemas.microsoft.com/office/drawing/2014/main" id="{9EB0FD16-689C-476C-8309-C7173C257513}"/>
              </a:ext>
            </a:extLst>
          </p:cNvPr>
          <p:cNvSpPr txBox="1"/>
          <p:nvPr/>
        </p:nvSpPr>
        <p:spPr>
          <a:xfrm>
            <a:off x="0" y="1752600"/>
            <a:ext cx="9143999" cy="1569660"/>
          </a:xfrm>
          <a:prstGeom prst="rect">
            <a:avLst/>
          </a:prstGeom>
          <a:noFill/>
        </p:spPr>
        <p:txBody>
          <a:bodyPr wrap="square" rtlCol="0">
            <a:spAutoFit/>
          </a:bodyPr>
          <a:lstStyle/>
          <a:p>
            <a:pPr algn="ctr"/>
            <a:r>
              <a:rPr lang="en-US" sz="4800" dirty="0" smtClean="0">
                <a:solidFill>
                  <a:srgbClr val="002060"/>
                </a:solidFill>
                <a:latin typeface="Tw Cen MT" panose="020B0602020104020603" pitchFamily="34" charset="0"/>
              </a:rPr>
              <a:t>Autism Spectrum Disorder Screening Tool</a:t>
            </a:r>
            <a:endParaRPr lang="en-US" sz="8800" dirty="0">
              <a:solidFill>
                <a:srgbClr val="002060"/>
              </a:solidFill>
              <a:latin typeface="Tw Cen MT" panose="020B0602020104020603" pitchFamily="34" charset="0"/>
            </a:endParaRPr>
          </a:p>
        </p:txBody>
      </p:sp>
      <p:sp>
        <p:nvSpPr>
          <p:cNvPr id="5" name="TextBox 4">
            <a:extLst>
              <a:ext uri="{FF2B5EF4-FFF2-40B4-BE49-F238E27FC236}">
                <a16:creationId xmlns="" xmlns:a16="http://schemas.microsoft.com/office/drawing/2014/main" id="{4F202974-31A3-4642-B671-F0DBBB7B4663}"/>
              </a:ext>
            </a:extLst>
          </p:cNvPr>
          <p:cNvSpPr txBox="1"/>
          <p:nvPr/>
        </p:nvSpPr>
        <p:spPr>
          <a:xfrm>
            <a:off x="0" y="3815675"/>
            <a:ext cx="9144000" cy="723275"/>
          </a:xfrm>
          <a:prstGeom prst="rect">
            <a:avLst/>
          </a:prstGeom>
          <a:noFill/>
        </p:spPr>
        <p:txBody>
          <a:bodyPr wrap="square" rtlCol="0">
            <a:spAutoFit/>
          </a:bodyPr>
          <a:lstStyle/>
          <a:p>
            <a:pPr algn="ctr"/>
            <a:r>
              <a:rPr lang="en-US" sz="4100" dirty="0" smtClean="0">
                <a:solidFill>
                  <a:srgbClr val="0070C0"/>
                </a:solidFill>
                <a:latin typeface="Tw Cen MT" panose="020B0602020104020603" pitchFamily="34" charset="0"/>
              </a:rPr>
              <a:t>G.SHIRISHA – 19071D5804</a:t>
            </a:r>
            <a:endParaRPr lang="en-US" sz="4100" dirty="0">
              <a:solidFill>
                <a:srgbClr val="0070C0"/>
              </a:solidFill>
              <a:latin typeface="Tw Cen MT" panose="020B0602020104020603" pitchFamily="34" charset="0"/>
            </a:endParaRPr>
          </a:p>
        </p:txBody>
      </p:sp>
      <p:sp>
        <p:nvSpPr>
          <p:cNvPr id="6" name="TextBox 5">
            <a:extLst>
              <a:ext uri="{FF2B5EF4-FFF2-40B4-BE49-F238E27FC236}">
                <a16:creationId xmlns="" xmlns:a16="http://schemas.microsoft.com/office/drawing/2014/main" id="{79BCE1F0-A71E-4D4B-BE6A-A381604C28D2}"/>
              </a:ext>
            </a:extLst>
          </p:cNvPr>
          <p:cNvSpPr txBox="1"/>
          <p:nvPr/>
        </p:nvSpPr>
        <p:spPr>
          <a:xfrm>
            <a:off x="0" y="4896161"/>
            <a:ext cx="9143999" cy="954107"/>
          </a:xfrm>
          <a:prstGeom prst="rect">
            <a:avLst/>
          </a:prstGeom>
          <a:noFill/>
        </p:spPr>
        <p:txBody>
          <a:bodyPr wrap="square" rtlCol="0">
            <a:spAutoFit/>
          </a:bodyPr>
          <a:lstStyle/>
          <a:p>
            <a:pPr algn="ctr"/>
            <a:r>
              <a:rPr lang="en-US" sz="2800" dirty="0" smtClean="0">
                <a:solidFill>
                  <a:srgbClr val="5D7373"/>
                </a:solidFill>
                <a:latin typeface="Tw Cen MT" panose="020B0602020104020603" pitchFamily="34" charset="0"/>
              </a:rPr>
              <a:t>GUIDE -</a:t>
            </a:r>
            <a:r>
              <a:rPr lang="en-US" sz="2800" dirty="0">
                <a:solidFill>
                  <a:srgbClr val="5D7373"/>
                </a:solidFill>
                <a:latin typeface="Tw Cen MT" panose="020B0602020104020603" pitchFamily="34" charset="0"/>
              </a:rPr>
              <a:t>Dr</a:t>
            </a:r>
            <a:r>
              <a:rPr lang="en-US" sz="2800" dirty="0" smtClean="0">
                <a:solidFill>
                  <a:srgbClr val="5D7373"/>
                </a:solidFill>
                <a:latin typeface="Tw Cen MT" panose="020B0602020104020603" pitchFamily="34" charset="0"/>
              </a:rPr>
              <a:t>. M. RAJA SEKAR</a:t>
            </a:r>
          </a:p>
          <a:p>
            <a:pPr algn="ctr"/>
            <a:r>
              <a:rPr lang="en-US" sz="2800" dirty="0" smtClean="0">
                <a:solidFill>
                  <a:srgbClr val="5D7373"/>
                </a:solidFill>
                <a:latin typeface="Tw Cen MT" panose="020B0602020104020603" pitchFamily="34" charset="0"/>
              </a:rPr>
              <a:t>(Professor)</a:t>
            </a:r>
            <a:endParaRPr lang="en-US" sz="2800" dirty="0">
              <a:solidFill>
                <a:srgbClr val="5D7373"/>
              </a:solidFill>
              <a:latin typeface="Tw Cen MT" panose="020B0602020104020603" pitchFamily="34" charset="0"/>
            </a:endParaRPr>
          </a:p>
        </p:txBody>
      </p:sp>
    </p:spTree>
    <p:extLst>
      <p:ext uri="{BB962C8B-B14F-4D97-AF65-F5344CB8AC3E}">
        <p14:creationId xmlns:p14="http://schemas.microsoft.com/office/powerpoint/2010/main" val="2075905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56"/>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332509" y="1752600"/>
            <a:ext cx="8610600" cy="4662815"/>
          </a:xfrm>
          <a:prstGeom prst="rect">
            <a:avLst/>
          </a:prstGeom>
        </p:spPr>
        <p:txBody>
          <a:bodyPr wrap="square">
            <a:spAutoFit/>
          </a:bodyPr>
          <a:lstStyle/>
          <a:p>
            <a:pPr marL="342900" indent="-342900">
              <a:lnSpc>
                <a:spcPct val="150000"/>
              </a:lnSpc>
              <a:buFont typeface="Arial" panose="020B0604020202020204" pitchFamily="34" charset="0"/>
              <a:buChar char="•"/>
            </a:pPr>
            <a:r>
              <a:rPr lang="en-GB" sz="2200" b="1" dirty="0" smtClean="0"/>
              <a:t>MODELLING : (Supervised Learning)</a:t>
            </a:r>
            <a:endParaRPr lang="en-GB" sz="2200" b="1" dirty="0" smtClean="0"/>
          </a:p>
          <a:p>
            <a:pPr marL="800100" lvl="1" indent="-342900">
              <a:lnSpc>
                <a:spcPct val="150000"/>
              </a:lnSpc>
              <a:buFont typeface="Wingdings" panose="05000000000000000000" pitchFamily="2" charset="2"/>
              <a:buChar char="ü"/>
            </a:pPr>
            <a:r>
              <a:rPr lang="en-GB" sz="2200" b="1" dirty="0"/>
              <a:t>T</a:t>
            </a:r>
            <a:r>
              <a:rPr lang="en-GB" sz="2200" b="1" dirty="0" smtClean="0"/>
              <a:t>rain</a:t>
            </a:r>
            <a:r>
              <a:rPr lang="en-GB" sz="2200" dirty="0" smtClean="0"/>
              <a:t> </a:t>
            </a:r>
            <a:r>
              <a:rPr lang="en-GB" sz="2200" dirty="0"/>
              <a:t>the machine using data which is well </a:t>
            </a:r>
            <a:r>
              <a:rPr lang="en-GB" sz="2200" dirty="0" smtClean="0"/>
              <a:t>labelled</a:t>
            </a:r>
          </a:p>
          <a:p>
            <a:pPr marL="800100" lvl="1" indent="-342900">
              <a:lnSpc>
                <a:spcPct val="150000"/>
              </a:lnSpc>
              <a:buFont typeface="Wingdings" panose="05000000000000000000" pitchFamily="2" charset="2"/>
              <a:buChar char="ü"/>
            </a:pPr>
            <a:r>
              <a:rPr lang="en-GB" sz="2200" dirty="0"/>
              <a:t>P</a:t>
            </a:r>
            <a:r>
              <a:rPr lang="en-GB" sz="2200" dirty="0" smtClean="0"/>
              <a:t>roduces </a:t>
            </a:r>
            <a:r>
              <a:rPr lang="en-GB" sz="2200" dirty="0"/>
              <a:t>a correct outcome from </a:t>
            </a:r>
            <a:r>
              <a:rPr lang="en-GB" sz="2200" dirty="0" smtClean="0"/>
              <a:t>labelled </a:t>
            </a:r>
            <a:r>
              <a:rPr lang="en-GB" sz="2200" dirty="0"/>
              <a:t>data.</a:t>
            </a:r>
            <a:endParaRPr lang="en-GB" sz="2200" b="1" dirty="0"/>
          </a:p>
          <a:p>
            <a:pPr marL="342900" indent="-342900">
              <a:lnSpc>
                <a:spcPct val="150000"/>
              </a:lnSpc>
              <a:buFont typeface="Arial" panose="020B0604020202020204" pitchFamily="34" charset="0"/>
              <a:buChar char="•"/>
            </a:pPr>
            <a:r>
              <a:rPr lang="en-GB" sz="2200" b="1" dirty="0" smtClean="0"/>
              <a:t>Why Classification </a:t>
            </a:r>
            <a:r>
              <a:rPr lang="en-GB" sz="2200" b="1" dirty="0"/>
              <a:t>is </a:t>
            </a:r>
            <a:r>
              <a:rPr lang="en-GB" sz="2200" b="1" dirty="0" smtClean="0"/>
              <a:t>used:</a:t>
            </a:r>
            <a:r>
              <a:rPr lang="en-GB" sz="2200" dirty="0"/>
              <a:t> </a:t>
            </a:r>
            <a:endParaRPr lang="en-GB" sz="2200" dirty="0" smtClean="0"/>
          </a:p>
          <a:p>
            <a:pPr marL="800100" lvl="1" indent="-342900">
              <a:lnSpc>
                <a:spcPct val="150000"/>
              </a:lnSpc>
              <a:buFont typeface="Wingdings" panose="05000000000000000000" pitchFamily="2" charset="2"/>
              <a:buChar char="ü"/>
            </a:pPr>
            <a:r>
              <a:rPr lang="en-US" sz="2200" dirty="0" smtClean="0"/>
              <a:t>Content is clearly defined</a:t>
            </a:r>
          </a:p>
          <a:p>
            <a:pPr marL="800100" lvl="1" indent="-342900">
              <a:lnSpc>
                <a:spcPct val="150000"/>
              </a:lnSpc>
              <a:buFont typeface="Wingdings" panose="05000000000000000000" pitchFamily="2" charset="2"/>
              <a:buChar char="ü"/>
            </a:pPr>
            <a:r>
              <a:rPr lang="en-US" sz="2200" dirty="0" smtClean="0"/>
              <a:t>Regression output is continuous quantity where as in classification we have </a:t>
            </a:r>
            <a:r>
              <a:rPr lang="en-US" sz="2200" b="1" dirty="0" smtClean="0"/>
              <a:t>categorical quantity</a:t>
            </a:r>
            <a:endParaRPr lang="en-US" sz="2200" b="1" dirty="0" smtClean="0"/>
          </a:p>
          <a:p>
            <a:pPr marL="800100" lvl="1" indent="-342900">
              <a:lnSpc>
                <a:spcPct val="150000"/>
              </a:lnSpc>
              <a:buFont typeface="Wingdings" panose="05000000000000000000" pitchFamily="2" charset="2"/>
              <a:buChar char="ü"/>
            </a:pPr>
            <a:r>
              <a:rPr lang="en-GB" sz="2200" dirty="0"/>
              <a:t>A</a:t>
            </a:r>
            <a:r>
              <a:rPr lang="en-GB" sz="2200" dirty="0" smtClean="0"/>
              <a:t>utomatically </a:t>
            </a:r>
            <a:r>
              <a:rPr lang="en-GB" sz="2200" dirty="0"/>
              <a:t>create accurate predictive models</a:t>
            </a:r>
            <a:endParaRPr lang="en-US" sz="2200" dirty="0" smtClean="0"/>
          </a:p>
          <a:p>
            <a:pPr marL="800100" lvl="1" indent="-342900">
              <a:lnSpc>
                <a:spcPct val="150000"/>
              </a:lnSpc>
              <a:buFont typeface="Wingdings" panose="05000000000000000000" pitchFamily="2" charset="2"/>
              <a:buChar char="ü"/>
            </a:pPr>
            <a:r>
              <a:rPr lang="en-GB" sz="2200" dirty="0" smtClean="0"/>
              <a:t>Main aim is to </a:t>
            </a:r>
            <a:r>
              <a:rPr lang="en-GB" sz="2200" b="1" dirty="0" smtClean="0"/>
              <a:t>compute</a:t>
            </a:r>
            <a:r>
              <a:rPr lang="en-GB" sz="2200" dirty="0" smtClean="0"/>
              <a:t> but in regression it is forecast</a:t>
            </a:r>
            <a:endParaRPr lang="en-GB" sz="2200" dirty="0" smtClean="0"/>
          </a:p>
        </p:txBody>
      </p:sp>
      <p:sp>
        <p:nvSpPr>
          <p:cNvPr id="5" name="Title 1"/>
          <p:cNvSpPr txBox="1">
            <a:spLocks/>
          </p:cNvSpPr>
          <p:nvPr/>
        </p:nvSpPr>
        <p:spPr>
          <a:xfrm>
            <a:off x="4876800" y="762000"/>
            <a:ext cx="42672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dirty="0" smtClean="0">
                <a:latin typeface="Algerian" panose="04020705040A02060702" pitchFamily="82" charset="0"/>
              </a:rPr>
              <a:t>Concepts</a:t>
            </a:r>
            <a:endParaRPr lang="en-GB" sz="2800" dirty="0">
              <a:latin typeface="Algerian" panose="04020705040A02060702" pitchFamily="82" charset="0"/>
            </a:endParaRPr>
          </a:p>
        </p:txBody>
      </p:sp>
    </p:spTree>
    <p:extLst>
      <p:ext uri="{BB962C8B-B14F-4D97-AF65-F5344CB8AC3E}">
        <p14:creationId xmlns:p14="http://schemas.microsoft.com/office/powerpoint/2010/main" val="2268915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56"/>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1"/>
          <p:cNvSpPr txBox="1">
            <a:spLocks/>
          </p:cNvSpPr>
          <p:nvPr/>
        </p:nvSpPr>
        <p:spPr>
          <a:xfrm>
            <a:off x="4876800" y="762000"/>
            <a:ext cx="42672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dirty="0" smtClean="0">
                <a:latin typeface="Algerian" panose="04020705040A02060702" pitchFamily="82" charset="0"/>
              </a:rPr>
              <a:t>Algorithms</a:t>
            </a:r>
            <a:endParaRPr lang="en-GB" sz="2800" dirty="0">
              <a:latin typeface="Algerian" panose="04020705040A02060702" pitchFamily="82" charset="0"/>
            </a:endParaRPr>
          </a:p>
        </p:txBody>
      </p:sp>
      <p:sp>
        <p:nvSpPr>
          <p:cNvPr id="5" name="Rectangle 4"/>
          <p:cNvSpPr/>
          <p:nvPr/>
        </p:nvSpPr>
        <p:spPr>
          <a:xfrm>
            <a:off x="228600" y="1600200"/>
            <a:ext cx="8610600" cy="5170646"/>
          </a:xfrm>
          <a:prstGeom prst="rect">
            <a:avLst/>
          </a:prstGeom>
        </p:spPr>
        <p:txBody>
          <a:bodyPr wrap="square">
            <a:spAutoFit/>
          </a:bodyPr>
          <a:lstStyle/>
          <a:p>
            <a:pPr marL="342900" indent="-342900">
              <a:lnSpc>
                <a:spcPct val="150000"/>
              </a:lnSpc>
              <a:buFont typeface="Arial" panose="020B0604020202020204" pitchFamily="34" charset="0"/>
              <a:buChar char="•"/>
            </a:pPr>
            <a:r>
              <a:rPr lang="en-GB" sz="2200" b="1" dirty="0" smtClean="0"/>
              <a:t>Logistic Regression:</a:t>
            </a:r>
            <a:endParaRPr lang="en-GB" sz="2200" b="1" dirty="0"/>
          </a:p>
          <a:p>
            <a:pPr marL="800100" lvl="1" indent="-342900">
              <a:lnSpc>
                <a:spcPct val="150000"/>
              </a:lnSpc>
              <a:buFont typeface="Wingdings" panose="05000000000000000000" pitchFamily="2" charset="2"/>
              <a:buChar char="ü"/>
            </a:pPr>
            <a:r>
              <a:rPr lang="en-GB" sz="2200" dirty="0" smtClean="0"/>
              <a:t>Transforms data about </a:t>
            </a:r>
            <a:r>
              <a:rPr lang="en-GB" sz="2200" dirty="0"/>
              <a:t>the binary dependent variable into </a:t>
            </a:r>
            <a:r>
              <a:rPr lang="en-GB" sz="2200" dirty="0" smtClean="0"/>
              <a:t>an unbounded </a:t>
            </a:r>
            <a:r>
              <a:rPr lang="en-GB" sz="2200" dirty="0"/>
              <a:t>continuous variable and estimates a regular </a:t>
            </a:r>
            <a:r>
              <a:rPr lang="en-GB" sz="2200" dirty="0" smtClean="0"/>
              <a:t>model</a:t>
            </a:r>
          </a:p>
          <a:p>
            <a:pPr marL="800100" lvl="1" indent="-342900">
              <a:lnSpc>
                <a:spcPct val="150000"/>
              </a:lnSpc>
              <a:buFont typeface="Wingdings" panose="05000000000000000000" pitchFamily="2" charset="2"/>
              <a:buChar char="ü"/>
            </a:pPr>
            <a:r>
              <a:rPr lang="en-GB" sz="2200" dirty="0" smtClean="0"/>
              <a:t>Tests </a:t>
            </a:r>
            <a:r>
              <a:rPr lang="en-GB" sz="2200" dirty="0"/>
              <a:t>the </a:t>
            </a:r>
            <a:r>
              <a:rPr lang="en-GB" sz="2200" b="1" dirty="0"/>
              <a:t>statistical significance </a:t>
            </a:r>
            <a:r>
              <a:rPr lang="en-GB" sz="2200" dirty="0"/>
              <a:t>of each </a:t>
            </a:r>
            <a:r>
              <a:rPr lang="en-GB" sz="2200" dirty="0" smtClean="0"/>
              <a:t>coefficient</a:t>
            </a:r>
          </a:p>
          <a:p>
            <a:pPr marL="800100" lvl="1" indent="-342900">
              <a:lnSpc>
                <a:spcPct val="150000"/>
              </a:lnSpc>
              <a:buFont typeface="Wingdings" panose="05000000000000000000" pitchFamily="2" charset="2"/>
              <a:buChar char="ü"/>
            </a:pPr>
            <a:r>
              <a:rPr lang="en-GB" sz="2200" dirty="0" smtClean="0"/>
              <a:t>Find </a:t>
            </a:r>
            <a:r>
              <a:rPr lang="en-GB" sz="2200" dirty="0"/>
              <a:t>the </a:t>
            </a:r>
            <a:r>
              <a:rPr lang="en-GB" sz="2200" b="1" dirty="0"/>
              <a:t>best </a:t>
            </a:r>
            <a:r>
              <a:rPr lang="en-GB" sz="2200" b="1" dirty="0" smtClean="0"/>
              <a:t>fitting </a:t>
            </a:r>
            <a:r>
              <a:rPr lang="en-GB" sz="2200" dirty="0"/>
              <a:t>model to describe the relationship</a:t>
            </a:r>
            <a:endParaRPr lang="en-GB" sz="2200" b="1" dirty="0"/>
          </a:p>
          <a:p>
            <a:pPr marL="342900" indent="-342900">
              <a:lnSpc>
                <a:spcPct val="150000"/>
              </a:lnSpc>
              <a:buFont typeface="Arial" panose="020B0604020202020204" pitchFamily="34" charset="0"/>
              <a:buChar char="•"/>
            </a:pPr>
            <a:r>
              <a:rPr lang="en-GB" sz="2200" b="1" dirty="0"/>
              <a:t>Why </a:t>
            </a:r>
            <a:r>
              <a:rPr lang="en-GB" sz="2200" b="1" dirty="0" smtClean="0"/>
              <a:t>Decision Tree is </a:t>
            </a:r>
            <a:r>
              <a:rPr lang="en-GB" sz="2200" b="1" dirty="0"/>
              <a:t>used:</a:t>
            </a:r>
            <a:r>
              <a:rPr lang="en-GB" sz="2200" dirty="0"/>
              <a:t> </a:t>
            </a:r>
            <a:endParaRPr lang="en-GB" sz="2200" dirty="0" smtClean="0"/>
          </a:p>
          <a:p>
            <a:pPr marL="800100" lvl="1" indent="-342900">
              <a:lnSpc>
                <a:spcPct val="150000"/>
              </a:lnSpc>
              <a:buFont typeface="Wingdings" panose="05000000000000000000" pitchFamily="2" charset="2"/>
              <a:buChar char="ü"/>
            </a:pPr>
            <a:r>
              <a:rPr lang="en-GB" sz="2200" dirty="0"/>
              <a:t>T</a:t>
            </a:r>
            <a:r>
              <a:rPr lang="en-GB" sz="2200" dirty="0" smtClean="0"/>
              <a:t>ree </a:t>
            </a:r>
            <a:r>
              <a:rPr lang="en-GB" sz="2200" dirty="0"/>
              <a:t>structure to represent a number of </a:t>
            </a:r>
            <a:r>
              <a:rPr lang="en-GB" sz="2200" dirty="0" smtClean="0"/>
              <a:t>possible decision </a:t>
            </a:r>
            <a:r>
              <a:rPr lang="en-GB" sz="2200" dirty="0"/>
              <a:t>paths and an outcome for each </a:t>
            </a:r>
            <a:r>
              <a:rPr lang="en-GB" sz="2200" dirty="0" smtClean="0"/>
              <a:t>path.</a:t>
            </a:r>
          </a:p>
          <a:p>
            <a:pPr marL="800100" lvl="1" indent="-342900">
              <a:lnSpc>
                <a:spcPct val="150000"/>
              </a:lnSpc>
              <a:buFont typeface="Wingdings" panose="05000000000000000000" pitchFamily="2" charset="2"/>
              <a:buChar char="ü"/>
            </a:pPr>
            <a:r>
              <a:rPr lang="en-GB" sz="2200" b="1" dirty="0" smtClean="0"/>
              <a:t>Handles </a:t>
            </a:r>
            <a:r>
              <a:rPr lang="en-GB" sz="2200" b="1" dirty="0"/>
              <a:t>both </a:t>
            </a:r>
            <a:r>
              <a:rPr lang="en-GB" sz="2200" dirty="0"/>
              <a:t>categorical </a:t>
            </a:r>
            <a:r>
              <a:rPr lang="en-GB" sz="2200" dirty="0" smtClean="0"/>
              <a:t>and numerical </a:t>
            </a:r>
            <a:r>
              <a:rPr lang="en-GB" sz="2200" dirty="0"/>
              <a:t>data, and graphically allow you to interpret the data</a:t>
            </a:r>
            <a:r>
              <a:rPr lang="en-GB" sz="2200" dirty="0" smtClean="0"/>
              <a:t>.</a:t>
            </a:r>
          </a:p>
        </p:txBody>
      </p:sp>
    </p:spTree>
    <p:extLst>
      <p:ext uri="{BB962C8B-B14F-4D97-AF65-F5344CB8AC3E}">
        <p14:creationId xmlns:p14="http://schemas.microsoft.com/office/powerpoint/2010/main" val="2268915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856"/>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242455" y="1600200"/>
            <a:ext cx="8610600" cy="5001369"/>
          </a:xfrm>
          <a:prstGeom prst="rect">
            <a:avLst/>
          </a:prstGeom>
        </p:spPr>
        <p:txBody>
          <a:bodyPr wrap="square">
            <a:spAutoFit/>
          </a:bodyPr>
          <a:lstStyle/>
          <a:p>
            <a:pPr marL="342900" indent="-342900">
              <a:lnSpc>
                <a:spcPct val="150000"/>
              </a:lnSpc>
              <a:buFont typeface="Arial" panose="020B0604020202020204" pitchFamily="34" charset="0"/>
              <a:buChar char="•"/>
            </a:pPr>
            <a:r>
              <a:rPr lang="en-GB" sz="2200" b="1" dirty="0" smtClean="0"/>
              <a:t>Random Forest:</a:t>
            </a:r>
            <a:endParaRPr lang="en-GB" sz="2200" b="1" dirty="0"/>
          </a:p>
          <a:p>
            <a:pPr marL="800100" lvl="1" indent="-342900">
              <a:lnSpc>
                <a:spcPct val="150000"/>
              </a:lnSpc>
              <a:buFont typeface="Wingdings" panose="05000000000000000000" pitchFamily="2" charset="2"/>
              <a:buChar char="ü"/>
            </a:pPr>
            <a:r>
              <a:rPr lang="en-GB" sz="2200" dirty="0"/>
              <a:t>One way of avoiding </a:t>
            </a:r>
            <a:r>
              <a:rPr lang="en-GB" sz="2200" b="1" dirty="0" smtClean="0"/>
              <a:t>overfitting</a:t>
            </a:r>
            <a:r>
              <a:rPr lang="en-GB" sz="2200" dirty="0" smtClean="0"/>
              <a:t> </a:t>
            </a:r>
            <a:r>
              <a:rPr lang="en-GB" sz="2200" dirty="0"/>
              <a:t>that Decision Trees are prone to, is to apply a </a:t>
            </a:r>
            <a:r>
              <a:rPr lang="en-GB" sz="2200" dirty="0" smtClean="0"/>
              <a:t>technique called.</a:t>
            </a:r>
          </a:p>
          <a:p>
            <a:pPr marL="800100" lvl="1" indent="-342900">
              <a:lnSpc>
                <a:spcPct val="150000"/>
              </a:lnSpc>
              <a:buFont typeface="Wingdings" panose="05000000000000000000" pitchFamily="2" charset="2"/>
              <a:buChar char="ü"/>
            </a:pPr>
            <a:r>
              <a:rPr lang="en-GB" sz="2200" dirty="0" smtClean="0"/>
              <a:t>Built </a:t>
            </a:r>
            <a:r>
              <a:rPr lang="en-GB" sz="2200" dirty="0"/>
              <a:t>multiple decision trees and let them vote on </a:t>
            </a:r>
            <a:r>
              <a:rPr lang="en-GB" sz="2200" dirty="0" smtClean="0"/>
              <a:t>how to classify their inputs</a:t>
            </a:r>
            <a:r>
              <a:rPr lang="en-GB" sz="2200" dirty="0"/>
              <a:t> </a:t>
            </a:r>
            <a:r>
              <a:rPr lang="en-GB" sz="2200" dirty="0" smtClean="0"/>
              <a:t>which is an ensemble  technique</a:t>
            </a:r>
          </a:p>
          <a:p>
            <a:pPr marL="342900" indent="-342900">
              <a:buFont typeface="Arial" panose="020B0604020202020204" pitchFamily="34" charset="0"/>
              <a:buChar char="•"/>
            </a:pPr>
            <a:r>
              <a:rPr lang="en-GB" sz="2200" b="1" dirty="0" smtClean="0"/>
              <a:t>Why </a:t>
            </a:r>
            <a:r>
              <a:rPr lang="en-GB" sz="2200" b="1" dirty="0"/>
              <a:t>k-Nearest </a:t>
            </a:r>
            <a:r>
              <a:rPr lang="en-GB" sz="2200" b="1" dirty="0" smtClean="0"/>
              <a:t>Neighbours is </a:t>
            </a:r>
            <a:r>
              <a:rPr lang="en-GB" sz="2200" b="1" dirty="0"/>
              <a:t>used:</a:t>
            </a:r>
            <a:r>
              <a:rPr lang="en-GB" sz="2200" dirty="0"/>
              <a:t> </a:t>
            </a:r>
            <a:endParaRPr lang="en-GB" sz="2200" dirty="0" smtClean="0"/>
          </a:p>
          <a:p>
            <a:pPr marL="742950" lvl="1" indent="-285750">
              <a:lnSpc>
                <a:spcPct val="150000"/>
              </a:lnSpc>
              <a:buFont typeface="Wingdings" panose="05000000000000000000" pitchFamily="2" charset="2"/>
              <a:buChar char="ü"/>
            </a:pPr>
            <a:r>
              <a:rPr lang="en-GB" sz="2200" dirty="0"/>
              <a:t>B</a:t>
            </a:r>
            <a:r>
              <a:rPr lang="en-GB" sz="2200" dirty="0" smtClean="0"/>
              <a:t>ased </a:t>
            </a:r>
            <a:r>
              <a:rPr lang="en-GB" sz="2200" dirty="0"/>
              <a:t>on mainly two ideas: the notion of </a:t>
            </a:r>
            <a:r>
              <a:rPr lang="en-GB" sz="2200" dirty="0" smtClean="0"/>
              <a:t>a distance </a:t>
            </a:r>
            <a:r>
              <a:rPr lang="en-GB" sz="2200" dirty="0"/>
              <a:t>metric and that points that are close to one another are </a:t>
            </a:r>
            <a:r>
              <a:rPr lang="en-GB" sz="2200" dirty="0" smtClean="0"/>
              <a:t>similar.</a:t>
            </a:r>
          </a:p>
          <a:p>
            <a:pPr marL="742950" lvl="1" indent="-285750">
              <a:lnSpc>
                <a:spcPct val="150000"/>
              </a:lnSpc>
              <a:buFont typeface="Wingdings" panose="05000000000000000000" pitchFamily="2" charset="2"/>
              <a:buChar char="ü"/>
            </a:pPr>
            <a:r>
              <a:rPr lang="en-GB" sz="2200" dirty="0" smtClean="0"/>
              <a:t>Result </a:t>
            </a:r>
            <a:r>
              <a:rPr lang="en-GB" sz="2200" dirty="0"/>
              <a:t>of </a:t>
            </a:r>
            <a:r>
              <a:rPr lang="en-GB" sz="2200" b="1" dirty="0"/>
              <a:t>majority </a:t>
            </a:r>
            <a:r>
              <a:rPr lang="en-GB" sz="2200" b="1" dirty="0" smtClean="0"/>
              <a:t>voting</a:t>
            </a:r>
          </a:p>
          <a:p>
            <a:pPr marL="742950" lvl="1" indent="-285750">
              <a:lnSpc>
                <a:spcPct val="150000"/>
              </a:lnSpc>
              <a:buFont typeface="Wingdings" panose="05000000000000000000" pitchFamily="2" charset="2"/>
              <a:buChar char="ü"/>
            </a:pPr>
            <a:r>
              <a:rPr lang="en-GB" sz="2200" dirty="0" smtClean="0"/>
              <a:t>Use a Euclidean </a:t>
            </a:r>
            <a:r>
              <a:rPr lang="en-GB" sz="2200" dirty="0"/>
              <a:t>distance metric.</a:t>
            </a:r>
          </a:p>
        </p:txBody>
      </p:sp>
      <p:sp>
        <p:nvSpPr>
          <p:cNvPr id="5" name="Title 1"/>
          <p:cNvSpPr txBox="1">
            <a:spLocks/>
          </p:cNvSpPr>
          <p:nvPr/>
        </p:nvSpPr>
        <p:spPr>
          <a:xfrm>
            <a:off x="4876800" y="762000"/>
            <a:ext cx="42672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dirty="0" smtClean="0">
                <a:latin typeface="Algerian" panose="04020705040A02060702" pitchFamily="82" charset="0"/>
              </a:rPr>
              <a:t>Algorithms</a:t>
            </a:r>
            <a:endParaRPr lang="en-GB" sz="2800" dirty="0">
              <a:latin typeface="Algerian" panose="04020705040A02060702" pitchFamily="82" charset="0"/>
            </a:endParaRPr>
          </a:p>
        </p:txBody>
      </p:sp>
    </p:spTree>
    <p:extLst>
      <p:ext uri="{BB962C8B-B14F-4D97-AF65-F5344CB8AC3E}">
        <p14:creationId xmlns:p14="http://schemas.microsoft.com/office/powerpoint/2010/main" val="2268915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56"/>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txBox="1">
            <a:spLocks/>
          </p:cNvSpPr>
          <p:nvPr/>
        </p:nvSpPr>
        <p:spPr>
          <a:xfrm>
            <a:off x="4724400" y="228600"/>
            <a:ext cx="441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GB" sz="3200" dirty="0" smtClean="0">
              <a:latin typeface="Algerian" panose="04020705040A02060702" pitchFamily="82" charset="0"/>
            </a:endParaRPr>
          </a:p>
          <a:p>
            <a:r>
              <a:rPr lang="en-GB" sz="3200" dirty="0" smtClean="0">
                <a:latin typeface="Algerian" panose="04020705040A02060702" pitchFamily="82" charset="0"/>
              </a:rPr>
              <a:t>Screenshots</a:t>
            </a:r>
            <a:endParaRPr lang="en-GB" sz="2800" dirty="0">
              <a:latin typeface="Algerian" panose="04020705040A02060702" pitchFamily="82"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717963"/>
            <a:ext cx="7820025" cy="48470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533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9144000" cy="381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Rectangle 1"/>
          <p:cNvSpPr/>
          <p:nvPr/>
        </p:nvSpPr>
        <p:spPr>
          <a:xfrm>
            <a:off x="304800" y="4191000"/>
            <a:ext cx="8686800" cy="2400657"/>
          </a:xfrm>
          <a:prstGeom prst="rect">
            <a:avLst/>
          </a:prstGeom>
        </p:spPr>
        <p:txBody>
          <a:bodyPr wrap="square">
            <a:spAutoFit/>
          </a:bodyPr>
          <a:lstStyle/>
          <a:p>
            <a:pPr marL="342900" indent="-342900">
              <a:lnSpc>
                <a:spcPct val="150000"/>
              </a:lnSpc>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We </a:t>
            </a:r>
            <a:r>
              <a:rPr lang="en-GB" sz="2000" dirty="0">
                <a:latin typeface="Arial" panose="020B0604020202020204" pitchFamily="34" charset="0"/>
                <a:cs typeface="Arial" panose="020B0604020202020204" pitchFamily="34" charset="0"/>
              </a:rPr>
              <a:t>have the following </a:t>
            </a:r>
            <a:r>
              <a:rPr lang="en-GB" sz="2000" dirty="0" smtClean="0">
                <a:latin typeface="Arial" panose="020B0604020202020204" pitchFamily="34" charset="0"/>
                <a:cs typeface="Arial" panose="020B0604020202020204" pitchFamily="34" charset="0"/>
              </a:rPr>
              <a:t>list </a:t>
            </a:r>
            <a:r>
              <a:rPr lang="en-GB" sz="2000" dirty="0">
                <a:latin typeface="Arial" panose="020B0604020202020204" pitchFamily="34" charset="0"/>
                <a:cs typeface="Arial" panose="020B0604020202020204" pitchFamily="34" charset="0"/>
              </a:rPr>
              <a:t>and some additional </a:t>
            </a:r>
            <a:r>
              <a:rPr lang="en-GB" sz="2000" dirty="0" smtClean="0">
                <a:latin typeface="Arial" panose="020B0604020202020204" pitchFamily="34" charset="0"/>
                <a:cs typeface="Arial" panose="020B0604020202020204" pitchFamily="34" charset="0"/>
              </a:rPr>
              <a:t>features for autism data </a:t>
            </a:r>
            <a:r>
              <a:rPr lang="en-GB" sz="2000" dirty="0">
                <a:latin typeface="Arial" panose="020B0604020202020204" pitchFamily="34" charset="0"/>
                <a:cs typeface="Arial" panose="020B0604020202020204" pitchFamily="34" charset="0"/>
              </a:rPr>
              <a:t>stored in a CSV </a:t>
            </a:r>
            <a:r>
              <a:rPr lang="en-GB" sz="2000" dirty="0" smtClean="0">
                <a:latin typeface="Arial" panose="020B0604020202020204" pitchFamily="34" charset="0"/>
                <a:cs typeface="Arial" panose="020B0604020202020204" pitchFamily="34" charset="0"/>
              </a:rPr>
              <a:t>file. </a:t>
            </a:r>
            <a:r>
              <a:rPr lang="en-US" sz="2000" dirty="0" smtClean="0">
                <a:latin typeface="Arial" panose="020B0604020202020204" pitchFamily="34" charset="0"/>
                <a:cs typeface="Arial" panose="020B0604020202020204" pitchFamily="34" charset="0"/>
              </a:rPr>
              <a:t>We use Pandas library to import data</a:t>
            </a:r>
            <a:endParaRPr lang="en-GB" sz="2000" dirty="0" smtClean="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Imported data using </a:t>
            </a:r>
            <a:r>
              <a:rPr lang="en-GB" sz="2000" b="1" dirty="0" err="1" smtClean="0">
                <a:latin typeface="Arial" panose="020B0604020202020204" pitchFamily="34" charset="0"/>
                <a:cs typeface="Arial" panose="020B0604020202020204" pitchFamily="34" charset="0"/>
              </a:rPr>
              <a:t>pd.read_csv</a:t>
            </a:r>
            <a:r>
              <a:rPr lang="en-GB" sz="2000" b="1" dirty="0" smtClean="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and later displayed the first 5 columns of data out of 300 sets</a:t>
            </a:r>
          </a:p>
          <a:p>
            <a:pPr marL="342900" indent="-342900">
              <a:lnSpc>
                <a:spcPct val="150000"/>
              </a:lnSpc>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First 5 columns are displayed using head()</a:t>
            </a:r>
          </a:p>
        </p:txBody>
      </p:sp>
    </p:spTree>
    <p:extLst>
      <p:ext uri="{BB962C8B-B14F-4D97-AF65-F5344CB8AC3E}">
        <p14:creationId xmlns:p14="http://schemas.microsoft.com/office/powerpoint/2010/main" val="2706970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3962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304800" y="4267200"/>
            <a:ext cx="8686800" cy="2708434"/>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Feature Extraction - Many </a:t>
            </a:r>
            <a:r>
              <a:rPr lang="en-GB" sz="2000" dirty="0">
                <a:latin typeface="Arial" panose="020B0604020202020204" pitchFamily="34" charset="0"/>
                <a:cs typeface="Arial" panose="020B0604020202020204" pitchFamily="34" charset="0"/>
              </a:rPr>
              <a:t>machine learning algorithms </a:t>
            </a:r>
            <a:r>
              <a:rPr lang="en-GB" sz="2000" b="1" dirty="0">
                <a:latin typeface="Arial" panose="020B0604020202020204" pitchFamily="34" charset="0"/>
                <a:cs typeface="Arial" panose="020B0604020202020204" pitchFamily="34" charset="0"/>
              </a:rPr>
              <a:t>cannot operate </a:t>
            </a:r>
            <a:r>
              <a:rPr lang="en-GB" sz="2000" dirty="0">
                <a:latin typeface="Arial" panose="020B0604020202020204" pitchFamily="34" charset="0"/>
                <a:cs typeface="Arial" panose="020B0604020202020204" pitchFamily="34" charset="0"/>
              </a:rPr>
              <a:t>on label data directly as they require variables to be </a:t>
            </a:r>
            <a:r>
              <a:rPr lang="en-GB" sz="2000" b="1" dirty="0">
                <a:latin typeface="Arial" panose="020B0604020202020204" pitchFamily="34" charset="0"/>
                <a:cs typeface="Arial" panose="020B0604020202020204" pitchFamily="34" charset="0"/>
              </a:rPr>
              <a:t>numeric</a:t>
            </a:r>
            <a:r>
              <a:rPr lang="en-GB" sz="2000" b="1" dirty="0" smtClean="0">
                <a:latin typeface="Arial" panose="020B0604020202020204" pitchFamily="34" charset="0"/>
                <a:cs typeface="Arial" panose="020B0604020202020204" pitchFamily="34" charset="0"/>
              </a:rPr>
              <a:t>.</a:t>
            </a:r>
            <a:endParaRPr lang="en-GB" sz="2000" dirty="0" smtClean="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Later cleaning data is done methods like </a:t>
            </a:r>
            <a:r>
              <a:rPr lang="en-US" sz="2000" b="1" dirty="0" err="1" smtClean="0">
                <a:latin typeface="Arial" panose="020B0604020202020204" pitchFamily="34" charset="0"/>
                <a:cs typeface="Arial" panose="020B0604020202020204" pitchFamily="34" charset="0"/>
              </a:rPr>
              <a:t>MinMaxScalar</a:t>
            </a:r>
            <a:r>
              <a:rPr lang="en-US" sz="2000" dirty="0" smtClean="0">
                <a:latin typeface="Arial" panose="020B0604020202020204" pitchFamily="34" charset="0"/>
                <a:cs typeface="Arial" panose="020B0604020202020204" pitchFamily="34" charset="0"/>
              </a:rPr>
              <a:t> function and </a:t>
            </a:r>
            <a:r>
              <a:rPr lang="en-US" sz="2000" b="1" dirty="0" smtClean="0">
                <a:latin typeface="Arial" panose="020B0604020202020204" pitchFamily="34" charset="0"/>
                <a:cs typeface="Arial" panose="020B0604020202020204" pitchFamily="34" charset="0"/>
              </a:rPr>
              <a:t>One Hot Encoding </a:t>
            </a:r>
            <a:r>
              <a:rPr lang="en-US" sz="2000" dirty="0" smtClean="0">
                <a:latin typeface="Arial" panose="020B0604020202020204" pitchFamily="34" charset="0"/>
                <a:cs typeface="Arial" panose="020B0604020202020204" pitchFamily="34" charset="0"/>
              </a:rPr>
              <a:t>which </a:t>
            </a:r>
            <a:r>
              <a:rPr lang="en-GB" sz="2000" dirty="0" smtClean="0">
                <a:latin typeface="Arial" panose="020B0604020202020204" pitchFamily="34" charset="0"/>
                <a:cs typeface="Arial" panose="020B0604020202020204" pitchFamily="34" charset="0"/>
              </a:rPr>
              <a:t>creates </a:t>
            </a:r>
            <a:r>
              <a:rPr lang="en-GB" sz="2000" b="1" dirty="0">
                <a:latin typeface="Arial" panose="020B0604020202020204" pitchFamily="34" charset="0"/>
                <a:cs typeface="Arial" panose="020B0604020202020204" pitchFamily="34" charset="0"/>
              </a:rPr>
              <a:t>dummy variable </a:t>
            </a:r>
            <a:r>
              <a:rPr lang="en-GB" sz="2000" dirty="0">
                <a:latin typeface="Arial" panose="020B0604020202020204" pitchFamily="34" charset="0"/>
                <a:cs typeface="Arial" panose="020B0604020202020204" pitchFamily="34" charset="0"/>
              </a:rPr>
              <a:t>and later works with target labels which is used as step of pre-process</a:t>
            </a:r>
            <a:endParaRPr lang="en-GB" sz="2000" b="1" dirty="0">
              <a:latin typeface="Arial" panose="020B0604020202020204" pitchFamily="34" charset="0"/>
              <a:cs typeface="Arial" panose="020B0604020202020204" pitchFamily="34" charset="0"/>
            </a:endParaRPr>
          </a:p>
          <a:p>
            <a:pPr algn="just"/>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6992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55"/>
            <a:ext cx="9144000" cy="4101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304800" y="4191000"/>
            <a:ext cx="8686800" cy="2246769"/>
          </a:xfrm>
          <a:prstGeom prst="rect">
            <a:avLst/>
          </a:prstGeom>
        </p:spPr>
        <p:txBody>
          <a:bodyPr wrap="square">
            <a:spAutoFit/>
          </a:bodyPr>
          <a:lstStyle/>
          <a:p>
            <a:pPr marL="342900" indent="-342900">
              <a:buFont typeface="Wingdings" panose="05000000000000000000" pitchFamily="2" charset="2"/>
              <a:buChar char="ü"/>
            </a:pPr>
            <a:endParaRPr lang="en-US" sz="2000" dirty="0" smtClean="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ü"/>
            </a:pPr>
            <a:r>
              <a:rPr lang="en-GB" sz="2000" dirty="0">
                <a:latin typeface="Arial" panose="020B0604020202020204" pitchFamily="34" charset="0"/>
                <a:cs typeface="Arial" panose="020B0604020202020204" pitchFamily="34" charset="0"/>
              </a:rPr>
              <a:t>With the help of </a:t>
            </a:r>
            <a:r>
              <a:rPr lang="en-GB" sz="2000" b="1" dirty="0">
                <a:latin typeface="Arial" panose="020B0604020202020204" pitchFamily="34" charset="0"/>
                <a:cs typeface="Arial" panose="020B0604020202020204" pitchFamily="34" charset="0"/>
              </a:rPr>
              <a:t>data visualization</a:t>
            </a:r>
            <a:r>
              <a:rPr lang="en-GB" sz="2000" dirty="0">
                <a:latin typeface="Arial" panose="020B0604020202020204" pitchFamily="34" charset="0"/>
                <a:cs typeface="Arial" panose="020B0604020202020204" pitchFamily="34" charset="0"/>
              </a:rPr>
              <a:t>, we can see how the data looks like and what kind of correlation is held by the attributes of data</a:t>
            </a:r>
            <a:r>
              <a:rPr lang="en-GB" sz="2000" dirty="0" smtClean="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ü"/>
            </a:pPr>
            <a:r>
              <a:rPr lang="en-GB" sz="2000" dirty="0">
                <a:latin typeface="Arial" panose="020B0604020202020204" pitchFamily="34" charset="0"/>
                <a:cs typeface="Arial" panose="020B0604020202020204" pitchFamily="34" charset="0"/>
              </a:rPr>
              <a:t>F</a:t>
            </a:r>
            <a:r>
              <a:rPr lang="en-GB" sz="2000" dirty="0" smtClean="0">
                <a:latin typeface="Arial" panose="020B0604020202020204" pitchFamily="34" charset="0"/>
                <a:cs typeface="Arial" panose="020B0604020202020204" pitchFamily="34" charset="0"/>
              </a:rPr>
              <a:t>astest </a:t>
            </a:r>
            <a:r>
              <a:rPr lang="en-GB" sz="2000" dirty="0">
                <a:latin typeface="Arial" panose="020B0604020202020204" pitchFamily="34" charset="0"/>
                <a:cs typeface="Arial" panose="020B0604020202020204" pitchFamily="34" charset="0"/>
              </a:rPr>
              <a:t>way to see if the features correspond to the output</a:t>
            </a:r>
            <a:r>
              <a:rPr lang="en-GB" sz="2000" dirty="0" smtClean="0">
                <a:latin typeface="Arial" panose="020B0604020202020204" pitchFamily="34" charset="0"/>
                <a:cs typeface="Arial" panose="020B0604020202020204" pitchFamily="34" charset="0"/>
              </a:rPr>
              <a:t>.</a:t>
            </a:r>
          </a:p>
          <a:p>
            <a:pPr marL="342900" indent="-342900">
              <a:lnSpc>
                <a:spcPct val="150000"/>
              </a:lnSpc>
              <a:buFont typeface="Wingdings" panose="05000000000000000000" pitchFamily="2" charset="2"/>
              <a:buChar char="ü"/>
            </a:pPr>
            <a:r>
              <a:rPr lang="en-US" sz="2000" dirty="0" smtClean="0">
                <a:latin typeface="Arial" panose="020B0604020202020204" pitchFamily="34" charset="0"/>
                <a:cs typeface="Arial" panose="020B0604020202020204" pitchFamily="34" charset="0"/>
              </a:rPr>
              <a:t>Bar plot for autistic individuals compared with gender </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1167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249382"/>
            <a:ext cx="4419600" cy="1524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28600"/>
            <a:ext cx="4038600" cy="1524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2133600"/>
            <a:ext cx="4419600" cy="14106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304800" y="3809998"/>
            <a:ext cx="8686800" cy="2862322"/>
          </a:xfrm>
          <a:prstGeom prst="rect">
            <a:avLst/>
          </a:prstGeom>
        </p:spPr>
        <p:txBody>
          <a:bodyPr wrap="square">
            <a:spAutoFit/>
          </a:bodyPr>
          <a:lstStyle/>
          <a:p>
            <a:pPr marL="342900" indent="-342900">
              <a:lnSpc>
                <a:spcPct val="150000"/>
              </a:lnSpc>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We </a:t>
            </a:r>
            <a:r>
              <a:rPr lang="en-GB" sz="2000" dirty="0">
                <a:latin typeface="Arial" panose="020B0604020202020204" pitchFamily="34" charset="0"/>
                <a:cs typeface="Arial" panose="020B0604020202020204" pitchFamily="34" charset="0"/>
              </a:rPr>
              <a:t>applied </a:t>
            </a:r>
            <a:r>
              <a:rPr lang="en-GB" sz="2000" dirty="0" smtClean="0">
                <a:latin typeface="Arial" panose="020B0604020202020204" pitchFamily="34" charset="0"/>
                <a:cs typeface="Arial" panose="020B0604020202020204" pitchFamily="34" charset="0"/>
              </a:rPr>
              <a:t>few machine </a:t>
            </a:r>
            <a:r>
              <a:rPr lang="en-GB" sz="2000" dirty="0">
                <a:latin typeface="Arial" panose="020B0604020202020204" pitchFamily="34" charset="0"/>
                <a:cs typeface="Arial" panose="020B0604020202020204" pitchFamily="34" charset="0"/>
              </a:rPr>
              <a:t>learning models to </a:t>
            </a:r>
            <a:r>
              <a:rPr lang="en-GB" sz="2000" dirty="0" smtClean="0">
                <a:latin typeface="Arial" panose="020B0604020202020204" pitchFamily="34" charset="0"/>
                <a:cs typeface="Arial" panose="020B0604020202020204" pitchFamily="34" charset="0"/>
              </a:rPr>
              <a:t>300 individuals with </a:t>
            </a:r>
            <a:r>
              <a:rPr lang="en-GB" sz="2000" dirty="0">
                <a:latin typeface="Arial" panose="020B0604020202020204" pitchFamily="34" charset="0"/>
                <a:cs typeface="Arial" panose="020B0604020202020204" pitchFamily="34" charset="0"/>
              </a:rPr>
              <a:t>and without autism diagnosis to </a:t>
            </a:r>
            <a:r>
              <a:rPr lang="en-GB" sz="2000" b="1" dirty="0">
                <a:latin typeface="Arial" panose="020B0604020202020204" pitchFamily="34" charset="0"/>
                <a:cs typeface="Arial" panose="020B0604020202020204" pitchFamily="34" charset="0"/>
              </a:rPr>
              <a:t>test the ability </a:t>
            </a:r>
            <a:r>
              <a:rPr lang="en-GB" sz="2000" dirty="0">
                <a:latin typeface="Arial" panose="020B0604020202020204" pitchFamily="34" charset="0"/>
                <a:cs typeface="Arial" panose="020B0604020202020204" pitchFamily="34" charset="0"/>
              </a:rPr>
              <a:t>to reliably detect autism on mobile </a:t>
            </a:r>
            <a:r>
              <a:rPr lang="en-GB" sz="2000" dirty="0" smtClean="0">
                <a:latin typeface="Arial" panose="020B0604020202020204" pitchFamily="34" charset="0"/>
                <a:cs typeface="Arial" panose="020B0604020202020204" pitchFamily="34" charset="0"/>
              </a:rPr>
              <a:t>platforms</a:t>
            </a:r>
          </a:p>
          <a:p>
            <a:pPr marL="342900" indent="-342900">
              <a:lnSpc>
                <a:spcPct val="150000"/>
              </a:lnSpc>
              <a:buFont typeface="Wingdings" panose="05000000000000000000" pitchFamily="2" charset="2"/>
              <a:buChar char="ü"/>
            </a:pPr>
            <a:r>
              <a:rPr lang="en-GB" sz="2000" dirty="0">
                <a:latin typeface="Arial" panose="020B0604020202020204" pitchFamily="34" charset="0"/>
                <a:cs typeface="Arial" panose="020B0604020202020204" pitchFamily="34" charset="0"/>
              </a:rPr>
              <a:t>U</a:t>
            </a:r>
            <a:r>
              <a:rPr lang="en-GB" sz="2000" dirty="0" smtClean="0">
                <a:latin typeface="Arial" panose="020B0604020202020204" pitchFamily="34" charset="0"/>
                <a:cs typeface="Arial" panose="020B0604020202020204" pitchFamily="34" charset="0"/>
              </a:rPr>
              <a:t>sed </a:t>
            </a:r>
            <a:r>
              <a:rPr lang="en-GB" sz="2000" dirty="0">
                <a:latin typeface="Arial" panose="020B0604020202020204" pitchFamily="34" charset="0"/>
                <a:cs typeface="Arial" panose="020B0604020202020204" pitchFamily="34" charset="0"/>
              </a:rPr>
              <a:t>to construct new machine learning models that may have </a:t>
            </a:r>
            <a:r>
              <a:rPr lang="en-GB" sz="2000" b="1" dirty="0">
                <a:latin typeface="Arial" panose="020B0604020202020204" pitchFamily="34" charset="0"/>
                <a:cs typeface="Arial" panose="020B0604020202020204" pitchFamily="34" charset="0"/>
              </a:rPr>
              <a:t>higher accurac</a:t>
            </a:r>
            <a:r>
              <a:rPr lang="en-GB" sz="2000" dirty="0">
                <a:latin typeface="Arial" panose="020B0604020202020204" pitchFamily="34" charset="0"/>
                <a:cs typeface="Arial" panose="020B0604020202020204" pitchFamily="34" charset="0"/>
              </a:rPr>
              <a:t>y for autism detection </a:t>
            </a:r>
            <a:r>
              <a:rPr lang="en-GB" sz="2000" dirty="0" smtClean="0">
                <a:latin typeface="Arial" panose="020B0604020202020204" pitchFamily="34" charset="0"/>
                <a:cs typeface="Arial" panose="020B0604020202020204" pitchFamily="34" charset="0"/>
              </a:rPr>
              <a:t>using more features</a:t>
            </a:r>
          </a:p>
          <a:p>
            <a:pPr marL="342900" indent="-342900">
              <a:lnSpc>
                <a:spcPct val="150000"/>
              </a:lnSpc>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More </a:t>
            </a:r>
            <a:r>
              <a:rPr lang="en-GB" sz="2000" dirty="0">
                <a:latin typeface="Arial" panose="020B0604020202020204" pitchFamily="34" charset="0"/>
                <a:cs typeface="Arial" panose="020B0604020202020204" pitchFamily="34" charset="0"/>
              </a:rPr>
              <a:t>accurate model </a:t>
            </a:r>
            <a:r>
              <a:rPr lang="en-GB" sz="2000" dirty="0" smtClean="0">
                <a:latin typeface="Arial" panose="020B0604020202020204" pitchFamily="34" charset="0"/>
                <a:cs typeface="Arial" panose="020B0604020202020204" pitchFamily="34" charset="0"/>
              </a:rPr>
              <a:t>has good outcomes </a:t>
            </a:r>
            <a:r>
              <a:rPr lang="en-GB" sz="2000" dirty="0">
                <a:latin typeface="Arial" panose="020B0604020202020204" pitchFamily="34" charset="0"/>
                <a:cs typeface="Arial" panose="020B0604020202020204" pitchFamily="34" charset="0"/>
              </a:rPr>
              <a:t>result in better decisions</a:t>
            </a:r>
          </a:p>
        </p:txBody>
      </p:sp>
    </p:spTree>
    <p:extLst>
      <p:ext uri="{BB962C8B-B14F-4D97-AF65-F5344CB8AC3E}">
        <p14:creationId xmlns:p14="http://schemas.microsoft.com/office/powerpoint/2010/main" val="4051707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56"/>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2" name="Table 1"/>
          <p:cNvGraphicFramePr>
            <a:graphicFrameLocks noGrp="1"/>
          </p:cNvGraphicFramePr>
          <p:nvPr>
            <p:extLst>
              <p:ext uri="{D42A27DB-BD31-4B8C-83A1-F6EECF244321}">
                <p14:modId xmlns:p14="http://schemas.microsoft.com/office/powerpoint/2010/main" val="1612234177"/>
              </p:ext>
            </p:extLst>
          </p:nvPr>
        </p:nvGraphicFramePr>
        <p:xfrm>
          <a:off x="457200" y="2057400"/>
          <a:ext cx="8305800" cy="4419600"/>
        </p:xfrm>
        <a:graphic>
          <a:graphicData uri="http://schemas.openxmlformats.org/drawingml/2006/table">
            <a:tbl>
              <a:tblPr firstRow="1" bandRow="1">
                <a:tableStyleId>{BDBED569-4797-4DF1-A0F4-6AAB3CD982D8}</a:tableStyleId>
              </a:tblPr>
              <a:tblGrid>
                <a:gridCol w="2768600"/>
                <a:gridCol w="2768600"/>
                <a:gridCol w="2768600"/>
              </a:tblGrid>
              <a:tr h="736600">
                <a:tc>
                  <a:txBody>
                    <a:bodyPr/>
                    <a:lstStyle/>
                    <a:p>
                      <a:r>
                        <a:rPr lang="en-US" sz="2400" dirty="0" smtClean="0">
                          <a:solidFill>
                            <a:schemeClr val="accent1"/>
                          </a:solidFill>
                        </a:rPr>
                        <a:t>Algorithms</a:t>
                      </a:r>
                      <a:endParaRPr lang="en-GB" dirty="0">
                        <a:solidFill>
                          <a:schemeClr val="accent1"/>
                        </a:solidFill>
                      </a:endParaRPr>
                    </a:p>
                  </a:txBody>
                  <a:tcPr/>
                </a:tc>
                <a:tc>
                  <a:txBody>
                    <a:bodyPr/>
                    <a:lstStyle/>
                    <a:p>
                      <a:r>
                        <a:rPr lang="en-US" sz="2400" dirty="0" smtClean="0">
                          <a:solidFill>
                            <a:schemeClr val="accent1"/>
                          </a:solidFill>
                        </a:rPr>
                        <a:t>Cross_Val Score</a:t>
                      </a:r>
                      <a:endParaRPr lang="en-GB" sz="2400" dirty="0">
                        <a:solidFill>
                          <a:schemeClr val="accent1"/>
                        </a:solidFill>
                      </a:endParaRPr>
                    </a:p>
                  </a:txBody>
                  <a:tcPr/>
                </a:tc>
                <a:tc>
                  <a:txBody>
                    <a:bodyPr/>
                    <a:lstStyle/>
                    <a:p>
                      <a:r>
                        <a:rPr lang="en-US" sz="2400" dirty="0" smtClean="0">
                          <a:solidFill>
                            <a:schemeClr val="accent1"/>
                          </a:solidFill>
                        </a:rPr>
                        <a:t>Accuracy Score</a:t>
                      </a:r>
                      <a:endParaRPr lang="en-GB" dirty="0">
                        <a:solidFill>
                          <a:schemeClr val="accent1"/>
                        </a:solidFill>
                      </a:endParaRPr>
                    </a:p>
                  </a:txBody>
                  <a:tcPr/>
                </a:tc>
              </a:tr>
              <a:tr h="736600">
                <a:tc>
                  <a:txBody>
                    <a:bodyPr/>
                    <a:lstStyle/>
                    <a:p>
                      <a:r>
                        <a:rPr lang="en-US" dirty="0" smtClean="0"/>
                        <a:t>Decision Tree</a:t>
                      </a:r>
                      <a:endParaRPr lang="en-GB" dirty="0"/>
                    </a:p>
                  </a:txBody>
                  <a:tcPr/>
                </a:tc>
                <a:tc>
                  <a:txBody>
                    <a:bodyPr/>
                    <a:lstStyle/>
                    <a:p>
                      <a:r>
                        <a:rPr lang="en-US" dirty="0" smtClean="0"/>
                        <a:t>                   0.89</a:t>
                      </a:r>
                      <a:endParaRPr lang="en-GB" dirty="0"/>
                    </a:p>
                  </a:txBody>
                  <a:tcPr/>
                </a:tc>
                <a:tc>
                  <a:txBody>
                    <a:bodyPr/>
                    <a:lstStyle/>
                    <a:p>
                      <a:r>
                        <a:rPr lang="en-US" dirty="0" smtClean="0"/>
                        <a:t>                  88%</a:t>
                      </a:r>
                      <a:endParaRPr lang="en-GB" dirty="0"/>
                    </a:p>
                  </a:txBody>
                  <a:tcPr/>
                </a:tc>
              </a:tr>
              <a:tr h="736600">
                <a:tc>
                  <a:txBody>
                    <a:bodyPr/>
                    <a:lstStyle/>
                    <a:p>
                      <a:r>
                        <a:rPr lang="en-GB" sz="1800" b="0" i="0" kern="1200" dirty="0" smtClean="0">
                          <a:solidFill>
                            <a:schemeClr val="tx1"/>
                          </a:solidFill>
                          <a:effectLst/>
                          <a:latin typeface="+mn-lt"/>
                          <a:ea typeface="+mn-ea"/>
                          <a:cs typeface="+mn-cs"/>
                        </a:rPr>
                        <a:t>Random Forest</a:t>
                      </a:r>
                      <a:endParaRPr lang="en-GB" dirty="0"/>
                    </a:p>
                  </a:txBody>
                  <a:tcPr/>
                </a:tc>
                <a:tc>
                  <a:txBody>
                    <a:bodyPr/>
                    <a:lstStyle/>
                    <a:p>
                      <a:r>
                        <a:rPr lang="en-US" dirty="0" smtClean="0"/>
                        <a:t>                   0.99</a:t>
                      </a:r>
                      <a:endParaRPr lang="en-GB" dirty="0"/>
                    </a:p>
                  </a:txBody>
                  <a:tcPr/>
                </a:tc>
                <a:tc>
                  <a:txBody>
                    <a:bodyPr/>
                    <a:lstStyle/>
                    <a:p>
                      <a:r>
                        <a:rPr lang="en-US" dirty="0" smtClean="0"/>
                        <a:t>                  96%</a:t>
                      </a:r>
                      <a:endParaRPr lang="en-GB" dirty="0"/>
                    </a:p>
                  </a:txBody>
                  <a:tcPr/>
                </a:tc>
              </a:tr>
              <a:tr h="736600">
                <a:tc>
                  <a:txBody>
                    <a:bodyPr/>
                    <a:lstStyle/>
                    <a:p>
                      <a:r>
                        <a:rPr lang="en-GB" sz="1800" b="0" i="0" kern="1200" dirty="0" smtClean="0">
                          <a:solidFill>
                            <a:schemeClr val="tx1"/>
                          </a:solidFill>
                          <a:effectLst/>
                          <a:latin typeface="+mn-lt"/>
                          <a:ea typeface="+mn-ea"/>
                          <a:cs typeface="+mn-cs"/>
                        </a:rPr>
                        <a:t>Logistic Regression</a:t>
                      </a:r>
                      <a:endParaRPr lang="en-GB" dirty="0"/>
                    </a:p>
                  </a:txBody>
                  <a:tcPr/>
                </a:tc>
                <a:tc>
                  <a:txBody>
                    <a:bodyPr/>
                    <a:lstStyle/>
                    <a:p>
                      <a:r>
                        <a:rPr lang="en-US" dirty="0" smtClean="0"/>
                        <a:t>                   0.99</a:t>
                      </a:r>
                      <a:endParaRPr lang="en-GB" dirty="0"/>
                    </a:p>
                  </a:txBody>
                  <a:tcPr/>
                </a:tc>
                <a:tc>
                  <a:txBody>
                    <a:bodyPr/>
                    <a:lstStyle/>
                    <a:p>
                      <a:r>
                        <a:rPr lang="en-US" dirty="0" smtClean="0"/>
                        <a:t>                  95%</a:t>
                      </a:r>
                      <a:endParaRPr lang="en-GB" dirty="0"/>
                    </a:p>
                  </a:txBody>
                  <a:tcPr/>
                </a:tc>
              </a:tr>
              <a:tr h="736600">
                <a:tc>
                  <a:txBody>
                    <a:bodyPr/>
                    <a:lstStyle/>
                    <a:p>
                      <a:r>
                        <a:rPr lang="en-GB" sz="1800" b="0" i="0" kern="1200" dirty="0" smtClean="0">
                          <a:solidFill>
                            <a:schemeClr val="tx1"/>
                          </a:solidFill>
                          <a:effectLst/>
                          <a:latin typeface="+mn-lt"/>
                          <a:ea typeface="+mn-ea"/>
                          <a:cs typeface="+mn-cs"/>
                        </a:rPr>
                        <a:t>K-Nearest-Neighbours</a:t>
                      </a:r>
                      <a:endParaRPr lang="en-GB" dirty="0"/>
                    </a:p>
                  </a:txBody>
                  <a:tcPr/>
                </a:tc>
                <a:tc>
                  <a:txBody>
                    <a:bodyPr/>
                    <a:lstStyle/>
                    <a:p>
                      <a:r>
                        <a:rPr lang="en-US" dirty="0" smtClean="0"/>
                        <a:t>                  </a:t>
                      </a:r>
                      <a:r>
                        <a:rPr lang="en-US" baseline="0" dirty="0" smtClean="0"/>
                        <a:t> </a:t>
                      </a:r>
                      <a:r>
                        <a:rPr lang="en-US" dirty="0" smtClean="0"/>
                        <a:t>0.95</a:t>
                      </a:r>
                      <a:endParaRPr lang="en-GB" dirty="0"/>
                    </a:p>
                  </a:txBody>
                  <a:tcPr/>
                </a:tc>
                <a:tc>
                  <a:txBody>
                    <a:bodyPr/>
                    <a:lstStyle/>
                    <a:p>
                      <a:r>
                        <a:rPr lang="en-GB" sz="1800" b="0" i="0" kern="1200" dirty="0" smtClean="0">
                          <a:solidFill>
                            <a:schemeClr val="tx1"/>
                          </a:solidFill>
                          <a:effectLst/>
                          <a:latin typeface="+mn-lt"/>
                          <a:ea typeface="+mn-ea"/>
                          <a:cs typeface="+mn-cs"/>
                        </a:rPr>
                        <a:t>                 87%</a:t>
                      </a:r>
                      <a:endParaRPr lang="en-GB" dirty="0"/>
                    </a:p>
                  </a:txBody>
                  <a:tcPr/>
                </a:tc>
              </a:tr>
              <a:tr h="736600">
                <a:tc>
                  <a:txBody>
                    <a:bodyPr/>
                    <a:lstStyle/>
                    <a:p>
                      <a:r>
                        <a:rPr lang="en-GB" sz="1800" b="0" i="0" kern="1200" dirty="0" smtClean="0">
                          <a:solidFill>
                            <a:schemeClr val="tx1"/>
                          </a:solidFill>
                          <a:effectLst/>
                          <a:latin typeface="+mn-lt"/>
                          <a:ea typeface="+mn-ea"/>
                          <a:cs typeface="+mn-cs"/>
                        </a:rPr>
                        <a:t>Naive Bayes</a:t>
                      </a:r>
                      <a:endParaRPr lang="en-GB" dirty="0"/>
                    </a:p>
                  </a:txBody>
                  <a:tcPr/>
                </a:tc>
                <a:tc>
                  <a:txBody>
                    <a:bodyPr/>
                    <a:lstStyle/>
                    <a:p>
                      <a:r>
                        <a:rPr lang="en-US" dirty="0" smtClean="0"/>
                        <a:t>                   0.86</a:t>
                      </a:r>
                      <a:endParaRPr lang="en-GB" dirty="0"/>
                    </a:p>
                  </a:txBody>
                  <a:tcPr/>
                </a:tc>
                <a:tc>
                  <a:txBody>
                    <a:bodyPr/>
                    <a:lstStyle/>
                    <a:p>
                      <a:r>
                        <a:rPr lang="en-US" sz="2000" dirty="0" smtClean="0"/>
                        <a:t>                77%</a:t>
                      </a:r>
                      <a:endParaRPr lang="en-GB" dirty="0"/>
                    </a:p>
                  </a:txBody>
                  <a:tcPr/>
                </a:tc>
              </a:tr>
            </a:tbl>
          </a:graphicData>
        </a:graphic>
      </p:graphicFrame>
      <p:sp>
        <p:nvSpPr>
          <p:cNvPr id="5" name="Title 1"/>
          <p:cNvSpPr txBox="1">
            <a:spLocks/>
          </p:cNvSpPr>
          <p:nvPr/>
        </p:nvSpPr>
        <p:spPr>
          <a:xfrm>
            <a:off x="4876800" y="762000"/>
            <a:ext cx="42672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dirty="0" smtClean="0">
                <a:latin typeface="Algerian" panose="04020705040A02060702" pitchFamily="82" charset="0"/>
              </a:rPr>
              <a:t>Comparisons</a:t>
            </a:r>
            <a:endParaRPr lang="en-GB" sz="2800" dirty="0">
              <a:latin typeface="Algerian" panose="04020705040A02060702" pitchFamily="82" charset="0"/>
            </a:endParaRPr>
          </a:p>
        </p:txBody>
      </p:sp>
    </p:spTree>
    <p:extLst>
      <p:ext uri="{BB962C8B-B14F-4D97-AF65-F5344CB8AC3E}">
        <p14:creationId xmlns:p14="http://schemas.microsoft.com/office/powerpoint/2010/main" val="2268915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56"/>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1"/>
          <p:cNvSpPr txBox="1">
            <a:spLocks/>
          </p:cNvSpPr>
          <p:nvPr/>
        </p:nvSpPr>
        <p:spPr>
          <a:xfrm>
            <a:off x="4724400" y="228600"/>
            <a:ext cx="4419600"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GB" sz="3200" dirty="0" smtClean="0">
              <a:latin typeface="Algerian" panose="04020705040A02060702" pitchFamily="82" charset="0"/>
            </a:endParaRPr>
          </a:p>
          <a:p>
            <a:r>
              <a:rPr lang="en-GB" sz="3200" dirty="0" smtClean="0">
                <a:latin typeface="Algerian" panose="04020705040A02060702" pitchFamily="82" charset="0"/>
              </a:rPr>
              <a:t>Result &amp; Discussions</a:t>
            </a:r>
            <a:endParaRPr lang="en-GB" sz="2800" dirty="0">
              <a:latin typeface="Algerian" panose="04020705040A02060702" pitchFamily="82" charset="0"/>
            </a:endParaRPr>
          </a:p>
        </p:txBody>
      </p:sp>
      <p:sp>
        <p:nvSpPr>
          <p:cNvPr id="2" name="Rectangle 1"/>
          <p:cNvSpPr/>
          <p:nvPr/>
        </p:nvSpPr>
        <p:spPr>
          <a:xfrm>
            <a:off x="304800" y="1524000"/>
            <a:ext cx="8534400" cy="4708981"/>
          </a:xfrm>
          <a:prstGeom prst="rect">
            <a:avLst/>
          </a:prstGeom>
        </p:spPr>
        <p:txBody>
          <a:bodyPr wrap="square">
            <a:spAutoFit/>
          </a:bodyPr>
          <a:lstStyle/>
          <a:p>
            <a:pPr algn="ctr">
              <a:lnSpc>
                <a:spcPct val="150000"/>
              </a:lnSpc>
            </a:pPr>
            <a:r>
              <a:rPr lang="en-GB" sz="2000" dirty="0">
                <a:latin typeface="Arial" panose="020B0604020202020204" pitchFamily="34" charset="0"/>
                <a:cs typeface="Arial" panose="020B0604020202020204" pitchFamily="34" charset="0"/>
              </a:rPr>
              <a:t>This work yields triple results: first, a prediction model was developed to predict autism traits. Using the AQ-10 data collection, the proposed model can predict autism with </a:t>
            </a:r>
            <a:r>
              <a:rPr lang="en-GB" sz="2000" b="1" dirty="0" smtClean="0">
                <a:latin typeface="Arial" panose="020B0604020202020204" pitchFamily="34" charset="0"/>
                <a:cs typeface="Arial" panose="020B0604020202020204" pitchFamily="34" charset="0"/>
              </a:rPr>
              <a:t>97.10% </a:t>
            </a:r>
            <a:r>
              <a:rPr lang="en-GB" sz="2000" dirty="0" smtClean="0">
                <a:latin typeface="Arial" panose="020B0604020202020204" pitchFamily="34" charset="0"/>
                <a:cs typeface="Arial" panose="020B0604020202020204" pitchFamily="34" charset="0"/>
              </a:rPr>
              <a:t>accuracy</a:t>
            </a:r>
            <a:r>
              <a:rPr lang="en-GB" sz="2000" dirty="0">
                <a:latin typeface="Arial" panose="020B0604020202020204" pitchFamily="34" charset="0"/>
                <a:cs typeface="Arial" panose="020B0604020202020204" pitchFamily="34" charset="0"/>
              </a:rPr>
              <a:t>, respectively, for infants, teenagers, and adults. </a:t>
            </a:r>
            <a:r>
              <a:rPr lang="en-GB" sz="2000" dirty="0" smtClean="0">
                <a:latin typeface="Arial" panose="020B0604020202020204" pitchFamily="34" charset="0"/>
                <a:cs typeface="Arial" panose="020B0604020202020204" pitchFamily="34" charset="0"/>
              </a:rPr>
              <a:t>Further new idea is going to establish as input will be video data and later they will </a:t>
            </a:r>
            <a:r>
              <a:rPr lang="en-GB" sz="2000" b="1" dirty="0" smtClean="0">
                <a:latin typeface="Arial" panose="020B0604020202020204" pitchFamily="34" charset="0"/>
                <a:cs typeface="Arial" panose="020B0604020202020204" pitchFamily="34" charset="0"/>
              </a:rPr>
              <a:t>analyse the behaviour </a:t>
            </a:r>
            <a:r>
              <a:rPr lang="en-GB" sz="2000" dirty="0" smtClean="0">
                <a:latin typeface="Arial" panose="020B0604020202020204" pitchFamily="34" charset="0"/>
                <a:cs typeface="Arial" panose="020B0604020202020204" pitchFamily="34" charset="0"/>
              </a:rPr>
              <a:t>of child or adult and from that features run through various classifiers and later we look for accuracy and </a:t>
            </a:r>
            <a:r>
              <a:rPr lang="en-GB" sz="2000" b="1" dirty="0" smtClean="0">
                <a:latin typeface="Arial" panose="020B0604020202020204" pitchFamily="34" charset="0"/>
                <a:cs typeface="Arial" panose="020B0604020202020204" pitchFamily="34" charset="0"/>
              </a:rPr>
              <a:t>sensitivity</a:t>
            </a:r>
            <a:r>
              <a:rPr lang="en-GB" sz="2000" dirty="0" smtClean="0">
                <a:latin typeface="Arial" panose="020B0604020202020204" pitchFamily="34" charset="0"/>
                <a:cs typeface="Arial" panose="020B0604020202020204" pitchFamily="34" charset="0"/>
              </a:rPr>
              <a:t>, which is known as Mobile detection of autism through machine learning on </a:t>
            </a:r>
            <a:r>
              <a:rPr lang="en-GB" sz="2000" b="1" dirty="0" smtClean="0">
                <a:latin typeface="Arial" panose="020B0604020202020204" pitchFamily="34" charset="0"/>
                <a:cs typeface="Arial" panose="020B0604020202020204" pitchFamily="34" charset="0"/>
              </a:rPr>
              <a:t>home video</a:t>
            </a:r>
            <a:r>
              <a:rPr lang="en-GB" sz="2000" dirty="0" smtClean="0">
                <a:latin typeface="Arial" panose="020B0604020202020204" pitchFamily="34" charset="0"/>
                <a:cs typeface="Arial" panose="020B0604020202020204" pitchFamily="34" charset="0"/>
              </a:rPr>
              <a:t>. In </a:t>
            </a:r>
            <a:r>
              <a:rPr lang="en-GB" sz="2000" dirty="0">
                <a:latin typeface="Arial" panose="020B0604020202020204" pitchFamily="34" charset="0"/>
                <a:cs typeface="Arial" panose="020B0604020202020204" pitchFamily="34" charset="0"/>
              </a:rPr>
              <a:t>summary, the findings of this research offer an accurate and efficient approach to detecting autism traits for different age groups </a:t>
            </a:r>
          </a:p>
        </p:txBody>
      </p:sp>
    </p:spTree>
    <p:extLst>
      <p:ext uri="{BB962C8B-B14F-4D97-AF65-F5344CB8AC3E}">
        <p14:creationId xmlns:p14="http://schemas.microsoft.com/office/powerpoint/2010/main" val="8853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56"/>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313460" y="1620982"/>
            <a:ext cx="8458200" cy="4651979"/>
          </a:xfrm>
          <a:prstGeom prst="rect">
            <a:avLst/>
          </a:prstGeom>
        </p:spPr>
        <p:txBody>
          <a:bodyPr wrap="square">
            <a:spAutoFit/>
          </a:bodyPr>
          <a:lstStyle/>
          <a:p>
            <a:pPr algn="ctr">
              <a:lnSpc>
                <a:spcPct val="150000"/>
              </a:lnSpc>
            </a:pPr>
            <a:r>
              <a:rPr lang="en-GB" sz="2000" dirty="0" smtClean="0">
                <a:latin typeface="Arial" panose="020B0604020202020204" pitchFamily="34" charset="0"/>
                <a:cs typeface="Arial" panose="020B0604020202020204" pitchFamily="34" charset="0"/>
              </a:rPr>
              <a:t>ASD is </a:t>
            </a:r>
            <a:r>
              <a:rPr lang="en-GB" sz="2000" dirty="0">
                <a:latin typeface="Arial" panose="020B0604020202020204" pitchFamily="34" charset="0"/>
                <a:cs typeface="Arial" panose="020B0604020202020204" pitchFamily="34" charset="0"/>
              </a:rPr>
              <a:t>a condition of </a:t>
            </a:r>
            <a:r>
              <a:rPr lang="en-GB" sz="2000" b="1" dirty="0">
                <a:latin typeface="Arial" panose="020B0604020202020204" pitchFamily="34" charset="0"/>
                <a:cs typeface="Arial" panose="020B0604020202020204" pitchFamily="34" charset="0"/>
              </a:rPr>
              <a:t>neurodevelopment </a:t>
            </a:r>
            <a:r>
              <a:rPr lang="en-GB" sz="2000" dirty="0">
                <a:latin typeface="Arial" panose="020B0604020202020204" pitchFamily="34" charset="0"/>
                <a:cs typeface="Arial" panose="020B0604020202020204" pitchFamily="34" charset="0"/>
              </a:rPr>
              <a:t>related to high healthcare costs, and early diagnosis will minimize </a:t>
            </a:r>
            <a:r>
              <a:rPr lang="en-GB" sz="2000" dirty="0" smtClean="0">
                <a:latin typeface="Arial" panose="020B0604020202020204" pitchFamily="34" charset="0"/>
                <a:cs typeface="Arial" panose="020B0604020202020204" pitchFamily="34" charset="0"/>
              </a:rPr>
              <a:t>them. However</a:t>
            </a:r>
            <a:r>
              <a:rPr lang="en-GB" sz="2000" dirty="0">
                <a:latin typeface="Arial" panose="020B0604020202020204" pitchFamily="34" charset="0"/>
                <a:cs typeface="Arial" panose="020B0604020202020204" pitchFamily="34" charset="0"/>
              </a:rPr>
              <a:t>, waiting times for an ASD diagnosis are lengthy, with no cost-effective treatments. </a:t>
            </a:r>
            <a:r>
              <a:rPr lang="en-GB" sz="2000" dirty="0" smtClean="0">
                <a:latin typeface="Arial" panose="020B0604020202020204" pitchFamily="34" charset="0"/>
                <a:cs typeface="Arial" panose="020B0604020202020204" pitchFamily="34" charset="0"/>
              </a:rPr>
              <a:t>The </a:t>
            </a:r>
            <a:r>
              <a:rPr lang="en-GB" sz="2000" dirty="0">
                <a:latin typeface="Arial" panose="020B0604020202020204" pitchFamily="34" charset="0"/>
                <a:cs typeface="Arial" panose="020B0604020202020204" pitchFamily="34" charset="0"/>
              </a:rPr>
              <a:t>rapid growth in the number of ASD cases worldwide includes </a:t>
            </a:r>
            <a:r>
              <a:rPr lang="en-GB" sz="2000" b="1" dirty="0">
                <a:latin typeface="Arial" panose="020B0604020202020204" pitchFamily="34" charset="0"/>
                <a:cs typeface="Arial" panose="020B0604020202020204" pitchFamily="34" charset="0"/>
              </a:rPr>
              <a:t>behaviour-related</a:t>
            </a:r>
            <a:r>
              <a:rPr lang="en-GB" sz="2000" dirty="0">
                <a:latin typeface="Arial" panose="020B0604020202020204" pitchFamily="34" charset="0"/>
                <a:cs typeface="Arial" panose="020B0604020202020204" pitchFamily="34" charset="0"/>
              </a:rPr>
              <a:t> datasets. However, these datasets are </a:t>
            </a:r>
            <a:r>
              <a:rPr lang="en-GB" sz="2000" b="1" dirty="0">
                <a:latin typeface="Arial" panose="020B0604020202020204" pitchFamily="34" charset="0"/>
                <a:cs typeface="Arial" panose="020B0604020202020204" pitchFamily="34" charset="0"/>
              </a:rPr>
              <a:t>uncommon</a:t>
            </a:r>
            <a:r>
              <a:rPr lang="en-GB" sz="2000" dirty="0">
                <a:latin typeface="Arial" panose="020B0604020202020204" pitchFamily="34" charset="0"/>
                <a:cs typeface="Arial" panose="020B0604020202020204" pitchFamily="34" charset="0"/>
              </a:rPr>
              <a:t>, making it difficult to conduct detailed analyses to enhance the ASD screening process's </a:t>
            </a:r>
            <a:r>
              <a:rPr lang="en-GB" sz="2000" b="1" dirty="0">
                <a:latin typeface="Arial" panose="020B0604020202020204" pitchFamily="34" charset="0"/>
                <a:cs typeface="Arial" panose="020B0604020202020204" pitchFamily="34" charset="0"/>
              </a:rPr>
              <a:t>performance</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responsiveness, </a:t>
            </a:r>
            <a:r>
              <a:rPr lang="en-GB" sz="2000" dirty="0">
                <a:latin typeface="Arial" panose="020B0604020202020204" pitchFamily="34" charset="0"/>
                <a:cs typeface="Arial" panose="020B0604020202020204" pitchFamily="34" charset="0"/>
              </a:rPr>
              <a:t>and predictive </a:t>
            </a:r>
            <a:r>
              <a:rPr lang="en-GB" sz="2000" dirty="0" smtClean="0">
                <a:latin typeface="Arial" panose="020B0604020202020204" pitchFamily="34" charset="0"/>
                <a:cs typeface="Arial" panose="020B0604020202020204" pitchFamily="34" charset="0"/>
              </a:rPr>
              <a:t>accuracy. We </a:t>
            </a:r>
            <a:r>
              <a:rPr lang="en-GB" sz="2000" dirty="0">
                <a:latin typeface="Arial" panose="020B0604020202020204" pitchFamily="34" charset="0"/>
                <a:cs typeface="Arial" panose="020B0604020202020204" pitchFamily="34" charset="0"/>
              </a:rPr>
              <a:t>are therefore proposing a new adult autism screening dataset containing 20 features to be used for further study, especially in identifying </a:t>
            </a:r>
            <a:r>
              <a:rPr lang="en-GB" sz="2000" b="1" dirty="0" smtClean="0">
                <a:latin typeface="Arial" panose="020B0604020202020204" pitchFamily="34" charset="0"/>
                <a:cs typeface="Arial" panose="020B0604020202020204" pitchFamily="34" charset="0"/>
              </a:rPr>
              <a:t>autistic </a:t>
            </a:r>
            <a:r>
              <a:rPr lang="en-GB" sz="2000" b="1" dirty="0">
                <a:latin typeface="Arial" panose="020B0604020202020204" pitchFamily="34" charset="0"/>
                <a:cs typeface="Arial" panose="020B0604020202020204" pitchFamily="34" charset="0"/>
              </a:rPr>
              <a:t>features </a:t>
            </a:r>
            <a:r>
              <a:rPr lang="en-GB" sz="2000" dirty="0">
                <a:latin typeface="Arial" panose="020B0604020202020204" pitchFamily="34" charset="0"/>
                <a:cs typeface="Arial" panose="020B0604020202020204" pitchFamily="34" charset="0"/>
              </a:rPr>
              <a:t>and improving the </a:t>
            </a:r>
            <a:r>
              <a:rPr lang="en-GB" sz="2000" dirty="0" smtClean="0">
                <a:latin typeface="Arial" panose="020B0604020202020204" pitchFamily="34" charset="0"/>
                <a:cs typeface="Arial" panose="020B0604020202020204" pitchFamily="34" charset="0"/>
              </a:rPr>
              <a:t>classification. </a:t>
            </a:r>
            <a:endParaRPr lang="en-GB" sz="2000" dirty="0">
              <a:latin typeface="Arial" panose="020B0604020202020204" pitchFamily="34" charset="0"/>
              <a:cs typeface="Arial" panose="020B0604020202020204" pitchFamily="34" charset="0"/>
            </a:endParaRPr>
          </a:p>
        </p:txBody>
      </p:sp>
      <p:sp>
        <p:nvSpPr>
          <p:cNvPr id="6" name="Title 1"/>
          <p:cNvSpPr txBox="1">
            <a:spLocks/>
          </p:cNvSpPr>
          <p:nvPr/>
        </p:nvSpPr>
        <p:spPr>
          <a:xfrm>
            <a:off x="4876801" y="228600"/>
            <a:ext cx="383944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GB" sz="3200" dirty="0" smtClean="0">
              <a:latin typeface="Algerian" panose="04020705040A02060702" pitchFamily="82" charset="0"/>
            </a:endParaRPr>
          </a:p>
          <a:p>
            <a:r>
              <a:rPr lang="en-GB" sz="3200" dirty="0" smtClean="0">
                <a:latin typeface="Algerian" panose="04020705040A02060702" pitchFamily="82" charset="0"/>
              </a:rPr>
              <a:t>Abstract</a:t>
            </a:r>
            <a:endParaRPr lang="en-GB" sz="2800" dirty="0">
              <a:latin typeface="Algerian" panose="04020705040A02060702" pitchFamily="82" charset="0"/>
            </a:endParaRPr>
          </a:p>
        </p:txBody>
      </p:sp>
    </p:spTree>
    <p:extLst>
      <p:ext uri="{BB962C8B-B14F-4D97-AF65-F5344CB8AC3E}">
        <p14:creationId xmlns:p14="http://schemas.microsoft.com/office/powerpoint/2010/main" val="944763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1"/>
          <p:cNvSpPr txBox="1">
            <a:spLocks/>
          </p:cNvSpPr>
          <p:nvPr/>
        </p:nvSpPr>
        <p:spPr>
          <a:xfrm>
            <a:off x="4876800" y="762000"/>
            <a:ext cx="42672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dirty="0" smtClean="0">
                <a:latin typeface="Algerian" panose="04020705040A02060702" pitchFamily="82" charset="0"/>
              </a:rPr>
              <a:t>conclusion</a:t>
            </a:r>
            <a:endParaRPr lang="en-GB" sz="2800" dirty="0">
              <a:latin typeface="Algerian" panose="04020705040A02060702" pitchFamily="82" charset="0"/>
            </a:endParaRPr>
          </a:p>
        </p:txBody>
      </p:sp>
      <p:sp>
        <p:nvSpPr>
          <p:cNvPr id="2" name="Rectangle 1"/>
          <p:cNvSpPr/>
          <p:nvPr/>
        </p:nvSpPr>
        <p:spPr>
          <a:xfrm>
            <a:off x="401782" y="1600200"/>
            <a:ext cx="8437418" cy="4698146"/>
          </a:xfrm>
          <a:prstGeom prst="rect">
            <a:avLst/>
          </a:prstGeom>
        </p:spPr>
        <p:txBody>
          <a:bodyPr wrap="square">
            <a:spAutoFit/>
          </a:bodyPr>
          <a:lstStyle/>
          <a:p>
            <a:pPr algn="ctr">
              <a:lnSpc>
                <a:spcPct val="150000"/>
              </a:lnSpc>
            </a:pPr>
            <a:r>
              <a:rPr lang="en-GB" sz="2200" dirty="0" smtClean="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Many researchers have performed studies with ASD datasets, but ASD prediction still needs significant improvement. In our study, we gathered early detection ASD datasets of different </a:t>
            </a:r>
            <a:r>
              <a:rPr lang="en-GB" sz="2000" b="1" dirty="0" smtClean="0">
                <a:latin typeface="Arial" panose="020B0604020202020204" pitchFamily="34" charset="0"/>
                <a:cs typeface="Arial" panose="020B0604020202020204" pitchFamily="34" charset="0"/>
              </a:rPr>
              <a:t>stages of life </a:t>
            </a:r>
            <a:r>
              <a:rPr lang="en-GB" sz="2000" dirty="0" smtClean="0">
                <a:latin typeface="Arial" panose="020B0604020202020204" pitchFamily="34" charset="0"/>
                <a:cs typeface="Arial" panose="020B0604020202020204" pitchFamily="34" charset="0"/>
              </a:rPr>
              <a:t>and analysed results of using a range of different classier to explore the significant features of ASD. </a:t>
            </a:r>
          </a:p>
          <a:p>
            <a:pPr algn="ctr">
              <a:lnSpc>
                <a:spcPct val="150000"/>
              </a:lnSpc>
            </a:pPr>
            <a:r>
              <a:rPr lang="en-GB" sz="2000" dirty="0" smtClean="0">
                <a:latin typeface="Arial" panose="020B0604020202020204" pitchFamily="34" charset="0"/>
                <a:cs typeface="Arial" panose="020B0604020202020204" pitchFamily="34" charset="0"/>
              </a:rPr>
              <a:t>	We found results of</a:t>
            </a:r>
            <a:r>
              <a:rPr lang="en-GB" sz="2000" b="1" dirty="0" smtClean="0">
                <a:latin typeface="Arial" panose="020B0604020202020204" pitchFamily="34" charset="0"/>
                <a:cs typeface="Arial" panose="020B0604020202020204" pitchFamily="34" charset="0"/>
              </a:rPr>
              <a:t> 96% </a:t>
            </a:r>
            <a:r>
              <a:rPr lang="en-GB" sz="2000" dirty="0" smtClean="0">
                <a:latin typeface="Arial" panose="020B0604020202020204" pitchFamily="34" charset="0"/>
                <a:cs typeface="Arial" panose="020B0604020202020204" pitchFamily="34" charset="0"/>
              </a:rPr>
              <a:t>using</a:t>
            </a:r>
            <a:r>
              <a:rPr lang="en-GB" sz="2000" b="1" dirty="0" smtClean="0">
                <a:latin typeface="Arial" panose="020B0604020202020204" pitchFamily="34" charset="0"/>
                <a:cs typeface="Arial" panose="020B0604020202020204" pitchFamily="34" charset="0"/>
              </a:rPr>
              <a:t> Random Forest Algorithm, </a:t>
            </a:r>
            <a:r>
              <a:rPr lang="en-GB" sz="2000" dirty="0" smtClean="0">
                <a:latin typeface="Arial" panose="020B0604020202020204" pitchFamily="34" charset="0"/>
                <a:cs typeface="Arial" panose="020B0604020202020204" pitchFamily="34" charset="0"/>
              </a:rPr>
              <a:t>the best prediction possible, as we considered averaged results to compare with previous studies. In the future, we will identify better the associated limitations of this approach, and analyse more data to </a:t>
            </a:r>
            <a:r>
              <a:rPr lang="en-GB" sz="2000" b="1" dirty="0" smtClean="0">
                <a:latin typeface="Arial" panose="020B0604020202020204" pitchFamily="34" charset="0"/>
                <a:cs typeface="Arial" panose="020B0604020202020204" pitchFamily="34" charset="0"/>
              </a:rPr>
              <a:t>improve</a:t>
            </a:r>
            <a:r>
              <a:rPr lang="en-GB" sz="2000" dirty="0" smtClean="0">
                <a:latin typeface="Arial" panose="020B0604020202020204" pitchFamily="34" charset="0"/>
                <a:cs typeface="Arial" panose="020B0604020202020204" pitchFamily="34" charset="0"/>
              </a:rPr>
              <a:t> the detection of ASD and related neurodevelopmental disorders.</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89158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8790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6" y="20782"/>
            <a:ext cx="9137073" cy="683721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10701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56"/>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p:cNvSpPr txBox="1">
            <a:spLocks/>
          </p:cNvSpPr>
          <p:nvPr/>
        </p:nvSpPr>
        <p:spPr>
          <a:xfrm>
            <a:off x="4876801" y="228600"/>
            <a:ext cx="383944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GB" sz="3200" dirty="0" smtClean="0">
              <a:latin typeface="Algerian" panose="04020705040A02060702" pitchFamily="82" charset="0"/>
            </a:endParaRPr>
          </a:p>
          <a:p>
            <a:r>
              <a:rPr lang="en-GB" sz="3200" dirty="0" smtClean="0">
                <a:latin typeface="Algerian" panose="04020705040A02060702" pitchFamily="82" charset="0"/>
              </a:rPr>
              <a:t>Introduction</a:t>
            </a:r>
            <a:endParaRPr lang="en-GB" sz="2800" dirty="0">
              <a:latin typeface="Algerian" panose="04020705040A02060702" pitchFamily="82" charset="0"/>
            </a:endParaRPr>
          </a:p>
        </p:txBody>
      </p:sp>
      <p:sp>
        <p:nvSpPr>
          <p:cNvPr id="7" name="Rectangle 6"/>
          <p:cNvSpPr/>
          <p:nvPr/>
        </p:nvSpPr>
        <p:spPr>
          <a:xfrm>
            <a:off x="152400" y="1438064"/>
            <a:ext cx="8763000" cy="4985980"/>
          </a:xfrm>
          <a:prstGeom prst="rect">
            <a:avLst/>
          </a:prstGeom>
        </p:spPr>
        <p:txBody>
          <a:bodyPr wrap="square">
            <a:spAutoFit/>
          </a:bodyPr>
          <a:lstStyle/>
          <a:p>
            <a:endParaRPr lang="en-GB" dirty="0"/>
          </a:p>
          <a:p>
            <a:pPr algn="ctr">
              <a:lnSpc>
                <a:spcPct val="150000"/>
              </a:lnSpc>
            </a:pPr>
            <a:r>
              <a:rPr lang="en-GB" sz="2000" dirty="0" smtClean="0">
                <a:latin typeface="Arial" panose="020B0604020202020204" pitchFamily="34" charset="0"/>
                <a:cs typeface="Arial" panose="020B0604020202020204" pitchFamily="34" charset="0"/>
              </a:rPr>
              <a:t>Autism </a:t>
            </a:r>
            <a:r>
              <a:rPr lang="en-GB" sz="2000" dirty="0">
                <a:latin typeface="Arial" panose="020B0604020202020204" pitchFamily="34" charset="0"/>
                <a:cs typeface="Arial" panose="020B0604020202020204" pitchFamily="34" charset="0"/>
              </a:rPr>
              <a:t>spectrum disorder starts in early childhood and eventually creates societally functioning difficulties — for example, socially, at school, and at work. </a:t>
            </a:r>
            <a:r>
              <a:rPr lang="en-GB" sz="2000" b="1" dirty="0">
                <a:latin typeface="Arial" panose="020B0604020202020204" pitchFamily="34" charset="0"/>
                <a:cs typeface="Arial" panose="020B0604020202020204" pitchFamily="34" charset="0"/>
              </a:rPr>
              <a:t>During the first year</a:t>
            </a:r>
            <a:r>
              <a:rPr lang="en-GB" sz="2000" dirty="0">
                <a:latin typeface="Arial" panose="020B0604020202020204" pitchFamily="34" charset="0"/>
                <a:cs typeface="Arial" panose="020B0604020202020204" pitchFamily="34" charset="0"/>
              </a:rPr>
              <a:t>, children also show signs of autism </a:t>
            </a:r>
            <a:r>
              <a:rPr lang="en-GB" sz="2000" dirty="0" smtClean="0">
                <a:latin typeface="Arial" panose="020B0604020202020204" pitchFamily="34" charset="0"/>
                <a:cs typeface="Arial" panose="020B0604020202020204" pitchFamily="34" charset="0"/>
              </a:rPr>
              <a:t>.</a:t>
            </a:r>
            <a:r>
              <a:rPr lang="en-GB" sz="2000" dirty="0">
                <a:latin typeface="Arial" panose="020B0604020202020204" pitchFamily="34" charset="0"/>
                <a:cs typeface="Arial" panose="020B0604020202020204" pitchFamily="34" charset="0"/>
              </a:rPr>
              <a:t> This study aimed to examine the long-term risk of </a:t>
            </a:r>
            <a:r>
              <a:rPr lang="en-GB" sz="2000" dirty="0" smtClean="0">
                <a:latin typeface="Arial" panose="020B0604020202020204" pitchFamily="34" charset="0"/>
                <a:cs typeface="Arial" panose="020B0604020202020204" pitchFamily="34" charset="0"/>
              </a:rPr>
              <a:t>ASD individuals </a:t>
            </a:r>
            <a:r>
              <a:rPr lang="en-GB" sz="2000" dirty="0">
                <a:latin typeface="Arial" panose="020B0604020202020204" pitchFamily="34" charset="0"/>
                <a:cs typeface="Arial" panose="020B0604020202020204" pitchFamily="34" charset="0"/>
              </a:rPr>
              <a:t>using both </a:t>
            </a:r>
            <a:r>
              <a:rPr lang="en-GB" sz="2000" b="1" dirty="0" smtClean="0">
                <a:latin typeface="Arial" panose="020B0604020202020204" pitchFamily="34" charset="0"/>
                <a:cs typeface="Arial" panose="020B0604020202020204" pitchFamily="34" charset="0"/>
              </a:rPr>
              <a:t>observational</a:t>
            </a:r>
            <a:r>
              <a:rPr lang="en-GB" sz="2000" dirty="0" smtClean="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tools and parental reports. With further understanding of the relationships between maternal tension, needs</a:t>
            </a:r>
            <a:r>
              <a:rPr lang="en-GB" sz="2000" dirty="0" smtClean="0">
                <a:latin typeface="Arial" panose="020B0604020202020204" pitchFamily="34" charset="0"/>
                <a:cs typeface="Arial" panose="020B0604020202020204" pitchFamily="34" charset="0"/>
              </a:rPr>
              <a:t>, healthcare </a:t>
            </a:r>
            <a:r>
              <a:rPr lang="en-GB" sz="2000" dirty="0">
                <a:latin typeface="Arial" panose="020B0604020202020204" pitchFamily="34" charset="0"/>
                <a:cs typeface="Arial" panose="020B0604020202020204" pitchFamily="34" charset="0"/>
              </a:rPr>
              <a:t>practitioners can coordinate treatment best within their area of practice, collect key resources, and provide referrals for external support </a:t>
            </a:r>
            <a:r>
              <a:rPr lang="en-GB" sz="2000" dirty="0" smtClean="0">
                <a:latin typeface="Arial" panose="020B0604020202020204" pitchFamily="34" charset="0"/>
                <a:cs typeface="Arial" panose="020B0604020202020204" pitchFamily="34" charset="0"/>
              </a:rPr>
              <a:t>services. This is condition </a:t>
            </a:r>
            <a:r>
              <a:rPr lang="en-GB" sz="2000" dirty="0">
                <a:latin typeface="Arial" panose="020B0604020202020204" pitchFamily="34" charset="0"/>
                <a:cs typeface="Arial" panose="020B0604020202020204" pitchFamily="34" charset="0"/>
              </a:rPr>
              <a:t>related to brain development that affects how a person perceives and socializes with others, causing </a:t>
            </a:r>
            <a:r>
              <a:rPr lang="en-GB" sz="2000" b="1" dirty="0">
                <a:latin typeface="Arial" panose="020B0604020202020204" pitchFamily="34" charset="0"/>
                <a:cs typeface="Arial" panose="020B0604020202020204" pitchFamily="34" charset="0"/>
              </a:rPr>
              <a:t>social interaction</a:t>
            </a:r>
            <a:r>
              <a:rPr lang="en-GB" sz="2000" dirty="0">
                <a:latin typeface="Arial" panose="020B0604020202020204" pitchFamily="34" charset="0"/>
                <a:cs typeface="Arial" panose="020B0604020202020204" pitchFamily="34" charset="0"/>
              </a:rPr>
              <a:t> and communication problems. </a:t>
            </a:r>
          </a:p>
        </p:txBody>
      </p:sp>
    </p:spTree>
    <p:extLst>
      <p:ext uri="{BB962C8B-B14F-4D97-AF65-F5344CB8AC3E}">
        <p14:creationId xmlns:p14="http://schemas.microsoft.com/office/powerpoint/2010/main" val="3912952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56"/>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1"/>
          <p:cNvSpPr txBox="1">
            <a:spLocks/>
          </p:cNvSpPr>
          <p:nvPr/>
        </p:nvSpPr>
        <p:spPr>
          <a:xfrm>
            <a:off x="4876801" y="228600"/>
            <a:ext cx="383944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dirty="0" smtClean="0">
                <a:latin typeface="Algerian" panose="04020705040A02060702" pitchFamily="82" charset="0"/>
              </a:rPr>
              <a:t>Literature review</a:t>
            </a:r>
            <a:endParaRPr lang="en-GB" sz="2800" dirty="0">
              <a:latin typeface="Algerian" panose="04020705040A02060702" pitchFamily="82" charset="0"/>
            </a:endParaRPr>
          </a:p>
        </p:txBody>
      </p:sp>
      <p:graphicFrame>
        <p:nvGraphicFramePr>
          <p:cNvPr id="5" name="Table 4">
            <a:extLst>
              <a:ext uri="{FF2B5EF4-FFF2-40B4-BE49-F238E27FC236}">
                <a16:creationId xmlns="" xmlns:a16="http://schemas.microsoft.com/office/drawing/2014/main" id="{C6C0D9C6-C569-4F43-AB80-8253B1A39DE2}"/>
              </a:ext>
            </a:extLst>
          </p:cNvPr>
          <p:cNvGraphicFramePr>
            <a:graphicFrameLocks noGrp="1"/>
          </p:cNvGraphicFramePr>
          <p:nvPr>
            <p:extLst>
              <p:ext uri="{D42A27DB-BD31-4B8C-83A1-F6EECF244321}">
                <p14:modId xmlns:p14="http://schemas.microsoft.com/office/powerpoint/2010/main" val="557779119"/>
              </p:ext>
            </p:extLst>
          </p:nvPr>
        </p:nvGraphicFramePr>
        <p:xfrm>
          <a:off x="381000" y="1752600"/>
          <a:ext cx="8469993" cy="2331720"/>
        </p:xfrm>
        <a:graphic>
          <a:graphicData uri="http://schemas.openxmlformats.org/drawingml/2006/table">
            <a:tbl>
              <a:tblPr firstRow="1" bandRow="1">
                <a:tableStyleId>{5C22544A-7EE6-4342-B048-85BDC9FD1C3A}</a:tableStyleId>
              </a:tblPr>
              <a:tblGrid>
                <a:gridCol w="1007817">
                  <a:extLst>
                    <a:ext uri="{9D8B030D-6E8A-4147-A177-3AD203B41FA5}">
                      <a16:colId xmlns="" xmlns:a16="http://schemas.microsoft.com/office/drawing/2014/main" val="3951964651"/>
                    </a:ext>
                  </a:extLst>
                </a:gridCol>
                <a:gridCol w="3335583">
                  <a:extLst>
                    <a:ext uri="{9D8B030D-6E8A-4147-A177-3AD203B41FA5}">
                      <a16:colId xmlns="" xmlns:a16="http://schemas.microsoft.com/office/drawing/2014/main" val="4156344499"/>
                    </a:ext>
                  </a:extLst>
                </a:gridCol>
                <a:gridCol w="4126593">
                  <a:extLst>
                    <a:ext uri="{9D8B030D-6E8A-4147-A177-3AD203B41FA5}">
                      <a16:colId xmlns="" xmlns:a16="http://schemas.microsoft.com/office/drawing/2014/main" val="1903120254"/>
                    </a:ext>
                  </a:extLst>
                </a:gridCol>
              </a:tblGrid>
              <a:tr h="1296144">
                <a:tc>
                  <a:txBody>
                    <a:bodyPr/>
                    <a:lstStyle/>
                    <a:p>
                      <a:r>
                        <a:rPr lang="en-US" sz="1400" dirty="0" smtClean="0">
                          <a:latin typeface="Times New Roman" panose="02020603050405020304" pitchFamily="18" charset="0"/>
                          <a:cs typeface="Times New Roman" panose="02020603050405020304" pitchFamily="18" charset="0"/>
                        </a:rPr>
                        <a:t>  </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a:t>
                      </a:r>
                    </a:p>
                    <a:p>
                      <a:r>
                        <a:rPr lang="en-US" sz="1400" baseline="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t>
                      </a:r>
                    </a:p>
                    <a:p>
                      <a:r>
                        <a:rPr lang="en-US" sz="14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01</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1600" b="1" kern="1200" dirty="0" smtClean="0">
                        <a:solidFill>
                          <a:schemeClr val="lt1"/>
                        </a:solidFill>
                        <a:effectLst/>
                        <a:latin typeface="+mn-lt"/>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lang="en-GB" sz="1600" b="1" kern="1200" dirty="0" smtClean="0">
                        <a:solidFill>
                          <a:schemeClr val="lt1"/>
                        </a:solidFill>
                        <a:effectLst/>
                        <a:latin typeface="+mn-lt"/>
                        <a:ea typeface="+mn-ea"/>
                        <a:cs typeface="+mn-cs"/>
                      </a:endParaRPr>
                    </a:p>
                    <a:p>
                      <a:pPr marL="0" marR="0" lvl="0" indent="0" algn="ctr" defTabSz="457200" rtl="0" eaLnBrk="1" fontAlgn="auto" latinLnBrk="0" hangingPunct="1">
                        <a:lnSpc>
                          <a:spcPct val="150000"/>
                        </a:lnSpc>
                        <a:spcBef>
                          <a:spcPts val="0"/>
                        </a:spcBef>
                        <a:spcAft>
                          <a:spcPts val="0"/>
                        </a:spcAft>
                        <a:buClrTx/>
                        <a:buSzTx/>
                        <a:buFontTx/>
                        <a:buNone/>
                        <a:tabLst/>
                        <a:defRPr/>
                      </a:pPr>
                      <a:r>
                        <a:rPr lang="en-GB" sz="1600" b="1" kern="1200" dirty="0" smtClean="0">
                          <a:solidFill>
                            <a:schemeClr val="lt1"/>
                          </a:solidFill>
                          <a:effectLst/>
                          <a:latin typeface="+mn-lt"/>
                          <a:ea typeface="+mn-ea"/>
                          <a:cs typeface="+mn-cs"/>
                        </a:rPr>
                        <a:t>The Genetic-Evolutionary Random Support Vector Machine Cluster Analysis in ASD</a:t>
                      </a:r>
                      <a:endParaRPr lang="en-IN" sz="1600" dirty="0" smtClean="0"/>
                    </a:p>
                    <a:p>
                      <a:endParaRPr lang="en-IN" dirty="0"/>
                    </a:p>
                  </a:txBody>
                  <a:tcPr/>
                </a:tc>
                <a:tc>
                  <a:txBody>
                    <a:bodyPr/>
                    <a:lstStyle/>
                    <a:p>
                      <a:pPr>
                        <a:lnSpc>
                          <a:spcPct val="150000"/>
                        </a:lnSpc>
                        <a:buFont typeface="Wingdings" panose="05000000000000000000" pitchFamily="2" charset="2"/>
                        <a:buChar char="ü"/>
                      </a:pPr>
                      <a:r>
                        <a:rPr lang="en-GB" sz="1600" dirty="0" smtClean="0"/>
                        <a:t>It combines with feature selection method and SVM to distinguish between ASD subjects and normal controls.</a:t>
                      </a:r>
                    </a:p>
                    <a:p>
                      <a:pPr>
                        <a:lnSpc>
                          <a:spcPct val="150000"/>
                        </a:lnSpc>
                        <a:buFont typeface="Wingdings" panose="05000000000000000000" pitchFamily="2" charset="2"/>
                        <a:buChar char="ü"/>
                      </a:pPr>
                      <a:r>
                        <a:rPr lang="en-US" sz="1800" dirty="0" smtClean="0">
                          <a:solidFill>
                            <a:srgbClr val="FF0000"/>
                          </a:solidFill>
                        </a:rPr>
                        <a:t>Problem: </a:t>
                      </a:r>
                      <a:r>
                        <a:rPr lang="en-US" sz="1600" dirty="0" smtClean="0"/>
                        <a:t>Drawbacks of single SVM cluster to overcome we use random SVM and </a:t>
                      </a:r>
                      <a:r>
                        <a:rPr lang="en-GB" sz="1600" dirty="0" smtClean="0"/>
                        <a:t>GERSVMC</a:t>
                      </a:r>
                      <a:r>
                        <a:rPr lang="en-US" sz="1600" dirty="0" smtClean="0"/>
                        <a:t>(Genetic SVM cluster)</a:t>
                      </a:r>
                    </a:p>
                  </a:txBody>
                  <a:tcPr/>
                </a:tc>
                <a:extLst>
                  <a:ext uri="{0D108BD9-81ED-4DB2-BD59-A6C34878D82A}">
                    <a16:rowId xmlns="" xmlns:a16="http://schemas.microsoft.com/office/drawing/2014/main" val="2175175760"/>
                  </a:ext>
                </a:extLst>
              </a:tr>
            </a:tbl>
          </a:graphicData>
        </a:graphic>
      </p:graphicFrame>
      <p:graphicFrame>
        <p:nvGraphicFramePr>
          <p:cNvPr id="7" name="Table 6">
            <a:extLst>
              <a:ext uri="{FF2B5EF4-FFF2-40B4-BE49-F238E27FC236}">
                <a16:creationId xmlns="" xmlns:a16="http://schemas.microsoft.com/office/drawing/2014/main" id="{C6C0D9C6-C569-4F43-AB80-8253B1A39DE2}"/>
              </a:ext>
            </a:extLst>
          </p:cNvPr>
          <p:cNvGraphicFramePr>
            <a:graphicFrameLocks noGrp="1"/>
          </p:cNvGraphicFramePr>
          <p:nvPr>
            <p:extLst>
              <p:ext uri="{D42A27DB-BD31-4B8C-83A1-F6EECF244321}">
                <p14:modId xmlns:p14="http://schemas.microsoft.com/office/powerpoint/2010/main" val="435445648"/>
              </p:ext>
            </p:extLst>
          </p:nvPr>
        </p:nvGraphicFramePr>
        <p:xfrm>
          <a:off x="381000" y="4267200"/>
          <a:ext cx="8458200" cy="2286000"/>
        </p:xfrm>
        <a:graphic>
          <a:graphicData uri="http://schemas.openxmlformats.org/drawingml/2006/table">
            <a:tbl>
              <a:tblPr firstRow="1" bandRow="1">
                <a:tableStyleId>{5C22544A-7EE6-4342-B048-85BDC9FD1C3A}</a:tableStyleId>
              </a:tblPr>
              <a:tblGrid>
                <a:gridCol w="930681">
                  <a:extLst>
                    <a:ext uri="{9D8B030D-6E8A-4147-A177-3AD203B41FA5}">
                      <a16:colId xmlns="" xmlns:a16="http://schemas.microsoft.com/office/drawing/2014/main" val="3951964651"/>
                    </a:ext>
                  </a:extLst>
                </a:gridCol>
                <a:gridCol w="3412719">
                  <a:extLst>
                    <a:ext uri="{9D8B030D-6E8A-4147-A177-3AD203B41FA5}">
                      <a16:colId xmlns="" xmlns:a16="http://schemas.microsoft.com/office/drawing/2014/main" val="4156344499"/>
                    </a:ext>
                  </a:extLst>
                </a:gridCol>
                <a:gridCol w="4114800">
                  <a:extLst>
                    <a:ext uri="{9D8B030D-6E8A-4147-A177-3AD203B41FA5}">
                      <a16:colId xmlns="" xmlns:a16="http://schemas.microsoft.com/office/drawing/2014/main" val="1903120254"/>
                    </a:ext>
                  </a:extLst>
                </a:gridCol>
              </a:tblGrid>
              <a:tr h="1296144">
                <a:tc>
                  <a:txBody>
                    <a:bodyPr/>
                    <a:lstStyle/>
                    <a:p>
                      <a:r>
                        <a:rPr lang="en-US" sz="1400" dirty="0">
                          <a:latin typeface="Times New Roman" panose="02020603050405020304" pitchFamily="18" charset="0"/>
                          <a:cs typeface="Times New Roman" panose="02020603050405020304" pitchFamily="18" charset="0"/>
                        </a:rPr>
                        <a:t>  </a:t>
                      </a:r>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a:t>
                      </a:r>
                    </a:p>
                    <a:p>
                      <a:r>
                        <a:rPr lang="en-US" sz="1400" dirty="0" smtClean="0">
                          <a:latin typeface="Times New Roman" panose="02020603050405020304" pitchFamily="18" charset="0"/>
                          <a:cs typeface="Times New Roman" panose="02020603050405020304" pitchFamily="18" charset="0"/>
                        </a:rPr>
                        <a:t>  </a:t>
                      </a:r>
                    </a:p>
                    <a:p>
                      <a:r>
                        <a:rPr lang="en-US" sz="14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02</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endParaRPr lang="en-GB" sz="1600" b="1" kern="1200" dirty="0" smtClean="0">
                        <a:solidFill>
                          <a:schemeClr val="lt1"/>
                        </a:solidFill>
                        <a:effectLst/>
                        <a:latin typeface="+mn-lt"/>
                        <a:ea typeface="+mn-ea"/>
                        <a:cs typeface="+mn-cs"/>
                      </a:endParaRPr>
                    </a:p>
                    <a:p>
                      <a:pPr marL="0" marR="0" lvl="0" indent="0" algn="ctr" defTabSz="457200" rtl="0" eaLnBrk="1" fontAlgn="auto" latinLnBrk="0" hangingPunct="1">
                        <a:lnSpc>
                          <a:spcPct val="150000"/>
                        </a:lnSpc>
                        <a:spcBef>
                          <a:spcPts val="0"/>
                        </a:spcBef>
                        <a:spcAft>
                          <a:spcPts val="0"/>
                        </a:spcAft>
                        <a:buClrTx/>
                        <a:buSzTx/>
                        <a:buFontTx/>
                        <a:buNone/>
                        <a:tabLst/>
                        <a:defRPr/>
                      </a:pPr>
                      <a:r>
                        <a:rPr lang="en-GB" sz="1600" b="1" kern="1200" dirty="0" smtClean="0">
                          <a:solidFill>
                            <a:schemeClr val="lt1"/>
                          </a:solidFill>
                          <a:effectLst/>
                          <a:latin typeface="+mn-lt"/>
                          <a:ea typeface="+mn-ea"/>
                          <a:cs typeface="+mn-cs"/>
                        </a:rPr>
                        <a:t>Diagnosis of Autism Spectrum Disorder Based on Eigenvalues of Brain Networks</a:t>
                      </a:r>
                      <a:endParaRPr lang="en-IN" sz="1600" dirty="0"/>
                    </a:p>
                  </a:txBody>
                  <a:tcPr/>
                </a:tc>
                <a:tc>
                  <a:txBody>
                    <a:bodyPr/>
                    <a:lstStyle/>
                    <a:p>
                      <a:pPr algn="just">
                        <a:lnSpc>
                          <a:spcPct val="150000"/>
                        </a:lnSpc>
                        <a:buFont typeface="Wingdings" panose="05000000000000000000" pitchFamily="2" charset="2"/>
                        <a:buChar char="ü"/>
                      </a:pPr>
                      <a:r>
                        <a:rPr lang="en-US" sz="1600" dirty="0" smtClean="0">
                          <a:solidFill>
                            <a:srgbClr val="FF0000"/>
                          </a:solidFill>
                          <a:latin typeface="Times New Roman" panose="02020603050405020304" pitchFamily="18" charset="0"/>
                          <a:cs typeface="Times New Roman" panose="02020603050405020304" pitchFamily="18" charset="0"/>
                        </a:rPr>
                        <a:t>Problem:</a:t>
                      </a:r>
                      <a:r>
                        <a:rPr lang="en-US" sz="1600" dirty="0" smtClean="0">
                          <a:latin typeface="Times New Roman" panose="02020603050405020304" pitchFamily="18" charset="0"/>
                          <a:cs typeface="Times New Roman" panose="02020603050405020304" pitchFamily="18" charset="0"/>
                        </a:rPr>
                        <a:t> </a:t>
                      </a:r>
                      <a:r>
                        <a:rPr lang="en-GB" sz="1600" dirty="0" smtClean="0">
                          <a:latin typeface="Times New Roman" panose="02020603050405020304" pitchFamily="18" charset="0"/>
                          <a:cs typeface="Times New Roman" panose="02020603050405020304" pitchFamily="18" charset="0"/>
                        </a:rPr>
                        <a:t>Due to the lack of differences between </a:t>
                      </a:r>
                      <a:r>
                        <a:rPr lang="en-GB" sz="1600" dirty="0" err="1" smtClean="0">
                          <a:latin typeface="Times New Roman" panose="02020603050405020304" pitchFamily="18" charset="0"/>
                          <a:cs typeface="Times New Roman" panose="02020603050405020304" pitchFamily="18" charset="0"/>
                        </a:rPr>
                        <a:t>neuroimages</a:t>
                      </a:r>
                      <a:r>
                        <a:rPr lang="en-GB" sz="1600" dirty="0" smtClean="0">
                          <a:latin typeface="Times New Roman" panose="02020603050405020304" pitchFamily="18" charset="0"/>
                          <a:cs typeface="Times New Roman" panose="02020603050405020304" pitchFamily="18" charset="0"/>
                        </a:rPr>
                        <a:t> of healthy persons and ASD patients, there has been no powerful diagnosis approach. Excessive features </a:t>
                      </a:r>
                      <a:r>
                        <a:rPr lang="en-GB" sz="1600" dirty="0" err="1" smtClean="0">
                          <a:latin typeface="Times New Roman" panose="02020603050405020304" pitchFamily="18" charset="0"/>
                          <a:cs typeface="Times New Roman" panose="02020603050405020304" pitchFamily="18" charset="0"/>
                        </a:rPr>
                        <a:t>overfit</a:t>
                      </a:r>
                      <a:r>
                        <a:rPr lang="en-GB" sz="1600" dirty="0" smtClean="0">
                          <a:latin typeface="Times New Roman" panose="02020603050405020304" pitchFamily="18" charset="0"/>
                          <a:cs typeface="Times New Roman" panose="02020603050405020304" pitchFamily="18" charset="0"/>
                        </a:rPr>
                        <a:t> ML algorithms by </a:t>
                      </a:r>
                      <a:r>
                        <a:rPr lang="en-GB" sz="1600" dirty="0" smtClean="0">
                          <a:solidFill>
                            <a:schemeClr val="tx1"/>
                          </a:solidFill>
                          <a:latin typeface="Times New Roman" panose="02020603050405020304" pitchFamily="18" charset="0"/>
                          <a:cs typeface="Times New Roman" panose="02020603050405020304" pitchFamily="18" charset="0"/>
                        </a:rPr>
                        <a:t>introducing noise </a:t>
                      </a:r>
                      <a:r>
                        <a:rPr lang="en-GB" sz="1600" dirty="0" smtClean="0">
                          <a:latin typeface="Times New Roman" panose="02020603050405020304" pitchFamily="18" charset="0"/>
                          <a:cs typeface="Times New Roman" panose="02020603050405020304" pitchFamily="18" charset="0"/>
                        </a:rPr>
                        <a:t>into the feature set.</a:t>
                      </a:r>
                    </a:p>
                  </a:txBody>
                  <a:tcPr/>
                </a:tc>
                <a:extLst>
                  <a:ext uri="{0D108BD9-81ED-4DB2-BD59-A6C34878D82A}">
                    <a16:rowId xmlns="" xmlns:a16="http://schemas.microsoft.com/office/drawing/2014/main" val="2175175760"/>
                  </a:ext>
                </a:extLst>
              </a:tr>
            </a:tbl>
          </a:graphicData>
        </a:graphic>
      </p:graphicFrame>
    </p:spTree>
    <p:extLst>
      <p:ext uri="{BB962C8B-B14F-4D97-AF65-F5344CB8AC3E}">
        <p14:creationId xmlns:p14="http://schemas.microsoft.com/office/powerpoint/2010/main" val="3454771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56"/>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3" name="Table 2">
            <a:extLst>
              <a:ext uri="{FF2B5EF4-FFF2-40B4-BE49-F238E27FC236}">
                <a16:creationId xmlns="" xmlns:a16="http://schemas.microsoft.com/office/drawing/2014/main" id="{C6C0D9C6-C569-4F43-AB80-8253B1A39DE2}"/>
              </a:ext>
            </a:extLst>
          </p:cNvPr>
          <p:cNvGraphicFramePr>
            <a:graphicFrameLocks noGrp="1"/>
          </p:cNvGraphicFramePr>
          <p:nvPr>
            <p:extLst>
              <p:ext uri="{D42A27DB-BD31-4B8C-83A1-F6EECF244321}">
                <p14:modId xmlns:p14="http://schemas.microsoft.com/office/powerpoint/2010/main" val="155597741"/>
              </p:ext>
            </p:extLst>
          </p:nvPr>
        </p:nvGraphicFramePr>
        <p:xfrm>
          <a:off x="457200" y="1828800"/>
          <a:ext cx="8458199" cy="3345434"/>
        </p:xfrm>
        <a:graphic>
          <a:graphicData uri="http://schemas.openxmlformats.org/drawingml/2006/table">
            <a:tbl>
              <a:tblPr firstRow="1" bandRow="1">
                <a:tableStyleId>{5C22544A-7EE6-4342-B048-85BDC9FD1C3A}</a:tableStyleId>
              </a:tblPr>
              <a:tblGrid>
                <a:gridCol w="1006414">
                  <a:extLst>
                    <a:ext uri="{9D8B030D-6E8A-4147-A177-3AD203B41FA5}">
                      <a16:colId xmlns="" xmlns:a16="http://schemas.microsoft.com/office/drawing/2014/main" val="3951964651"/>
                    </a:ext>
                  </a:extLst>
                </a:gridCol>
                <a:gridCol w="3413186">
                  <a:extLst>
                    <a:ext uri="{9D8B030D-6E8A-4147-A177-3AD203B41FA5}">
                      <a16:colId xmlns="" xmlns:a16="http://schemas.microsoft.com/office/drawing/2014/main" val="4156344499"/>
                    </a:ext>
                  </a:extLst>
                </a:gridCol>
                <a:gridCol w="4038599">
                  <a:extLst>
                    <a:ext uri="{9D8B030D-6E8A-4147-A177-3AD203B41FA5}">
                      <a16:colId xmlns="" xmlns:a16="http://schemas.microsoft.com/office/drawing/2014/main" val="1903120254"/>
                    </a:ext>
                  </a:extLst>
                </a:gridCol>
              </a:tblGrid>
              <a:tr h="1296144">
                <a:tc>
                  <a:txBody>
                    <a:bodyPr/>
                    <a:lstStyle/>
                    <a:p>
                      <a:r>
                        <a:rPr lang="en-US" sz="1600" dirty="0">
                          <a:latin typeface="+mj-lt"/>
                          <a:cs typeface="Times New Roman" panose="02020603050405020304" pitchFamily="18" charset="0"/>
                        </a:rPr>
                        <a:t>  </a:t>
                      </a:r>
                      <a:endParaRPr lang="en-US" sz="1600" dirty="0" smtClean="0">
                        <a:latin typeface="+mj-lt"/>
                        <a:cs typeface="Times New Roman" panose="02020603050405020304" pitchFamily="18" charset="0"/>
                      </a:endParaRPr>
                    </a:p>
                    <a:p>
                      <a:endParaRPr lang="en-US" sz="1600" dirty="0" smtClean="0">
                        <a:latin typeface="+mj-lt"/>
                        <a:cs typeface="Times New Roman" panose="02020603050405020304" pitchFamily="18" charset="0"/>
                      </a:endParaRPr>
                    </a:p>
                    <a:p>
                      <a:r>
                        <a:rPr lang="en-US" sz="1600" dirty="0" smtClean="0">
                          <a:latin typeface="+mj-lt"/>
                          <a:cs typeface="Times New Roman" panose="02020603050405020304" pitchFamily="18" charset="0"/>
                        </a:rPr>
                        <a:t>   </a:t>
                      </a:r>
                    </a:p>
                    <a:p>
                      <a:endParaRPr lang="en-US" sz="1600" dirty="0" smtClean="0">
                        <a:latin typeface="+mj-lt"/>
                        <a:cs typeface="Times New Roman" panose="02020603050405020304" pitchFamily="18" charset="0"/>
                      </a:endParaRPr>
                    </a:p>
                    <a:p>
                      <a:endParaRPr lang="en-US" sz="1600" dirty="0" smtClean="0">
                        <a:latin typeface="+mj-lt"/>
                        <a:cs typeface="Times New Roman" panose="02020603050405020304" pitchFamily="18" charset="0"/>
                      </a:endParaRPr>
                    </a:p>
                    <a:p>
                      <a:r>
                        <a:rPr lang="en-US" sz="1600" baseline="0" dirty="0" smtClean="0">
                          <a:latin typeface="+mj-lt"/>
                          <a:cs typeface="Times New Roman" panose="02020603050405020304" pitchFamily="18" charset="0"/>
                        </a:rPr>
                        <a:t>      </a:t>
                      </a:r>
                      <a:r>
                        <a:rPr lang="en-US" sz="1800" dirty="0" smtClean="0">
                          <a:latin typeface="+mj-lt"/>
                          <a:cs typeface="Times New Roman" panose="02020603050405020304" pitchFamily="18" charset="0"/>
                        </a:rPr>
                        <a:t>03</a:t>
                      </a:r>
                      <a:endParaRPr lang="en-IN" sz="1600" dirty="0">
                        <a:latin typeface="+mj-lt"/>
                        <a:cs typeface="Times New Roman" panose="02020603050405020304" pitchFamily="18" charset="0"/>
                      </a:endParaRPr>
                    </a:p>
                  </a:txBody>
                  <a:tcPr/>
                </a:tc>
                <a:tc>
                  <a:txBody>
                    <a:bodyPr/>
                    <a:lstStyle/>
                    <a:p>
                      <a:pPr>
                        <a:lnSpc>
                          <a:spcPct val="150000"/>
                        </a:lnSpc>
                      </a:pPr>
                      <a:endParaRPr lang="en-GB" sz="2000" b="1" i="0" kern="1200" dirty="0" smtClean="0">
                        <a:solidFill>
                          <a:schemeClr val="lt1"/>
                        </a:solidFill>
                        <a:effectLst/>
                        <a:latin typeface="+mj-lt"/>
                        <a:ea typeface="+mn-ea"/>
                        <a:cs typeface="+mn-cs"/>
                      </a:endParaRPr>
                    </a:p>
                    <a:p>
                      <a:pPr algn="ctr">
                        <a:lnSpc>
                          <a:spcPct val="150000"/>
                        </a:lnSpc>
                      </a:pPr>
                      <a:endParaRPr lang="en-GB" sz="2000" b="1" i="0" kern="1200" dirty="0" smtClean="0">
                        <a:solidFill>
                          <a:schemeClr val="lt1"/>
                        </a:solidFill>
                        <a:effectLst/>
                        <a:latin typeface="+mj-lt"/>
                        <a:ea typeface="+mn-ea"/>
                        <a:cs typeface="+mn-cs"/>
                      </a:endParaRPr>
                    </a:p>
                    <a:p>
                      <a:pPr algn="ctr">
                        <a:lnSpc>
                          <a:spcPct val="150000"/>
                        </a:lnSpc>
                      </a:pPr>
                      <a:r>
                        <a:rPr lang="en-GB" sz="2000" b="1" i="0" kern="1200" dirty="0" smtClean="0">
                          <a:solidFill>
                            <a:schemeClr val="lt1"/>
                          </a:solidFill>
                          <a:effectLst/>
                          <a:latin typeface="+mj-lt"/>
                          <a:ea typeface="+mn-ea"/>
                          <a:cs typeface="+mn-cs"/>
                        </a:rPr>
                        <a:t>Analysis and Detection of Autism Spectrum Disorder Using Machine Learning Techniques</a:t>
                      </a:r>
                    </a:p>
                    <a:p>
                      <a:pPr>
                        <a:lnSpc>
                          <a:spcPct val="150000"/>
                        </a:lnSpc>
                      </a:pPr>
                      <a:endParaRPr lang="en-IN" sz="1800" dirty="0">
                        <a:latin typeface="+mj-lt"/>
                      </a:endParaRPr>
                    </a:p>
                  </a:txBody>
                  <a:tcPr/>
                </a:tc>
                <a:tc>
                  <a:txBody>
                    <a:bodyPr/>
                    <a:lstStyle/>
                    <a:p>
                      <a:pPr marL="285750" indent="-285750">
                        <a:lnSpc>
                          <a:spcPct val="150000"/>
                        </a:lnSpc>
                        <a:buFont typeface="Wingdings" panose="05000000000000000000" pitchFamily="2" charset="2"/>
                        <a:buChar char="ü"/>
                      </a:pPr>
                      <a:r>
                        <a:rPr lang="en-GB" sz="1600" b="1" kern="1200" dirty="0" smtClean="0">
                          <a:solidFill>
                            <a:schemeClr val="lt1"/>
                          </a:solidFill>
                          <a:effectLst/>
                          <a:latin typeface="+mj-lt"/>
                          <a:ea typeface="+mn-ea"/>
                          <a:cs typeface="Arial" panose="020B0604020202020204" pitchFamily="34" charset="0"/>
                        </a:rPr>
                        <a:t>Main aim of this paper was to detect the autism problem and the levels of autism. </a:t>
                      </a:r>
                    </a:p>
                    <a:p>
                      <a:pPr marL="285750" indent="-285750">
                        <a:lnSpc>
                          <a:spcPct val="150000"/>
                        </a:lnSpc>
                        <a:buFont typeface="Wingdings" panose="05000000000000000000" pitchFamily="2" charset="2"/>
                        <a:buChar char="ü"/>
                      </a:pPr>
                      <a:r>
                        <a:rPr lang="en-GB" sz="1600" b="1" kern="1200" dirty="0" smtClean="0">
                          <a:solidFill>
                            <a:schemeClr val="lt1"/>
                          </a:solidFill>
                          <a:effectLst/>
                          <a:latin typeface="+mj-lt"/>
                          <a:ea typeface="+mn-ea"/>
                          <a:cs typeface="Arial" panose="020B0604020202020204" pitchFamily="34" charset="0"/>
                        </a:rPr>
                        <a:t>In this Neural Network, SVM and Fuzzy techniques with WEKA tools are used to analyse the student’s behaviour and their social interaction.</a:t>
                      </a:r>
                    </a:p>
                    <a:p>
                      <a:pPr marL="285750" indent="-285750">
                        <a:lnSpc>
                          <a:spcPct val="150000"/>
                        </a:lnSpc>
                        <a:buFont typeface="Wingdings" panose="05000000000000000000" pitchFamily="2" charset="2"/>
                        <a:buChar char="ü"/>
                      </a:pPr>
                      <a:r>
                        <a:rPr lang="en-GB" sz="1600" b="1" kern="1200" dirty="0" smtClean="0">
                          <a:solidFill>
                            <a:schemeClr val="lt1"/>
                          </a:solidFill>
                          <a:effectLst/>
                          <a:latin typeface="+mn-lt"/>
                          <a:ea typeface="+mn-ea"/>
                          <a:cs typeface="+mn-cs"/>
                        </a:rPr>
                        <a:t>These results strongly suggest that a CNN based model can be</a:t>
                      </a:r>
                      <a:r>
                        <a:rPr lang="en-GB" sz="1600" b="1" kern="1200" baseline="0" dirty="0" smtClean="0">
                          <a:solidFill>
                            <a:schemeClr val="lt1"/>
                          </a:solidFill>
                          <a:effectLst/>
                          <a:latin typeface="+mn-lt"/>
                          <a:ea typeface="+mn-ea"/>
                          <a:cs typeface="+mn-cs"/>
                        </a:rPr>
                        <a:t> </a:t>
                      </a:r>
                      <a:r>
                        <a:rPr lang="en-GB" sz="1600" b="1" kern="1200" dirty="0" smtClean="0">
                          <a:solidFill>
                            <a:schemeClr val="lt1"/>
                          </a:solidFill>
                          <a:effectLst/>
                          <a:latin typeface="+mn-lt"/>
                          <a:ea typeface="+mn-ea"/>
                          <a:cs typeface="+mn-cs"/>
                        </a:rPr>
                        <a:t>implemented for detection </a:t>
                      </a:r>
                      <a:r>
                        <a:rPr lang="en-GB" sz="1600" b="1" kern="1200" dirty="0" smtClean="0">
                          <a:solidFill>
                            <a:schemeClr val="lt1"/>
                          </a:solidFill>
                          <a:effectLst/>
                          <a:latin typeface="+mn-lt"/>
                          <a:ea typeface="+mn-ea"/>
                          <a:cs typeface="+mn-cs"/>
                        </a:rPr>
                        <a:t> of autism</a:t>
                      </a:r>
                      <a:endParaRPr lang="en-GB" sz="1400" b="1" kern="1200" dirty="0">
                        <a:solidFill>
                          <a:schemeClr val="lt1"/>
                        </a:solidFill>
                        <a:effectLst/>
                        <a:latin typeface="+mj-lt"/>
                        <a:ea typeface="+mn-ea"/>
                        <a:cs typeface="Arial" panose="020B0604020202020204" pitchFamily="34" charset="0"/>
                      </a:endParaRPr>
                    </a:p>
                  </a:txBody>
                  <a:tcPr/>
                </a:tc>
                <a:extLst>
                  <a:ext uri="{0D108BD9-81ED-4DB2-BD59-A6C34878D82A}">
                    <a16:rowId xmlns="" xmlns:a16="http://schemas.microsoft.com/office/drawing/2014/main" val="2175175760"/>
                  </a:ext>
                </a:extLst>
              </a:tr>
            </a:tbl>
          </a:graphicData>
        </a:graphic>
      </p:graphicFrame>
      <p:sp>
        <p:nvSpPr>
          <p:cNvPr id="5" name="Title 1"/>
          <p:cNvSpPr txBox="1">
            <a:spLocks/>
          </p:cNvSpPr>
          <p:nvPr/>
        </p:nvSpPr>
        <p:spPr>
          <a:xfrm>
            <a:off x="4876801" y="228600"/>
            <a:ext cx="383944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3200" dirty="0" smtClean="0">
                <a:latin typeface="Algerian" panose="04020705040A02060702" pitchFamily="82" charset="0"/>
              </a:rPr>
              <a:t>Literature review</a:t>
            </a:r>
            <a:endParaRPr lang="en-GB" sz="2800" dirty="0">
              <a:latin typeface="Algerian" panose="04020705040A02060702" pitchFamily="82" charset="0"/>
            </a:endParaRPr>
          </a:p>
        </p:txBody>
      </p:sp>
    </p:spTree>
    <p:extLst>
      <p:ext uri="{BB962C8B-B14F-4D97-AF65-F5344CB8AC3E}">
        <p14:creationId xmlns:p14="http://schemas.microsoft.com/office/powerpoint/2010/main" val="3454771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9" y="27708"/>
            <a:ext cx="9116291" cy="68302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609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856"/>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p:cNvSpPr txBox="1">
            <a:spLocks/>
          </p:cNvSpPr>
          <p:nvPr/>
        </p:nvSpPr>
        <p:spPr>
          <a:xfrm>
            <a:off x="4572000" y="304800"/>
            <a:ext cx="4038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GB" sz="3200" dirty="0" smtClean="0">
              <a:latin typeface="Algerian" panose="04020705040A02060702" pitchFamily="82" charset="0"/>
            </a:endParaRPr>
          </a:p>
          <a:p>
            <a:r>
              <a:rPr lang="en-GB" sz="3200" dirty="0" smtClean="0">
                <a:latin typeface="Algerian" panose="04020705040A02060702" pitchFamily="82" charset="0"/>
              </a:rPr>
              <a:t>flowchart</a:t>
            </a:r>
            <a:endParaRPr lang="en-GB" sz="2800" dirty="0">
              <a:latin typeface="Algerian" panose="04020705040A02060702" pitchFamily="82"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0200"/>
            <a:ext cx="8382000" cy="5257799"/>
          </a:xfrm>
          <a:prstGeom prst="rect">
            <a:avLst/>
          </a:prstGeom>
        </p:spPr>
      </p:pic>
    </p:spTree>
    <p:extLst>
      <p:ext uri="{BB962C8B-B14F-4D97-AF65-F5344CB8AC3E}">
        <p14:creationId xmlns:p14="http://schemas.microsoft.com/office/powerpoint/2010/main" val="1685069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856"/>
            <a:ext cx="9144000" cy="6871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637308" y="1717964"/>
            <a:ext cx="7516091" cy="4893647"/>
          </a:xfrm>
          <a:prstGeom prst="rect">
            <a:avLst/>
          </a:prstGeom>
        </p:spPr>
        <p:txBody>
          <a:bodyPr wrap="square">
            <a:spAutoFit/>
          </a:bodyPr>
          <a:lstStyle/>
          <a:p>
            <a:pPr fontAlgn="base"/>
            <a:r>
              <a:rPr lang="en-GB" sz="2400" b="1" dirty="0"/>
              <a:t>Installation</a:t>
            </a:r>
            <a:r>
              <a:rPr lang="en-GB" sz="2400" b="1" dirty="0" smtClean="0"/>
              <a:t>: (Software)</a:t>
            </a:r>
          </a:p>
          <a:p>
            <a:pPr marL="800100" lvl="1" indent="-342900" fontAlgn="base">
              <a:buFont typeface="Arial" panose="020B0604020202020204" pitchFamily="34" charset="0"/>
              <a:buChar char="•"/>
            </a:pPr>
            <a:r>
              <a:rPr lang="en-US" sz="2400" dirty="0" smtClean="0"/>
              <a:t>Anaconda Navigator</a:t>
            </a:r>
          </a:p>
          <a:p>
            <a:pPr marL="800100" lvl="1" indent="-342900" fontAlgn="base">
              <a:buFont typeface="Arial" panose="020B0604020202020204" pitchFamily="34" charset="0"/>
              <a:buChar char="•"/>
            </a:pPr>
            <a:r>
              <a:rPr lang="en-US" sz="2400" dirty="0" smtClean="0"/>
              <a:t>Jupyter Notebook</a:t>
            </a:r>
          </a:p>
          <a:p>
            <a:pPr lvl="1" fontAlgn="base"/>
            <a:endParaRPr lang="en-GB" sz="2400" b="1" dirty="0"/>
          </a:p>
          <a:p>
            <a:pPr fontAlgn="base"/>
            <a:r>
              <a:rPr lang="en-GB" sz="2400" b="1" dirty="0" smtClean="0"/>
              <a:t>Coding</a:t>
            </a:r>
            <a:r>
              <a:rPr lang="en-GB" sz="2400" b="1" dirty="0"/>
              <a:t>:</a:t>
            </a:r>
            <a:r>
              <a:rPr lang="en-GB" sz="2400" dirty="0"/>
              <a:t/>
            </a:r>
            <a:br>
              <a:rPr lang="en-GB" sz="2400" dirty="0"/>
            </a:br>
            <a:r>
              <a:rPr lang="en-GB" sz="2400" dirty="0" smtClean="0"/>
              <a:t>Programming </a:t>
            </a:r>
            <a:r>
              <a:rPr lang="en-GB" sz="2400" dirty="0"/>
              <a:t>language </a:t>
            </a:r>
            <a:r>
              <a:rPr lang="en-GB" sz="2400" dirty="0" smtClean="0"/>
              <a:t>– Python</a:t>
            </a:r>
          </a:p>
          <a:p>
            <a:pPr fontAlgn="base"/>
            <a:r>
              <a:rPr lang="en-US" sz="2400" dirty="0" smtClean="0"/>
              <a:t>Version – 3.6</a:t>
            </a:r>
            <a:endParaRPr lang="en-GB" sz="2400" dirty="0" smtClean="0"/>
          </a:p>
          <a:p>
            <a:pPr fontAlgn="base"/>
            <a:endParaRPr lang="en-GB" sz="2400" b="1" dirty="0" smtClean="0"/>
          </a:p>
          <a:p>
            <a:pPr fontAlgn="base"/>
            <a:r>
              <a:rPr lang="en-GB" sz="2400" b="1" dirty="0" smtClean="0"/>
              <a:t>Hardware Requirements:</a:t>
            </a:r>
            <a:endParaRPr lang="en-GB" sz="2400" b="1" dirty="0"/>
          </a:p>
          <a:p>
            <a:pPr marL="800100" lvl="1" indent="-342900" fontAlgn="base">
              <a:buFont typeface="Arial" panose="020B0604020202020204" pitchFamily="34" charset="0"/>
              <a:buChar char="•"/>
            </a:pPr>
            <a:r>
              <a:rPr lang="en-GB" sz="2400" dirty="0" smtClean="0"/>
              <a:t>Pentium </a:t>
            </a:r>
            <a:r>
              <a:rPr lang="en-GB" sz="2400" dirty="0"/>
              <a:t>IV or higher, (PIV-300GHz </a:t>
            </a:r>
            <a:r>
              <a:rPr lang="en-GB" sz="2400" dirty="0" smtClean="0"/>
              <a:t>recommended)</a:t>
            </a:r>
          </a:p>
          <a:p>
            <a:pPr marL="800100" lvl="1" indent="-342900" fontAlgn="base">
              <a:buFont typeface="Arial" panose="020B0604020202020204" pitchFamily="34" charset="0"/>
              <a:buChar char="•"/>
            </a:pPr>
            <a:r>
              <a:rPr lang="en-GB" sz="2400" dirty="0" smtClean="0"/>
              <a:t>12 GB RAM</a:t>
            </a:r>
          </a:p>
          <a:p>
            <a:pPr marL="800100" lvl="1" indent="-342900" fontAlgn="base">
              <a:buFont typeface="Arial" panose="020B0604020202020204" pitchFamily="34" charset="0"/>
              <a:buChar char="•"/>
            </a:pPr>
            <a:r>
              <a:rPr lang="en-GB" sz="2400" dirty="0" smtClean="0"/>
              <a:t>1 TB </a:t>
            </a:r>
            <a:r>
              <a:rPr lang="en-GB" sz="2400" dirty="0"/>
              <a:t>hard free drive space</a:t>
            </a:r>
          </a:p>
          <a:p>
            <a:pPr marL="800100" lvl="1" indent="-342900" fontAlgn="base">
              <a:buFont typeface="Arial" panose="020B0604020202020204" pitchFamily="34" charset="0"/>
              <a:buChar char="•"/>
            </a:pPr>
            <a:endParaRPr lang="en-GB" sz="2400" dirty="0" smtClean="0"/>
          </a:p>
        </p:txBody>
      </p:sp>
      <p:sp>
        <p:nvSpPr>
          <p:cNvPr id="6" name="Title 1"/>
          <p:cNvSpPr txBox="1">
            <a:spLocks/>
          </p:cNvSpPr>
          <p:nvPr/>
        </p:nvSpPr>
        <p:spPr>
          <a:xfrm>
            <a:off x="2819400" y="304800"/>
            <a:ext cx="57912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GB" sz="3200" dirty="0" smtClean="0">
              <a:latin typeface="Algerian" panose="04020705040A02060702" pitchFamily="82" charset="0"/>
            </a:endParaRPr>
          </a:p>
          <a:p>
            <a:r>
              <a:rPr lang="en-GB" sz="3200" dirty="0">
                <a:latin typeface="Algerian" panose="04020705040A02060702" pitchFamily="82" charset="0"/>
              </a:rPr>
              <a:t> </a:t>
            </a:r>
            <a:r>
              <a:rPr lang="en-GB" sz="3200" dirty="0" smtClean="0">
                <a:latin typeface="Algerian" panose="04020705040A02060702" pitchFamily="82" charset="0"/>
              </a:rPr>
              <a:t>              tools</a:t>
            </a:r>
            <a:endParaRPr lang="en-GB" sz="2800" dirty="0">
              <a:latin typeface="Algerian" panose="04020705040A02060702" pitchFamily="82"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761024"/>
            <a:ext cx="2438399" cy="2438399"/>
          </a:xfrm>
          <a:prstGeom prst="rect">
            <a:avLst/>
          </a:prstGeom>
        </p:spPr>
      </p:pic>
    </p:spTree>
    <p:extLst>
      <p:ext uri="{BB962C8B-B14F-4D97-AF65-F5344CB8AC3E}">
        <p14:creationId xmlns:p14="http://schemas.microsoft.com/office/powerpoint/2010/main" val="2268915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2236</TotalTime>
  <Words>932</Words>
  <Application>Microsoft Office PowerPoint</Application>
  <PresentationFormat>On-screen Show (4:3)</PresentationFormat>
  <Paragraphs>123</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94</cp:revision>
  <dcterms:created xsi:type="dcterms:W3CDTF">2020-05-21T07:58:44Z</dcterms:created>
  <dcterms:modified xsi:type="dcterms:W3CDTF">2020-11-18T19:02:24Z</dcterms:modified>
</cp:coreProperties>
</file>