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A38721-4CE1-46FC-8221-D2CA6C3C8EE9}">
  <a:tblStyle styleId="{6BA38721-4CE1-46FC-8221-D2CA6C3C8EE9}" styleName="Table_0">
    <a:wholeTbl>
      <a:tcTxStyle b="off" i="off">
        <a:font>
          <a:latin typeface="Calibri"/>
          <a:ea typeface="Calibri"/>
          <a:cs typeface="Calibri"/>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tcStyle>
    </a:band1H>
    <a:band2H>
      <a:tcTxStyle/>
    </a:band2H>
    <a:band1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1V>
    <a:band2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Tansanee	Chai</a:t>
            </a:r>
            <a:endParaRPr/>
          </a:p>
          <a:p>
            <a:pPr indent="0" lvl="0" marL="0" rtl="0" algn="l">
              <a:spcBef>
                <a:spcPts val="0"/>
              </a:spcBef>
              <a:spcAft>
                <a:spcPts val="0"/>
              </a:spcAft>
              <a:buNone/>
            </a:pPr>
            <a:r>
              <a:rPr lang="en-US"/>
              <a:t>Decha	Kannika</a:t>
            </a:r>
            <a:endParaRPr/>
          </a:p>
          <a:p>
            <a:pPr indent="0" lvl="0" marL="0" rtl="0" algn="l">
              <a:spcBef>
                <a:spcPts val="0"/>
              </a:spcBef>
              <a:spcAft>
                <a:spcPts val="0"/>
              </a:spcAft>
              <a:buNone/>
            </a:pPr>
            <a:r>
              <a:rPr lang="en-US"/>
              <a:t>Achara	Sakda</a:t>
            </a:r>
            <a:endParaRPr/>
          </a:p>
          <a:p>
            <a:pPr indent="0" lvl="0" marL="0" rtl="0" algn="l">
              <a:spcBef>
                <a:spcPts val="0"/>
              </a:spcBef>
              <a:spcAft>
                <a:spcPts val="0"/>
              </a:spcAft>
              <a:buNone/>
            </a:pPr>
            <a:r>
              <a:rPr lang="en-US"/>
              <a:t>	Busarakhan</a:t>
            </a:r>
            <a:endParaRPr/>
          </a:p>
        </p:txBody>
      </p:sp>
      <p:sp>
        <p:nvSpPr>
          <p:cNvPr id="154" name="Google Shape;15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1710"/>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0000"/>
              </a:buClr>
              <a:buSzPts val="4800"/>
              <a:buFont typeface="Times New Roman"/>
              <a:buNone/>
            </a:pPr>
            <a:r>
              <a:rPr b="0" i="0" lang="en-US" sz="5000">
                <a:solidFill>
                  <a:srgbClr val="000000"/>
                </a:solidFill>
                <a:latin typeface="Times New Roman"/>
                <a:ea typeface="Times New Roman"/>
                <a:cs typeface="Times New Roman"/>
                <a:sym typeface="Times New Roman"/>
              </a:rPr>
              <a:t>VAST Challenge 2018 MC2</a:t>
            </a:r>
            <a:endParaRPr sz="5000"/>
          </a:p>
        </p:txBody>
      </p:sp>
      <p:sp>
        <p:nvSpPr>
          <p:cNvPr id="89" name="Google Shape;89;p13"/>
          <p:cNvSpPr txBox="1"/>
          <p:nvPr>
            <p:ph idx="1" type="subTitle"/>
          </p:nvPr>
        </p:nvSpPr>
        <p:spPr>
          <a:xfrm>
            <a:off x="1446998" y="2870518"/>
            <a:ext cx="9144000" cy="25581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rgbClr val="2D3B45"/>
              </a:buClr>
              <a:buSzPts val="2400"/>
              <a:buNone/>
            </a:pPr>
            <a:r>
              <a:t/>
            </a:r>
            <a:endParaRPr b="0" i="0">
              <a:solidFill>
                <a:srgbClr val="2D3B45"/>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rotWithShape="1">
          <a:blip r:embed="rId3">
            <a:alphaModFix/>
          </a:blip>
          <a:srcRect b="6385" l="0" r="0" t="5192"/>
          <a:stretch/>
        </p:blipFill>
        <p:spPr>
          <a:xfrm>
            <a:off x="0" y="794084"/>
            <a:ext cx="12192000" cy="5594994"/>
          </a:xfrm>
          <a:prstGeom prst="rect">
            <a:avLst/>
          </a:prstGeom>
          <a:noFill/>
          <a:ln>
            <a:noFill/>
          </a:ln>
        </p:spPr>
      </p:pic>
      <p:sp>
        <p:nvSpPr>
          <p:cNvPr id="147" name="Google Shape;147;p22"/>
          <p:cNvSpPr txBox="1"/>
          <p:nvPr/>
        </p:nvSpPr>
        <p:spPr>
          <a:xfrm>
            <a:off x="4523873" y="173255"/>
            <a:ext cx="348685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Consistent Chemicals</a:t>
            </a:r>
            <a:endParaRPr/>
          </a:p>
        </p:txBody>
      </p:sp>
      <p:grpSp>
        <p:nvGrpSpPr>
          <p:cNvPr id="148" name="Google Shape;148;p22"/>
          <p:cNvGrpSpPr/>
          <p:nvPr/>
        </p:nvGrpSpPr>
        <p:grpSpPr>
          <a:xfrm>
            <a:off x="4061860" y="1155031"/>
            <a:ext cx="5744678" cy="3139322"/>
            <a:chOff x="4061860" y="1155031"/>
            <a:chExt cx="5744678" cy="3139322"/>
          </a:xfrm>
        </p:grpSpPr>
        <p:sp>
          <p:nvSpPr>
            <p:cNvPr id="149" name="Google Shape;149;p22"/>
            <p:cNvSpPr txBox="1"/>
            <p:nvPr/>
          </p:nvSpPr>
          <p:spPr>
            <a:xfrm>
              <a:off x="4061860" y="1155031"/>
              <a:ext cx="2945331" cy="313932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Ammonium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Atrazine</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Bicarbonates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Cadmium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Calcium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Chlorides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Chromium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Copper</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Iron</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Lead</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150" name="Google Shape;150;p22"/>
            <p:cNvSpPr txBox="1"/>
            <p:nvPr/>
          </p:nvSpPr>
          <p:spPr>
            <a:xfrm>
              <a:off x="6861207" y="1155032"/>
              <a:ext cx="2945331" cy="313932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Magnesium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Manganese</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Nickel</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Nitrates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Nitrites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Potassium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Sodium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Sulphates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Total Coliforms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Total Dissolved Salts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Zinc</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3"/>
          <p:cNvPicPr preferRelativeResize="0"/>
          <p:nvPr/>
        </p:nvPicPr>
        <p:blipFill rotWithShape="1">
          <a:blip r:embed="rId3">
            <a:alphaModFix/>
          </a:blip>
          <a:srcRect b="5404" l="0" r="0" t="4632"/>
          <a:stretch/>
        </p:blipFill>
        <p:spPr>
          <a:xfrm>
            <a:off x="0" y="688208"/>
            <a:ext cx="12192000" cy="5571916"/>
          </a:xfrm>
          <a:prstGeom prst="rect">
            <a:avLst/>
          </a:prstGeom>
          <a:noFill/>
          <a:ln>
            <a:noFill/>
          </a:ln>
        </p:spPr>
      </p:pic>
      <p:sp>
        <p:nvSpPr>
          <p:cNvPr id="157" name="Google Shape;157;p23"/>
          <p:cNvSpPr txBox="1"/>
          <p:nvPr/>
        </p:nvSpPr>
        <p:spPr>
          <a:xfrm>
            <a:off x="3709545" y="164987"/>
            <a:ext cx="477291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Chemical Trend: 2005 to 2016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4"/>
          <p:cNvPicPr preferRelativeResize="0"/>
          <p:nvPr/>
        </p:nvPicPr>
        <p:blipFill rotWithShape="1">
          <a:blip r:embed="rId3">
            <a:alphaModFix/>
          </a:blip>
          <a:srcRect b="5965" l="0" r="0" t="5755"/>
          <a:stretch/>
        </p:blipFill>
        <p:spPr>
          <a:xfrm>
            <a:off x="0" y="803710"/>
            <a:ext cx="12192000" cy="5538475"/>
          </a:xfrm>
          <a:prstGeom prst="rect">
            <a:avLst/>
          </a:prstGeom>
          <a:noFill/>
          <a:ln>
            <a:noFill/>
          </a:ln>
        </p:spPr>
      </p:pic>
      <p:sp>
        <p:nvSpPr>
          <p:cNvPr id="164" name="Google Shape;164;p24"/>
          <p:cNvSpPr txBox="1"/>
          <p:nvPr/>
        </p:nvSpPr>
        <p:spPr>
          <a:xfrm>
            <a:off x="4807025" y="163629"/>
            <a:ext cx="25779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Chemicals in 2009</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5"/>
          <p:cNvPicPr preferRelativeResize="0"/>
          <p:nvPr/>
        </p:nvPicPr>
        <p:blipFill rotWithShape="1">
          <a:blip r:embed="rId3">
            <a:alphaModFix/>
          </a:blip>
          <a:srcRect b="5682" l="0" r="0" t="4352"/>
          <a:stretch/>
        </p:blipFill>
        <p:spPr>
          <a:xfrm>
            <a:off x="0" y="688206"/>
            <a:ext cx="12192000" cy="5525025"/>
          </a:xfrm>
          <a:prstGeom prst="rect">
            <a:avLst/>
          </a:prstGeom>
          <a:noFill/>
          <a:ln>
            <a:noFill/>
          </a:ln>
        </p:spPr>
      </p:pic>
      <p:sp>
        <p:nvSpPr>
          <p:cNvPr id="170" name="Google Shape;170;p25"/>
          <p:cNvSpPr txBox="1"/>
          <p:nvPr/>
        </p:nvSpPr>
        <p:spPr>
          <a:xfrm>
            <a:off x="4167427" y="226541"/>
            <a:ext cx="39910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Chemicals from 2009 to 2016</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6"/>
          <p:cNvPicPr preferRelativeResize="0"/>
          <p:nvPr/>
        </p:nvPicPr>
        <p:blipFill rotWithShape="1">
          <a:blip r:embed="rId3">
            <a:alphaModFix/>
          </a:blip>
          <a:srcRect b="5403" l="0" r="0" t="4772"/>
          <a:stretch/>
        </p:blipFill>
        <p:spPr>
          <a:xfrm>
            <a:off x="0" y="596767"/>
            <a:ext cx="12192000" cy="5651634"/>
          </a:xfrm>
          <a:prstGeom prst="rect">
            <a:avLst/>
          </a:prstGeom>
          <a:noFill/>
          <a:ln>
            <a:noFill/>
          </a:ln>
        </p:spPr>
      </p:pic>
      <p:sp>
        <p:nvSpPr>
          <p:cNvPr id="176" name="Google Shape;176;p26"/>
          <p:cNvSpPr txBox="1"/>
          <p:nvPr/>
        </p:nvSpPr>
        <p:spPr>
          <a:xfrm>
            <a:off x="3370798" y="101065"/>
            <a:ext cx="545040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Chemicals released in recent years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ctrTitle"/>
          </p:nvPr>
        </p:nvSpPr>
        <p:spPr>
          <a:xfrm>
            <a:off x="1524000" y="1247491"/>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11486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Overview</a:t>
            </a:r>
            <a:endParaRPr/>
          </a:p>
        </p:txBody>
      </p:sp>
      <p:sp>
        <p:nvSpPr>
          <p:cNvPr id="95" name="Google Shape;95;p14"/>
          <p:cNvSpPr txBox="1"/>
          <p:nvPr>
            <p:ph idx="1" type="body"/>
          </p:nvPr>
        </p:nvSpPr>
        <p:spPr>
          <a:xfrm>
            <a:off x="547035" y="1440431"/>
            <a:ext cx="11097929" cy="47773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52525"/>
              </a:buClr>
              <a:buSzPts val="2400"/>
              <a:buChar char="•"/>
            </a:pPr>
            <a:r>
              <a:rPr b="1" lang="en-US" sz="2400">
                <a:solidFill>
                  <a:srgbClr val="252525"/>
                </a:solidFill>
                <a:latin typeface="Times New Roman"/>
                <a:ea typeface="Times New Roman"/>
                <a:cs typeface="Times New Roman"/>
                <a:sym typeface="Times New Roman"/>
              </a:rPr>
              <a:t>Location: Boonsong Lekagul Wildlife Preserve(BLWP)</a:t>
            </a:r>
            <a:endParaRPr/>
          </a:p>
          <a:p>
            <a:pPr indent="-228600" lvl="0" marL="228600" rtl="0" algn="l">
              <a:lnSpc>
                <a:spcPct val="90000"/>
              </a:lnSpc>
              <a:spcBef>
                <a:spcPts val="1000"/>
              </a:spcBef>
              <a:spcAft>
                <a:spcPts val="0"/>
              </a:spcAft>
              <a:buClr>
                <a:srgbClr val="252525"/>
              </a:buClr>
              <a:buSzPts val="2400"/>
              <a:buChar char="•"/>
            </a:pPr>
            <a:r>
              <a:rPr lang="en-US" sz="2400">
                <a:solidFill>
                  <a:srgbClr val="252525"/>
                </a:solidFill>
                <a:latin typeface="Times New Roman"/>
                <a:ea typeface="Times New Roman"/>
                <a:cs typeface="Times New Roman"/>
                <a:sym typeface="Times New Roman"/>
              </a:rPr>
              <a:t>Nearby City with Industries: Mistford</a:t>
            </a:r>
            <a:endParaRPr sz="2400">
              <a:solidFill>
                <a:srgbClr val="252525"/>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252525"/>
              </a:buClr>
              <a:buSzPts val="2400"/>
              <a:buChar char="•"/>
            </a:pPr>
            <a:r>
              <a:rPr lang="en-US" sz="2400">
                <a:solidFill>
                  <a:srgbClr val="252525"/>
                </a:solidFill>
                <a:latin typeface="Times New Roman"/>
                <a:ea typeface="Times New Roman"/>
                <a:cs typeface="Times New Roman"/>
                <a:sym typeface="Times New Roman"/>
              </a:rPr>
              <a:t>Threatened Species: Rose-Crested Blue Pipit bird</a:t>
            </a:r>
            <a:endParaRPr/>
          </a:p>
          <a:p>
            <a:pPr indent="-228600" lvl="0" marL="228600" rtl="0" algn="l">
              <a:lnSpc>
                <a:spcPct val="90000"/>
              </a:lnSpc>
              <a:spcBef>
                <a:spcPts val="1000"/>
              </a:spcBef>
              <a:spcAft>
                <a:spcPts val="0"/>
              </a:spcAft>
              <a:buClr>
                <a:srgbClr val="252525"/>
              </a:buClr>
              <a:buSzPts val="2400"/>
              <a:buChar char="•"/>
            </a:pPr>
            <a:r>
              <a:rPr lang="en-US" sz="2400">
                <a:solidFill>
                  <a:srgbClr val="252525"/>
                </a:solidFill>
                <a:latin typeface="Times New Roman"/>
                <a:ea typeface="Times New Roman"/>
                <a:cs typeface="Times New Roman"/>
                <a:sym typeface="Times New Roman"/>
              </a:rPr>
              <a:t>Reason for Assumption: Alarmic decrease in Nesting pairs of the bird</a:t>
            </a:r>
            <a:endParaRPr/>
          </a:p>
          <a:p>
            <a:pPr indent="-228600" lvl="0" marL="228600" rtl="0" algn="l">
              <a:lnSpc>
                <a:spcPct val="90000"/>
              </a:lnSpc>
              <a:spcBef>
                <a:spcPts val="1000"/>
              </a:spcBef>
              <a:spcAft>
                <a:spcPts val="0"/>
              </a:spcAft>
              <a:buClr>
                <a:srgbClr val="252525"/>
              </a:buClr>
              <a:buSzPts val="2400"/>
              <a:buChar char="•"/>
            </a:pPr>
            <a:r>
              <a:rPr lang="en-US" sz="2400">
                <a:solidFill>
                  <a:srgbClr val="252525"/>
                </a:solidFill>
                <a:latin typeface="Times New Roman"/>
                <a:ea typeface="Times New Roman"/>
                <a:cs typeface="Times New Roman"/>
                <a:sym typeface="Times New Roman"/>
              </a:rPr>
              <a:t>Possible culprit: Kasios Office Furniture, a Mistford manufacturing firm</a:t>
            </a:r>
            <a:endParaRPr sz="2400">
              <a:solidFill>
                <a:srgbClr val="252525"/>
              </a:solidFill>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252525"/>
              </a:buClr>
              <a:buSzPts val="2400"/>
              <a:buChar char="•"/>
            </a:pPr>
            <a:r>
              <a:rPr lang="en-US" sz="2400">
                <a:solidFill>
                  <a:srgbClr val="252525"/>
                </a:solidFill>
                <a:latin typeface="Times New Roman"/>
                <a:ea typeface="Times New Roman"/>
                <a:cs typeface="Times New Roman"/>
                <a:sym typeface="Times New Roman"/>
              </a:rPr>
              <a:t>The scenario has changed after the initial investigation: Kasios is convinced that they are innocent. Kasios touts itself as an environmentally friendly company. They have conducted a very public review of the problems brought up the previous year and are claiming wildly different findings</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11486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Challenge</a:t>
            </a:r>
            <a:endParaRPr/>
          </a:p>
        </p:txBody>
      </p:sp>
      <p:sp>
        <p:nvSpPr>
          <p:cNvPr id="101" name="Google Shape;101;p15"/>
          <p:cNvSpPr txBox="1"/>
          <p:nvPr>
            <p:ph idx="1" type="body"/>
          </p:nvPr>
        </p:nvSpPr>
        <p:spPr>
          <a:xfrm>
            <a:off x="547035" y="1440431"/>
            <a:ext cx="11097929" cy="47773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Accusation on Kaisos: dumping toxic waste and polluting the air with chemicals from its manufacturing process.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Chemical: Methyolosmolene</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What happened: The soil in the suspected dumping site was altered because of recent construction of a Ranger Station in the area.</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Professors from Mistford College's Hydrology Department have provided several years of water sensor readings from the preserve's rivers and streams. These samples were gathered from several locations throughout the area and contain measurements of several substances of potential relevance, but they were never tested due to a lack of funds.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11486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DATA</a:t>
            </a:r>
            <a:endParaRPr/>
          </a:p>
        </p:txBody>
      </p:sp>
      <p:sp>
        <p:nvSpPr>
          <p:cNvPr id="107" name="Google Shape;107;p16"/>
          <p:cNvSpPr txBox="1"/>
          <p:nvPr>
            <p:ph idx="1" type="body"/>
          </p:nvPr>
        </p:nvSpPr>
        <p:spPr>
          <a:xfrm>
            <a:off x="547035" y="1440430"/>
            <a:ext cx="11224662" cy="5172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 csv file containing hydrology measurements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 readme file to explain the data fields,</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 csv file containing chemical units of measure</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Specifies the scale of each sample's unit of measurement</a:t>
            </a:r>
            <a:endParaRPr/>
          </a:p>
          <a:p>
            <a:pPr indent="-101600" lvl="1" marL="685800" rtl="0" algn="l">
              <a:lnSpc>
                <a:spcPct val="90000"/>
              </a:lnSpc>
              <a:spcBef>
                <a:spcPts val="500"/>
              </a:spcBef>
              <a:spcAft>
                <a:spcPts val="0"/>
              </a:spcAft>
              <a:buClr>
                <a:schemeClr val="dk1"/>
              </a:buClr>
              <a:buSzPts val="2000"/>
              <a:buNone/>
            </a:pPr>
            <a:r>
              <a:t/>
            </a:r>
            <a:endParaRPr sz="2000">
              <a:latin typeface="Times New Roman"/>
              <a:ea typeface="Times New Roman"/>
              <a:cs typeface="Times New Roman"/>
              <a:sym typeface="Times New Roman"/>
            </a:endParaRPr>
          </a:p>
        </p:txBody>
      </p:sp>
      <p:graphicFrame>
        <p:nvGraphicFramePr>
          <p:cNvPr id="108" name="Google Shape;108;p16"/>
          <p:cNvGraphicFramePr/>
          <p:nvPr/>
        </p:nvGraphicFramePr>
        <p:xfrm>
          <a:off x="1887621" y="1994301"/>
          <a:ext cx="3000000" cy="3000000"/>
        </p:xfrm>
        <a:graphic>
          <a:graphicData uri="http://schemas.openxmlformats.org/drawingml/2006/table">
            <a:tbl>
              <a:tblPr bandRow="1" firstRow="1">
                <a:noFill/>
                <a:tableStyleId>{6BA38721-4CE1-46FC-8221-D2CA6C3C8EE9}</a:tableStyleId>
              </a:tblPr>
              <a:tblGrid>
                <a:gridCol w="1625600"/>
                <a:gridCol w="1625600"/>
                <a:gridCol w="1625600"/>
                <a:gridCol w="1625600"/>
                <a:gridCol w="1625600"/>
              </a:tblGrid>
              <a:tr h="370850">
                <a:tc>
                  <a:txBody>
                    <a:bodyPr/>
                    <a:lstStyle/>
                    <a:p>
                      <a:pPr indent="0" lvl="0" marL="0" marR="0" rtl="0" algn="ctr">
                        <a:spcBef>
                          <a:spcPts val="0"/>
                        </a:spcBef>
                        <a:spcAft>
                          <a:spcPts val="0"/>
                        </a:spcAft>
                        <a:buNone/>
                      </a:pPr>
                      <a:r>
                        <a:rPr lang="en-US" sz="1800" u="none" cap="none" strike="noStrike"/>
                        <a:t>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Value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Location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Sample Date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Measure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09" name="Google Shape;109;p16"/>
          <p:cNvGraphicFramePr/>
          <p:nvPr/>
        </p:nvGraphicFramePr>
        <p:xfrm>
          <a:off x="2032000" y="4762010"/>
          <a:ext cx="3000000" cy="3000000"/>
        </p:xfrm>
        <a:graphic>
          <a:graphicData uri="http://schemas.openxmlformats.org/drawingml/2006/table">
            <a:tbl>
              <a:tblPr bandRow="1" firstRow="1">
                <a:noFill/>
                <a:tableStyleId>{6BA38721-4CE1-46FC-8221-D2CA6C3C8EE9}</a:tableStyleId>
              </a:tblPr>
              <a:tblGrid>
                <a:gridCol w="4064000"/>
                <a:gridCol w="4064000"/>
              </a:tblGrid>
              <a:tr h="228600">
                <a:tc>
                  <a:txBody>
                    <a:bodyPr/>
                    <a:lstStyle/>
                    <a:p>
                      <a:pPr indent="0" lvl="0" marL="0" marR="0" rtl="0" algn="ctr">
                        <a:spcBef>
                          <a:spcPts val="0"/>
                        </a:spcBef>
                        <a:spcAft>
                          <a:spcPts val="0"/>
                        </a:spcAft>
                        <a:buNone/>
                      </a:pPr>
                      <a:r>
                        <a:rPr lang="en-US" sz="1800" u="none" cap="none" strike="noStrike"/>
                        <a:t>Measure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Units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DATA</a:t>
            </a:r>
            <a:endParaRPr/>
          </a:p>
        </p:txBody>
      </p:sp>
      <p:sp>
        <p:nvSpPr>
          <p:cNvPr id="115" name="Google Shape;115;p17"/>
          <p:cNvSpPr txBox="1"/>
          <p:nvPr>
            <p:ph idx="1" type="body"/>
          </p:nvPr>
        </p:nvSpPr>
        <p:spPr>
          <a:xfrm>
            <a:off x="483669" y="1132422"/>
            <a:ext cx="11224662" cy="517212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US">
                <a:latin typeface="Times New Roman"/>
                <a:ea typeface="Times New Roman"/>
                <a:cs typeface="Times New Roman"/>
                <a:sym typeface="Times New Roman"/>
              </a:rPr>
              <a:t> A map of the BLWP showing 10 sites where hydrology measurements have been made over the years.</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Sites:</a:t>
            </a:r>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Achara</a:t>
            </a:r>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Boonsri</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Busarakhan</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Chai</a:t>
            </a:r>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Decha</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Kannika</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Kohsoom</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Sakda</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Somchair</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Tansanee</a:t>
            </a:r>
            <a:endParaRPr>
              <a:latin typeface="Times New Roman"/>
              <a:ea typeface="Times New Roman"/>
              <a:cs typeface="Times New Roman"/>
              <a:sym typeface="Times New Roman"/>
            </a:endParaRPr>
          </a:p>
          <a:p>
            <a:pPr indent="-76200" lvl="1" marL="6858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p:txBody>
      </p:sp>
      <p:pic>
        <p:nvPicPr>
          <p:cNvPr id="116" name="Google Shape;116;p17"/>
          <p:cNvPicPr preferRelativeResize="0"/>
          <p:nvPr/>
        </p:nvPicPr>
        <p:blipFill rotWithShape="1">
          <a:blip r:embed="rId3">
            <a:alphaModFix/>
          </a:blip>
          <a:srcRect b="8166" l="7800" r="8178" t="7812"/>
          <a:stretch/>
        </p:blipFill>
        <p:spPr>
          <a:xfrm>
            <a:off x="4550340" y="1524001"/>
            <a:ext cx="5172126" cy="517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idx="1" type="body"/>
          </p:nvPr>
        </p:nvSpPr>
        <p:spPr>
          <a:xfrm>
            <a:off x="547035" y="2243414"/>
            <a:ext cx="11097929" cy="18761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b="1" lang="en-US" sz="3200">
                <a:latin typeface="Times New Roman"/>
                <a:ea typeface="Times New Roman"/>
                <a:cs typeface="Times New Roman"/>
                <a:sym typeface="Times New Roman"/>
              </a:rPr>
              <a:t>Question 1</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Characterize the past and the most recent situation with respect to chemical contamination in the Boonsong Lekagul waterways. Do you see any trends of possible interest in this investigation?</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9"/>
          <p:cNvPicPr preferRelativeResize="0"/>
          <p:nvPr/>
        </p:nvPicPr>
        <p:blipFill rotWithShape="1">
          <a:blip r:embed="rId3">
            <a:alphaModFix/>
          </a:blip>
          <a:srcRect b="4922" l="0" r="0" t="8421"/>
          <a:stretch/>
        </p:blipFill>
        <p:spPr>
          <a:xfrm>
            <a:off x="0" y="972152"/>
            <a:ext cx="12192000" cy="5088679"/>
          </a:xfrm>
          <a:prstGeom prst="rect">
            <a:avLst/>
          </a:prstGeom>
          <a:noFill/>
          <a:ln>
            <a:noFill/>
          </a:ln>
        </p:spPr>
      </p:pic>
      <p:sp>
        <p:nvSpPr>
          <p:cNvPr id="127" name="Google Shape;127;p19"/>
          <p:cNvSpPr txBox="1"/>
          <p:nvPr/>
        </p:nvSpPr>
        <p:spPr>
          <a:xfrm>
            <a:off x="4427621" y="134754"/>
            <a:ext cx="29075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Location Analysis</a:t>
            </a:r>
            <a:endParaRPr/>
          </a:p>
        </p:txBody>
      </p:sp>
      <p:sp>
        <p:nvSpPr>
          <p:cNvPr id="128" name="Google Shape;128;p19"/>
          <p:cNvSpPr txBox="1"/>
          <p:nvPr/>
        </p:nvSpPr>
        <p:spPr>
          <a:xfrm>
            <a:off x="7526214" y="6283569"/>
            <a:ext cx="4824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4366818" y="134754"/>
            <a:ext cx="254717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Yearly Analysis</a:t>
            </a:r>
            <a:endParaRPr/>
          </a:p>
        </p:txBody>
      </p:sp>
      <p:pic>
        <p:nvPicPr>
          <p:cNvPr id="134" name="Google Shape;134;p20"/>
          <p:cNvPicPr preferRelativeResize="0"/>
          <p:nvPr/>
        </p:nvPicPr>
        <p:blipFill rotWithShape="1">
          <a:blip r:embed="rId3">
            <a:alphaModFix/>
          </a:blip>
          <a:srcRect b="6365" l="25339" r="152" t="11342"/>
          <a:stretch/>
        </p:blipFill>
        <p:spPr>
          <a:xfrm>
            <a:off x="0" y="657974"/>
            <a:ext cx="11910646" cy="56959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1"/>
          <p:cNvPicPr preferRelativeResize="0"/>
          <p:nvPr/>
        </p:nvPicPr>
        <p:blipFill rotWithShape="1">
          <a:blip r:embed="rId3">
            <a:alphaModFix/>
          </a:blip>
          <a:srcRect b="4702" l="0" r="0" t="4632"/>
          <a:stretch/>
        </p:blipFill>
        <p:spPr>
          <a:xfrm>
            <a:off x="-1" y="741146"/>
            <a:ext cx="11793415" cy="5472085"/>
          </a:xfrm>
          <a:prstGeom prst="rect">
            <a:avLst/>
          </a:prstGeom>
          <a:noFill/>
          <a:ln>
            <a:noFill/>
          </a:ln>
        </p:spPr>
      </p:pic>
      <p:sp>
        <p:nvSpPr>
          <p:cNvPr id="140" name="Google Shape;140;p21"/>
          <p:cNvSpPr txBox="1"/>
          <p:nvPr/>
        </p:nvSpPr>
        <p:spPr>
          <a:xfrm>
            <a:off x="4584207" y="217926"/>
            <a:ext cx="302358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Overall Chemicals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