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Montserrat Bold" pitchFamily="2" charset="77"/>
      <p:regular r:id="rId17"/>
      <p:bold r:id="rId18"/>
    </p:embeddedFont>
    <p:embeddedFont>
      <p:font typeface="Montserrat Medium" panose="020F0502020204030204" pitchFamily="34" charset="0"/>
      <p:regular r:id="rId19"/>
    </p:embeddedFont>
    <p:embeddedFont>
      <p:font typeface="Montserrat Ultra-Bold" pitchFamily="2" charset="77"/>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81088" autoAdjust="0"/>
  </p:normalViewPr>
  <p:slideViewPr>
    <p:cSldViewPr>
      <p:cViewPr varScale="1">
        <p:scale>
          <a:sx n="68" d="100"/>
          <a:sy n="68" d="100"/>
        </p:scale>
        <p:origin x="1104"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9829F-F244-A541-A397-00833C1F9A15}"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12898-4EF2-E641-84CF-D12D0C284F1C}" type="slidenum">
              <a:rPr lang="en-US" smtClean="0"/>
              <a:t>‹#›</a:t>
            </a:fld>
            <a:endParaRPr lang="en-US"/>
          </a:p>
        </p:txBody>
      </p:sp>
    </p:spTree>
    <p:extLst>
      <p:ext uri="{BB962C8B-B14F-4D97-AF65-F5344CB8AC3E}">
        <p14:creationId xmlns:p14="http://schemas.microsoft.com/office/powerpoint/2010/main" val="286152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12898-4EF2-E641-84CF-D12D0C284F1C}" type="slidenum">
              <a:rPr lang="en-US" smtClean="0"/>
              <a:t>11</a:t>
            </a:fld>
            <a:endParaRPr lang="en-US"/>
          </a:p>
        </p:txBody>
      </p:sp>
    </p:spTree>
    <p:extLst>
      <p:ext uri="{BB962C8B-B14F-4D97-AF65-F5344CB8AC3E}">
        <p14:creationId xmlns:p14="http://schemas.microsoft.com/office/powerpoint/2010/main" val="18992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histogram distributions and average incomes indicate that there are two distinct economic segments among the clusters: one with higher income (Clusters 1 and 5) and the other with lower income (Clusters 2, 3, and 4). For marketing purposes, different strategies could be developed for these segments. For instance, more luxurious or high-end products could be marketed to Clusters 1 and 5, while more economical options could be tailored to Clusters 2, 3, and 4. Other demographic and behavioral factors could further differentiate these clusters, providing additional targeting opportunities for marketing campaigns.</a:t>
            </a:r>
          </a:p>
        </p:txBody>
      </p:sp>
      <p:sp>
        <p:nvSpPr>
          <p:cNvPr id="4" name="Slide Number Placeholder 3"/>
          <p:cNvSpPr>
            <a:spLocks noGrp="1"/>
          </p:cNvSpPr>
          <p:nvPr>
            <p:ph type="sldNum" sz="quarter" idx="5"/>
          </p:nvPr>
        </p:nvSpPr>
        <p:spPr/>
        <p:txBody>
          <a:bodyPr/>
          <a:lstStyle/>
          <a:p>
            <a:fld id="{2E312898-4EF2-E641-84CF-D12D0C284F1C}" type="slidenum">
              <a:rPr lang="en-US" smtClean="0"/>
              <a:t>12</a:t>
            </a:fld>
            <a:endParaRPr lang="en-US"/>
          </a:p>
        </p:txBody>
      </p:sp>
    </p:spTree>
    <p:extLst>
      <p:ext uri="{BB962C8B-B14F-4D97-AF65-F5344CB8AC3E}">
        <p14:creationId xmlns:p14="http://schemas.microsoft.com/office/powerpoint/2010/main" val="393980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grpSp>
        <p:nvGrpSpPr>
          <p:cNvPr id="2" name="Group 2"/>
          <p:cNvGrpSpPr/>
          <p:nvPr/>
        </p:nvGrpSpPr>
        <p:grpSpPr>
          <a:xfrm>
            <a:off x="836711" y="3479911"/>
            <a:ext cx="4930513" cy="3453257"/>
            <a:chOff x="0" y="0"/>
            <a:chExt cx="1298571" cy="909500"/>
          </a:xfrm>
        </p:grpSpPr>
        <p:sp>
          <p:nvSpPr>
            <p:cNvPr id="3" name="Freeform 3"/>
            <p:cNvSpPr/>
            <p:nvPr/>
          </p:nvSpPr>
          <p:spPr>
            <a:xfrm>
              <a:off x="0" y="0"/>
              <a:ext cx="1298571" cy="909500"/>
            </a:xfrm>
            <a:custGeom>
              <a:avLst/>
              <a:gdLst/>
              <a:ahLst/>
              <a:cxnLst/>
              <a:rect l="l" t="t" r="r" b="b"/>
              <a:pathLst>
                <a:path w="1298571" h="909500">
                  <a:moveTo>
                    <a:pt x="80080" y="0"/>
                  </a:moveTo>
                  <a:lnTo>
                    <a:pt x="1218491" y="0"/>
                  </a:lnTo>
                  <a:cubicBezTo>
                    <a:pt x="1262718" y="0"/>
                    <a:pt x="1298571" y="35853"/>
                    <a:pt x="1298571" y="80080"/>
                  </a:cubicBezTo>
                  <a:lnTo>
                    <a:pt x="1298571" y="829419"/>
                  </a:lnTo>
                  <a:cubicBezTo>
                    <a:pt x="1298571" y="873647"/>
                    <a:pt x="1262718" y="909500"/>
                    <a:pt x="1218491" y="909500"/>
                  </a:cubicBezTo>
                  <a:lnTo>
                    <a:pt x="80080" y="909500"/>
                  </a:lnTo>
                  <a:cubicBezTo>
                    <a:pt x="35853" y="909500"/>
                    <a:pt x="0" y="873647"/>
                    <a:pt x="0" y="829419"/>
                  </a:cubicBezTo>
                  <a:lnTo>
                    <a:pt x="0" y="80080"/>
                  </a:lnTo>
                  <a:cubicBezTo>
                    <a:pt x="0" y="35853"/>
                    <a:pt x="35853" y="0"/>
                    <a:pt x="80080" y="0"/>
                  </a:cubicBezTo>
                  <a:close/>
                </a:path>
              </a:pathLst>
            </a:custGeom>
            <a:solidFill>
              <a:srgbClr val="FFFFFF"/>
            </a:solidFill>
          </p:spPr>
          <p:txBody>
            <a:bodyPr/>
            <a:lstStyle/>
            <a:p>
              <a:endParaRPr lang="en-US"/>
            </a:p>
          </p:txBody>
        </p:sp>
        <p:sp>
          <p:nvSpPr>
            <p:cNvPr id="4" name="TextBox 4"/>
            <p:cNvSpPr txBox="1"/>
            <p:nvPr/>
          </p:nvSpPr>
          <p:spPr>
            <a:xfrm>
              <a:off x="0" y="-66675"/>
              <a:ext cx="1298571" cy="976175"/>
            </a:xfrm>
            <a:prstGeom prst="rect">
              <a:avLst/>
            </a:prstGeom>
          </p:spPr>
          <p:txBody>
            <a:bodyPr lIns="50800" tIns="50800" rIns="50800" bIns="50800" rtlCol="0" anchor="ctr"/>
            <a:lstStyle/>
            <a:p>
              <a:pPr marL="0" lvl="0" indent="0" algn="l">
                <a:lnSpc>
                  <a:spcPts val="5599"/>
                </a:lnSpc>
                <a:spcBef>
                  <a:spcPct val="0"/>
                </a:spcBef>
              </a:pPr>
              <a:endParaRPr/>
            </a:p>
            <a:p>
              <a:pPr marL="0" lvl="0" indent="0" algn="l">
                <a:lnSpc>
                  <a:spcPts val="2520"/>
                </a:lnSpc>
                <a:spcBef>
                  <a:spcPct val="0"/>
                </a:spcBef>
              </a:pPr>
              <a:endParaRPr/>
            </a:p>
            <a:p>
              <a:pPr marL="0" lvl="0" indent="0" algn="l">
                <a:lnSpc>
                  <a:spcPts val="2520"/>
                </a:lnSpc>
                <a:spcBef>
                  <a:spcPct val="0"/>
                </a:spcBef>
              </a:pPr>
              <a:endParaRPr/>
            </a:p>
            <a:p>
              <a:pPr marL="0" lvl="0" indent="0" algn="l">
                <a:lnSpc>
                  <a:spcPts val="2520"/>
                </a:lnSpc>
                <a:spcBef>
                  <a:spcPct val="0"/>
                </a:spcBef>
              </a:pPr>
              <a:endParaRPr/>
            </a:p>
            <a:p>
              <a:pPr marL="0" lvl="0" indent="0" algn="l">
                <a:lnSpc>
                  <a:spcPts val="1820"/>
                </a:lnSpc>
                <a:spcBef>
                  <a:spcPct val="0"/>
                </a:spcBef>
              </a:pPr>
              <a:endParaRPr/>
            </a:p>
            <a:p>
              <a:pPr marL="0" lvl="0" indent="0" algn="l">
                <a:lnSpc>
                  <a:spcPts val="5599"/>
                </a:lnSpc>
                <a:spcBef>
                  <a:spcPct val="0"/>
                </a:spcBef>
              </a:pPr>
              <a:endParaRPr/>
            </a:p>
            <a:p>
              <a:pPr marL="0" lvl="0" indent="0" algn="l">
                <a:lnSpc>
                  <a:spcPts val="5599"/>
                </a:lnSpc>
                <a:spcBef>
                  <a:spcPct val="0"/>
                </a:spcBef>
              </a:pPr>
              <a:endParaRPr/>
            </a:p>
          </p:txBody>
        </p:sp>
      </p:grpSp>
      <p:sp>
        <p:nvSpPr>
          <p:cNvPr id="5" name="Freeform 5"/>
          <p:cNvSpPr/>
          <p:nvPr/>
        </p:nvSpPr>
        <p:spPr>
          <a:xfrm>
            <a:off x="6968707" y="1784701"/>
            <a:ext cx="12452287" cy="12452287"/>
          </a:xfrm>
          <a:custGeom>
            <a:avLst/>
            <a:gdLst/>
            <a:ahLst/>
            <a:cxnLst/>
            <a:rect l="l" t="t" r="r" b="b"/>
            <a:pathLst>
              <a:path w="12452287" h="12452287">
                <a:moveTo>
                  <a:pt x="0" y="0"/>
                </a:moveTo>
                <a:lnTo>
                  <a:pt x="12452287" y="0"/>
                </a:lnTo>
                <a:lnTo>
                  <a:pt x="12452287" y="12452286"/>
                </a:lnTo>
                <a:lnTo>
                  <a:pt x="0" y="12452286"/>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8423170" y="2560036"/>
            <a:ext cx="9543361" cy="7200900"/>
          </a:xfrm>
          <a:custGeom>
            <a:avLst/>
            <a:gdLst/>
            <a:ahLst/>
            <a:cxnLst/>
            <a:rect l="l" t="t" r="r" b="b"/>
            <a:pathLst>
              <a:path w="9543361" h="7200900">
                <a:moveTo>
                  <a:pt x="0" y="0"/>
                </a:moveTo>
                <a:lnTo>
                  <a:pt x="9543361" y="0"/>
                </a:lnTo>
                <a:lnTo>
                  <a:pt x="9543361"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7"/>
          <p:cNvGrpSpPr/>
          <p:nvPr/>
        </p:nvGrpSpPr>
        <p:grpSpPr>
          <a:xfrm>
            <a:off x="-4783807" y="7493868"/>
            <a:ext cx="9567614" cy="956761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6311940" y="-2923420"/>
            <a:ext cx="3952120" cy="395212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341442" y="262619"/>
            <a:ext cx="13865656" cy="2862204"/>
          </a:xfrm>
          <a:prstGeom prst="rect">
            <a:avLst/>
          </a:prstGeom>
        </p:spPr>
        <p:txBody>
          <a:bodyPr lIns="0" tIns="0" rIns="0" bIns="0" rtlCol="0" anchor="t">
            <a:spAutoFit/>
          </a:bodyPr>
          <a:lstStyle/>
          <a:p>
            <a:pPr>
              <a:lnSpc>
                <a:spcPts val="7615"/>
              </a:lnSpc>
            </a:pPr>
            <a:r>
              <a:rPr lang="en-US" sz="5439">
                <a:solidFill>
                  <a:srgbClr val="24508C"/>
                </a:solidFill>
                <a:latin typeface="Montserrat Ultra-Bold"/>
              </a:rPr>
              <a:t>ANALYZING CUSTOMER PURCHASES BEHAVIOUR</a:t>
            </a:r>
          </a:p>
          <a:p>
            <a:pPr>
              <a:lnSpc>
                <a:spcPts val="7615"/>
              </a:lnSpc>
            </a:pPr>
            <a:endParaRPr lang="en-US" sz="5439">
              <a:solidFill>
                <a:srgbClr val="24508C"/>
              </a:solidFill>
              <a:latin typeface="Montserrat Ultra-Bold"/>
            </a:endParaRPr>
          </a:p>
        </p:txBody>
      </p:sp>
      <p:grpSp>
        <p:nvGrpSpPr>
          <p:cNvPr id="14" name="Group 14"/>
          <p:cNvGrpSpPr/>
          <p:nvPr/>
        </p:nvGrpSpPr>
        <p:grpSpPr>
          <a:xfrm>
            <a:off x="1464369" y="7170135"/>
            <a:ext cx="2088165" cy="208816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7" name="TextBox 17"/>
          <p:cNvSpPr txBox="1"/>
          <p:nvPr/>
        </p:nvSpPr>
        <p:spPr>
          <a:xfrm>
            <a:off x="1787432" y="3334373"/>
            <a:ext cx="3111103" cy="3265014"/>
          </a:xfrm>
          <a:prstGeom prst="rect">
            <a:avLst/>
          </a:prstGeom>
        </p:spPr>
        <p:txBody>
          <a:bodyPr lIns="0" tIns="0" rIns="0" bIns="0" rtlCol="0" anchor="t">
            <a:spAutoFit/>
          </a:bodyPr>
          <a:lstStyle/>
          <a:p>
            <a:pPr algn="ctr">
              <a:lnSpc>
                <a:spcPts val="3263"/>
              </a:lnSpc>
            </a:pPr>
            <a:endParaRPr/>
          </a:p>
          <a:p>
            <a:pPr algn="ctr">
              <a:lnSpc>
                <a:spcPts val="3263"/>
              </a:lnSpc>
            </a:pPr>
            <a:r>
              <a:rPr lang="en-US" sz="2331">
                <a:solidFill>
                  <a:srgbClr val="24508C"/>
                </a:solidFill>
                <a:latin typeface="Montserrat Ultra-Bold"/>
              </a:rPr>
              <a:t>Team 1 :</a:t>
            </a:r>
          </a:p>
          <a:p>
            <a:pPr algn="ctr">
              <a:lnSpc>
                <a:spcPts val="3263"/>
              </a:lnSpc>
            </a:pPr>
            <a:endParaRPr lang="en-US" sz="2331">
              <a:solidFill>
                <a:srgbClr val="24508C"/>
              </a:solidFill>
              <a:latin typeface="Montserrat Ultra-Bold"/>
            </a:endParaRPr>
          </a:p>
          <a:p>
            <a:pPr algn="ctr">
              <a:lnSpc>
                <a:spcPts val="3263"/>
              </a:lnSpc>
            </a:pPr>
            <a:r>
              <a:rPr lang="en-US" sz="2331">
                <a:solidFill>
                  <a:srgbClr val="24508C"/>
                </a:solidFill>
                <a:latin typeface="Montserrat Ultra-Bold"/>
              </a:rPr>
              <a:t>Ghaida Takrooni</a:t>
            </a:r>
          </a:p>
          <a:p>
            <a:pPr algn="ctr">
              <a:lnSpc>
                <a:spcPts val="3263"/>
              </a:lnSpc>
            </a:pPr>
            <a:r>
              <a:rPr lang="en-US" sz="2331">
                <a:solidFill>
                  <a:srgbClr val="24508C"/>
                </a:solidFill>
                <a:latin typeface="Montserrat Ultra-Bold"/>
              </a:rPr>
              <a:t>Sirisha Ginnu</a:t>
            </a:r>
          </a:p>
          <a:p>
            <a:pPr algn="ctr">
              <a:lnSpc>
                <a:spcPts val="3263"/>
              </a:lnSpc>
            </a:pPr>
            <a:r>
              <a:rPr lang="en-US" sz="2331">
                <a:solidFill>
                  <a:srgbClr val="24508C"/>
                </a:solidFill>
                <a:latin typeface="Montserrat Ultra-Bold"/>
              </a:rPr>
              <a:t>Long Huynh</a:t>
            </a:r>
          </a:p>
          <a:p>
            <a:pPr algn="ctr">
              <a:lnSpc>
                <a:spcPts val="3263"/>
              </a:lnSpc>
            </a:pPr>
            <a:r>
              <a:rPr lang="en-US" sz="2331">
                <a:solidFill>
                  <a:srgbClr val="24508C"/>
                </a:solidFill>
                <a:latin typeface="Montserrat Ultra-Bold"/>
              </a:rPr>
              <a:t>Ujjawal Dwivedi</a:t>
            </a:r>
          </a:p>
          <a:p>
            <a:pPr algn="ctr">
              <a:lnSpc>
                <a:spcPts val="3263"/>
              </a:lnSpc>
              <a:spcBef>
                <a:spcPct val="0"/>
              </a:spcBef>
            </a:pPr>
            <a:endParaRPr lang="en-US" sz="2331">
              <a:solidFill>
                <a:srgbClr val="24508C"/>
              </a:solidFill>
              <a:latin typeface="Montserrat Ul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15360148" y="6940101"/>
            <a:ext cx="7737664" cy="7737664"/>
          </a:xfrm>
          <a:custGeom>
            <a:avLst/>
            <a:gdLst/>
            <a:ahLst/>
            <a:cxnLst/>
            <a:rect l="l" t="t" r="r" b="b"/>
            <a:pathLst>
              <a:path w="7737664" h="7737664">
                <a:moveTo>
                  <a:pt x="0" y="0"/>
                </a:moveTo>
                <a:lnTo>
                  <a:pt x="7737664" y="0"/>
                </a:lnTo>
                <a:lnTo>
                  <a:pt x="7737664" y="7737664"/>
                </a:lnTo>
                <a:lnTo>
                  <a:pt x="0" y="7737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201055" y="9069845"/>
            <a:ext cx="1622873" cy="1217155"/>
          </a:xfrm>
          <a:custGeom>
            <a:avLst/>
            <a:gdLst/>
            <a:ahLst/>
            <a:cxnLst/>
            <a:rect l="l" t="t" r="r" b="b"/>
            <a:pathLst>
              <a:path w="1622873" h="1217155">
                <a:moveTo>
                  <a:pt x="0" y="0"/>
                </a:moveTo>
                <a:lnTo>
                  <a:pt x="1622873" y="0"/>
                </a:lnTo>
                <a:lnTo>
                  <a:pt x="1622873" y="1217155"/>
                </a:lnTo>
                <a:lnTo>
                  <a:pt x="0" y="12171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745719" y="9150000"/>
            <a:ext cx="3491438" cy="3122967"/>
            <a:chOff x="0" y="0"/>
            <a:chExt cx="908700" cy="812800"/>
          </a:xfrm>
        </p:grpSpPr>
        <p:sp>
          <p:nvSpPr>
            <p:cNvPr id="5" name="Freeform 5"/>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US"/>
            </a:p>
          </p:txBody>
        </p:sp>
        <p:sp>
          <p:nvSpPr>
            <p:cNvPr id="6" name="TextBox 6"/>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15360148" y="-2923420"/>
            <a:ext cx="4903912" cy="490391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5360148" y="520484"/>
            <a:ext cx="2088165" cy="208816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3135396" y="1564567"/>
            <a:ext cx="5532718" cy="3640473"/>
          </a:xfrm>
          <a:custGeom>
            <a:avLst/>
            <a:gdLst/>
            <a:ahLst/>
            <a:cxnLst/>
            <a:rect l="l" t="t" r="r" b="b"/>
            <a:pathLst>
              <a:path w="5532718" h="3640473">
                <a:moveTo>
                  <a:pt x="0" y="0"/>
                </a:moveTo>
                <a:lnTo>
                  <a:pt x="5532718" y="0"/>
                </a:lnTo>
                <a:lnTo>
                  <a:pt x="5532718" y="3640472"/>
                </a:lnTo>
                <a:lnTo>
                  <a:pt x="0" y="3640472"/>
                </a:lnTo>
                <a:lnTo>
                  <a:pt x="0" y="0"/>
                </a:lnTo>
                <a:close/>
              </a:path>
            </a:pathLst>
          </a:custGeom>
          <a:blipFill>
            <a:blip r:embed="rId6"/>
            <a:stretch>
              <a:fillRect b="-8555"/>
            </a:stretch>
          </a:blipFill>
        </p:spPr>
        <p:txBody>
          <a:bodyPr/>
          <a:lstStyle/>
          <a:p>
            <a:endParaRPr lang="en-US"/>
          </a:p>
        </p:txBody>
      </p:sp>
      <p:sp>
        <p:nvSpPr>
          <p:cNvPr id="14" name="Freeform 14"/>
          <p:cNvSpPr/>
          <p:nvPr/>
        </p:nvSpPr>
        <p:spPr>
          <a:xfrm>
            <a:off x="9619663" y="3384803"/>
            <a:ext cx="6141533" cy="4386809"/>
          </a:xfrm>
          <a:custGeom>
            <a:avLst/>
            <a:gdLst/>
            <a:ahLst/>
            <a:cxnLst/>
            <a:rect l="l" t="t" r="r" b="b"/>
            <a:pathLst>
              <a:path w="6141533" h="4386809">
                <a:moveTo>
                  <a:pt x="0" y="0"/>
                </a:moveTo>
                <a:lnTo>
                  <a:pt x="6141533" y="0"/>
                </a:lnTo>
                <a:lnTo>
                  <a:pt x="6141533" y="4386809"/>
                </a:lnTo>
                <a:lnTo>
                  <a:pt x="0" y="4386809"/>
                </a:lnTo>
                <a:lnTo>
                  <a:pt x="0" y="0"/>
                </a:lnTo>
                <a:close/>
              </a:path>
            </a:pathLst>
          </a:custGeom>
          <a:blipFill>
            <a:blip r:embed="rId7"/>
            <a:stretch>
              <a:fillRect/>
            </a:stretch>
          </a:blipFill>
        </p:spPr>
        <p:txBody>
          <a:bodyPr/>
          <a:lstStyle/>
          <a:p>
            <a:endParaRPr lang="en-US"/>
          </a:p>
        </p:txBody>
      </p:sp>
      <p:sp>
        <p:nvSpPr>
          <p:cNvPr id="15" name="Freeform 15"/>
          <p:cNvSpPr/>
          <p:nvPr/>
        </p:nvSpPr>
        <p:spPr>
          <a:xfrm>
            <a:off x="2918889" y="5885368"/>
            <a:ext cx="5749225" cy="4106589"/>
          </a:xfrm>
          <a:custGeom>
            <a:avLst/>
            <a:gdLst/>
            <a:ahLst/>
            <a:cxnLst/>
            <a:rect l="l" t="t" r="r" b="b"/>
            <a:pathLst>
              <a:path w="5749225" h="4106589">
                <a:moveTo>
                  <a:pt x="0" y="0"/>
                </a:moveTo>
                <a:lnTo>
                  <a:pt x="5749225" y="0"/>
                </a:lnTo>
                <a:lnTo>
                  <a:pt x="5749225" y="4106589"/>
                </a:lnTo>
                <a:lnTo>
                  <a:pt x="0" y="4106589"/>
                </a:lnTo>
                <a:lnTo>
                  <a:pt x="0" y="0"/>
                </a:lnTo>
                <a:close/>
              </a:path>
            </a:pathLst>
          </a:custGeom>
          <a:blipFill>
            <a:blip r:embed="rId8"/>
            <a:stretch>
              <a:fillRect/>
            </a:stretch>
          </a:blipFill>
        </p:spPr>
        <p:txBody>
          <a:bodyPr/>
          <a:lstStyle/>
          <a:p>
            <a:endParaRPr lang="en-US"/>
          </a:p>
        </p:txBody>
      </p:sp>
      <p:sp>
        <p:nvSpPr>
          <p:cNvPr id="16" name="TextBox 16"/>
          <p:cNvSpPr txBox="1"/>
          <p:nvPr/>
        </p:nvSpPr>
        <p:spPr>
          <a:xfrm>
            <a:off x="1462073" y="508000"/>
            <a:ext cx="12749065" cy="936625"/>
          </a:xfrm>
          <a:prstGeom prst="rect">
            <a:avLst/>
          </a:prstGeom>
        </p:spPr>
        <p:txBody>
          <a:bodyPr lIns="0" tIns="0" rIns="0" bIns="0" rtlCol="0" anchor="t">
            <a:spAutoFit/>
          </a:bodyPr>
          <a:lstStyle/>
          <a:p>
            <a:pPr algn="ctr">
              <a:lnSpc>
                <a:spcPts val="7699"/>
              </a:lnSpc>
            </a:pPr>
            <a:r>
              <a:rPr lang="en-US" sz="5499">
                <a:solidFill>
                  <a:srgbClr val="24508C"/>
                </a:solidFill>
                <a:latin typeface="Montserrat Ultra-Bold"/>
              </a:rPr>
              <a:t>SMART QUESTIONS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15360148" y="6940101"/>
            <a:ext cx="7737664" cy="7737664"/>
          </a:xfrm>
          <a:custGeom>
            <a:avLst/>
            <a:gdLst/>
            <a:ahLst/>
            <a:cxnLst/>
            <a:rect l="l" t="t" r="r" b="b"/>
            <a:pathLst>
              <a:path w="7737664" h="7737664">
                <a:moveTo>
                  <a:pt x="0" y="0"/>
                </a:moveTo>
                <a:lnTo>
                  <a:pt x="7737664" y="0"/>
                </a:lnTo>
                <a:lnTo>
                  <a:pt x="7737664" y="7737664"/>
                </a:lnTo>
                <a:lnTo>
                  <a:pt x="0" y="7737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6201055" y="9069845"/>
            <a:ext cx="1622873" cy="1217155"/>
          </a:xfrm>
          <a:custGeom>
            <a:avLst/>
            <a:gdLst/>
            <a:ahLst/>
            <a:cxnLst/>
            <a:rect l="l" t="t" r="r" b="b"/>
            <a:pathLst>
              <a:path w="1622873" h="1217155">
                <a:moveTo>
                  <a:pt x="0" y="0"/>
                </a:moveTo>
                <a:lnTo>
                  <a:pt x="1622873" y="0"/>
                </a:lnTo>
                <a:lnTo>
                  <a:pt x="1622873" y="1217155"/>
                </a:lnTo>
                <a:lnTo>
                  <a:pt x="0" y="12171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4" name="Group 4"/>
          <p:cNvGrpSpPr/>
          <p:nvPr/>
        </p:nvGrpSpPr>
        <p:grpSpPr>
          <a:xfrm>
            <a:off x="-1745719" y="9150000"/>
            <a:ext cx="3491438" cy="3122967"/>
            <a:chOff x="0" y="0"/>
            <a:chExt cx="908700" cy="812800"/>
          </a:xfrm>
        </p:grpSpPr>
        <p:sp>
          <p:nvSpPr>
            <p:cNvPr id="5" name="Freeform 5"/>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US"/>
            </a:p>
          </p:txBody>
        </p:sp>
        <p:sp>
          <p:nvSpPr>
            <p:cNvPr id="6" name="TextBox 6"/>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15360148" y="-2923420"/>
            <a:ext cx="4903912" cy="490391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5360148" y="520484"/>
            <a:ext cx="2088165" cy="208816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1854279" y="1486568"/>
            <a:ext cx="5957825" cy="3810744"/>
          </a:xfrm>
          <a:custGeom>
            <a:avLst/>
            <a:gdLst/>
            <a:ahLst/>
            <a:cxnLst/>
            <a:rect l="l" t="t" r="r" b="b"/>
            <a:pathLst>
              <a:path w="5957825" h="3810744">
                <a:moveTo>
                  <a:pt x="0" y="0"/>
                </a:moveTo>
                <a:lnTo>
                  <a:pt x="5957825" y="0"/>
                </a:lnTo>
                <a:lnTo>
                  <a:pt x="5957825" y="3810744"/>
                </a:lnTo>
                <a:lnTo>
                  <a:pt x="0" y="3810744"/>
                </a:lnTo>
                <a:lnTo>
                  <a:pt x="0" y="0"/>
                </a:lnTo>
                <a:close/>
              </a:path>
            </a:pathLst>
          </a:custGeom>
          <a:blipFill>
            <a:blip r:embed="rId7"/>
            <a:stretch>
              <a:fillRect l="-3472" r="-49"/>
            </a:stretch>
          </a:blipFill>
        </p:spPr>
        <p:txBody>
          <a:bodyPr/>
          <a:lstStyle/>
          <a:p>
            <a:endParaRPr lang="en-US"/>
          </a:p>
        </p:txBody>
      </p:sp>
      <p:sp>
        <p:nvSpPr>
          <p:cNvPr id="14" name="Freeform 14"/>
          <p:cNvSpPr/>
          <p:nvPr/>
        </p:nvSpPr>
        <p:spPr>
          <a:xfrm>
            <a:off x="10150254" y="6320487"/>
            <a:ext cx="6050801" cy="3738531"/>
          </a:xfrm>
          <a:custGeom>
            <a:avLst/>
            <a:gdLst/>
            <a:ahLst/>
            <a:cxnLst/>
            <a:rect l="l" t="t" r="r" b="b"/>
            <a:pathLst>
              <a:path w="6050801" h="3738531">
                <a:moveTo>
                  <a:pt x="0" y="0"/>
                </a:moveTo>
                <a:lnTo>
                  <a:pt x="6050801" y="0"/>
                </a:lnTo>
                <a:lnTo>
                  <a:pt x="6050801" y="3738531"/>
                </a:lnTo>
                <a:lnTo>
                  <a:pt x="0" y="3738531"/>
                </a:lnTo>
                <a:lnTo>
                  <a:pt x="0" y="0"/>
                </a:lnTo>
                <a:close/>
              </a:path>
            </a:pathLst>
          </a:custGeom>
          <a:blipFill>
            <a:blip r:embed="rId8"/>
            <a:stretch>
              <a:fillRect/>
            </a:stretch>
          </a:blipFill>
        </p:spPr>
        <p:txBody>
          <a:bodyPr/>
          <a:lstStyle/>
          <a:p>
            <a:endParaRPr lang="en-US"/>
          </a:p>
        </p:txBody>
      </p:sp>
      <p:sp>
        <p:nvSpPr>
          <p:cNvPr id="15" name="Freeform 15"/>
          <p:cNvSpPr/>
          <p:nvPr/>
        </p:nvSpPr>
        <p:spPr>
          <a:xfrm>
            <a:off x="6456263" y="3655361"/>
            <a:ext cx="5174435" cy="2472869"/>
          </a:xfrm>
          <a:custGeom>
            <a:avLst/>
            <a:gdLst/>
            <a:ahLst/>
            <a:cxnLst/>
            <a:rect l="l" t="t" r="r" b="b"/>
            <a:pathLst>
              <a:path w="5174435" h="2472869">
                <a:moveTo>
                  <a:pt x="0" y="0"/>
                </a:moveTo>
                <a:lnTo>
                  <a:pt x="5174435" y="0"/>
                </a:lnTo>
                <a:lnTo>
                  <a:pt x="5174435" y="2472869"/>
                </a:lnTo>
                <a:lnTo>
                  <a:pt x="0" y="2472869"/>
                </a:lnTo>
                <a:lnTo>
                  <a:pt x="0" y="0"/>
                </a:lnTo>
                <a:close/>
              </a:path>
            </a:pathLst>
          </a:custGeom>
          <a:blipFill>
            <a:blip r:embed="rId9"/>
            <a:stretch>
              <a:fillRect t="-230" b="-230"/>
            </a:stretch>
          </a:blipFill>
        </p:spPr>
        <p:txBody>
          <a:bodyPr/>
          <a:lstStyle/>
          <a:p>
            <a:endParaRPr lang="en-US"/>
          </a:p>
        </p:txBody>
      </p:sp>
      <p:sp>
        <p:nvSpPr>
          <p:cNvPr id="16" name="TextBox 16"/>
          <p:cNvSpPr txBox="1"/>
          <p:nvPr/>
        </p:nvSpPr>
        <p:spPr>
          <a:xfrm>
            <a:off x="1462073" y="508000"/>
            <a:ext cx="12749065" cy="936625"/>
          </a:xfrm>
          <a:prstGeom prst="rect">
            <a:avLst/>
          </a:prstGeom>
        </p:spPr>
        <p:txBody>
          <a:bodyPr lIns="0" tIns="0" rIns="0" bIns="0" rtlCol="0" anchor="t">
            <a:spAutoFit/>
          </a:bodyPr>
          <a:lstStyle/>
          <a:p>
            <a:pPr algn="ctr">
              <a:lnSpc>
                <a:spcPts val="7699"/>
              </a:lnSpc>
            </a:pPr>
            <a:r>
              <a:rPr lang="en-US" sz="5499">
                <a:solidFill>
                  <a:srgbClr val="24508C"/>
                </a:solidFill>
                <a:latin typeface="Montserrat Ultra-Bold"/>
              </a:rPr>
              <a:t>SMART QUESTIONS 3:</a:t>
            </a:r>
          </a:p>
        </p:txBody>
      </p:sp>
      <p:sp>
        <p:nvSpPr>
          <p:cNvPr id="17" name="TextBox 17"/>
          <p:cNvSpPr txBox="1"/>
          <p:nvPr/>
        </p:nvSpPr>
        <p:spPr>
          <a:xfrm>
            <a:off x="417040" y="2773525"/>
            <a:ext cx="5820149" cy="6671310"/>
          </a:xfrm>
          <a:prstGeom prst="rect">
            <a:avLst/>
          </a:prstGeom>
        </p:spPr>
        <p:txBody>
          <a:bodyPr lIns="0" tIns="0" rIns="0" bIns="0" rtlCol="0" anchor="t">
            <a:spAutoFit/>
          </a:bodyPr>
          <a:lstStyle/>
          <a:p>
            <a:pPr algn="ctr">
              <a:lnSpc>
                <a:spcPts val="2940"/>
              </a:lnSpc>
            </a:pPr>
            <a:r>
              <a:rPr lang="en-US" sz="2100">
                <a:solidFill>
                  <a:srgbClr val="24508C"/>
                </a:solidFill>
                <a:latin typeface="Montserrat Bold"/>
              </a:rPr>
              <a:t>CLUSTER 1 (RED): THIS CLUSTER HAS AN AVERAGE INCOME OF APPROXIMATELY $44,378.68. FROM THE WE CAN SEE THAT THIS CLUSTER PRIMARILY REPRESENTS HIGHER-INCOME CUSTOMERS.</a:t>
            </a:r>
          </a:p>
          <a:p>
            <a:pPr algn="ctr">
              <a:lnSpc>
                <a:spcPts val="2940"/>
              </a:lnSpc>
            </a:pPr>
            <a:endParaRPr lang="en-US" sz="2100">
              <a:solidFill>
                <a:srgbClr val="24508C"/>
              </a:solidFill>
              <a:latin typeface="Montserrat Bold"/>
            </a:endParaRPr>
          </a:p>
          <a:p>
            <a:pPr algn="ctr">
              <a:lnSpc>
                <a:spcPts val="2940"/>
              </a:lnSpc>
            </a:pPr>
            <a:r>
              <a:rPr lang="en-US" sz="2100">
                <a:solidFill>
                  <a:srgbClr val="24508C"/>
                </a:solidFill>
                <a:latin typeface="Montserrat Bold"/>
              </a:rPr>
              <a:t>Cluster 2 (Green): The average income for this cluster is around $10,578.21. Customers in Cluster 2 are primarily in the lower income brackets based on the histogram. </a:t>
            </a:r>
          </a:p>
          <a:p>
            <a:pPr algn="ctr">
              <a:lnSpc>
                <a:spcPts val="2940"/>
              </a:lnSpc>
            </a:pPr>
            <a:endParaRPr lang="en-US" sz="2100">
              <a:solidFill>
                <a:srgbClr val="24508C"/>
              </a:solidFill>
              <a:latin typeface="Montserrat Bold"/>
            </a:endParaRPr>
          </a:p>
          <a:p>
            <a:pPr algn="ctr">
              <a:lnSpc>
                <a:spcPts val="2940"/>
              </a:lnSpc>
            </a:pPr>
            <a:r>
              <a:rPr lang="en-US" sz="2100">
                <a:solidFill>
                  <a:srgbClr val="24508C"/>
                </a:solidFill>
                <a:latin typeface="Montserrat Bold"/>
              </a:rPr>
              <a:t>Cluster 3 (Blue): Similar to Cluster 2, this cluster also has a low average income, approximately $10,591.74. </a:t>
            </a:r>
          </a:p>
          <a:p>
            <a:pPr algn="ctr">
              <a:lnSpc>
                <a:spcPts val="2940"/>
              </a:lnSpc>
              <a:spcBef>
                <a:spcPct val="0"/>
              </a:spcBef>
            </a:pPr>
            <a:endParaRPr lang="en-US" sz="2100">
              <a:solidFill>
                <a:srgbClr val="24508C"/>
              </a:solidFill>
              <a:latin typeface="Montserrat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15360148" y="6940101"/>
            <a:ext cx="7737664" cy="7737664"/>
          </a:xfrm>
          <a:custGeom>
            <a:avLst/>
            <a:gdLst/>
            <a:ahLst/>
            <a:cxnLst/>
            <a:rect l="l" t="t" r="r" b="b"/>
            <a:pathLst>
              <a:path w="7737664" h="7737664">
                <a:moveTo>
                  <a:pt x="0" y="0"/>
                </a:moveTo>
                <a:lnTo>
                  <a:pt x="7737664" y="0"/>
                </a:lnTo>
                <a:lnTo>
                  <a:pt x="7737664" y="7737664"/>
                </a:lnTo>
                <a:lnTo>
                  <a:pt x="0" y="7737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6201055" y="9069845"/>
            <a:ext cx="1622873" cy="1217155"/>
          </a:xfrm>
          <a:custGeom>
            <a:avLst/>
            <a:gdLst/>
            <a:ahLst/>
            <a:cxnLst/>
            <a:rect l="l" t="t" r="r" b="b"/>
            <a:pathLst>
              <a:path w="1622873" h="1217155">
                <a:moveTo>
                  <a:pt x="0" y="0"/>
                </a:moveTo>
                <a:lnTo>
                  <a:pt x="1622873" y="0"/>
                </a:lnTo>
                <a:lnTo>
                  <a:pt x="1622873" y="1217155"/>
                </a:lnTo>
                <a:lnTo>
                  <a:pt x="0" y="12171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4" name="Group 4"/>
          <p:cNvGrpSpPr/>
          <p:nvPr/>
        </p:nvGrpSpPr>
        <p:grpSpPr>
          <a:xfrm>
            <a:off x="-1745719" y="9150000"/>
            <a:ext cx="3491438" cy="3122967"/>
            <a:chOff x="0" y="0"/>
            <a:chExt cx="908700" cy="812800"/>
          </a:xfrm>
        </p:grpSpPr>
        <p:sp>
          <p:nvSpPr>
            <p:cNvPr id="5" name="Freeform 5"/>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US"/>
            </a:p>
          </p:txBody>
        </p:sp>
        <p:sp>
          <p:nvSpPr>
            <p:cNvPr id="6" name="TextBox 6"/>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15360148" y="-2923420"/>
            <a:ext cx="4903912" cy="490391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5360148" y="520484"/>
            <a:ext cx="2088165" cy="208816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1854279" y="1486568"/>
            <a:ext cx="5957825" cy="3810744"/>
          </a:xfrm>
          <a:custGeom>
            <a:avLst/>
            <a:gdLst/>
            <a:ahLst/>
            <a:cxnLst/>
            <a:rect l="l" t="t" r="r" b="b"/>
            <a:pathLst>
              <a:path w="5957825" h="3810744">
                <a:moveTo>
                  <a:pt x="0" y="0"/>
                </a:moveTo>
                <a:lnTo>
                  <a:pt x="5957825" y="0"/>
                </a:lnTo>
                <a:lnTo>
                  <a:pt x="5957825" y="3810744"/>
                </a:lnTo>
                <a:lnTo>
                  <a:pt x="0" y="3810744"/>
                </a:lnTo>
                <a:lnTo>
                  <a:pt x="0" y="0"/>
                </a:lnTo>
                <a:close/>
              </a:path>
            </a:pathLst>
          </a:custGeom>
          <a:blipFill>
            <a:blip r:embed="rId7"/>
            <a:stretch>
              <a:fillRect l="-3472" r="-49"/>
            </a:stretch>
          </a:blipFill>
        </p:spPr>
        <p:txBody>
          <a:bodyPr/>
          <a:lstStyle/>
          <a:p>
            <a:endParaRPr lang="en-US"/>
          </a:p>
        </p:txBody>
      </p:sp>
      <p:sp>
        <p:nvSpPr>
          <p:cNvPr id="14" name="Freeform 14"/>
          <p:cNvSpPr/>
          <p:nvPr/>
        </p:nvSpPr>
        <p:spPr>
          <a:xfrm>
            <a:off x="10150254" y="6320487"/>
            <a:ext cx="6050801" cy="3738531"/>
          </a:xfrm>
          <a:custGeom>
            <a:avLst/>
            <a:gdLst/>
            <a:ahLst/>
            <a:cxnLst/>
            <a:rect l="l" t="t" r="r" b="b"/>
            <a:pathLst>
              <a:path w="6050801" h="3738531">
                <a:moveTo>
                  <a:pt x="0" y="0"/>
                </a:moveTo>
                <a:lnTo>
                  <a:pt x="6050801" y="0"/>
                </a:lnTo>
                <a:lnTo>
                  <a:pt x="6050801" y="3738531"/>
                </a:lnTo>
                <a:lnTo>
                  <a:pt x="0" y="3738531"/>
                </a:lnTo>
                <a:lnTo>
                  <a:pt x="0" y="0"/>
                </a:lnTo>
                <a:close/>
              </a:path>
            </a:pathLst>
          </a:custGeom>
          <a:blipFill>
            <a:blip r:embed="rId8"/>
            <a:stretch>
              <a:fillRect/>
            </a:stretch>
          </a:blipFill>
        </p:spPr>
        <p:txBody>
          <a:bodyPr/>
          <a:lstStyle/>
          <a:p>
            <a:endParaRPr lang="en-US"/>
          </a:p>
        </p:txBody>
      </p:sp>
      <p:sp>
        <p:nvSpPr>
          <p:cNvPr id="15" name="Freeform 15"/>
          <p:cNvSpPr/>
          <p:nvPr/>
        </p:nvSpPr>
        <p:spPr>
          <a:xfrm>
            <a:off x="6456263" y="3655361"/>
            <a:ext cx="5174435" cy="2472869"/>
          </a:xfrm>
          <a:custGeom>
            <a:avLst/>
            <a:gdLst/>
            <a:ahLst/>
            <a:cxnLst/>
            <a:rect l="l" t="t" r="r" b="b"/>
            <a:pathLst>
              <a:path w="5174435" h="2472869">
                <a:moveTo>
                  <a:pt x="0" y="0"/>
                </a:moveTo>
                <a:lnTo>
                  <a:pt x="5174435" y="0"/>
                </a:lnTo>
                <a:lnTo>
                  <a:pt x="5174435" y="2472869"/>
                </a:lnTo>
                <a:lnTo>
                  <a:pt x="0" y="2472869"/>
                </a:lnTo>
                <a:lnTo>
                  <a:pt x="0" y="0"/>
                </a:lnTo>
                <a:close/>
              </a:path>
            </a:pathLst>
          </a:custGeom>
          <a:blipFill>
            <a:blip r:embed="rId9"/>
            <a:stretch>
              <a:fillRect t="-230" b="-230"/>
            </a:stretch>
          </a:blipFill>
        </p:spPr>
        <p:txBody>
          <a:bodyPr/>
          <a:lstStyle/>
          <a:p>
            <a:endParaRPr lang="en-US"/>
          </a:p>
        </p:txBody>
      </p:sp>
      <p:sp>
        <p:nvSpPr>
          <p:cNvPr id="16" name="TextBox 16"/>
          <p:cNvSpPr txBox="1"/>
          <p:nvPr/>
        </p:nvSpPr>
        <p:spPr>
          <a:xfrm>
            <a:off x="1462073" y="508000"/>
            <a:ext cx="12749065" cy="936625"/>
          </a:xfrm>
          <a:prstGeom prst="rect">
            <a:avLst/>
          </a:prstGeom>
        </p:spPr>
        <p:txBody>
          <a:bodyPr lIns="0" tIns="0" rIns="0" bIns="0" rtlCol="0" anchor="t">
            <a:spAutoFit/>
          </a:bodyPr>
          <a:lstStyle/>
          <a:p>
            <a:pPr algn="ctr">
              <a:lnSpc>
                <a:spcPts val="7699"/>
              </a:lnSpc>
            </a:pPr>
            <a:r>
              <a:rPr lang="en-US" sz="5499">
                <a:solidFill>
                  <a:srgbClr val="24508C"/>
                </a:solidFill>
                <a:latin typeface="Montserrat Ultra-Bold"/>
              </a:rPr>
              <a:t>SMART QUESTIONS 3:</a:t>
            </a:r>
          </a:p>
        </p:txBody>
      </p:sp>
      <p:sp>
        <p:nvSpPr>
          <p:cNvPr id="17" name="TextBox 17"/>
          <p:cNvSpPr txBox="1"/>
          <p:nvPr/>
        </p:nvSpPr>
        <p:spPr>
          <a:xfrm>
            <a:off x="417040" y="2889649"/>
            <a:ext cx="5820149" cy="5725777"/>
          </a:xfrm>
          <a:prstGeom prst="rect">
            <a:avLst/>
          </a:prstGeom>
        </p:spPr>
        <p:txBody>
          <a:bodyPr lIns="0" tIns="0" rIns="0" bIns="0" rtlCol="0" anchor="t">
            <a:spAutoFit/>
          </a:bodyPr>
          <a:lstStyle/>
          <a:p>
            <a:pPr algn="ctr">
              <a:lnSpc>
                <a:spcPts val="2670"/>
              </a:lnSpc>
            </a:pPr>
            <a:endParaRPr/>
          </a:p>
          <a:p>
            <a:pPr algn="ctr">
              <a:lnSpc>
                <a:spcPts val="2670"/>
              </a:lnSpc>
            </a:pPr>
            <a:r>
              <a:rPr lang="en-US" sz="1907">
                <a:solidFill>
                  <a:srgbClr val="24508C"/>
                </a:solidFill>
                <a:latin typeface="Montserrat Bold"/>
              </a:rPr>
              <a:t>Cluster 4 (Turquoise): This cluster's average income is about $10,707.79, which is again in the lower income range, similar to Clusters 2 and 3. The histogram suggests that Clusters 2, 3, and 4 likely represent a range of customers with lower economic backgrounds, perhaps varying by other factors like purchase frequency, education, or region.</a:t>
            </a:r>
          </a:p>
          <a:p>
            <a:pPr algn="ctr">
              <a:lnSpc>
                <a:spcPts val="2670"/>
              </a:lnSpc>
            </a:pPr>
            <a:endParaRPr lang="en-US" sz="1907">
              <a:solidFill>
                <a:srgbClr val="24508C"/>
              </a:solidFill>
              <a:latin typeface="Montserrat Bold"/>
            </a:endParaRPr>
          </a:p>
          <a:p>
            <a:pPr algn="ctr">
              <a:lnSpc>
                <a:spcPts val="2670"/>
              </a:lnSpc>
            </a:pPr>
            <a:r>
              <a:rPr lang="en-US" sz="1907">
                <a:solidFill>
                  <a:srgbClr val="24508C"/>
                </a:solidFill>
                <a:latin typeface="Montserrat Bold"/>
              </a:rPr>
              <a:t>Cluster 5 (Pink): With an average income of $44,356.62, this cluster also represents higher-income customers.</a:t>
            </a:r>
          </a:p>
          <a:p>
            <a:pPr algn="ctr">
              <a:lnSpc>
                <a:spcPts val="2670"/>
              </a:lnSpc>
            </a:pPr>
            <a:endParaRPr lang="en-US" sz="1907">
              <a:solidFill>
                <a:srgbClr val="24508C"/>
              </a:solidFill>
              <a:latin typeface="Montserrat Bold"/>
            </a:endParaRPr>
          </a:p>
          <a:p>
            <a:pPr algn="ctr">
              <a:lnSpc>
                <a:spcPts val="2670"/>
              </a:lnSpc>
              <a:spcBef>
                <a:spcPct val="0"/>
              </a:spcBef>
            </a:pPr>
            <a:endParaRPr lang="en-US" sz="1907">
              <a:solidFill>
                <a:srgbClr val="24508C"/>
              </a:solidFill>
              <a:latin typeface="Montserrat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grpSp>
        <p:nvGrpSpPr>
          <p:cNvPr id="2" name="Group 2"/>
          <p:cNvGrpSpPr/>
          <p:nvPr/>
        </p:nvGrpSpPr>
        <p:grpSpPr>
          <a:xfrm>
            <a:off x="2245225" y="798994"/>
            <a:ext cx="13797551" cy="1730318"/>
            <a:chOff x="0" y="0"/>
            <a:chExt cx="3633923" cy="455722"/>
          </a:xfrm>
        </p:grpSpPr>
        <p:sp>
          <p:nvSpPr>
            <p:cNvPr id="3" name="Freeform 3"/>
            <p:cNvSpPr/>
            <p:nvPr/>
          </p:nvSpPr>
          <p:spPr>
            <a:xfrm>
              <a:off x="0" y="0"/>
              <a:ext cx="3633923" cy="455722"/>
            </a:xfrm>
            <a:custGeom>
              <a:avLst/>
              <a:gdLst/>
              <a:ahLst/>
              <a:cxnLst/>
              <a:rect l="l" t="t" r="r" b="b"/>
              <a:pathLst>
                <a:path w="3633923" h="455722">
                  <a:moveTo>
                    <a:pt x="28617" y="0"/>
                  </a:moveTo>
                  <a:lnTo>
                    <a:pt x="3605306" y="0"/>
                  </a:lnTo>
                  <a:cubicBezTo>
                    <a:pt x="3621111" y="0"/>
                    <a:pt x="3633923" y="12812"/>
                    <a:pt x="3633923" y="28617"/>
                  </a:cubicBezTo>
                  <a:lnTo>
                    <a:pt x="3633923" y="427105"/>
                  </a:lnTo>
                  <a:cubicBezTo>
                    <a:pt x="3633923" y="442910"/>
                    <a:pt x="3621111" y="455722"/>
                    <a:pt x="3605306" y="455722"/>
                  </a:cubicBezTo>
                  <a:lnTo>
                    <a:pt x="28617" y="455722"/>
                  </a:lnTo>
                  <a:cubicBezTo>
                    <a:pt x="12812" y="455722"/>
                    <a:pt x="0" y="442910"/>
                    <a:pt x="0" y="427105"/>
                  </a:cubicBezTo>
                  <a:lnTo>
                    <a:pt x="0" y="28617"/>
                  </a:lnTo>
                  <a:cubicBezTo>
                    <a:pt x="0" y="12812"/>
                    <a:pt x="12812" y="0"/>
                    <a:pt x="28617" y="0"/>
                  </a:cubicBezTo>
                  <a:close/>
                </a:path>
              </a:pathLst>
            </a:custGeom>
            <a:solidFill>
              <a:srgbClr val="0A0147"/>
            </a:solidFill>
          </p:spPr>
          <p:txBody>
            <a:bodyPr/>
            <a:lstStyle/>
            <a:p>
              <a:endParaRPr lang="en-US"/>
            </a:p>
          </p:txBody>
        </p:sp>
        <p:sp>
          <p:nvSpPr>
            <p:cNvPr id="4" name="TextBox 4"/>
            <p:cNvSpPr txBox="1"/>
            <p:nvPr/>
          </p:nvSpPr>
          <p:spPr>
            <a:xfrm>
              <a:off x="0" y="-152400"/>
              <a:ext cx="3633923" cy="608122"/>
            </a:xfrm>
            <a:prstGeom prst="rect">
              <a:avLst/>
            </a:prstGeom>
          </p:spPr>
          <p:txBody>
            <a:bodyPr lIns="50800" tIns="50800" rIns="50800" bIns="50800" rtlCol="0" anchor="ctr"/>
            <a:lstStyle/>
            <a:p>
              <a:pPr algn="ctr">
                <a:lnSpc>
                  <a:spcPts val="11200"/>
                </a:lnSpc>
              </a:pPr>
              <a:r>
                <a:rPr lang="en-US" sz="8000">
                  <a:solidFill>
                    <a:srgbClr val="FFFFFF"/>
                  </a:solidFill>
                  <a:latin typeface="Montserrat Ultra-Bold"/>
                </a:rPr>
                <a:t>CONCLUSION </a:t>
              </a:r>
            </a:p>
          </p:txBody>
        </p:sp>
      </p:grpSp>
      <p:sp>
        <p:nvSpPr>
          <p:cNvPr id="5" name="Freeform 5"/>
          <p:cNvSpPr/>
          <p:nvPr/>
        </p:nvSpPr>
        <p:spPr>
          <a:xfrm>
            <a:off x="13488506" y="6260928"/>
            <a:ext cx="8221773" cy="8221773"/>
          </a:xfrm>
          <a:custGeom>
            <a:avLst/>
            <a:gdLst/>
            <a:ahLst/>
            <a:cxnLst/>
            <a:rect l="l" t="t" r="r" b="b"/>
            <a:pathLst>
              <a:path w="8221773" h="8221773">
                <a:moveTo>
                  <a:pt x="0" y="0"/>
                </a:moveTo>
                <a:lnTo>
                  <a:pt x="8221774" y="0"/>
                </a:lnTo>
                <a:lnTo>
                  <a:pt x="8221774" y="8221773"/>
                </a:lnTo>
                <a:lnTo>
                  <a:pt x="0" y="8221773"/>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5038292" y="7551446"/>
            <a:ext cx="2928239" cy="2209490"/>
          </a:xfrm>
          <a:custGeom>
            <a:avLst/>
            <a:gdLst/>
            <a:ahLst/>
            <a:cxnLst/>
            <a:rect l="l" t="t" r="r" b="b"/>
            <a:pathLst>
              <a:path w="2928239" h="2209490">
                <a:moveTo>
                  <a:pt x="0" y="0"/>
                </a:moveTo>
                <a:lnTo>
                  <a:pt x="2928239" y="0"/>
                </a:lnTo>
                <a:lnTo>
                  <a:pt x="2928239" y="2209490"/>
                </a:lnTo>
                <a:lnTo>
                  <a:pt x="0" y="22094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7"/>
          <p:cNvGrpSpPr/>
          <p:nvPr/>
        </p:nvGrpSpPr>
        <p:grpSpPr>
          <a:xfrm>
            <a:off x="2782945" y="2903380"/>
            <a:ext cx="12722110" cy="5341832"/>
            <a:chOff x="0" y="0"/>
            <a:chExt cx="3350679" cy="1406902"/>
          </a:xfrm>
        </p:grpSpPr>
        <p:sp>
          <p:nvSpPr>
            <p:cNvPr id="8" name="Freeform 8"/>
            <p:cNvSpPr/>
            <p:nvPr/>
          </p:nvSpPr>
          <p:spPr>
            <a:xfrm>
              <a:off x="0" y="0"/>
              <a:ext cx="3350679" cy="1406902"/>
            </a:xfrm>
            <a:custGeom>
              <a:avLst/>
              <a:gdLst/>
              <a:ahLst/>
              <a:cxnLst/>
              <a:rect l="l" t="t" r="r" b="b"/>
              <a:pathLst>
                <a:path w="3350679" h="1406902">
                  <a:moveTo>
                    <a:pt x="31036" y="0"/>
                  </a:moveTo>
                  <a:lnTo>
                    <a:pt x="3319643" y="0"/>
                  </a:lnTo>
                  <a:cubicBezTo>
                    <a:pt x="3336784" y="0"/>
                    <a:pt x="3350679" y="13895"/>
                    <a:pt x="3350679" y="31036"/>
                  </a:cubicBezTo>
                  <a:lnTo>
                    <a:pt x="3350679" y="1375867"/>
                  </a:lnTo>
                  <a:cubicBezTo>
                    <a:pt x="3350679" y="1384098"/>
                    <a:pt x="3347409" y="1391992"/>
                    <a:pt x="3341589" y="1397812"/>
                  </a:cubicBezTo>
                  <a:cubicBezTo>
                    <a:pt x="3335769" y="1403633"/>
                    <a:pt x="3327875" y="1406902"/>
                    <a:pt x="3319643" y="1406902"/>
                  </a:cubicBezTo>
                  <a:lnTo>
                    <a:pt x="31036" y="1406902"/>
                  </a:lnTo>
                  <a:cubicBezTo>
                    <a:pt x="22804" y="1406902"/>
                    <a:pt x="14910" y="1403633"/>
                    <a:pt x="9090" y="1397812"/>
                  </a:cubicBezTo>
                  <a:cubicBezTo>
                    <a:pt x="3270" y="1391992"/>
                    <a:pt x="0" y="1384098"/>
                    <a:pt x="0" y="1375867"/>
                  </a:cubicBezTo>
                  <a:lnTo>
                    <a:pt x="0" y="31036"/>
                  </a:lnTo>
                  <a:cubicBezTo>
                    <a:pt x="0" y="22804"/>
                    <a:pt x="3270" y="14910"/>
                    <a:pt x="9090" y="9090"/>
                  </a:cubicBezTo>
                  <a:cubicBezTo>
                    <a:pt x="14910" y="3270"/>
                    <a:pt x="22804" y="0"/>
                    <a:pt x="31036" y="0"/>
                  </a:cubicBezTo>
                  <a:close/>
                </a:path>
              </a:pathLst>
            </a:custGeom>
            <a:solidFill>
              <a:srgbClr val="FFFFFF"/>
            </a:solidFill>
          </p:spPr>
          <p:txBody>
            <a:bodyPr/>
            <a:lstStyle/>
            <a:p>
              <a:endParaRPr lang="en-US"/>
            </a:p>
          </p:txBody>
        </p:sp>
        <p:sp>
          <p:nvSpPr>
            <p:cNvPr id="9" name="TextBox 9"/>
            <p:cNvSpPr txBox="1"/>
            <p:nvPr/>
          </p:nvSpPr>
          <p:spPr>
            <a:xfrm>
              <a:off x="0" y="-76200"/>
              <a:ext cx="3350679" cy="1483102"/>
            </a:xfrm>
            <a:prstGeom prst="rect">
              <a:avLst/>
            </a:prstGeom>
          </p:spPr>
          <p:txBody>
            <a:bodyPr lIns="50800" tIns="50800" rIns="50800" bIns="50800" rtlCol="0" anchor="ctr"/>
            <a:lstStyle/>
            <a:p>
              <a:pPr>
                <a:lnSpc>
                  <a:spcPts val="5739"/>
                </a:lnSpc>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8219398" y="2279949"/>
            <a:ext cx="11677025" cy="11677025"/>
          </a:xfrm>
          <a:custGeom>
            <a:avLst/>
            <a:gdLst/>
            <a:ahLst/>
            <a:cxnLst/>
            <a:rect l="l" t="t" r="r" b="b"/>
            <a:pathLst>
              <a:path w="11677025" h="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896475" y="1305873"/>
            <a:ext cx="6433259" cy="7675255"/>
          </a:xfrm>
          <a:custGeom>
            <a:avLst/>
            <a:gdLst/>
            <a:ahLst/>
            <a:cxnLst/>
            <a:rect l="l" t="t" r="r" b="b"/>
            <a:pathLst>
              <a:path w="6433259" h="7675255">
                <a:moveTo>
                  <a:pt x="0" y="0"/>
                </a:moveTo>
                <a:lnTo>
                  <a:pt x="6433259" y="0"/>
                </a:lnTo>
                <a:lnTo>
                  <a:pt x="6433259" y="7675254"/>
                </a:lnTo>
                <a:lnTo>
                  <a:pt x="0" y="76752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028700" y="2137074"/>
            <a:ext cx="10721531" cy="2605828"/>
          </a:xfrm>
          <a:prstGeom prst="rect">
            <a:avLst/>
          </a:prstGeom>
        </p:spPr>
        <p:txBody>
          <a:bodyPr lIns="0" tIns="0" rIns="0" bIns="0" rtlCol="0" anchor="t">
            <a:spAutoFit/>
          </a:bodyPr>
          <a:lstStyle/>
          <a:p>
            <a:pPr>
              <a:lnSpc>
                <a:spcPts val="10459"/>
              </a:lnSpc>
            </a:pPr>
            <a:r>
              <a:rPr lang="en-US" sz="7471">
                <a:solidFill>
                  <a:srgbClr val="24508C"/>
                </a:solidFill>
                <a:latin typeface="Montserrat Ultra-Bold"/>
              </a:rPr>
              <a:t>THANK YOU, </a:t>
            </a:r>
          </a:p>
          <a:p>
            <a:pPr>
              <a:lnSpc>
                <a:spcPts val="10459"/>
              </a:lnSpc>
            </a:pPr>
            <a:r>
              <a:rPr lang="en-US" sz="7471">
                <a:solidFill>
                  <a:srgbClr val="24508C"/>
                </a:solidFill>
                <a:latin typeface="Montserrat Ultra-Bold"/>
              </a:rPr>
              <a:t>QUESTIONS?</a:t>
            </a:r>
          </a:p>
        </p:txBody>
      </p:sp>
      <p:grpSp>
        <p:nvGrpSpPr>
          <p:cNvPr id="5" name="Group 5"/>
          <p:cNvGrpSpPr/>
          <p:nvPr/>
        </p:nvGrpSpPr>
        <p:grpSpPr>
          <a:xfrm>
            <a:off x="15944302" y="-1976060"/>
            <a:ext cx="3952120" cy="3952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583646" y="8214218"/>
            <a:ext cx="9567614" cy="956761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2135949" y="8214218"/>
            <a:ext cx="1343160" cy="134316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grpSp>
        <p:nvGrpSpPr>
          <p:cNvPr id="2" name="Group 2"/>
          <p:cNvGrpSpPr/>
          <p:nvPr/>
        </p:nvGrpSpPr>
        <p:grpSpPr>
          <a:xfrm>
            <a:off x="341442" y="2219505"/>
            <a:ext cx="15193983" cy="7539053"/>
            <a:chOff x="0" y="0"/>
            <a:chExt cx="4001708" cy="1985594"/>
          </a:xfrm>
        </p:grpSpPr>
        <p:sp>
          <p:nvSpPr>
            <p:cNvPr id="3" name="Freeform 3"/>
            <p:cNvSpPr/>
            <p:nvPr/>
          </p:nvSpPr>
          <p:spPr>
            <a:xfrm>
              <a:off x="0" y="0"/>
              <a:ext cx="4001708" cy="1985594"/>
            </a:xfrm>
            <a:custGeom>
              <a:avLst/>
              <a:gdLst/>
              <a:ahLst/>
              <a:cxnLst/>
              <a:rect l="l" t="t" r="r" b="b"/>
              <a:pathLst>
                <a:path w="4001708" h="1985594">
                  <a:moveTo>
                    <a:pt x="25986" y="0"/>
                  </a:moveTo>
                  <a:lnTo>
                    <a:pt x="3975721" y="0"/>
                  </a:lnTo>
                  <a:cubicBezTo>
                    <a:pt x="3990073" y="0"/>
                    <a:pt x="4001708" y="11635"/>
                    <a:pt x="4001708" y="25986"/>
                  </a:cubicBezTo>
                  <a:lnTo>
                    <a:pt x="4001708" y="1959608"/>
                  </a:lnTo>
                  <a:cubicBezTo>
                    <a:pt x="4001708" y="1973960"/>
                    <a:pt x="3990073" y="1985594"/>
                    <a:pt x="3975721" y="1985594"/>
                  </a:cubicBezTo>
                  <a:lnTo>
                    <a:pt x="25986" y="1985594"/>
                  </a:lnTo>
                  <a:cubicBezTo>
                    <a:pt x="11635" y="1985594"/>
                    <a:pt x="0" y="1973960"/>
                    <a:pt x="0" y="1959608"/>
                  </a:cubicBezTo>
                  <a:lnTo>
                    <a:pt x="0" y="25986"/>
                  </a:lnTo>
                  <a:cubicBezTo>
                    <a:pt x="0" y="11635"/>
                    <a:pt x="11635" y="0"/>
                    <a:pt x="25986" y="0"/>
                  </a:cubicBezTo>
                  <a:close/>
                </a:path>
              </a:pathLst>
            </a:custGeom>
            <a:solidFill>
              <a:srgbClr val="FFFFFF"/>
            </a:solidFill>
          </p:spPr>
          <p:txBody>
            <a:bodyPr/>
            <a:lstStyle/>
            <a:p>
              <a:endParaRPr lang="en-US"/>
            </a:p>
          </p:txBody>
        </p:sp>
        <p:sp>
          <p:nvSpPr>
            <p:cNvPr id="4" name="TextBox 4"/>
            <p:cNvSpPr txBox="1"/>
            <p:nvPr/>
          </p:nvSpPr>
          <p:spPr>
            <a:xfrm>
              <a:off x="0" y="-76200"/>
              <a:ext cx="4001708" cy="2061794"/>
            </a:xfrm>
            <a:prstGeom prst="rect">
              <a:avLst/>
            </a:prstGeom>
          </p:spPr>
          <p:txBody>
            <a:bodyPr lIns="50800" tIns="50800" rIns="50800" bIns="50800" rtlCol="0" anchor="ctr"/>
            <a:lstStyle/>
            <a:p>
              <a:pPr marL="885181" lvl="1" indent="-442590">
                <a:lnSpc>
                  <a:spcPts val="5739"/>
                </a:lnSpc>
                <a:buFont typeface="Arial"/>
                <a:buChar char="•"/>
              </a:pPr>
              <a:r>
                <a:rPr lang="en-US" sz="4099">
                  <a:solidFill>
                    <a:srgbClr val="000000"/>
                  </a:solidFill>
                  <a:latin typeface="Montserrat Ultra-Bold"/>
                </a:rPr>
                <a:t>INTRODUCTION</a:t>
              </a:r>
            </a:p>
            <a:p>
              <a:pPr>
                <a:lnSpc>
                  <a:spcPts val="5739"/>
                </a:lnSpc>
              </a:pPr>
              <a:endParaRPr lang="en-US" sz="4099">
                <a:solidFill>
                  <a:srgbClr val="000000"/>
                </a:solidFill>
                <a:latin typeface="Montserrat Ultra-Bold"/>
              </a:endParaRPr>
            </a:p>
            <a:p>
              <a:pPr marL="885181" lvl="1" indent="-442590">
                <a:lnSpc>
                  <a:spcPts val="5739"/>
                </a:lnSpc>
                <a:buFont typeface="Arial"/>
                <a:buChar char="•"/>
              </a:pPr>
              <a:r>
                <a:rPr lang="en-US" sz="4099">
                  <a:solidFill>
                    <a:srgbClr val="000000"/>
                  </a:solidFill>
                  <a:latin typeface="Montserrat Ultra-Bold"/>
                </a:rPr>
                <a:t>DATA OVER VIEW </a:t>
              </a:r>
            </a:p>
            <a:p>
              <a:pPr>
                <a:lnSpc>
                  <a:spcPts val="5739"/>
                </a:lnSpc>
              </a:pPr>
              <a:endParaRPr lang="en-US" sz="4099">
                <a:solidFill>
                  <a:srgbClr val="000000"/>
                </a:solidFill>
                <a:latin typeface="Montserrat Ultra-Bold"/>
              </a:endParaRPr>
            </a:p>
            <a:p>
              <a:pPr marL="820412" lvl="1" indent="-410206">
                <a:lnSpc>
                  <a:spcPts val="5319"/>
                </a:lnSpc>
                <a:buFont typeface="Arial"/>
                <a:buChar char="•"/>
              </a:pPr>
              <a:r>
                <a:rPr lang="en-US" sz="3799">
                  <a:solidFill>
                    <a:srgbClr val="000000"/>
                  </a:solidFill>
                  <a:latin typeface="Montserrat Ultra-Bold"/>
                </a:rPr>
                <a:t>EXPLANATORY DATA ANALYSIS</a:t>
              </a:r>
            </a:p>
            <a:p>
              <a:pPr>
                <a:lnSpc>
                  <a:spcPts val="5739"/>
                </a:lnSpc>
              </a:pPr>
              <a:endParaRPr lang="en-US" sz="3799">
                <a:solidFill>
                  <a:srgbClr val="000000"/>
                </a:solidFill>
                <a:latin typeface="Montserrat Ultra-Bold"/>
              </a:endParaRPr>
            </a:p>
            <a:p>
              <a:pPr marL="885181" lvl="1" indent="-442590">
                <a:lnSpc>
                  <a:spcPts val="5739"/>
                </a:lnSpc>
                <a:buFont typeface="Arial"/>
                <a:buChar char="•"/>
              </a:pPr>
              <a:r>
                <a:rPr lang="en-US" sz="4099">
                  <a:solidFill>
                    <a:srgbClr val="000000"/>
                  </a:solidFill>
                  <a:latin typeface="Montserrat Ultra-Bold"/>
                </a:rPr>
                <a:t>SMART QUESTIONS </a:t>
              </a:r>
            </a:p>
          </p:txBody>
        </p:sp>
      </p:grpSp>
      <p:sp>
        <p:nvSpPr>
          <p:cNvPr id="5" name="Freeform 5"/>
          <p:cNvSpPr/>
          <p:nvPr/>
        </p:nvSpPr>
        <p:spPr>
          <a:xfrm>
            <a:off x="9694581" y="2608649"/>
            <a:ext cx="10233664" cy="10233664"/>
          </a:xfrm>
          <a:custGeom>
            <a:avLst/>
            <a:gdLst/>
            <a:ahLst/>
            <a:cxnLst/>
            <a:rect l="l" t="t" r="r" b="b"/>
            <a:pathLst>
              <a:path w="10233664" h="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9694581" y="2770934"/>
            <a:ext cx="8157169" cy="6607307"/>
          </a:xfrm>
          <a:custGeom>
            <a:avLst/>
            <a:gdLst/>
            <a:ahLst/>
            <a:cxnLst/>
            <a:rect l="l" t="t" r="r" b="b"/>
            <a:pathLst>
              <a:path w="8157169" h="6607307">
                <a:moveTo>
                  <a:pt x="0" y="0"/>
                </a:moveTo>
                <a:lnTo>
                  <a:pt x="8157170" y="0"/>
                </a:lnTo>
                <a:lnTo>
                  <a:pt x="8157170" y="6607308"/>
                </a:lnTo>
                <a:lnTo>
                  <a:pt x="0" y="66073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1484036" y="538645"/>
            <a:ext cx="12633116" cy="1441847"/>
          </a:xfrm>
          <a:prstGeom prst="rect">
            <a:avLst/>
          </a:prstGeom>
        </p:spPr>
        <p:txBody>
          <a:bodyPr lIns="0" tIns="0" rIns="0" bIns="0" rtlCol="0" anchor="t">
            <a:spAutoFit/>
          </a:bodyPr>
          <a:lstStyle/>
          <a:p>
            <a:pPr algn="ctr">
              <a:lnSpc>
                <a:spcPts val="11847"/>
              </a:lnSpc>
            </a:pPr>
            <a:r>
              <a:rPr lang="en-US" sz="8462">
                <a:solidFill>
                  <a:srgbClr val="24508C"/>
                </a:solidFill>
                <a:latin typeface="Montserrat Ultra-Bold"/>
              </a:rPr>
              <a:t>AGENDA </a:t>
            </a:r>
          </a:p>
        </p:txBody>
      </p:sp>
      <p:grpSp>
        <p:nvGrpSpPr>
          <p:cNvPr id="8" name="Group 8"/>
          <p:cNvGrpSpPr/>
          <p:nvPr/>
        </p:nvGrpSpPr>
        <p:grpSpPr>
          <a:xfrm>
            <a:off x="-1745719" y="9150000"/>
            <a:ext cx="3491438" cy="3122967"/>
            <a:chOff x="0" y="0"/>
            <a:chExt cx="908700" cy="812800"/>
          </a:xfrm>
        </p:grpSpPr>
        <p:sp>
          <p:nvSpPr>
            <p:cNvPr id="9" name="Freeform 9"/>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US"/>
            </a:p>
          </p:txBody>
        </p:sp>
        <p:sp>
          <p:nvSpPr>
            <p:cNvPr id="10" name="TextBox 10"/>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11" name="Group 11"/>
          <p:cNvGrpSpPr/>
          <p:nvPr/>
        </p:nvGrpSpPr>
        <p:grpSpPr>
          <a:xfrm>
            <a:off x="15360148" y="-2923420"/>
            <a:ext cx="4903912" cy="490391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4" name="Group 14"/>
          <p:cNvGrpSpPr/>
          <p:nvPr/>
        </p:nvGrpSpPr>
        <p:grpSpPr>
          <a:xfrm>
            <a:off x="15360148" y="520484"/>
            <a:ext cx="2088165" cy="2088165"/>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8515863" y="3814124"/>
            <a:ext cx="10233664" cy="10233664"/>
          </a:xfrm>
          <a:custGeom>
            <a:avLst/>
            <a:gdLst/>
            <a:ahLst/>
            <a:cxnLst/>
            <a:rect l="l" t="t" r="r" b="b"/>
            <a:pathLst>
              <a:path w="10233664" h="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935992" y="1748476"/>
            <a:ext cx="7393405" cy="6321361"/>
          </a:xfrm>
          <a:custGeom>
            <a:avLst/>
            <a:gdLst/>
            <a:ahLst/>
            <a:cxnLst/>
            <a:rect l="l" t="t" r="r" b="b"/>
            <a:pathLst>
              <a:path w="7393405" h="6321361">
                <a:moveTo>
                  <a:pt x="0" y="0"/>
                </a:moveTo>
                <a:lnTo>
                  <a:pt x="7393405" y="0"/>
                </a:lnTo>
                <a:lnTo>
                  <a:pt x="7393405" y="6321361"/>
                </a:lnTo>
                <a:lnTo>
                  <a:pt x="0" y="63213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525228" y="787495"/>
            <a:ext cx="6821286" cy="960981"/>
          </a:xfrm>
          <a:prstGeom prst="rect">
            <a:avLst/>
          </a:prstGeom>
        </p:spPr>
        <p:txBody>
          <a:bodyPr lIns="0" tIns="0" rIns="0" bIns="0" rtlCol="0" anchor="t">
            <a:spAutoFit/>
          </a:bodyPr>
          <a:lstStyle/>
          <a:p>
            <a:pPr>
              <a:lnSpc>
                <a:spcPts val="7653"/>
              </a:lnSpc>
            </a:pPr>
            <a:r>
              <a:rPr lang="en-US" sz="6378">
                <a:solidFill>
                  <a:srgbClr val="24508C"/>
                </a:solidFill>
                <a:latin typeface="Montserrat Ultra-Bold"/>
              </a:rPr>
              <a:t>INTRODUCTION </a:t>
            </a:r>
          </a:p>
        </p:txBody>
      </p:sp>
      <p:sp>
        <p:nvSpPr>
          <p:cNvPr id="5" name="TextBox 5"/>
          <p:cNvSpPr txBox="1"/>
          <p:nvPr/>
        </p:nvSpPr>
        <p:spPr>
          <a:xfrm>
            <a:off x="525228" y="2304387"/>
            <a:ext cx="7990635" cy="5864225"/>
          </a:xfrm>
          <a:prstGeom prst="rect">
            <a:avLst/>
          </a:prstGeom>
        </p:spPr>
        <p:txBody>
          <a:bodyPr lIns="0" tIns="0" rIns="0" bIns="0" rtlCol="0" anchor="t">
            <a:spAutoFit/>
          </a:bodyPr>
          <a:lstStyle/>
          <a:p>
            <a:pPr algn="just">
              <a:lnSpc>
                <a:spcPts val="3500"/>
              </a:lnSpc>
            </a:pPr>
            <a:r>
              <a:rPr lang="en-US" sz="2500">
                <a:solidFill>
                  <a:srgbClr val="24508C"/>
                </a:solidFill>
                <a:latin typeface="Montserrat Medium"/>
              </a:rPr>
              <a:t>Understanding the factors that influence purchase frequency is crucial for businesses aiming to enhance customer engagement and optimize marketing strategies. In research paper we aim to dissect the correlations between purchase frequency and various customer characteristics, and behavioral aspects. By identifying key influencers of purchase behavior, companies can tailor their marketing efforts more effectively, potentially increasing customer loyalty and sales.</a:t>
            </a:r>
          </a:p>
          <a:p>
            <a:pPr algn="just">
              <a:lnSpc>
                <a:spcPts val="4200"/>
              </a:lnSpc>
            </a:pPr>
            <a:endParaRPr lang="en-US" sz="2500">
              <a:solidFill>
                <a:srgbClr val="24508C"/>
              </a:solidFill>
              <a:latin typeface="Montserrat Medium"/>
            </a:endParaRPr>
          </a:p>
          <a:p>
            <a:pPr algn="just">
              <a:lnSpc>
                <a:spcPts val="4200"/>
              </a:lnSpc>
            </a:pPr>
            <a:endParaRPr lang="en-US" sz="2500">
              <a:solidFill>
                <a:srgbClr val="24508C"/>
              </a:solidFill>
              <a:latin typeface="Montserrat Medium"/>
            </a:endParaRPr>
          </a:p>
        </p:txBody>
      </p:sp>
      <p:grpSp>
        <p:nvGrpSpPr>
          <p:cNvPr id="6" name="Group 6"/>
          <p:cNvGrpSpPr/>
          <p:nvPr/>
        </p:nvGrpSpPr>
        <p:grpSpPr>
          <a:xfrm>
            <a:off x="-4783807" y="7493868"/>
            <a:ext cx="9567614" cy="95676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311940" y="-29234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2" name="Group 12"/>
          <p:cNvGrpSpPr/>
          <p:nvPr/>
        </p:nvGrpSpPr>
        <p:grpSpPr>
          <a:xfrm>
            <a:off x="1464369" y="7170135"/>
            <a:ext cx="2088165" cy="208816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5" name="Group 15"/>
          <p:cNvGrpSpPr/>
          <p:nvPr/>
        </p:nvGrpSpPr>
        <p:grpSpPr>
          <a:xfrm>
            <a:off x="16464340" y="-2771020"/>
            <a:ext cx="3952120" cy="395212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grpSp>
        <p:nvGrpSpPr>
          <p:cNvPr id="2" name="Group 2"/>
          <p:cNvGrpSpPr/>
          <p:nvPr/>
        </p:nvGrpSpPr>
        <p:grpSpPr>
          <a:xfrm>
            <a:off x="262137" y="4670463"/>
            <a:ext cx="10010916" cy="4007953"/>
            <a:chOff x="0" y="0"/>
            <a:chExt cx="2636620" cy="1055593"/>
          </a:xfrm>
        </p:grpSpPr>
        <p:sp>
          <p:nvSpPr>
            <p:cNvPr id="3" name="Freeform 3"/>
            <p:cNvSpPr/>
            <p:nvPr/>
          </p:nvSpPr>
          <p:spPr>
            <a:xfrm>
              <a:off x="0" y="0"/>
              <a:ext cx="2636620" cy="1055593"/>
            </a:xfrm>
            <a:custGeom>
              <a:avLst/>
              <a:gdLst/>
              <a:ahLst/>
              <a:cxnLst/>
              <a:rect l="l" t="t" r="r" b="b"/>
              <a:pathLst>
                <a:path w="2636620" h="1055593">
                  <a:moveTo>
                    <a:pt x="39441" y="0"/>
                  </a:moveTo>
                  <a:lnTo>
                    <a:pt x="2597179" y="0"/>
                  </a:lnTo>
                  <a:cubicBezTo>
                    <a:pt x="2618961" y="0"/>
                    <a:pt x="2636620" y="17658"/>
                    <a:pt x="2636620" y="39441"/>
                  </a:cubicBezTo>
                  <a:lnTo>
                    <a:pt x="2636620" y="1016152"/>
                  </a:lnTo>
                  <a:cubicBezTo>
                    <a:pt x="2636620" y="1037934"/>
                    <a:pt x="2618961" y="1055593"/>
                    <a:pt x="2597179" y="1055593"/>
                  </a:cubicBezTo>
                  <a:lnTo>
                    <a:pt x="39441" y="1055593"/>
                  </a:lnTo>
                  <a:cubicBezTo>
                    <a:pt x="17658" y="1055593"/>
                    <a:pt x="0" y="1037934"/>
                    <a:pt x="0" y="1016152"/>
                  </a:cubicBezTo>
                  <a:lnTo>
                    <a:pt x="0" y="39441"/>
                  </a:lnTo>
                  <a:cubicBezTo>
                    <a:pt x="0" y="17658"/>
                    <a:pt x="17658" y="0"/>
                    <a:pt x="39441" y="0"/>
                  </a:cubicBezTo>
                  <a:close/>
                </a:path>
              </a:pathLst>
            </a:custGeom>
            <a:solidFill>
              <a:srgbClr val="24508C"/>
            </a:solidFill>
          </p:spPr>
          <p:txBody>
            <a:bodyPr/>
            <a:lstStyle/>
            <a:p>
              <a:endParaRPr lang="en-US"/>
            </a:p>
          </p:txBody>
        </p:sp>
        <p:sp>
          <p:nvSpPr>
            <p:cNvPr id="4" name="TextBox 4"/>
            <p:cNvSpPr txBox="1"/>
            <p:nvPr/>
          </p:nvSpPr>
          <p:spPr>
            <a:xfrm>
              <a:off x="0" y="-38100"/>
              <a:ext cx="2636620" cy="1093693"/>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11600452" y="4514520"/>
            <a:ext cx="8327793" cy="8327793"/>
          </a:xfrm>
          <a:custGeom>
            <a:avLst/>
            <a:gdLst/>
            <a:ahLst/>
            <a:cxnLst/>
            <a:rect l="l" t="t" r="r" b="b"/>
            <a:pathLst>
              <a:path w="8327793" h="8327793">
                <a:moveTo>
                  <a:pt x="0" y="0"/>
                </a:moveTo>
                <a:lnTo>
                  <a:pt x="8327793" y="0"/>
                </a:lnTo>
                <a:lnTo>
                  <a:pt x="8327793" y="8327793"/>
                </a:lnTo>
                <a:lnTo>
                  <a:pt x="0" y="8327793"/>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1847156" y="4514520"/>
            <a:ext cx="6004595" cy="4863722"/>
          </a:xfrm>
          <a:custGeom>
            <a:avLst/>
            <a:gdLst/>
            <a:ahLst/>
            <a:cxnLst/>
            <a:rect l="l" t="t" r="r" b="b"/>
            <a:pathLst>
              <a:path w="6004595" h="4863722">
                <a:moveTo>
                  <a:pt x="0" y="0"/>
                </a:moveTo>
                <a:lnTo>
                  <a:pt x="6004595" y="0"/>
                </a:lnTo>
                <a:lnTo>
                  <a:pt x="6004595" y="4863722"/>
                </a:lnTo>
                <a:lnTo>
                  <a:pt x="0" y="48637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7"/>
          <p:cNvGrpSpPr/>
          <p:nvPr/>
        </p:nvGrpSpPr>
        <p:grpSpPr>
          <a:xfrm>
            <a:off x="-1745719" y="9150000"/>
            <a:ext cx="3491438" cy="3122967"/>
            <a:chOff x="0" y="0"/>
            <a:chExt cx="908700" cy="812800"/>
          </a:xfrm>
        </p:grpSpPr>
        <p:sp>
          <p:nvSpPr>
            <p:cNvPr id="8" name="Freeform 8"/>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US"/>
            </a:p>
          </p:txBody>
        </p:sp>
        <p:sp>
          <p:nvSpPr>
            <p:cNvPr id="9" name="TextBox 9"/>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5360148" y="-2923420"/>
            <a:ext cx="4903912" cy="490391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a:off x="15360148" y="520484"/>
            <a:ext cx="2088165" cy="2088165"/>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262137" y="1428420"/>
            <a:ext cx="3629041" cy="3086100"/>
            <a:chOff x="0" y="0"/>
            <a:chExt cx="955797" cy="812800"/>
          </a:xfrm>
        </p:grpSpPr>
        <p:sp>
          <p:nvSpPr>
            <p:cNvPr id="17" name="Freeform 17"/>
            <p:cNvSpPr/>
            <p:nvPr/>
          </p:nvSpPr>
          <p:spPr>
            <a:xfrm>
              <a:off x="0" y="0"/>
              <a:ext cx="955797" cy="812800"/>
            </a:xfrm>
            <a:custGeom>
              <a:avLst/>
              <a:gdLst/>
              <a:ahLst/>
              <a:cxnLst/>
              <a:rect l="l" t="t" r="r" b="b"/>
              <a:pathLst>
                <a:path w="955797" h="812800">
                  <a:moveTo>
                    <a:pt x="477898" y="0"/>
                  </a:moveTo>
                  <a:cubicBezTo>
                    <a:pt x="213962" y="0"/>
                    <a:pt x="0" y="181951"/>
                    <a:pt x="0" y="406400"/>
                  </a:cubicBezTo>
                  <a:cubicBezTo>
                    <a:pt x="0" y="630849"/>
                    <a:pt x="213962" y="812800"/>
                    <a:pt x="477898" y="812800"/>
                  </a:cubicBezTo>
                  <a:cubicBezTo>
                    <a:pt x="741834" y="812800"/>
                    <a:pt x="955797" y="630849"/>
                    <a:pt x="955797" y="406400"/>
                  </a:cubicBezTo>
                  <a:cubicBezTo>
                    <a:pt x="955797" y="181951"/>
                    <a:pt x="741834" y="0"/>
                    <a:pt x="477898" y="0"/>
                  </a:cubicBezTo>
                  <a:close/>
                </a:path>
              </a:pathLst>
            </a:custGeom>
            <a:solidFill>
              <a:srgbClr val="24508C"/>
            </a:solidFill>
          </p:spPr>
          <p:txBody>
            <a:bodyPr/>
            <a:lstStyle/>
            <a:p>
              <a:endParaRPr lang="en-US"/>
            </a:p>
          </p:txBody>
        </p:sp>
        <p:sp>
          <p:nvSpPr>
            <p:cNvPr id="18" name="TextBox 18"/>
            <p:cNvSpPr txBox="1"/>
            <p:nvPr/>
          </p:nvSpPr>
          <p:spPr>
            <a:xfrm>
              <a:off x="89606" y="38100"/>
              <a:ext cx="776585" cy="698500"/>
            </a:xfrm>
            <a:prstGeom prst="rect">
              <a:avLst/>
            </a:prstGeom>
          </p:spPr>
          <p:txBody>
            <a:bodyPr lIns="50800" tIns="50800" rIns="50800" bIns="50800" rtlCol="0" anchor="ctr"/>
            <a:lstStyle/>
            <a:p>
              <a:pPr algn="ctr">
                <a:lnSpc>
                  <a:spcPts val="3359"/>
                </a:lnSpc>
              </a:pPr>
              <a:endParaRPr/>
            </a:p>
          </p:txBody>
        </p:sp>
      </p:grpSp>
      <p:grpSp>
        <p:nvGrpSpPr>
          <p:cNvPr id="19" name="Group 19"/>
          <p:cNvGrpSpPr/>
          <p:nvPr/>
        </p:nvGrpSpPr>
        <p:grpSpPr>
          <a:xfrm>
            <a:off x="4389819" y="1428420"/>
            <a:ext cx="3554691" cy="3086100"/>
            <a:chOff x="0" y="0"/>
            <a:chExt cx="936215" cy="812800"/>
          </a:xfrm>
        </p:grpSpPr>
        <p:sp>
          <p:nvSpPr>
            <p:cNvPr id="20" name="Freeform 20"/>
            <p:cNvSpPr/>
            <p:nvPr/>
          </p:nvSpPr>
          <p:spPr>
            <a:xfrm>
              <a:off x="0" y="0"/>
              <a:ext cx="936215" cy="812800"/>
            </a:xfrm>
            <a:custGeom>
              <a:avLst/>
              <a:gdLst/>
              <a:ahLst/>
              <a:cxnLst/>
              <a:rect l="l" t="t" r="r" b="b"/>
              <a:pathLst>
                <a:path w="936215" h="812800">
                  <a:moveTo>
                    <a:pt x="468108" y="0"/>
                  </a:moveTo>
                  <a:cubicBezTo>
                    <a:pt x="209579" y="0"/>
                    <a:pt x="0" y="181951"/>
                    <a:pt x="0" y="406400"/>
                  </a:cubicBezTo>
                  <a:cubicBezTo>
                    <a:pt x="0" y="630849"/>
                    <a:pt x="209579" y="812800"/>
                    <a:pt x="468108" y="812800"/>
                  </a:cubicBezTo>
                  <a:cubicBezTo>
                    <a:pt x="726636" y="812800"/>
                    <a:pt x="936215" y="630849"/>
                    <a:pt x="936215" y="406400"/>
                  </a:cubicBezTo>
                  <a:cubicBezTo>
                    <a:pt x="936215" y="181951"/>
                    <a:pt x="726636" y="0"/>
                    <a:pt x="468108" y="0"/>
                  </a:cubicBezTo>
                  <a:close/>
                </a:path>
              </a:pathLst>
            </a:custGeom>
            <a:solidFill>
              <a:srgbClr val="24508C"/>
            </a:solidFill>
          </p:spPr>
          <p:txBody>
            <a:bodyPr/>
            <a:lstStyle/>
            <a:p>
              <a:endParaRPr lang="en-US"/>
            </a:p>
          </p:txBody>
        </p:sp>
        <p:sp>
          <p:nvSpPr>
            <p:cNvPr id="21" name="TextBox 21"/>
            <p:cNvSpPr txBox="1"/>
            <p:nvPr/>
          </p:nvSpPr>
          <p:spPr>
            <a:xfrm>
              <a:off x="87770" y="38100"/>
              <a:ext cx="760675" cy="698500"/>
            </a:xfrm>
            <a:prstGeom prst="rect">
              <a:avLst/>
            </a:prstGeom>
          </p:spPr>
          <p:txBody>
            <a:bodyPr lIns="50800" tIns="50800" rIns="50800" bIns="50800" rtlCol="0" anchor="ctr"/>
            <a:lstStyle/>
            <a:p>
              <a:pPr algn="ctr">
                <a:lnSpc>
                  <a:spcPts val="3359"/>
                </a:lnSpc>
              </a:pPr>
              <a:endParaRPr/>
            </a:p>
          </p:txBody>
        </p:sp>
      </p:grpSp>
      <p:sp>
        <p:nvSpPr>
          <p:cNvPr id="22" name="Freeform 22"/>
          <p:cNvSpPr/>
          <p:nvPr/>
        </p:nvSpPr>
        <p:spPr>
          <a:xfrm>
            <a:off x="262137" y="8964166"/>
            <a:ext cx="12920950" cy="1156076"/>
          </a:xfrm>
          <a:custGeom>
            <a:avLst/>
            <a:gdLst/>
            <a:ahLst/>
            <a:cxnLst/>
            <a:rect l="l" t="t" r="r" b="b"/>
            <a:pathLst>
              <a:path w="12920950" h="1156076">
                <a:moveTo>
                  <a:pt x="0" y="0"/>
                </a:moveTo>
                <a:lnTo>
                  <a:pt x="12920950" y="0"/>
                </a:lnTo>
                <a:lnTo>
                  <a:pt x="12920950" y="1156077"/>
                </a:lnTo>
                <a:lnTo>
                  <a:pt x="0" y="1156077"/>
                </a:lnTo>
                <a:lnTo>
                  <a:pt x="0" y="0"/>
                </a:lnTo>
                <a:close/>
              </a:path>
            </a:pathLst>
          </a:custGeom>
          <a:blipFill>
            <a:blip r:embed="rId6"/>
            <a:stretch>
              <a:fillRect t="-10243" b="-4560"/>
            </a:stretch>
          </a:blipFill>
        </p:spPr>
        <p:txBody>
          <a:bodyPr/>
          <a:lstStyle/>
          <a:p>
            <a:endParaRPr lang="en-US"/>
          </a:p>
        </p:txBody>
      </p:sp>
      <p:sp>
        <p:nvSpPr>
          <p:cNvPr id="23" name="TextBox 23"/>
          <p:cNvSpPr txBox="1"/>
          <p:nvPr/>
        </p:nvSpPr>
        <p:spPr>
          <a:xfrm>
            <a:off x="468124" y="4811308"/>
            <a:ext cx="8675876" cy="3389345"/>
          </a:xfrm>
          <a:prstGeom prst="rect">
            <a:avLst/>
          </a:prstGeom>
        </p:spPr>
        <p:txBody>
          <a:bodyPr lIns="0" tIns="0" rIns="0" bIns="0" rtlCol="0" anchor="t">
            <a:spAutoFit/>
          </a:bodyPr>
          <a:lstStyle/>
          <a:p>
            <a:pPr algn="just">
              <a:lnSpc>
                <a:spcPts val="2598"/>
              </a:lnSpc>
            </a:pPr>
            <a:r>
              <a:rPr lang="en-US" sz="1855">
                <a:solidFill>
                  <a:srgbClr val="FFFFFF"/>
                </a:solidFill>
                <a:latin typeface="Montserrat Medium"/>
              </a:rPr>
              <a:t>Descriptive Statistics:</a:t>
            </a:r>
          </a:p>
          <a:p>
            <a:pPr marL="400695" lvl="1" indent="-200347" algn="just">
              <a:lnSpc>
                <a:spcPts val="2598"/>
              </a:lnSpc>
              <a:buFont typeface="Arial"/>
              <a:buChar char="•"/>
            </a:pPr>
            <a:r>
              <a:rPr lang="en-US" sz="1855">
                <a:solidFill>
                  <a:srgbClr val="FFFFFF"/>
                </a:solidFill>
                <a:latin typeface="Montserrat Medium"/>
              </a:rPr>
              <a:t>Age: The average age of customers is approximately </a:t>
            </a:r>
            <a:r>
              <a:rPr lang="en-US" sz="1855" u="sng">
                <a:solidFill>
                  <a:srgbClr val="FFFFFF"/>
                </a:solidFill>
                <a:latin typeface="Montserrat Medium"/>
              </a:rPr>
              <a:t>30 years,</a:t>
            </a:r>
            <a:r>
              <a:rPr lang="en-US" sz="1855">
                <a:solidFill>
                  <a:srgbClr val="FFFFFF"/>
                </a:solidFill>
                <a:latin typeface="Montserrat Medium"/>
              </a:rPr>
              <a:t> with a minimum of 12 and a maximum of 49 years.</a:t>
            </a:r>
          </a:p>
          <a:p>
            <a:pPr marL="400695" lvl="1" indent="-200347" algn="just">
              <a:lnSpc>
                <a:spcPts val="2598"/>
              </a:lnSpc>
              <a:buFont typeface="Arial"/>
              <a:buChar char="•"/>
            </a:pPr>
            <a:r>
              <a:rPr lang="en-US" sz="1855">
                <a:solidFill>
                  <a:srgbClr val="FFFFFF"/>
                </a:solidFill>
                <a:latin typeface="Montserrat Medium"/>
              </a:rPr>
              <a:t>Income: The average income is about </a:t>
            </a:r>
            <a:r>
              <a:rPr lang="en-US" sz="1855" u="sng">
                <a:solidFill>
                  <a:srgbClr val="FFFFFF"/>
                </a:solidFill>
                <a:latin typeface="Montserrat Medium"/>
              </a:rPr>
              <a:t>$27,516</a:t>
            </a:r>
            <a:r>
              <a:rPr lang="en-US" sz="1855">
                <a:solidFill>
                  <a:srgbClr val="FFFFFF"/>
                </a:solidFill>
                <a:latin typeface="Montserrat Medium"/>
              </a:rPr>
              <a:t> with a wide range from $5,000 to $50,000.</a:t>
            </a:r>
          </a:p>
          <a:p>
            <a:pPr marL="400695" lvl="1" indent="-200347" algn="just">
              <a:lnSpc>
                <a:spcPts val="2598"/>
              </a:lnSpc>
              <a:buFont typeface="Arial"/>
              <a:buChar char="•"/>
            </a:pPr>
            <a:r>
              <a:rPr lang="en-US" sz="1855">
                <a:solidFill>
                  <a:srgbClr val="FFFFFF"/>
                </a:solidFill>
                <a:latin typeface="Montserrat Medium"/>
              </a:rPr>
              <a:t>Purchase Amount: Average spending is around </a:t>
            </a:r>
            <a:r>
              <a:rPr lang="en-US" sz="1855" u="sng">
                <a:solidFill>
                  <a:srgbClr val="FFFFFF"/>
                </a:solidFill>
                <a:latin typeface="Montserrat Medium"/>
              </a:rPr>
              <a:t>$9,634</a:t>
            </a:r>
            <a:r>
              <a:rPr lang="en-US" sz="1855">
                <a:solidFill>
                  <a:srgbClr val="FFFFFF"/>
                </a:solidFill>
                <a:latin typeface="Montserrat Medium"/>
              </a:rPr>
              <a:t>, ranging from $1,118 to $26,204.</a:t>
            </a:r>
          </a:p>
          <a:p>
            <a:pPr marL="400695" lvl="1" indent="-200347" algn="just">
              <a:lnSpc>
                <a:spcPts val="2598"/>
              </a:lnSpc>
              <a:buFont typeface="Arial"/>
              <a:buChar char="•"/>
            </a:pPr>
            <a:r>
              <a:rPr lang="en-US" sz="1855">
                <a:solidFill>
                  <a:srgbClr val="FFFFFF"/>
                </a:solidFill>
                <a:latin typeface="Montserrat Medium"/>
              </a:rPr>
              <a:t>Promotion Usage: About </a:t>
            </a:r>
            <a:r>
              <a:rPr lang="en-US" sz="1855" u="sng">
                <a:solidFill>
                  <a:srgbClr val="FFFFFF"/>
                </a:solidFill>
                <a:latin typeface="Montserrat Medium"/>
              </a:rPr>
              <a:t>30% of transactions use promotions</a:t>
            </a:r>
            <a:r>
              <a:rPr lang="en-US" sz="1855">
                <a:solidFill>
                  <a:srgbClr val="FFFFFF"/>
                </a:solidFill>
                <a:latin typeface="Montserrat Medium"/>
              </a:rPr>
              <a:t>.</a:t>
            </a:r>
          </a:p>
          <a:p>
            <a:pPr marL="400695" lvl="1" indent="-200347" algn="just">
              <a:lnSpc>
                <a:spcPts val="2598"/>
              </a:lnSpc>
              <a:buFont typeface="Arial"/>
              <a:buChar char="•"/>
            </a:pPr>
            <a:r>
              <a:rPr lang="en-US" sz="1855">
                <a:solidFill>
                  <a:srgbClr val="FFFFFF"/>
                </a:solidFill>
                <a:latin typeface="Montserrat Medium"/>
              </a:rPr>
              <a:t>Satisfaction Score: The average satisfaction score is </a:t>
            </a:r>
            <a:r>
              <a:rPr lang="en-US" sz="1855" u="sng">
                <a:solidFill>
                  <a:srgbClr val="FFFFFF"/>
                </a:solidFill>
                <a:latin typeface="Montserrat Medium"/>
              </a:rPr>
              <a:t>slightly above 5</a:t>
            </a:r>
            <a:r>
              <a:rPr lang="en-US" sz="1855">
                <a:solidFill>
                  <a:srgbClr val="FFFFFF"/>
                </a:solidFill>
                <a:latin typeface="Montserrat Medium"/>
              </a:rPr>
              <a:t>, on a scale from 0 to 10.</a:t>
            </a:r>
          </a:p>
          <a:p>
            <a:pPr algn="just">
              <a:lnSpc>
                <a:spcPts val="692"/>
              </a:lnSpc>
            </a:pPr>
            <a:endParaRPr lang="en-US" sz="1855">
              <a:solidFill>
                <a:srgbClr val="FFFFFF"/>
              </a:solidFill>
              <a:latin typeface="Montserrat Medium"/>
            </a:endParaRPr>
          </a:p>
        </p:txBody>
      </p:sp>
      <p:sp>
        <p:nvSpPr>
          <p:cNvPr id="24" name="TextBox 24"/>
          <p:cNvSpPr txBox="1"/>
          <p:nvPr/>
        </p:nvSpPr>
        <p:spPr>
          <a:xfrm>
            <a:off x="586217" y="92075"/>
            <a:ext cx="8210545" cy="936625"/>
          </a:xfrm>
          <a:prstGeom prst="rect">
            <a:avLst/>
          </a:prstGeom>
        </p:spPr>
        <p:txBody>
          <a:bodyPr lIns="0" tIns="0" rIns="0" bIns="0" rtlCol="0" anchor="t">
            <a:spAutoFit/>
          </a:bodyPr>
          <a:lstStyle/>
          <a:p>
            <a:pPr>
              <a:lnSpc>
                <a:spcPts val="7699"/>
              </a:lnSpc>
            </a:pPr>
            <a:r>
              <a:rPr lang="en-US" sz="5499">
                <a:solidFill>
                  <a:srgbClr val="24508C"/>
                </a:solidFill>
                <a:latin typeface="Montserrat Ultra-Bold"/>
              </a:rPr>
              <a:t>DATA OVERVIEW</a:t>
            </a:r>
          </a:p>
        </p:txBody>
      </p:sp>
      <p:sp>
        <p:nvSpPr>
          <p:cNvPr id="25" name="TextBox 25"/>
          <p:cNvSpPr txBox="1"/>
          <p:nvPr/>
        </p:nvSpPr>
        <p:spPr>
          <a:xfrm>
            <a:off x="102595" y="2612167"/>
            <a:ext cx="3788583" cy="422135"/>
          </a:xfrm>
          <a:prstGeom prst="rect">
            <a:avLst/>
          </a:prstGeom>
        </p:spPr>
        <p:txBody>
          <a:bodyPr lIns="0" tIns="0" rIns="0" bIns="0" rtlCol="0" anchor="t">
            <a:spAutoFit/>
          </a:bodyPr>
          <a:lstStyle/>
          <a:p>
            <a:pPr algn="ctr">
              <a:lnSpc>
                <a:spcPts val="3507"/>
              </a:lnSpc>
              <a:spcBef>
                <a:spcPct val="0"/>
              </a:spcBef>
            </a:pPr>
            <a:r>
              <a:rPr lang="en-US" sz="2505">
                <a:solidFill>
                  <a:srgbClr val="FFFFFF"/>
                </a:solidFill>
                <a:latin typeface="Montserrat Ultra-Bold"/>
              </a:rPr>
              <a:t>100,000 ENTRIES</a:t>
            </a:r>
          </a:p>
        </p:txBody>
      </p:sp>
      <p:sp>
        <p:nvSpPr>
          <p:cNvPr id="26" name="TextBox 26"/>
          <p:cNvSpPr txBox="1"/>
          <p:nvPr/>
        </p:nvSpPr>
        <p:spPr>
          <a:xfrm>
            <a:off x="4389819" y="2621692"/>
            <a:ext cx="3554691" cy="396240"/>
          </a:xfrm>
          <a:prstGeom prst="rect">
            <a:avLst/>
          </a:prstGeom>
        </p:spPr>
        <p:txBody>
          <a:bodyPr lIns="0" tIns="0" rIns="0" bIns="0" rtlCol="0" anchor="t">
            <a:spAutoFit/>
          </a:bodyPr>
          <a:lstStyle/>
          <a:p>
            <a:pPr algn="ctr">
              <a:lnSpc>
                <a:spcPts val="3359"/>
              </a:lnSpc>
              <a:spcBef>
                <a:spcPct val="0"/>
              </a:spcBef>
            </a:pPr>
            <a:r>
              <a:rPr lang="en-US" sz="2400">
                <a:solidFill>
                  <a:srgbClr val="FFFFFF"/>
                </a:solidFill>
                <a:latin typeface="Montserrat Ultra-Bold"/>
              </a:rPr>
              <a:t>12 COLUMNS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4783807" y="-597743"/>
            <a:ext cx="14484290" cy="14484290"/>
          </a:xfrm>
          <a:custGeom>
            <a:avLst/>
            <a:gdLst/>
            <a:ahLst/>
            <a:cxnLst/>
            <a:rect l="l" t="t" r="r" b="b"/>
            <a:pathLst>
              <a:path w="14484290" h="14484290">
                <a:moveTo>
                  <a:pt x="0" y="0"/>
                </a:moveTo>
                <a:lnTo>
                  <a:pt x="14484290" y="0"/>
                </a:lnTo>
                <a:lnTo>
                  <a:pt x="14484290" y="14484290"/>
                </a:lnTo>
                <a:lnTo>
                  <a:pt x="0" y="14484290"/>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6464340" y="-2771020"/>
            <a:ext cx="3952120" cy="395212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4783807" y="7493868"/>
            <a:ext cx="9567614" cy="95676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464369" y="7170135"/>
            <a:ext cx="2088165" cy="208816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7426619" y="1128889"/>
            <a:ext cx="4544424" cy="3561255"/>
          </a:xfrm>
          <a:custGeom>
            <a:avLst/>
            <a:gdLst/>
            <a:ahLst/>
            <a:cxnLst/>
            <a:rect l="l" t="t" r="r" b="b"/>
            <a:pathLst>
              <a:path w="4544424" h="3561255">
                <a:moveTo>
                  <a:pt x="0" y="0"/>
                </a:moveTo>
                <a:lnTo>
                  <a:pt x="4544424" y="0"/>
                </a:lnTo>
                <a:lnTo>
                  <a:pt x="4544424" y="3561255"/>
                </a:lnTo>
                <a:lnTo>
                  <a:pt x="0" y="3561255"/>
                </a:lnTo>
                <a:lnTo>
                  <a:pt x="0" y="0"/>
                </a:lnTo>
                <a:close/>
              </a:path>
            </a:pathLst>
          </a:custGeom>
          <a:blipFill>
            <a:blip r:embed="rId4"/>
            <a:stretch>
              <a:fillRect/>
            </a:stretch>
          </a:blipFill>
        </p:spPr>
        <p:txBody>
          <a:bodyPr/>
          <a:lstStyle/>
          <a:p>
            <a:endParaRPr lang="en-US"/>
          </a:p>
        </p:txBody>
      </p:sp>
      <p:sp>
        <p:nvSpPr>
          <p:cNvPr id="13" name="Freeform 13"/>
          <p:cNvSpPr/>
          <p:nvPr/>
        </p:nvSpPr>
        <p:spPr>
          <a:xfrm>
            <a:off x="12025952" y="1128889"/>
            <a:ext cx="5010942" cy="3561255"/>
          </a:xfrm>
          <a:custGeom>
            <a:avLst/>
            <a:gdLst/>
            <a:ahLst/>
            <a:cxnLst/>
            <a:rect l="l" t="t" r="r" b="b"/>
            <a:pathLst>
              <a:path w="5010942" h="3561255">
                <a:moveTo>
                  <a:pt x="0" y="0"/>
                </a:moveTo>
                <a:lnTo>
                  <a:pt x="5010942" y="0"/>
                </a:lnTo>
                <a:lnTo>
                  <a:pt x="5010942" y="3561255"/>
                </a:lnTo>
                <a:lnTo>
                  <a:pt x="0" y="3561255"/>
                </a:lnTo>
                <a:lnTo>
                  <a:pt x="0" y="0"/>
                </a:lnTo>
                <a:close/>
              </a:path>
            </a:pathLst>
          </a:custGeom>
          <a:blipFill>
            <a:blip r:embed="rId5"/>
            <a:stretch>
              <a:fillRect t="-2813" b="-7363"/>
            </a:stretch>
          </a:blipFill>
        </p:spPr>
        <p:txBody>
          <a:bodyPr/>
          <a:lstStyle/>
          <a:p>
            <a:endParaRPr lang="en-US"/>
          </a:p>
        </p:txBody>
      </p:sp>
      <p:sp>
        <p:nvSpPr>
          <p:cNvPr id="14" name="Freeform 14"/>
          <p:cNvSpPr/>
          <p:nvPr/>
        </p:nvSpPr>
        <p:spPr>
          <a:xfrm>
            <a:off x="7426619" y="5152070"/>
            <a:ext cx="4828655" cy="4683596"/>
          </a:xfrm>
          <a:custGeom>
            <a:avLst/>
            <a:gdLst/>
            <a:ahLst/>
            <a:cxnLst/>
            <a:rect l="l" t="t" r="r" b="b"/>
            <a:pathLst>
              <a:path w="4828655" h="4683596">
                <a:moveTo>
                  <a:pt x="0" y="0"/>
                </a:moveTo>
                <a:lnTo>
                  <a:pt x="4828655" y="0"/>
                </a:lnTo>
                <a:lnTo>
                  <a:pt x="4828655" y="4683596"/>
                </a:lnTo>
                <a:lnTo>
                  <a:pt x="0" y="4683596"/>
                </a:lnTo>
                <a:lnTo>
                  <a:pt x="0" y="0"/>
                </a:lnTo>
                <a:close/>
              </a:path>
            </a:pathLst>
          </a:custGeom>
          <a:blipFill>
            <a:blip r:embed="rId6"/>
            <a:stretch>
              <a:fillRect l="-48845" t="-2276" b="-17493"/>
            </a:stretch>
          </a:blipFill>
        </p:spPr>
        <p:txBody>
          <a:bodyPr/>
          <a:lstStyle/>
          <a:p>
            <a:endParaRPr lang="en-US"/>
          </a:p>
        </p:txBody>
      </p:sp>
      <p:sp>
        <p:nvSpPr>
          <p:cNvPr id="15" name="Freeform 15"/>
          <p:cNvSpPr/>
          <p:nvPr/>
        </p:nvSpPr>
        <p:spPr>
          <a:xfrm>
            <a:off x="12408095" y="5095376"/>
            <a:ext cx="5614380" cy="4740289"/>
          </a:xfrm>
          <a:custGeom>
            <a:avLst/>
            <a:gdLst/>
            <a:ahLst/>
            <a:cxnLst/>
            <a:rect l="l" t="t" r="r" b="b"/>
            <a:pathLst>
              <a:path w="5614380" h="4740289">
                <a:moveTo>
                  <a:pt x="0" y="0"/>
                </a:moveTo>
                <a:lnTo>
                  <a:pt x="5614380" y="0"/>
                </a:lnTo>
                <a:lnTo>
                  <a:pt x="5614380" y="4740290"/>
                </a:lnTo>
                <a:lnTo>
                  <a:pt x="0" y="4740290"/>
                </a:lnTo>
                <a:lnTo>
                  <a:pt x="0" y="0"/>
                </a:lnTo>
                <a:close/>
              </a:path>
            </a:pathLst>
          </a:custGeom>
          <a:blipFill>
            <a:blip r:embed="rId7"/>
            <a:stretch>
              <a:fillRect l="-15646" r="-6393" b="-13844"/>
            </a:stretch>
          </a:blipFill>
        </p:spPr>
        <p:txBody>
          <a:bodyPr/>
          <a:lstStyle/>
          <a:p>
            <a:endParaRPr lang="en-US"/>
          </a:p>
        </p:txBody>
      </p:sp>
      <p:sp>
        <p:nvSpPr>
          <p:cNvPr id="16" name="TextBox 16"/>
          <p:cNvSpPr txBox="1"/>
          <p:nvPr/>
        </p:nvSpPr>
        <p:spPr>
          <a:xfrm>
            <a:off x="245474" y="92075"/>
            <a:ext cx="7181145" cy="936625"/>
          </a:xfrm>
          <a:prstGeom prst="rect">
            <a:avLst/>
          </a:prstGeom>
        </p:spPr>
        <p:txBody>
          <a:bodyPr lIns="0" tIns="0" rIns="0" bIns="0" rtlCol="0" anchor="t">
            <a:spAutoFit/>
          </a:bodyPr>
          <a:lstStyle/>
          <a:p>
            <a:pPr>
              <a:lnSpc>
                <a:spcPts val="7699"/>
              </a:lnSpc>
            </a:pPr>
            <a:r>
              <a:rPr lang="en-US" sz="5499">
                <a:solidFill>
                  <a:srgbClr val="24508C"/>
                </a:solidFill>
                <a:latin typeface="Montserrat Ultra-Bold"/>
              </a:rPr>
              <a:t>DATA OVERVIEW </a:t>
            </a:r>
          </a:p>
        </p:txBody>
      </p:sp>
      <p:sp>
        <p:nvSpPr>
          <p:cNvPr id="17" name="TextBox 17"/>
          <p:cNvSpPr txBox="1"/>
          <p:nvPr/>
        </p:nvSpPr>
        <p:spPr>
          <a:xfrm>
            <a:off x="245474" y="1990725"/>
            <a:ext cx="6312881" cy="3691254"/>
          </a:xfrm>
          <a:prstGeom prst="rect">
            <a:avLst/>
          </a:prstGeom>
        </p:spPr>
        <p:txBody>
          <a:bodyPr lIns="0" tIns="0" rIns="0" bIns="0" rtlCol="0" anchor="t">
            <a:spAutoFit/>
          </a:bodyPr>
          <a:lstStyle/>
          <a:p>
            <a:pPr algn="just">
              <a:lnSpc>
                <a:spcPts val="2380"/>
              </a:lnSpc>
            </a:pPr>
            <a:r>
              <a:rPr lang="en-US" sz="1700">
                <a:solidFill>
                  <a:srgbClr val="24508C"/>
                </a:solidFill>
                <a:latin typeface="Montserrat Medium"/>
              </a:rPr>
              <a:t>Age Distribution: The distribution of age appears roughly normal but slightly right-skewed, indicating a higher frequency of younger customers.</a:t>
            </a:r>
          </a:p>
          <a:p>
            <a:pPr algn="just">
              <a:lnSpc>
                <a:spcPts val="2380"/>
              </a:lnSpc>
            </a:pPr>
            <a:r>
              <a:rPr lang="en-US" sz="1700">
                <a:solidFill>
                  <a:srgbClr val="24508C"/>
                </a:solidFill>
                <a:latin typeface="Montserrat Medium"/>
              </a:rPr>
              <a:t>Income Distribution: Income also exhibits a right-skewed distribution, with many customers earning towards the lower end of the scale.</a:t>
            </a:r>
          </a:p>
          <a:p>
            <a:pPr algn="just">
              <a:lnSpc>
                <a:spcPts val="2380"/>
              </a:lnSpc>
            </a:pPr>
            <a:r>
              <a:rPr lang="en-US" sz="1700">
                <a:solidFill>
                  <a:srgbClr val="24508C"/>
                </a:solidFill>
                <a:latin typeface="Montserrat Medium"/>
              </a:rPr>
              <a:t>Purchase Amount Distribution: Purchase amounts are right-skewed, with most purchases clustering at the lower end of the amount spectrum.</a:t>
            </a:r>
          </a:p>
          <a:p>
            <a:pPr algn="just">
              <a:lnSpc>
                <a:spcPts val="2380"/>
              </a:lnSpc>
            </a:pPr>
            <a:r>
              <a:rPr lang="en-US" sz="1700">
                <a:solidFill>
                  <a:srgbClr val="24508C"/>
                </a:solidFill>
                <a:latin typeface="Montserrat Medium"/>
              </a:rPr>
              <a:t>Satisfaction Score Distribution: This shows a relatively uniform distribution across the scores, with slight peaks around the lower and upper bounds.</a:t>
            </a:r>
          </a:p>
          <a:p>
            <a:pPr algn="just">
              <a:lnSpc>
                <a:spcPts val="1260"/>
              </a:lnSpc>
            </a:pPr>
            <a:endParaRPr lang="en-US" sz="1700">
              <a:solidFill>
                <a:srgbClr val="24508C"/>
              </a:solidFill>
              <a:latin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4783807" y="-597743"/>
            <a:ext cx="14484290" cy="14484290"/>
          </a:xfrm>
          <a:custGeom>
            <a:avLst/>
            <a:gdLst/>
            <a:ahLst/>
            <a:cxnLst/>
            <a:rect l="l" t="t" r="r" b="b"/>
            <a:pathLst>
              <a:path w="14484290" h="14484290">
                <a:moveTo>
                  <a:pt x="0" y="0"/>
                </a:moveTo>
                <a:lnTo>
                  <a:pt x="14484290" y="0"/>
                </a:lnTo>
                <a:lnTo>
                  <a:pt x="14484290" y="14484290"/>
                </a:lnTo>
                <a:lnTo>
                  <a:pt x="0" y="14484290"/>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6464340" y="-2771020"/>
            <a:ext cx="3952120" cy="395212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4783807" y="7493868"/>
            <a:ext cx="9567614" cy="95676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464369" y="7170135"/>
            <a:ext cx="2088165" cy="208816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7939401" y="446743"/>
            <a:ext cx="9584994" cy="4422104"/>
          </a:xfrm>
          <a:custGeom>
            <a:avLst/>
            <a:gdLst/>
            <a:ahLst/>
            <a:cxnLst/>
            <a:rect l="l" t="t" r="r" b="b"/>
            <a:pathLst>
              <a:path w="9584994" h="4422104">
                <a:moveTo>
                  <a:pt x="0" y="0"/>
                </a:moveTo>
                <a:lnTo>
                  <a:pt x="9584994" y="0"/>
                </a:lnTo>
                <a:lnTo>
                  <a:pt x="9584994" y="4422104"/>
                </a:lnTo>
                <a:lnTo>
                  <a:pt x="0" y="4422104"/>
                </a:lnTo>
                <a:lnTo>
                  <a:pt x="0" y="0"/>
                </a:lnTo>
                <a:close/>
              </a:path>
            </a:pathLst>
          </a:custGeom>
          <a:blipFill>
            <a:blip r:embed="rId4"/>
            <a:stretch>
              <a:fillRect t="-44" b="-32252"/>
            </a:stretch>
          </a:blipFill>
        </p:spPr>
        <p:txBody>
          <a:bodyPr/>
          <a:lstStyle/>
          <a:p>
            <a:endParaRPr lang="en-US"/>
          </a:p>
        </p:txBody>
      </p:sp>
      <p:sp>
        <p:nvSpPr>
          <p:cNvPr id="13" name="Freeform 13"/>
          <p:cNvSpPr/>
          <p:nvPr/>
        </p:nvSpPr>
        <p:spPr>
          <a:xfrm>
            <a:off x="8686800" y="5529982"/>
            <a:ext cx="8572500" cy="3927771"/>
          </a:xfrm>
          <a:custGeom>
            <a:avLst/>
            <a:gdLst/>
            <a:ahLst/>
            <a:cxnLst/>
            <a:rect l="l" t="t" r="r" b="b"/>
            <a:pathLst>
              <a:path w="8572500" h="3927771">
                <a:moveTo>
                  <a:pt x="0" y="0"/>
                </a:moveTo>
                <a:lnTo>
                  <a:pt x="8572500" y="0"/>
                </a:lnTo>
                <a:lnTo>
                  <a:pt x="8572500" y="3927772"/>
                </a:lnTo>
                <a:lnTo>
                  <a:pt x="0" y="3927772"/>
                </a:lnTo>
                <a:lnTo>
                  <a:pt x="0" y="0"/>
                </a:lnTo>
                <a:close/>
              </a:path>
            </a:pathLst>
          </a:custGeom>
          <a:blipFill>
            <a:blip r:embed="rId5"/>
            <a:stretch>
              <a:fillRect l="-226" r="-19606" b="-47549"/>
            </a:stretch>
          </a:blipFill>
        </p:spPr>
        <p:txBody>
          <a:bodyPr/>
          <a:lstStyle/>
          <a:p>
            <a:endParaRPr lang="en-US"/>
          </a:p>
        </p:txBody>
      </p:sp>
      <p:sp>
        <p:nvSpPr>
          <p:cNvPr id="14" name="TextBox 14"/>
          <p:cNvSpPr txBox="1"/>
          <p:nvPr/>
        </p:nvSpPr>
        <p:spPr>
          <a:xfrm>
            <a:off x="245474" y="120650"/>
            <a:ext cx="7181145" cy="1842769"/>
          </a:xfrm>
          <a:prstGeom prst="rect">
            <a:avLst/>
          </a:prstGeom>
        </p:spPr>
        <p:txBody>
          <a:bodyPr lIns="0" tIns="0" rIns="0" bIns="0" rtlCol="0" anchor="t">
            <a:spAutoFit/>
          </a:bodyPr>
          <a:lstStyle/>
          <a:p>
            <a:pPr>
              <a:lnSpc>
                <a:spcPts val="5740"/>
              </a:lnSpc>
            </a:pPr>
            <a:r>
              <a:rPr lang="en-US" sz="4100">
                <a:solidFill>
                  <a:srgbClr val="24508C"/>
                </a:solidFill>
                <a:latin typeface="Montserrat Ultra-Bold"/>
              </a:rPr>
              <a:t>RELATIONSHIPS AND INSIGHTS</a:t>
            </a:r>
          </a:p>
          <a:p>
            <a:pPr>
              <a:lnSpc>
                <a:spcPts val="3220"/>
              </a:lnSpc>
            </a:pPr>
            <a:endParaRPr lang="en-US" sz="4100">
              <a:solidFill>
                <a:srgbClr val="24508C"/>
              </a:solidFill>
              <a:latin typeface="Montserrat Ultra-Bold"/>
            </a:endParaRPr>
          </a:p>
        </p:txBody>
      </p:sp>
      <p:sp>
        <p:nvSpPr>
          <p:cNvPr id="15" name="TextBox 15"/>
          <p:cNvSpPr txBox="1"/>
          <p:nvPr/>
        </p:nvSpPr>
        <p:spPr>
          <a:xfrm>
            <a:off x="245474" y="1971675"/>
            <a:ext cx="6312881" cy="3963669"/>
          </a:xfrm>
          <a:prstGeom prst="rect">
            <a:avLst/>
          </a:prstGeom>
        </p:spPr>
        <p:txBody>
          <a:bodyPr lIns="0" tIns="0" rIns="0" bIns="0" rtlCol="0" anchor="t">
            <a:spAutoFit/>
          </a:bodyPr>
          <a:lstStyle/>
          <a:p>
            <a:pPr algn="just">
              <a:lnSpc>
                <a:spcPts val="3640"/>
              </a:lnSpc>
            </a:pPr>
            <a:r>
              <a:rPr lang="en-US" sz="2600">
                <a:solidFill>
                  <a:srgbClr val="24508C"/>
                </a:solidFill>
                <a:latin typeface="Montserrat Medium"/>
              </a:rPr>
              <a:t>For a clear visual comparison of gender versus purchase amount, a boxplot or a violin plot would be appropriate. These types of plots are excellent for displaying the distribution of a numerical variable across the levels of a categorical variable.</a:t>
            </a:r>
          </a:p>
          <a:p>
            <a:pPr algn="just">
              <a:lnSpc>
                <a:spcPts val="2520"/>
              </a:lnSpc>
            </a:pPr>
            <a:endParaRPr lang="en-US" sz="2600">
              <a:solidFill>
                <a:srgbClr val="24508C"/>
              </a:solidFill>
              <a:latin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11693753" y="5754304"/>
            <a:ext cx="8202669" cy="8202669"/>
          </a:xfrm>
          <a:custGeom>
            <a:avLst/>
            <a:gdLst/>
            <a:ahLst/>
            <a:cxnLst/>
            <a:rect l="l" t="t" r="r" b="b"/>
            <a:pathLst>
              <a:path w="8202669" h="8202669">
                <a:moveTo>
                  <a:pt x="0" y="0"/>
                </a:moveTo>
                <a:lnTo>
                  <a:pt x="8202669" y="0"/>
                </a:lnTo>
                <a:lnTo>
                  <a:pt x="8202669" y="8202670"/>
                </a:lnTo>
                <a:lnTo>
                  <a:pt x="0" y="8202670"/>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079596" y="6470949"/>
            <a:ext cx="4729009" cy="3396289"/>
          </a:xfrm>
          <a:custGeom>
            <a:avLst/>
            <a:gdLst/>
            <a:ahLst/>
            <a:cxnLst/>
            <a:rect l="l" t="t" r="r" b="b"/>
            <a:pathLst>
              <a:path w="4729009" h="3396289">
                <a:moveTo>
                  <a:pt x="0" y="0"/>
                </a:moveTo>
                <a:lnTo>
                  <a:pt x="4729009" y="0"/>
                </a:lnTo>
                <a:lnTo>
                  <a:pt x="4729009" y="3396289"/>
                </a:lnTo>
                <a:lnTo>
                  <a:pt x="0" y="3396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759927" y="356087"/>
            <a:ext cx="11297983" cy="1202351"/>
          </a:xfrm>
          <a:prstGeom prst="rect">
            <a:avLst/>
          </a:prstGeom>
        </p:spPr>
        <p:txBody>
          <a:bodyPr lIns="0" tIns="0" rIns="0" bIns="0" rtlCol="0" anchor="t">
            <a:spAutoFit/>
          </a:bodyPr>
          <a:lstStyle/>
          <a:p>
            <a:pPr>
              <a:lnSpc>
                <a:spcPts val="9807"/>
              </a:lnSpc>
            </a:pPr>
            <a:r>
              <a:rPr lang="en-US" sz="7005">
                <a:solidFill>
                  <a:srgbClr val="24508C"/>
                </a:solidFill>
                <a:latin typeface="Montserrat Ultra-Bold"/>
              </a:rPr>
              <a:t>SMART QUESTIONS</a:t>
            </a:r>
          </a:p>
        </p:txBody>
      </p:sp>
      <p:sp>
        <p:nvSpPr>
          <p:cNvPr id="5" name="TextBox 5"/>
          <p:cNvSpPr txBox="1"/>
          <p:nvPr/>
        </p:nvSpPr>
        <p:spPr>
          <a:xfrm>
            <a:off x="1580526" y="2222799"/>
            <a:ext cx="14446084" cy="4781550"/>
          </a:xfrm>
          <a:prstGeom prst="rect">
            <a:avLst/>
          </a:prstGeom>
        </p:spPr>
        <p:txBody>
          <a:bodyPr lIns="0" tIns="0" rIns="0" bIns="0" rtlCol="0" anchor="t">
            <a:spAutoFit/>
          </a:bodyPr>
          <a:lstStyle/>
          <a:p>
            <a:pPr algn="just">
              <a:lnSpc>
                <a:spcPts val="4200"/>
              </a:lnSpc>
            </a:pPr>
            <a:r>
              <a:rPr lang="en-US" sz="3000">
                <a:solidFill>
                  <a:srgbClr val="24508C"/>
                </a:solidFill>
                <a:latin typeface="Montserrat Medium"/>
              </a:rPr>
              <a:t>Q1: What is the correlation coefficient between income levels and purchase frequency among customers?</a:t>
            </a:r>
          </a:p>
          <a:p>
            <a:pPr algn="just">
              <a:lnSpc>
                <a:spcPts val="4200"/>
              </a:lnSpc>
            </a:pPr>
            <a:endParaRPr lang="en-US" sz="3000">
              <a:solidFill>
                <a:srgbClr val="24508C"/>
              </a:solidFill>
              <a:latin typeface="Montserrat Medium"/>
            </a:endParaRPr>
          </a:p>
          <a:p>
            <a:pPr algn="just">
              <a:lnSpc>
                <a:spcPts val="4200"/>
              </a:lnSpc>
            </a:pPr>
            <a:r>
              <a:rPr lang="en-US" sz="3000">
                <a:solidFill>
                  <a:srgbClr val="24508C"/>
                </a:solidFill>
                <a:latin typeface="Montserrat Medium"/>
              </a:rPr>
              <a:t>Q2: How does customer satisfaction score influence the frequency of purchases in the dataset?</a:t>
            </a:r>
          </a:p>
          <a:p>
            <a:pPr algn="just">
              <a:lnSpc>
                <a:spcPts val="4200"/>
              </a:lnSpc>
            </a:pPr>
            <a:endParaRPr lang="en-US" sz="3000">
              <a:solidFill>
                <a:srgbClr val="24508C"/>
              </a:solidFill>
              <a:latin typeface="Montserrat Medium"/>
            </a:endParaRPr>
          </a:p>
          <a:p>
            <a:pPr algn="just">
              <a:lnSpc>
                <a:spcPts val="4200"/>
              </a:lnSpc>
            </a:pPr>
            <a:r>
              <a:rPr lang="en-US" sz="3000">
                <a:solidFill>
                  <a:srgbClr val="24508C"/>
                </a:solidFill>
                <a:latin typeface="Montserrat Medium"/>
              </a:rPr>
              <a:t>Q3: Can we segment customers effectively based on their purchasing behavior and demographic factors by the next marketing cycle?</a:t>
            </a:r>
          </a:p>
          <a:p>
            <a:pPr algn="just">
              <a:lnSpc>
                <a:spcPts val="4200"/>
              </a:lnSpc>
            </a:pPr>
            <a:endParaRPr lang="en-US" sz="3000">
              <a:solidFill>
                <a:srgbClr val="24508C"/>
              </a:solidFill>
              <a:latin typeface="Montserrat Medium"/>
            </a:endParaRPr>
          </a:p>
        </p:txBody>
      </p:sp>
      <p:grpSp>
        <p:nvGrpSpPr>
          <p:cNvPr id="6" name="Group 6"/>
          <p:cNvGrpSpPr/>
          <p:nvPr/>
        </p:nvGrpSpPr>
        <p:grpSpPr>
          <a:xfrm>
            <a:off x="16464340" y="-27710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4783807" y="7493868"/>
            <a:ext cx="9567614" cy="956761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2" name="Group 12"/>
          <p:cNvGrpSpPr/>
          <p:nvPr/>
        </p:nvGrpSpPr>
        <p:grpSpPr>
          <a:xfrm>
            <a:off x="1464369" y="7170135"/>
            <a:ext cx="2088165" cy="208816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15360148" y="6940101"/>
            <a:ext cx="7737664" cy="7737664"/>
          </a:xfrm>
          <a:custGeom>
            <a:avLst/>
            <a:gdLst/>
            <a:ahLst/>
            <a:cxnLst/>
            <a:rect l="l" t="t" r="r" b="b"/>
            <a:pathLst>
              <a:path w="7737664" h="7737664">
                <a:moveTo>
                  <a:pt x="0" y="0"/>
                </a:moveTo>
                <a:lnTo>
                  <a:pt x="7737664" y="0"/>
                </a:lnTo>
                <a:lnTo>
                  <a:pt x="7737664" y="7737664"/>
                </a:lnTo>
                <a:lnTo>
                  <a:pt x="0" y="7737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201055" y="9069845"/>
            <a:ext cx="1622873" cy="1217155"/>
          </a:xfrm>
          <a:custGeom>
            <a:avLst/>
            <a:gdLst/>
            <a:ahLst/>
            <a:cxnLst/>
            <a:rect l="l" t="t" r="r" b="b"/>
            <a:pathLst>
              <a:path w="1622873" h="1217155">
                <a:moveTo>
                  <a:pt x="0" y="0"/>
                </a:moveTo>
                <a:lnTo>
                  <a:pt x="1622873" y="0"/>
                </a:lnTo>
                <a:lnTo>
                  <a:pt x="1622873" y="1217155"/>
                </a:lnTo>
                <a:lnTo>
                  <a:pt x="0" y="12171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745719" y="9150000"/>
            <a:ext cx="3491438" cy="3122967"/>
            <a:chOff x="0" y="0"/>
            <a:chExt cx="908700" cy="812800"/>
          </a:xfrm>
        </p:grpSpPr>
        <p:sp>
          <p:nvSpPr>
            <p:cNvPr id="5" name="Freeform 5"/>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US"/>
            </a:p>
          </p:txBody>
        </p:sp>
        <p:sp>
          <p:nvSpPr>
            <p:cNvPr id="6" name="TextBox 6"/>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15360148" y="-2923420"/>
            <a:ext cx="4903912" cy="490391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5360148" y="520484"/>
            <a:ext cx="2088165" cy="208816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3" name="Freeform 13"/>
          <p:cNvSpPr/>
          <p:nvPr/>
        </p:nvSpPr>
        <p:spPr>
          <a:xfrm>
            <a:off x="10758654" y="2427305"/>
            <a:ext cx="7065275" cy="4780973"/>
          </a:xfrm>
          <a:custGeom>
            <a:avLst/>
            <a:gdLst/>
            <a:ahLst/>
            <a:cxnLst/>
            <a:rect l="l" t="t" r="r" b="b"/>
            <a:pathLst>
              <a:path w="7065275" h="4780973">
                <a:moveTo>
                  <a:pt x="0" y="0"/>
                </a:moveTo>
                <a:lnTo>
                  <a:pt x="7065274" y="0"/>
                </a:lnTo>
                <a:lnTo>
                  <a:pt x="7065274" y="4780972"/>
                </a:lnTo>
                <a:lnTo>
                  <a:pt x="0" y="4780972"/>
                </a:lnTo>
                <a:lnTo>
                  <a:pt x="0" y="0"/>
                </a:lnTo>
                <a:close/>
              </a:path>
            </a:pathLst>
          </a:custGeom>
          <a:blipFill>
            <a:blip r:embed="rId6"/>
            <a:stretch>
              <a:fillRect l="-37318" t="-3229" b="-41719"/>
            </a:stretch>
          </a:blipFill>
        </p:spPr>
        <p:txBody>
          <a:bodyPr/>
          <a:lstStyle/>
          <a:p>
            <a:endParaRPr lang="en-US"/>
          </a:p>
        </p:txBody>
      </p:sp>
      <p:sp>
        <p:nvSpPr>
          <p:cNvPr id="14" name="TextBox 14"/>
          <p:cNvSpPr txBox="1"/>
          <p:nvPr/>
        </p:nvSpPr>
        <p:spPr>
          <a:xfrm>
            <a:off x="1462073" y="508000"/>
            <a:ext cx="12749065" cy="936625"/>
          </a:xfrm>
          <a:prstGeom prst="rect">
            <a:avLst/>
          </a:prstGeom>
        </p:spPr>
        <p:txBody>
          <a:bodyPr lIns="0" tIns="0" rIns="0" bIns="0" rtlCol="0" anchor="t">
            <a:spAutoFit/>
          </a:bodyPr>
          <a:lstStyle/>
          <a:p>
            <a:pPr algn="ctr">
              <a:lnSpc>
                <a:spcPts val="7699"/>
              </a:lnSpc>
            </a:pPr>
            <a:r>
              <a:rPr lang="en-US" sz="5499">
                <a:solidFill>
                  <a:srgbClr val="24508C"/>
                </a:solidFill>
                <a:latin typeface="Montserrat Ultra-Bold"/>
              </a:rPr>
              <a:t>SMART QUESTION 1:</a:t>
            </a:r>
          </a:p>
        </p:txBody>
      </p:sp>
      <p:sp>
        <p:nvSpPr>
          <p:cNvPr id="15" name="TextBox 15"/>
          <p:cNvSpPr txBox="1"/>
          <p:nvPr/>
        </p:nvSpPr>
        <p:spPr>
          <a:xfrm>
            <a:off x="1307394" y="2379680"/>
            <a:ext cx="7836606" cy="6839585"/>
          </a:xfrm>
          <a:prstGeom prst="rect">
            <a:avLst/>
          </a:prstGeom>
        </p:spPr>
        <p:txBody>
          <a:bodyPr lIns="0" tIns="0" rIns="0" bIns="0" rtlCol="0" anchor="t">
            <a:spAutoFit/>
          </a:bodyPr>
          <a:lstStyle/>
          <a:p>
            <a:pPr marL="0" lvl="0" indent="0" algn="just">
              <a:lnSpc>
                <a:spcPts val="3640"/>
              </a:lnSpc>
              <a:spcBef>
                <a:spcPct val="0"/>
              </a:spcBef>
            </a:pPr>
            <a:r>
              <a:rPr lang="en-US" sz="2600" u="none" strike="noStrike">
                <a:solidFill>
                  <a:srgbClr val="24508C"/>
                </a:solidFill>
                <a:latin typeface="Montserrat Medium"/>
              </a:rPr>
              <a:t>MeanDecreaseAccuracy: A negative value suggests that including the 'income' variable in the model does not contribute to an increase in the accuracy of the model.</a:t>
            </a:r>
          </a:p>
          <a:p>
            <a:pPr marL="0" lvl="0" indent="0" algn="just">
              <a:lnSpc>
                <a:spcPts val="3640"/>
              </a:lnSpc>
              <a:spcBef>
                <a:spcPct val="0"/>
              </a:spcBef>
            </a:pPr>
            <a:endParaRPr lang="en-US" sz="2600" u="none" strike="noStrike">
              <a:solidFill>
                <a:srgbClr val="24508C"/>
              </a:solidFill>
              <a:latin typeface="Montserrat Medium"/>
            </a:endParaRPr>
          </a:p>
          <a:p>
            <a:pPr marL="0" lvl="0" indent="0" algn="just">
              <a:lnSpc>
                <a:spcPts val="3640"/>
              </a:lnSpc>
              <a:spcBef>
                <a:spcPct val="0"/>
              </a:spcBef>
            </a:pPr>
            <a:r>
              <a:rPr lang="en-US" sz="2600" u="none" strike="noStrike">
                <a:solidFill>
                  <a:srgbClr val="24508C"/>
                </a:solidFill>
                <a:latin typeface="Montserrat Medium"/>
              </a:rPr>
              <a:t>MeanDecreaseGini: The high Gini decrease value for 'income' suggests that it's an important variable for creating distinct groups or nodes within the Random Forest</a:t>
            </a:r>
          </a:p>
          <a:p>
            <a:pPr marL="0" lvl="0" indent="0" algn="just">
              <a:lnSpc>
                <a:spcPts val="3640"/>
              </a:lnSpc>
              <a:spcBef>
                <a:spcPct val="0"/>
              </a:spcBef>
            </a:pPr>
            <a:endParaRPr lang="en-US" sz="2600" u="none" strike="noStrike">
              <a:solidFill>
                <a:srgbClr val="24508C"/>
              </a:solidFill>
              <a:latin typeface="Montserrat Medium"/>
            </a:endParaRPr>
          </a:p>
          <a:p>
            <a:pPr marL="0" lvl="0" indent="0" algn="just">
              <a:lnSpc>
                <a:spcPts val="3640"/>
              </a:lnSpc>
              <a:spcBef>
                <a:spcPct val="0"/>
              </a:spcBef>
            </a:pPr>
            <a:r>
              <a:rPr lang="en-US" sz="2600" u="none" strike="noStrike">
                <a:solidFill>
                  <a:srgbClr val="24508C"/>
                </a:solidFill>
                <a:latin typeface="Montserrat Medium"/>
              </a:rPr>
              <a:t>There does not appear to be a clear trend that would indicate higher income leads to a specific purchase frequency category. </a:t>
            </a:r>
          </a:p>
          <a:p>
            <a:pPr marL="0" lvl="0" indent="0" algn="just">
              <a:lnSpc>
                <a:spcPts val="3640"/>
              </a:lnSpc>
              <a:spcBef>
                <a:spcPct val="0"/>
              </a:spcBef>
            </a:pPr>
            <a:endParaRPr lang="en-US" sz="2600" u="none" strike="noStrike">
              <a:solidFill>
                <a:srgbClr val="24508C"/>
              </a:solidFill>
              <a:latin typeface="Montserrat Medium"/>
            </a:endParaRPr>
          </a:p>
          <a:p>
            <a:pPr marL="0" lvl="0" indent="0" algn="just">
              <a:lnSpc>
                <a:spcPts val="3640"/>
              </a:lnSpc>
              <a:spcBef>
                <a:spcPct val="0"/>
              </a:spcBef>
            </a:pPr>
            <a:endParaRPr lang="en-US" sz="2600" u="none" strike="noStrike">
              <a:solidFill>
                <a:srgbClr val="24508C"/>
              </a:solidFill>
              <a:latin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FEDFF"/>
        </a:solidFill>
        <a:effectLst/>
      </p:bgPr>
    </p:bg>
    <p:spTree>
      <p:nvGrpSpPr>
        <p:cNvPr id="1" name=""/>
        <p:cNvGrpSpPr/>
        <p:nvPr/>
      </p:nvGrpSpPr>
      <p:grpSpPr>
        <a:xfrm>
          <a:off x="0" y="0"/>
          <a:ext cx="0" cy="0"/>
          <a:chOff x="0" y="0"/>
          <a:chExt cx="0" cy="0"/>
        </a:xfrm>
      </p:grpSpPr>
      <p:sp>
        <p:nvSpPr>
          <p:cNvPr id="2" name="Freeform 2"/>
          <p:cNvSpPr/>
          <p:nvPr/>
        </p:nvSpPr>
        <p:spPr>
          <a:xfrm>
            <a:off x="15360148" y="6940101"/>
            <a:ext cx="7737664" cy="7737664"/>
          </a:xfrm>
          <a:custGeom>
            <a:avLst/>
            <a:gdLst/>
            <a:ahLst/>
            <a:cxnLst/>
            <a:rect l="l" t="t" r="r" b="b"/>
            <a:pathLst>
              <a:path w="7737664" h="7737664">
                <a:moveTo>
                  <a:pt x="0" y="0"/>
                </a:moveTo>
                <a:lnTo>
                  <a:pt x="7737664" y="0"/>
                </a:lnTo>
                <a:lnTo>
                  <a:pt x="7737664" y="7737664"/>
                </a:lnTo>
                <a:lnTo>
                  <a:pt x="0" y="7737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201055" y="9069845"/>
            <a:ext cx="1622873" cy="1217155"/>
          </a:xfrm>
          <a:custGeom>
            <a:avLst/>
            <a:gdLst/>
            <a:ahLst/>
            <a:cxnLst/>
            <a:rect l="l" t="t" r="r" b="b"/>
            <a:pathLst>
              <a:path w="1622873" h="1217155">
                <a:moveTo>
                  <a:pt x="0" y="0"/>
                </a:moveTo>
                <a:lnTo>
                  <a:pt x="1622873" y="0"/>
                </a:lnTo>
                <a:lnTo>
                  <a:pt x="1622873" y="1217155"/>
                </a:lnTo>
                <a:lnTo>
                  <a:pt x="0" y="12171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4" name="Group 4"/>
          <p:cNvGrpSpPr/>
          <p:nvPr/>
        </p:nvGrpSpPr>
        <p:grpSpPr>
          <a:xfrm>
            <a:off x="-1745719" y="9150000"/>
            <a:ext cx="3491438" cy="3122967"/>
            <a:chOff x="0" y="0"/>
            <a:chExt cx="908700" cy="812800"/>
          </a:xfrm>
        </p:grpSpPr>
        <p:sp>
          <p:nvSpPr>
            <p:cNvPr id="5" name="Freeform 5"/>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US"/>
            </a:p>
          </p:txBody>
        </p:sp>
        <p:sp>
          <p:nvSpPr>
            <p:cNvPr id="6" name="TextBox 6"/>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7" name="Group 7"/>
          <p:cNvGrpSpPr/>
          <p:nvPr/>
        </p:nvGrpSpPr>
        <p:grpSpPr>
          <a:xfrm>
            <a:off x="15360148" y="-2923420"/>
            <a:ext cx="4903912" cy="490391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10" name="Group 10"/>
          <p:cNvGrpSpPr/>
          <p:nvPr/>
        </p:nvGrpSpPr>
        <p:grpSpPr>
          <a:xfrm>
            <a:off x="15360148" y="520484"/>
            <a:ext cx="2088165" cy="208816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3" name="TextBox 13"/>
          <p:cNvSpPr txBox="1"/>
          <p:nvPr/>
        </p:nvSpPr>
        <p:spPr>
          <a:xfrm>
            <a:off x="1462073" y="508000"/>
            <a:ext cx="12749065" cy="936625"/>
          </a:xfrm>
          <a:prstGeom prst="rect">
            <a:avLst/>
          </a:prstGeom>
        </p:spPr>
        <p:txBody>
          <a:bodyPr lIns="0" tIns="0" rIns="0" bIns="0" rtlCol="0" anchor="t">
            <a:spAutoFit/>
          </a:bodyPr>
          <a:lstStyle/>
          <a:p>
            <a:pPr algn="ctr">
              <a:lnSpc>
                <a:spcPts val="7699"/>
              </a:lnSpc>
            </a:pPr>
            <a:r>
              <a:rPr lang="en-US" sz="5499">
                <a:solidFill>
                  <a:srgbClr val="24508C"/>
                </a:solidFill>
                <a:latin typeface="Montserrat Ultra-Bold"/>
              </a:rPr>
              <a:t>SMART QUESTIONS 2:</a:t>
            </a:r>
          </a:p>
        </p:txBody>
      </p:sp>
      <p:sp>
        <p:nvSpPr>
          <p:cNvPr id="14" name="TextBox 14"/>
          <p:cNvSpPr txBox="1"/>
          <p:nvPr/>
        </p:nvSpPr>
        <p:spPr>
          <a:xfrm>
            <a:off x="1462073" y="1526467"/>
            <a:ext cx="11998427" cy="8367548"/>
          </a:xfrm>
          <a:prstGeom prst="rect">
            <a:avLst/>
          </a:prstGeom>
        </p:spPr>
        <p:txBody>
          <a:bodyPr lIns="0" tIns="0" rIns="0" bIns="0" rtlCol="0" anchor="t">
            <a:spAutoFit/>
          </a:bodyPr>
          <a:lstStyle/>
          <a:p>
            <a:pPr algn="just">
              <a:lnSpc>
                <a:spcPts val="2689"/>
              </a:lnSpc>
            </a:pPr>
            <a:r>
              <a:rPr lang="en-US" sz="1920">
                <a:solidFill>
                  <a:srgbClr val="24508C"/>
                </a:solidFill>
                <a:latin typeface="Montserrat Medium"/>
              </a:rPr>
              <a:t>Given that 'purchase_frequency' is a categorical variable and 'satisfaction_score' is numerical, we can use machine learning classification algorithms to predict 'purchase_frequency' based on 'satisfaction_score'.</a:t>
            </a:r>
          </a:p>
          <a:p>
            <a:pPr algn="just">
              <a:lnSpc>
                <a:spcPts val="2689"/>
              </a:lnSpc>
            </a:pPr>
            <a:endParaRPr lang="en-US" sz="1920">
              <a:solidFill>
                <a:srgbClr val="24508C"/>
              </a:solidFill>
              <a:latin typeface="Montserrat Medium"/>
            </a:endParaRPr>
          </a:p>
          <a:p>
            <a:pPr algn="just">
              <a:lnSpc>
                <a:spcPts val="2689"/>
              </a:lnSpc>
            </a:pPr>
            <a:r>
              <a:rPr lang="en-US" sz="1920">
                <a:solidFill>
                  <a:srgbClr val="24508C"/>
                </a:solidFill>
                <a:latin typeface="Montserrat Medium"/>
              </a:rPr>
              <a:t>Multinomial Logistic Regression</a:t>
            </a:r>
          </a:p>
          <a:p>
            <a:pPr algn="just">
              <a:lnSpc>
                <a:spcPts val="2689"/>
              </a:lnSpc>
            </a:pPr>
            <a:endParaRPr lang="en-US" sz="1920">
              <a:solidFill>
                <a:srgbClr val="24508C"/>
              </a:solidFill>
              <a:latin typeface="Montserrat Medium"/>
            </a:endParaRPr>
          </a:p>
          <a:p>
            <a:pPr algn="just">
              <a:lnSpc>
                <a:spcPts val="2689"/>
              </a:lnSpc>
            </a:pPr>
            <a:r>
              <a:rPr lang="en-US" sz="1920">
                <a:solidFill>
                  <a:srgbClr val="24508C"/>
                </a:solidFill>
                <a:latin typeface="Montserrat Medium"/>
              </a:rPr>
              <a:t>The model doesn't predict a clear increasing or decreasing trend, indicating that within this model's context, satisfaction score alone may not be a strong predictor of purchase frequency.</a:t>
            </a:r>
          </a:p>
          <a:p>
            <a:pPr algn="just">
              <a:lnSpc>
                <a:spcPts val="2689"/>
              </a:lnSpc>
            </a:pPr>
            <a:endParaRPr lang="en-US" sz="1920">
              <a:solidFill>
                <a:srgbClr val="24508C"/>
              </a:solidFill>
              <a:latin typeface="Montserrat Medium"/>
            </a:endParaRPr>
          </a:p>
          <a:p>
            <a:pPr algn="just">
              <a:lnSpc>
                <a:spcPts val="2689"/>
              </a:lnSpc>
            </a:pPr>
            <a:r>
              <a:rPr lang="en-US" sz="1920">
                <a:solidFill>
                  <a:srgbClr val="24508C"/>
                </a:solidFill>
                <a:latin typeface="Montserrat Medium"/>
              </a:rPr>
              <a:t>k-NN</a:t>
            </a:r>
          </a:p>
          <a:p>
            <a:pPr algn="just">
              <a:lnSpc>
                <a:spcPts val="2689"/>
              </a:lnSpc>
            </a:pPr>
            <a:endParaRPr lang="en-US" sz="1920">
              <a:solidFill>
                <a:srgbClr val="24508C"/>
              </a:solidFill>
              <a:latin typeface="Montserrat Medium"/>
            </a:endParaRPr>
          </a:p>
          <a:p>
            <a:pPr algn="just">
              <a:lnSpc>
                <a:spcPts val="2689"/>
              </a:lnSpc>
            </a:pPr>
            <a:r>
              <a:rPr lang="en-US" sz="1920">
                <a:solidFill>
                  <a:srgbClr val="24508C"/>
                </a:solidFill>
                <a:latin typeface="Montserrat Medium"/>
              </a:rPr>
              <a:t>There is a relationship where certain ranges of satisfaction scores are associated with specific purchase frequencies.</a:t>
            </a:r>
          </a:p>
          <a:p>
            <a:pPr algn="just">
              <a:lnSpc>
                <a:spcPts val="2689"/>
              </a:lnSpc>
            </a:pPr>
            <a:endParaRPr lang="en-US" sz="1920">
              <a:solidFill>
                <a:srgbClr val="24508C"/>
              </a:solidFill>
              <a:latin typeface="Montserrat Medium"/>
            </a:endParaRPr>
          </a:p>
          <a:p>
            <a:pPr algn="just">
              <a:lnSpc>
                <a:spcPts val="2689"/>
              </a:lnSpc>
            </a:pPr>
            <a:r>
              <a:rPr lang="en-US" sz="1920">
                <a:solidFill>
                  <a:srgbClr val="24508C"/>
                </a:solidFill>
                <a:latin typeface="Montserrat Medium"/>
              </a:rPr>
              <a:t>Random Forest</a:t>
            </a:r>
          </a:p>
          <a:p>
            <a:pPr algn="just">
              <a:lnSpc>
                <a:spcPts val="2689"/>
              </a:lnSpc>
            </a:pPr>
            <a:endParaRPr lang="en-US" sz="1920">
              <a:solidFill>
                <a:srgbClr val="24508C"/>
              </a:solidFill>
              <a:latin typeface="Montserrat Medium"/>
            </a:endParaRPr>
          </a:p>
          <a:p>
            <a:pPr algn="just">
              <a:lnSpc>
                <a:spcPts val="2689"/>
              </a:lnSpc>
            </a:pPr>
            <a:r>
              <a:rPr lang="en-US" sz="1920">
                <a:solidFill>
                  <a:srgbClr val="24508C"/>
                </a:solidFill>
                <a:latin typeface="Montserrat Medium"/>
              </a:rPr>
              <a:t>The random forest seems to have a bit of a mix in its predictions across satisfaction scores for different purchase frequencies.</a:t>
            </a:r>
          </a:p>
          <a:p>
            <a:pPr algn="just">
              <a:lnSpc>
                <a:spcPts val="2689"/>
              </a:lnSpc>
            </a:pPr>
            <a:endParaRPr lang="en-US" sz="1920">
              <a:solidFill>
                <a:srgbClr val="24508C"/>
              </a:solidFill>
              <a:latin typeface="Montserrat Medium"/>
            </a:endParaRPr>
          </a:p>
          <a:p>
            <a:pPr algn="just">
              <a:lnSpc>
                <a:spcPts val="2689"/>
              </a:lnSpc>
            </a:pPr>
            <a:r>
              <a:rPr lang="en-US" sz="1920">
                <a:solidFill>
                  <a:srgbClr val="24508C"/>
                </a:solidFill>
                <a:latin typeface="Montserrat Medium"/>
              </a:rPr>
              <a:t>These results imply that for businesses looking to understand and predict customer purchase frequency, it may be beneficial to consider a broader range of factors beyond just customer satisfaction scores.</a:t>
            </a:r>
          </a:p>
          <a:p>
            <a:pPr marL="0" lvl="0" indent="0" algn="just">
              <a:lnSpc>
                <a:spcPts val="2322"/>
              </a:lnSpc>
              <a:spcBef>
                <a:spcPct val="0"/>
              </a:spcBef>
            </a:pPr>
            <a:endParaRPr lang="en-US" sz="1920">
              <a:solidFill>
                <a:srgbClr val="24508C"/>
              </a:solidFill>
              <a:latin typeface="Montserrat Medium"/>
            </a:endParaRPr>
          </a:p>
          <a:p>
            <a:pPr marL="0" lvl="0" indent="0" algn="just">
              <a:lnSpc>
                <a:spcPts val="2322"/>
              </a:lnSpc>
              <a:spcBef>
                <a:spcPct val="0"/>
              </a:spcBef>
            </a:pPr>
            <a:endParaRPr lang="en-US" sz="1920">
              <a:solidFill>
                <a:srgbClr val="24508C"/>
              </a:solidFill>
              <a:latin typeface="Montserrat Medium"/>
            </a:endParaRPr>
          </a:p>
          <a:p>
            <a:pPr marL="0" lvl="0" indent="0" algn="just">
              <a:lnSpc>
                <a:spcPts val="2322"/>
              </a:lnSpc>
              <a:spcBef>
                <a:spcPct val="0"/>
              </a:spcBef>
            </a:pPr>
            <a:endParaRPr lang="en-US" sz="1920">
              <a:solidFill>
                <a:srgbClr val="24508C"/>
              </a:solidFill>
              <a:latin typeface="Montserrat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914</Words>
  <Application>Microsoft Macintosh PowerPoint</Application>
  <PresentationFormat>Custom</PresentationFormat>
  <Paragraphs>86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 Ultra-Bold</vt:lpstr>
      <vt:lpstr>Calibri</vt:lpstr>
      <vt:lpstr>Montserrat Bold</vt:lpstr>
      <vt:lpstr>Montserrat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Illustrative Marketing Plan Presentation</dc:title>
  <cp:lastModifiedBy>Takrooni, Ghaida Idrees I</cp:lastModifiedBy>
  <cp:revision>2</cp:revision>
  <dcterms:created xsi:type="dcterms:W3CDTF">2006-08-16T00:00:00Z</dcterms:created>
  <dcterms:modified xsi:type="dcterms:W3CDTF">2024-04-24T07:54:39Z</dcterms:modified>
  <dc:identifier>DAGDTtjiOTc</dc:identifier>
</cp:coreProperties>
</file>