
<file path=[Content_Types].xml><?xml version="1.0" encoding="utf-8"?>
<Types xmlns="http://schemas.openxmlformats.org/package/2006/content-types">
  <Default Extension="1"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507B18-12A3-4323-BA09-171D76AE0A4B}" type="datetimeFigureOut">
              <a:rPr lang="en-IN" smtClean="0"/>
              <a:t>18-08-2024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605407-D916-4967-AA79-28FF75FE3C68}" type="slidenum">
              <a:rPr lang="en-IN" smtClean="0"/>
              <a:t>‹#›</a:t>
            </a:fld>
            <a:endParaRPr lang="en-IN"/>
          </a:p>
        </p:txBody>
      </p:sp>
    </p:spTree>
    <p:extLst>
      <p:ext uri="{BB962C8B-B14F-4D97-AF65-F5344CB8AC3E}">
        <p14:creationId xmlns:p14="http://schemas.microsoft.com/office/powerpoint/2010/main" val="2712323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9605407-D916-4967-AA79-28FF75FE3C68}" type="slidenum">
              <a:rPr lang="en-IN" smtClean="0"/>
              <a:t>8</a:t>
            </a:fld>
            <a:endParaRPr lang="en-IN"/>
          </a:p>
        </p:txBody>
      </p:sp>
    </p:spTree>
    <p:extLst>
      <p:ext uri="{BB962C8B-B14F-4D97-AF65-F5344CB8AC3E}">
        <p14:creationId xmlns:p14="http://schemas.microsoft.com/office/powerpoint/2010/main" val="121127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vert="horz" lIns="91440" tIns="45720" rIns="91440" bIns="45720" rtlCol="0"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8/18/2024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8/18/2024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8/18/2024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8/18/2024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8/18/2024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8/18/2024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8/18/2024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8/18/2024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8/18/2024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8/18/2024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8/18/2024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8/18/2024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8/18/2024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8/18/2024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8/18/2024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8/18/2024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8/18/2024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8/18/2024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wallpaperflare.com/flat-view-photography-of-four-persons-sitting-facing-laptop-on-desk-wallpaper-avgef/download/1366x768" TargetMode="External"/><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www.rawpixel.com/image/380207/aerial-view-business-data-analysis-graph" TargetMode="External"/><Relationship Id="rId2" Type="http://schemas.openxmlformats.org/officeDocument/2006/relationships/image" Target="../media/image3.1"/><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hyperlink" Target="https://researchleap.com/unlocking-the-secrets-of-social-science-research-understanding-data-collection-techniques/" TargetMode="External"/><Relationship Id="rId2" Type="http://schemas.openxmlformats.org/officeDocument/2006/relationships/image" Target="../media/image4.jp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hyperlink" Target="https://www.picpedia.org/post-it-note/d/data-analysis.html" TargetMode="External"/><Relationship Id="rId2" Type="http://schemas.openxmlformats.org/officeDocument/2006/relationships/image" Target="../media/image5.jp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hyperlink" Target="https://www.goodfreephotos.com/people/women-bathing-at-the-waterfall.jpg.php" TargetMode="External"/><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7E728-624A-AE31-15A1-FFC3E67C01D0}"/>
              </a:ext>
            </a:extLst>
          </p:cNvPr>
          <p:cNvSpPr>
            <a:spLocks noGrp="1"/>
          </p:cNvSpPr>
          <p:nvPr>
            <p:ph type="ctrTitle"/>
          </p:nvPr>
        </p:nvSpPr>
        <p:spPr>
          <a:xfrm>
            <a:off x="1268361" y="2635045"/>
            <a:ext cx="7226710" cy="1759974"/>
          </a:xfrm>
        </p:spPr>
        <p:txBody>
          <a:bodyPr>
            <a:normAutofit/>
          </a:bodyPr>
          <a:lstStyle/>
          <a:p>
            <a:pPr algn="l"/>
            <a:r>
              <a:rPr lang="en-US" sz="4400" b="1" dirty="0">
                <a:latin typeface="Aptos" panose="020B0004020202020204" pitchFamily="34" charset="0"/>
              </a:rPr>
              <a:t>DATA   ANALYSIS  PROJECT  ON</a:t>
            </a:r>
            <a:br>
              <a:rPr lang="en-US" sz="4400" b="1" dirty="0">
                <a:latin typeface="Aptos" panose="020B0004020202020204" pitchFamily="34" charset="0"/>
              </a:rPr>
            </a:br>
            <a:r>
              <a:rPr lang="en-US" sz="4400" b="1" dirty="0">
                <a:latin typeface="Aptos" panose="020B0004020202020204" pitchFamily="34" charset="0"/>
              </a:rPr>
              <a:t>LAPTOP  SALES</a:t>
            </a:r>
            <a:endParaRPr lang="en-IN" sz="4400" b="1" dirty="0">
              <a:latin typeface="Aptos" panose="020B0004020202020204" pitchFamily="34" charset="0"/>
            </a:endParaRPr>
          </a:p>
        </p:txBody>
      </p:sp>
    </p:spTree>
    <p:extLst>
      <p:ext uri="{BB962C8B-B14F-4D97-AF65-F5344CB8AC3E}">
        <p14:creationId xmlns:p14="http://schemas.microsoft.com/office/powerpoint/2010/main" val="1471775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C4D41-592B-7746-FDCD-4FE1E96561AF}"/>
              </a:ext>
            </a:extLst>
          </p:cNvPr>
          <p:cNvSpPr>
            <a:spLocks noGrp="1"/>
          </p:cNvSpPr>
          <p:nvPr>
            <p:ph type="title"/>
          </p:nvPr>
        </p:nvSpPr>
        <p:spPr>
          <a:xfrm>
            <a:off x="839788" y="987424"/>
            <a:ext cx="3932237" cy="703723"/>
          </a:xfrm>
        </p:spPr>
        <p:txBody>
          <a:bodyPr/>
          <a:lstStyle/>
          <a:p>
            <a:r>
              <a:rPr lang="en-US" b="1" dirty="0"/>
              <a:t>INTROCUTION</a:t>
            </a:r>
            <a:endParaRPr lang="en-IN" b="1" dirty="0"/>
          </a:p>
        </p:txBody>
      </p:sp>
      <p:sp>
        <p:nvSpPr>
          <p:cNvPr id="4" name="Text Placeholder 3">
            <a:extLst>
              <a:ext uri="{FF2B5EF4-FFF2-40B4-BE49-F238E27FC236}">
                <a16:creationId xmlns:a16="http://schemas.microsoft.com/office/drawing/2014/main" id="{66C3FC00-9D13-3BBD-89B3-22CB4D0E0670}"/>
              </a:ext>
            </a:extLst>
          </p:cNvPr>
          <p:cNvSpPr>
            <a:spLocks noGrp="1"/>
          </p:cNvSpPr>
          <p:nvPr>
            <p:ph type="body" sz="half" idx="2"/>
          </p:nvPr>
        </p:nvSpPr>
        <p:spPr>
          <a:xfrm>
            <a:off x="836612" y="1828800"/>
            <a:ext cx="4630994" cy="3637937"/>
          </a:xfrm>
        </p:spPr>
        <p:txBody>
          <a:bodyPr>
            <a:normAutofit/>
          </a:bodyPr>
          <a:lstStyle/>
          <a:p>
            <a:r>
              <a:rPr lang="en-US" sz="2400" dirty="0">
                <a:solidFill>
                  <a:srgbClr val="FFC000"/>
                </a:solidFill>
              </a:rPr>
              <a:t>Welcome to our presentation on the data analysis project for laptop sales. This project aims to uncover key insights from sales data to better understand market trends, customer preferences, and product performance in the competitive laptop industry.</a:t>
            </a:r>
            <a:endParaRPr lang="en-IN" sz="2400" dirty="0">
              <a:solidFill>
                <a:srgbClr val="FFC000"/>
              </a:solidFill>
            </a:endParaRPr>
          </a:p>
        </p:txBody>
      </p:sp>
      <p:pic>
        <p:nvPicPr>
          <p:cNvPr id="6" name="Picture 5">
            <a:extLst>
              <a:ext uri="{FF2B5EF4-FFF2-40B4-BE49-F238E27FC236}">
                <a16:creationId xmlns:a16="http://schemas.microsoft.com/office/drawing/2014/main" id="{8D78B278-AFA9-0E01-3085-F1E871E4C3C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692878" y="1398639"/>
            <a:ext cx="5732206" cy="4060722"/>
          </a:xfrm>
          <a:prstGeom prst="rect">
            <a:avLst/>
          </a:prstGeom>
        </p:spPr>
      </p:pic>
    </p:spTree>
    <p:extLst>
      <p:ext uri="{BB962C8B-B14F-4D97-AF65-F5344CB8AC3E}">
        <p14:creationId xmlns:p14="http://schemas.microsoft.com/office/powerpoint/2010/main" val="238449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AD95B-1B16-4CD5-F44C-7F2727AA3DEF}"/>
              </a:ext>
            </a:extLst>
          </p:cNvPr>
          <p:cNvSpPr>
            <a:spLocks noGrp="1"/>
          </p:cNvSpPr>
          <p:nvPr>
            <p:ph type="title"/>
          </p:nvPr>
        </p:nvSpPr>
        <p:spPr>
          <a:xfrm>
            <a:off x="5555226" y="457200"/>
            <a:ext cx="6056671" cy="1174955"/>
          </a:xfrm>
        </p:spPr>
        <p:txBody>
          <a:bodyPr/>
          <a:lstStyle/>
          <a:p>
            <a:r>
              <a:rPr lang="en-US" b="1" dirty="0"/>
              <a:t>PROJECT OVERVIEW</a:t>
            </a:r>
            <a:endParaRPr lang="en-IN" b="1" dirty="0"/>
          </a:p>
        </p:txBody>
      </p:sp>
      <p:sp>
        <p:nvSpPr>
          <p:cNvPr id="4" name="Text Placeholder 3">
            <a:extLst>
              <a:ext uri="{FF2B5EF4-FFF2-40B4-BE49-F238E27FC236}">
                <a16:creationId xmlns:a16="http://schemas.microsoft.com/office/drawing/2014/main" id="{25E0F24E-6BD6-51CD-C096-022706580FE5}"/>
              </a:ext>
            </a:extLst>
          </p:cNvPr>
          <p:cNvSpPr>
            <a:spLocks noGrp="1"/>
          </p:cNvSpPr>
          <p:nvPr>
            <p:ph type="body" sz="half" idx="2"/>
          </p:nvPr>
        </p:nvSpPr>
        <p:spPr>
          <a:xfrm>
            <a:off x="5555226" y="1809136"/>
            <a:ext cx="6056671" cy="4059852"/>
          </a:xfrm>
        </p:spPr>
        <p:txBody>
          <a:bodyPr>
            <a:normAutofit/>
          </a:bodyPr>
          <a:lstStyle/>
          <a:p>
            <a:r>
              <a:rPr lang="en-US" sz="2400" dirty="0">
                <a:solidFill>
                  <a:srgbClr val="FFC000"/>
                </a:solidFill>
              </a:rPr>
              <a:t>In this analysis, we examined sales data from multiple channels, including online and retail stores, to identify patterns and trends that can inform business strategies. By analyzing factors such as sales volume, pricing, customer demographics, and promotional effectiveness, we seek to provide actionable insights that will help optimize sales performance and enhance customer satisfaction.</a:t>
            </a:r>
            <a:endParaRPr lang="en-IN" sz="2400" dirty="0">
              <a:solidFill>
                <a:srgbClr val="FFC000"/>
              </a:solidFill>
            </a:endParaRPr>
          </a:p>
        </p:txBody>
      </p:sp>
      <p:pic>
        <p:nvPicPr>
          <p:cNvPr id="6" name="Picture 5">
            <a:extLst>
              <a:ext uri="{FF2B5EF4-FFF2-40B4-BE49-F238E27FC236}">
                <a16:creationId xmlns:a16="http://schemas.microsoft.com/office/drawing/2014/main" id="{F4DFDC93-CCFE-9917-AB88-590C621F37C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25910" y="1231490"/>
            <a:ext cx="3962399" cy="4395019"/>
          </a:xfrm>
          <a:prstGeom prst="rect">
            <a:avLst/>
          </a:prstGeom>
        </p:spPr>
      </p:pic>
    </p:spTree>
    <p:extLst>
      <p:ext uri="{BB962C8B-B14F-4D97-AF65-F5344CB8AC3E}">
        <p14:creationId xmlns:p14="http://schemas.microsoft.com/office/powerpoint/2010/main" val="3993527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38E04-48C4-1037-9272-34014AC68309}"/>
              </a:ext>
            </a:extLst>
          </p:cNvPr>
          <p:cNvSpPr>
            <a:spLocks noGrp="1"/>
          </p:cNvSpPr>
          <p:nvPr>
            <p:ph type="title"/>
          </p:nvPr>
        </p:nvSpPr>
        <p:spPr>
          <a:xfrm>
            <a:off x="837406" y="1504335"/>
            <a:ext cx="10515600" cy="884904"/>
          </a:xfrm>
        </p:spPr>
        <p:txBody>
          <a:bodyPr/>
          <a:lstStyle/>
          <a:p>
            <a:pPr algn="ctr"/>
            <a:r>
              <a:rPr lang="en-US" b="1" dirty="0"/>
              <a:t>OBJECTIVE</a:t>
            </a:r>
            <a:endParaRPr lang="en-IN" b="1" dirty="0"/>
          </a:p>
        </p:txBody>
      </p:sp>
      <p:sp>
        <p:nvSpPr>
          <p:cNvPr id="3" name="Text Placeholder 2">
            <a:extLst>
              <a:ext uri="{FF2B5EF4-FFF2-40B4-BE49-F238E27FC236}">
                <a16:creationId xmlns:a16="http://schemas.microsoft.com/office/drawing/2014/main" id="{C46E7EBB-7FAB-91B4-4CFC-B8F290D33AE4}"/>
              </a:ext>
            </a:extLst>
          </p:cNvPr>
          <p:cNvSpPr>
            <a:spLocks noGrp="1"/>
          </p:cNvSpPr>
          <p:nvPr>
            <p:ph type="body" sz="half" idx="2"/>
          </p:nvPr>
        </p:nvSpPr>
        <p:spPr>
          <a:xfrm>
            <a:off x="838994" y="2177844"/>
            <a:ext cx="10514012" cy="2782529"/>
          </a:xfrm>
        </p:spPr>
        <p:txBody>
          <a:bodyPr>
            <a:normAutofit/>
          </a:bodyPr>
          <a:lstStyle/>
          <a:p>
            <a:endParaRPr lang="en-US" dirty="0"/>
          </a:p>
          <a:p>
            <a:r>
              <a:rPr lang="en-US" sz="2400" dirty="0">
                <a:solidFill>
                  <a:srgbClr val="FFC000"/>
                </a:solidFill>
              </a:rPr>
              <a:t>The objective of this project is to thoroughly analyze laptop sales data to uncover critical insights into market trends, customer behavior, and product performance. By examining sales patterns over time, understanding customer preferences and purchasing behavior, and evaluating the performance of various laptop models and brands. Our goal is to use these insights to optimize sales strategies, enhance promotional efforts, and improve inventory management, ultimately leading to increased sales and a stronger competitive position in the laptop market.</a:t>
            </a:r>
            <a:endParaRPr lang="en-IN" sz="2400" dirty="0">
              <a:solidFill>
                <a:srgbClr val="FFC000"/>
              </a:solidFill>
            </a:endParaRPr>
          </a:p>
        </p:txBody>
      </p:sp>
    </p:spTree>
    <p:extLst>
      <p:ext uri="{BB962C8B-B14F-4D97-AF65-F5344CB8AC3E}">
        <p14:creationId xmlns:p14="http://schemas.microsoft.com/office/powerpoint/2010/main" val="815502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3FC0F-E6FD-67C7-DD0B-5B1FA3E19C45}"/>
              </a:ext>
            </a:extLst>
          </p:cNvPr>
          <p:cNvSpPr>
            <a:spLocks noGrp="1"/>
          </p:cNvSpPr>
          <p:nvPr>
            <p:ph type="title"/>
          </p:nvPr>
        </p:nvSpPr>
        <p:spPr>
          <a:xfrm>
            <a:off x="839788" y="1042220"/>
            <a:ext cx="5521683" cy="993058"/>
          </a:xfrm>
        </p:spPr>
        <p:txBody>
          <a:bodyPr/>
          <a:lstStyle/>
          <a:p>
            <a:r>
              <a:rPr lang="en-US" b="1" dirty="0"/>
              <a:t>DATA COLLECTION</a:t>
            </a:r>
            <a:endParaRPr lang="en-IN" b="1" dirty="0"/>
          </a:p>
        </p:txBody>
      </p:sp>
      <p:sp>
        <p:nvSpPr>
          <p:cNvPr id="3" name="Text Placeholder 2">
            <a:extLst>
              <a:ext uri="{FF2B5EF4-FFF2-40B4-BE49-F238E27FC236}">
                <a16:creationId xmlns:a16="http://schemas.microsoft.com/office/drawing/2014/main" id="{5792CBF3-CD53-9DF6-144E-49D507E24CF6}"/>
              </a:ext>
            </a:extLst>
          </p:cNvPr>
          <p:cNvSpPr>
            <a:spLocks noGrp="1"/>
          </p:cNvSpPr>
          <p:nvPr>
            <p:ph type="body" sz="half" idx="2"/>
          </p:nvPr>
        </p:nvSpPr>
        <p:spPr>
          <a:xfrm>
            <a:off x="839788" y="1769806"/>
            <a:ext cx="5521683" cy="3883741"/>
          </a:xfrm>
        </p:spPr>
        <p:txBody>
          <a:bodyPr>
            <a:normAutofit/>
          </a:bodyPr>
          <a:lstStyle/>
          <a:p>
            <a:r>
              <a:rPr lang="en-US" sz="2400" dirty="0">
                <a:solidFill>
                  <a:srgbClr val="FFC000"/>
                </a:solidFill>
              </a:rPr>
              <a:t>For this project, we gathered comprehensive data from various sources, including sales records from online and retail channels, customer profiles and purchase histories, detailed product specifications, and promotional activities. Additionally, we incorporated external market data to understand competitive dynamics and industry trends.</a:t>
            </a:r>
            <a:endParaRPr lang="en-IN" sz="2400" dirty="0">
              <a:solidFill>
                <a:srgbClr val="FFC000"/>
              </a:solidFill>
            </a:endParaRPr>
          </a:p>
        </p:txBody>
      </p:sp>
      <p:pic>
        <p:nvPicPr>
          <p:cNvPr id="5" name="Picture 4">
            <a:extLst>
              <a:ext uri="{FF2B5EF4-FFF2-40B4-BE49-F238E27FC236}">
                <a16:creationId xmlns:a16="http://schemas.microsoft.com/office/drawing/2014/main" id="{B22D1ED6-6E45-F23E-01DA-2DDAD4E766C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446028" y="1769806"/>
            <a:ext cx="4998720" cy="3460955"/>
          </a:xfrm>
          <a:prstGeom prst="rect">
            <a:avLst/>
          </a:prstGeom>
        </p:spPr>
      </p:pic>
    </p:spTree>
    <p:extLst>
      <p:ext uri="{BB962C8B-B14F-4D97-AF65-F5344CB8AC3E}">
        <p14:creationId xmlns:p14="http://schemas.microsoft.com/office/powerpoint/2010/main" val="4136155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5C39C-A5D6-58D1-97F3-706441C44786}"/>
              </a:ext>
            </a:extLst>
          </p:cNvPr>
          <p:cNvSpPr>
            <a:spLocks noGrp="1"/>
          </p:cNvSpPr>
          <p:nvPr>
            <p:ph type="title"/>
          </p:nvPr>
        </p:nvSpPr>
        <p:spPr>
          <a:xfrm>
            <a:off x="6095999" y="1209368"/>
            <a:ext cx="3932903" cy="993058"/>
          </a:xfrm>
        </p:spPr>
        <p:txBody>
          <a:bodyPr>
            <a:normAutofit/>
          </a:bodyPr>
          <a:lstStyle/>
          <a:p>
            <a:r>
              <a:rPr lang="en-US" dirty="0"/>
              <a:t>DATA ANALYSIS</a:t>
            </a:r>
            <a:endParaRPr lang="en-IN" dirty="0"/>
          </a:p>
        </p:txBody>
      </p:sp>
      <p:sp>
        <p:nvSpPr>
          <p:cNvPr id="3" name="Text Placeholder 2">
            <a:extLst>
              <a:ext uri="{FF2B5EF4-FFF2-40B4-BE49-F238E27FC236}">
                <a16:creationId xmlns:a16="http://schemas.microsoft.com/office/drawing/2014/main" id="{461CDEA2-19C9-E82E-6579-1CDC64E74846}"/>
              </a:ext>
            </a:extLst>
          </p:cNvPr>
          <p:cNvSpPr>
            <a:spLocks noGrp="1"/>
          </p:cNvSpPr>
          <p:nvPr>
            <p:ph type="body" sz="half" idx="2"/>
          </p:nvPr>
        </p:nvSpPr>
        <p:spPr>
          <a:xfrm>
            <a:off x="6096000" y="1897625"/>
            <a:ext cx="5334870" cy="3893574"/>
          </a:xfrm>
        </p:spPr>
        <p:txBody>
          <a:bodyPr>
            <a:normAutofit/>
          </a:bodyPr>
          <a:lstStyle/>
          <a:p>
            <a:r>
              <a:rPr lang="en-US" sz="2400" dirty="0">
                <a:solidFill>
                  <a:srgbClr val="FFC000"/>
                </a:solidFill>
              </a:rPr>
              <a:t>Our data analysis process involves several stages: data cleaning, exploratory data analysis, statistical modeling, and interpretation of results. We employ advanced analytical techniques to uncover patterns, correlations, and trends within the data. This rigorous analysis enables us to derive meaningful insights and make data-driven decisions.</a:t>
            </a:r>
            <a:endParaRPr lang="en-IN" sz="2400" dirty="0">
              <a:solidFill>
                <a:srgbClr val="FFC000"/>
              </a:solidFill>
            </a:endParaRPr>
          </a:p>
        </p:txBody>
      </p:sp>
      <p:pic>
        <p:nvPicPr>
          <p:cNvPr id="5" name="Picture 4">
            <a:extLst>
              <a:ext uri="{FF2B5EF4-FFF2-40B4-BE49-F238E27FC236}">
                <a16:creationId xmlns:a16="http://schemas.microsoft.com/office/drawing/2014/main" id="{A807A2B1-A3BA-138E-953F-FF6E87D9595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52975" y="1288025"/>
            <a:ext cx="5064842" cy="4503174"/>
          </a:xfrm>
          <a:prstGeom prst="rect">
            <a:avLst/>
          </a:prstGeom>
        </p:spPr>
      </p:pic>
    </p:spTree>
    <p:extLst>
      <p:ext uri="{BB962C8B-B14F-4D97-AF65-F5344CB8AC3E}">
        <p14:creationId xmlns:p14="http://schemas.microsoft.com/office/powerpoint/2010/main" val="2684325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87491-A91A-7603-E740-C4632994AB8E}"/>
              </a:ext>
            </a:extLst>
          </p:cNvPr>
          <p:cNvSpPr>
            <a:spLocks noGrp="1"/>
          </p:cNvSpPr>
          <p:nvPr>
            <p:ph type="title"/>
          </p:nvPr>
        </p:nvSpPr>
        <p:spPr>
          <a:xfrm>
            <a:off x="957777" y="757083"/>
            <a:ext cx="5452856" cy="929147"/>
          </a:xfrm>
        </p:spPr>
        <p:txBody>
          <a:bodyPr>
            <a:normAutofit/>
          </a:bodyPr>
          <a:lstStyle/>
          <a:p>
            <a:r>
              <a:rPr lang="en-US" b="1" dirty="0"/>
              <a:t>KEY FINDINGS</a:t>
            </a:r>
            <a:endParaRPr lang="en-IN" b="1" dirty="0"/>
          </a:p>
        </p:txBody>
      </p:sp>
      <p:sp>
        <p:nvSpPr>
          <p:cNvPr id="3" name="Text Placeholder 2">
            <a:extLst>
              <a:ext uri="{FF2B5EF4-FFF2-40B4-BE49-F238E27FC236}">
                <a16:creationId xmlns:a16="http://schemas.microsoft.com/office/drawing/2014/main" id="{5428EEA7-A05C-5A42-4BA1-4776C05BF452}"/>
              </a:ext>
            </a:extLst>
          </p:cNvPr>
          <p:cNvSpPr>
            <a:spLocks noGrp="1"/>
          </p:cNvSpPr>
          <p:nvPr>
            <p:ph type="body" sz="half" idx="2"/>
          </p:nvPr>
        </p:nvSpPr>
        <p:spPr>
          <a:xfrm>
            <a:off x="845574" y="1514169"/>
            <a:ext cx="5781367" cy="4277032"/>
          </a:xfrm>
        </p:spPr>
        <p:txBody>
          <a:bodyPr>
            <a:normAutofit/>
          </a:bodyPr>
          <a:lstStyle/>
          <a:p>
            <a:r>
              <a:rPr lang="en-US" sz="2400" dirty="0">
                <a:solidFill>
                  <a:srgbClr val="FFC000"/>
                </a:solidFill>
              </a:rPr>
              <a:t>Our analysis showed that Asus laptops consistently received the highest ratings across various models, correlating with their strong sales performance. Laptops with high customer ratings and competitive pricing achieved notable sales spikes during holiday seasons and promotional events. Additionally, certain laptop brands and models consistently outperform others in terms of sales, suggesting brand loyalty and effective marketing</a:t>
            </a:r>
            <a:r>
              <a:rPr lang="en-US" sz="2800" dirty="0">
                <a:solidFill>
                  <a:srgbClr val="FFC000"/>
                </a:solidFill>
              </a:rPr>
              <a:t>.</a:t>
            </a:r>
            <a:endParaRPr lang="en-IN" sz="2400" dirty="0">
              <a:solidFill>
                <a:srgbClr val="FFC000"/>
              </a:solidFill>
            </a:endParaRPr>
          </a:p>
        </p:txBody>
      </p:sp>
      <p:pic>
        <p:nvPicPr>
          <p:cNvPr id="5" name="Picture 4">
            <a:extLst>
              <a:ext uri="{FF2B5EF4-FFF2-40B4-BE49-F238E27FC236}">
                <a16:creationId xmlns:a16="http://schemas.microsoft.com/office/drawing/2014/main" id="{5682E3F6-F5DC-45B1-527F-4126C1FEBD4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739144" y="1514168"/>
            <a:ext cx="5020237" cy="3755922"/>
          </a:xfrm>
          <a:prstGeom prst="rect">
            <a:avLst/>
          </a:prstGeom>
        </p:spPr>
      </p:pic>
    </p:spTree>
    <p:extLst>
      <p:ext uri="{BB962C8B-B14F-4D97-AF65-F5344CB8AC3E}">
        <p14:creationId xmlns:p14="http://schemas.microsoft.com/office/powerpoint/2010/main" val="2139530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7BE8-544F-431B-E2BB-AFAD8F67948D}"/>
              </a:ext>
            </a:extLst>
          </p:cNvPr>
          <p:cNvSpPr>
            <a:spLocks noGrp="1"/>
          </p:cNvSpPr>
          <p:nvPr>
            <p:ph type="title"/>
          </p:nvPr>
        </p:nvSpPr>
        <p:spPr>
          <a:xfrm>
            <a:off x="839788" y="993058"/>
            <a:ext cx="10515600" cy="993058"/>
          </a:xfrm>
        </p:spPr>
        <p:txBody>
          <a:bodyPr/>
          <a:lstStyle/>
          <a:p>
            <a:pPr algn="ctr"/>
            <a:r>
              <a:rPr lang="en-US" b="1" dirty="0"/>
              <a:t>CONCLUSION</a:t>
            </a:r>
            <a:endParaRPr lang="en-IN" b="1" dirty="0"/>
          </a:p>
        </p:txBody>
      </p:sp>
      <p:sp>
        <p:nvSpPr>
          <p:cNvPr id="3" name="Text Placeholder 2">
            <a:extLst>
              <a:ext uri="{FF2B5EF4-FFF2-40B4-BE49-F238E27FC236}">
                <a16:creationId xmlns:a16="http://schemas.microsoft.com/office/drawing/2014/main" id="{5FB4D14A-B737-7416-2062-0F1AD311B09F}"/>
              </a:ext>
            </a:extLst>
          </p:cNvPr>
          <p:cNvSpPr>
            <a:spLocks noGrp="1"/>
          </p:cNvSpPr>
          <p:nvPr>
            <p:ph type="body" sz="half" idx="2"/>
          </p:nvPr>
        </p:nvSpPr>
        <p:spPr>
          <a:xfrm>
            <a:off x="836612" y="1514936"/>
            <a:ext cx="10514012" cy="3828128"/>
          </a:xfrm>
        </p:spPr>
        <p:txBody>
          <a:bodyPr>
            <a:normAutofit/>
          </a:bodyPr>
          <a:lstStyle/>
          <a:p>
            <a:r>
              <a:rPr lang="en-US" sz="2400" dirty="0">
                <a:solidFill>
                  <a:srgbClr val="FFC000"/>
                </a:solidFill>
              </a:rPr>
              <a:t>The analysis of laptop sales data has provided valuable insights into the factors driving sales performance. Asus laptops, noted for their high ratings, emerged as top performers, with their strong customer reviews significantly boosting sales. Our findings highlight the importance of aligning pricing strategies with customer expectations and leveraging positive product ratings to enhance sales. Promotional activities and competitive pricing were shown to be effective in driving sales volume, particularly during peak periods. By focusing on high-rated models, optimizing pricing, and strategically planning promotions, we can improve overall sales performance and customer satisfaction. </a:t>
            </a:r>
            <a:endParaRPr lang="en-IN" sz="2400" dirty="0">
              <a:solidFill>
                <a:srgbClr val="FFC000"/>
              </a:solidFill>
            </a:endParaRPr>
          </a:p>
        </p:txBody>
      </p:sp>
    </p:spTree>
    <p:extLst>
      <p:ext uri="{BB962C8B-B14F-4D97-AF65-F5344CB8AC3E}">
        <p14:creationId xmlns:p14="http://schemas.microsoft.com/office/powerpoint/2010/main" val="4294187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9517F-10F8-B655-84BE-2E1F6BE53262}"/>
              </a:ext>
            </a:extLst>
          </p:cNvPr>
          <p:cNvSpPr>
            <a:spLocks noGrp="1"/>
          </p:cNvSpPr>
          <p:nvPr>
            <p:ph type="ctrTitle"/>
          </p:nvPr>
        </p:nvSpPr>
        <p:spPr>
          <a:xfrm>
            <a:off x="7216876" y="4464028"/>
            <a:ext cx="4522840" cy="1641490"/>
          </a:xfrm>
        </p:spPr>
        <p:txBody>
          <a:bodyPr>
            <a:normAutofit/>
          </a:bodyPr>
          <a:lstStyle/>
          <a:p>
            <a:r>
              <a:rPr lang="en-US" sz="2400" dirty="0">
                <a:latin typeface="Aptos" panose="020B0004020202020204" pitchFamily="34" charset="0"/>
              </a:rPr>
              <a:t>G.  S  I  R I  S  H  A</a:t>
            </a:r>
            <a:br>
              <a:rPr lang="en-US" sz="2400" dirty="0">
                <a:latin typeface="Aptos" panose="020B0004020202020204" pitchFamily="34" charset="0"/>
              </a:rPr>
            </a:br>
            <a:r>
              <a:rPr lang="en-US" sz="2400" dirty="0">
                <a:latin typeface="Aptos" panose="020B0004020202020204" pitchFamily="34" charset="0"/>
              </a:rPr>
              <a:t>I  </a:t>
            </a:r>
            <a:r>
              <a:rPr lang="en-US" sz="2400" dirty="0" err="1">
                <a:latin typeface="Aptos" panose="020B0004020202020204" pitchFamily="34" charset="0"/>
              </a:rPr>
              <a:t>I</a:t>
            </a:r>
            <a:r>
              <a:rPr lang="en-US" sz="2400" dirty="0">
                <a:latin typeface="Aptos" panose="020B0004020202020204" pitchFamily="34" charset="0"/>
              </a:rPr>
              <a:t>  </a:t>
            </a:r>
            <a:r>
              <a:rPr lang="en-US" sz="2400" dirty="0" err="1">
                <a:latin typeface="Aptos" panose="020B0004020202020204" pitchFamily="34" charset="0"/>
              </a:rPr>
              <a:t>I</a:t>
            </a:r>
            <a:r>
              <a:rPr lang="en-US" sz="2400" dirty="0">
                <a:latin typeface="Aptos" panose="020B0004020202020204" pitchFamily="34" charset="0"/>
              </a:rPr>
              <a:t> -  D  A  T  A     S  C  I  E  N  C  E</a:t>
            </a:r>
            <a:br>
              <a:rPr lang="en-US" sz="2400" dirty="0">
                <a:latin typeface="Aptos" panose="020B0004020202020204" pitchFamily="34" charset="0"/>
              </a:rPr>
            </a:br>
            <a:r>
              <a:rPr lang="en-US" sz="2400" dirty="0">
                <a:latin typeface="Aptos" panose="020B0004020202020204" pitchFamily="34" charset="0"/>
              </a:rPr>
              <a:t>A  D  C  -  T  U  N  I</a:t>
            </a:r>
            <a:endParaRPr lang="en-IN" sz="2400" dirty="0">
              <a:latin typeface="Aptos" panose="020B0004020202020204" pitchFamily="34" charset="0"/>
            </a:endParaRPr>
          </a:p>
        </p:txBody>
      </p:sp>
      <p:sp>
        <p:nvSpPr>
          <p:cNvPr id="3" name="Subtitle 2">
            <a:extLst>
              <a:ext uri="{FF2B5EF4-FFF2-40B4-BE49-F238E27FC236}">
                <a16:creationId xmlns:a16="http://schemas.microsoft.com/office/drawing/2014/main" id="{08C9D9AF-DE3A-9526-E9BC-1E33C98AFF1D}"/>
              </a:ext>
            </a:extLst>
          </p:cNvPr>
          <p:cNvSpPr>
            <a:spLocks noGrp="1"/>
          </p:cNvSpPr>
          <p:nvPr>
            <p:ph type="subTitle" idx="1"/>
          </p:nvPr>
        </p:nvSpPr>
        <p:spPr>
          <a:xfrm>
            <a:off x="1355977" y="1396181"/>
            <a:ext cx="9144000" cy="1174772"/>
          </a:xfrm>
        </p:spPr>
        <p:txBody>
          <a:bodyPr>
            <a:normAutofit/>
          </a:bodyPr>
          <a:lstStyle/>
          <a:p>
            <a:pPr algn="ctr"/>
            <a:r>
              <a:rPr lang="en-US" sz="4000" b="1" dirty="0">
                <a:solidFill>
                  <a:srgbClr val="FFC000"/>
                </a:solidFill>
              </a:rPr>
              <a:t>THANK YOU!</a:t>
            </a:r>
            <a:endParaRPr lang="en-IN" sz="4000" b="1" dirty="0">
              <a:solidFill>
                <a:srgbClr val="FFC000"/>
              </a:solidFill>
            </a:endParaRPr>
          </a:p>
        </p:txBody>
      </p:sp>
    </p:spTree>
    <p:extLst>
      <p:ext uri="{BB962C8B-B14F-4D97-AF65-F5344CB8AC3E}">
        <p14:creationId xmlns:p14="http://schemas.microsoft.com/office/powerpoint/2010/main" val="3298086076"/>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B4B4B"/>
      </a:dk2>
      <a:lt2>
        <a:srgbClr val="8ED5C1"/>
      </a:lt2>
      <a:accent1>
        <a:srgbClr val="73CBB2"/>
      </a:accent1>
      <a:accent2>
        <a:srgbClr val="AACD5B"/>
      </a:accent2>
      <a:accent3>
        <a:srgbClr val="65A9E1"/>
      </a:accent3>
      <a:accent4>
        <a:srgbClr val="6274D8"/>
      </a:accent4>
      <a:accent5>
        <a:srgbClr val="AB54D7"/>
      </a:accent5>
      <a:accent6>
        <a:srgbClr val="D15B37"/>
      </a:accent6>
      <a:hlink>
        <a:srgbClr val="BFE962"/>
      </a:hlink>
      <a:folHlink>
        <a:srgbClr val="C0D591"/>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47428100-C732-4B2E-A30A-5273F581A0F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45</TotalTime>
  <Words>520</Words>
  <Application>Microsoft Office PowerPoint</Application>
  <PresentationFormat>Widescreen</PresentationFormat>
  <Paragraphs>19</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Arial</vt:lpstr>
      <vt:lpstr>Calibri</vt:lpstr>
      <vt:lpstr>Corbel</vt:lpstr>
      <vt:lpstr>Depth</vt:lpstr>
      <vt:lpstr>DATA   ANALYSIS  PROJECT  ON LAPTOP  SALES</vt:lpstr>
      <vt:lpstr>INTROCUTION</vt:lpstr>
      <vt:lpstr>PROJECT OVERVIEW</vt:lpstr>
      <vt:lpstr>OBJECTIVE</vt:lpstr>
      <vt:lpstr>DATA COLLECTION</vt:lpstr>
      <vt:lpstr>DATA ANALYSIS</vt:lpstr>
      <vt:lpstr>KEY FINDINGS</vt:lpstr>
      <vt:lpstr>CONCLUSION</vt:lpstr>
      <vt:lpstr>G.  S  I  R I  S  H  A I  I  I -  D  A  T  A     S  C  I  E  N  C  E A  D  C  -  T  U  N  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niranjan sai sirigisetti</dc:creator>
  <cp:lastModifiedBy>niranjan sai sirigisetti</cp:lastModifiedBy>
  <cp:revision>1</cp:revision>
  <dcterms:created xsi:type="dcterms:W3CDTF">2024-08-18T05:55:48Z</dcterms:created>
  <dcterms:modified xsi:type="dcterms:W3CDTF">2024-08-18T06:41:07Z</dcterms:modified>
</cp:coreProperties>
</file>