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04" autoAdjust="0"/>
    <p:restoredTop sz="94660"/>
  </p:normalViewPr>
  <p:slideViewPr>
    <p:cSldViewPr>
      <p:cViewPr varScale="1">
        <p:scale>
          <a:sx n="81" d="100"/>
          <a:sy n="81" d="100"/>
        </p:scale>
        <p:origin x="744" y="4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6/24/2024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6/24/2024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6/24/2024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6/24/2024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914400" y="2067305"/>
            <a:ext cx="8082025" cy="509114"/>
          </a:xfrm>
          <a:prstGeom prst="rect">
            <a:avLst/>
          </a:prstGeom>
        </p:spPr>
        <p:txBody>
          <a:bodyPr vert="horz" wrap="square" lIns="0" tIns="16510" rIns="0" bIns="0" rtlCol="0">
            <a:spAutoFit/>
          </a:bodyPr>
          <a:lstStyle/>
          <a:p>
            <a:pPr marL="3213735">
              <a:lnSpc>
                <a:spcPct val="100000"/>
              </a:lnSpc>
              <a:spcBef>
                <a:spcPts val="130"/>
              </a:spcBef>
            </a:pPr>
            <a:r>
              <a:rPr lang="en-US" spc="15" dirty="0"/>
              <a:t>              SIRISHA POTLA</a:t>
            </a:r>
            <a:endParaRPr spc="15" dirty="0"/>
          </a:p>
        </p:txBody>
      </p:sp>
      <p:sp>
        <p:nvSpPr>
          <p:cNvPr id="8" name="object 8"/>
          <p:cNvSpPr txBox="1"/>
          <p:nvPr/>
        </p:nvSpPr>
        <p:spPr>
          <a:xfrm>
            <a:off x="6484620" y="2821622"/>
            <a:ext cx="1859280" cy="39179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10" name="TextBox 9">
            <a:extLst>
              <a:ext uri="{FF2B5EF4-FFF2-40B4-BE49-F238E27FC236}">
                <a16:creationId xmlns:a16="http://schemas.microsoft.com/office/drawing/2014/main" id="{3DE2AEE1-442F-37E6-D02F-10E5F7A453C4}"/>
              </a:ext>
            </a:extLst>
          </p:cNvPr>
          <p:cNvSpPr txBox="1"/>
          <p:nvPr/>
        </p:nvSpPr>
        <p:spPr>
          <a:xfrm>
            <a:off x="609600" y="620219"/>
            <a:ext cx="8541774" cy="4247317"/>
          </a:xfrm>
          <a:prstGeom prst="rect">
            <a:avLst/>
          </a:prstGeom>
          <a:noFill/>
        </p:spPr>
        <p:txBody>
          <a:bodyPr wrap="square">
            <a:spAutoFit/>
          </a:bodyPr>
          <a:lstStyle/>
          <a:p>
            <a:endParaRPr lang="en-IN" dirty="0"/>
          </a:p>
          <a:p>
            <a:endParaRPr lang="en-IN" dirty="0"/>
          </a:p>
          <a:p>
            <a:endParaRPr lang="en-IN" dirty="0"/>
          </a:p>
          <a:p>
            <a:r>
              <a:rPr lang="en-IN" dirty="0"/>
              <a:t>Executing the keylogger detection and monitoring system successfully resulted in the creation of two new files: a text log file and a JSON log file. The text log file contains a sequential record of all keystrokes captured, providing a straightforward and easily readable format for quick review. The JSON log file stores keystroke data in a structured format, capturing detailed information about each keystroke event, including the key pressed, held, and released, making it suitable for deeper analysis and integration with other security tools. The system demonstrated high accuracy in detecting and logging keystrokes, validating the effectiveness of the detection algorithms. It also showcased real-time monitoring capabilities, logging keystrokes without noticeable delay. The user-friendly interface allowed for easy start and stop operations of the keylogger, with clear status updates. Overall, the comprehensive reporting provided by the generated logs offers valuable insights into system activity, enhancing security monitoring and analysis.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2019299"/>
            <a:ext cx="7642225" cy="1324722"/>
          </a:xfrm>
          <a:prstGeom prst="rect">
            <a:avLst/>
          </a:prstGeom>
        </p:spPr>
        <p:txBody>
          <a:bodyPr vert="horz" wrap="square" lIns="0" tIns="16510" rIns="0" bIns="0" rtlCol="0">
            <a:spAutoFit/>
          </a:bodyPr>
          <a:lstStyle/>
          <a:p>
            <a:pPr marL="12700">
              <a:lnSpc>
                <a:spcPct val="100000"/>
              </a:lnSpc>
              <a:spcBef>
                <a:spcPts val="130"/>
              </a:spcBef>
            </a:pPr>
            <a:br>
              <a:rPr lang="en-US" sz="4250" spc="5" dirty="0"/>
            </a:br>
            <a:r>
              <a:rPr lang="en-US" sz="4250" spc="5" dirty="0"/>
              <a:t>KEY LOGGERS AND SECURITY</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741397" y="1307549"/>
            <a:ext cx="8661450" cy="4826551"/>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pPr marL="285750" indent="-285750">
              <a:buFont typeface="Wingdings" panose="05000000000000000000" pitchFamily="2" charset="2"/>
              <a:buChar char="q"/>
            </a:pPr>
            <a:endParaRPr lang="en-US" dirty="0"/>
          </a:p>
          <a:p>
            <a:pPr marL="285750" indent="-285750">
              <a:buFont typeface="Wingdings" panose="05000000000000000000" pitchFamily="2" charset="2"/>
              <a:buChar char="q"/>
            </a:pPr>
            <a:r>
              <a:rPr lang="en-US" b="1" dirty="0"/>
              <a:t>Problem Statement</a:t>
            </a:r>
            <a:r>
              <a:rPr lang="en-US" dirty="0"/>
              <a:t>: Identifying the threat posed by keyloggers.</a:t>
            </a:r>
          </a:p>
          <a:p>
            <a:pPr marL="285750" indent="-285750">
              <a:buFont typeface="Wingdings" panose="05000000000000000000" pitchFamily="2" charset="2"/>
              <a:buChar char="q"/>
            </a:pPr>
            <a:endParaRPr lang="en-US" dirty="0"/>
          </a:p>
          <a:p>
            <a:pPr marL="285750" indent="-285750">
              <a:buFont typeface="Wingdings" panose="05000000000000000000" pitchFamily="2" charset="2"/>
              <a:buChar char="q"/>
            </a:pPr>
            <a:r>
              <a:rPr lang="en-US" b="1" dirty="0"/>
              <a:t>Project Overview</a:t>
            </a:r>
            <a:r>
              <a:rPr lang="en-US" dirty="0"/>
              <a:t>: Introduction to our keylogger detection and monitoring system.</a:t>
            </a:r>
          </a:p>
          <a:p>
            <a:pPr marL="285750" indent="-285750">
              <a:buFont typeface="Wingdings" panose="05000000000000000000" pitchFamily="2" charset="2"/>
              <a:buChar char="q"/>
            </a:pPr>
            <a:endParaRPr lang="en-US" dirty="0"/>
          </a:p>
          <a:p>
            <a:pPr marL="285750" indent="-285750">
              <a:buFont typeface="Wingdings" panose="05000000000000000000" pitchFamily="2" charset="2"/>
              <a:buChar char="q"/>
            </a:pPr>
            <a:r>
              <a:rPr lang="en-US" b="1" dirty="0"/>
              <a:t>End Users</a:t>
            </a:r>
            <a:r>
              <a:rPr lang="en-US" dirty="0"/>
              <a:t>: Who benefits from our solution.</a:t>
            </a:r>
          </a:p>
          <a:p>
            <a:pPr marL="285750" indent="-285750">
              <a:buFont typeface="Wingdings" panose="05000000000000000000" pitchFamily="2" charset="2"/>
              <a:buChar char="q"/>
            </a:pPr>
            <a:endParaRPr lang="en-US" dirty="0"/>
          </a:p>
          <a:p>
            <a:pPr marL="285750" indent="-285750">
              <a:buFont typeface="Wingdings" panose="05000000000000000000" pitchFamily="2" charset="2"/>
              <a:buChar char="q"/>
            </a:pPr>
            <a:r>
              <a:rPr lang="en-US" b="1" dirty="0"/>
              <a:t>Your Solution and Its Value Proposition</a:t>
            </a:r>
            <a:r>
              <a:rPr lang="en-US" dirty="0"/>
              <a:t>: Key features and benefits.</a:t>
            </a:r>
          </a:p>
          <a:p>
            <a:pPr marL="285750" indent="-285750">
              <a:buFont typeface="Wingdings" panose="05000000000000000000" pitchFamily="2" charset="2"/>
              <a:buChar char="q"/>
            </a:pPr>
            <a:endParaRPr lang="en-US" dirty="0"/>
          </a:p>
          <a:p>
            <a:pPr marL="285750" indent="-285750">
              <a:buFont typeface="Wingdings" panose="05000000000000000000" pitchFamily="2" charset="2"/>
              <a:buChar char="q"/>
            </a:pPr>
            <a:r>
              <a:rPr lang="en-US" b="1" dirty="0"/>
              <a:t>The wow in Your Solution</a:t>
            </a:r>
            <a:r>
              <a:rPr lang="en-US" dirty="0"/>
              <a:t>: Highlighting the standout aspects.</a:t>
            </a:r>
          </a:p>
          <a:p>
            <a:pPr marL="285750" indent="-285750">
              <a:buFont typeface="Wingdings" panose="05000000000000000000" pitchFamily="2" charset="2"/>
              <a:buChar char="q"/>
            </a:pPr>
            <a:endParaRPr lang="en-US" dirty="0"/>
          </a:p>
          <a:p>
            <a:pPr marL="285750" indent="-285750">
              <a:buFont typeface="Wingdings" panose="05000000000000000000" pitchFamily="2" charset="2"/>
              <a:buChar char="q"/>
            </a:pPr>
            <a:r>
              <a:rPr lang="en-US" b="1" dirty="0"/>
              <a:t>Modelling</a:t>
            </a:r>
            <a:r>
              <a:rPr lang="en-US" dirty="0"/>
              <a:t>: System architecture and components.</a:t>
            </a:r>
          </a:p>
          <a:p>
            <a:pPr marL="285750" indent="-285750">
              <a:buFont typeface="Wingdings" panose="05000000000000000000" pitchFamily="2" charset="2"/>
              <a:buChar char="q"/>
            </a:pPr>
            <a:endParaRPr lang="en-US" dirty="0"/>
          </a:p>
          <a:p>
            <a:pPr marL="285750" indent="-285750">
              <a:buFont typeface="Wingdings" panose="05000000000000000000" pitchFamily="2" charset="2"/>
              <a:buChar char="q"/>
            </a:pPr>
            <a:r>
              <a:rPr lang="en-US" b="1" dirty="0"/>
              <a:t>Results</a:t>
            </a:r>
            <a:r>
              <a:rPr lang="en-US" dirty="0"/>
              <a:t>: Outcomes and performance of the implemented solution.</a:t>
            </a:r>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330517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2" name="TextBox 11">
            <a:extLst>
              <a:ext uri="{FF2B5EF4-FFF2-40B4-BE49-F238E27FC236}">
                <a16:creationId xmlns:a16="http://schemas.microsoft.com/office/drawing/2014/main" id="{68593DB9-69D4-A03D-9AB6-6502334DDCF6}"/>
              </a:ext>
            </a:extLst>
          </p:cNvPr>
          <p:cNvSpPr txBox="1"/>
          <p:nvPr/>
        </p:nvSpPr>
        <p:spPr>
          <a:xfrm>
            <a:off x="304800" y="1886984"/>
            <a:ext cx="8846574" cy="2031325"/>
          </a:xfrm>
          <a:prstGeom prst="rect">
            <a:avLst/>
          </a:prstGeom>
          <a:noFill/>
        </p:spPr>
        <p:txBody>
          <a:bodyPr wrap="square">
            <a:spAutoFit/>
          </a:bodyPr>
          <a:lstStyle/>
          <a:p>
            <a:r>
              <a:rPr lang="en-IN" dirty="0"/>
              <a:t>Key loggers represent a significant cybersecurity threat by covertly capturing and transmitting users' keystrokes, leading to potential data breaches and identity theft. They can be deployed via malicious software or physical hardware, making detection and prevention challenging. This presentation aims to elucidate the mechanisms of key loggers, their implications for personal and organizational security, and effective countermeasures. Understanding and mitigating key logger threats is crucial for safeguarding sensitive information in an increasingly digital world.</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2" name="TextBox 11">
            <a:extLst>
              <a:ext uri="{FF2B5EF4-FFF2-40B4-BE49-F238E27FC236}">
                <a16:creationId xmlns:a16="http://schemas.microsoft.com/office/drawing/2014/main" id="{7D76712A-83D6-180D-C978-23099A8BED94}"/>
              </a:ext>
            </a:extLst>
          </p:cNvPr>
          <p:cNvSpPr txBox="1"/>
          <p:nvPr/>
        </p:nvSpPr>
        <p:spPr>
          <a:xfrm>
            <a:off x="457200" y="2286000"/>
            <a:ext cx="8694174" cy="1754326"/>
          </a:xfrm>
          <a:prstGeom prst="rect">
            <a:avLst/>
          </a:prstGeom>
          <a:noFill/>
        </p:spPr>
        <p:txBody>
          <a:bodyPr wrap="square">
            <a:spAutoFit/>
          </a:bodyPr>
          <a:lstStyle/>
          <a:p>
            <a:r>
              <a:rPr lang="en-IN" dirty="0"/>
              <a:t>The project investigates key loggers, focusing on their types, operational mechanisms, and impacts on cybersecurity. It aims to evaluate existing detection tools and develop effective prevention strategies. The methodology includes a literature review, technical analysis, tool evaluation, and data collection through surveys. Deliverables include a research report, a tool comparison chart, and a best practices guide. The ultimate goal is to enhance understanding and mitigation of key logger threats to safeguard sensitive information.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0" name="TextBox 9">
            <a:extLst>
              <a:ext uri="{FF2B5EF4-FFF2-40B4-BE49-F238E27FC236}">
                <a16:creationId xmlns:a16="http://schemas.microsoft.com/office/drawing/2014/main" id="{0EABCF14-7775-AC04-E204-C05E8B7C5C26}"/>
              </a:ext>
            </a:extLst>
          </p:cNvPr>
          <p:cNvSpPr txBox="1"/>
          <p:nvPr/>
        </p:nvSpPr>
        <p:spPr>
          <a:xfrm>
            <a:off x="304800" y="1600199"/>
            <a:ext cx="8846574" cy="4247317"/>
          </a:xfrm>
          <a:prstGeom prst="rect">
            <a:avLst/>
          </a:prstGeom>
          <a:noFill/>
        </p:spPr>
        <p:txBody>
          <a:bodyPr wrap="square">
            <a:spAutoFit/>
          </a:bodyPr>
          <a:lstStyle/>
          <a:p>
            <a:endParaRPr lang="en-IN" dirty="0"/>
          </a:p>
          <a:p>
            <a:pPr marL="285750" indent="-285750">
              <a:buFont typeface="Wingdings" panose="05000000000000000000" pitchFamily="2" charset="2"/>
              <a:buChar char="v"/>
            </a:pPr>
            <a:r>
              <a:rPr lang="en-IN" b="1" dirty="0"/>
              <a:t>Cybercriminals</a:t>
            </a:r>
            <a:r>
              <a:rPr lang="en-IN" dirty="0"/>
              <a:t>: Use key loggers to steal sensitive information such as passwords, credit card numbers, and personal data for financial gain or identity theft.</a:t>
            </a:r>
          </a:p>
          <a:p>
            <a:pPr marL="285750" indent="-285750">
              <a:buFont typeface="Wingdings" panose="05000000000000000000" pitchFamily="2" charset="2"/>
              <a:buChar char="v"/>
            </a:pPr>
            <a:endParaRPr lang="en-IN" dirty="0"/>
          </a:p>
          <a:p>
            <a:pPr marL="285750" indent="-285750">
              <a:buFont typeface="Wingdings" panose="05000000000000000000" pitchFamily="2" charset="2"/>
              <a:buChar char="v"/>
            </a:pPr>
            <a:r>
              <a:rPr lang="en-IN" b="1" dirty="0"/>
              <a:t>Corporate Spies</a:t>
            </a:r>
            <a:r>
              <a:rPr lang="en-IN" dirty="0"/>
              <a:t>: Deploy key loggers to gather confidential information and trade secrets from competitors.</a:t>
            </a:r>
          </a:p>
          <a:p>
            <a:pPr marL="285750" indent="-285750">
              <a:buFont typeface="Wingdings" panose="05000000000000000000" pitchFamily="2" charset="2"/>
              <a:buChar char="v"/>
            </a:pPr>
            <a:endParaRPr lang="en-IN" dirty="0"/>
          </a:p>
          <a:p>
            <a:pPr marL="285750" indent="-285750">
              <a:buFont typeface="Wingdings" panose="05000000000000000000" pitchFamily="2" charset="2"/>
              <a:buChar char="v"/>
            </a:pPr>
            <a:r>
              <a:rPr lang="en-IN" b="1" dirty="0"/>
              <a:t>Government Agencies</a:t>
            </a:r>
            <a:r>
              <a:rPr lang="en-IN" dirty="0"/>
              <a:t>: Sometimes use key loggers for surveillance and intelligence-gathering purposes.</a:t>
            </a:r>
          </a:p>
          <a:p>
            <a:pPr marL="285750" indent="-285750">
              <a:buFont typeface="Wingdings" panose="05000000000000000000" pitchFamily="2" charset="2"/>
              <a:buChar char="v"/>
            </a:pPr>
            <a:endParaRPr lang="en-IN" dirty="0"/>
          </a:p>
          <a:p>
            <a:pPr marL="285750" indent="-285750">
              <a:buFont typeface="Wingdings" panose="05000000000000000000" pitchFamily="2" charset="2"/>
              <a:buChar char="v"/>
            </a:pPr>
            <a:r>
              <a:rPr lang="en-IN" b="1" dirty="0"/>
              <a:t>Disgruntled Employees</a:t>
            </a:r>
            <a:r>
              <a:rPr lang="en-IN" dirty="0"/>
              <a:t>: Install key loggers to sabotage, monitor, or steal company information.</a:t>
            </a:r>
          </a:p>
          <a:p>
            <a:pPr marL="285750" indent="-285750">
              <a:buFont typeface="Wingdings" panose="05000000000000000000" pitchFamily="2" charset="2"/>
              <a:buChar char="v"/>
            </a:pPr>
            <a:endParaRPr lang="en-IN" dirty="0"/>
          </a:p>
          <a:p>
            <a:pPr marL="285750" indent="-285750">
              <a:buFont typeface="Wingdings" panose="05000000000000000000" pitchFamily="2" charset="2"/>
              <a:buChar char="v"/>
            </a:pPr>
            <a:r>
              <a:rPr lang="en-IN" b="1" dirty="0"/>
              <a:t>Ethical Hackers and Security Researchers</a:t>
            </a:r>
            <a:r>
              <a:rPr lang="en-IN" dirty="0"/>
              <a:t>: Use key loggers in controlled environments to test and improve cybersecurity </a:t>
            </a:r>
            <a:r>
              <a:rPr lang="en-IN" dirty="0" err="1"/>
              <a:t>defenses</a:t>
            </a:r>
            <a:r>
              <a:rPr lang="en-IN" dirty="0"/>
              <a: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739775" y="781050"/>
            <a:ext cx="9394825" cy="1890902"/>
          </a:xfrm>
          <a:prstGeom prst="rect">
            <a:avLst/>
          </a:prstGeom>
        </p:spPr>
        <p:txBody>
          <a:bodyPr vert="horz" wrap="square" lIns="0" tIns="13335" rIns="0" bIns="0" rtlCol="0">
            <a:spAutoFit/>
          </a:bodyPr>
          <a:lstStyle/>
          <a:p>
            <a:pPr marL="12700">
              <a:lnSpc>
                <a:spcPct val="100000"/>
              </a:lnSpc>
              <a:spcBef>
                <a:spcPts val="105"/>
              </a:spcBef>
            </a:pPr>
            <a:r>
              <a:rPr lang="en-US" sz="3200" spc="-40" dirty="0">
                <a:latin typeface="Trebuchet MS" panose="020B0603020202020204" pitchFamily="34" charset="0"/>
                <a:ea typeface="Calibri" panose="020F0502020204030204" pitchFamily="34" charset="0"/>
                <a:cs typeface="Calibri" panose="020F0502020204030204" pitchFamily="34" charset="0"/>
              </a:rPr>
              <a:t>YOUR SOLUTION AND ITS VALUE PROPOSITION</a:t>
            </a:r>
            <a:br>
              <a:rPr lang="en-US" sz="1800" b="0" spc="-40" dirty="0">
                <a:latin typeface="Calibri" panose="020F0502020204030204" pitchFamily="34" charset="0"/>
                <a:ea typeface="Calibri" panose="020F0502020204030204" pitchFamily="34" charset="0"/>
                <a:cs typeface="Calibri" panose="020F0502020204030204" pitchFamily="34" charset="0"/>
              </a:rPr>
            </a:br>
            <a:br>
              <a:rPr lang="en-US" sz="1800" b="0" spc="-40" dirty="0">
                <a:latin typeface="Calibri" panose="020F0502020204030204" pitchFamily="34" charset="0"/>
                <a:ea typeface="Calibri" panose="020F0502020204030204" pitchFamily="34" charset="0"/>
                <a:cs typeface="Calibri" panose="020F0502020204030204" pitchFamily="34" charset="0"/>
              </a:rPr>
            </a:br>
            <a:br>
              <a:rPr lang="en-US" sz="1800" b="0" spc="-40" dirty="0">
                <a:latin typeface="Calibri" panose="020F0502020204030204" pitchFamily="34" charset="0"/>
                <a:ea typeface="Calibri" panose="020F0502020204030204" pitchFamily="34" charset="0"/>
                <a:cs typeface="Calibri" panose="020F0502020204030204" pitchFamily="34" charset="0"/>
              </a:rPr>
            </a:br>
            <a:br>
              <a:rPr lang="en-US" sz="1800" b="0" spc="-40" dirty="0">
                <a:latin typeface="Calibri" panose="020F0502020204030204" pitchFamily="34" charset="0"/>
                <a:ea typeface="Calibri" panose="020F0502020204030204" pitchFamily="34" charset="0"/>
                <a:cs typeface="Calibri" panose="020F0502020204030204" pitchFamily="34" charset="0"/>
              </a:rPr>
            </a:br>
            <a:br>
              <a:rPr lang="en-US" sz="1800" b="0" spc="-40" dirty="0">
                <a:latin typeface="Calibri" panose="020F0502020204030204" pitchFamily="34" charset="0"/>
                <a:ea typeface="Calibri" panose="020F0502020204030204" pitchFamily="34" charset="0"/>
                <a:cs typeface="Calibri" panose="020F0502020204030204" pitchFamily="34" charset="0"/>
              </a:rPr>
            </a:br>
            <a:endParaRPr sz="1800" b="0" dirty="0">
              <a:latin typeface="Calibri" panose="020F0502020204030204" pitchFamily="34" charset="0"/>
              <a:ea typeface="Calibri" panose="020F0502020204030204" pitchFamily="34" charset="0"/>
              <a:cs typeface="Calibri" panose="020F0502020204030204" pitchFamily="34" charset="0"/>
            </a:endParaRP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1" name="TextBox 10">
            <a:extLst>
              <a:ext uri="{FF2B5EF4-FFF2-40B4-BE49-F238E27FC236}">
                <a16:creationId xmlns:a16="http://schemas.microsoft.com/office/drawing/2014/main" id="{54947A26-F6AB-C6EE-6817-77BA5DF16A85}"/>
              </a:ext>
            </a:extLst>
          </p:cNvPr>
          <p:cNvSpPr txBox="1"/>
          <p:nvPr/>
        </p:nvSpPr>
        <p:spPr>
          <a:xfrm>
            <a:off x="2819400" y="1600200"/>
            <a:ext cx="6534150" cy="2308324"/>
          </a:xfrm>
          <a:prstGeom prst="rect">
            <a:avLst/>
          </a:prstGeom>
          <a:noFill/>
        </p:spPr>
        <p:txBody>
          <a:bodyPr wrap="square">
            <a:spAutoFit/>
          </a:bodyPr>
          <a:lstStyle/>
          <a:p>
            <a:endParaRPr lang="en-US" sz="1800" b="0" spc="-40" dirty="0">
              <a:latin typeface="Calibri" panose="020F0502020204030204" pitchFamily="34" charset="0"/>
              <a:ea typeface="Calibri" panose="020F0502020204030204" pitchFamily="34" charset="0"/>
              <a:cs typeface="Calibri" panose="020F0502020204030204" pitchFamily="34" charset="0"/>
            </a:endParaRPr>
          </a:p>
          <a:p>
            <a:endParaRPr lang="en-US" spc="-40" dirty="0">
              <a:latin typeface="Calibri" panose="020F0502020204030204" pitchFamily="34" charset="0"/>
              <a:ea typeface="Calibri" panose="020F0502020204030204" pitchFamily="34" charset="0"/>
              <a:cs typeface="Calibri" panose="020F0502020204030204" pitchFamily="34" charset="0"/>
            </a:endParaRPr>
          </a:p>
          <a:p>
            <a:r>
              <a:rPr lang="en-US" sz="1800" b="0" spc="-40" dirty="0">
                <a:latin typeface="Calibri" panose="020F0502020204030204" pitchFamily="34" charset="0"/>
                <a:ea typeface="Calibri" panose="020F0502020204030204" pitchFamily="34" charset="0"/>
                <a:cs typeface="Calibri" panose="020F0502020204030204" pitchFamily="34" charset="0"/>
              </a:rPr>
              <a:t>The solution provides advanced detection of keyloggers using cutting-edge algorithms. It includes real-time monitoring to identify suspicious activities promptly. The user-friendly interface allows easy management of security settings. Regular updates ensure protection against the latest threats. This cost-effective solution minimizes performance impact and reduces potential financial losses from data breaches.</a:t>
            </a: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12" name="TextBox 11">
            <a:extLst>
              <a:ext uri="{FF2B5EF4-FFF2-40B4-BE49-F238E27FC236}">
                <a16:creationId xmlns:a16="http://schemas.microsoft.com/office/drawing/2014/main" id="{1DD5A94C-1B3E-3533-3AE1-AD9386540210}"/>
              </a:ext>
            </a:extLst>
          </p:cNvPr>
          <p:cNvSpPr txBox="1"/>
          <p:nvPr/>
        </p:nvSpPr>
        <p:spPr>
          <a:xfrm>
            <a:off x="2819400" y="1600200"/>
            <a:ext cx="6331974" cy="3416320"/>
          </a:xfrm>
          <a:prstGeom prst="rect">
            <a:avLst/>
          </a:prstGeom>
          <a:noFill/>
        </p:spPr>
        <p:txBody>
          <a:bodyPr wrap="square">
            <a:spAutoFit/>
          </a:bodyPr>
          <a:lstStyle/>
          <a:p>
            <a:endParaRPr lang="en-IN" dirty="0"/>
          </a:p>
          <a:p>
            <a:endParaRPr lang="en-IN" dirty="0"/>
          </a:p>
          <a:p>
            <a:endParaRPr lang="en-IN" dirty="0"/>
          </a:p>
          <a:p>
            <a:r>
              <a:rPr lang="en-IN" dirty="0"/>
              <a:t>Experience seamless security with our advanced keylogger detection, powered by cutting-edge algorithms. Enjoy real-time monitoring and immediate threat alerts, ensuring your data is always safe. Our user-friendly interface makes managing security a breeze, while automated logging in both text and JSON formats provides comprehensive reports. Regular updates keep you protected against the latest threats. All this with minimal impact on your system's performance for a smooth, uninterrupted experience.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739774" y="1367853"/>
            <a:ext cx="9013826" cy="3349635"/>
          </a:xfrm>
          <a:prstGeom prst="rect">
            <a:avLst/>
          </a:prstGeom>
        </p:spPr>
        <p:txBody>
          <a:bodyPr vert="horz" wrap="square" lIns="0" tIns="12700" rIns="0" bIns="0" rtlCol="0">
            <a:spAutoFit/>
          </a:bodyPr>
          <a:lstStyle/>
          <a:p>
            <a:pPr marL="12700">
              <a:lnSpc>
                <a:spcPct val="100000"/>
              </a:lnSpc>
              <a:spcBef>
                <a:spcPts val="100"/>
              </a:spcBef>
            </a:pPr>
            <a:endParaRPr lang="en-US" sz="1800" dirty="0">
              <a:latin typeface="Trebuchet MS"/>
              <a:cs typeface="Trebuchet MS"/>
            </a:endParaRPr>
          </a:p>
          <a:p>
            <a:pPr marL="12700">
              <a:lnSpc>
                <a:spcPct val="100000"/>
              </a:lnSpc>
              <a:spcBef>
                <a:spcPts val="100"/>
              </a:spcBef>
            </a:pPr>
            <a:r>
              <a:rPr lang="en-US" sz="1800" dirty="0">
                <a:latin typeface="Trebuchet MS"/>
                <a:cs typeface="Trebuchet MS"/>
              </a:rPr>
              <a:t>Our keylogger detection and monitoring system features a robust architecture designed to ensure comprehensive security. The system captures keystroke data from keyboard events as input and processes this data using advanced detection algorithms and real-time monitoring mechanisms. It then outputs alerts and generates detailed logs in both text and JSON formats. Key components include a Detection Module that identifies keylogger activity, a Monitoring Module that tracks keystroke events and system behavior in real-time, and a Logging Module that records keystrokes and produces detailed reports. The user-friendly interface simplifies the control and management of security settings, while the system's collaborative features allow teams to integrate wireframes and enhance workflows seamlessly. Regular updates ensure ongoing protection against the latest threats, all with minimal impact on system performance.</a:t>
            </a:r>
            <a:endParaRPr sz="1800" dirty="0">
              <a:latin typeface="Trebuchet MS"/>
              <a:cs typeface="Trebuchet MS"/>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3646</TotalTime>
  <Words>844</Words>
  <Application>Microsoft Office PowerPoint</Application>
  <PresentationFormat>Widescreen</PresentationFormat>
  <Paragraphs>69</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Calibri</vt:lpstr>
      <vt:lpstr>Trebuchet MS</vt:lpstr>
      <vt:lpstr>Wingdings</vt:lpstr>
      <vt:lpstr>Office Theme</vt:lpstr>
      <vt:lpstr>              SIRISHA POTLA</vt:lpstr>
      <vt:lpstr> KEY LOGGERS AND SECURITY</vt:lpstr>
      <vt:lpstr>AGENDA</vt:lpstr>
      <vt:lpstr>PROBLEM STATEMENT</vt:lpstr>
      <vt:lpstr>PROJECT OVERVIEW</vt:lpstr>
      <vt:lpstr>WHO ARE THE END USERS?</vt:lpstr>
      <vt:lpstr>YOUR SOLUTION AND ITS VALUE PROPOSITION     </vt:lpstr>
      <vt:lpstr>THE WOW IN YOUR SOLUTION</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SAKETI VENKATA LAKSHMI</dc:title>
  <dc:creator>MAGGIE</dc:creator>
  <cp:lastModifiedBy>918309971252</cp:lastModifiedBy>
  <cp:revision>7</cp:revision>
  <dcterms:created xsi:type="dcterms:W3CDTF">2024-06-03T05:48:59Z</dcterms:created>
  <dcterms:modified xsi:type="dcterms:W3CDTF">2024-06-24T08:44:43Z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2024-06-03T00:00:00Z</vt:filetime>
  </property>
</Properties>
</file>