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2" r:id="rId9"/>
    <p:sldId id="263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9BB74-8D84-43CF-BB23-4276D159E6B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3C3958-1788-46EC-8A4C-7AA8905F9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D956B-A2E1-4888-AC44-C8C2FB58884B}"/>
              </a:ext>
            </a:extLst>
          </p:cNvPr>
          <p:cNvSpPr txBox="1"/>
          <p:nvPr/>
        </p:nvSpPr>
        <p:spPr>
          <a:xfrm>
            <a:off x="1285875" y="25301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</a:t>
            </a:r>
            <a:r>
              <a:rPr lang="en-US" b="1" dirty="0">
                <a:latin typeface="Footlight MT Light" panose="0204060206030A020304" pitchFamily="18" charset="0"/>
              </a:rPr>
              <a:t>                   </a:t>
            </a:r>
            <a:r>
              <a:rPr lang="en-US" sz="3600" dirty="0">
                <a:latin typeface="Footlight MT Light" panose="0204060206030A020304" pitchFamily="18" charset="0"/>
              </a:rPr>
              <a:t>Project Proposal</a:t>
            </a:r>
          </a:p>
          <a:p>
            <a:r>
              <a:rPr lang="en-US" sz="3600" dirty="0">
                <a:latin typeface="Footlight MT Light" panose="0204060206030A020304" pitchFamily="18" charset="0"/>
              </a:rPr>
              <a:t>Item based Collaborative filtering with User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016F-1B24-4ADA-AD02-72B96B8290BF}"/>
              </a:ext>
            </a:extLst>
          </p:cNvPr>
          <p:cNvSpPr txBox="1"/>
          <p:nvPr/>
        </p:nvSpPr>
        <p:spPr>
          <a:xfrm>
            <a:off x="4429960" y="5885895"/>
            <a:ext cx="29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Krishna Sirisha</a:t>
            </a:r>
          </a:p>
        </p:txBody>
      </p:sp>
    </p:spTree>
    <p:extLst>
      <p:ext uri="{BB962C8B-B14F-4D97-AF65-F5344CB8AC3E}">
        <p14:creationId xmlns:p14="http://schemas.microsoft.com/office/powerpoint/2010/main" val="7173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4272-4AF9-41BC-A442-CDF0630F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46DB-5591-4FB6-AD24-EFBF0F3E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Lens dataset is considered for the experiment to generate movie recommendations for the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like Age, Gender are considered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the item based collaborative filtering is executed and the recommendations are recorded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new approach is implemented on the dataset and the predicted values are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values are compared with Item based approach as well as the actual user stated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MAE values are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would be implemented in python</a:t>
            </a:r>
          </a:p>
        </p:txBody>
      </p:sp>
    </p:spTree>
    <p:extLst>
      <p:ext uri="{BB962C8B-B14F-4D97-AF65-F5344CB8AC3E}">
        <p14:creationId xmlns:p14="http://schemas.microsoft.com/office/powerpoint/2010/main" val="55553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D26-51A3-4CCA-A683-F42B14C4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Extensions to the Project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5713-953C-458F-BC16-183D3C88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with more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the approach with different data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groups if there are less number of users in the group with the help of threshold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of quality with different threshold values</a:t>
            </a:r>
          </a:p>
        </p:txBody>
      </p:sp>
    </p:spTree>
    <p:extLst>
      <p:ext uri="{BB962C8B-B14F-4D97-AF65-F5344CB8AC3E}">
        <p14:creationId xmlns:p14="http://schemas.microsoft.com/office/powerpoint/2010/main" val="25335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ED742-24AB-42DB-893B-2E1EF7733847}"/>
              </a:ext>
            </a:extLst>
          </p:cNvPr>
          <p:cNvSpPr txBox="1"/>
          <p:nvPr/>
        </p:nvSpPr>
        <p:spPr>
          <a:xfrm>
            <a:off x="4261283" y="2627791"/>
            <a:ext cx="301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364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325EC-CC9E-4C18-A226-0A920E80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Existing Method of Item Based Collaborative Filtering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55BD5C-368E-47E2-B0D5-EE25F4F5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user-item matrix with the ratings listed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item-item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rating is calculated with the similarity measure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are done to the user based on the predictions calculated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2F674-EE5B-4FB8-B629-DAC10C31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44403"/>
              </p:ext>
            </p:extLst>
          </p:nvPr>
        </p:nvGraphicFramePr>
        <p:xfrm>
          <a:off x="209508" y="4003831"/>
          <a:ext cx="3048592" cy="193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48">
                  <a:extLst>
                    <a:ext uri="{9D8B030D-6E8A-4147-A177-3AD203B41FA5}">
                      <a16:colId xmlns:a16="http://schemas.microsoft.com/office/drawing/2014/main" val="1302508022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513477855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183556031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297215107"/>
                    </a:ext>
                  </a:extLst>
                </a:gridCol>
              </a:tblGrid>
              <a:tr h="564490">
                <a:tc>
                  <a:txBody>
                    <a:bodyPr/>
                    <a:lstStyle/>
                    <a:p>
                      <a:r>
                        <a:rPr lang="en-US" dirty="0"/>
                        <a:t>User/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54654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71762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89034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4808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3E0F8C-2913-4BBD-9B67-D304F04C7C59}"/>
              </a:ext>
            </a:extLst>
          </p:cNvPr>
          <p:cNvSpPr/>
          <p:nvPr/>
        </p:nvSpPr>
        <p:spPr>
          <a:xfrm>
            <a:off x="3338004" y="4864967"/>
            <a:ext cx="745724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8194D7-94F0-4BE1-9174-EAE28364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72207"/>
              </p:ext>
            </p:extLst>
          </p:nvPr>
        </p:nvGraphicFramePr>
        <p:xfrm>
          <a:off x="4241450" y="4008205"/>
          <a:ext cx="3048592" cy="193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48">
                  <a:extLst>
                    <a:ext uri="{9D8B030D-6E8A-4147-A177-3AD203B41FA5}">
                      <a16:colId xmlns:a16="http://schemas.microsoft.com/office/drawing/2014/main" val="1302508022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513477855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183556031"/>
                    </a:ext>
                  </a:extLst>
                </a:gridCol>
                <a:gridCol w="762148">
                  <a:extLst>
                    <a:ext uri="{9D8B030D-6E8A-4147-A177-3AD203B41FA5}">
                      <a16:colId xmlns:a16="http://schemas.microsoft.com/office/drawing/2014/main" val="1297215107"/>
                    </a:ext>
                  </a:extLst>
                </a:gridCol>
              </a:tblGrid>
              <a:tr h="564490">
                <a:tc>
                  <a:txBody>
                    <a:bodyPr/>
                    <a:lstStyle/>
                    <a:p>
                      <a:r>
                        <a:rPr lang="en-US" dirty="0"/>
                        <a:t>User/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54654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71762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89034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4808"/>
                  </a:ext>
                </a:extLst>
              </a:tr>
            </a:tbl>
          </a:graphicData>
        </a:graphic>
      </p:graphicFrame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F27E92A5-195A-4E03-83A4-81D2A7A90B49}"/>
              </a:ext>
            </a:extLst>
          </p:cNvPr>
          <p:cNvSpPr/>
          <p:nvPr/>
        </p:nvSpPr>
        <p:spPr>
          <a:xfrm>
            <a:off x="5437869" y="3697617"/>
            <a:ext cx="519043" cy="58155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BE1090BA-C7AA-461B-A6EC-6FE5C20D8AB2}"/>
              </a:ext>
            </a:extLst>
          </p:cNvPr>
          <p:cNvSpPr/>
          <p:nvPr/>
        </p:nvSpPr>
        <p:spPr>
          <a:xfrm>
            <a:off x="6295294" y="3706974"/>
            <a:ext cx="519043" cy="58155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322E1A26-B70B-4C07-BD0F-40FD920B5EA7}"/>
              </a:ext>
            </a:extLst>
          </p:cNvPr>
          <p:cNvSpPr/>
          <p:nvPr/>
        </p:nvSpPr>
        <p:spPr>
          <a:xfrm>
            <a:off x="5104660" y="3589243"/>
            <a:ext cx="1961965" cy="26366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566C03-73E1-4E0C-8C32-69A3EF5286B9}"/>
              </a:ext>
            </a:extLst>
          </p:cNvPr>
          <p:cNvSpPr/>
          <p:nvPr/>
        </p:nvSpPr>
        <p:spPr>
          <a:xfrm>
            <a:off x="7432090" y="4864967"/>
            <a:ext cx="745724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F7D336D-F5F7-4EAC-AF5B-5999CD5A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391" y="3852911"/>
            <a:ext cx="3067731" cy="17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41C8-11B9-45CA-B474-7954F7FA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Issue with the 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2B1C-6434-40A2-83C2-DA51AAD1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only the item-item similarity into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consider the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quality might be low in some cases where predictions are done without considering the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achieves good performance, likely to present less quality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683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DFB5-0B5D-43CF-9773-04B51153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Example of the User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1787-045A-4124-9D6F-74651E74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Movie Lens dataset which has the user features like Age, Gender, Occupation etc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72481-8DCD-42B4-ABB4-C6ED8C32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2656215"/>
            <a:ext cx="4370070" cy="332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B4574-24C6-47E6-9F81-330D875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445446"/>
            <a:ext cx="4303611" cy="33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0BE-8C01-4AEF-BD6A-47F20F6C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User Features for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C7A0-9FB5-46D9-A255-A4DFF3D6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 play an important role for making effective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Knowing user profile helps in increasing the quality of recommended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present model takes into account the item similarities without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a case where there is a dataset with 80% of users are of age 40-60, so the similar ratings on the movies would make items similar which effects the remaining 20% of users of age 15-25.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the users who are of different age see recommendations that are not accurate to them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7249-0CBC-430E-B0FB-068B536E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Different approach towards the item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FCCC-991A-4145-B76B-F8AFC6B4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applying the item based collaborative filtering after grouping the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of similar age category and gender are grouped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item based collaborative filtering is then applied to compute the predictions and generate recommendations for the user within the group.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BEE825-3CF2-4D06-85F1-C7188A317648}"/>
              </a:ext>
            </a:extLst>
          </p:cNvPr>
          <p:cNvSpPr/>
          <p:nvPr/>
        </p:nvSpPr>
        <p:spPr>
          <a:xfrm>
            <a:off x="2461627" y="4643020"/>
            <a:ext cx="1714424" cy="1464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18-35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Gender: Female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EEFAC6-BA4B-4B46-B978-964893DFC016}"/>
              </a:ext>
            </a:extLst>
          </p:cNvPr>
          <p:cNvSpPr/>
          <p:nvPr/>
        </p:nvSpPr>
        <p:spPr>
          <a:xfrm>
            <a:off x="6912595" y="4643020"/>
            <a:ext cx="1805277" cy="1464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36-55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Gender: Female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8808D6-9F15-4B6B-9A2A-642690D94663}"/>
              </a:ext>
            </a:extLst>
          </p:cNvPr>
          <p:cNvSpPr/>
          <p:nvPr/>
        </p:nvSpPr>
        <p:spPr>
          <a:xfrm>
            <a:off x="4773369" y="3622089"/>
            <a:ext cx="1753933" cy="14241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36-55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Gender: 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CBD6C8-C134-4D76-8B59-8E4D27A3E4B0}"/>
              </a:ext>
            </a:extLst>
          </p:cNvPr>
          <p:cNvSpPr/>
          <p:nvPr/>
        </p:nvSpPr>
        <p:spPr>
          <a:xfrm>
            <a:off x="9083335" y="3533312"/>
            <a:ext cx="1827321" cy="14381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56-80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Gender: 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B7722-7F40-4610-87A4-F2B3582EF871}"/>
              </a:ext>
            </a:extLst>
          </p:cNvPr>
          <p:cNvSpPr/>
          <p:nvPr/>
        </p:nvSpPr>
        <p:spPr>
          <a:xfrm>
            <a:off x="375817" y="3533313"/>
            <a:ext cx="1843602" cy="1512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18-35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Gender: 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Group1</a:t>
            </a:r>
          </a:p>
        </p:txBody>
      </p:sp>
    </p:spTree>
    <p:extLst>
      <p:ext uri="{BB962C8B-B14F-4D97-AF65-F5344CB8AC3E}">
        <p14:creationId xmlns:p14="http://schemas.microsoft.com/office/powerpoint/2010/main" val="119320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DD79C8-F46F-4429-B361-4F83480806E2}"/>
              </a:ext>
            </a:extLst>
          </p:cNvPr>
          <p:cNvSpPr/>
          <p:nvPr/>
        </p:nvSpPr>
        <p:spPr>
          <a:xfrm>
            <a:off x="4542599" y="145086"/>
            <a:ext cx="2493855" cy="6076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dataset with user features and items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D8CC078-8FCC-48F7-AB40-E94B499F3502}"/>
              </a:ext>
            </a:extLst>
          </p:cNvPr>
          <p:cNvSpPr/>
          <p:nvPr/>
        </p:nvSpPr>
        <p:spPr>
          <a:xfrm>
            <a:off x="4589763" y="1026461"/>
            <a:ext cx="2405850" cy="878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users based on user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08BC3-11D4-443D-AC44-D428750B3CA1}"/>
              </a:ext>
            </a:extLst>
          </p:cNvPr>
          <p:cNvSpPr/>
          <p:nvPr/>
        </p:nvSpPr>
        <p:spPr>
          <a:xfrm>
            <a:off x="3349548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05467-1826-4AF3-9E15-E7F8455AB659}"/>
              </a:ext>
            </a:extLst>
          </p:cNvPr>
          <p:cNvSpPr/>
          <p:nvPr/>
        </p:nvSpPr>
        <p:spPr>
          <a:xfrm>
            <a:off x="4395335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50DB-E2D5-451C-9B4E-2B25437600B8}"/>
              </a:ext>
            </a:extLst>
          </p:cNvPr>
          <p:cNvSpPr/>
          <p:nvPr/>
        </p:nvSpPr>
        <p:spPr>
          <a:xfrm>
            <a:off x="5852160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81904-8B4F-40B1-86C6-4EDD16110555}"/>
              </a:ext>
            </a:extLst>
          </p:cNvPr>
          <p:cNvSpPr/>
          <p:nvPr/>
        </p:nvSpPr>
        <p:spPr>
          <a:xfrm>
            <a:off x="6743482" y="228981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F88A6-5DCC-4C3C-B846-C909F92C534F}"/>
              </a:ext>
            </a:extLst>
          </p:cNvPr>
          <p:cNvSpPr/>
          <p:nvPr/>
        </p:nvSpPr>
        <p:spPr>
          <a:xfrm>
            <a:off x="7789269" y="2297331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C545A-B39A-4E73-8A0E-ABCD3E3F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04" y="2875761"/>
            <a:ext cx="863492" cy="81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EB253-41F8-4F05-997C-2A750227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3" y="2875761"/>
            <a:ext cx="863492" cy="811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3467A-CA47-447D-9B73-52AF8920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62" y="2875761"/>
            <a:ext cx="863492" cy="811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D78B51-72ED-4060-968E-4004C6B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24" y="2870145"/>
            <a:ext cx="863492" cy="811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E44F9C-5221-49A8-AA9A-ACD78F6E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60" y="2870145"/>
            <a:ext cx="863492" cy="8113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22980-9D1C-440B-8C16-9C1FFD308E5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24756" y="1905350"/>
            <a:ext cx="2167932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46AB2C-C8E5-4267-B17A-F0E0E4C842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670543" y="1905350"/>
            <a:ext cx="1122145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880E3F-58E6-4EA5-882E-BBE7875FE89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92688" y="1905350"/>
            <a:ext cx="334680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6C480-AB93-4CB5-B0CA-481A834CE17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2688" y="1905350"/>
            <a:ext cx="1226002" cy="3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B6188-BE6F-46B5-9B3A-0896BA872F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792688" y="1905350"/>
            <a:ext cx="2271789" cy="39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DAB2F81-2ACE-461E-AC55-98C00CCB2C39}"/>
              </a:ext>
            </a:extLst>
          </p:cNvPr>
          <p:cNvSpPr/>
          <p:nvPr/>
        </p:nvSpPr>
        <p:spPr>
          <a:xfrm>
            <a:off x="3229116" y="3914399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B1F30BC-1621-4393-A1A1-2F26705637FF}"/>
              </a:ext>
            </a:extLst>
          </p:cNvPr>
          <p:cNvSpPr/>
          <p:nvPr/>
        </p:nvSpPr>
        <p:spPr>
          <a:xfrm>
            <a:off x="4296795" y="3914399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BC6410E-E4DA-46FC-B241-D4E01F1C4955}"/>
              </a:ext>
            </a:extLst>
          </p:cNvPr>
          <p:cNvSpPr/>
          <p:nvPr/>
        </p:nvSpPr>
        <p:spPr>
          <a:xfrm>
            <a:off x="5720962" y="3925327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B4751C9-2F2B-4BA2-8E85-5E71A17B9CCF}"/>
              </a:ext>
            </a:extLst>
          </p:cNvPr>
          <p:cNvSpPr/>
          <p:nvPr/>
        </p:nvSpPr>
        <p:spPr>
          <a:xfrm>
            <a:off x="6678555" y="3914095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AC343CB-EF79-4B47-8239-90D439EC4E53}"/>
              </a:ext>
            </a:extLst>
          </p:cNvPr>
          <p:cNvSpPr/>
          <p:nvPr/>
        </p:nvSpPr>
        <p:spPr>
          <a:xfrm>
            <a:off x="7789269" y="3914094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343B476-4713-449F-B961-25B9D346E1DB}"/>
              </a:ext>
            </a:extLst>
          </p:cNvPr>
          <p:cNvSpPr/>
          <p:nvPr/>
        </p:nvSpPr>
        <p:spPr>
          <a:xfrm>
            <a:off x="4588871" y="4574781"/>
            <a:ext cx="2619800" cy="5114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8512AFF4-E671-4791-B51E-D0A715BC3EBF}"/>
              </a:ext>
            </a:extLst>
          </p:cNvPr>
          <p:cNvSpPr/>
          <p:nvPr/>
        </p:nvSpPr>
        <p:spPr>
          <a:xfrm>
            <a:off x="4588871" y="5543064"/>
            <a:ext cx="2619800" cy="5286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D68BBB2-E1F3-47D2-9C91-71F701A84D0B}"/>
              </a:ext>
            </a:extLst>
          </p:cNvPr>
          <p:cNvSpPr/>
          <p:nvPr/>
        </p:nvSpPr>
        <p:spPr>
          <a:xfrm>
            <a:off x="5672842" y="752745"/>
            <a:ext cx="119846" cy="27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F130CB-31FD-401D-8591-4B2B4012897A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3620912" y="4254598"/>
            <a:ext cx="2277859" cy="3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CAA74-F77C-4073-AC8D-1B1AE0B2B66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688591" y="4254598"/>
            <a:ext cx="1210180" cy="3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929DFD-3EF1-47C4-82CA-35B11B1719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898771" y="4265526"/>
            <a:ext cx="213987" cy="3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5D299D-B3F8-4445-B2B8-E87136DFB40F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98771" y="4254294"/>
            <a:ext cx="1171580" cy="32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57B00C-BB40-48F1-916F-E5652E8139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898771" y="4254293"/>
            <a:ext cx="2282294" cy="32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8CCADE3-D616-4B5E-9F00-547004B28ADC}"/>
              </a:ext>
            </a:extLst>
          </p:cNvPr>
          <p:cNvSpPr/>
          <p:nvPr/>
        </p:nvSpPr>
        <p:spPr>
          <a:xfrm>
            <a:off x="5852160" y="5086256"/>
            <a:ext cx="260598" cy="456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1DFF0-FD62-4F10-A69D-A1B14034BDED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3620912" y="368709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0BC658-7B25-48BB-AA63-3DAF856E2D70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4688591" y="368709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87494B-6018-4420-923A-F1EA96CE0CB6}"/>
              </a:ext>
            </a:extLst>
          </p:cNvPr>
          <p:cNvCxnSpPr/>
          <p:nvPr/>
        </p:nvCxnSpPr>
        <p:spPr>
          <a:xfrm flipH="1">
            <a:off x="6094515" y="364157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6101C0-7760-4B13-9830-6D75BB723CB8}"/>
              </a:ext>
            </a:extLst>
          </p:cNvPr>
          <p:cNvCxnSpPr/>
          <p:nvPr/>
        </p:nvCxnSpPr>
        <p:spPr>
          <a:xfrm flipH="1">
            <a:off x="7073132" y="3630913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37A183-5449-454E-B31F-2E3BFD33EFCC}"/>
              </a:ext>
            </a:extLst>
          </p:cNvPr>
          <p:cNvCxnSpPr/>
          <p:nvPr/>
        </p:nvCxnSpPr>
        <p:spPr>
          <a:xfrm flipH="1">
            <a:off x="8183954" y="3641575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7A0CAA3-E983-48E1-BB05-B819EFB84A93}"/>
              </a:ext>
            </a:extLst>
          </p:cNvPr>
          <p:cNvSpPr txBox="1"/>
          <p:nvPr/>
        </p:nvSpPr>
        <p:spPr>
          <a:xfrm>
            <a:off x="5124775" y="2405846"/>
            <a:ext cx="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8F7148-162A-424C-A106-2E4A9BAFFDF4}"/>
              </a:ext>
            </a:extLst>
          </p:cNvPr>
          <p:cNvSpPr txBox="1"/>
          <p:nvPr/>
        </p:nvSpPr>
        <p:spPr>
          <a:xfrm>
            <a:off x="7297858" y="2397969"/>
            <a:ext cx="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15185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4B5-8836-4DBC-98B5-842E84C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Quality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2A38-2398-463B-ACEB-0C8072E8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approach the quality of recommendations is likely to be increased as the user features are taken into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the quality would be determined by calculating the MAE (Mean Absolute Error) of the predicted ratings and the actual ratings that are rated by the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compares the quality with the recommendation generated by applying the item based algorithm in order to check the better method.</a:t>
            </a:r>
          </a:p>
        </p:txBody>
      </p:sp>
    </p:spTree>
    <p:extLst>
      <p:ext uri="{BB962C8B-B14F-4D97-AF65-F5344CB8AC3E}">
        <p14:creationId xmlns:p14="http://schemas.microsoft.com/office/powerpoint/2010/main" val="198050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606-01C7-4B0D-AD49-7B746DDC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Performance of the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16F3-157E-475C-AB6C-BD949798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would not be a significant difference in the performance because this approach also calculates the item-item similarities offline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there would be multiple user-item matrices, since the number of users would decrease depending on the group, the performance would not be decreased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 of ratings would decrease and hence would result in a fast system</a:t>
            </a:r>
          </a:p>
        </p:txBody>
      </p:sp>
    </p:spTree>
    <p:extLst>
      <p:ext uri="{BB962C8B-B14F-4D97-AF65-F5344CB8AC3E}">
        <p14:creationId xmlns:p14="http://schemas.microsoft.com/office/powerpoint/2010/main" val="270492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1602</TotalTime>
  <Words>665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Footlight MT Light</vt:lpstr>
      <vt:lpstr>Times New Roman</vt:lpstr>
      <vt:lpstr>Wingdings</vt:lpstr>
      <vt:lpstr>Retrospect</vt:lpstr>
      <vt:lpstr>PowerPoint Presentation</vt:lpstr>
      <vt:lpstr>Existing Method of Item Based Collaborative Filtering</vt:lpstr>
      <vt:lpstr>Issue with the existing method</vt:lpstr>
      <vt:lpstr>Example of the User Features </vt:lpstr>
      <vt:lpstr>User Features for Recommendation</vt:lpstr>
      <vt:lpstr>Different approach towards the item based collaborative filtering</vt:lpstr>
      <vt:lpstr>PowerPoint Presentation</vt:lpstr>
      <vt:lpstr>Quality of Recommendations</vt:lpstr>
      <vt:lpstr>Performance of the new approach</vt:lpstr>
      <vt:lpstr>Project Details</vt:lpstr>
      <vt:lpstr>Extensions to the Project Proposed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sirisha Motamarry</dc:creator>
  <cp:lastModifiedBy>Krishna sirisha Motamarry</cp:lastModifiedBy>
  <cp:revision>59</cp:revision>
  <dcterms:created xsi:type="dcterms:W3CDTF">2018-03-15T16:29:26Z</dcterms:created>
  <dcterms:modified xsi:type="dcterms:W3CDTF">2018-05-15T13:45:40Z</dcterms:modified>
</cp:coreProperties>
</file>