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1" r:id="rId5"/>
    <p:sldId id="262" r:id="rId6"/>
    <p:sldId id="273" r:id="rId7"/>
    <p:sldId id="269" r:id="rId8"/>
    <p:sldId id="270" r:id="rId9"/>
    <p:sldId id="271" r:id="rId10"/>
    <p:sldId id="263" r:id="rId11"/>
    <p:sldId id="272" r:id="rId12"/>
    <p:sldId id="274" r:id="rId13"/>
    <p:sldId id="275" r:id="rId14"/>
    <p:sldId id="276" r:id="rId15"/>
    <p:sldId id="277" r:id="rId16"/>
    <p:sldId id="278" r:id="rId17"/>
    <p:sldId id="283" r:id="rId18"/>
    <p:sldId id="284" r:id="rId19"/>
    <p:sldId id="279" r:id="rId20"/>
    <p:sldId id="281" r:id="rId21"/>
    <p:sldId id="267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of Similarity Measures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Using Cosine-Cosine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1/8 of the Group Size</c:v>
                </c:pt>
                <c:pt idx="1">
                  <c:v>1/4 of the Group Size</c:v>
                </c:pt>
                <c:pt idx="2">
                  <c:v>1/2 of The Group Size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0.83</c:v>
                </c:pt>
                <c:pt idx="1">
                  <c:v>0.85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C-482E-8FA0-A12D843108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Using Cosine - Adjusted Cosine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1/8 of the Group Size</c:v>
                </c:pt>
                <c:pt idx="1">
                  <c:v>1/4 of the Group Size</c:v>
                </c:pt>
                <c:pt idx="2">
                  <c:v>1/2 of The Group Size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1.57</c:v>
                </c:pt>
                <c:pt idx="1">
                  <c:v>1.36</c:v>
                </c:pt>
                <c:pt idx="2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1C-482E-8FA0-A12D84310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1799704"/>
        <c:axId val="1311796752"/>
      </c:barChart>
      <c:catAx>
        <c:axId val="131179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796752"/>
        <c:crosses val="autoZero"/>
        <c:auto val="1"/>
        <c:lblAlgn val="ctr"/>
        <c:lblOffset val="100"/>
        <c:noMultiLvlLbl val="0"/>
      </c:catAx>
      <c:valAx>
        <c:axId val="131179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799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MAE</a:t>
            </a:r>
            <a:r>
              <a:rPr lang="en-US" baseline="0" dirty="0"/>
              <a:t> Scores for Groups on Occupation , Age and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3"/>
                <c:pt idx="0">
                  <c:v>One Eighth of Group Size</c:v>
                </c:pt>
                <c:pt idx="1">
                  <c:v>One Fourth of Group Size</c:v>
                </c:pt>
                <c:pt idx="2">
                  <c:v>Half of the Group Size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0.83</c:v>
                </c:pt>
                <c:pt idx="1">
                  <c:v>0.85</c:v>
                </c:pt>
                <c:pt idx="2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6F-41D6-8E5C-74D87C5805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3"/>
                <c:pt idx="0">
                  <c:v>One Eighth of Group Size</c:v>
                </c:pt>
                <c:pt idx="1">
                  <c:v>One Fourth of Group Size</c:v>
                </c:pt>
                <c:pt idx="2">
                  <c:v>Half of the Group Size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0.86899999999999999</c:v>
                </c:pt>
                <c:pt idx="1">
                  <c:v>0.997</c:v>
                </c:pt>
                <c:pt idx="2">
                  <c:v>1.619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6F-41D6-8E5C-74D87C5805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Sheet1!$A$2:$A$5</c:f>
              <c:strCache>
                <c:ptCount val="3"/>
                <c:pt idx="0">
                  <c:v>One Eighth of Group Size</c:v>
                </c:pt>
                <c:pt idx="1">
                  <c:v>One Fourth of Group Size</c:v>
                </c:pt>
                <c:pt idx="2">
                  <c:v>Half of the Group Size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0.86699999999999999</c:v>
                </c:pt>
                <c:pt idx="1">
                  <c:v>0.99399999999999999</c:v>
                </c:pt>
                <c:pt idx="2">
                  <c:v>1.649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6F-41D6-8E5C-74D87C5805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6338488"/>
        <c:axId val="1196333240"/>
      </c:lineChart>
      <c:catAx>
        <c:axId val="119633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333240"/>
        <c:crosses val="autoZero"/>
        <c:auto val="1"/>
        <c:lblAlgn val="ctr"/>
        <c:lblOffset val="100"/>
        <c:noMultiLvlLbl val="0"/>
      </c:catAx>
      <c:valAx>
        <c:axId val="119633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33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of Training/Test ratio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0.45</c:v>
                </c:pt>
                <c:pt idx="1">
                  <c:v>0.55000000000000004</c:v>
                </c:pt>
                <c:pt idx="2">
                  <c:v>0.65</c:v>
                </c:pt>
                <c:pt idx="3">
                  <c:v>0.75</c:v>
                </c:pt>
                <c:pt idx="4">
                  <c:v>0.85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0.84</c:v>
                </c:pt>
                <c:pt idx="1">
                  <c:v>0.83599999999999997</c:v>
                </c:pt>
                <c:pt idx="2">
                  <c:v>0.84399999999999997</c:v>
                </c:pt>
                <c:pt idx="3">
                  <c:v>0.83</c:v>
                </c:pt>
                <c:pt idx="4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2-4A46-A6A6-E9783E692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21040"/>
        <c:axId val="1382715792"/>
      </c:lineChart>
      <c:catAx>
        <c:axId val="13827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715792"/>
        <c:crosses val="autoZero"/>
        <c:auto val="1"/>
        <c:lblAlgn val="ctr"/>
        <c:lblOffset val="100"/>
        <c:noMultiLvlLbl val="0"/>
      </c:catAx>
      <c:valAx>
        <c:axId val="138271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7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Experiments</a:t>
            </a:r>
            <a:r>
              <a:rPr lang="en-US" baseline="0" dirty="0"/>
              <a:t> with different item neighborhood sizes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1.127</c:v>
                </c:pt>
                <c:pt idx="1">
                  <c:v>0.97299999999999998</c:v>
                </c:pt>
                <c:pt idx="2">
                  <c:v>0.91100000000000003</c:v>
                </c:pt>
                <c:pt idx="3">
                  <c:v>0.88200000000000001</c:v>
                </c:pt>
                <c:pt idx="4">
                  <c:v>0.85599999999999998</c:v>
                </c:pt>
                <c:pt idx="5">
                  <c:v>0.84899999999999998</c:v>
                </c:pt>
                <c:pt idx="6">
                  <c:v>0.83699999999999997</c:v>
                </c:pt>
                <c:pt idx="7">
                  <c:v>0.83399999999999996</c:v>
                </c:pt>
                <c:pt idx="8">
                  <c:v>0.83399999999999996</c:v>
                </c:pt>
                <c:pt idx="9">
                  <c:v>0.83399999999999996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0-45E8-9E99-E1AEEF0CC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727600"/>
        <c:axId val="1382726616"/>
      </c:lineChart>
      <c:catAx>
        <c:axId val="13827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726616"/>
        <c:crosses val="autoZero"/>
        <c:auto val="1"/>
        <c:lblAlgn val="ctr"/>
        <c:lblOffset val="100"/>
        <c:noMultiLvlLbl val="0"/>
      </c:catAx>
      <c:valAx>
        <c:axId val="138272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72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Item-Item</a:t>
            </a:r>
            <a:r>
              <a:rPr lang="en-US" baseline="0" dirty="0"/>
              <a:t> vs Proposed Approach at x=0.75</a:t>
            </a:r>
            <a:endParaRPr lang="en-US" dirty="0"/>
          </a:p>
        </c:rich>
      </c:tx>
      <c:layout>
        <c:manualLayout>
          <c:xMode val="edge"/>
          <c:yMode val="edge"/>
          <c:x val="0.29232760803577573"/>
          <c:y val="1.5076725097879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Adjusted Cosine Item Item CF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2.98</c:v>
                </c:pt>
                <c:pt idx="1">
                  <c:v>2.56</c:v>
                </c:pt>
                <c:pt idx="2">
                  <c:v>2.36</c:v>
                </c:pt>
                <c:pt idx="3">
                  <c:v>2.29</c:v>
                </c:pt>
                <c:pt idx="4">
                  <c:v>2.3199999999999998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85-4051-86D6-F5B5EF1B1E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Approach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700</c:v>
                </c:pt>
                <c:pt idx="4">
                  <c:v>900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1.127</c:v>
                </c:pt>
                <c:pt idx="1">
                  <c:v>0.91100000000000003</c:v>
                </c:pt>
                <c:pt idx="2">
                  <c:v>0.85599999999999998</c:v>
                </c:pt>
                <c:pt idx="3">
                  <c:v>0.83699999999999997</c:v>
                </c:pt>
                <c:pt idx="4">
                  <c:v>0.83399999999999996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5-4051-86D6-F5B5EF1B1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51848"/>
        <c:axId val="1504253160"/>
      </c:lineChart>
      <c:catAx>
        <c:axId val="1504251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253160"/>
        <c:crosses val="autoZero"/>
        <c:auto val="1"/>
        <c:lblAlgn val="ctr"/>
        <c:lblOffset val="100"/>
        <c:noMultiLvlLbl val="0"/>
      </c:catAx>
      <c:valAx>
        <c:axId val="1504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25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9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3E6596-79D3-46BD-839E-8CBC1A203BB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7C64EB-4B39-4BC1-A902-963E38AD8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D956B-A2E1-4888-AC44-C8C2FB58884B}"/>
              </a:ext>
            </a:extLst>
          </p:cNvPr>
          <p:cNvSpPr txBox="1"/>
          <p:nvPr/>
        </p:nvSpPr>
        <p:spPr>
          <a:xfrm>
            <a:off x="1057275" y="252061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</a:t>
            </a:r>
            <a:r>
              <a:rPr lang="en-US" b="1" dirty="0">
                <a:latin typeface="Footlight MT Light" panose="0204060206030A020304" pitchFamily="18" charset="0"/>
              </a:rPr>
              <a:t>               </a:t>
            </a:r>
            <a:r>
              <a:rPr lang="en-US" sz="3600" dirty="0">
                <a:latin typeface="Footlight MT Light" panose="0204060206030A020304" pitchFamily="18" charset="0"/>
              </a:rPr>
              <a:t>Project Presentation</a:t>
            </a:r>
          </a:p>
          <a:p>
            <a:r>
              <a:rPr lang="en-US" sz="3600" dirty="0">
                <a:latin typeface="Footlight MT Light" panose="0204060206030A020304" pitchFamily="18" charset="0"/>
              </a:rPr>
              <a:t>Item based Collaborative filtering with User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7016F-1B24-4ADA-AD02-72B96B8290BF}"/>
              </a:ext>
            </a:extLst>
          </p:cNvPr>
          <p:cNvSpPr txBox="1"/>
          <p:nvPr/>
        </p:nvSpPr>
        <p:spPr>
          <a:xfrm>
            <a:off x="4429960" y="5885895"/>
            <a:ext cx="29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Krishna Sirisha</a:t>
            </a:r>
          </a:p>
        </p:txBody>
      </p:sp>
    </p:spTree>
    <p:extLst>
      <p:ext uri="{BB962C8B-B14F-4D97-AF65-F5344CB8AC3E}">
        <p14:creationId xmlns:p14="http://schemas.microsoft.com/office/powerpoint/2010/main" val="7173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D8CC078-8FCC-48F7-AB40-E94B499F3502}"/>
              </a:ext>
            </a:extLst>
          </p:cNvPr>
          <p:cNvSpPr/>
          <p:nvPr/>
        </p:nvSpPr>
        <p:spPr>
          <a:xfrm>
            <a:off x="4589763" y="1026461"/>
            <a:ext cx="2405850" cy="878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users based on user feature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08BC3-11D4-443D-AC44-D428750B3CA1}"/>
              </a:ext>
            </a:extLst>
          </p:cNvPr>
          <p:cNvSpPr/>
          <p:nvPr/>
        </p:nvSpPr>
        <p:spPr>
          <a:xfrm>
            <a:off x="3349548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05467-1826-4AF3-9E15-E7F8455AB659}"/>
              </a:ext>
            </a:extLst>
          </p:cNvPr>
          <p:cNvSpPr/>
          <p:nvPr/>
        </p:nvSpPr>
        <p:spPr>
          <a:xfrm>
            <a:off x="4395335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50DB-E2D5-451C-9B4E-2B25437600B8}"/>
              </a:ext>
            </a:extLst>
          </p:cNvPr>
          <p:cNvSpPr/>
          <p:nvPr/>
        </p:nvSpPr>
        <p:spPr>
          <a:xfrm>
            <a:off x="5852160" y="230825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81904-8B4F-40B1-86C6-4EDD16110555}"/>
              </a:ext>
            </a:extLst>
          </p:cNvPr>
          <p:cNvSpPr/>
          <p:nvPr/>
        </p:nvSpPr>
        <p:spPr>
          <a:xfrm>
            <a:off x="6743482" y="2289819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F88A6-5DCC-4C3C-B846-C909F92C534F}"/>
              </a:ext>
            </a:extLst>
          </p:cNvPr>
          <p:cNvSpPr/>
          <p:nvPr/>
        </p:nvSpPr>
        <p:spPr>
          <a:xfrm>
            <a:off x="7789269" y="2297331"/>
            <a:ext cx="550416" cy="417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C545A-B39A-4E73-8A0E-ABCD3E3F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04" y="2875761"/>
            <a:ext cx="863492" cy="81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AEB253-41F8-4F05-997C-2A750227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3" y="2875761"/>
            <a:ext cx="863492" cy="811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3467A-CA47-447D-9B73-52AF8920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62" y="2875761"/>
            <a:ext cx="863492" cy="811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D78B51-72ED-4060-968E-4004C6B3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24" y="2870145"/>
            <a:ext cx="863492" cy="811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E44F9C-5221-49A8-AA9A-ACD78F6E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60" y="2870145"/>
            <a:ext cx="863492" cy="8113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22980-9D1C-440B-8C16-9C1FFD308E5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24756" y="1905350"/>
            <a:ext cx="2167932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46AB2C-C8E5-4267-B17A-F0E0E4C842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670543" y="1905350"/>
            <a:ext cx="1122145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880E3F-58E6-4EA5-882E-BBE7875FE89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92688" y="1905350"/>
            <a:ext cx="334680" cy="40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6C480-AB93-4CB5-B0CA-481A834CE17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2688" y="1905350"/>
            <a:ext cx="1226002" cy="3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B6188-BE6F-46B5-9B3A-0896BA872F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792688" y="1905350"/>
            <a:ext cx="2271789" cy="39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DAB2F81-2ACE-461E-AC55-98C00CCB2C39}"/>
              </a:ext>
            </a:extLst>
          </p:cNvPr>
          <p:cNvSpPr/>
          <p:nvPr/>
        </p:nvSpPr>
        <p:spPr>
          <a:xfrm>
            <a:off x="3229116" y="3914399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B1F30BC-1621-4393-A1A1-2F26705637FF}"/>
              </a:ext>
            </a:extLst>
          </p:cNvPr>
          <p:cNvSpPr/>
          <p:nvPr/>
        </p:nvSpPr>
        <p:spPr>
          <a:xfrm>
            <a:off x="4296795" y="3914399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BC6410E-E4DA-46FC-B241-D4E01F1C4955}"/>
              </a:ext>
            </a:extLst>
          </p:cNvPr>
          <p:cNvSpPr/>
          <p:nvPr/>
        </p:nvSpPr>
        <p:spPr>
          <a:xfrm>
            <a:off x="5720962" y="3925327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B4751C9-2F2B-4BA2-8E85-5E71A17B9CCF}"/>
              </a:ext>
            </a:extLst>
          </p:cNvPr>
          <p:cNvSpPr/>
          <p:nvPr/>
        </p:nvSpPr>
        <p:spPr>
          <a:xfrm>
            <a:off x="6678555" y="3914095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AC343CB-EF79-4B47-8239-90D439EC4E53}"/>
              </a:ext>
            </a:extLst>
          </p:cNvPr>
          <p:cNvSpPr/>
          <p:nvPr/>
        </p:nvSpPr>
        <p:spPr>
          <a:xfrm>
            <a:off x="7789269" y="3914094"/>
            <a:ext cx="783592" cy="3401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IBCF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343B476-4713-449F-B961-25B9D346E1DB}"/>
              </a:ext>
            </a:extLst>
          </p:cNvPr>
          <p:cNvSpPr/>
          <p:nvPr/>
        </p:nvSpPr>
        <p:spPr>
          <a:xfrm>
            <a:off x="4588871" y="4574781"/>
            <a:ext cx="2619800" cy="5114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F130CB-31FD-401D-8591-4B2B4012897A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3620912" y="4254598"/>
            <a:ext cx="2277859" cy="3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CAA74-F77C-4073-AC8D-1B1AE0B2B66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688591" y="4254598"/>
            <a:ext cx="1210180" cy="3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929DFD-3EF1-47C4-82CA-35B11B1719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5898771" y="4265526"/>
            <a:ext cx="213987" cy="3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5D299D-B3F8-4445-B2B8-E87136DFB40F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898771" y="4254294"/>
            <a:ext cx="1171580" cy="32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57B00C-BB40-48F1-916F-E5652E8139B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898771" y="4254293"/>
            <a:ext cx="2282294" cy="32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1DFF0-FD62-4F10-A69D-A1B14034BDED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3620912" y="368709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0BC658-7B25-48BB-AA63-3DAF856E2D70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4688591" y="368709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87494B-6018-4420-923A-F1EA96CE0CB6}"/>
              </a:ext>
            </a:extLst>
          </p:cNvPr>
          <p:cNvCxnSpPr/>
          <p:nvPr/>
        </p:nvCxnSpPr>
        <p:spPr>
          <a:xfrm flipH="1">
            <a:off x="6094515" y="3641576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6101C0-7760-4B13-9830-6D75BB723CB8}"/>
              </a:ext>
            </a:extLst>
          </p:cNvPr>
          <p:cNvCxnSpPr/>
          <p:nvPr/>
        </p:nvCxnSpPr>
        <p:spPr>
          <a:xfrm flipH="1">
            <a:off x="7073132" y="3630913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37A183-5449-454E-B31F-2E3BFD33EFCC}"/>
              </a:ext>
            </a:extLst>
          </p:cNvPr>
          <p:cNvCxnSpPr/>
          <p:nvPr/>
        </p:nvCxnSpPr>
        <p:spPr>
          <a:xfrm flipH="1">
            <a:off x="8183954" y="3641575"/>
            <a:ext cx="4438" cy="22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7A0CAA3-E983-48E1-BB05-B819EFB84A93}"/>
              </a:ext>
            </a:extLst>
          </p:cNvPr>
          <p:cNvSpPr txBox="1"/>
          <p:nvPr/>
        </p:nvSpPr>
        <p:spPr>
          <a:xfrm>
            <a:off x="5124775" y="2405846"/>
            <a:ext cx="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8F7148-162A-424C-A106-2E4A9BAFFDF4}"/>
              </a:ext>
            </a:extLst>
          </p:cNvPr>
          <p:cNvSpPr txBox="1"/>
          <p:nvPr/>
        </p:nvSpPr>
        <p:spPr>
          <a:xfrm>
            <a:off x="7297858" y="2397969"/>
            <a:ext cx="49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945A92D-99EC-43E4-865B-317E146F44D6}"/>
              </a:ext>
            </a:extLst>
          </p:cNvPr>
          <p:cNvSpPr/>
          <p:nvPr/>
        </p:nvSpPr>
        <p:spPr>
          <a:xfrm>
            <a:off x="2646734" y="2870145"/>
            <a:ext cx="423038" cy="8113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47E5DB6-8086-43AA-BBD7-CAFC7B0C91B8}"/>
              </a:ext>
            </a:extLst>
          </p:cNvPr>
          <p:cNvSpPr/>
          <p:nvPr/>
        </p:nvSpPr>
        <p:spPr>
          <a:xfrm>
            <a:off x="8842496" y="2818612"/>
            <a:ext cx="330686" cy="862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31378-6020-4E2D-AFAF-7B31CC688200}"/>
              </a:ext>
            </a:extLst>
          </p:cNvPr>
          <p:cNvSpPr txBox="1"/>
          <p:nvPr/>
        </p:nvSpPr>
        <p:spPr>
          <a:xfrm>
            <a:off x="9408026" y="2796053"/>
            <a:ext cx="195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User Similarity within each group</a:t>
            </a:r>
          </a:p>
        </p:txBody>
      </p:sp>
    </p:spTree>
    <p:extLst>
      <p:ext uri="{BB962C8B-B14F-4D97-AF65-F5344CB8AC3E}">
        <p14:creationId xmlns:p14="http://schemas.microsoft.com/office/powerpoint/2010/main" val="315185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72A-CB48-47EA-A110-9102E5F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Hybrid User Item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1ACD-5C2D-4F8C-9213-EDE63D57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grouping is done, a user item matrix is constructed with each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similarity is calculated within the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similar users are selected from the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Based Collaborative Filtering is then applied on the most similar users selected from the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is calculated and compared with the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173808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6E4C-244B-4B48-9946-55B6BDF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49AB-990B-4C31-BDD1-B157AA2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based similarity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Users/Items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are thought of as 2 vectors in the m dimensional space. The cosine of the angle between 2 vectors is taken as the similarity measure.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Adjusted Cosine Similarity: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ratings are mean centered before calculating the similarity. Subtracts the user average in order to mean center the ratings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3878-F7EA-463B-A4E7-742BAB29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69" y="2691322"/>
            <a:ext cx="4003146" cy="93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5CF38-3094-4C1B-84F9-E8B30616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25" y="4825565"/>
            <a:ext cx="8264434" cy="12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BFB-09F2-4006-9758-3CB759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Prediction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3BA0-9E19-4DA0-9A07-FEFC5968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Sum: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prediction on item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computing the sum of ratings given by the user on items that are similar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rating is weighted by the corresponding similarity calculated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35373-B91B-4D86-8312-F4CB03A5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4" y="3492877"/>
            <a:ext cx="5889754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956-C829-47DF-9064-EB56550B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Evaluation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C04-D842-43F5-8A0E-A8238B83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Accuracy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numerical predicted score against the actual ratings in the test 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Absolute Error is used to calculate the deviations of predicted values from the true user specified values.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is computed by summing the absolute errors of the corresponding rating-prediction pairs and taking the average of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CDBE2-5A15-4A6C-8041-007E5DA4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64" y="4110109"/>
            <a:ext cx="3541040" cy="11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C547-2BAD-453A-AA0A-E56DC77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Experimental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E233-7216-44C8-AD12-1ABA072A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assess the quality of predicted values, the sensitivity of following parameters were determined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Measures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training/test ratio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Neighborhood Size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Neighborhood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F61E-6B42-4E46-90BD-8A7624D4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Similarity Measures</a:t>
            </a:r>
            <a:endParaRPr lang="en-US" dirty="0"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B042-6BBA-42A6-887C-08F65339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cosine - cosine approach for calculating user and item similarities respectively was performing better.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cosine - adjusted cosine approach was having high MAE values when compared to that of cosine-cosine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9C3654-61D6-4827-9151-C0CC4277E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147844"/>
              </p:ext>
            </p:extLst>
          </p:nvPr>
        </p:nvGraphicFramePr>
        <p:xfrm>
          <a:off x="3080657" y="3069771"/>
          <a:ext cx="6150429" cy="321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7016BF-BB22-4CD3-9ABB-3858F7D7EC78}"/>
              </a:ext>
            </a:extLst>
          </p:cNvPr>
          <p:cNvSpPr txBox="1"/>
          <p:nvPr/>
        </p:nvSpPr>
        <p:spPr>
          <a:xfrm>
            <a:off x="2351315" y="4306082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200231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2DF3-2A4D-4B2F-820D-B92A5E0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User Neighborhood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2AF4-3C40-4612-853E-019CAA94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MAE values were recorded by varying the user group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observed that when 1/8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group data was considered, the method is performing better than using 25% or 50% of group user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less user neighbors is increasing the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BE2515-B241-4860-887F-13730091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71631"/>
              </p:ext>
            </p:extLst>
          </p:nvPr>
        </p:nvGraphicFramePr>
        <p:xfrm>
          <a:off x="2656114" y="3287486"/>
          <a:ext cx="6694714" cy="305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6D6B3B-3971-4D99-A1D2-6969B39C6418}"/>
              </a:ext>
            </a:extLst>
          </p:cNvPr>
          <p:cNvSpPr txBox="1"/>
          <p:nvPr/>
        </p:nvSpPr>
        <p:spPr>
          <a:xfrm>
            <a:off x="2013857" y="4327853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</a:t>
            </a:r>
          </a:p>
        </p:txBody>
      </p:sp>
    </p:spTree>
    <p:extLst>
      <p:ext uri="{BB962C8B-B14F-4D97-AF65-F5344CB8AC3E}">
        <p14:creationId xmlns:p14="http://schemas.microsoft.com/office/powerpoint/2010/main" val="356692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302D-280B-4EC0-9173-BCF7FC7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Value of Training/Test ratio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0B485-8393-4B7E-95FF-48C9FC92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was conducted with the cosine-cosine similarity measure by taking different training/test ratios varying by 0.1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0.45 means 45% is taken as training data and 55% is taken as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MAE value is less for training/test ratio at 0.75 and it is considered for all the evaluations.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0F2C40E-008F-493D-AA47-F2A39E91E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592789"/>
              </p:ext>
            </p:extLst>
          </p:nvPr>
        </p:nvGraphicFramePr>
        <p:xfrm>
          <a:off x="2046515" y="3559251"/>
          <a:ext cx="7595734" cy="2418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C30707-8AF9-4437-A800-CE246F339A4A}"/>
              </a:ext>
            </a:extLst>
          </p:cNvPr>
          <p:cNvSpPr txBox="1"/>
          <p:nvPr/>
        </p:nvSpPr>
        <p:spPr>
          <a:xfrm>
            <a:off x="1404258" y="4502025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C4FD3-85A8-4F31-B5BE-0A15154101A9}"/>
              </a:ext>
            </a:extLst>
          </p:cNvPr>
          <p:cNvSpPr txBox="1"/>
          <p:nvPr/>
        </p:nvSpPr>
        <p:spPr>
          <a:xfrm>
            <a:off x="5168537" y="5977468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Train/Test Ratio</a:t>
            </a:r>
          </a:p>
        </p:txBody>
      </p:sp>
    </p:spTree>
    <p:extLst>
      <p:ext uri="{BB962C8B-B14F-4D97-AF65-F5344CB8AC3E}">
        <p14:creationId xmlns:p14="http://schemas.microsoft.com/office/powerpoint/2010/main" val="151088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FEBD-FEE9-4F1E-A601-3063F547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Item Neighborhood Size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953C8-876C-4B37-91A8-76F5F8DD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neighbors are varied and MAE values are computed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below graph, the new approach improves as we increase the neighborhood size and later the curve tends to be flat at 700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87C9B3A-1FF4-4019-A827-00EA1376F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239643"/>
              </p:ext>
            </p:extLst>
          </p:nvPr>
        </p:nvGraphicFramePr>
        <p:xfrm>
          <a:off x="1393371" y="3254830"/>
          <a:ext cx="8379505" cy="282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72E08E-4FA0-4012-9308-4DDD6B78E82F}"/>
              </a:ext>
            </a:extLst>
          </p:cNvPr>
          <p:cNvSpPr txBox="1"/>
          <p:nvPr/>
        </p:nvSpPr>
        <p:spPr>
          <a:xfrm>
            <a:off x="5168537" y="5977468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No: of neighbors</a:t>
            </a:r>
          </a:p>
        </p:txBody>
      </p:sp>
    </p:spTree>
    <p:extLst>
      <p:ext uri="{BB962C8B-B14F-4D97-AF65-F5344CB8AC3E}">
        <p14:creationId xmlns:p14="http://schemas.microsoft.com/office/powerpoint/2010/main" val="1733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325EC-CC9E-4C18-A226-0A920E80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ootlight MT Light" panose="0204060206030A020304" pitchFamily="18" charset="0"/>
              </a:rPr>
              <a:t>Existing Method of Item Based Collaborative Filtering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55BD5C-368E-47E2-B0D5-EE25F4F5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user-item matrix with the ratings listed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item-item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rating is calculated with the similarity measure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 are done to the user based on the predictions calculated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2F674-EE5B-4FB8-B629-DAC10C313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73860"/>
              </p:ext>
            </p:extLst>
          </p:nvPr>
        </p:nvGraphicFramePr>
        <p:xfrm>
          <a:off x="1358282" y="4021591"/>
          <a:ext cx="3329128" cy="196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59">
                  <a:extLst>
                    <a:ext uri="{9D8B030D-6E8A-4147-A177-3AD203B41FA5}">
                      <a16:colId xmlns:a16="http://schemas.microsoft.com/office/drawing/2014/main" val="1302508022"/>
                    </a:ext>
                  </a:extLst>
                </a:gridCol>
                <a:gridCol w="782514">
                  <a:extLst>
                    <a:ext uri="{9D8B030D-6E8A-4147-A177-3AD203B41FA5}">
                      <a16:colId xmlns:a16="http://schemas.microsoft.com/office/drawing/2014/main" val="1513477855"/>
                    </a:ext>
                  </a:extLst>
                </a:gridCol>
                <a:gridCol w="798150">
                  <a:extLst>
                    <a:ext uri="{9D8B030D-6E8A-4147-A177-3AD203B41FA5}">
                      <a16:colId xmlns:a16="http://schemas.microsoft.com/office/drawing/2014/main" val="1183556031"/>
                    </a:ext>
                  </a:extLst>
                </a:gridCol>
                <a:gridCol w="854305">
                  <a:extLst>
                    <a:ext uri="{9D8B030D-6E8A-4147-A177-3AD203B41FA5}">
                      <a16:colId xmlns:a16="http://schemas.microsoft.com/office/drawing/2014/main" val="1297215107"/>
                    </a:ext>
                  </a:extLst>
                </a:gridCol>
              </a:tblGrid>
              <a:tr h="666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User/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54654"/>
                  </a:ext>
                </a:extLst>
              </a:tr>
              <a:tr h="431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71762"/>
                  </a:ext>
                </a:extLst>
              </a:tr>
              <a:tr h="431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89034"/>
                  </a:ext>
                </a:extLst>
              </a:tr>
              <a:tr h="4317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4808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3E0F8C-2913-4BBD-9B67-D304F04C7C59}"/>
              </a:ext>
            </a:extLst>
          </p:cNvPr>
          <p:cNvSpPr/>
          <p:nvPr/>
        </p:nvSpPr>
        <p:spPr>
          <a:xfrm>
            <a:off x="4980383" y="4949304"/>
            <a:ext cx="745724" cy="435006"/>
          </a:xfrm>
          <a:prstGeom prst="rightArrow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8194D7-94F0-4BE1-9174-EAE28364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49224"/>
              </p:ext>
            </p:extLst>
          </p:nvPr>
        </p:nvGraphicFramePr>
        <p:xfrm>
          <a:off x="6150153" y="4025963"/>
          <a:ext cx="3180280" cy="195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70">
                  <a:extLst>
                    <a:ext uri="{9D8B030D-6E8A-4147-A177-3AD203B41FA5}">
                      <a16:colId xmlns:a16="http://schemas.microsoft.com/office/drawing/2014/main" val="1302508022"/>
                    </a:ext>
                  </a:extLst>
                </a:gridCol>
                <a:gridCol w="795070">
                  <a:extLst>
                    <a:ext uri="{9D8B030D-6E8A-4147-A177-3AD203B41FA5}">
                      <a16:colId xmlns:a16="http://schemas.microsoft.com/office/drawing/2014/main" val="1513477855"/>
                    </a:ext>
                  </a:extLst>
                </a:gridCol>
                <a:gridCol w="795070">
                  <a:extLst>
                    <a:ext uri="{9D8B030D-6E8A-4147-A177-3AD203B41FA5}">
                      <a16:colId xmlns:a16="http://schemas.microsoft.com/office/drawing/2014/main" val="1183556031"/>
                    </a:ext>
                  </a:extLst>
                </a:gridCol>
                <a:gridCol w="795070">
                  <a:extLst>
                    <a:ext uri="{9D8B030D-6E8A-4147-A177-3AD203B41FA5}">
                      <a16:colId xmlns:a16="http://schemas.microsoft.com/office/drawing/2014/main" val="1297215107"/>
                    </a:ext>
                  </a:extLst>
                </a:gridCol>
              </a:tblGrid>
              <a:tr h="64858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User/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54654"/>
                  </a:ext>
                </a:extLst>
              </a:tr>
              <a:tr h="4363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71762"/>
                  </a:ext>
                </a:extLst>
              </a:tr>
              <a:tr h="4363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89034"/>
                  </a:ext>
                </a:extLst>
              </a:tr>
              <a:tr h="43633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4808"/>
                  </a:ext>
                </a:extLst>
              </a:tr>
            </a:tbl>
          </a:graphicData>
        </a:graphic>
      </p:graphicFrame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F27E92A5-195A-4E03-83A4-81D2A7A90B49}"/>
              </a:ext>
            </a:extLst>
          </p:cNvPr>
          <p:cNvSpPr/>
          <p:nvPr/>
        </p:nvSpPr>
        <p:spPr>
          <a:xfrm>
            <a:off x="7346572" y="3715375"/>
            <a:ext cx="519043" cy="581554"/>
          </a:xfrm>
          <a:prstGeom prst="circular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BE1090BA-C7AA-461B-A6EC-6FE5C20D8AB2}"/>
              </a:ext>
            </a:extLst>
          </p:cNvPr>
          <p:cNvSpPr/>
          <p:nvPr/>
        </p:nvSpPr>
        <p:spPr>
          <a:xfrm>
            <a:off x="8203997" y="3724732"/>
            <a:ext cx="519043" cy="581554"/>
          </a:xfrm>
          <a:prstGeom prst="circular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322E1A26-B70B-4C07-BD0F-40FD920B5EA7}"/>
              </a:ext>
            </a:extLst>
          </p:cNvPr>
          <p:cNvSpPr/>
          <p:nvPr/>
        </p:nvSpPr>
        <p:spPr>
          <a:xfrm>
            <a:off x="7013363" y="3607001"/>
            <a:ext cx="1961965" cy="26366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7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B4D2-128B-4036-AB17-5A15C3A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Experimental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63524-BF39-4E5B-8BAE-985ECE44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final evaluation, it can be seen that the proposed approach performs somewhat better than the basic item based collaborative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MAE values using different neighbors for both algorithms were plotted as follows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13A46881-99EC-48DD-AD02-E21D487C0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65442"/>
              </p:ext>
            </p:extLst>
          </p:nvPr>
        </p:nvGraphicFramePr>
        <p:xfrm>
          <a:off x="1796143" y="3341915"/>
          <a:ext cx="8893628" cy="2527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97B555-6DF5-4246-890E-BE0AA5C533A5}"/>
              </a:ext>
            </a:extLst>
          </p:cNvPr>
          <p:cNvSpPr txBox="1"/>
          <p:nvPr/>
        </p:nvSpPr>
        <p:spPr>
          <a:xfrm>
            <a:off x="1127760" y="4236120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5791E-2573-4C88-A9BF-599DED3E5B72}"/>
              </a:ext>
            </a:extLst>
          </p:cNvPr>
          <p:cNvSpPr txBox="1"/>
          <p:nvPr/>
        </p:nvSpPr>
        <p:spPr>
          <a:xfrm>
            <a:off x="5168537" y="5868989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No: of neighbors</a:t>
            </a:r>
          </a:p>
        </p:txBody>
      </p:sp>
    </p:spTree>
    <p:extLst>
      <p:ext uri="{BB962C8B-B14F-4D97-AF65-F5344CB8AC3E}">
        <p14:creationId xmlns:p14="http://schemas.microsoft.com/office/powerpoint/2010/main" val="346215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D26-51A3-4CCA-A683-F42B14C4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Extensions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5713-953C-458F-BC16-183D3C88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the approach with different data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groups if there are less number of users in the group with the help of threshold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of quality with different threshold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Imputing missing values and testing the approach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A352-E936-4E56-AE39-FFC08F36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D47D-311E-4B38-A458-8FF159C4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 collaborative filtering techniques generate good recommendations, it may not be accurate at all times.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 the user features would enhance the present technique and results in an accurate prediction, thus improving the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7139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ED742-24AB-42DB-893B-2E1EF7733847}"/>
              </a:ext>
            </a:extLst>
          </p:cNvPr>
          <p:cNvSpPr txBox="1"/>
          <p:nvPr/>
        </p:nvSpPr>
        <p:spPr>
          <a:xfrm>
            <a:off x="4609625" y="2736648"/>
            <a:ext cx="3018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3649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41C8-11B9-45CA-B474-7954F7FA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Issue with the existing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2B1C-6434-40A2-83C2-DA51AAD1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only the item-item similarity into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consider the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quality might be low in some cases where predictions are done without considering the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achieves good performance, likely to present less quality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683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0BE-8C01-4AEF-BD6A-47F20F6C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User Features for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C7A0-9FB5-46D9-A255-A4DFF3D6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 play an important role for making effective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Knowing user profile helps in increasing the quality of recommended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present model takes into account the item similarities without user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a case where there is a dataset with 80% of users are of age 40-60, so the similar ratings on the movies would make items similar which effects the remaining 20% of users of age 15-25.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the users who are of different age see recommendations that are not accurate to them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7249-0CBC-430E-B0FB-068B536E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ootlight MT Light" panose="0204060206030A020304" pitchFamily="18" charset="0"/>
              </a:rPr>
              <a:t>Different approach towards the item based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FCCC-991A-4145-B76B-F8AFC6B4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applying the item based collaborative filtering after grouping the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of similar features are grouped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item based collaborative filtering is then applied to compute the predictions and generate recommendations for the most similar users within the group.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3AE181-4278-4CE4-AF2C-AB47B81055C1}"/>
              </a:ext>
            </a:extLst>
          </p:cNvPr>
          <p:cNvSpPr/>
          <p:nvPr/>
        </p:nvSpPr>
        <p:spPr>
          <a:xfrm>
            <a:off x="773601" y="4044942"/>
            <a:ext cx="1843602" cy="1512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3-17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D28CCC-F3AE-4CED-B14A-903637CAC116}"/>
              </a:ext>
            </a:extLst>
          </p:cNvPr>
          <p:cNvSpPr/>
          <p:nvPr/>
        </p:nvSpPr>
        <p:spPr>
          <a:xfrm>
            <a:off x="3619760" y="3533313"/>
            <a:ext cx="1843602" cy="1512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18-35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294F8C-E686-4321-A6DC-75C673E25145}"/>
              </a:ext>
            </a:extLst>
          </p:cNvPr>
          <p:cNvSpPr/>
          <p:nvPr/>
        </p:nvSpPr>
        <p:spPr>
          <a:xfrm>
            <a:off x="6465919" y="4289766"/>
            <a:ext cx="1843602" cy="1512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36-55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8AE264-A41A-422A-AA2F-F67406826850}"/>
              </a:ext>
            </a:extLst>
          </p:cNvPr>
          <p:cNvSpPr/>
          <p:nvPr/>
        </p:nvSpPr>
        <p:spPr>
          <a:xfrm>
            <a:off x="9145788" y="3711356"/>
            <a:ext cx="1843602" cy="1512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 56-85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Group4</a:t>
            </a:r>
          </a:p>
        </p:txBody>
      </p:sp>
    </p:spTree>
    <p:extLst>
      <p:ext uri="{BB962C8B-B14F-4D97-AF65-F5344CB8AC3E}">
        <p14:creationId xmlns:p14="http://schemas.microsoft.com/office/powerpoint/2010/main" val="119320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9858-4918-4825-937E-460903B0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Preparing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8701-4978-4288-A9F3-FFCC3685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consists of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1,00,000 ratings (1-5)  from 943 users on 1682 movies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rated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movies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demographic info for the users (age, gender, occupation, zip)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divided into the training data and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75% of the data was used to train the algorithm and 25% of the data was used as the test data to which the algorithm was not exposed.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training and test data sets are selected randomly.</a:t>
            </a:r>
          </a:p>
        </p:txBody>
      </p:sp>
    </p:spTree>
    <p:extLst>
      <p:ext uri="{BB962C8B-B14F-4D97-AF65-F5344CB8AC3E}">
        <p14:creationId xmlns:p14="http://schemas.microsoft.com/office/powerpoint/2010/main" val="301421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15EB-14F5-41D0-B030-BCBCB86F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Preparing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8916-626F-4BDA-98A9-FF6621E7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features are determined from the dataset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object type columns in the dataset are then transformed using Label Encoding technique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91B794A-9CAF-42FD-A265-07B5061C527B}"/>
              </a:ext>
            </a:extLst>
          </p:cNvPr>
          <p:cNvSpPr/>
          <p:nvPr/>
        </p:nvSpPr>
        <p:spPr>
          <a:xfrm>
            <a:off x="3587467" y="4190087"/>
            <a:ext cx="3061907" cy="6945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dataset with user features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5F14050-8F5F-4A3C-8C3C-4E2596751098}"/>
              </a:ext>
            </a:extLst>
          </p:cNvPr>
          <p:cNvSpPr/>
          <p:nvPr/>
        </p:nvSpPr>
        <p:spPr>
          <a:xfrm>
            <a:off x="3702889" y="5184369"/>
            <a:ext cx="2946485" cy="878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 categorical values using Label Encoding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9E63F63-2C29-43DE-9438-CCF2CF8F6A90}"/>
              </a:ext>
            </a:extLst>
          </p:cNvPr>
          <p:cNvSpPr/>
          <p:nvPr/>
        </p:nvSpPr>
        <p:spPr>
          <a:xfrm>
            <a:off x="5066968" y="4895252"/>
            <a:ext cx="224122" cy="289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2F612-A582-445E-8A08-D482683D4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0" b="4694"/>
          <a:stretch/>
        </p:blipFill>
        <p:spPr>
          <a:xfrm>
            <a:off x="3207600" y="2900708"/>
            <a:ext cx="3557680" cy="11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1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492-43BC-42ED-B872-B289EEDA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Selecting User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FC24-B802-4C58-AAC8-ED5FF740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algorithm was used for feature selection in this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random forest classifier with user features and target 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most important features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F4DA9-C3BF-4D28-B864-BFD99402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3648074"/>
            <a:ext cx="732887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6AF3-F9F8-4A8E-BEB8-1CA79340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Grouping the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64B2-3B33-41B5-99A8-49AAD88B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with grouping of users based 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zip code has the highest feature importance, it was not considered for grouping as there were 795 unique values for 943 users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Grouping with zip code results with small number of users per group with zip code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0AF06-576B-4FA8-8D66-2C5F66A7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800600"/>
            <a:ext cx="54292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0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1882</TotalTime>
  <Words>1212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Footlight MT Light</vt:lpstr>
      <vt:lpstr>Times New Roman</vt:lpstr>
      <vt:lpstr>Wingdings</vt:lpstr>
      <vt:lpstr>Retrospect</vt:lpstr>
      <vt:lpstr>PowerPoint Presentation</vt:lpstr>
      <vt:lpstr>Existing Method of Item Based Collaborative Filtering</vt:lpstr>
      <vt:lpstr>Issue with the existing method</vt:lpstr>
      <vt:lpstr>User Features for Recommendation</vt:lpstr>
      <vt:lpstr>Different approach towards the item based collaborative filtering</vt:lpstr>
      <vt:lpstr>Preparing the dataset</vt:lpstr>
      <vt:lpstr>Preparing the dataset</vt:lpstr>
      <vt:lpstr>Selecting User Features</vt:lpstr>
      <vt:lpstr>Grouping the users</vt:lpstr>
      <vt:lpstr>PowerPoint Presentation</vt:lpstr>
      <vt:lpstr>Hybrid User Item Collaborative Filtering</vt:lpstr>
      <vt:lpstr>Similarity Measures</vt:lpstr>
      <vt:lpstr>Prediction Computation</vt:lpstr>
      <vt:lpstr>Evaluation Metric</vt:lpstr>
      <vt:lpstr>Experimental Results</vt:lpstr>
      <vt:lpstr>Similarity Measures</vt:lpstr>
      <vt:lpstr>User Neighborhood Size</vt:lpstr>
      <vt:lpstr>Value of Training/Test ratio</vt:lpstr>
      <vt:lpstr>Item Neighborhood Size</vt:lpstr>
      <vt:lpstr>Experimental Evaluation</vt:lpstr>
      <vt:lpstr>Extensions to the Project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sirisha Motamarry</dc:creator>
  <cp:lastModifiedBy>Krishna sirisha Motamarry</cp:lastModifiedBy>
  <cp:revision>47</cp:revision>
  <dcterms:created xsi:type="dcterms:W3CDTF">2018-05-04T03:55:11Z</dcterms:created>
  <dcterms:modified xsi:type="dcterms:W3CDTF">2018-05-15T13:46:36Z</dcterms:modified>
</cp:coreProperties>
</file>