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8697B-5D42-48CD-B8B2-7EEAB4FF719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CDDEFD4-9039-4B09-A22A-084E356C960C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This is about all the development phases of the project which includes four phases they will be overviewed in this document.</a:t>
          </a:r>
        </a:p>
      </dgm:t>
    </dgm:pt>
    <dgm:pt modelId="{2C7EC5CF-CFF7-4F94-A56F-1DD778C5884C}" type="parTrans" cxnId="{3F644858-3178-4258-905C-7CCF143E569D}">
      <dgm:prSet/>
      <dgm:spPr/>
      <dgm:t>
        <a:bodyPr/>
        <a:lstStyle/>
        <a:p>
          <a:endParaRPr lang="en-US"/>
        </a:p>
      </dgm:t>
    </dgm:pt>
    <dgm:pt modelId="{7DF53410-192B-4E57-ADC1-67544D4519E4}" type="sibTrans" cxnId="{3F644858-3178-4258-905C-7CCF143E569D}">
      <dgm:prSet/>
      <dgm:spPr/>
      <dgm:t>
        <a:bodyPr/>
        <a:lstStyle/>
        <a:p>
          <a:endParaRPr lang="en-US"/>
        </a:p>
      </dgm:t>
    </dgm:pt>
    <dgm:pt modelId="{5646DBCD-AED9-4AF5-ACE0-D66A077115FA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Phase  1</a:t>
          </a:r>
        </a:p>
      </dgm:t>
    </dgm:pt>
    <dgm:pt modelId="{80C9376B-F0DF-4C6F-9171-948F95AFA58E}" type="parTrans" cxnId="{77B8854A-E867-4CA4-B4C2-66CD5E6AB4CF}">
      <dgm:prSet/>
      <dgm:spPr/>
      <dgm:t>
        <a:bodyPr/>
        <a:lstStyle/>
        <a:p>
          <a:endParaRPr lang="en-US"/>
        </a:p>
      </dgm:t>
    </dgm:pt>
    <dgm:pt modelId="{DD50EB15-D799-42B6-ABDC-65A0C3296924}" type="sibTrans" cxnId="{77B8854A-E867-4CA4-B4C2-66CD5E6AB4CF}">
      <dgm:prSet/>
      <dgm:spPr/>
      <dgm:t>
        <a:bodyPr/>
        <a:lstStyle/>
        <a:p>
          <a:endParaRPr lang="en-US"/>
        </a:p>
      </dgm:t>
    </dgm:pt>
    <dgm:pt modelId="{09545BE2-1B3C-4CDB-932A-EAFF7A3E3397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Phase  2 </a:t>
          </a:r>
        </a:p>
      </dgm:t>
    </dgm:pt>
    <dgm:pt modelId="{4A015C97-2E42-4AA9-A117-B20C5FE955A6}" type="parTrans" cxnId="{C6AA1BB0-BC94-4CE6-969C-B66D3FF4DF6F}">
      <dgm:prSet/>
      <dgm:spPr/>
      <dgm:t>
        <a:bodyPr/>
        <a:lstStyle/>
        <a:p>
          <a:endParaRPr lang="en-US"/>
        </a:p>
      </dgm:t>
    </dgm:pt>
    <dgm:pt modelId="{0087A1F8-4AD8-408A-B5B0-575FE96AE707}" type="sibTrans" cxnId="{C6AA1BB0-BC94-4CE6-969C-B66D3FF4DF6F}">
      <dgm:prSet/>
      <dgm:spPr/>
      <dgm:t>
        <a:bodyPr/>
        <a:lstStyle/>
        <a:p>
          <a:endParaRPr lang="en-US"/>
        </a:p>
      </dgm:t>
    </dgm:pt>
    <dgm:pt modelId="{556B80B7-9FD7-4CFA-981A-00805744DF55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Phase  3</a:t>
          </a:r>
        </a:p>
      </dgm:t>
    </dgm:pt>
    <dgm:pt modelId="{53457848-1929-4456-8D3C-A715953025E0}" type="parTrans" cxnId="{B49B68A0-2211-4DB1-962A-22B7150E1600}">
      <dgm:prSet/>
      <dgm:spPr/>
      <dgm:t>
        <a:bodyPr/>
        <a:lstStyle/>
        <a:p>
          <a:endParaRPr lang="en-US"/>
        </a:p>
      </dgm:t>
    </dgm:pt>
    <dgm:pt modelId="{4BA235C0-7515-48F7-8FFB-628A12F37257}" type="sibTrans" cxnId="{B49B68A0-2211-4DB1-962A-22B7150E1600}">
      <dgm:prSet/>
      <dgm:spPr/>
      <dgm:t>
        <a:bodyPr/>
        <a:lstStyle/>
        <a:p>
          <a:endParaRPr lang="en-US"/>
        </a:p>
      </dgm:t>
    </dgm:pt>
    <dgm:pt modelId="{8EBEBCDB-0F2B-4A6A-BBB6-38EF817160FE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Phase 4</a:t>
          </a:r>
        </a:p>
      </dgm:t>
    </dgm:pt>
    <dgm:pt modelId="{F0451423-AB9F-471B-9ADE-336594928481}" type="parTrans" cxnId="{4945912B-E573-4C36-B97D-DA5A1AD32ED4}">
      <dgm:prSet/>
      <dgm:spPr/>
      <dgm:t>
        <a:bodyPr/>
        <a:lstStyle/>
        <a:p>
          <a:endParaRPr lang="en-US"/>
        </a:p>
      </dgm:t>
    </dgm:pt>
    <dgm:pt modelId="{7DC785E2-9A94-4012-BA6A-9A4EE9CDAED1}" type="sibTrans" cxnId="{4945912B-E573-4C36-B97D-DA5A1AD32ED4}">
      <dgm:prSet/>
      <dgm:spPr/>
      <dgm:t>
        <a:bodyPr/>
        <a:lstStyle/>
        <a:p>
          <a:endParaRPr lang="en-US"/>
        </a:p>
      </dgm:t>
    </dgm:pt>
    <dgm:pt modelId="{8362720A-6093-4C01-9222-606659940CB8}" type="pres">
      <dgm:prSet presAssocID="{07C8697B-5D42-48CD-B8B2-7EEAB4FF7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DE9B19-D968-44EC-88BE-A36E2155A3FB}" type="pres">
      <dgm:prSet presAssocID="{2CDDEFD4-9039-4B09-A22A-084E356C960C}" presName="hierRoot1" presStyleCnt="0"/>
      <dgm:spPr/>
    </dgm:pt>
    <dgm:pt modelId="{8D098E43-33E5-49D5-A8B0-12648D4974C0}" type="pres">
      <dgm:prSet presAssocID="{2CDDEFD4-9039-4B09-A22A-084E356C960C}" presName="composite" presStyleCnt="0"/>
      <dgm:spPr/>
    </dgm:pt>
    <dgm:pt modelId="{C5EB2983-4FD9-420D-BBA8-6525DAE22BCE}" type="pres">
      <dgm:prSet presAssocID="{2CDDEFD4-9039-4B09-A22A-084E356C960C}" presName="background" presStyleLbl="node0" presStyleIdx="0" presStyleCnt="5"/>
      <dgm:spPr/>
    </dgm:pt>
    <dgm:pt modelId="{E4A3A15A-49BD-45EE-9AF7-5F04A1F79F11}" type="pres">
      <dgm:prSet presAssocID="{2CDDEFD4-9039-4B09-A22A-084E356C960C}" presName="text" presStyleLbl="fgAcc0" presStyleIdx="0" presStyleCnt="5">
        <dgm:presLayoutVars>
          <dgm:chPref val="3"/>
        </dgm:presLayoutVars>
      </dgm:prSet>
      <dgm:spPr/>
    </dgm:pt>
    <dgm:pt modelId="{C887329B-EDFB-41BC-9A50-57AE4EEA8F0B}" type="pres">
      <dgm:prSet presAssocID="{2CDDEFD4-9039-4B09-A22A-084E356C960C}" presName="hierChild2" presStyleCnt="0"/>
      <dgm:spPr/>
    </dgm:pt>
    <dgm:pt modelId="{4DD06434-FB24-4681-8116-A9B4F4B8A550}" type="pres">
      <dgm:prSet presAssocID="{5646DBCD-AED9-4AF5-ACE0-D66A077115FA}" presName="hierRoot1" presStyleCnt="0"/>
      <dgm:spPr/>
    </dgm:pt>
    <dgm:pt modelId="{860E602D-5CF2-4A02-8669-3B99F2E1D64B}" type="pres">
      <dgm:prSet presAssocID="{5646DBCD-AED9-4AF5-ACE0-D66A077115FA}" presName="composite" presStyleCnt="0"/>
      <dgm:spPr/>
    </dgm:pt>
    <dgm:pt modelId="{34F29F52-4BFB-4104-B883-9E80D5DB640E}" type="pres">
      <dgm:prSet presAssocID="{5646DBCD-AED9-4AF5-ACE0-D66A077115FA}" presName="background" presStyleLbl="node0" presStyleIdx="1" presStyleCnt="5"/>
      <dgm:spPr/>
    </dgm:pt>
    <dgm:pt modelId="{774EA202-5C2C-471C-A6BE-FC235FAEB3A5}" type="pres">
      <dgm:prSet presAssocID="{5646DBCD-AED9-4AF5-ACE0-D66A077115FA}" presName="text" presStyleLbl="fgAcc0" presStyleIdx="1" presStyleCnt="5">
        <dgm:presLayoutVars>
          <dgm:chPref val="3"/>
        </dgm:presLayoutVars>
      </dgm:prSet>
      <dgm:spPr/>
    </dgm:pt>
    <dgm:pt modelId="{0024A9A9-A626-4697-8D84-BB0F2BD3CD01}" type="pres">
      <dgm:prSet presAssocID="{5646DBCD-AED9-4AF5-ACE0-D66A077115FA}" presName="hierChild2" presStyleCnt="0"/>
      <dgm:spPr/>
    </dgm:pt>
    <dgm:pt modelId="{A7F0B051-C00A-4960-BBBB-21F3B51C031C}" type="pres">
      <dgm:prSet presAssocID="{09545BE2-1B3C-4CDB-932A-EAFF7A3E3397}" presName="hierRoot1" presStyleCnt="0"/>
      <dgm:spPr/>
    </dgm:pt>
    <dgm:pt modelId="{3FFC98B1-1C04-4214-9B34-971D47AD919E}" type="pres">
      <dgm:prSet presAssocID="{09545BE2-1B3C-4CDB-932A-EAFF7A3E3397}" presName="composite" presStyleCnt="0"/>
      <dgm:spPr/>
    </dgm:pt>
    <dgm:pt modelId="{CB8F2E6E-D1A5-45FC-9575-35C7EBC2C673}" type="pres">
      <dgm:prSet presAssocID="{09545BE2-1B3C-4CDB-932A-EAFF7A3E3397}" presName="background" presStyleLbl="node0" presStyleIdx="2" presStyleCnt="5"/>
      <dgm:spPr/>
    </dgm:pt>
    <dgm:pt modelId="{859C2E47-50E4-48A2-AB8B-185F7E59BAAB}" type="pres">
      <dgm:prSet presAssocID="{09545BE2-1B3C-4CDB-932A-EAFF7A3E3397}" presName="text" presStyleLbl="fgAcc0" presStyleIdx="2" presStyleCnt="5">
        <dgm:presLayoutVars>
          <dgm:chPref val="3"/>
        </dgm:presLayoutVars>
      </dgm:prSet>
      <dgm:spPr/>
    </dgm:pt>
    <dgm:pt modelId="{3731004E-8E65-46F4-B3C5-E314F5DAF952}" type="pres">
      <dgm:prSet presAssocID="{09545BE2-1B3C-4CDB-932A-EAFF7A3E3397}" presName="hierChild2" presStyleCnt="0"/>
      <dgm:spPr/>
    </dgm:pt>
    <dgm:pt modelId="{A655946F-A7E2-4972-8850-FA83F90FCB89}" type="pres">
      <dgm:prSet presAssocID="{556B80B7-9FD7-4CFA-981A-00805744DF55}" presName="hierRoot1" presStyleCnt="0"/>
      <dgm:spPr/>
    </dgm:pt>
    <dgm:pt modelId="{4F709784-340C-47CD-8814-58967CA72AB9}" type="pres">
      <dgm:prSet presAssocID="{556B80B7-9FD7-4CFA-981A-00805744DF55}" presName="composite" presStyleCnt="0"/>
      <dgm:spPr/>
    </dgm:pt>
    <dgm:pt modelId="{CE7A88FF-A33F-4F91-AC21-201894569035}" type="pres">
      <dgm:prSet presAssocID="{556B80B7-9FD7-4CFA-981A-00805744DF55}" presName="background" presStyleLbl="node0" presStyleIdx="3" presStyleCnt="5"/>
      <dgm:spPr/>
    </dgm:pt>
    <dgm:pt modelId="{6E39532A-C56A-443C-AFCB-841DDAF826AB}" type="pres">
      <dgm:prSet presAssocID="{556B80B7-9FD7-4CFA-981A-00805744DF55}" presName="text" presStyleLbl="fgAcc0" presStyleIdx="3" presStyleCnt="5">
        <dgm:presLayoutVars>
          <dgm:chPref val="3"/>
        </dgm:presLayoutVars>
      </dgm:prSet>
      <dgm:spPr/>
    </dgm:pt>
    <dgm:pt modelId="{7506B1B2-258B-489A-A619-FC9FF4D5F50D}" type="pres">
      <dgm:prSet presAssocID="{556B80B7-9FD7-4CFA-981A-00805744DF55}" presName="hierChild2" presStyleCnt="0"/>
      <dgm:spPr/>
    </dgm:pt>
    <dgm:pt modelId="{8A94CE1C-1831-4CAD-9ECD-F94517BDB0D5}" type="pres">
      <dgm:prSet presAssocID="{8EBEBCDB-0F2B-4A6A-BBB6-38EF817160FE}" presName="hierRoot1" presStyleCnt="0"/>
      <dgm:spPr/>
    </dgm:pt>
    <dgm:pt modelId="{25B0D06E-FF93-4D18-8BAE-DBDF44FF7122}" type="pres">
      <dgm:prSet presAssocID="{8EBEBCDB-0F2B-4A6A-BBB6-38EF817160FE}" presName="composite" presStyleCnt="0"/>
      <dgm:spPr/>
    </dgm:pt>
    <dgm:pt modelId="{C658E318-9235-4EF2-A4EF-7AD033C89D9A}" type="pres">
      <dgm:prSet presAssocID="{8EBEBCDB-0F2B-4A6A-BBB6-38EF817160FE}" presName="background" presStyleLbl="node0" presStyleIdx="4" presStyleCnt="5"/>
      <dgm:spPr/>
    </dgm:pt>
    <dgm:pt modelId="{566C71D4-BB9F-4E38-8AF0-7A7E763875C9}" type="pres">
      <dgm:prSet presAssocID="{8EBEBCDB-0F2B-4A6A-BBB6-38EF817160FE}" presName="text" presStyleLbl="fgAcc0" presStyleIdx="4" presStyleCnt="5">
        <dgm:presLayoutVars>
          <dgm:chPref val="3"/>
        </dgm:presLayoutVars>
      </dgm:prSet>
      <dgm:spPr/>
    </dgm:pt>
    <dgm:pt modelId="{22837AE3-3938-4470-86EB-4A0F75FB3C5C}" type="pres">
      <dgm:prSet presAssocID="{8EBEBCDB-0F2B-4A6A-BBB6-38EF817160FE}" presName="hierChild2" presStyleCnt="0"/>
      <dgm:spPr/>
    </dgm:pt>
  </dgm:ptLst>
  <dgm:cxnLst>
    <dgm:cxn modelId="{9B47AC0E-77F2-4317-AA76-4AC4418B8E10}" type="presOf" srcId="{2CDDEFD4-9039-4B09-A22A-084E356C960C}" destId="{E4A3A15A-49BD-45EE-9AF7-5F04A1F79F11}" srcOrd="0" destOrd="0" presId="urn:microsoft.com/office/officeart/2005/8/layout/hierarchy1"/>
    <dgm:cxn modelId="{AB9FDC16-F187-4C32-823E-6C93E0D89E1D}" type="presOf" srcId="{09545BE2-1B3C-4CDB-932A-EAFF7A3E3397}" destId="{859C2E47-50E4-48A2-AB8B-185F7E59BAAB}" srcOrd="0" destOrd="0" presId="urn:microsoft.com/office/officeart/2005/8/layout/hierarchy1"/>
    <dgm:cxn modelId="{6A575D1D-6016-4AC9-81B2-0BB6501FAE37}" type="presOf" srcId="{8EBEBCDB-0F2B-4A6A-BBB6-38EF817160FE}" destId="{566C71D4-BB9F-4E38-8AF0-7A7E763875C9}" srcOrd="0" destOrd="0" presId="urn:microsoft.com/office/officeart/2005/8/layout/hierarchy1"/>
    <dgm:cxn modelId="{49B42A29-5CC1-4785-BCF7-DDCA53394617}" type="presOf" srcId="{5646DBCD-AED9-4AF5-ACE0-D66A077115FA}" destId="{774EA202-5C2C-471C-A6BE-FC235FAEB3A5}" srcOrd="0" destOrd="0" presId="urn:microsoft.com/office/officeart/2005/8/layout/hierarchy1"/>
    <dgm:cxn modelId="{4945912B-E573-4C36-B97D-DA5A1AD32ED4}" srcId="{07C8697B-5D42-48CD-B8B2-7EEAB4FF719B}" destId="{8EBEBCDB-0F2B-4A6A-BBB6-38EF817160FE}" srcOrd="4" destOrd="0" parTransId="{F0451423-AB9F-471B-9ADE-336594928481}" sibTransId="{7DC785E2-9A94-4012-BA6A-9A4EE9CDAED1}"/>
    <dgm:cxn modelId="{16881544-EB74-4AD3-97BB-E5924A42A5FB}" type="presOf" srcId="{556B80B7-9FD7-4CFA-981A-00805744DF55}" destId="{6E39532A-C56A-443C-AFCB-841DDAF826AB}" srcOrd="0" destOrd="0" presId="urn:microsoft.com/office/officeart/2005/8/layout/hierarchy1"/>
    <dgm:cxn modelId="{77B8854A-E867-4CA4-B4C2-66CD5E6AB4CF}" srcId="{07C8697B-5D42-48CD-B8B2-7EEAB4FF719B}" destId="{5646DBCD-AED9-4AF5-ACE0-D66A077115FA}" srcOrd="1" destOrd="0" parTransId="{80C9376B-F0DF-4C6F-9171-948F95AFA58E}" sibTransId="{DD50EB15-D799-42B6-ABDC-65A0C3296924}"/>
    <dgm:cxn modelId="{3F644858-3178-4258-905C-7CCF143E569D}" srcId="{07C8697B-5D42-48CD-B8B2-7EEAB4FF719B}" destId="{2CDDEFD4-9039-4B09-A22A-084E356C960C}" srcOrd="0" destOrd="0" parTransId="{2C7EC5CF-CFF7-4F94-A56F-1DD778C5884C}" sibTransId="{7DF53410-192B-4E57-ADC1-67544D4519E4}"/>
    <dgm:cxn modelId="{B49B68A0-2211-4DB1-962A-22B7150E1600}" srcId="{07C8697B-5D42-48CD-B8B2-7EEAB4FF719B}" destId="{556B80B7-9FD7-4CFA-981A-00805744DF55}" srcOrd="3" destOrd="0" parTransId="{53457848-1929-4456-8D3C-A715953025E0}" sibTransId="{4BA235C0-7515-48F7-8FFB-628A12F37257}"/>
    <dgm:cxn modelId="{C6AA1BB0-BC94-4CE6-969C-B66D3FF4DF6F}" srcId="{07C8697B-5D42-48CD-B8B2-7EEAB4FF719B}" destId="{09545BE2-1B3C-4CDB-932A-EAFF7A3E3397}" srcOrd="2" destOrd="0" parTransId="{4A015C97-2E42-4AA9-A117-B20C5FE955A6}" sibTransId="{0087A1F8-4AD8-408A-B5B0-575FE96AE707}"/>
    <dgm:cxn modelId="{7FFB92FD-B8D1-466F-AA5C-C454E354E61B}" type="presOf" srcId="{07C8697B-5D42-48CD-B8B2-7EEAB4FF719B}" destId="{8362720A-6093-4C01-9222-606659940CB8}" srcOrd="0" destOrd="0" presId="urn:microsoft.com/office/officeart/2005/8/layout/hierarchy1"/>
    <dgm:cxn modelId="{68245BAF-9F0E-420A-BF70-31C775657132}" type="presParOf" srcId="{8362720A-6093-4C01-9222-606659940CB8}" destId="{25DE9B19-D968-44EC-88BE-A36E2155A3FB}" srcOrd="0" destOrd="0" presId="urn:microsoft.com/office/officeart/2005/8/layout/hierarchy1"/>
    <dgm:cxn modelId="{2E7E2AF0-35D4-49B2-9435-9C79FCB9C7DD}" type="presParOf" srcId="{25DE9B19-D968-44EC-88BE-A36E2155A3FB}" destId="{8D098E43-33E5-49D5-A8B0-12648D4974C0}" srcOrd="0" destOrd="0" presId="urn:microsoft.com/office/officeart/2005/8/layout/hierarchy1"/>
    <dgm:cxn modelId="{82E7CB7B-AB60-4FF1-8363-39F4E3873A5C}" type="presParOf" srcId="{8D098E43-33E5-49D5-A8B0-12648D4974C0}" destId="{C5EB2983-4FD9-420D-BBA8-6525DAE22BCE}" srcOrd="0" destOrd="0" presId="urn:microsoft.com/office/officeart/2005/8/layout/hierarchy1"/>
    <dgm:cxn modelId="{E781F073-62CE-4276-A3C0-CAE5B7D69DC5}" type="presParOf" srcId="{8D098E43-33E5-49D5-A8B0-12648D4974C0}" destId="{E4A3A15A-49BD-45EE-9AF7-5F04A1F79F11}" srcOrd="1" destOrd="0" presId="urn:microsoft.com/office/officeart/2005/8/layout/hierarchy1"/>
    <dgm:cxn modelId="{03E457B6-B7F7-43E3-9DCA-893E6FFECCC9}" type="presParOf" srcId="{25DE9B19-D968-44EC-88BE-A36E2155A3FB}" destId="{C887329B-EDFB-41BC-9A50-57AE4EEA8F0B}" srcOrd="1" destOrd="0" presId="urn:microsoft.com/office/officeart/2005/8/layout/hierarchy1"/>
    <dgm:cxn modelId="{CDF3C29D-6271-46C4-B2A4-D484BD8B01C3}" type="presParOf" srcId="{8362720A-6093-4C01-9222-606659940CB8}" destId="{4DD06434-FB24-4681-8116-A9B4F4B8A550}" srcOrd="1" destOrd="0" presId="urn:microsoft.com/office/officeart/2005/8/layout/hierarchy1"/>
    <dgm:cxn modelId="{6AC0816F-3900-4C06-8F53-50676CBC219A}" type="presParOf" srcId="{4DD06434-FB24-4681-8116-A9B4F4B8A550}" destId="{860E602D-5CF2-4A02-8669-3B99F2E1D64B}" srcOrd="0" destOrd="0" presId="urn:microsoft.com/office/officeart/2005/8/layout/hierarchy1"/>
    <dgm:cxn modelId="{802319D4-6978-49DF-8327-7C6B070B9A3E}" type="presParOf" srcId="{860E602D-5CF2-4A02-8669-3B99F2E1D64B}" destId="{34F29F52-4BFB-4104-B883-9E80D5DB640E}" srcOrd="0" destOrd="0" presId="urn:microsoft.com/office/officeart/2005/8/layout/hierarchy1"/>
    <dgm:cxn modelId="{0966328D-B226-4468-99AE-1F773A5A3937}" type="presParOf" srcId="{860E602D-5CF2-4A02-8669-3B99F2E1D64B}" destId="{774EA202-5C2C-471C-A6BE-FC235FAEB3A5}" srcOrd="1" destOrd="0" presId="urn:microsoft.com/office/officeart/2005/8/layout/hierarchy1"/>
    <dgm:cxn modelId="{077A414E-B607-4BAD-B1EB-DE9AC0395C43}" type="presParOf" srcId="{4DD06434-FB24-4681-8116-A9B4F4B8A550}" destId="{0024A9A9-A626-4697-8D84-BB0F2BD3CD01}" srcOrd="1" destOrd="0" presId="urn:microsoft.com/office/officeart/2005/8/layout/hierarchy1"/>
    <dgm:cxn modelId="{10C96B88-F0F8-47ED-B715-92BAB08B6339}" type="presParOf" srcId="{8362720A-6093-4C01-9222-606659940CB8}" destId="{A7F0B051-C00A-4960-BBBB-21F3B51C031C}" srcOrd="2" destOrd="0" presId="urn:microsoft.com/office/officeart/2005/8/layout/hierarchy1"/>
    <dgm:cxn modelId="{120EBA98-DCE5-4FE3-985C-024CA55AC461}" type="presParOf" srcId="{A7F0B051-C00A-4960-BBBB-21F3B51C031C}" destId="{3FFC98B1-1C04-4214-9B34-971D47AD919E}" srcOrd="0" destOrd="0" presId="urn:microsoft.com/office/officeart/2005/8/layout/hierarchy1"/>
    <dgm:cxn modelId="{5AF5AEA3-BBCA-4782-B42A-09776ECCE4D7}" type="presParOf" srcId="{3FFC98B1-1C04-4214-9B34-971D47AD919E}" destId="{CB8F2E6E-D1A5-45FC-9575-35C7EBC2C673}" srcOrd="0" destOrd="0" presId="urn:microsoft.com/office/officeart/2005/8/layout/hierarchy1"/>
    <dgm:cxn modelId="{6C9BCF33-B7CC-4E2C-9A3A-007AA19956C6}" type="presParOf" srcId="{3FFC98B1-1C04-4214-9B34-971D47AD919E}" destId="{859C2E47-50E4-48A2-AB8B-185F7E59BAAB}" srcOrd="1" destOrd="0" presId="urn:microsoft.com/office/officeart/2005/8/layout/hierarchy1"/>
    <dgm:cxn modelId="{0A6C395F-3402-4BF9-84FE-6960F9034D10}" type="presParOf" srcId="{A7F0B051-C00A-4960-BBBB-21F3B51C031C}" destId="{3731004E-8E65-46F4-B3C5-E314F5DAF952}" srcOrd="1" destOrd="0" presId="urn:microsoft.com/office/officeart/2005/8/layout/hierarchy1"/>
    <dgm:cxn modelId="{DB8B883B-21C3-47B1-BECD-D559A3505DD8}" type="presParOf" srcId="{8362720A-6093-4C01-9222-606659940CB8}" destId="{A655946F-A7E2-4972-8850-FA83F90FCB89}" srcOrd="3" destOrd="0" presId="urn:microsoft.com/office/officeart/2005/8/layout/hierarchy1"/>
    <dgm:cxn modelId="{C9F8F764-8F9A-4670-8A8C-D6CC7467849D}" type="presParOf" srcId="{A655946F-A7E2-4972-8850-FA83F90FCB89}" destId="{4F709784-340C-47CD-8814-58967CA72AB9}" srcOrd="0" destOrd="0" presId="urn:microsoft.com/office/officeart/2005/8/layout/hierarchy1"/>
    <dgm:cxn modelId="{2A69044E-25F5-4F36-B155-E84487E3CC5F}" type="presParOf" srcId="{4F709784-340C-47CD-8814-58967CA72AB9}" destId="{CE7A88FF-A33F-4F91-AC21-201894569035}" srcOrd="0" destOrd="0" presId="urn:microsoft.com/office/officeart/2005/8/layout/hierarchy1"/>
    <dgm:cxn modelId="{22E698A6-58FB-4C35-A542-411ED9C0E4AB}" type="presParOf" srcId="{4F709784-340C-47CD-8814-58967CA72AB9}" destId="{6E39532A-C56A-443C-AFCB-841DDAF826AB}" srcOrd="1" destOrd="0" presId="urn:microsoft.com/office/officeart/2005/8/layout/hierarchy1"/>
    <dgm:cxn modelId="{05396FB1-6A3C-4EA2-883C-06BA2A7DA0B6}" type="presParOf" srcId="{A655946F-A7E2-4972-8850-FA83F90FCB89}" destId="{7506B1B2-258B-489A-A619-FC9FF4D5F50D}" srcOrd="1" destOrd="0" presId="urn:microsoft.com/office/officeart/2005/8/layout/hierarchy1"/>
    <dgm:cxn modelId="{BD60B72A-B056-4B54-A49D-30B83B0E5A9A}" type="presParOf" srcId="{8362720A-6093-4C01-9222-606659940CB8}" destId="{8A94CE1C-1831-4CAD-9ECD-F94517BDB0D5}" srcOrd="4" destOrd="0" presId="urn:microsoft.com/office/officeart/2005/8/layout/hierarchy1"/>
    <dgm:cxn modelId="{F348D92E-9D9B-4562-8533-740EC3168E5F}" type="presParOf" srcId="{8A94CE1C-1831-4CAD-9ECD-F94517BDB0D5}" destId="{25B0D06E-FF93-4D18-8BAE-DBDF44FF7122}" srcOrd="0" destOrd="0" presId="urn:microsoft.com/office/officeart/2005/8/layout/hierarchy1"/>
    <dgm:cxn modelId="{3800563C-6E27-4800-991D-C9E8A43E4398}" type="presParOf" srcId="{25B0D06E-FF93-4D18-8BAE-DBDF44FF7122}" destId="{C658E318-9235-4EF2-A4EF-7AD033C89D9A}" srcOrd="0" destOrd="0" presId="urn:microsoft.com/office/officeart/2005/8/layout/hierarchy1"/>
    <dgm:cxn modelId="{4C104F01-31A8-40BD-91AF-87E4CC751DB2}" type="presParOf" srcId="{25B0D06E-FF93-4D18-8BAE-DBDF44FF7122}" destId="{566C71D4-BB9F-4E38-8AF0-7A7E763875C9}" srcOrd="1" destOrd="0" presId="urn:microsoft.com/office/officeart/2005/8/layout/hierarchy1"/>
    <dgm:cxn modelId="{EC58560A-73DB-4C0F-BDF5-A9590634D07C}" type="presParOf" srcId="{8A94CE1C-1831-4CAD-9ECD-F94517BDB0D5}" destId="{22837AE3-3938-4470-86EB-4A0F75FB3C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B2983-4FD9-420D-BBA8-6525DAE22BCE}">
      <dsp:nvSpPr>
        <dsp:cNvPr id="0" name=""/>
        <dsp:cNvSpPr/>
      </dsp:nvSpPr>
      <dsp:spPr>
        <a:xfrm>
          <a:off x="3895" y="2195464"/>
          <a:ext cx="1898008" cy="12052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3A15A-49BD-45EE-9AF7-5F04A1F79F11}">
      <dsp:nvSpPr>
        <dsp:cNvPr id="0" name=""/>
        <dsp:cNvSpPr/>
      </dsp:nvSpPr>
      <dsp:spPr>
        <a:xfrm>
          <a:off x="214784" y="2395809"/>
          <a:ext cx="1898008" cy="120523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This is about all the development phases of the project which includes four phases they will be overviewed in this document.</a:t>
          </a:r>
        </a:p>
      </dsp:txBody>
      <dsp:txXfrm>
        <a:off x="250084" y="2431109"/>
        <a:ext cx="1827408" cy="1134635"/>
      </dsp:txXfrm>
    </dsp:sp>
    <dsp:sp modelId="{34F29F52-4BFB-4104-B883-9E80D5DB640E}">
      <dsp:nvSpPr>
        <dsp:cNvPr id="0" name=""/>
        <dsp:cNvSpPr/>
      </dsp:nvSpPr>
      <dsp:spPr>
        <a:xfrm>
          <a:off x="2323683" y="2195464"/>
          <a:ext cx="1898008" cy="12052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EA202-5C2C-471C-A6BE-FC235FAEB3A5}">
      <dsp:nvSpPr>
        <dsp:cNvPr id="0" name=""/>
        <dsp:cNvSpPr/>
      </dsp:nvSpPr>
      <dsp:spPr>
        <a:xfrm>
          <a:off x="2534572" y="2395809"/>
          <a:ext cx="1898008" cy="120523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Phase  1</a:t>
          </a:r>
        </a:p>
      </dsp:txBody>
      <dsp:txXfrm>
        <a:off x="2569872" y="2431109"/>
        <a:ext cx="1827408" cy="1134635"/>
      </dsp:txXfrm>
    </dsp:sp>
    <dsp:sp modelId="{CB8F2E6E-D1A5-45FC-9575-35C7EBC2C673}">
      <dsp:nvSpPr>
        <dsp:cNvPr id="0" name=""/>
        <dsp:cNvSpPr/>
      </dsp:nvSpPr>
      <dsp:spPr>
        <a:xfrm>
          <a:off x="4643470" y="2195464"/>
          <a:ext cx="1898008" cy="12052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C2E47-50E4-48A2-AB8B-185F7E59BAAB}">
      <dsp:nvSpPr>
        <dsp:cNvPr id="0" name=""/>
        <dsp:cNvSpPr/>
      </dsp:nvSpPr>
      <dsp:spPr>
        <a:xfrm>
          <a:off x="4854360" y="2395809"/>
          <a:ext cx="1898008" cy="120523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Phase  2 </a:t>
          </a:r>
        </a:p>
      </dsp:txBody>
      <dsp:txXfrm>
        <a:off x="4889660" y="2431109"/>
        <a:ext cx="1827408" cy="1134635"/>
      </dsp:txXfrm>
    </dsp:sp>
    <dsp:sp modelId="{CE7A88FF-A33F-4F91-AC21-201894569035}">
      <dsp:nvSpPr>
        <dsp:cNvPr id="0" name=""/>
        <dsp:cNvSpPr/>
      </dsp:nvSpPr>
      <dsp:spPr>
        <a:xfrm>
          <a:off x="6963258" y="2195464"/>
          <a:ext cx="1898008" cy="12052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9532A-C56A-443C-AFCB-841DDAF826AB}">
      <dsp:nvSpPr>
        <dsp:cNvPr id="0" name=""/>
        <dsp:cNvSpPr/>
      </dsp:nvSpPr>
      <dsp:spPr>
        <a:xfrm>
          <a:off x="7174148" y="2395809"/>
          <a:ext cx="1898008" cy="120523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Phase  3</a:t>
          </a:r>
        </a:p>
      </dsp:txBody>
      <dsp:txXfrm>
        <a:off x="7209448" y="2431109"/>
        <a:ext cx="1827408" cy="1134635"/>
      </dsp:txXfrm>
    </dsp:sp>
    <dsp:sp modelId="{C658E318-9235-4EF2-A4EF-7AD033C89D9A}">
      <dsp:nvSpPr>
        <dsp:cNvPr id="0" name=""/>
        <dsp:cNvSpPr/>
      </dsp:nvSpPr>
      <dsp:spPr>
        <a:xfrm>
          <a:off x="9283046" y="2195464"/>
          <a:ext cx="1898008" cy="12052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C71D4-BB9F-4E38-8AF0-7A7E763875C9}">
      <dsp:nvSpPr>
        <dsp:cNvPr id="0" name=""/>
        <dsp:cNvSpPr/>
      </dsp:nvSpPr>
      <dsp:spPr>
        <a:xfrm>
          <a:off x="9493936" y="2395809"/>
          <a:ext cx="1898008" cy="120523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Phase 4</a:t>
          </a:r>
        </a:p>
      </dsp:txBody>
      <dsp:txXfrm>
        <a:off x="9529236" y="2431109"/>
        <a:ext cx="1827408" cy="1134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4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6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5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3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5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2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9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4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79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75279887@N05/6914441342/" TargetMode="Externa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adoption-electronic-document-records-management-system-within-public-sector-namibia-exploring-challenges-opportunities/" TargetMode="External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eliweb.it/2014/11/cloud-computing-quale-sara-levoluzione-della-nuvola/" TargetMode="External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7.xml" /><Relationship Id="rId4" Type="http://schemas.openxmlformats.org/officeDocument/2006/relationships/hyperlink" Target="https://creativecommons.org/licenses/by-nc-sa/3.0/" TargetMode="Externa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" TargetMode="External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7.xml" /><Relationship Id="rId4" Type="http://schemas.openxmlformats.org/officeDocument/2006/relationships/hyperlink" Target="https://creativecommons.org/licenses/by/3.0/" TargetMode="Externa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reversity.com/tag/design-thinking/" TargetMode="External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report/tsifrovoy-kazahstan-peredovyie-tehnologii-zhdut-osvoeniya/" TargetMode="External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-heinecke-/4406341989" TargetMode="External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creativecommons.org/licenses/by/3.0/" TargetMode="Externa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adoption-electronic-document-records-management-system-within-public-sector-namibia-exploring-challenges-opportunities/" TargetMode="External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612EC-FF95-4B09-6715-8C35415E1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002" b="1299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Big Data Analysis With IBM Databases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Calibri"/>
              </a:rPr>
              <a:t>Cloud Computing Project Documentation </a:t>
            </a:r>
            <a:endParaRPr lang="en-US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C6C9F-0757-F1C1-4228-173F5511F4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C6E366-EC33-9FB5-6C5D-618D969D8243}"/>
              </a:ext>
            </a:extLst>
          </p:cNvPr>
          <p:cNvSpPr txBox="1"/>
          <p:nvPr/>
        </p:nvSpPr>
        <p:spPr>
          <a:xfrm>
            <a:off x="558053" y="985184"/>
            <a:ext cx="10795747" cy="519177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Database Setup:</a:t>
            </a:r>
            <a:endParaRPr lang="en-US" sz="2800" dirty="0">
              <a:solidFill>
                <a:srgbClr val="FFFFFF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      We implemented a cloud-based relational database system to store and  manage the dataset securely.</a:t>
            </a:r>
            <a:endParaRPr lang="en-US" sz="2800">
              <a:solidFill>
                <a:srgbClr val="FFFFFF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Analysis Techniques:</a:t>
            </a:r>
            <a:endParaRPr lang="en-US" sz="2800">
              <a:solidFill>
                <a:srgbClr val="FFFFFF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   Machine Learning: We employed machine learning algorithms for customer  segmentation, predictive modeling, and personalized marketing.</a:t>
            </a:r>
            <a:endParaRPr lang="en-US" sz="2800">
              <a:solidFill>
                <a:srgbClr val="FFFFFF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  Statistical Analysis: Conducted statistical tests to identify significant  correlations and trends.</a:t>
            </a:r>
            <a:endParaRPr lang="en-US" sz="2800">
              <a:solidFill>
                <a:srgbClr val="FFFFFF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  Text Mining: Analyzed customer feedback and social media comments to understand sentiment and customer opinions.</a:t>
            </a:r>
            <a:endParaRPr lang="en-US" sz="2800">
              <a:solidFill>
                <a:srgbClr val="FFFFFF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530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omputer screen with a cloud and binary code&#10;&#10;Description automatically generated">
            <a:extLst>
              <a:ext uri="{FF2B5EF4-FFF2-40B4-BE49-F238E27FC236}">
                <a16:creationId xmlns:a16="http://schemas.microsoft.com/office/drawing/2014/main" id="{0FBD0068-CE91-0A28-EFD2-4E1BDC9B94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C125BC-F21E-0486-BB93-099215DAD53E}"/>
              </a:ext>
            </a:extLst>
          </p:cNvPr>
          <p:cNvSpPr txBox="1"/>
          <p:nvPr/>
        </p:nvSpPr>
        <p:spPr>
          <a:xfrm>
            <a:off x="535642" y="548155"/>
            <a:ext cx="10818158" cy="562880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Visualization Methods:</a:t>
            </a:r>
            <a:endParaRPr lang="en-US" sz="2800" dirty="0">
              <a:solidFill>
                <a:srgbClr val="FFFFFF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      Utilized Tableau for creating dynamic visualizations, including                            heatmaps, bar charts, and  line graphs.</a:t>
            </a:r>
            <a:endParaRPr lang="en-US" sz="2800" dirty="0">
              <a:solidFill>
                <a:srgbClr val="FFFFFF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      Developed interactive dashboards for real-time performance                            monitoring.</a:t>
            </a:r>
            <a:endParaRPr lang="en-US" sz="2800" dirty="0">
              <a:solidFill>
                <a:srgbClr val="FFFFFF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Business Insights:</a:t>
            </a:r>
            <a:endParaRPr lang="en-US" sz="2800" dirty="0">
              <a:solidFill>
                <a:srgbClr val="FFFFFF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   1.Key Findings </a:t>
            </a:r>
            <a:endParaRPr lang="en-US" sz="2800" dirty="0">
              <a:solidFill>
                <a:srgbClr val="FFFFFF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   2.Optimization</a:t>
            </a:r>
            <a:endParaRPr lang="en-US" sz="2800" dirty="0">
              <a:solidFill>
                <a:srgbClr val="FFFFFF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   3.Personalization</a:t>
            </a:r>
            <a:endParaRPr lang="en-US" sz="2800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1FFDB-059B-846A-B383-08B73F422FE2}"/>
              </a:ext>
            </a:extLst>
          </p:cNvPr>
          <p:cNvSpPr txBox="1"/>
          <p:nvPr/>
        </p:nvSpPr>
        <p:spPr>
          <a:xfrm>
            <a:off x="9737482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847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holding a phone&#10;&#10;Description automatically generated">
            <a:extLst>
              <a:ext uri="{FF2B5EF4-FFF2-40B4-BE49-F238E27FC236}">
                <a16:creationId xmlns:a16="http://schemas.microsoft.com/office/drawing/2014/main" id="{F1813C00-EC45-0682-8772-8EBB3A84D2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0887AE-CA01-F90A-3295-5CD5BFEAB953}"/>
              </a:ext>
            </a:extLst>
          </p:cNvPr>
          <p:cNvSpPr txBox="1"/>
          <p:nvPr/>
        </p:nvSpPr>
        <p:spPr>
          <a:xfrm>
            <a:off x="827467" y="2609090"/>
            <a:ext cx="10526333" cy="35678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Conclusion: This big data analysis project successfully transformed raw marketing data into valuable insights, optimizing marketing strategies and enhancing business outcomes.</a:t>
            </a:r>
            <a:endParaRPr lang="en-US" sz="2800" dirty="0">
              <a:solidFill>
                <a:srgbClr val="FFFFFF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951A7-7954-D0D1-A667-091CE1948255}"/>
              </a:ext>
            </a:extLst>
          </p:cNvPr>
          <p:cNvSpPr txBox="1"/>
          <p:nvPr/>
        </p:nvSpPr>
        <p:spPr>
          <a:xfrm flipH="1" flipV="1">
            <a:off x="12192000" y="6858000"/>
            <a:ext cx="807994" cy="200055"/>
          </a:xfrm>
          <a:prstGeom prst="rect">
            <a:avLst/>
          </a:prstGeom>
          <a:solidFill>
            <a:srgbClr val="000000"/>
          </a:solidFill>
        </p:spPr>
        <p:txBody>
          <a:bodyPr wrap="square" lIns="91440" tIns="45720" rIns="91440" bIns="45720" anchor="t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69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rt board pins, pinned, darts, dart board, bull's eye, game, playing ...">
            <a:extLst>
              <a:ext uri="{FF2B5EF4-FFF2-40B4-BE49-F238E27FC236}">
                <a16:creationId xmlns:a16="http://schemas.microsoft.com/office/drawing/2014/main" id="{026810AC-7B8A-C524-B3E0-9A1CF50C8B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50" b="9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32B0B-5C90-2CE4-B9B3-445F70F0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Calibri Light"/>
              </a:rPr>
              <a:t>OBJECTIVES 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18EA-3517-7070-AF94-634DC1BC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The primary objective of this project was to perform in-depth big data analysis using IBM Cloud Databases. We aimed to extract valuable insights from a selected dataset and translate them into actionable business intelligence.</a:t>
            </a:r>
            <a:endParaRPr lang="en-US">
              <a:solidFill>
                <a:srgbClr val="FFFFFF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2054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wire object&#10;&#10;Description automatically generated">
            <a:extLst>
              <a:ext uri="{FF2B5EF4-FFF2-40B4-BE49-F238E27FC236}">
                <a16:creationId xmlns:a16="http://schemas.microsoft.com/office/drawing/2014/main" id="{01B5B1DE-15BA-3B83-EA26-62EDF3ED58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725FD5-895A-00D8-025B-DEB57566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 Design Thinking Process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0264-0B20-5537-511C-E74EFBE29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847" y="1718302"/>
            <a:ext cx="6254840" cy="44586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 I followed a design thinking approach to address the project's challenges effectively. This involved empathizing with the end-users, defining the problem, ideating potential solutions, prototyping the analysis, and testing our findings to ensure they meet the objectives.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3" name="Picture 12" descr="How to engage the university leadership in a design thinking workshop ...">
            <a:extLst>
              <a:ext uri="{FF2B5EF4-FFF2-40B4-BE49-F238E27FC236}">
                <a16:creationId xmlns:a16="http://schemas.microsoft.com/office/drawing/2014/main" id="{E299CE02-3C3D-FFB0-B349-463AAAEE7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62" y="4192004"/>
            <a:ext cx="3786390" cy="17902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56658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7E8C4-472F-3FB2-E938-208C20F6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Times New Roman"/>
                <a:ea typeface="Calibri Light"/>
                <a:cs typeface="Calibri Light"/>
              </a:rPr>
              <a:t>Development Phases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6831A6A-BBE0-58E4-BB16-48A91EC69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842158"/>
              </p:ext>
            </p:extLst>
          </p:nvPr>
        </p:nvGraphicFramePr>
        <p:xfrm>
          <a:off x="365235" y="1234419"/>
          <a:ext cx="11395840" cy="5796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973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Organizing data driven experiments with PLynx – Towards Data Science">
            <a:extLst>
              <a:ext uri="{FF2B5EF4-FFF2-40B4-BE49-F238E27FC236}">
                <a16:creationId xmlns:a16="http://schemas.microsoft.com/office/drawing/2014/main" id="{AC28F49F-59D5-BFBD-CAA9-31EAE1640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49" b="131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6EAD2B-FA11-64C8-A303-45DD7757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Phase 1 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FC7F-DC42-66BE-EAD5-AF95798A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                                             Data Collection</a:t>
            </a:r>
            <a:endParaRPr lang="en-US" dirty="0">
              <a:cs typeface="Calibri" panose="020F0502020204030204"/>
            </a:endParaRP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Collecting marketing data from various sources, including website traffic, social media, email campaigns, and customer databases.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r>
              <a:rPr lang="en-US" dirty="0">
                <a:solidFill>
                  <a:srgbClr val="FFFFFF"/>
                </a:solidFill>
              </a:rPr>
              <a:t>Setting up data pipelines to ensure data ingestion and storage.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577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2A63765-9B2F-9FFE-1773-B843597E31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568" b="81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EEE84-B71C-BC38-592A-9B7EEF62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Phase 2 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44BADC-30F4-21E6-1337-7E8714282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                                 Data Cleaning and Preparation</a:t>
            </a:r>
            <a:endParaRPr lang="en-US">
              <a:solidFill>
                <a:srgbClr val="FFFFFF"/>
              </a:solidFill>
              <a:latin typeface="Times New Roman"/>
              <a:cs typeface="Calibri" panose="020F0502020204030204"/>
            </a:endParaRPr>
          </a:p>
          <a:p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  <a:latin typeface="Times New Roman"/>
              <a:cs typeface="Calibri"/>
            </a:endParaRPr>
          </a:p>
          <a:p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Cleaning and preprocessing data to remove duplicates, missing values, and outliers.</a:t>
            </a:r>
            <a:endParaRPr lang="en-US">
              <a:solidFill>
                <a:srgbClr val="FFFFFF"/>
              </a:solidFill>
              <a:latin typeface="Times New Roman"/>
              <a:cs typeface="Calibri"/>
            </a:endParaRPr>
          </a:p>
          <a:p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Structuring the data for analysis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  <a:p>
            <a:endParaRPr lang="en-US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090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sign&#10;&#10;Description automatically generated">
            <a:extLst>
              <a:ext uri="{FF2B5EF4-FFF2-40B4-BE49-F238E27FC236}">
                <a16:creationId xmlns:a16="http://schemas.microsoft.com/office/drawing/2014/main" id="{F8D023FE-37DB-32C6-9C93-5C8D2E79EC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3F6BCF-0721-BF11-1C25-DFE9BC2A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Phase 3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5D81-DA06-7C7B-6A03-F0E81EB4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                              Database Setup and Data Analysis</a:t>
            </a:r>
            <a:endParaRPr lang="en-US">
              <a:solidFill>
                <a:srgbClr val="FFFFFF"/>
              </a:solidFill>
              <a:latin typeface="Calibri"/>
              <a:ea typeface="+mn-lt"/>
              <a:cs typeface="Calibri"/>
            </a:endParaRPr>
          </a:p>
          <a:p>
            <a:pPr>
              <a:buNone/>
            </a:pPr>
            <a:endParaRPr lang="en-US">
              <a:solidFill>
                <a:srgbClr val="FFFFFF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We began by creating an IBM Cloud account and selected the appropriate database service, opting for Db2 as our database management system.</a:t>
            </a:r>
            <a:endParaRPr lang="en-US">
              <a:solidFill>
                <a:srgbClr val="FFFFFF"/>
              </a:solidFill>
              <a:latin typeface="Times New Roman"/>
              <a:cs typeface="Calibri" panose="020F0502020204030204"/>
            </a:endParaRPr>
          </a:p>
          <a:p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Utilizing advanced machine learning algorithms to perform customer segmentation and predictive analysis.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  <a:p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Analyzing customer behavior patterns, including click-through rates, conversion rates, and purchase history.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  <a:p>
            <a:endParaRPr lang="en-US">
              <a:solidFill>
                <a:srgbClr val="FFFFFF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1E75A-6014-CF43-9815-CD9ACE5000BA}"/>
              </a:ext>
            </a:extLst>
          </p:cNvPr>
          <p:cNvSpPr txBox="1"/>
          <p:nvPr/>
        </p:nvSpPr>
        <p:spPr>
          <a:xfrm>
            <a:off x="9990756" y="6657945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746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nternet banking insights | Free vector - 594697">
            <a:extLst>
              <a:ext uri="{FF2B5EF4-FFF2-40B4-BE49-F238E27FC236}">
                <a16:creationId xmlns:a16="http://schemas.microsoft.com/office/drawing/2014/main" id="{7A62D58A-41B7-3656-7802-856E1BEEA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918" b="18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FC3E14-BE95-E65A-29A0-61C209A5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Phase 4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ED3F-82B6-353B-B243-3CE39F24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                                     </a:t>
            </a:r>
            <a:r>
              <a:rPr lang="en-US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          Reporting </a:t>
            </a:r>
            <a:endParaRPr lang="en-US" dirty="0">
              <a:solidFill>
                <a:srgbClr val="FFFFFF"/>
              </a:solidFill>
              <a:latin typeface="Times New Roman"/>
              <a:cs typeface="Calibri" panose="020F0502020204030204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Creating visualizations using tools like Tableau and Power BI to represent key insights.</a:t>
            </a:r>
            <a:endParaRPr lang="en-US" dirty="0">
              <a:solidFill>
                <a:srgbClr val="FFFFFF"/>
              </a:solidFill>
              <a:latin typeface="Times New Roman"/>
              <a:cs typeface="Calibri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Developing interactive dashboards for real-time monitoring</a:t>
            </a: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                                Insights and Recommendations</a:t>
            </a:r>
            <a:endParaRPr lang="en-US" dirty="0">
              <a:solidFill>
                <a:srgbClr val="FFFFFF"/>
              </a:solidFill>
              <a:latin typeface="Times New Roman"/>
              <a:cs typeface="Calibri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Extracting valuable insights, such as identifying the most effective marketing channels, customer segments, and the best times to run campaigns.</a:t>
            </a:r>
            <a:endParaRPr lang="en-US" dirty="0">
              <a:solidFill>
                <a:srgbClr val="FFFFFF"/>
              </a:solidFill>
              <a:latin typeface="Times New Roman"/>
              <a:cs typeface="Calibri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Recommending actionable strategies to optimize marketing efforts.</a:t>
            </a:r>
            <a:endParaRPr lang="en-US" dirty="0">
              <a:solidFill>
                <a:srgbClr val="FFFFFF"/>
              </a:solidFill>
              <a:latin typeface="Times New Roman"/>
            </a:endParaRPr>
          </a:p>
          <a:p>
            <a:endParaRPr lang="en-US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897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730640-6030-D3B6-7D51-D963D6227E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160EDF-26A9-13E1-1CF2-2DF39E46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Phase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54243-0ABD-9CD6-C815-0D53A34B0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Dataset Description</a:t>
            </a:r>
            <a:endParaRPr lang="en-US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     Selected Dataset: We collected data from multiple sources, IBM </a:t>
            </a:r>
            <a:endParaRPr lang="en-US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    Data Size: The dataset comprises millions of rows of data </a:t>
            </a:r>
            <a:endParaRPr lang="en-US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     Data Fields: It includes information on Average salary</a:t>
            </a:r>
            <a:endParaRPr lang="en-US">
              <a:solidFill>
                <a:srgbClr val="FFFFFF"/>
              </a:solidFill>
              <a:ea typeface="Calibri"/>
              <a:cs typeface="Calibri"/>
            </a:endParaRPr>
          </a:p>
          <a:p>
            <a:pPr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Database Setup:</a:t>
            </a:r>
            <a:endParaRPr lang="en-US">
              <a:solidFill>
                <a:srgbClr val="FFFFFF"/>
              </a:solidFill>
              <a:ea typeface="Calibri"/>
              <a:cs typeface="Calibri"/>
            </a:endParaRPr>
          </a:p>
          <a:p>
            <a:pPr>
              <a:buNone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    We implemented a cloud-based relational database system to  store  and manage the dataset securely.</a:t>
            </a:r>
            <a:endParaRPr lang="en-US" dirty="0">
              <a:solidFill>
                <a:srgbClr val="FFFFFF"/>
              </a:solidFill>
              <a:ea typeface="Calibri"/>
              <a:cs typeface="Calibri"/>
            </a:endParaRPr>
          </a:p>
          <a:p>
            <a:pPr>
              <a:buNone/>
            </a:pPr>
            <a:endParaRPr lang="en-US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>
              <a:solidFill>
                <a:srgbClr val="FFFFFF"/>
              </a:solidFill>
              <a:ea typeface="Calibri"/>
              <a:cs typeface="Calibri"/>
            </a:endParaRPr>
          </a:p>
        </p:txBody>
      </p:sp>
      <p:pic>
        <p:nvPicPr>
          <p:cNvPr id="11" name="Picture 10" descr="A computer logo on a blue background&#10;&#10;Description automatically generated">
            <a:extLst>
              <a:ext uri="{FF2B5EF4-FFF2-40B4-BE49-F238E27FC236}">
                <a16:creationId xmlns:a16="http://schemas.microsoft.com/office/drawing/2014/main" id="{9B9D7799-AAD6-B350-6F13-512F694D3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815" y="4947975"/>
            <a:ext cx="3610709" cy="154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10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Big Data Analysis With IBM Databases</vt:lpstr>
      <vt:lpstr>OBJECTIVES </vt:lpstr>
      <vt:lpstr> Design Thinking Process</vt:lpstr>
      <vt:lpstr>Development Phases</vt:lpstr>
      <vt:lpstr>Phase 1 </vt:lpstr>
      <vt:lpstr>Phase 2 </vt:lpstr>
      <vt:lpstr>Phase 3</vt:lpstr>
      <vt:lpstr>Phase 4</vt:lpstr>
      <vt:lpstr>Phase 5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Sirisha N</cp:lastModifiedBy>
  <cp:revision>479</cp:revision>
  <dcterms:created xsi:type="dcterms:W3CDTF">2023-10-26T14:46:06Z</dcterms:created>
  <dcterms:modified xsi:type="dcterms:W3CDTF">2023-11-01T11:41:28Z</dcterms:modified>
</cp:coreProperties>
</file>