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525CF-C952-4789-BD34-749EAE314A9B}" v="121" dt="2023-10-09T12:41:11.896"/>
    <p1510:client id="{998D9DB8-241B-4B6E-90AE-3FC5C8E1CC99}" v="249" dt="2023-10-09T13:10:50.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10/9/2023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5371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10/9/2023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97721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10/9/2023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9416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10/9/2023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15886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10/9/2023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045771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10/9/2023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63385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10/9/2023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9210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10/9/2023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4052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10/9/2023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2104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10/9/2023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14996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10/9/2023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08509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lIns="109728" tIns="109728" rIns="109728" bIns="91440" anchor="b"/>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lIns="109728" tIns="109728" rIns="109728" bIns="9144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lIns="109728" tIns="109728" rIns="109728" bIns="91440" anchor="ctr"/>
          <a:lstStyle>
            <a:lvl1pPr algn="l">
              <a:defRPr sz="1050">
                <a:solidFill>
                  <a:schemeClr val="tx2"/>
                </a:solidFill>
              </a:defRPr>
            </a:lvl1pPr>
          </a:lstStyle>
          <a:p>
            <a:fld id="{C485584D-7D79-4248-9986-4CA35242F944}" type="datetimeFigureOut">
              <a:rPr lang="en-US" smtClean="0"/>
              <a:t>10/9/2023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lIns="109728" tIns="109728" rIns="109728" bIns="9144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103460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13000"/>
        </a:lnSpc>
        <a:spcBef>
          <a:spcPct val="0"/>
        </a:spcBef>
        <a:buNone/>
        <a:defRPr sz="3200" b="1" kern="1200" cap="none" spc="90"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1000"/>
        </a:spcBef>
        <a:buFontTx/>
        <a:buNone/>
        <a:defRPr sz="2000" kern="1200" spc="30">
          <a:solidFill>
            <a:schemeClr val="tx2"/>
          </a:solidFill>
          <a:latin typeface="+mn-lt"/>
          <a:ea typeface="+mn-ea"/>
          <a:cs typeface="+mn-cs"/>
        </a:defRPr>
      </a:lvl1pPr>
      <a:lvl2pPr marL="274320" indent="-228600" algn="l" defTabSz="914400" rtl="0" eaLnBrk="1" latinLnBrk="0" hangingPunct="1">
        <a:lnSpc>
          <a:spcPct val="120000"/>
        </a:lnSpc>
        <a:spcBef>
          <a:spcPts val="500"/>
        </a:spcBef>
        <a:buSzPct val="85000"/>
        <a:buFont typeface="Arial" panose="020B0604020202020204" pitchFamily="34" charset="0"/>
        <a:buChar char="•"/>
        <a:defRPr sz="1800" kern="1200" spc="30">
          <a:solidFill>
            <a:schemeClr val="tx2"/>
          </a:solidFill>
          <a:latin typeface="+mn-lt"/>
          <a:ea typeface="+mn-ea"/>
          <a:cs typeface="+mn-cs"/>
        </a:defRPr>
      </a:lvl2pPr>
      <a:lvl3pPr marL="274320" indent="0" algn="l" defTabSz="914400" rtl="0" eaLnBrk="1" latinLnBrk="0" hangingPunct="1">
        <a:lnSpc>
          <a:spcPct val="120000"/>
        </a:lnSpc>
        <a:spcBef>
          <a:spcPts val="500"/>
        </a:spcBef>
        <a:buFontTx/>
        <a:buNone/>
        <a:defRPr sz="1600" kern="1200" spc="30">
          <a:solidFill>
            <a:schemeClr val="tx2"/>
          </a:solidFill>
          <a:latin typeface="+mn-lt"/>
          <a:ea typeface="+mn-ea"/>
          <a:cs typeface="+mn-cs"/>
        </a:defRPr>
      </a:lvl3pPr>
      <a:lvl4pPr marL="548640" indent="-228600" algn="l" defTabSz="914400" rtl="0" eaLnBrk="1" latinLnBrk="0" hangingPunct="1">
        <a:lnSpc>
          <a:spcPct val="120000"/>
        </a:lnSpc>
        <a:spcBef>
          <a:spcPts val="500"/>
        </a:spcBef>
        <a:buFont typeface="Arial" panose="020B0604020202020204" pitchFamily="34" charset="0"/>
        <a:buChar char="•"/>
        <a:defRPr sz="1400" kern="1200" spc="30">
          <a:solidFill>
            <a:schemeClr val="tx2"/>
          </a:solidFill>
          <a:latin typeface="+mn-lt"/>
          <a:ea typeface="+mn-ea"/>
          <a:cs typeface="+mn-cs"/>
        </a:defRPr>
      </a:lvl4pPr>
      <a:lvl5pPr marL="548640" indent="0" algn="l" defTabSz="914400" rtl="0" eaLnBrk="1" latinLnBrk="0" hangingPunct="1">
        <a:lnSpc>
          <a:spcPct val="120000"/>
        </a:lnSpc>
        <a:spcBef>
          <a:spcPts val="500"/>
        </a:spcBef>
        <a:buFontTx/>
        <a:buNone/>
        <a:defRPr sz="1400" kern="1200" spc="3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ymarketing.it/dblog/storico.asp?s=Strategie"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blogs.lse.ac.uk/impactofsocialsciences/2015/10/22/does-academia-edu-mean-open-access-is-becoming-irrelevant/"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ired.it/attualita/tech/2018/02/28/big-data/"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skepticalscience.com/print.php?n=1647"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ackoverflow.com/questions/37775470/machine-learning-one-class-classification-novelty-detection-anomaly-assessment" TargetMode="External"/><Relationship Id="rId7" Type="http://schemas.openxmlformats.org/officeDocument/2006/relationships/hyperlink" Target="http://stats.stackexchange.com/questions/160260/anomaly-detection-based-on-clustering"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kh-kim.github.io/blog/2019/12/12/Deep-Anomaly-Detection.html"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ight bulb with a blue background&#10;&#10;Description automatically generated">
            <a:extLst>
              <a:ext uri="{FF2B5EF4-FFF2-40B4-BE49-F238E27FC236}">
                <a16:creationId xmlns:a16="http://schemas.microsoft.com/office/drawing/2014/main" id="{B5DE91C7-ED66-F487-759A-841D10815E10}"/>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4461" r="9094"/>
          <a:stretch/>
        </p:blipFill>
        <p:spPr>
          <a:xfrm>
            <a:off x="20" y="10"/>
            <a:ext cx="12191980" cy="6857989"/>
          </a:xfrm>
          <a:prstGeom prst="rect">
            <a:avLst/>
          </a:prstGeom>
        </p:spPr>
      </p:pic>
      <p:sp>
        <p:nvSpPr>
          <p:cNvPr id="43" name="Rectangle 42">
            <a:extLst>
              <a:ext uri="{FF2B5EF4-FFF2-40B4-BE49-F238E27FC236}">
                <a16:creationId xmlns:a16="http://schemas.microsoft.com/office/drawing/2014/main" id="{DE8A7E9B-3161-4AE7-B85C-EE3D7786D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10134600" cy="4800600"/>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39253" y="1942391"/>
            <a:ext cx="7113494" cy="1486609"/>
          </a:xfrm>
        </p:spPr>
        <p:txBody>
          <a:bodyPr>
            <a:normAutofit/>
          </a:bodyPr>
          <a:lstStyle/>
          <a:p>
            <a:r>
              <a:rPr lang="en-US">
                <a:latin typeface="Times New Roman"/>
                <a:ea typeface="Calibri Light"/>
                <a:cs typeface="Times New Roman"/>
              </a:rPr>
              <a:t>Big Data Analysis With IBM Cloud Databases</a:t>
            </a:r>
            <a:endParaRPr lang="en-US">
              <a:latin typeface="Times New Roman"/>
              <a:ea typeface="Calibri Light" panose="020F0302020204030204"/>
              <a:cs typeface="Calibri Light" panose="020F0302020204030204"/>
            </a:endParaRPr>
          </a:p>
        </p:txBody>
      </p:sp>
      <p:sp>
        <p:nvSpPr>
          <p:cNvPr id="3" name="Subtitle 2"/>
          <p:cNvSpPr>
            <a:spLocks noGrp="1"/>
          </p:cNvSpPr>
          <p:nvPr>
            <p:ph type="subTitle" idx="1"/>
          </p:nvPr>
        </p:nvSpPr>
        <p:spPr>
          <a:xfrm>
            <a:off x="3558989" y="4424305"/>
            <a:ext cx="5074022" cy="972222"/>
          </a:xfrm>
        </p:spPr>
        <p:txBody>
          <a:bodyPr vert="horz" lIns="91440" tIns="45720" rIns="91440" bIns="45720" rtlCol="0">
            <a:normAutofit/>
          </a:bodyPr>
          <a:lstStyle/>
          <a:p>
            <a:r>
              <a:rPr lang="en-US">
                <a:ea typeface="Calibri"/>
                <a:cs typeface="Calibri"/>
              </a:rPr>
              <a:t>INNOVATION</a:t>
            </a:r>
            <a:endParaRPr lang="en-US"/>
          </a:p>
        </p:txBody>
      </p:sp>
      <p:grpSp>
        <p:nvGrpSpPr>
          <p:cNvPr id="44" name="Group 43">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91005"/>
            <a:ext cx="867485" cy="115439"/>
            <a:chOff x="8910933" y="1861308"/>
            <a:chExt cx="867485" cy="115439"/>
          </a:xfrm>
        </p:grpSpPr>
        <p:sp>
          <p:nvSpPr>
            <p:cNvPr id="38" name="Rectangle 37">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9" name="Straight Connector 38">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3F636193-8FC8-337E-10D2-DD47CDBE22BE}"/>
              </a:ext>
            </a:extLst>
          </p:cNvPr>
          <p:cNvSpPr txBox="1"/>
          <p:nvPr/>
        </p:nvSpPr>
        <p:spPr>
          <a:xfrm>
            <a:off x="10360829" y="6007129"/>
            <a:ext cx="1594553" cy="64633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lumMod val="95000"/>
                  </a:schemeClr>
                </a:solidFill>
                <a:ea typeface="Microsoft GothicNeo Light"/>
                <a:cs typeface="Microsoft GothicNeo Light"/>
              </a:rPr>
              <a:t>Sirisha N </a:t>
            </a:r>
          </a:p>
          <a:p>
            <a:endParaRPr lang="en-US" dirty="0">
              <a:ea typeface="Microsoft GothicNeo Light"/>
              <a:cs typeface="Microsoft GothicNeo Light"/>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up of a lock&#10;&#10;Description automatically generated">
            <a:extLst>
              <a:ext uri="{FF2B5EF4-FFF2-40B4-BE49-F238E27FC236}">
                <a16:creationId xmlns:a16="http://schemas.microsoft.com/office/drawing/2014/main" id="{B2DC9534-51B8-2C5A-9EB3-33BB93FABAF4}"/>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r="11261" b="-1"/>
          <a:stretch/>
        </p:blipFill>
        <p:spPr>
          <a:xfrm>
            <a:off x="20" y="10"/>
            <a:ext cx="12191979" cy="6869638"/>
          </a:xfrm>
          <a:prstGeom prst="rect">
            <a:avLst/>
          </a:prstGeom>
        </p:spPr>
      </p:pic>
      <p:sp>
        <p:nvSpPr>
          <p:cNvPr id="2" name="Title 1">
            <a:extLst>
              <a:ext uri="{FF2B5EF4-FFF2-40B4-BE49-F238E27FC236}">
                <a16:creationId xmlns:a16="http://schemas.microsoft.com/office/drawing/2014/main" id="{BEF8733D-1800-69F0-A87D-C4151736C6F8}"/>
              </a:ext>
            </a:extLst>
          </p:cNvPr>
          <p:cNvSpPr>
            <a:spLocks noGrp="1"/>
          </p:cNvSpPr>
          <p:nvPr>
            <p:ph type="title"/>
          </p:nvPr>
        </p:nvSpPr>
        <p:spPr>
          <a:xfrm>
            <a:off x="1736785" y="723900"/>
            <a:ext cx="8718430" cy="1288489"/>
          </a:xfrm>
          <a:effectLst>
            <a:outerShdw blurRad="50800" dist="12700" dir="2700000" algn="tl" rotWithShape="0">
              <a:prstClr val="black">
                <a:alpha val="40000"/>
              </a:prstClr>
            </a:outerShdw>
          </a:effectLst>
        </p:spPr>
        <p:txBody>
          <a:bodyPr>
            <a:normAutofit/>
          </a:bodyPr>
          <a:lstStyle/>
          <a:p>
            <a:pPr algn="ctr"/>
            <a:r>
              <a:rPr lang="en-US">
                <a:solidFill>
                  <a:schemeClr val="tx1"/>
                </a:solidFill>
                <a:ea typeface="Microsoft GothicNeo"/>
                <a:cs typeface="Microsoft GothicNeo"/>
              </a:rPr>
              <a:t>Introduction</a:t>
            </a:r>
          </a:p>
        </p:txBody>
      </p:sp>
      <p:sp>
        <p:nvSpPr>
          <p:cNvPr id="3" name="Content Placeholder 2">
            <a:extLst>
              <a:ext uri="{FF2B5EF4-FFF2-40B4-BE49-F238E27FC236}">
                <a16:creationId xmlns:a16="http://schemas.microsoft.com/office/drawing/2014/main" id="{BF2EEA88-BAA6-5AF5-6212-4868D846F065}"/>
              </a:ext>
            </a:extLst>
          </p:cNvPr>
          <p:cNvSpPr>
            <a:spLocks noGrp="1"/>
          </p:cNvSpPr>
          <p:nvPr>
            <p:ph idx="1"/>
          </p:nvPr>
        </p:nvSpPr>
        <p:spPr>
          <a:xfrm>
            <a:off x="2701962" y="2161903"/>
            <a:ext cx="6788076" cy="3416512"/>
          </a:xfrm>
          <a:effectLst>
            <a:outerShdw blurRad="50800" dist="12700" dir="2700000" algn="tl" rotWithShape="0">
              <a:prstClr val="black">
                <a:alpha val="40000"/>
              </a:prstClr>
            </a:outerShdw>
          </a:effectLst>
        </p:spPr>
        <p:txBody>
          <a:bodyPr lIns="109728" tIns="109728" rIns="109728" bIns="91440">
            <a:normAutofit/>
          </a:bodyPr>
          <a:lstStyle/>
          <a:p>
            <a:pPr algn="ctr"/>
            <a:r>
              <a:rPr lang="en-US">
                <a:solidFill>
                  <a:schemeClr val="tx1"/>
                </a:solidFill>
                <a:latin typeface="Times New Roman"/>
                <a:ea typeface="+mn-lt"/>
                <a:cs typeface="+mn-lt"/>
              </a:rPr>
              <a:t>In today's data-driven world, businesses are increasingly relying on big data analysis to gain insights and make informed decisions. This presentation will explore how advanced machine learning algorithms can revolutionize predictive analytics and anomaly detection.</a:t>
            </a:r>
            <a:endParaRPr lang="en-US">
              <a:solidFill>
                <a:schemeClr val="tx1"/>
              </a:solidFill>
              <a:latin typeface="Times New Roman"/>
              <a:cs typeface="Times New Roman"/>
            </a:endParaRPr>
          </a:p>
          <a:p>
            <a:pPr algn="ctr"/>
            <a:endParaRPr lang="en-US">
              <a:solidFill>
                <a:schemeClr val="tx1"/>
              </a:solidFill>
              <a:latin typeface="Times New Roman"/>
              <a:ea typeface="Microsoft GothicNeo Light"/>
              <a:cs typeface="Microsoft GothicNeo Light"/>
            </a:endParaRPr>
          </a:p>
        </p:txBody>
      </p:sp>
      <p:grpSp>
        <p:nvGrpSpPr>
          <p:cNvPr id="14" name="Group 13">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15" name="Rectangle 14">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16" name="Straight Connector 15">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8133FC97-C2FA-CE57-973C-70B16ABC462D}"/>
              </a:ext>
            </a:extLst>
          </p:cNvPr>
          <p:cNvSpPr txBox="1"/>
          <p:nvPr/>
        </p:nvSpPr>
        <p:spPr>
          <a:xfrm>
            <a:off x="9840073" y="6669593"/>
            <a:ext cx="235192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22815606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Globe of World Map image - Free stock photo - Public Domain photo - CC0 ...">
            <a:extLst>
              <a:ext uri="{FF2B5EF4-FFF2-40B4-BE49-F238E27FC236}">
                <a16:creationId xmlns:a16="http://schemas.microsoft.com/office/drawing/2014/main" id="{F231316A-4B65-BC8A-0319-6CEEC71A4255}"/>
              </a:ext>
            </a:extLst>
          </p:cNvPr>
          <p:cNvPicPr>
            <a:picLocks noChangeAspect="1"/>
          </p:cNvPicPr>
          <p:nvPr/>
        </p:nvPicPr>
        <p:blipFill rotWithShape="1">
          <a:blip r:embed="rId2">
            <a:alphaModFix amt="40000"/>
          </a:blip>
          <a:srcRect l="2091" r="4292" b="1"/>
          <a:stretch/>
        </p:blipFill>
        <p:spPr>
          <a:xfrm>
            <a:off x="20" y="10"/>
            <a:ext cx="12191979" cy="6869638"/>
          </a:xfrm>
          <a:prstGeom prst="rect">
            <a:avLst/>
          </a:prstGeom>
        </p:spPr>
      </p:pic>
      <p:sp>
        <p:nvSpPr>
          <p:cNvPr id="2" name="Title 1">
            <a:extLst>
              <a:ext uri="{FF2B5EF4-FFF2-40B4-BE49-F238E27FC236}">
                <a16:creationId xmlns:a16="http://schemas.microsoft.com/office/drawing/2014/main" id="{3E36362F-17D4-1D6C-9EB9-436B5D072A03}"/>
              </a:ext>
            </a:extLst>
          </p:cNvPr>
          <p:cNvSpPr>
            <a:spLocks noGrp="1"/>
          </p:cNvSpPr>
          <p:nvPr>
            <p:ph type="title"/>
          </p:nvPr>
        </p:nvSpPr>
        <p:spPr>
          <a:xfrm>
            <a:off x="1736785" y="723900"/>
            <a:ext cx="8718430" cy="1288489"/>
          </a:xfrm>
          <a:effectLst>
            <a:outerShdw blurRad="50800" dist="12700" dir="2700000" algn="tl" rotWithShape="0">
              <a:prstClr val="black">
                <a:alpha val="40000"/>
              </a:prstClr>
            </a:outerShdw>
          </a:effectLst>
        </p:spPr>
        <p:txBody>
          <a:bodyPr>
            <a:normAutofit/>
          </a:bodyPr>
          <a:lstStyle/>
          <a:p>
            <a:pPr algn="ctr"/>
            <a:r>
              <a:rPr lang="en-US">
                <a:solidFill>
                  <a:schemeClr val="tx1"/>
                </a:solidFill>
                <a:latin typeface="Times New Roman"/>
                <a:ea typeface="Microsoft GothicNeo"/>
                <a:cs typeface="Microsoft GothicNeo"/>
              </a:rPr>
              <a:t>Abstract </a:t>
            </a:r>
            <a:endParaRPr lang="en-US">
              <a:solidFill>
                <a:schemeClr val="tx1"/>
              </a:solidFill>
              <a:latin typeface="Times New Roman"/>
              <a:cs typeface="Times New Roman"/>
            </a:endParaRPr>
          </a:p>
        </p:txBody>
      </p:sp>
      <p:sp>
        <p:nvSpPr>
          <p:cNvPr id="3" name="Content Placeholder 2">
            <a:extLst>
              <a:ext uri="{FF2B5EF4-FFF2-40B4-BE49-F238E27FC236}">
                <a16:creationId xmlns:a16="http://schemas.microsoft.com/office/drawing/2014/main" id="{77B99547-1999-42F5-B721-C1BCC7002EFF}"/>
              </a:ext>
            </a:extLst>
          </p:cNvPr>
          <p:cNvSpPr>
            <a:spLocks noGrp="1"/>
          </p:cNvSpPr>
          <p:nvPr>
            <p:ph idx="1"/>
          </p:nvPr>
        </p:nvSpPr>
        <p:spPr>
          <a:xfrm>
            <a:off x="2701962" y="2161903"/>
            <a:ext cx="6788076" cy="3416512"/>
          </a:xfrm>
          <a:effectLst>
            <a:outerShdw blurRad="50800" dist="12700" dir="2700000" algn="tl" rotWithShape="0">
              <a:prstClr val="black">
                <a:alpha val="40000"/>
              </a:prstClr>
            </a:outerShdw>
          </a:effectLst>
        </p:spPr>
        <p:txBody>
          <a:bodyPr lIns="109728" tIns="109728" rIns="109728" bIns="91440">
            <a:normAutofit/>
          </a:bodyPr>
          <a:lstStyle/>
          <a:p>
            <a:pPr algn="ctr"/>
            <a:r>
              <a:rPr lang="en-US" dirty="0">
                <a:solidFill>
                  <a:schemeClr val="tx1"/>
                </a:solidFill>
                <a:latin typeface="Times New Roman"/>
                <a:ea typeface="+mn-lt"/>
                <a:cs typeface="+mn-lt"/>
              </a:rPr>
              <a:t>"Unlock the power of innovation in big data analysis with cutting-edge machine learning algorithms. Explore predictive analytics for informed decision-making and anomaly detection to safeguard against unseen risks. Dive into a world of data-driven insights and harness the potential of advanced technology for a brighter, more secure future."</a:t>
            </a:r>
            <a:endParaRPr lang="en-US" dirty="0">
              <a:solidFill>
                <a:schemeClr val="tx1"/>
              </a:solidFill>
              <a:latin typeface="Times New Roman"/>
              <a:ea typeface="Microsoft GothicNeo Light"/>
              <a:cs typeface="Microsoft GothicNeo Light"/>
            </a:endParaRPr>
          </a:p>
        </p:txBody>
      </p:sp>
      <p:grpSp>
        <p:nvGrpSpPr>
          <p:cNvPr id="36" name="Group 35">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37" name="Rectangle 36">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38" name="Straight Connector 37">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843866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lights in a city&#10;&#10;Description automatically generated">
            <a:extLst>
              <a:ext uri="{FF2B5EF4-FFF2-40B4-BE49-F238E27FC236}">
                <a16:creationId xmlns:a16="http://schemas.microsoft.com/office/drawing/2014/main" id="{35966952-6139-7C49-BB41-205B3BF5B57C}"/>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l="170" r="1" b="1"/>
          <a:stretch/>
        </p:blipFill>
        <p:spPr>
          <a:xfrm>
            <a:off x="20" y="10"/>
            <a:ext cx="12191979" cy="6869638"/>
          </a:xfrm>
          <a:prstGeom prst="rect">
            <a:avLst/>
          </a:prstGeom>
        </p:spPr>
      </p:pic>
      <p:sp>
        <p:nvSpPr>
          <p:cNvPr id="2" name="Title 1">
            <a:extLst>
              <a:ext uri="{FF2B5EF4-FFF2-40B4-BE49-F238E27FC236}">
                <a16:creationId xmlns:a16="http://schemas.microsoft.com/office/drawing/2014/main" id="{EA8D9B41-579A-B798-A528-A277B15B8374}"/>
              </a:ext>
            </a:extLst>
          </p:cNvPr>
          <p:cNvSpPr>
            <a:spLocks noGrp="1"/>
          </p:cNvSpPr>
          <p:nvPr>
            <p:ph type="title"/>
          </p:nvPr>
        </p:nvSpPr>
        <p:spPr>
          <a:xfrm>
            <a:off x="1736785" y="723900"/>
            <a:ext cx="8718430" cy="1288489"/>
          </a:xfrm>
          <a:effectLst>
            <a:outerShdw blurRad="50800" dist="12700" dir="2700000" algn="tl" rotWithShape="0">
              <a:prstClr val="black">
                <a:alpha val="40000"/>
              </a:prstClr>
            </a:outerShdw>
          </a:effectLst>
        </p:spPr>
        <p:txBody>
          <a:bodyPr>
            <a:normAutofit/>
          </a:bodyPr>
          <a:lstStyle/>
          <a:p>
            <a:pPr algn="ctr"/>
            <a:r>
              <a:rPr lang="en-US">
                <a:solidFill>
                  <a:schemeClr val="tx1"/>
                </a:solidFill>
                <a:ea typeface="Microsoft GothicNeo"/>
                <a:cs typeface="Microsoft GothicNeo"/>
              </a:rPr>
              <a:t>What is Big Data ?</a:t>
            </a:r>
            <a:endParaRPr lang="en-US">
              <a:solidFill>
                <a:schemeClr val="tx1"/>
              </a:solidFill>
            </a:endParaRPr>
          </a:p>
        </p:txBody>
      </p:sp>
      <p:sp>
        <p:nvSpPr>
          <p:cNvPr id="3" name="Content Placeholder 2">
            <a:extLst>
              <a:ext uri="{FF2B5EF4-FFF2-40B4-BE49-F238E27FC236}">
                <a16:creationId xmlns:a16="http://schemas.microsoft.com/office/drawing/2014/main" id="{B7C38AB9-4B32-EEF5-D65D-048995B00C1C}"/>
              </a:ext>
            </a:extLst>
          </p:cNvPr>
          <p:cNvSpPr>
            <a:spLocks noGrp="1"/>
          </p:cNvSpPr>
          <p:nvPr>
            <p:ph idx="1"/>
          </p:nvPr>
        </p:nvSpPr>
        <p:spPr>
          <a:xfrm>
            <a:off x="2701962" y="2161903"/>
            <a:ext cx="6788076" cy="3416512"/>
          </a:xfrm>
          <a:effectLst>
            <a:outerShdw blurRad="50800" dist="12700" dir="2700000" algn="tl" rotWithShape="0">
              <a:prstClr val="black">
                <a:alpha val="40000"/>
              </a:prstClr>
            </a:outerShdw>
          </a:effectLst>
        </p:spPr>
        <p:txBody>
          <a:bodyPr lIns="109728" tIns="109728" rIns="109728" bIns="91440">
            <a:normAutofit/>
          </a:bodyPr>
          <a:lstStyle/>
          <a:p>
            <a:pPr algn="ctr"/>
            <a:r>
              <a:rPr lang="en-US" dirty="0">
                <a:solidFill>
                  <a:schemeClr val="tx1"/>
                </a:solidFill>
                <a:ea typeface="+mn-lt"/>
                <a:cs typeface="+mn-lt"/>
              </a:rPr>
              <a:t>Big data refers to extremely large and complex data sets that cannot be processed by traditional data processing techniques. It requires advanced tools and technologies to store, process, and analyze the data. Big data can come from a variety of sources, including social media, IoT devices, and sensors.</a:t>
            </a:r>
            <a:endParaRPr lang="en-US" dirty="0">
              <a:solidFill>
                <a:schemeClr val="tx1"/>
              </a:solidFill>
            </a:endParaRPr>
          </a:p>
          <a:p>
            <a:pPr algn="ctr"/>
            <a:endParaRPr lang="en-US">
              <a:solidFill>
                <a:schemeClr val="tx1"/>
              </a:solidFill>
              <a:ea typeface="Microsoft GothicNeo Light"/>
              <a:cs typeface="Microsoft GothicNeo Light"/>
            </a:endParaRPr>
          </a:p>
        </p:txBody>
      </p:sp>
      <p:grpSp>
        <p:nvGrpSpPr>
          <p:cNvPr id="21" name="Group 20">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15" name="Rectangle 14">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16" name="Straight Connector 15">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FA5A3C52-57E6-5555-763F-E83745DB5662}"/>
              </a:ext>
            </a:extLst>
          </p:cNvPr>
          <p:cNvSpPr txBox="1"/>
          <p:nvPr/>
        </p:nvSpPr>
        <p:spPr>
          <a:xfrm>
            <a:off x="9529091" y="6669593"/>
            <a:ext cx="266290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237194651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FB023E-6A94-0586-78D4-5FAD84807152}"/>
              </a:ext>
            </a:extLst>
          </p:cNvPr>
          <p:cNvSpPr>
            <a:spLocks noGrp="1"/>
          </p:cNvSpPr>
          <p:nvPr>
            <p:ph type="title"/>
          </p:nvPr>
        </p:nvSpPr>
        <p:spPr>
          <a:xfrm>
            <a:off x="1193360" y="722376"/>
            <a:ext cx="5394390" cy="1288825"/>
          </a:xfrm>
        </p:spPr>
        <p:txBody>
          <a:bodyPr anchor="b">
            <a:normAutofit/>
          </a:bodyPr>
          <a:lstStyle/>
          <a:p>
            <a:pPr algn="ctr"/>
            <a:r>
              <a:rPr lang="en-US">
                <a:ea typeface="Microsoft GothicNeo"/>
                <a:cs typeface="Microsoft GothicNeo"/>
              </a:rPr>
              <a:t>Machine Learning Algorithms </a:t>
            </a:r>
            <a:endParaRPr lang="en-US"/>
          </a:p>
        </p:txBody>
      </p:sp>
      <p:sp>
        <p:nvSpPr>
          <p:cNvPr id="3" name="Content Placeholder 2">
            <a:extLst>
              <a:ext uri="{FF2B5EF4-FFF2-40B4-BE49-F238E27FC236}">
                <a16:creationId xmlns:a16="http://schemas.microsoft.com/office/drawing/2014/main" id="{1F3BC335-746C-7AE5-9A9F-3429EE794135}"/>
              </a:ext>
            </a:extLst>
          </p:cNvPr>
          <p:cNvSpPr>
            <a:spLocks noGrp="1"/>
          </p:cNvSpPr>
          <p:nvPr>
            <p:ph idx="1"/>
          </p:nvPr>
        </p:nvSpPr>
        <p:spPr>
          <a:xfrm>
            <a:off x="1193360" y="2478581"/>
            <a:ext cx="5630503" cy="3028597"/>
          </a:xfrm>
        </p:spPr>
        <p:txBody>
          <a:bodyPr lIns="109728" tIns="109728" rIns="109728" bIns="91440" anchor="ctr">
            <a:normAutofit/>
          </a:bodyPr>
          <a:lstStyle/>
          <a:p>
            <a:pPr algn="ctr"/>
            <a:r>
              <a:rPr lang="en-US">
                <a:latin typeface="Times New Roman"/>
                <a:ea typeface="+mn-lt"/>
                <a:cs typeface="+mn-lt"/>
              </a:rPr>
              <a:t>Machine learning algorithms are a type of artificial intelligence that can learn from data and improve over time. They can be used for a variety of tasks, including classification, regression, and clustering. Some popular machine learning algorithms include decision trees, random forests, and neural networks.</a:t>
            </a:r>
            <a:endParaRPr lang="en-US">
              <a:latin typeface="Times New Roman"/>
              <a:cs typeface="Times New Roman"/>
            </a:endParaRPr>
          </a:p>
        </p:txBody>
      </p:sp>
      <p:pic>
        <p:nvPicPr>
          <p:cNvPr id="37" name="Picture 36" descr="A diagram of a machine learning algorithm&#10;&#10;Description automatically generated">
            <a:extLst>
              <a:ext uri="{FF2B5EF4-FFF2-40B4-BE49-F238E27FC236}">
                <a16:creationId xmlns:a16="http://schemas.microsoft.com/office/drawing/2014/main" id="{0D1587B8-A215-9506-0AF5-AEE104BC9C6F}"/>
              </a:ext>
            </a:extLst>
          </p:cNvPr>
          <p:cNvPicPr>
            <a:picLocks noChangeAspect="1"/>
          </p:cNvPicPr>
          <p:nvPr/>
        </p:nvPicPr>
        <p:blipFill>
          <a:blip r:embed="rId2"/>
          <a:stretch>
            <a:fillRect/>
          </a:stretch>
        </p:blipFill>
        <p:spPr>
          <a:xfrm>
            <a:off x="7040895" y="1820660"/>
            <a:ext cx="4369249" cy="3465161"/>
          </a:xfrm>
          <a:prstGeom prst="rect">
            <a:avLst/>
          </a:prstGeom>
        </p:spPr>
      </p:pic>
      <p:grpSp>
        <p:nvGrpSpPr>
          <p:cNvPr id="73" name="Group 72">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70010" y="5850225"/>
            <a:ext cx="867485" cy="115439"/>
            <a:chOff x="8910933" y="1861308"/>
            <a:chExt cx="867485" cy="115439"/>
          </a:xfrm>
        </p:grpSpPr>
        <p:sp>
          <p:nvSpPr>
            <p:cNvPr id="74" name="Rectangle 73">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75" name="Straight Connector 74">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9FD981AB-730B-0FA4-F16C-C6103E1CFDFD}"/>
              </a:ext>
            </a:extLst>
          </p:cNvPr>
          <p:cNvSpPr txBox="1"/>
          <p:nvPr/>
        </p:nvSpPr>
        <p:spPr>
          <a:xfrm>
            <a:off x="7579217" y="4256222"/>
            <a:ext cx="2743200" cy="317500"/>
          </a:xfrm>
          <a:prstGeom prst="rect">
            <a:avLst/>
          </a:prstGeom>
        </p:spPr>
        <p:txBody>
          <a:bodyPr lIns="91440" tIns="45720" rIns="91440" bIns="45720" anchor="t">
            <a:normAutofit fontScale="92500" lnSpcReduction="20000"/>
          </a:bodyPr>
          <a:lstStyle/>
          <a:p>
            <a:endParaRPr lang="en-US" dirty="0">
              <a:ea typeface="Microsoft GothicNeo Light"/>
              <a:cs typeface="Microsoft GothicNeo Light"/>
            </a:endParaRPr>
          </a:p>
        </p:txBody>
      </p:sp>
    </p:spTree>
    <p:extLst>
      <p:ext uri="{BB962C8B-B14F-4D97-AF65-F5344CB8AC3E}">
        <p14:creationId xmlns:p14="http://schemas.microsoft.com/office/powerpoint/2010/main" val="111484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1188651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71036-7653-23D8-7D2D-DF593796CC1A}"/>
              </a:ext>
            </a:extLst>
          </p:cNvPr>
          <p:cNvSpPr>
            <a:spLocks noGrp="1"/>
          </p:cNvSpPr>
          <p:nvPr>
            <p:ph type="title"/>
          </p:nvPr>
        </p:nvSpPr>
        <p:spPr>
          <a:xfrm>
            <a:off x="1028700" y="723901"/>
            <a:ext cx="5836920" cy="1288884"/>
          </a:xfrm>
        </p:spPr>
        <p:txBody>
          <a:bodyPr anchor="b">
            <a:normAutofit/>
          </a:bodyPr>
          <a:lstStyle/>
          <a:p>
            <a:pPr algn="ctr"/>
            <a:r>
              <a:rPr lang="en-US" b="0">
                <a:latin typeface="Times New Roman"/>
                <a:ea typeface="+mj-lt"/>
                <a:cs typeface="+mj-lt"/>
              </a:rPr>
              <a:t>Predictive Analytics</a:t>
            </a:r>
            <a:endParaRPr lang="en-US">
              <a:latin typeface="Times New Roman"/>
              <a:cs typeface="Times New Roman"/>
            </a:endParaRPr>
          </a:p>
          <a:p>
            <a:pPr algn="ctr"/>
            <a:endParaRPr lang="en-US">
              <a:ea typeface="Microsoft GothicNeo"/>
              <a:cs typeface="Microsoft GothicNeo"/>
            </a:endParaRPr>
          </a:p>
        </p:txBody>
      </p:sp>
      <p:sp>
        <p:nvSpPr>
          <p:cNvPr id="3" name="Content Placeholder 2">
            <a:extLst>
              <a:ext uri="{FF2B5EF4-FFF2-40B4-BE49-F238E27FC236}">
                <a16:creationId xmlns:a16="http://schemas.microsoft.com/office/drawing/2014/main" id="{5F8E333E-6CD2-5A38-1B13-B46989556E21}"/>
              </a:ext>
            </a:extLst>
          </p:cNvPr>
          <p:cNvSpPr>
            <a:spLocks noGrp="1"/>
          </p:cNvSpPr>
          <p:nvPr>
            <p:ph idx="1"/>
          </p:nvPr>
        </p:nvSpPr>
        <p:spPr>
          <a:xfrm>
            <a:off x="1266529" y="2732545"/>
            <a:ext cx="5384169" cy="3232826"/>
          </a:xfrm>
        </p:spPr>
        <p:txBody>
          <a:bodyPr lIns="109728" tIns="109728" rIns="109728" bIns="91440" anchor="t">
            <a:normAutofit/>
          </a:bodyPr>
          <a:lstStyle/>
          <a:p>
            <a:pPr algn="ctr"/>
            <a:r>
              <a:rPr lang="en-US" dirty="0">
                <a:latin typeface="Times New Roman"/>
                <a:ea typeface="+mn-lt"/>
                <a:cs typeface="+mn-lt"/>
              </a:rPr>
              <a:t>Predictive analytics uses machine learning algorithms to analyze historical data and make predictions about future events. It can be used for a variety of applications, including fraud detection, customer segmentation, and demand forecasting. Predictive analytics can help businesses make more informed decisions and gain a competitive advantage.</a:t>
            </a:r>
            <a:endParaRPr lang="en-US">
              <a:latin typeface="Times New Roman"/>
              <a:cs typeface="Times New Roman"/>
            </a:endParaRPr>
          </a:p>
          <a:p>
            <a:pPr algn="ctr"/>
            <a:endParaRPr lang="en-US">
              <a:latin typeface="Times New Roman"/>
              <a:ea typeface="Microsoft GothicNeo Light"/>
              <a:cs typeface="Microsoft GothicNeo Light"/>
            </a:endParaRPr>
          </a:p>
        </p:txBody>
      </p:sp>
      <p:pic>
        <p:nvPicPr>
          <p:cNvPr id="7" name="Picture 6" descr="A graph of different colored lines&#10;&#10;Description automatically generated">
            <a:extLst>
              <a:ext uri="{FF2B5EF4-FFF2-40B4-BE49-F238E27FC236}">
                <a16:creationId xmlns:a16="http://schemas.microsoft.com/office/drawing/2014/main" id="{4C315A58-1763-4AC8-DC1C-B080EDFE7B85}"/>
              </a:ext>
            </a:extLst>
          </p:cNvPr>
          <p:cNvPicPr>
            <a:picLocks noChangeAspect="1"/>
          </p:cNvPicPr>
          <p:nvPr/>
        </p:nvPicPr>
        <p:blipFill>
          <a:blip r:embed="rId2">
            <a:alphaModFix/>
            <a:extLst>
              <a:ext uri="{837473B0-CC2E-450A-ABE3-18F120FF3D39}">
                <a1611:picAttrSrcUrl xmlns:a1611="http://schemas.microsoft.com/office/drawing/2016/11/main" r:id="rId3"/>
              </a:ext>
            </a:extLst>
          </a:blip>
          <a:stretch>
            <a:fillRect/>
          </a:stretch>
        </p:blipFill>
        <p:spPr>
          <a:xfrm>
            <a:off x="7080092" y="1879695"/>
            <a:ext cx="4506832" cy="3428238"/>
          </a:xfrm>
          <a:prstGeom prst="rect">
            <a:avLst/>
          </a:prstGeom>
        </p:spPr>
      </p:pic>
      <p:grpSp>
        <p:nvGrpSpPr>
          <p:cNvPr id="30" name="Group 29">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13418" y="2320171"/>
            <a:ext cx="867485" cy="115439"/>
            <a:chOff x="8910933" y="1861308"/>
            <a:chExt cx="867485" cy="115439"/>
          </a:xfrm>
        </p:grpSpPr>
        <p:sp>
          <p:nvSpPr>
            <p:cNvPr id="31" name="Rectangle 30">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2" name="Straight Connector 31">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632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1E5E-1B4F-6B80-9B78-D3CE0FC63717}"/>
              </a:ext>
            </a:extLst>
          </p:cNvPr>
          <p:cNvSpPr>
            <a:spLocks noGrp="1"/>
          </p:cNvSpPr>
          <p:nvPr>
            <p:ph type="title"/>
          </p:nvPr>
        </p:nvSpPr>
        <p:spPr/>
        <p:txBody>
          <a:bodyPr/>
          <a:lstStyle/>
          <a:p>
            <a:pPr algn="ctr"/>
            <a:r>
              <a:rPr lang="en-US" dirty="0">
                <a:latin typeface="Times New Roman"/>
                <a:ea typeface="Microsoft GothicNeo"/>
                <a:cs typeface="Microsoft GothicNeo"/>
              </a:rPr>
              <a:t>Anomaly Detection</a:t>
            </a:r>
            <a:endParaRPr lang="en-US" dirty="0">
              <a:latin typeface="Times New Roman"/>
              <a:cs typeface="Times New Roman"/>
            </a:endParaRPr>
          </a:p>
        </p:txBody>
      </p:sp>
      <p:sp>
        <p:nvSpPr>
          <p:cNvPr id="3" name="Content Placeholder 2">
            <a:extLst>
              <a:ext uri="{FF2B5EF4-FFF2-40B4-BE49-F238E27FC236}">
                <a16:creationId xmlns:a16="http://schemas.microsoft.com/office/drawing/2014/main" id="{190B370C-4F0F-73C1-D7B0-6B74BA2C7C6A}"/>
              </a:ext>
            </a:extLst>
          </p:cNvPr>
          <p:cNvSpPr>
            <a:spLocks noGrp="1"/>
          </p:cNvSpPr>
          <p:nvPr>
            <p:ph idx="1"/>
          </p:nvPr>
        </p:nvSpPr>
        <p:spPr>
          <a:xfrm>
            <a:off x="1028700" y="2161903"/>
            <a:ext cx="5764306" cy="3969342"/>
          </a:xfrm>
        </p:spPr>
        <p:txBody>
          <a:bodyPr lIns="109728" tIns="109728" rIns="109728" bIns="91440" anchor="t"/>
          <a:lstStyle/>
          <a:p>
            <a:r>
              <a:rPr lang="en-US" sz="2400" dirty="0">
                <a:latin typeface="Times New Roman"/>
                <a:ea typeface="+mn-lt"/>
                <a:cs typeface="+mn-lt"/>
              </a:rPr>
              <a:t>Anomaly detection uses machine learning algorithms to identify unusual patterns or outliers in data. It can be used for a variety of applications, including fraud detection, network security, and equipment failure prediction. Anomaly detection can help businesses detect and prevent potential problems before they occur.</a:t>
            </a:r>
            <a:endParaRPr lang="en-US" sz="2400">
              <a:latin typeface="Times New Roman"/>
              <a:cs typeface="Times New Roman"/>
            </a:endParaRPr>
          </a:p>
        </p:txBody>
      </p:sp>
      <p:pic>
        <p:nvPicPr>
          <p:cNvPr id="10" name="Picture 9" descr="A blue and red map with white text&#10;&#10;Description automatically generated">
            <a:extLst>
              <a:ext uri="{FF2B5EF4-FFF2-40B4-BE49-F238E27FC236}">
                <a16:creationId xmlns:a16="http://schemas.microsoft.com/office/drawing/2014/main" id="{8958A957-0A3E-4EBB-2177-F99EBDBA36D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104467" y="3997533"/>
            <a:ext cx="4524934" cy="2281516"/>
          </a:xfrm>
          <a:prstGeom prst="rect">
            <a:avLst/>
          </a:prstGeom>
        </p:spPr>
      </p:pic>
      <p:pic>
        <p:nvPicPr>
          <p:cNvPr id="13" name="Picture 12" descr="A drawing of a map&#10;&#10;Description automatically generated">
            <a:extLst>
              <a:ext uri="{FF2B5EF4-FFF2-40B4-BE49-F238E27FC236}">
                <a16:creationId xmlns:a16="http://schemas.microsoft.com/office/drawing/2014/main" id="{BB5A40AF-7A7E-A351-BE75-DDA1598FA26F}"/>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909863" y="1799715"/>
            <a:ext cx="2283760" cy="1839842"/>
          </a:xfrm>
          <a:prstGeom prst="rect">
            <a:avLst/>
          </a:prstGeom>
        </p:spPr>
      </p:pic>
      <p:pic>
        <p:nvPicPr>
          <p:cNvPr id="16" name="Picture 15" descr="A screenshot of a video game&#10;&#10;Description automatically generated">
            <a:extLst>
              <a:ext uri="{FF2B5EF4-FFF2-40B4-BE49-F238E27FC236}">
                <a16:creationId xmlns:a16="http://schemas.microsoft.com/office/drawing/2014/main" id="{11B0123F-3EB9-EDBD-B0BF-5C4CD6B4DEE5}"/>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9457386" y="1783874"/>
            <a:ext cx="2110155" cy="1755190"/>
          </a:xfrm>
          <a:prstGeom prst="rect">
            <a:avLst/>
          </a:prstGeom>
        </p:spPr>
      </p:pic>
      <p:sp>
        <p:nvSpPr>
          <p:cNvPr id="17" name="TextBox 16">
            <a:extLst>
              <a:ext uri="{FF2B5EF4-FFF2-40B4-BE49-F238E27FC236}">
                <a16:creationId xmlns:a16="http://schemas.microsoft.com/office/drawing/2014/main" id="{5E65A371-5553-4507-37C0-F27EF95918C4}"/>
              </a:ext>
            </a:extLst>
          </p:cNvPr>
          <p:cNvSpPr txBox="1"/>
          <p:nvPr/>
        </p:nvSpPr>
        <p:spPr>
          <a:xfrm>
            <a:off x="9146146" y="3850560"/>
            <a:ext cx="2743200" cy="317500"/>
          </a:xfrm>
          <a:prstGeom prst="rect">
            <a:avLst/>
          </a:prstGeom>
        </p:spPr>
        <p:txBody>
          <a:bodyPr lIns="91440" tIns="45720" rIns="91440" bIns="45720" anchor="t">
            <a:normAutofit fontScale="92500" lnSpcReduction="20000"/>
          </a:bodyPr>
          <a:lstStyle/>
          <a:p>
            <a:endParaRPr lang="en-US" dirty="0">
              <a:ea typeface="Microsoft GothicNeo Light"/>
              <a:cs typeface="Microsoft GothicNeo Light"/>
            </a:endParaRPr>
          </a:p>
        </p:txBody>
      </p:sp>
    </p:spTree>
    <p:extLst>
      <p:ext uri="{BB962C8B-B14F-4D97-AF65-F5344CB8AC3E}">
        <p14:creationId xmlns:p14="http://schemas.microsoft.com/office/powerpoint/2010/main" val="2832636853"/>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Microsoft GothicNeo"/>
        <a:ea typeface=""/>
        <a:cs typeface=""/>
      </a:majorFont>
      <a:minorFont>
        <a:latin typeface="Microsoft GothicNe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AdornVTI</vt:lpstr>
      <vt:lpstr>Big Data Analysis With IBM Cloud Databases</vt:lpstr>
      <vt:lpstr>Introduction</vt:lpstr>
      <vt:lpstr>Abstract </vt:lpstr>
      <vt:lpstr>What is Big Data ?</vt:lpstr>
      <vt:lpstr>Machine Learning Algorithms </vt:lpstr>
      <vt:lpstr>Predictive Analytics </vt:lpstr>
      <vt:lpstr>Anomaly Detection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185</cp:revision>
  <dcterms:created xsi:type="dcterms:W3CDTF">2023-10-09T12:11:28Z</dcterms:created>
  <dcterms:modified xsi:type="dcterms:W3CDTF">2023-10-09T13:11:30Z</dcterms:modified>
</cp:coreProperties>
</file>